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av" ContentType="audio/wav"/>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rtl="1" saveSubsetFonts="1" bookmarkIdSeed="10">
  <p:sldMasterIdLst>
    <p:sldMasterId id="2147483648" r:id="rId1"/>
  </p:sldMasterIdLst>
  <p:sldIdLst>
    <p:sldId id="256" r:id="rId2"/>
    <p:sldId id="511" r:id="rId3"/>
    <p:sldId id="482" r:id="rId4"/>
    <p:sldId id="491" r:id="rId5"/>
    <p:sldId id="492" r:id="rId6"/>
    <p:sldId id="493" r:id="rId7"/>
    <p:sldId id="494" r:id="rId8"/>
    <p:sldId id="496" r:id="rId9"/>
    <p:sldId id="497" r:id="rId10"/>
    <p:sldId id="498" r:id="rId11"/>
    <p:sldId id="499" r:id="rId12"/>
    <p:sldId id="500" r:id="rId13"/>
    <p:sldId id="501" r:id="rId14"/>
    <p:sldId id="486" r:id="rId15"/>
    <p:sldId id="502" r:id="rId16"/>
    <p:sldId id="504" r:id="rId17"/>
    <p:sldId id="505" r:id="rId18"/>
    <p:sldId id="506" r:id="rId19"/>
    <p:sldId id="507" r:id="rId20"/>
    <p:sldId id="508" r:id="rId21"/>
    <p:sldId id="487" r:id="rId22"/>
    <p:sldId id="509" r:id="rId23"/>
    <p:sldId id="512" r:id="rId24"/>
    <p:sldId id="513" r:id="rId25"/>
    <p:sldId id="514" r:id="rId26"/>
    <p:sldId id="515" r:id="rId27"/>
    <p:sldId id="516" r:id="rId28"/>
    <p:sldId id="517" r:id="rId29"/>
    <p:sldId id="518" r:id="rId30"/>
    <p:sldId id="519" r:id="rId31"/>
    <p:sldId id="520" r:id="rId32"/>
    <p:sldId id="521" r:id="rId33"/>
    <p:sldId id="490" r:id="rId34"/>
    <p:sldId id="522" r:id="rId35"/>
    <p:sldId id="524" r:id="rId36"/>
    <p:sldId id="525" r:id="rId37"/>
    <p:sldId id="526" r:id="rId38"/>
    <p:sldId id="527" r:id="rId39"/>
    <p:sldId id="528" r:id="rId40"/>
    <p:sldId id="529" r:id="rId41"/>
    <p:sldId id="530" r:id="rId42"/>
    <p:sldId id="531" r:id="rId43"/>
    <p:sldId id="532" r:id="rId44"/>
    <p:sldId id="533" r:id="rId45"/>
    <p:sldId id="534" r:id="rId46"/>
    <p:sldId id="488" r:id="rId47"/>
    <p:sldId id="535" r:id="rId48"/>
    <p:sldId id="538" r:id="rId49"/>
    <p:sldId id="539" r:id="rId50"/>
    <p:sldId id="540" r:id="rId51"/>
    <p:sldId id="541" r:id="rId52"/>
    <p:sldId id="542" r:id="rId53"/>
    <p:sldId id="543" r:id="rId54"/>
    <p:sldId id="537" r:id="rId55"/>
    <p:sldId id="544" r:id="rId56"/>
    <p:sldId id="545" r:id="rId57"/>
    <p:sldId id="546" r:id="rId58"/>
    <p:sldId id="547" r:id="rId59"/>
    <p:sldId id="548" r:id="rId60"/>
    <p:sldId id="549" r:id="rId61"/>
    <p:sldId id="550" r:id="rId62"/>
    <p:sldId id="489" r:id="rId63"/>
    <p:sldId id="551" r:id="rId64"/>
    <p:sldId id="553" r:id="rId65"/>
    <p:sldId id="554" r:id="rId66"/>
    <p:sldId id="555" r:id="rId67"/>
    <p:sldId id="556" r:id="rId68"/>
    <p:sldId id="557" r:id="rId69"/>
    <p:sldId id="558" r:id="rId70"/>
    <p:sldId id="559" r:id="rId71"/>
    <p:sldId id="561" r:id="rId72"/>
    <p:sldId id="560" r:id="rId73"/>
    <p:sldId id="600" r:id="rId74"/>
    <p:sldId id="604" r:id="rId75"/>
    <p:sldId id="605" r:id="rId76"/>
    <p:sldId id="606" r:id="rId77"/>
    <p:sldId id="607" r:id="rId78"/>
    <p:sldId id="608" r:id="rId79"/>
    <p:sldId id="609" r:id="rId80"/>
    <p:sldId id="610" r:id="rId81"/>
    <p:sldId id="611" r:id="rId82"/>
    <p:sldId id="612" r:id="rId83"/>
    <p:sldId id="613" r:id="rId84"/>
    <p:sldId id="562" r:id="rId85"/>
    <p:sldId id="563" r:id="rId86"/>
    <p:sldId id="614" r:id="rId87"/>
    <p:sldId id="615" r:id="rId88"/>
    <p:sldId id="616" r:id="rId89"/>
    <p:sldId id="617" r:id="rId90"/>
    <p:sldId id="618" r:id="rId91"/>
    <p:sldId id="619" r:id="rId92"/>
    <p:sldId id="620" r:id="rId93"/>
    <p:sldId id="564" r:id="rId94"/>
    <p:sldId id="565" r:id="rId95"/>
    <p:sldId id="621" r:id="rId96"/>
    <p:sldId id="622" r:id="rId97"/>
    <p:sldId id="623" r:id="rId98"/>
    <p:sldId id="624" r:id="rId99"/>
    <p:sldId id="625" r:id="rId100"/>
    <p:sldId id="626" r:id="rId101"/>
    <p:sldId id="627" r:id="rId102"/>
    <p:sldId id="628" r:id="rId103"/>
    <p:sldId id="629" r:id="rId104"/>
    <p:sldId id="630" r:id="rId105"/>
    <p:sldId id="631" r:id="rId106"/>
    <p:sldId id="632" r:id="rId107"/>
    <p:sldId id="633" r:id="rId108"/>
    <p:sldId id="634" r:id="rId109"/>
    <p:sldId id="635" r:id="rId110"/>
    <p:sldId id="636" r:id="rId111"/>
    <p:sldId id="637" r:id="rId112"/>
    <p:sldId id="566" r:id="rId113"/>
    <p:sldId id="567" r:id="rId114"/>
    <p:sldId id="638" r:id="rId115"/>
    <p:sldId id="639" r:id="rId116"/>
    <p:sldId id="640" r:id="rId117"/>
    <p:sldId id="641" r:id="rId118"/>
    <p:sldId id="642" r:id="rId119"/>
    <p:sldId id="643" r:id="rId120"/>
    <p:sldId id="644" r:id="rId121"/>
    <p:sldId id="645" r:id="rId122"/>
    <p:sldId id="646" r:id="rId123"/>
    <p:sldId id="647" r:id="rId124"/>
    <p:sldId id="568" r:id="rId125"/>
    <p:sldId id="569" r:id="rId126"/>
    <p:sldId id="648" r:id="rId127"/>
    <p:sldId id="649" r:id="rId128"/>
    <p:sldId id="650" r:id="rId129"/>
    <p:sldId id="651" r:id="rId130"/>
    <p:sldId id="652" r:id="rId131"/>
    <p:sldId id="653" r:id="rId132"/>
    <p:sldId id="570" r:id="rId133"/>
    <p:sldId id="571" r:id="rId134"/>
    <p:sldId id="654" r:id="rId135"/>
    <p:sldId id="655" r:id="rId136"/>
    <p:sldId id="656" r:id="rId137"/>
    <p:sldId id="657" r:id="rId138"/>
    <p:sldId id="658" r:id="rId139"/>
    <p:sldId id="659" r:id="rId140"/>
    <p:sldId id="660" r:id="rId141"/>
    <p:sldId id="661" r:id="rId142"/>
    <p:sldId id="662" r:id="rId143"/>
    <p:sldId id="663" r:id="rId144"/>
    <p:sldId id="664" r:id="rId145"/>
    <p:sldId id="665" r:id="rId146"/>
    <p:sldId id="666" r:id="rId147"/>
    <p:sldId id="667" r:id="rId148"/>
    <p:sldId id="668" r:id="rId149"/>
    <p:sldId id="572" r:id="rId150"/>
    <p:sldId id="573" r:id="rId151"/>
    <p:sldId id="669" r:id="rId152"/>
    <p:sldId id="670" r:id="rId153"/>
    <p:sldId id="601" r:id="rId154"/>
    <p:sldId id="671" r:id="rId155"/>
    <p:sldId id="672" r:id="rId156"/>
    <p:sldId id="673" r:id="rId157"/>
    <p:sldId id="674" r:id="rId158"/>
    <p:sldId id="675" r:id="rId159"/>
    <p:sldId id="676" r:id="rId160"/>
    <p:sldId id="677" r:id="rId161"/>
    <p:sldId id="574" r:id="rId162"/>
    <p:sldId id="575" r:id="rId163"/>
    <p:sldId id="678" r:id="rId164"/>
    <p:sldId id="679" r:id="rId165"/>
    <p:sldId id="680" r:id="rId166"/>
    <p:sldId id="681" r:id="rId167"/>
    <p:sldId id="682" r:id="rId168"/>
    <p:sldId id="683" r:id="rId169"/>
    <p:sldId id="684" r:id="rId170"/>
    <p:sldId id="685" r:id="rId171"/>
    <p:sldId id="576" r:id="rId172"/>
    <p:sldId id="577" r:id="rId173"/>
    <p:sldId id="686" r:id="rId174"/>
    <p:sldId id="687" r:id="rId175"/>
    <p:sldId id="688" r:id="rId176"/>
    <p:sldId id="689" r:id="rId177"/>
    <p:sldId id="690" r:id="rId178"/>
    <p:sldId id="691" r:id="rId179"/>
    <p:sldId id="692" r:id="rId180"/>
    <p:sldId id="693" r:id="rId181"/>
    <p:sldId id="694" r:id="rId182"/>
    <p:sldId id="695" r:id="rId183"/>
    <p:sldId id="696" r:id="rId184"/>
    <p:sldId id="697" r:id="rId185"/>
    <p:sldId id="698" r:id="rId186"/>
    <p:sldId id="699" r:id="rId187"/>
    <p:sldId id="578" r:id="rId188"/>
    <p:sldId id="579" r:id="rId189"/>
    <p:sldId id="700" r:id="rId190"/>
    <p:sldId id="701" r:id="rId191"/>
    <p:sldId id="702" r:id="rId192"/>
    <p:sldId id="703" r:id="rId193"/>
    <p:sldId id="704" r:id="rId194"/>
    <p:sldId id="705" r:id="rId195"/>
    <p:sldId id="706" r:id="rId196"/>
    <p:sldId id="707" r:id="rId197"/>
    <p:sldId id="602" r:id="rId198"/>
    <p:sldId id="708" r:id="rId199"/>
    <p:sldId id="709" r:id="rId200"/>
    <p:sldId id="710" r:id="rId201"/>
    <p:sldId id="711" r:id="rId202"/>
    <p:sldId id="712" r:id="rId203"/>
    <p:sldId id="713" r:id="rId204"/>
    <p:sldId id="714" r:id="rId205"/>
    <p:sldId id="715" r:id="rId206"/>
    <p:sldId id="716" r:id="rId207"/>
    <p:sldId id="580" r:id="rId208"/>
    <p:sldId id="581" r:id="rId209"/>
    <p:sldId id="717" r:id="rId210"/>
    <p:sldId id="718" r:id="rId211"/>
    <p:sldId id="719" r:id="rId212"/>
    <p:sldId id="720" r:id="rId213"/>
    <p:sldId id="721" r:id="rId214"/>
    <p:sldId id="722" r:id="rId215"/>
    <p:sldId id="723" r:id="rId216"/>
    <p:sldId id="724" r:id="rId217"/>
    <p:sldId id="725" r:id="rId218"/>
    <p:sldId id="726" r:id="rId219"/>
    <p:sldId id="582" r:id="rId220"/>
    <p:sldId id="583" r:id="rId221"/>
    <p:sldId id="727" r:id="rId222"/>
    <p:sldId id="728" r:id="rId223"/>
    <p:sldId id="729" r:id="rId224"/>
    <p:sldId id="730" r:id="rId225"/>
    <p:sldId id="731" r:id="rId226"/>
    <p:sldId id="732" r:id="rId227"/>
    <p:sldId id="733" r:id="rId228"/>
    <p:sldId id="734" r:id="rId229"/>
    <p:sldId id="735" r:id="rId230"/>
    <p:sldId id="736" r:id="rId231"/>
    <p:sldId id="737" r:id="rId232"/>
    <p:sldId id="738" r:id="rId233"/>
    <p:sldId id="739" r:id="rId234"/>
    <p:sldId id="584" r:id="rId235"/>
    <p:sldId id="585" r:id="rId236"/>
    <p:sldId id="740" r:id="rId237"/>
    <p:sldId id="741" r:id="rId238"/>
    <p:sldId id="742" r:id="rId239"/>
    <p:sldId id="743" r:id="rId240"/>
    <p:sldId id="744" r:id="rId241"/>
    <p:sldId id="745" r:id="rId242"/>
    <p:sldId id="746" r:id="rId243"/>
    <p:sldId id="747" r:id="rId244"/>
    <p:sldId id="748" r:id="rId245"/>
    <p:sldId id="749" r:id="rId246"/>
    <p:sldId id="750" r:id="rId247"/>
    <p:sldId id="751" r:id="rId248"/>
    <p:sldId id="752" r:id="rId249"/>
    <p:sldId id="586" r:id="rId250"/>
    <p:sldId id="587" r:id="rId251"/>
    <p:sldId id="753" r:id="rId252"/>
    <p:sldId id="754" r:id="rId253"/>
    <p:sldId id="755" r:id="rId254"/>
    <p:sldId id="756" r:id="rId255"/>
    <p:sldId id="757" r:id="rId256"/>
    <p:sldId id="758" r:id="rId257"/>
    <p:sldId id="759" r:id="rId258"/>
    <p:sldId id="760" r:id="rId259"/>
    <p:sldId id="761" r:id="rId260"/>
    <p:sldId id="588" r:id="rId261"/>
    <p:sldId id="589" r:id="rId262"/>
    <p:sldId id="762" r:id="rId263"/>
    <p:sldId id="763" r:id="rId264"/>
    <p:sldId id="764" r:id="rId265"/>
    <p:sldId id="765" r:id="rId266"/>
    <p:sldId id="766" r:id="rId267"/>
    <p:sldId id="767" r:id="rId268"/>
    <p:sldId id="768" r:id="rId269"/>
    <p:sldId id="769" r:id="rId270"/>
    <p:sldId id="770" r:id="rId271"/>
    <p:sldId id="771" r:id="rId272"/>
    <p:sldId id="590" r:id="rId273"/>
    <p:sldId id="591" r:id="rId274"/>
    <p:sldId id="772" r:id="rId275"/>
    <p:sldId id="773" r:id="rId276"/>
    <p:sldId id="603" r:id="rId277"/>
    <p:sldId id="774" r:id="rId278"/>
    <p:sldId id="775" r:id="rId279"/>
    <p:sldId id="776" r:id="rId280"/>
    <p:sldId id="777" r:id="rId281"/>
    <p:sldId id="778" r:id="rId282"/>
    <p:sldId id="779" r:id="rId283"/>
    <p:sldId id="780" r:id="rId284"/>
    <p:sldId id="781" r:id="rId285"/>
    <p:sldId id="592" r:id="rId286"/>
    <p:sldId id="593" r:id="rId287"/>
    <p:sldId id="782" r:id="rId288"/>
    <p:sldId id="783" r:id="rId289"/>
    <p:sldId id="784" r:id="rId290"/>
    <p:sldId id="785" r:id="rId291"/>
    <p:sldId id="786" r:id="rId292"/>
    <p:sldId id="787" r:id="rId293"/>
    <p:sldId id="788" r:id="rId294"/>
    <p:sldId id="789" r:id="rId295"/>
    <p:sldId id="790" r:id="rId296"/>
    <p:sldId id="791" r:id="rId297"/>
    <p:sldId id="792" r:id="rId298"/>
    <p:sldId id="793" r:id="rId299"/>
    <p:sldId id="794" r:id="rId300"/>
    <p:sldId id="594" r:id="rId301"/>
    <p:sldId id="595" r:id="rId302"/>
    <p:sldId id="795" r:id="rId303"/>
    <p:sldId id="796" r:id="rId304"/>
    <p:sldId id="797" r:id="rId305"/>
    <p:sldId id="798" r:id="rId306"/>
    <p:sldId id="799" r:id="rId307"/>
    <p:sldId id="800" r:id="rId308"/>
    <p:sldId id="801" r:id="rId309"/>
    <p:sldId id="802" r:id="rId310"/>
    <p:sldId id="803" r:id="rId311"/>
    <p:sldId id="804" r:id="rId312"/>
    <p:sldId id="805" r:id="rId313"/>
    <p:sldId id="596" r:id="rId314"/>
    <p:sldId id="597" r:id="rId315"/>
    <p:sldId id="806" r:id="rId316"/>
    <p:sldId id="807" r:id="rId317"/>
    <p:sldId id="808" r:id="rId318"/>
    <p:sldId id="809" r:id="rId319"/>
    <p:sldId id="810" r:id="rId320"/>
    <p:sldId id="811" r:id="rId321"/>
    <p:sldId id="812" r:id="rId322"/>
    <p:sldId id="813" r:id="rId323"/>
    <p:sldId id="814" r:id="rId324"/>
    <p:sldId id="815" r:id="rId325"/>
    <p:sldId id="598" r:id="rId326"/>
    <p:sldId id="599" r:id="rId327"/>
    <p:sldId id="816" r:id="rId328"/>
    <p:sldId id="817" r:id="rId329"/>
    <p:sldId id="818" r:id="rId330"/>
    <p:sldId id="819" r:id="rId331"/>
    <p:sldId id="820" r:id="rId332"/>
    <p:sldId id="484" r:id="rId333"/>
    <p:sldId id="821" r:id="rId334"/>
    <p:sldId id="822" r:id="rId335"/>
    <p:sldId id="823" r:id="rId336"/>
    <p:sldId id="832" r:id="rId337"/>
    <p:sldId id="833" r:id="rId338"/>
    <p:sldId id="834" r:id="rId339"/>
    <p:sldId id="838" r:id="rId340"/>
    <p:sldId id="839" r:id="rId341"/>
    <p:sldId id="840" r:id="rId342"/>
    <p:sldId id="841" r:id="rId343"/>
    <p:sldId id="824" r:id="rId344"/>
    <p:sldId id="825" r:id="rId345"/>
    <p:sldId id="835" r:id="rId346"/>
    <p:sldId id="836" r:id="rId347"/>
    <p:sldId id="837" r:id="rId348"/>
    <p:sldId id="826" r:id="rId349"/>
    <p:sldId id="827" r:id="rId350"/>
    <p:sldId id="842" r:id="rId351"/>
    <p:sldId id="843" r:id="rId352"/>
    <p:sldId id="844" r:id="rId353"/>
    <p:sldId id="828" r:id="rId354"/>
    <p:sldId id="829" r:id="rId355"/>
    <p:sldId id="845" r:id="rId356"/>
    <p:sldId id="846" r:id="rId357"/>
    <p:sldId id="830" r:id="rId358"/>
    <p:sldId id="831" r:id="rId359"/>
    <p:sldId id="847" r:id="rId360"/>
    <p:sldId id="848" r:id="rId361"/>
    <p:sldId id="849" r:id="rId362"/>
  </p:sldIdLst>
  <p:sldSz cx="9144000" cy="6858000" type="screen4x3"/>
  <p:notesSz cx="6858000" cy="9144000"/>
  <p:defaultTextStyle>
    <a:defPPr>
      <a:defRPr lang="fa-IR"/>
    </a:defPPr>
    <a:lvl1pPr marL="0" algn="r" defTabSz="914400" rtl="1" eaLnBrk="1" latinLnBrk="0" hangingPunct="1">
      <a:defRPr sz="1800" kern="1200">
        <a:solidFill>
          <a:schemeClr val="tx1"/>
        </a:solidFill>
        <a:latin typeface="+mn-lt"/>
        <a:ea typeface="+mn-ea"/>
        <a:cs typeface="+mn-cs"/>
      </a:defRPr>
    </a:lvl1pPr>
    <a:lvl2pPr marL="457200" algn="r" defTabSz="914400" rtl="1" eaLnBrk="1" latinLnBrk="0" hangingPunct="1">
      <a:defRPr sz="1800" kern="1200">
        <a:solidFill>
          <a:schemeClr val="tx1"/>
        </a:solidFill>
        <a:latin typeface="+mn-lt"/>
        <a:ea typeface="+mn-ea"/>
        <a:cs typeface="+mn-cs"/>
      </a:defRPr>
    </a:lvl2pPr>
    <a:lvl3pPr marL="914400" algn="r" defTabSz="914400" rtl="1" eaLnBrk="1" latinLnBrk="0" hangingPunct="1">
      <a:defRPr sz="1800" kern="1200">
        <a:solidFill>
          <a:schemeClr val="tx1"/>
        </a:solidFill>
        <a:latin typeface="+mn-lt"/>
        <a:ea typeface="+mn-ea"/>
        <a:cs typeface="+mn-cs"/>
      </a:defRPr>
    </a:lvl3pPr>
    <a:lvl4pPr marL="1371600" algn="r" defTabSz="914400" rtl="1" eaLnBrk="1" latinLnBrk="0" hangingPunct="1">
      <a:defRPr sz="1800" kern="1200">
        <a:solidFill>
          <a:schemeClr val="tx1"/>
        </a:solidFill>
        <a:latin typeface="+mn-lt"/>
        <a:ea typeface="+mn-ea"/>
        <a:cs typeface="+mn-cs"/>
      </a:defRPr>
    </a:lvl4pPr>
    <a:lvl5pPr marL="1828800" algn="r" defTabSz="914400" rtl="1" eaLnBrk="1" latinLnBrk="0" hangingPunct="1">
      <a:defRPr sz="1800" kern="1200">
        <a:solidFill>
          <a:schemeClr val="tx1"/>
        </a:solidFill>
        <a:latin typeface="+mn-lt"/>
        <a:ea typeface="+mn-ea"/>
        <a:cs typeface="+mn-cs"/>
      </a:defRPr>
    </a:lvl5pPr>
    <a:lvl6pPr marL="2286000" algn="r" defTabSz="914400" rtl="1" eaLnBrk="1" latinLnBrk="0" hangingPunct="1">
      <a:defRPr sz="1800" kern="1200">
        <a:solidFill>
          <a:schemeClr val="tx1"/>
        </a:solidFill>
        <a:latin typeface="+mn-lt"/>
        <a:ea typeface="+mn-ea"/>
        <a:cs typeface="+mn-cs"/>
      </a:defRPr>
    </a:lvl6pPr>
    <a:lvl7pPr marL="2743200" algn="r" defTabSz="914400" rtl="1" eaLnBrk="1" latinLnBrk="0" hangingPunct="1">
      <a:defRPr sz="1800" kern="1200">
        <a:solidFill>
          <a:schemeClr val="tx1"/>
        </a:solidFill>
        <a:latin typeface="+mn-lt"/>
        <a:ea typeface="+mn-ea"/>
        <a:cs typeface="+mn-cs"/>
      </a:defRPr>
    </a:lvl7pPr>
    <a:lvl8pPr marL="3200400" algn="r" defTabSz="914400" rtl="1" eaLnBrk="1" latinLnBrk="0" hangingPunct="1">
      <a:defRPr sz="1800" kern="1200">
        <a:solidFill>
          <a:schemeClr val="tx1"/>
        </a:solidFill>
        <a:latin typeface="+mn-lt"/>
        <a:ea typeface="+mn-ea"/>
        <a:cs typeface="+mn-cs"/>
      </a:defRPr>
    </a:lvl8pPr>
    <a:lvl9pPr marL="3657600" algn="r" defTabSz="914400" rtl="1"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99FF99"/>
    <a:srgbClr val="CCCC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C4B1156A-380E-4F78-BDF5-A606A8083BF9}" styleName="Medium Style 4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w="12700" cmpd="sng">
              <a:solidFill>
                <a:schemeClr val="accent4"/>
              </a:solidFill>
            </a:ln>
          </a:insideV>
        </a:tcBdr>
        <a:fill>
          <a:solidFill>
            <a:schemeClr val="accent4">
              <a:tint val="20000"/>
            </a:schemeClr>
          </a:solidFill>
        </a:fill>
      </a:tcStyle>
    </a:wholeTbl>
    <a:band1H>
      <a:tcStyle>
        <a:tcBdr/>
        <a:fill>
          <a:solidFill>
            <a:schemeClr val="accent4">
              <a:tint val="40000"/>
            </a:schemeClr>
          </a:solidFill>
        </a:fill>
      </a:tcStyle>
    </a:band1H>
    <a:band1V>
      <a:tcStyle>
        <a:tcBdr/>
        <a:fill>
          <a:solidFill>
            <a:schemeClr val="accent4">
              <a:tint val="40000"/>
            </a:schemeClr>
          </a:solidFill>
        </a:fill>
      </a:tcStyle>
    </a:band1V>
    <a:lastCol>
      <a:tcTxStyle b="on"/>
      <a:tcStyle>
        <a:tcBdr/>
      </a:tcStyle>
    </a:lastCol>
    <a:firstCol>
      <a:tcTxStyle b="on"/>
      <a:tcStyle>
        <a:tcBdr/>
      </a:tcStyle>
    </a:firstCol>
    <a:lastRow>
      <a:tcTxStyle b="on"/>
      <a:tcStyle>
        <a:tcBdr>
          <a:top>
            <a:ln w="25400" cmpd="sng">
              <a:solidFill>
                <a:schemeClr val="accent4"/>
              </a:solidFill>
            </a:ln>
          </a:top>
        </a:tcBdr>
        <a:fill>
          <a:solidFill>
            <a:schemeClr val="accent4">
              <a:tint val="20000"/>
            </a:schemeClr>
          </a:solidFill>
        </a:fill>
      </a:tcStyle>
    </a:lastRow>
    <a:firstRow>
      <a:tcTxStyle b="on"/>
      <a:tcStyle>
        <a:tcBdr/>
        <a:fill>
          <a:solidFill>
            <a:schemeClr val="accent4">
              <a:tint val="20000"/>
            </a:schemeClr>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BDBED569-4797-4DF1-A0F4-6AAB3CD982D8}" styleName="Light Style 3 - Accent 5">
    <a:wholeTbl>
      <a:tcTxStyle>
        <a:fontRef idx="minor">
          <a:scrgbClr r="0" g="0" b="0"/>
        </a:fontRef>
        <a:schemeClr val="tx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noFill/>
        </a:fill>
      </a:tcStyle>
    </a:wholeTbl>
    <a:band1H>
      <a:tcStyle>
        <a:tcBdr/>
        <a:fill>
          <a:solidFill>
            <a:schemeClr val="accent5">
              <a:alpha val="20000"/>
            </a:schemeClr>
          </a:solidFill>
        </a:fill>
      </a:tcStyle>
    </a:band1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noFill/>
        </a:fill>
      </a:tcStyle>
    </a:lastRow>
    <a:firstRow>
      <a:tcTxStyle b="on"/>
      <a:tcStyle>
        <a:tcBdr>
          <a:bottom>
            <a:ln w="25400" cmpd="sng">
              <a:solidFill>
                <a:schemeClr val="accent5"/>
              </a:solidFill>
            </a:ln>
          </a:bottom>
        </a:tcBdr>
        <a:fill>
          <a:noFill/>
        </a:fill>
      </a:tcStyle>
    </a:firstRow>
  </a:tblStyle>
  <a:tblStyle styleId="{5A111915-BE36-4E01-A7E5-04B1672EAD32}" styleName="Light Style 2 - Accent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5FD0F851-EC5A-4D38-B0AD-8093EC10F338}" styleName="Light Style 1 - Accent 5">
    <a:wholeTbl>
      <a:tcTxStyle>
        <a:fontRef idx="minor">
          <a:scrgbClr r="0" g="0" b="0"/>
        </a:fontRef>
        <a:schemeClr val="tx1"/>
      </a:tcTxStyle>
      <a:tcStyle>
        <a:tcBdr>
          <a:left>
            <a:ln>
              <a:noFill/>
            </a:ln>
          </a:left>
          <a:right>
            <a:ln>
              <a:noFill/>
            </a:ln>
          </a:right>
          <a:top>
            <a:ln w="12700" cmpd="sng">
              <a:solidFill>
                <a:schemeClr val="accent5"/>
              </a:solidFill>
            </a:ln>
          </a:top>
          <a:bottom>
            <a:ln w="12700" cmpd="sng">
              <a:solidFill>
                <a:schemeClr val="accent5"/>
              </a:solidFill>
            </a:ln>
          </a:bottom>
          <a:insideH>
            <a:ln>
              <a:noFill/>
            </a:ln>
          </a:insideH>
          <a:insideV>
            <a:ln>
              <a:noFill/>
            </a:ln>
          </a:insideV>
        </a:tcBdr>
        <a:fill>
          <a:noFill/>
        </a:fill>
      </a:tcStyle>
    </a:wholeTbl>
    <a:band1H>
      <a:tcStyle>
        <a:tcBdr/>
        <a:fill>
          <a:solidFill>
            <a:schemeClr val="accent5">
              <a:alpha val="20000"/>
            </a:schemeClr>
          </a:solidFill>
        </a:fill>
      </a:tcStyle>
    </a:band1H>
    <a:band2H>
      <a:tcStyle>
        <a:tcBdr/>
      </a:tcStyle>
    </a:band2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12700" cmpd="sng">
              <a:solidFill>
                <a:schemeClr val="accent5"/>
              </a:solidFill>
            </a:ln>
          </a:top>
        </a:tcBdr>
        <a:fill>
          <a:noFill/>
        </a:fill>
      </a:tcStyle>
    </a:lastRow>
    <a:firstRow>
      <a:tcTxStyle b="on"/>
      <a:tcStyle>
        <a:tcBdr>
          <a:bottom>
            <a:ln w="12700" cmpd="sng">
              <a:solidFill>
                <a:schemeClr val="accent5"/>
              </a:solidFill>
            </a:ln>
          </a:bottom>
        </a:tcBdr>
        <a:fill>
          <a:noFill/>
        </a:fill>
      </a:tcStyle>
    </a:firstRow>
  </a:tblStyle>
  <a:tblStyle styleId="{327F97BB-C833-4FB7-BDE5-3F7075034690}" styleName="Themed Style 2 - Accent 5">
    <a:tblBg>
      <a:fillRef idx="3">
        <a:schemeClr val="accent5"/>
      </a:fillRef>
      <a:effectRef idx="3">
        <a:schemeClr val="accent5"/>
      </a:effectRef>
    </a:tblBg>
    <a:wholeTbl>
      <a:tcTxStyle>
        <a:fontRef idx="minor">
          <a:scrgbClr r="0" g="0" b="0"/>
        </a:fontRef>
        <a:schemeClr val="lt1"/>
      </a:tcTxStyle>
      <a:tcStyle>
        <a:tcBdr>
          <a:left>
            <a:lnRef idx="1">
              <a:schemeClr val="accent5">
                <a:tint val="50000"/>
              </a:schemeClr>
            </a:lnRef>
          </a:left>
          <a:right>
            <a:lnRef idx="1">
              <a:schemeClr val="accent5">
                <a:tint val="50000"/>
              </a:schemeClr>
            </a:lnRef>
          </a:right>
          <a:top>
            <a:lnRef idx="1">
              <a:schemeClr val="accent5">
                <a:tint val="50000"/>
              </a:schemeClr>
            </a:lnRef>
          </a:top>
          <a:bottom>
            <a:lnRef idx="1">
              <a:schemeClr val="accent5">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BC89EF96-8CEA-46FF-86C4-4CE0E7609802}" styleName="Light Style 3 - Accent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638B1855-1B75-4FBE-930C-398BA8C253C6}" styleName="Themed Style 2 - Accent 6">
    <a:tblBg>
      <a:fillRef idx="3">
        <a:schemeClr val="accent6"/>
      </a:fillRef>
      <a:effectRef idx="3">
        <a:schemeClr val="accent6"/>
      </a:effectRef>
    </a:tblBg>
    <a:wholeTbl>
      <a:tcTxStyle>
        <a:fontRef idx="minor">
          <a:scrgbClr r="0" g="0" b="0"/>
        </a:fontRef>
        <a:schemeClr val="lt1"/>
      </a:tcTxStyle>
      <a:tcStyle>
        <a:tcBdr>
          <a:left>
            <a:lnRef idx="1">
              <a:schemeClr val="accent6">
                <a:tint val="50000"/>
              </a:schemeClr>
            </a:lnRef>
          </a:left>
          <a:right>
            <a:lnRef idx="1">
              <a:schemeClr val="accent6">
                <a:tint val="50000"/>
              </a:schemeClr>
            </a:lnRef>
          </a:right>
          <a:top>
            <a:lnRef idx="1">
              <a:schemeClr val="accent6">
                <a:tint val="50000"/>
              </a:schemeClr>
            </a:lnRef>
          </a:top>
          <a:bottom>
            <a:lnRef idx="1">
              <a:schemeClr val="accent6">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 styleId="{C083E6E3-FA7D-4D7B-A595-EF9225AFEA82}" styleName="Light Style 1 - Accent 3">
    <a:wholeTbl>
      <a:tcTxStyle>
        <a:fontRef idx="minor">
          <a:scrgbClr r="0" g="0" b="0"/>
        </a:fontRef>
        <a:schemeClr val="tx1"/>
      </a:tcTxStyle>
      <a:tcStyle>
        <a:tcBdr>
          <a:left>
            <a:ln>
              <a:noFill/>
            </a:ln>
          </a:left>
          <a:right>
            <a:ln>
              <a:noFill/>
            </a:ln>
          </a:right>
          <a:top>
            <a:ln w="12700" cmpd="sng">
              <a:solidFill>
                <a:schemeClr val="accent3"/>
              </a:solidFill>
            </a:ln>
          </a:top>
          <a:bottom>
            <a:ln w="12700" cmpd="sng">
              <a:solidFill>
                <a:schemeClr val="accent3"/>
              </a:solidFill>
            </a:ln>
          </a:bottom>
          <a:insideH>
            <a:ln>
              <a:noFill/>
            </a:ln>
          </a:insideH>
          <a:insideV>
            <a:ln>
              <a:noFill/>
            </a:ln>
          </a:insideV>
        </a:tcBdr>
        <a:fill>
          <a:noFill/>
        </a:fill>
      </a:tcStyle>
    </a:wholeTbl>
    <a:band1H>
      <a:tcStyle>
        <a:tcBdr/>
        <a:fill>
          <a:solidFill>
            <a:schemeClr val="accent3">
              <a:alpha val="20000"/>
            </a:schemeClr>
          </a:solidFill>
        </a:fill>
      </a:tcStyle>
    </a:band1H>
    <a:band2H>
      <a:tcStyle>
        <a:tcBdr/>
      </a:tcStyle>
    </a:band2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12700" cmpd="sng">
              <a:solidFill>
                <a:schemeClr val="accent3"/>
              </a:solidFill>
            </a:ln>
          </a:top>
        </a:tcBdr>
        <a:fill>
          <a:noFill/>
        </a:fill>
      </a:tcStyle>
    </a:lastRow>
    <a:firstRow>
      <a:tcTxStyle b="on"/>
      <a:tcStyle>
        <a:tcBdr>
          <a:bottom>
            <a:ln w="12700" cmpd="sng">
              <a:solidFill>
                <a:schemeClr val="accent3"/>
              </a:solidFill>
            </a:ln>
          </a:bottom>
        </a:tcBdr>
        <a:fill>
          <a:noFill/>
        </a:fill>
      </a:tcStyle>
    </a:firstRow>
  </a:tblStyle>
  <a:tblStyle styleId="{D27102A9-8310-4765-A935-A1911B00CA55}" styleName="Light Style 1 - Accent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 styleId="{68D230F3-CF80-4859-8CE7-A43EE81993B5}" styleName="Light Style 1 - Accent 6">
    <a:wholeTbl>
      <a:tcTxStyle>
        <a:fontRef idx="minor">
          <a:scrgbClr r="0" g="0" b="0"/>
        </a:fontRef>
        <a:schemeClr val="tx1"/>
      </a:tcTxStyle>
      <a:tcStyle>
        <a:tcBdr>
          <a:left>
            <a:ln>
              <a:noFill/>
            </a:ln>
          </a:left>
          <a:right>
            <a:ln>
              <a:noFill/>
            </a:ln>
          </a:right>
          <a:top>
            <a:ln w="12700" cmpd="sng">
              <a:solidFill>
                <a:schemeClr val="accent6"/>
              </a:solidFill>
            </a:ln>
          </a:top>
          <a:bottom>
            <a:ln w="12700" cmpd="sng">
              <a:solidFill>
                <a:schemeClr val="accent6"/>
              </a:solidFill>
            </a:ln>
          </a:bottom>
          <a:insideH>
            <a:ln>
              <a:noFill/>
            </a:ln>
          </a:insideH>
          <a:insideV>
            <a:ln>
              <a:noFill/>
            </a:ln>
          </a:insideV>
        </a:tcBdr>
        <a:fill>
          <a:noFill/>
        </a:fill>
      </a:tcStyle>
    </a:wholeTbl>
    <a:band1H>
      <a:tcStyle>
        <a:tcBdr/>
        <a:fill>
          <a:solidFill>
            <a:schemeClr val="accent6">
              <a:alpha val="20000"/>
            </a:schemeClr>
          </a:solidFill>
        </a:fill>
      </a:tcStyle>
    </a:band1H>
    <a:band2H>
      <a:tcStyle>
        <a:tcBdr/>
      </a:tcStyle>
    </a:band2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12700" cmpd="sng">
              <a:solidFill>
                <a:schemeClr val="accent6"/>
              </a:solidFill>
            </a:ln>
          </a:top>
        </a:tcBdr>
        <a:fill>
          <a:noFill/>
        </a:fill>
      </a:tcStyle>
    </a:lastRow>
    <a:firstRow>
      <a:tcTxStyle b="on"/>
      <a:tcStyle>
        <a:tcBdr>
          <a:bottom>
            <a:ln w="12700" cmpd="sng">
              <a:solidFill>
                <a:schemeClr val="accent6"/>
              </a:solidFill>
            </a:ln>
          </a:bottom>
        </a:tcBdr>
        <a:fill>
          <a:noFill/>
        </a:fill>
      </a:tcStyle>
    </a:firstRow>
  </a:tblStyle>
  <a:tblStyle styleId="{ED083AE6-46FA-4A59-8FB0-9F97EB10719F}" styleName="Light Style 3 - Accent 4">
    <a:wholeTbl>
      <a:tcTxStyle>
        <a:fontRef idx="minor">
          <a:scrgbClr r="0" g="0" b="0"/>
        </a:fontRef>
        <a:schemeClr val="tx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w="12700" cmpd="sng">
              <a:solidFill>
                <a:schemeClr val="accent4"/>
              </a:solidFill>
            </a:ln>
          </a:insideV>
        </a:tcBdr>
        <a:fill>
          <a:noFill/>
        </a:fill>
      </a:tcStyle>
    </a:wholeTbl>
    <a:band1H>
      <a:tcStyle>
        <a:tcBdr/>
        <a:fill>
          <a:solidFill>
            <a:schemeClr val="accent4">
              <a:alpha val="20000"/>
            </a:schemeClr>
          </a:solidFill>
        </a:fill>
      </a:tcStyle>
    </a:band1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noFill/>
        </a:fill>
      </a:tcStyle>
    </a:lastRow>
    <a:firstRow>
      <a:tcTxStyle b="on"/>
      <a:tcStyle>
        <a:tcBdr>
          <a:bottom>
            <a:ln w="25400" cmpd="sng">
              <a:solidFill>
                <a:schemeClr val="accent4"/>
              </a:solidFill>
            </a:ln>
          </a:bottom>
        </a:tcBdr>
        <a:fill>
          <a:noFill/>
        </a:fill>
      </a:tcStyle>
    </a:firstRow>
  </a:tblStyle>
  <a:tblStyle styleId="{1E171933-4619-4E11-9A3F-F7608DF75F80}" styleName="Medium Style 1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a:noFill/>
            </a:ln>
          </a:insideV>
        </a:tcBdr>
        <a:fill>
          <a:solidFill>
            <a:schemeClr val="lt1"/>
          </a:solidFill>
        </a:fill>
      </a:tcStyle>
    </a:wholeTbl>
    <a:band1H>
      <a:tcStyle>
        <a:tcBdr/>
        <a:fill>
          <a:solidFill>
            <a:schemeClr val="accent4">
              <a:tint val="20000"/>
            </a:schemeClr>
          </a:solidFill>
        </a:fill>
      </a:tcStyle>
    </a:band1H>
    <a:band1V>
      <a:tcStyle>
        <a:tcBdr/>
        <a:fill>
          <a:solidFill>
            <a:schemeClr val="accent4">
              <a:tint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solidFill>
            <a:schemeClr val="lt1"/>
          </a:solidFill>
        </a:fill>
      </a:tcStyle>
    </a:lastRow>
    <a:firstRow>
      <a:tcTxStyle b="on">
        <a:fontRef idx="minor">
          <a:scrgbClr r="0" g="0" b="0"/>
        </a:fontRef>
        <a:schemeClr val="lt1"/>
      </a:tcTxStyle>
      <a:tcStyle>
        <a:tcBdr/>
        <a:fill>
          <a:solidFill>
            <a:schemeClr val="accent4"/>
          </a:solidFill>
        </a:fill>
      </a:tcStyle>
    </a:firstRow>
  </a:tblStyle>
  <a:tblStyle styleId="{17292A2E-F333-43FB-9621-5CBBE7FDCDCB}" styleName="Light Style 2 - Accent 4">
    <a:wholeTbl>
      <a:tcTxStyle>
        <a:fontRef idx="minor">
          <a:scrgbClr r="0" g="0" b="0"/>
        </a:fontRef>
        <a:schemeClr val="tx1"/>
      </a:tcTxStyle>
      <a:tcStyle>
        <a:tcBdr>
          <a:left>
            <a:lnRef idx="1">
              <a:schemeClr val="accent4"/>
            </a:lnRef>
          </a:left>
          <a:right>
            <a:lnRef idx="1">
              <a:schemeClr val="accent4"/>
            </a:lnRef>
          </a:right>
          <a:top>
            <a:lnRef idx="1">
              <a:schemeClr val="accent4"/>
            </a:lnRef>
          </a:top>
          <a:bottom>
            <a:lnRef idx="1">
              <a:schemeClr val="accent4"/>
            </a:lnRef>
          </a:bottom>
          <a:insideH>
            <a:ln>
              <a:noFill/>
            </a:ln>
          </a:insideH>
          <a:insideV>
            <a:ln>
              <a:noFill/>
            </a:ln>
          </a:insideV>
        </a:tcBdr>
        <a:fill>
          <a:noFill/>
        </a:fill>
      </a:tcStyle>
    </a:wholeTbl>
    <a:band1H>
      <a:tcStyle>
        <a:tcBdr>
          <a:top>
            <a:lnRef idx="1">
              <a:schemeClr val="accent4"/>
            </a:lnRef>
          </a:top>
          <a:bottom>
            <a:lnRef idx="1">
              <a:schemeClr val="accent4"/>
            </a:lnRef>
          </a:bottom>
        </a:tcBdr>
      </a:tcStyle>
    </a:band1H>
    <a:band1V>
      <a:tcStyle>
        <a:tcBdr>
          <a:left>
            <a:lnRef idx="1">
              <a:schemeClr val="accent4"/>
            </a:lnRef>
          </a:left>
          <a:right>
            <a:lnRef idx="1">
              <a:schemeClr val="accent4"/>
            </a:lnRef>
          </a:right>
        </a:tcBdr>
      </a:tcStyle>
    </a:band1V>
    <a:band2V>
      <a:tcStyle>
        <a:tcBdr>
          <a:left>
            <a:lnRef idx="1">
              <a:schemeClr val="accent4"/>
            </a:lnRef>
          </a:left>
          <a:right>
            <a:lnRef idx="1">
              <a:schemeClr val="accent4"/>
            </a:lnRef>
          </a:right>
        </a:tcBdr>
      </a:tcStyle>
    </a:band2V>
    <a:lastCol>
      <a:tcTxStyle b="on"/>
      <a:tcStyle>
        <a:tcBdr/>
      </a:tcStyle>
    </a:lastCol>
    <a:firstCol>
      <a:tcTxStyle b="on"/>
      <a:tcStyle>
        <a:tcBdr/>
      </a:tcStyle>
    </a:firstCol>
    <a:lastRow>
      <a:tcTxStyle b="on"/>
      <a:tcStyle>
        <a:tcBdr>
          <a:top>
            <a:ln w="50800" cmpd="dbl">
              <a:solidFill>
                <a:schemeClr val="accent4"/>
              </a:solidFill>
            </a:ln>
          </a:top>
        </a:tcBdr>
      </a:tcStyle>
    </a:lastRow>
    <a:firstRow>
      <a:tcTxStyle b="on">
        <a:fontRef idx="minor">
          <a:scrgbClr r="0" g="0" b="0"/>
        </a:fontRef>
        <a:schemeClr val="bg1"/>
      </a:tcTxStyle>
      <a:tcStyle>
        <a:tcBdr/>
        <a:fillRef idx="1">
          <a:schemeClr val="accent4"/>
        </a:fillRef>
      </a:tcStyle>
    </a:firstRow>
  </a:tblStyle>
  <a:tblStyle styleId="{912C8C85-51F0-491E-9774-3900AFEF0FD7}" styleName="Light Style 2 - Accent 6">
    <a:wholeTbl>
      <a:tcTxStyle>
        <a:fontRef idx="minor">
          <a:scrgbClr r="0" g="0" b="0"/>
        </a:fontRef>
        <a:schemeClr val="tx1"/>
      </a:tcTxStyle>
      <a:tcStyle>
        <a:tcBdr>
          <a:left>
            <a:lnRef idx="1">
              <a:schemeClr val="accent6"/>
            </a:lnRef>
          </a:left>
          <a:right>
            <a:lnRef idx="1">
              <a:schemeClr val="accent6"/>
            </a:lnRef>
          </a:right>
          <a:top>
            <a:lnRef idx="1">
              <a:schemeClr val="accent6"/>
            </a:lnRef>
          </a:top>
          <a:bottom>
            <a:lnRef idx="1">
              <a:schemeClr val="accent6"/>
            </a:lnRef>
          </a:bottom>
          <a:insideH>
            <a:ln>
              <a:noFill/>
            </a:ln>
          </a:insideH>
          <a:insideV>
            <a:ln>
              <a:noFill/>
            </a:ln>
          </a:insideV>
        </a:tcBdr>
        <a:fill>
          <a:noFill/>
        </a:fill>
      </a:tcStyle>
    </a:wholeTbl>
    <a:band1H>
      <a:tcStyle>
        <a:tcBdr>
          <a:top>
            <a:lnRef idx="1">
              <a:schemeClr val="accent6"/>
            </a:lnRef>
          </a:top>
          <a:bottom>
            <a:lnRef idx="1">
              <a:schemeClr val="accent6"/>
            </a:lnRef>
          </a:bottom>
        </a:tcBdr>
      </a:tcStyle>
    </a:band1H>
    <a:band1V>
      <a:tcStyle>
        <a:tcBdr>
          <a:left>
            <a:lnRef idx="1">
              <a:schemeClr val="accent6"/>
            </a:lnRef>
          </a:left>
          <a:right>
            <a:lnRef idx="1">
              <a:schemeClr val="accent6"/>
            </a:lnRef>
          </a:right>
        </a:tcBdr>
      </a:tcStyle>
    </a:band1V>
    <a:band2V>
      <a:tcStyle>
        <a:tcBdr>
          <a:left>
            <a:lnRef idx="1">
              <a:schemeClr val="accent6"/>
            </a:lnRef>
          </a:left>
          <a:right>
            <a:lnRef idx="1">
              <a:schemeClr val="accent6"/>
            </a:lnRef>
          </a:right>
        </a:tcBdr>
      </a:tcStyle>
    </a:band2V>
    <a:lastCol>
      <a:tcTxStyle b="on"/>
      <a:tcStyle>
        <a:tcBdr/>
      </a:tcStyle>
    </a:lastCol>
    <a:firstCol>
      <a:tcTxStyle b="on"/>
      <a:tcStyle>
        <a:tcBdr/>
      </a:tcStyle>
    </a:firstCol>
    <a:lastRow>
      <a:tcTxStyle b="on"/>
      <a:tcStyle>
        <a:tcBdr>
          <a:top>
            <a:ln w="50800" cmpd="dbl">
              <a:solidFill>
                <a:schemeClr val="accent6"/>
              </a:solidFill>
            </a:ln>
          </a:top>
        </a:tcBdr>
      </a:tcStyle>
    </a:lastRow>
    <a:firstRow>
      <a:tcTxStyle b="on">
        <a:fontRef idx="minor">
          <a:scrgbClr r="0" g="0" b="0"/>
        </a:fontRef>
        <a:schemeClr val="bg1"/>
      </a:tcTxStyle>
      <a:tcStyle>
        <a:tcBdr/>
        <a:fillRef idx="1">
          <a:schemeClr val="accent6"/>
        </a:fillRef>
      </a:tcStyle>
    </a:firstRow>
  </a:tblStyle>
  <a:tblStyle styleId="{E8B1032C-EA38-4F05-BA0D-38AFFFC7BED3}" styleName="Light Style 3 - Accent 6">
    <a:wholeTbl>
      <a:tcTxStyle>
        <a:fontRef idx="minor">
          <a:scrgbClr r="0" g="0" b="0"/>
        </a:fontRef>
        <a:schemeClr val="tx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noFill/>
        </a:fill>
      </a:tcStyle>
    </a:wholeTbl>
    <a:band1H>
      <a:tcStyle>
        <a:tcBdr/>
        <a:fill>
          <a:solidFill>
            <a:schemeClr val="accent6">
              <a:alpha val="20000"/>
            </a:schemeClr>
          </a:solidFill>
        </a:fill>
      </a:tcStyle>
    </a:band1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noFill/>
        </a:fill>
      </a:tcStyle>
    </a:lastRow>
    <a:firstRow>
      <a:tcTxStyle b="on"/>
      <a:tcStyle>
        <a:tcBdr>
          <a:bottom>
            <a:ln w="25400" cmpd="sng">
              <a:solidFill>
                <a:schemeClr val="accent6"/>
              </a:solidFill>
            </a:ln>
          </a:bottom>
        </a:tcBdr>
        <a:fill>
          <a:noFill/>
        </a:fill>
      </a:tcStyle>
    </a:firstRow>
  </a:tblStyle>
  <a:tblStyle styleId="{8799B23B-EC83-4686-B30A-512413B5E67A}" styleName="Light Style 3 - Accent 3">
    <a:wholeTbl>
      <a:tcTxStyle>
        <a:fontRef idx="minor">
          <a:scrgbClr r="0" g="0" b="0"/>
        </a:fontRef>
        <a:schemeClr val="tx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noFill/>
        </a:fill>
      </a:tcStyle>
    </a:wholeTbl>
    <a:band1H>
      <a:tcStyle>
        <a:tcBdr/>
        <a:fill>
          <a:solidFill>
            <a:schemeClr val="accent3">
              <a:alpha val="20000"/>
            </a:schemeClr>
          </a:solidFill>
        </a:fill>
      </a:tcStyle>
    </a:band1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noFill/>
        </a:fill>
      </a:tcStyle>
    </a:lastRow>
    <a:firstRow>
      <a:tcTxStyle b="on"/>
      <a:tcStyle>
        <a:tcBdr>
          <a:bottom>
            <a:ln w="25400" cmpd="sng">
              <a:solidFill>
                <a:schemeClr val="accent3"/>
              </a:solidFill>
            </a:ln>
          </a:bottom>
        </a:tcBdr>
        <a:fill>
          <a:noFill/>
        </a:fill>
      </a:tcStyle>
    </a:firstRow>
  </a:tblStyle>
  <a:tblStyle styleId="{F2DE63D5-997A-4646-A377-4702673A728D}" styleName="Light Style 2 - Accent 3">
    <a:wholeTbl>
      <a:tcTxStyle>
        <a:fontRef idx="minor">
          <a:scrgbClr r="0" g="0" b="0"/>
        </a:fontRef>
        <a:schemeClr val="tx1"/>
      </a:tcTxStyle>
      <a:tcStyle>
        <a:tcBdr>
          <a:left>
            <a:lnRef idx="1">
              <a:schemeClr val="accent3"/>
            </a:lnRef>
          </a:left>
          <a:right>
            <a:lnRef idx="1">
              <a:schemeClr val="accent3"/>
            </a:lnRef>
          </a:right>
          <a:top>
            <a:lnRef idx="1">
              <a:schemeClr val="accent3"/>
            </a:lnRef>
          </a:top>
          <a:bottom>
            <a:lnRef idx="1">
              <a:schemeClr val="accent3"/>
            </a:lnRef>
          </a:bottom>
          <a:insideH>
            <a:ln>
              <a:noFill/>
            </a:ln>
          </a:insideH>
          <a:insideV>
            <a:ln>
              <a:noFill/>
            </a:ln>
          </a:insideV>
        </a:tcBdr>
        <a:fill>
          <a:noFill/>
        </a:fill>
      </a:tcStyle>
    </a:wholeTbl>
    <a:band1H>
      <a:tcStyle>
        <a:tcBdr>
          <a:top>
            <a:lnRef idx="1">
              <a:schemeClr val="accent3"/>
            </a:lnRef>
          </a:top>
          <a:bottom>
            <a:lnRef idx="1">
              <a:schemeClr val="accent3"/>
            </a:lnRef>
          </a:bottom>
        </a:tcBdr>
      </a:tcStyle>
    </a:band1H>
    <a:band1V>
      <a:tcStyle>
        <a:tcBdr>
          <a:left>
            <a:lnRef idx="1">
              <a:schemeClr val="accent3"/>
            </a:lnRef>
          </a:left>
          <a:right>
            <a:lnRef idx="1">
              <a:schemeClr val="accent3"/>
            </a:lnRef>
          </a:right>
        </a:tcBdr>
      </a:tcStyle>
    </a:band1V>
    <a:band2V>
      <a:tcStyle>
        <a:tcBdr>
          <a:left>
            <a:lnRef idx="1">
              <a:schemeClr val="accent3"/>
            </a:lnRef>
          </a:left>
          <a:right>
            <a:lnRef idx="1">
              <a:schemeClr val="accent3"/>
            </a:lnRef>
          </a:right>
        </a:tcBdr>
      </a:tcStyle>
    </a:band2V>
    <a:lastCol>
      <a:tcTxStyle b="on"/>
      <a:tcStyle>
        <a:tcBdr/>
      </a:tcStyle>
    </a:lastCol>
    <a:firstCol>
      <a:tcTxStyle b="on"/>
      <a:tcStyle>
        <a:tcBdr/>
      </a:tcStyle>
    </a:firstCol>
    <a:lastRow>
      <a:tcTxStyle b="on"/>
      <a:tcStyle>
        <a:tcBdr>
          <a:top>
            <a:ln w="50800" cmpd="dbl">
              <a:solidFill>
                <a:schemeClr val="accent3"/>
              </a:solidFill>
            </a:ln>
          </a:top>
        </a:tcBdr>
      </a:tcStyle>
    </a:lastRow>
    <a:firstRow>
      <a:tcTxStyle b="on">
        <a:fontRef idx="minor">
          <a:scrgbClr r="0" g="0" b="0"/>
        </a:fontRef>
        <a:schemeClr val="bg1"/>
      </a:tcTxStyle>
      <a:tcStyle>
        <a:tcBdr/>
        <a:fillRef idx="1">
          <a:schemeClr val="accent3"/>
        </a:fillRef>
      </a:tcStyle>
    </a:firstRow>
  </a:tblStyle>
  <a:tblStyle styleId="{5DA37D80-6434-44D0-A028-1B22A696006F}" styleName="Light Style 3 - Accent 2">
    <a:wholeTbl>
      <a:tcTxStyle>
        <a:fontRef idx="minor">
          <a:scrgbClr r="0" g="0" b="0"/>
        </a:fontRef>
        <a:schemeClr val="tx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w="12700" cmpd="sng">
              <a:solidFill>
                <a:schemeClr val="accent2"/>
              </a:solidFill>
            </a:ln>
          </a:insideV>
        </a:tcBdr>
        <a:fill>
          <a:noFill/>
        </a:fill>
      </a:tcStyle>
    </a:wholeTbl>
    <a:band1H>
      <a:tcStyle>
        <a:tcBdr/>
        <a:fill>
          <a:solidFill>
            <a:schemeClr val="accent2">
              <a:alpha val="20000"/>
            </a:schemeClr>
          </a:solidFill>
        </a:fill>
      </a:tcStyle>
    </a:band1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noFill/>
        </a:fill>
      </a:tcStyle>
    </a:lastRow>
    <a:firstRow>
      <a:tcTxStyle b="on"/>
      <a:tcStyle>
        <a:tcBdr>
          <a:bottom>
            <a:ln w="25400" cmpd="sng">
              <a:solidFill>
                <a:schemeClr val="accent2"/>
              </a:solidFill>
            </a:ln>
          </a:bottom>
        </a:tcBdr>
        <a:fill>
          <a:noFill/>
        </a:fill>
      </a:tcStyle>
    </a:firstRow>
  </a:tblStyle>
  <a:tblStyle styleId="{306799F8-075E-4A3A-A7F6-7FBC6576F1A4}" styleName="Themed Style 2 - Accent 3">
    <a:tblBg>
      <a:fillRef idx="3">
        <a:schemeClr val="accent3"/>
      </a:fillRef>
      <a:effectRef idx="3">
        <a:schemeClr val="accent3"/>
      </a:effectRef>
    </a:tblBg>
    <a:wholeTbl>
      <a:tcTxStyle>
        <a:fontRef idx="minor">
          <a:scrgbClr r="0" g="0" b="0"/>
        </a:fontRef>
        <a:schemeClr val="lt1"/>
      </a:tcTxStyle>
      <a:tcStyle>
        <a:tcBdr>
          <a:left>
            <a:lnRef idx="1">
              <a:schemeClr val="accent3">
                <a:tint val="50000"/>
              </a:schemeClr>
            </a:lnRef>
          </a:left>
          <a:right>
            <a:lnRef idx="1">
              <a:schemeClr val="accent3">
                <a:tint val="50000"/>
              </a:schemeClr>
            </a:lnRef>
          </a:right>
          <a:top>
            <a:lnRef idx="1">
              <a:schemeClr val="accent3">
                <a:tint val="50000"/>
              </a:schemeClr>
            </a:lnRef>
          </a:top>
          <a:bottom>
            <a:lnRef idx="1">
              <a:schemeClr val="accent3">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D113A9D2-9D6B-4929-AA2D-F23B5EE8CBE7}" styleName="Themed Style 2 - Accent 1">
    <a:tblBg>
      <a:fillRef idx="3">
        <a:schemeClr val="accent1"/>
      </a:fillRef>
      <a:effectRef idx="3">
        <a:schemeClr val="accent1"/>
      </a:effectRef>
    </a:tblBg>
    <a:wholeTbl>
      <a:tcTxStyle>
        <a:fontRef idx="minor">
          <a:scrgbClr r="0" g="0" b="0"/>
        </a:fontRef>
        <a:schemeClr val="lt1"/>
      </a:tcTxStyle>
      <a:tcStyle>
        <a:tcBdr>
          <a:left>
            <a:lnRef idx="1">
              <a:schemeClr val="accent1">
                <a:tint val="50000"/>
              </a:schemeClr>
            </a:lnRef>
          </a:left>
          <a:right>
            <a:lnRef idx="1">
              <a:schemeClr val="accent1">
                <a:tint val="50000"/>
              </a:schemeClr>
            </a:lnRef>
          </a:right>
          <a:top>
            <a:lnRef idx="1">
              <a:schemeClr val="accent1">
                <a:tint val="50000"/>
              </a:schemeClr>
            </a:lnRef>
          </a:top>
          <a:bottom>
            <a:lnRef idx="1">
              <a:schemeClr val="accent1">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35758FB7-9AC5-4552-8A53-C91805E547FA}" styleName="Themed Style 1 - Accent 5">
    <a:tblBg>
      <a:fillRef idx="2">
        <a:schemeClr val="accent5"/>
      </a:fillRef>
      <a:effectRef idx="1">
        <a:schemeClr val="accent5"/>
      </a:effectRef>
    </a:tblBg>
    <a:wholeTbl>
      <a:tcTxStyle>
        <a:fontRef idx="minor">
          <a:scrgbClr r="0" g="0" b="0"/>
        </a:fontRef>
        <a:schemeClr val="dk1"/>
      </a:tcTxStyle>
      <a:tcStyle>
        <a:tcBdr>
          <a:left>
            <a:lnRef idx="1">
              <a:schemeClr val="accent5"/>
            </a:lnRef>
          </a:left>
          <a:right>
            <a:lnRef idx="1">
              <a:schemeClr val="accent5"/>
            </a:lnRef>
          </a:right>
          <a:top>
            <a:lnRef idx="1">
              <a:schemeClr val="accent5"/>
            </a:lnRef>
          </a:top>
          <a:bottom>
            <a:lnRef idx="1">
              <a:schemeClr val="accent5"/>
            </a:lnRef>
          </a:bottom>
          <a:insideH>
            <a:lnRef idx="1">
              <a:schemeClr val="accent5"/>
            </a:lnRef>
          </a:insideH>
          <a:insideV>
            <a:lnRef idx="1">
              <a:schemeClr val="accent5"/>
            </a:lnRef>
          </a:insideV>
        </a:tcBdr>
        <a:fill>
          <a:noFill/>
        </a:fill>
      </a:tcStyle>
    </a:wholeTbl>
    <a:band1H>
      <a:tcStyle>
        <a:tcBdr/>
        <a:fill>
          <a:solidFill>
            <a:schemeClr val="accent5">
              <a:alpha val="40000"/>
            </a:schemeClr>
          </a:solidFill>
        </a:fill>
      </a:tcStyle>
    </a:band1H>
    <a:band2H>
      <a:tcStyle>
        <a:tcBdr/>
      </a:tcStyle>
    </a:band2H>
    <a:band1V>
      <a:tcStyle>
        <a:tcBdr>
          <a:top>
            <a:lnRef idx="1">
              <a:schemeClr val="accent5"/>
            </a:lnRef>
          </a:top>
          <a:bottom>
            <a:lnRef idx="1">
              <a:schemeClr val="accent5"/>
            </a:lnRef>
          </a:bottom>
        </a:tcBdr>
        <a:fill>
          <a:solidFill>
            <a:schemeClr val="accent5">
              <a:alpha val="40000"/>
            </a:schemeClr>
          </a:solidFill>
        </a:fill>
      </a:tcStyle>
    </a:band1V>
    <a:band2V>
      <a:tcStyle>
        <a:tcBdr/>
      </a:tcStyle>
    </a:band2V>
    <a:lastCol>
      <a:tcTxStyle b="on"/>
      <a:tcStyle>
        <a:tcBdr>
          <a:left>
            <a:lnRef idx="2">
              <a:schemeClr val="accent5"/>
            </a:lnRef>
          </a:left>
          <a:right>
            <a:lnRef idx="1">
              <a:schemeClr val="accent5"/>
            </a:lnRef>
          </a:right>
          <a:top>
            <a:lnRef idx="1">
              <a:schemeClr val="accent5"/>
            </a:lnRef>
          </a:top>
          <a:bottom>
            <a:lnRef idx="1">
              <a:schemeClr val="accent5"/>
            </a:lnRef>
          </a:bottom>
          <a:insideH>
            <a:lnRef idx="1">
              <a:schemeClr val="accent5"/>
            </a:lnRef>
          </a:insideH>
          <a:insideV>
            <a:ln>
              <a:noFill/>
            </a:ln>
          </a:insideV>
        </a:tcBdr>
      </a:tcStyle>
    </a:lastCol>
    <a:firstCol>
      <a:tcTxStyle b="on"/>
      <a:tcStyle>
        <a:tcBdr>
          <a:left>
            <a:lnRef idx="1">
              <a:schemeClr val="accent5"/>
            </a:lnRef>
          </a:left>
          <a:right>
            <a:lnRef idx="2">
              <a:schemeClr val="accent5"/>
            </a:lnRef>
          </a:right>
          <a:top>
            <a:lnRef idx="1">
              <a:schemeClr val="accent5"/>
            </a:lnRef>
          </a:top>
          <a:bottom>
            <a:lnRef idx="1">
              <a:schemeClr val="accent5"/>
            </a:lnRef>
          </a:bottom>
          <a:insideH>
            <a:lnRef idx="1">
              <a:schemeClr val="accent5"/>
            </a:lnRef>
          </a:insideH>
          <a:insideV>
            <a:ln>
              <a:noFill/>
            </a:ln>
          </a:insideV>
        </a:tcBdr>
      </a:tcStyle>
    </a:firstCol>
    <a:lastRow>
      <a:tcTxStyle b="on"/>
      <a:tcStyle>
        <a:tcBdr>
          <a:left>
            <a:lnRef idx="1">
              <a:schemeClr val="accent5"/>
            </a:lnRef>
          </a:left>
          <a:right>
            <a:lnRef idx="1">
              <a:schemeClr val="accent5"/>
            </a:lnRef>
          </a:right>
          <a:top>
            <a:lnRef idx="2">
              <a:schemeClr val="accent5"/>
            </a:lnRef>
          </a:top>
          <a:bottom>
            <a:lnRef idx="2">
              <a:schemeClr val="accent5"/>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5"/>
            </a:lnRef>
          </a:left>
          <a:right>
            <a:lnRef idx="1">
              <a:schemeClr val="accent5"/>
            </a:lnRef>
          </a:right>
          <a:top>
            <a:lnRef idx="1">
              <a:schemeClr val="accent5"/>
            </a:lnRef>
          </a:top>
          <a:bottom>
            <a:lnRef idx="2">
              <a:schemeClr val="lt1"/>
            </a:lnRef>
          </a:bottom>
          <a:insideH>
            <a:ln>
              <a:noFill/>
            </a:ln>
          </a:insideH>
          <a:insideV>
            <a:ln>
              <a:noFill/>
            </a:ln>
          </a:insideV>
        </a:tcBdr>
        <a:fill>
          <a:solidFill>
            <a:schemeClr val="accent5"/>
          </a:solidFill>
        </a:fill>
      </a:tcStyle>
    </a:firstRow>
  </a:tblStyle>
  <a:tblStyle styleId="{69C7853C-536D-4A76-A0AE-DD22124D55A5}" styleName="Themed Style 1 - Accent 3">
    <a:tblBg>
      <a:fillRef idx="2">
        <a:schemeClr val="accent3"/>
      </a:fillRef>
      <a:effectRef idx="1">
        <a:schemeClr val="accent3"/>
      </a:effectRef>
    </a:tblBg>
    <a:wholeTbl>
      <a:tcTxStyle>
        <a:fontRef idx="minor">
          <a:scrgbClr r="0" g="0" b="0"/>
        </a:fontRef>
        <a:schemeClr val="dk1"/>
      </a:tcTxStyle>
      <a:tcStyle>
        <a:tcBdr>
          <a:left>
            <a:lnRef idx="1">
              <a:schemeClr val="accent3"/>
            </a:lnRef>
          </a:left>
          <a:right>
            <a:lnRef idx="1">
              <a:schemeClr val="accent3"/>
            </a:lnRef>
          </a:right>
          <a:top>
            <a:lnRef idx="1">
              <a:schemeClr val="accent3"/>
            </a:lnRef>
          </a:top>
          <a:bottom>
            <a:lnRef idx="1">
              <a:schemeClr val="accent3"/>
            </a:lnRef>
          </a:bottom>
          <a:insideH>
            <a:lnRef idx="1">
              <a:schemeClr val="accent3"/>
            </a:lnRef>
          </a:insideH>
          <a:insideV>
            <a:lnRef idx="1">
              <a:schemeClr val="accent3"/>
            </a:lnRef>
          </a:insideV>
        </a:tcBdr>
        <a:fill>
          <a:noFill/>
        </a:fill>
      </a:tcStyle>
    </a:wholeTbl>
    <a:band1H>
      <a:tcStyle>
        <a:tcBdr/>
        <a:fill>
          <a:solidFill>
            <a:schemeClr val="accent3">
              <a:alpha val="40000"/>
            </a:schemeClr>
          </a:solidFill>
        </a:fill>
      </a:tcStyle>
    </a:band1H>
    <a:band2H>
      <a:tcStyle>
        <a:tcBdr/>
      </a:tcStyle>
    </a:band2H>
    <a:band1V>
      <a:tcStyle>
        <a:tcBdr>
          <a:top>
            <a:lnRef idx="1">
              <a:schemeClr val="accent3"/>
            </a:lnRef>
          </a:top>
          <a:bottom>
            <a:lnRef idx="1">
              <a:schemeClr val="accent3"/>
            </a:lnRef>
          </a:bottom>
        </a:tcBdr>
        <a:fill>
          <a:solidFill>
            <a:schemeClr val="accent3">
              <a:alpha val="40000"/>
            </a:schemeClr>
          </a:solidFill>
        </a:fill>
      </a:tcStyle>
    </a:band1V>
    <a:band2V>
      <a:tcStyle>
        <a:tcBdr/>
      </a:tcStyle>
    </a:band2V>
    <a:lastCol>
      <a:tcTxStyle b="on"/>
      <a:tcStyle>
        <a:tcBdr>
          <a:left>
            <a:lnRef idx="2">
              <a:schemeClr val="accent3"/>
            </a:lnRef>
          </a:left>
          <a:right>
            <a:lnRef idx="1">
              <a:schemeClr val="accent3"/>
            </a:lnRef>
          </a:right>
          <a:top>
            <a:lnRef idx="1">
              <a:schemeClr val="accent3"/>
            </a:lnRef>
          </a:top>
          <a:bottom>
            <a:lnRef idx="1">
              <a:schemeClr val="accent3"/>
            </a:lnRef>
          </a:bottom>
          <a:insideH>
            <a:lnRef idx="1">
              <a:schemeClr val="accent3"/>
            </a:lnRef>
          </a:insideH>
          <a:insideV>
            <a:ln>
              <a:noFill/>
            </a:ln>
          </a:insideV>
        </a:tcBdr>
      </a:tcStyle>
    </a:lastCol>
    <a:firstCol>
      <a:tcTxStyle b="on"/>
      <a:tcStyle>
        <a:tcBdr>
          <a:left>
            <a:lnRef idx="1">
              <a:schemeClr val="accent3"/>
            </a:lnRef>
          </a:left>
          <a:right>
            <a:lnRef idx="2">
              <a:schemeClr val="accent3"/>
            </a:lnRef>
          </a:right>
          <a:top>
            <a:lnRef idx="1">
              <a:schemeClr val="accent3"/>
            </a:lnRef>
          </a:top>
          <a:bottom>
            <a:lnRef idx="1">
              <a:schemeClr val="accent3"/>
            </a:lnRef>
          </a:bottom>
          <a:insideH>
            <a:lnRef idx="1">
              <a:schemeClr val="accent3"/>
            </a:lnRef>
          </a:insideH>
          <a:insideV>
            <a:ln>
              <a:noFill/>
            </a:ln>
          </a:insideV>
        </a:tcBdr>
      </a:tcStyle>
    </a:firstCol>
    <a:lastRow>
      <a:tcTxStyle b="on"/>
      <a:tcStyle>
        <a:tcBdr>
          <a:left>
            <a:lnRef idx="1">
              <a:schemeClr val="accent3"/>
            </a:lnRef>
          </a:left>
          <a:right>
            <a:lnRef idx="1">
              <a:schemeClr val="accent3"/>
            </a:lnRef>
          </a:right>
          <a:top>
            <a:lnRef idx="2">
              <a:schemeClr val="accent3"/>
            </a:lnRef>
          </a:top>
          <a:bottom>
            <a:lnRef idx="2">
              <a:schemeClr val="accent3"/>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3"/>
            </a:lnRef>
          </a:left>
          <a:right>
            <a:lnRef idx="1">
              <a:schemeClr val="accent3"/>
            </a:lnRef>
          </a:right>
          <a:top>
            <a:lnRef idx="1">
              <a:schemeClr val="accent3"/>
            </a:lnRef>
          </a:top>
          <a:bottom>
            <a:lnRef idx="2">
              <a:schemeClr val="lt1"/>
            </a:lnRef>
          </a:bottom>
          <a:insideH>
            <a:ln>
              <a:noFill/>
            </a:ln>
          </a:insideH>
          <a:insideV>
            <a:ln>
              <a:noFill/>
            </a:ln>
          </a:insideV>
        </a:tcBdr>
        <a:fill>
          <a:solidFill>
            <a:schemeClr val="accent3"/>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0505E3EF-67EA-436B-97B2-0124C06EBD24}" styleName="Medium Style 4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solidFill>
            <a:schemeClr val="accent3">
              <a:tint val="20000"/>
            </a:schemeClr>
          </a:solidFill>
        </a:fill>
      </a:tcStyle>
    </a:wholeTbl>
    <a:band1H>
      <a:tcStyle>
        <a:tcBdr/>
        <a:fill>
          <a:solidFill>
            <a:schemeClr val="accent3">
              <a:tint val="40000"/>
            </a:schemeClr>
          </a:solidFill>
        </a:fill>
      </a:tcStyle>
    </a:band1H>
    <a:band1V>
      <a:tcStyle>
        <a:tcBdr/>
        <a:fill>
          <a:solidFill>
            <a:schemeClr val="accent3">
              <a:tint val="40000"/>
            </a:schemeClr>
          </a:solidFill>
        </a:fill>
      </a:tcStyle>
    </a:band1V>
    <a:lastCol>
      <a:tcTxStyle b="on"/>
      <a:tcStyle>
        <a:tcBdr/>
      </a:tcStyle>
    </a:lastCol>
    <a:firstCol>
      <a:tcTxStyle b="on"/>
      <a:tcStyle>
        <a:tcBdr/>
      </a:tcStyle>
    </a:firstCol>
    <a:lastRow>
      <a:tcTxStyle b="on"/>
      <a:tcStyle>
        <a:tcBdr>
          <a:top>
            <a:ln w="25400" cmpd="sng">
              <a:solidFill>
                <a:schemeClr val="accent3"/>
              </a:solidFill>
            </a:ln>
          </a:top>
        </a:tcBdr>
        <a:fill>
          <a:solidFill>
            <a:schemeClr val="accent3">
              <a:tint val="20000"/>
            </a:schemeClr>
          </a:solidFill>
        </a:fill>
      </a:tcStyle>
    </a:lastRow>
    <a:firstRow>
      <a:tcTxStyle b="on"/>
      <a:tcStyle>
        <a:tcBdr/>
        <a:fill>
          <a:solidFill>
            <a:schemeClr val="accent3">
              <a:tint val="20000"/>
            </a:schemeClr>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84381" autoAdjust="0"/>
    <p:restoredTop sz="86420" autoAdjust="0"/>
  </p:normalViewPr>
  <p:slideViewPr>
    <p:cSldViewPr>
      <p:cViewPr varScale="1">
        <p:scale>
          <a:sx n="92" d="100"/>
          <a:sy n="92" d="100"/>
        </p:scale>
        <p:origin x="942" y="90"/>
      </p:cViewPr>
      <p:guideLst>
        <p:guide orient="horz" pos="2160"/>
        <p:guide pos="2880"/>
      </p:guideLst>
    </p:cSldViewPr>
  </p:slideViewPr>
  <p:outlineViewPr>
    <p:cViewPr>
      <p:scale>
        <a:sx n="33" d="100"/>
        <a:sy n="33" d="100"/>
      </p:scale>
      <p:origin x="0" y="28896"/>
    </p:cViewPr>
  </p:outlineViewPr>
  <p:notesTextViewPr>
    <p:cViewPr>
      <p:scale>
        <a:sx n="100" d="100"/>
        <a:sy n="100" d="100"/>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99" Type="http://schemas.openxmlformats.org/officeDocument/2006/relationships/slide" Target="slides/slide298.xml"/><Relationship Id="rId303" Type="http://schemas.openxmlformats.org/officeDocument/2006/relationships/slide" Target="slides/slide302.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324" Type="http://schemas.openxmlformats.org/officeDocument/2006/relationships/slide" Target="slides/slide323.xml"/><Relationship Id="rId345" Type="http://schemas.openxmlformats.org/officeDocument/2006/relationships/slide" Target="slides/slide344.xml"/><Relationship Id="rId366" Type="http://schemas.openxmlformats.org/officeDocument/2006/relationships/tableStyles" Target="tableStyles.xml"/><Relationship Id="rId170" Type="http://schemas.openxmlformats.org/officeDocument/2006/relationships/slide" Target="slides/slide169.xml"/><Relationship Id="rId191" Type="http://schemas.openxmlformats.org/officeDocument/2006/relationships/slide" Target="slides/slide190.xml"/><Relationship Id="rId205" Type="http://schemas.openxmlformats.org/officeDocument/2006/relationships/slide" Target="slides/slide204.xml"/><Relationship Id="rId226" Type="http://schemas.openxmlformats.org/officeDocument/2006/relationships/slide" Target="slides/slide225.xml"/><Relationship Id="rId247" Type="http://schemas.openxmlformats.org/officeDocument/2006/relationships/slide" Target="slides/slide246.xml"/><Relationship Id="rId107" Type="http://schemas.openxmlformats.org/officeDocument/2006/relationships/slide" Target="slides/slide106.xml"/><Relationship Id="rId268" Type="http://schemas.openxmlformats.org/officeDocument/2006/relationships/slide" Target="slides/slide267.xml"/><Relationship Id="rId289" Type="http://schemas.openxmlformats.org/officeDocument/2006/relationships/slide" Target="slides/slide288.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314" Type="http://schemas.openxmlformats.org/officeDocument/2006/relationships/slide" Target="slides/slide313.xml"/><Relationship Id="rId335" Type="http://schemas.openxmlformats.org/officeDocument/2006/relationships/slide" Target="slides/slide334.xml"/><Relationship Id="rId356" Type="http://schemas.openxmlformats.org/officeDocument/2006/relationships/slide" Target="slides/slide355.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slide" Target="slides/slide159.xml"/><Relationship Id="rId181" Type="http://schemas.openxmlformats.org/officeDocument/2006/relationships/slide" Target="slides/slide180.xml"/><Relationship Id="rId216" Type="http://schemas.openxmlformats.org/officeDocument/2006/relationships/slide" Target="slides/slide215.xml"/><Relationship Id="rId237" Type="http://schemas.openxmlformats.org/officeDocument/2006/relationships/slide" Target="slides/slide236.xml"/><Relationship Id="rId258" Type="http://schemas.openxmlformats.org/officeDocument/2006/relationships/slide" Target="slides/slide257.xml"/><Relationship Id="rId279" Type="http://schemas.openxmlformats.org/officeDocument/2006/relationships/slide" Target="slides/slide278.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290" Type="http://schemas.openxmlformats.org/officeDocument/2006/relationships/slide" Target="slides/slide289.xml"/><Relationship Id="rId304" Type="http://schemas.openxmlformats.org/officeDocument/2006/relationships/slide" Target="slides/slide303.xml"/><Relationship Id="rId325" Type="http://schemas.openxmlformats.org/officeDocument/2006/relationships/slide" Target="slides/slide324.xml"/><Relationship Id="rId346" Type="http://schemas.openxmlformats.org/officeDocument/2006/relationships/slide" Target="slides/slide345.xml"/><Relationship Id="rId85" Type="http://schemas.openxmlformats.org/officeDocument/2006/relationships/slide" Target="slides/slide84.xml"/><Relationship Id="rId150" Type="http://schemas.openxmlformats.org/officeDocument/2006/relationships/slide" Target="slides/slide149.xml"/><Relationship Id="rId171" Type="http://schemas.openxmlformats.org/officeDocument/2006/relationships/slide" Target="slides/slide170.xml"/><Relationship Id="rId192" Type="http://schemas.openxmlformats.org/officeDocument/2006/relationships/slide" Target="slides/slide191.xml"/><Relationship Id="rId206" Type="http://schemas.openxmlformats.org/officeDocument/2006/relationships/slide" Target="slides/slide205.xml"/><Relationship Id="rId227" Type="http://schemas.openxmlformats.org/officeDocument/2006/relationships/slide" Target="slides/slide226.xml"/><Relationship Id="rId248" Type="http://schemas.openxmlformats.org/officeDocument/2006/relationships/slide" Target="slides/slide247.xml"/><Relationship Id="rId269" Type="http://schemas.openxmlformats.org/officeDocument/2006/relationships/slide" Target="slides/slide268.xml"/><Relationship Id="rId12" Type="http://schemas.openxmlformats.org/officeDocument/2006/relationships/slide" Target="slides/slide11.xml"/><Relationship Id="rId33" Type="http://schemas.openxmlformats.org/officeDocument/2006/relationships/slide" Target="slides/slide32.xml"/><Relationship Id="rId108" Type="http://schemas.openxmlformats.org/officeDocument/2006/relationships/slide" Target="slides/slide107.xml"/><Relationship Id="rId129" Type="http://schemas.openxmlformats.org/officeDocument/2006/relationships/slide" Target="slides/slide128.xml"/><Relationship Id="rId280" Type="http://schemas.openxmlformats.org/officeDocument/2006/relationships/slide" Target="slides/slide279.xml"/><Relationship Id="rId315" Type="http://schemas.openxmlformats.org/officeDocument/2006/relationships/slide" Target="slides/slide314.xml"/><Relationship Id="rId336" Type="http://schemas.openxmlformats.org/officeDocument/2006/relationships/slide" Target="slides/slide335.xml"/><Relationship Id="rId357" Type="http://schemas.openxmlformats.org/officeDocument/2006/relationships/slide" Target="slides/slide356.xml"/><Relationship Id="rId54" Type="http://schemas.openxmlformats.org/officeDocument/2006/relationships/slide" Target="slides/slide53.xml"/><Relationship Id="rId75" Type="http://schemas.openxmlformats.org/officeDocument/2006/relationships/slide" Target="slides/slide74.xml"/><Relationship Id="rId96" Type="http://schemas.openxmlformats.org/officeDocument/2006/relationships/slide" Target="slides/slide95.xml"/><Relationship Id="rId140" Type="http://schemas.openxmlformats.org/officeDocument/2006/relationships/slide" Target="slides/slide139.xml"/><Relationship Id="rId161" Type="http://schemas.openxmlformats.org/officeDocument/2006/relationships/slide" Target="slides/slide160.xml"/><Relationship Id="rId182" Type="http://schemas.openxmlformats.org/officeDocument/2006/relationships/slide" Target="slides/slide181.xml"/><Relationship Id="rId217" Type="http://schemas.openxmlformats.org/officeDocument/2006/relationships/slide" Target="slides/slide216.xml"/><Relationship Id="rId6" Type="http://schemas.openxmlformats.org/officeDocument/2006/relationships/slide" Target="slides/slide5.xml"/><Relationship Id="rId238" Type="http://schemas.openxmlformats.org/officeDocument/2006/relationships/slide" Target="slides/slide237.xml"/><Relationship Id="rId259" Type="http://schemas.openxmlformats.org/officeDocument/2006/relationships/slide" Target="slides/slide258.xml"/><Relationship Id="rId23" Type="http://schemas.openxmlformats.org/officeDocument/2006/relationships/slide" Target="slides/slide22.xml"/><Relationship Id="rId119" Type="http://schemas.openxmlformats.org/officeDocument/2006/relationships/slide" Target="slides/slide118.xml"/><Relationship Id="rId270" Type="http://schemas.openxmlformats.org/officeDocument/2006/relationships/slide" Target="slides/slide269.xml"/><Relationship Id="rId291" Type="http://schemas.openxmlformats.org/officeDocument/2006/relationships/slide" Target="slides/slide290.xml"/><Relationship Id="rId305" Type="http://schemas.openxmlformats.org/officeDocument/2006/relationships/slide" Target="slides/slide304.xml"/><Relationship Id="rId326" Type="http://schemas.openxmlformats.org/officeDocument/2006/relationships/slide" Target="slides/slide325.xml"/><Relationship Id="rId347" Type="http://schemas.openxmlformats.org/officeDocument/2006/relationships/slide" Target="slides/slide346.xml"/><Relationship Id="rId44" Type="http://schemas.openxmlformats.org/officeDocument/2006/relationships/slide" Target="slides/slide43.xml"/><Relationship Id="rId65" Type="http://schemas.openxmlformats.org/officeDocument/2006/relationships/slide" Target="slides/slide64.xml"/><Relationship Id="rId86" Type="http://schemas.openxmlformats.org/officeDocument/2006/relationships/slide" Target="slides/slide85.xml"/><Relationship Id="rId130" Type="http://schemas.openxmlformats.org/officeDocument/2006/relationships/slide" Target="slides/slide129.xml"/><Relationship Id="rId151" Type="http://schemas.openxmlformats.org/officeDocument/2006/relationships/slide" Target="slides/slide150.xml"/><Relationship Id="rId172" Type="http://schemas.openxmlformats.org/officeDocument/2006/relationships/slide" Target="slides/slide171.xml"/><Relationship Id="rId193" Type="http://schemas.openxmlformats.org/officeDocument/2006/relationships/slide" Target="slides/slide192.xml"/><Relationship Id="rId207" Type="http://schemas.openxmlformats.org/officeDocument/2006/relationships/slide" Target="slides/slide206.xml"/><Relationship Id="rId228" Type="http://schemas.openxmlformats.org/officeDocument/2006/relationships/slide" Target="slides/slide227.xml"/><Relationship Id="rId249" Type="http://schemas.openxmlformats.org/officeDocument/2006/relationships/slide" Target="slides/slide248.xml"/><Relationship Id="rId13" Type="http://schemas.openxmlformats.org/officeDocument/2006/relationships/slide" Target="slides/slide12.xml"/><Relationship Id="rId109" Type="http://schemas.openxmlformats.org/officeDocument/2006/relationships/slide" Target="slides/slide108.xml"/><Relationship Id="rId260" Type="http://schemas.openxmlformats.org/officeDocument/2006/relationships/slide" Target="slides/slide259.xml"/><Relationship Id="rId281" Type="http://schemas.openxmlformats.org/officeDocument/2006/relationships/slide" Target="slides/slide280.xml"/><Relationship Id="rId316" Type="http://schemas.openxmlformats.org/officeDocument/2006/relationships/slide" Target="slides/slide315.xml"/><Relationship Id="rId337" Type="http://schemas.openxmlformats.org/officeDocument/2006/relationships/slide" Target="slides/slide336.xml"/><Relationship Id="rId34" Type="http://schemas.openxmlformats.org/officeDocument/2006/relationships/slide" Target="slides/slide33.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20" Type="http://schemas.openxmlformats.org/officeDocument/2006/relationships/slide" Target="slides/slide119.xml"/><Relationship Id="rId141" Type="http://schemas.openxmlformats.org/officeDocument/2006/relationships/slide" Target="slides/slide140.xml"/><Relationship Id="rId358" Type="http://schemas.openxmlformats.org/officeDocument/2006/relationships/slide" Target="slides/slide357.xml"/><Relationship Id="rId7" Type="http://schemas.openxmlformats.org/officeDocument/2006/relationships/slide" Target="slides/slide6.xml"/><Relationship Id="rId162" Type="http://schemas.openxmlformats.org/officeDocument/2006/relationships/slide" Target="slides/slide161.xml"/><Relationship Id="rId183" Type="http://schemas.openxmlformats.org/officeDocument/2006/relationships/slide" Target="slides/slide182.xml"/><Relationship Id="rId218" Type="http://schemas.openxmlformats.org/officeDocument/2006/relationships/slide" Target="slides/slide217.xml"/><Relationship Id="rId239" Type="http://schemas.openxmlformats.org/officeDocument/2006/relationships/slide" Target="slides/slide238.xml"/><Relationship Id="rId250" Type="http://schemas.openxmlformats.org/officeDocument/2006/relationships/slide" Target="slides/slide249.xml"/><Relationship Id="rId271" Type="http://schemas.openxmlformats.org/officeDocument/2006/relationships/slide" Target="slides/slide270.xml"/><Relationship Id="rId292" Type="http://schemas.openxmlformats.org/officeDocument/2006/relationships/slide" Target="slides/slide291.xml"/><Relationship Id="rId306" Type="http://schemas.openxmlformats.org/officeDocument/2006/relationships/slide" Target="slides/slide305.xml"/><Relationship Id="rId24" Type="http://schemas.openxmlformats.org/officeDocument/2006/relationships/slide" Target="slides/slide23.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31" Type="http://schemas.openxmlformats.org/officeDocument/2006/relationships/slide" Target="slides/slide130.xml"/><Relationship Id="rId327" Type="http://schemas.openxmlformats.org/officeDocument/2006/relationships/slide" Target="slides/slide326.xml"/><Relationship Id="rId348" Type="http://schemas.openxmlformats.org/officeDocument/2006/relationships/slide" Target="slides/slide347.xml"/><Relationship Id="rId152" Type="http://schemas.openxmlformats.org/officeDocument/2006/relationships/slide" Target="slides/slide151.xml"/><Relationship Id="rId173" Type="http://schemas.openxmlformats.org/officeDocument/2006/relationships/slide" Target="slides/slide172.xml"/><Relationship Id="rId194" Type="http://schemas.openxmlformats.org/officeDocument/2006/relationships/slide" Target="slides/slide193.xml"/><Relationship Id="rId208" Type="http://schemas.openxmlformats.org/officeDocument/2006/relationships/slide" Target="slides/slide207.xml"/><Relationship Id="rId229" Type="http://schemas.openxmlformats.org/officeDocument/2006/relationships/slide" Target="slides/slide228.xml"/><Relationship Id="rId240" Type="http://schemas.openxmlformats.org/officeDocument/2006/relationships/slide" Target="slides/slide239.xml"/><Relationship Id="rId261" Type="http://schemas.openxmlformats.org/officeDocument/2006/relationships/slide" Target="slides/slide260.xml"/><Relationship Id="rId14" Type="http://schemas.openxmlformats.org/officeDocument/2006/relationships/slide" Target="slides/slide13.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282" Type="http://schemas.openxmlformats.org/officeDocument/2006/relationships/slide" Target="slides/slide281.xml"/><Relationship Id="rId317" Type="http://schemas.openxmlformats.org/officeDocument/2006/relationships/slide" Target="slides/slide316.xml"/><Relationship Id="rId338" Type="http://schemas.openxmlformats.org/officeDocument/2006/relationships/slide" Target="slides/slide337.xml"/><Relationship Id="rId359" Type="http://schemas.openxmlformats.org/officeDocument/2006/relationships/slide" Target="slides/slide358.xml"/><Relationship Id="rId8" Type="http://schemas.openxmlformats.org/officeDocument/2006/relationships/slide" Target="slides/slide7.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slide" Target="slides/slide183.xml"/><Relationship Id="rId219" Type="http://schemas.openxmlformats.org/officeDocument/2006/relationships/slide" Target="slides/slide218.xml"/><Relationship Id="rId230" Type="http://schemas.openxmlformats.org/officeDocument/2006/relationships/slide" Target="slides/slide229.xml"/><Relationship Id="rId251" Type="http://schemas.openxmlformats.org/officeDocument/2006/relationships/slide" Target="slides/slide250.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272" Type="http://schemas.openxmlformats.org/officeDocument/2006/relationships/slide" Target="slides/slide271.xml"/><Relationship Id="rId293" Type="http://schemas.openxmlformats.org/officeDocument/2006/relationships/slide" Target="slides/slide292.xml"/><Relationship Id="rId307" Type="http://schemas.openxmlformats.org/officeDocument/2006/relationships/slide" Target="slides/slide306.xml"/><Relationship Id="rId328" Type="http://schemas.openxmlformats.org/officeDocument/2006/relationships/slide" Target="slides/slide327.xml"/><Relationship Id="rId349" Type="http://schemas.openxmlformats.org/officeDocument/2006/relationships/slide" Target="slides/slide348.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95" Type="http://schemas.openxmlformats.org/officeDocument/2006/relationships/slide" Target="slides/slide194.xml"/><Relationship Id="rId209" Type="http://schemas.openxmlformats.org/officeDocument/2006/relationships/slide" Target="slides/slide208.xml"/><Relationship Id="rId360" Type="http://schemas.openxmlformats.org/officeDocument/2006/relationships/slide" Target="slides/slide359.xml"/><Relationship Id="rId220" Type="http://schemas.openxmlformats.org/officeDocument/2006/relationships/slide" Target="slides/slide219.xml"/><Relationship Id="rId241" Type="http://schemas.openxmlformats.org/officeDocument/2006/relationships/slide" Target="slides/slide240.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262" Type="http://schemas.openxmlformats.org/officeDocument/2006/relationships/slide" Target="slides/slide261.xml"/><Relationship Id="rId283" Type="http://schemas.openxmlformats.org/officeDocument/2006/relationships/slide" Target="slides/slide282.xml"/><Relationship Id="rId313" Type="http://schemas.openxmlformats.org/officeDocument/2006/relationships/slide" Target="slides/slide312.xml"/><Relationship Id="rId318" Type="http://schemas.openxmlformats.org/officeDocument/2006/relationships/slide" Target="slides/slide317.xml"/><Relationship Id="rId339" Type="http://schemas.openxmlformats.org/officeDocument/2006/relationships/slide" Target="slides/slide338.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slide" Target="slides/slide163.xml"/><Relationship Id="rId169" Type="http://schemas.openxmlformats.org/officeDocument/2006/relationships/slide" Target="slides/slide168.xml"/><Relationship Id="rId185" Type="http://schemas.openxmlformats.org/officeDocument/2006/relationships/slide" Target="slides/slide184.xml"/><Relationship Id="rId334" Type="http://schemas.openxmlformats.org/officeDocument/2006/relationships/slide" Target="slides/slide333.xml"/><Relationship Id="rId350" Type="http://schemas.openxmlformats.org/officeDocument/2006/relationships/slide" Target="slides/slide349.xml"/><Relationship Id="rId355" Type="http://schemas.openxmlformats.org/officeDocument/2006/relationships/slide" Target="slides/slide354.xml"/><Relationship Id="rId4" Type="http://schemas.openxmlformats.org/officeDocument/2006/relationships/slide" Target="slides/slide3.xml"/><Relationship Id="rId9" Type="http://schemas.openxmlformats.org/officeDocument/2006/relationships/slide" Target="slides/slide8.xml"/><Relationship Id="rId180" Type="http://schemas.openxmlformats.org/officeDocument/2006/relationships/slide" Target="slides/slide179.xml"/><Relationship Id="rId210" Type="http://schemas.openxmlformats.org/officeDocument/2006/relationships/slide" Target="slides/slide209.xml"/><Relationship Id="rId215" Type="http://schemas.openxmlformats.org/officeDocument/2006/relationships/slide" Target="slides/slide214.xml"/><Relationship Id="rId236" Type="http://schemas.openxmlformats.org/officeDocument/2006/relationships/slide" Target="slides/slide235.xml"/><Relationship Id="rId257" Type="http://schemas.openxmlformats.org/officeDocument/2006/relationships/slide" Target="slides/slide256.xml"/><Relationship Id="rId278" Type="http://schemas.openxmlformats.org/officeDocument/2006/relationships/slide" Target="slides/slide277.xml"/><Relationship Id="rId26" Type="http://schemas.openxmlformats.org/officeDocument/2006/relationships/slide" Target="slides/slide25.xml"/><Relationship Id="rId231" Type="http://schemas.openxmlformats.org/officeDocument/2006/relationships/slide" Target="slides/slide230.xml"/><Relationship Id="rId252" Type="http://schemas.openxmlformats.org/officeDocument/2006/relationships/slide" Target="slides/slide251.xml"/><Relationship Id="rId273" Type="http://schemas.openxmlformats.org/officeDocument/2006/relationships/slide" Target="slides/slide272.xml"/><Relationship Id="rId294" Type="http://schemas.openxmlformats.org/officeDocument/2006/relationships/slide" Target="slides/slide293.xml"/><Relationship Id="rId308" Type="http://schemas.openxmlformats.org/officeDocument/2006/relationships/slide" Target="slides/slide307.xml"/><Relationship Id="rId329" Type="http://schemas.openxmlformats.org/officeDocument/2006/relationships/slide" Target="slides/slide328.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340" Type="http://schemas.openxmlformats.org/officeDocument/2006/relationships/slide" Target="slides/slide339.xml"/><Relationship Id="rId361" Type="http://schemas.openxmlformats.org/officeDocument/2006/relationships/slide" Target="slides/slide360.xml"/><Relationship Id="rId196" Type="http://schemas.openxmlformats.org/officeDocument/2006/relationships/slide" Target="slides/slide195.xml"/><Relationship Id="rId200" Type="http://schemas.openxmlformats.org/officeDocument/2006/relationships/slide" Target="slides/slide199.xml"/><Relationship Id="rId16" Type="http://schemas.openxmlformats.org/officeDocument/2006/relationships/slide" Target="slides/slide15.xml"/><Relationship Id="rId221" Type="http://schemas.openxmlformats.org/officeDocument/2006/relationships/slide" Target="slides/slide220.xml"/><Relationship Id="rId242" Type="http://schemas.openxmlformats.org/officeDocument/2006/relationships/slide" Target="slides/slide241.xml"/><Relationship Id="rId263" Type="http://schemas.openxmlformats.org/officeDocument/2006/relationships/slide" Target="slides/slide262.xml"/><Relationship Id="rId284" Type="http://schemas.openxmlformats.org/officeDocument/2006/relationships/slide" Target="slides/slide283.xml"/><Relationship Id="rId319" Type="http://schemas.openxmlformats.org/officeDocument/2006/relationships/slide" Target="slides/slide318.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330" Type="http://schemas.openxmlformats.org/officeDocument/2006/relationships/slide" Target="slides/slide329.xml"/><Relationship Id="rId90" Type="http://schemas.openxmlformats.org/officeDocument/2006/relationships/slide" Target="slides/slide89.xml"/><Relationship Id="rId165" Type="http://schemas.openxmlformats.org/officeDocument/2006/relationships/slide" Target="slides/slide164.xml"/><Relationship Id="rId186" Type="http://schemas.openxmlformats.org/officeDocument/2006/relationships/slide" Target="slides/slide185.xml"/><Relationship Id="rId351" Type="http://schemas.openxmlformats.org/officeDocument/2006/relationships/slide" Target="slides/slide350.xml"/><Relationship Id="rId211" Type="http://schemas.openxmlformats.org/officeDocument/2006/relationships/slide" Target="slides/slide210.xml"/><Relationship Id="rId232" Type="http://schemas.openxmlformats.org/officeDocument/2006/relationships/slide" Target="slides/slide231.xml"/><Relationship Id="rId253" Type="http://schemas.openxmlformats.org/officeDocument/2006/relationships/slide" Target="slides/slide252.xml"/><Relationship Id="rId274" Type="http://schemas.openxmlformats.org/officeDocument/2006/relationships/slide" Target="slides/slide273.xml"/><Relationship Id="rId295" Type="http://schemas.openxmlformats.org/officeDocument/2006/relationships/slide" Target="slides/slide294.xml"/><Relationship Id="rId309" Type="http://schemas.openxmlformats.org/officeDocument/2006/relationships/slide" Target="slides/slide308.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320" Type="http://schemas.openxmlformats.org/officeDocument/2006/relationships/slide" Target="slides/slide319.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slide" Target="slides/slide175.xml"/><Relationship Id="rId197" Type="http://schemas.openxmlformats.org/officeDocument/2006/relationships/slide" Target="slides/slide196.xml"/><Relationship Id="rId341" Type="http://schemas.openxmlformats.org/officeDocument/2006/relationships/slide" Target="slides/slide340.xml"/><Relationship Id="rId362" Type="http://schemas.openxmlformats.org/officeDocument/2006/relationships/slide" Target="slides/slide361.xml"/><Relationship Id="rId201" Type="http://schemas.openxmlformats.org/officeDocument/2006/relationships/slide" Target="slides/slide200.xml"/><Relationship Id="rId222" Type="http://schemas.openxmlformats.org/officeDocument/2006/relationships/slide" Target="slides/slide221.xml"/><Relationship Id="rId243" Type="http://schemas.openxmlformats.org/officeDocument/2006/relationships/slide" Target="slides/slide242.xml"/><Relationship Id="rId264" Type="http://schemas.openxmlformats.org/officeDocument/2006/relationships/slide" Target="slides/slide263.xml"/><Relationship Id="rId285" Type="http://schemas.openxmlformats.org/officeDocument/2006/relationships/slide" Target="slides/slide284.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 Id="rId310" Type="http://schemas.openxmlformats.org/officeDocument/2006/relationships/slide" Target="slides/slide309.xml"/><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 Id="rId187" Type="http://schemas.openxmlformats.org/officeDocument/2006/relationships/slide" Target="slides/slide186.xml"/><Relationship Id="rId331" Type="http://schemas.openxmlformats.org/officeDocument/2006/relationships/slide" Target="slides/slide330.xml"/><Relationship Id="rId352" Type="http://schemas.openxmlformats.org/officeDocument/2006/relationships/slide" Target="slides/slide351.xml"/><Relationship Id="rId1" Type="http://schemas.openxmlformats.org/officeDocument/2006/relationships/slideMaster" Target="slideMasters/slideMaster1.xml"/><Relationship Id="rId212" Type="http://schemas.openxmlformats.org/officeDocument/2006/relationships/slide" Target="slides/slide211.xml"/><Relationship Id="rId233" Type="http://schemas.openxmlformats.org/officeDocument/2006/relationships/slide" Target="slides/slide232.xml"/><Relationship Id="rId254" Type="http://schemas.openxmlformats.org/officeDocument/2006/relationships/slide" Target="slides/slide253.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275" Type="http://schemas.openxmlformats.org/officeDocument/2006/relationships/slide" Target="slides/slide274.xml"/><Relationship Id="rId296" Type="http://schemas.openxmlformats.org/officeDocument/2006/relationships/slide" Target="slides/slide295.xml"/><Relationship Id="rId300" Type="http://schemas.openxmlformats.org/officeDocument/2006/relationships/slide" Target="slides/slide299.xml"/><Relationship Id="rId60" Type="http://schemas.openxmlformats.org/officeDocument/2006/relationships/slide" Target="slides/slide59.xml"/><Relationship Id="rId81" Type="http://schemas.openxmlformats.org/officeDocument/2006/relationships/slide" Target="slides/slide80.xml"/><Relationship Id="rId135" Type="http://schemas.openxmlformats.org/officeDocument/2006/relationships/slide" Target="slides/slide134.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321" Type="http://schemas.openxmlformats.org/officeDocument/2006/relationships/slide" Target="slides/slide320.xml"/><Relationship Id="rId342" Type="http://schemas.openxmlformats.org/officeDocument/2006/relationships/slide" Target="slides/slide341.xml"/><Relationship Id="rId363" Type="http://schemas.openxmlformats.org/officeDocument/2006/relationships/presProps" Target="presProps.xml"/><Relationship Id="rId202" Type="http://schemas.openxmlformats.org/officeDocument/2006/relationships/slide" Target="slides/slide201.xml"/><Relationship Id="rId223" Type="http://schemas.openxmlformats.org/officeDocument/2006/relationships/slide" Target="slides/slide222.xml"/><Relationship Id="rId244" Type="http://schemas.openxmlformats.org/officeDocument/2006/relationships/slide" Target="slides/slide243.xml"/><Relationship Id="rId18" Type="http://schemas.openxmlformats.org/officeDocument/2006/relationships/slide" Target="slides/slide17.xml"/><Relationship Id="rId39" Type="http://schemas.openxmlformats.org/officeDocument/2006/relationships/slide" Target="slides/slide38.xml"/><Relationship Id="rId265" Type="http://schemas.openxmlformats.org/officeDocument/2006/relationships/slide" Target="slides/slide264.xml"/><Relationship Id="rId286" Type="http://schemas.openxmlformats.org/officeDocument/2006/relationships/slide" Target="slides/slide285.xml"/><Relationship Id="rId50" Type="http://schemas.openxmlformats.org/officeDocument/2006/relationships/slide" Target="slides/slide49.xml"/><Relationship Id="rId104" Type="http://schemas.openxmlformats.org/officeDocument/2006/relationships/slide" Target="slides/slide103.xml"/><Relationship Id="rId125" Type="http://schemas.openxmlformats.org/officeDocument/2006/relationships/slide" Target="slides/slide124.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311" Type="http://schemas.openxmlformats.org/officeDocument/2006/relationships/slide" Target="slides/slide310.xml"/><Relationship Id="rId332" Type="http://schemas.openxmlformats.org/officeDocument/2006/relationships/slide" Target="slides/slide331.xml"/><Relationship Id="rId353" Type="http://schemas.openxmlformats.org/officeDocument/2006/relationships/slide" Target="slides/slide352.xml"/><Relationship Id="rId71" Type="http://schemas.openxmlformats.org/officeDocument/2006/relationships/slide" Target="slides/slide70.xml"/><Relationship Id="rId92" Type="http://schemas.openxmlformats.org/officeDocument/2006/relationships/slide" Target="slides/slide91.xml"/><Relationship Id="rId213" Type="http://schemas.openxmlformats.org/officeDocument/2006/relationships/slide" Target="slides/slide212.xml"/><Relationship Id="rId234" Type="http://schemas.openxmlformats.org/officeDocument/2006/relationships/slide" Target="slides/slide233.xml"/><Relationship Id="rId2" Type="http://schemas.openxmlformats.org/officeDocument/2006/relationships/slide" Target="slides/slide1.xml"/><Relationship Id="rId29" Type="http://schemas.openxmlformats.org/officeDocument/2006/relationships/slide" Target="slides/slide28.xml"/><Relationship Id="rId255" Type="http://schemas.openxmlformats.org/officeDocument/2006/relationships/slide" Target="slides/slide254.xml"/><Relationship Id="rId276" Type="http://schemas.openxmlformats.org/officeDocument/2006/relationships/slide" Target="slides/slide275.xml"/><Relationship Id="rId297" Type="http://schemas.openxmlformats.org/officeDocument/2006/relationships/slide" Target="slides/slide296.xml"/><Relationship Id="rId40" Type="http://schemas.openxmlformats.org/officeDocument/2006/relationships/slide" Target="slides/slide39.xml"/><Relationship Id="rId115" Type="http://schemas.openxmlformats.org/officeDocument/2006/relationships/slide" Target="slides/slide114.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301" Type="http://schemas.openxmlformats.org/officeDocument/2006/relationships/slide" Target="slides/slide300.xml"/><Relationship Id="rId322" Type="http://schemas.openxmlformats.org/officeDocument/2006/relationships/slide" Target="slides/slide321.xml"/><Relationship Id="rId343" Type="http://schemas.openxmlformats.org/officeDocument/2006/relationships/slide" Target="slides/slide342.xml"/><Relationship Id="rId364" Type="http://schemas.openxmlformats.org/officeDocument/2006/relationships/viewProps" Target="viewProps.xml"/><Relationship Id="rId61" Type="http://schemas.openxmlformats.org/officeDocument/2006/relationships/slide" Target="slides/slide60.xml"/><Relationship Id="rId82" Type="http://schemas.openxmlformats.org/officeDocument/2006/relationships/slide" Target="slides/slide81.xml"/><Relationship Id="rId199" Type="http://schemas.openxmlformats.org/officeDocument/2006/relationships/slide" Target="slides/slide198.xml"/><Relationship Id="rId203" Type="http://schemas.openxmlformats.org/officeDocument/2006/relationships/slide" Target="slides/slide202.xml"/><Relationship Id="rId19" Type="http://schemas.openxmlformats.org/officeDocument/2006/relationships/slide" Target="slides/slide18.xml"/><Relationship Id="rId224" Type="http://schemas.openxmlformats.org/officeDocument/2006/relationships/slide" Target="slides/slide223.xml"/><Relationship Id="rId245" Type="http://schemas.openxmlformats.org/officeDocument/2006/relationships/slide" Target="slides/slide244.xml"/><Relationship Id="rId266" Type="http://schemas.openxmlformats.org/officeDocument/2006/relationships/slide" Target="slides/slide265.xml"/><Relationship Id="rId287" Type="http://schemas.openxmlformats.org/officeDocument/2006/relationships/slide" Target="slides/slide286.xml"/><Relationship Id="rId30" Type="http://schemas.openxmlformats.org/officeDocument/2006/relationships/slide" Target="slides/slide2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312" Type="http://schemas.openxmlformats.org/officeDocument/2006/relationships/slide" Target="slides/slide311.xml"/><Relationship Id="rId333" Type="http://schemas.openxmlformats.org/officeDocument/2006/relationships/slide" Target="slides/slide332.xml"/><Relationship Id="rId354" Type="http://schemas.openxmlformats.org/officeDocument/2006/relationships/slide" Target="slides/slide353.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189" Type="http://schemas.openxmlformats.org/officeDocument/2006/relationships/slide" Target="slides/slide188.xml"/><Relationship Id="rId3" Type="http://schemas.openxmlformats.org/officeDocument/2006/relationships/slide" Target="slides/slide2.xml"/><Relationship Id="rId214" Type="http://schemas.openxmlformats.org/officeDocument/2006/relationships/slide" Target="slides/slide213.xml"/><Relationship Id="rId235" Type="http://schemas.openxmlformats.org/officeDocument/2006/relationships/slide" Target="slides/slide234.xml"/><Relationship Id="rId256" Type="http://schemas.openxmlformats.org/officeDocument/2006/relationships/slide" Target="slides/slide255.xml"/><Relationship Id="rId277" Type="http://schemas.openxmlformats.org/officeDocument/2006/relationships/slide" Target="slides/slide276.xml"/><Relationship Id="rId298" Type="http://schemas.openxmlformats.org/officeDocument/2006/relationships/slide" Target="slides/slide297.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302" Type="http://schemas.openxmlformats.org/officeDocument/2006/relationships/slide" Target="slides/slide301.xml"/><Relationship Id="rId323" Type="http://schemas.openxmlformats.org/officeDocument/2006/relationships/slide" Target="slides/slide322.xml"/><Relationship Id="rId344" Type="http://schemas.openxmlformats.org/officeDocument/2006/relationships/slide" Target="slides/slide343.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179" Type="http://schemas.openxmlformats.org/officeDocument/2006/relationships/slide" Target="slides/slide178.xml"/><Relationship Id="rId365" Type="http://schemas.openxmlformats.org/officeDocument/2006/relationships/theme" Target="theme/theme1.xml"/><Relationship Id="rId190" Type="http://schemas.openxmlformats.org/officeDocument/2006/relationships/slide" Target="slides/slide189.xml"/><Relationship Id="rId204" Type="http://schemas.openxmlformats.org/officeDocument/2006/relationships/slide" Target="slides/slide203.xml"/><Relationship Id="rId225" Type="http://schemas.openxmlformats.org/officeDocument/2006/relationships/slide" Target="slides/slide224.xml"/><Relationship Id="rId246" Type="http://schemas.openxmlformats.org/officeDocument/2006/relationships/slide" Target="slides/slide245.xml"/><Relationship Id="rId267" Type="http://schemas.openxmlformats.org/officeDocument/2006/relationships/slide" Target="slides/slide266.xml"/><Relationship Id="rId288" Type="http://schemas.openxmlformats.org/officeDocument/2006/relationships/slide" Target="slides/slide287.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fa-I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fa-IR"/>
          </a:p>
        </p:txBody>
      </p:sp>
      <p:sp>
        <p:nvSpPr>
          <p:cNvPr id="4" name="Date Placeholder 3"/>
          <p:cNvSpPr>
            <a:spLocks noGrp="1"/>
          </p:cNvSpPr>
          <p:nvPr>
            <p:ph type="dt" sz="half" idx="10"/>
          </p:nvPr>
        </p:nvSpPr>
        <p:spPr/>
        <p:txBody>
          <a:bodyPr/>
          <a:lstStyle/>
          <a:p>
            <a:fld id="{87A24CE2-55DB-46F8-848C-E98F60FA9062}" type="datetimeFigureOut">
              <a:rPr lang="fa-IR" smtClean="0"/>
              <a:pPr/>
              <a:t>08/12/1444</a:t>
            </a:fld>
            <a:endParaRPr lang="fa-IR"/>
          </a:p>
        </p:txBody>
      </p:sp>
      <p:sp>
        <p:nvSpPr>
          <p:cNvPr id="5" name="Footer Placeholder 4"/>
          <p:cNvSpPr>
            <a:spLocks noGrp="1"/>
          </p:cNvSpPr>
          <p:nvPr>
            <p:ph type="ftr" sz="quarter" idx="11"/>
          </p:nvPr>
        </p:nvSpPr>
        <p:spPr/>
        <p:txBody>
          <a:bodyPr/>
          <a:lstStyle/>
          <a:p>
            <a:endParaRPr lang="fa-IR"/>
          </a:p>
        </p:txBody>
      </p:sp>
      <p:sp>
        <p:nvSpPr>
          <p:cNvPr id="6" name="Slide Number Placeholder 5"/>
          <p:cNvSpPr>
            <a:spLocks noGrp="1"/>
          </p:cNvSpPr>
          <p:nvPr>
            <p:ph type="sldNum" sz="quarter" idx="12"/>
          </p:nvPr>
        </p:nvSpPr>
        <p:spPr/>
        <p:txBody>
          <a:bodyPr/>
          <a:lstStyle/>
          <a:p>
            <a:fld id="{BBEF9533-0438-4AA4-A279-0CEEBDA2DC01}" type="slidenum">
              <a:rPr lang="fa-IR" smtClean="0"/>
              <a:pPr/>
              <a:t>‹#›</a:t>
            </a:fld>
            <a:endParaRPr lang="fa-I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a-IR"/>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a-IR"/>
          </a:p>
        </p:txBody>
      </p:sp>
      <p:sp>
        <p:nvSpPr>
          <p:cNvPr id="4" name="Date Placeholder 3"/>
          <p:cNvSpPr>
            <a:spLocks noGrp="1"/>
          </p:cNvSpPr>
          <p:nvPr>
            <p:ph type="dt" sz="half" idx="10"/>
          </p:nvPr>
        </p:nvSpPr>
        <p:spPr/>
        <p:txBody>
          <a:bodyPr/>
          <a:lstStyle/>
          <a:p>
            <a:fld id="{87A24CE2-55DB-46F8-848C-E98F60FA9062}" type="datetimeFigureOut">
              <a:rPr lang="fa-IR" smtClean="0"/>
              <a:pPr/>
              <a:t>08/12/1444</a:t>
            </a:fld>
            <a:endParaRPr lang="fa-IR"/>
          </a:p>
        </p:txBody>
      </p:sp>
      <p:sp>
        <p:nvSpPr>
          <p:cNvPr id="5" name="Footer Placeholder 4"/>
          <p:cNvSpPr>
            <a:spLocks noGrp="1"/>
          </p:cNvSpPr>
          <p:nvPr>
            <p:ph type="ftr" sz="quarter" idx="11"/>
          </p:nvPr>
        </p:nvSpPr>
        <p:spPr/>
        <p:txBody>
          <a:bodyPr/>
          <a:lstStyle/>
          <a:p>
            <a:endParaRPr lang="fa-IR"/>
          </a:p>
        </p:txBody>
      </p:sp>
      <p:sp>
        <p:nvSpPr>
          <p:cNvPr id="6" name="Slide Number Placeholder 5"/>
          <p:cNvSpPr>
            <a:spLocks noGrp="1"/>
          </p:cNvSpPr>
          <p:nvPr>
            <p:ph type="sldNum" sz="quarter" idx="12"/>
          </p:nvPr>
        </p:nvSpPr>
        <p:spPr/>
        <p:txBody>
          <a:bodyPr/>
          <a:lstStyle/>
          <a:p>
            <a:fld id="{BBEF9533-0438-4AA4-A279-0CEEBDA2DC01}" type="slidenum">
              <a:rPr lang="fa-IR" smtClean="0"/>
              <a:pPr/>
              <a:t>‹#›</a:t>
            </a:fld>
            <a:endParaRPr lang="fa-I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fa-I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a-IR"/>
          </a:p>
        </p:txBody>
      </p:sp>
      <p:sp>
        <p:nvSpPr>
          <p:cNvPr id="4" name="Date Placeholder 3"/>
          <p:cNvSpPr>
            <a:spLocks noGrp="1"/>
          </p:cNvSpPr>
          <p:nvPr>
            <p:ph type="dt" sz="half" idx="10"/>
          </p:nvPr>
        </p:nvSpPr>
        <p:spPr/>
        <p:txBody>
          <a:bodyPr/>
          <a:lstStyle/>
          <a:p>
            <a:fld id="{87A24CE2-55DB-46F8-848C-E98F60FA9062}" type="datetimeFigureOut">
              <a:rPr lang="fa-IR" smtClean="0"/>
              <a:pPr/>
              <a:t>08/12/1444</a:t>
            </a:fld>
            <a:endParaRPr lang="fa-IR"/>
          </a:p>
        </p:txBody>
      </p:sp>
      <p:sp>
        <p:nvSpPr>
          <p:cNvPr id="5" name="Footer Placeholder 4"/>
          <p:cNvSpPr>
            <a:spLocks noGrp="1"/>
          </p:cNvSpPr>
          <p:nvPr>
            <p:ph type="ftr" sz="quarter" idx="11"/>
          </p:nvPr>
        </p:nvSpPr>
        <p:spPr/>
        <p:txBody>
          <a:bodyPr/>
          <a:lstStyle/>
          <a:p>
            <a:endParaRPr lang="fa-IR"/>
          </a:p>
        </p:txBody>
      </p:sp>
      <p:sp>
        <p:nvSpPr>
          <p:cNvPr id="6" name="Slide Number Placeholder 5"/>
          <p:cNvSpPr>
            <a:spLocks noGrp="1"/>
          </p:cNvSpPr>
          <p:nvPr>
            <p:ph type="sldNum" sz="quarter" idx="12"/>
          </p:nvPr>
        </p:nvSpPr>
        <p:spPr/>
        <p:txBody>
          <a:bodyPr/>
          <a:lstStyle/>
          <a:p>
            <a:fld id="{BBEF9533-0438-4AA4-A279-0CEEBDA2DC01}" type="slidenum">
              <a:rPr lang="fa-IR" smtClean="0"/>
              <a:pPr/>
              <a:t>‹#›</a:t>
            </a:fld>
            <a:endParaRPr lang="fa-I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a-IR"/>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a-IR"/>
          </a:p>
        </p:txBody>
      </p:sp>
      <p:sp>
        <p:nvSpPr>
          <p:cNvPr id="4" name="Date Placeholder 3"/>
          <p:cNvSpPr>
            <a:spLocks noGrp="1"/>
          </p:cNvSpPr>
          <p:nvPr>
            <p:ph type="dt" sz="half" idx="10"/>
          </p:nvPr>
        </p:nvSpPr>
        <p:spPr/>
        <p:txBody>
          <a:bodyPr/>
          <a:lstStyle/>
          <a:p>
            <a:fld id="{87A24CE2-55DB-46F8-848C-E98F60FA9062}" type="datetimeFigureOut">
              <a:rPr lang="fa-IR" smtClean="0"/>
              <a:pPr/>
              <a:t>08/12/1444</a:t>
            </a:fld>
            <a:endParaRPr lang="fa-IR"/>
          </a:p>
        </p:txBody>
      </p:sp>
      <p:sp>
        <p:nvSpPr>
          <p:cNvPr id="5" name="Footer Placeholder 4"/>
          <p:cNvSpPr>
            <a:spLocks noGrp="1"/>
          </p:cNvSpPr>
          <p:nvPr>
            <p:ph type="ftr" sz="quarter" idx="11"/>
          </p:nvPr>
        </p:nvSpPr>
        <p:spPr/>
        <p:txBody>
          <a:bodyPr/>
          <a:lstStyle/>
          <a:p>
            <a:endParaRPr lang="fa-IR"/>
          </a:p>
        </p:txBody>
      </p:sp>
      <p:sp>
        <p:nvSpPr>
          <p:cNvPr id="6" name="Slide Number Placeholder 5"/>
          <p:cNvSpPr>
            <a:spLocks noGrp="1"/>
          </p:cNvSpPr>
          <p:nvPr>
            <p:ph type="sldNum" sz="quarter" idx="12"/>
          </p:nvPr>
        </p:nvSpPr>
        <p:spPr/>
        <p:txBody>
          <a:bodyPr/>
          <a:lstStyle/>
          <a:p>
            <a:fld id="{BBEF9533-0438-4AA4-A279-0CEEBDA2DC01}" type="slidenum">
              <a:rPr lang="fa-IR" smtClean="0"/>
              <a:pPr/>
              <a:t>‹#›</a:t>
            </a:fld>
            <a:endParaRPr lang="fa-I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r">
              <a:defRPr sz="4000" b="1" cap="all"/>
            </a:lvl1pPr>
          </a:lstStyle>
          <a:p>
            <a:r>
              <a:rPr lang="en-US" smtClean="0"/>
              <a:t>Click to edit Master title style</a:t>
            </a:r>
            <a:endParaRPr lang="fa-I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87A24CE2-55DB-46F8-848C-E98F60FA9062}" type="datetimeFigureOut">
              <a:rPr lang="fa-IR" smtClean="0"/>
              <a:pPr/>
              <a:t>08/12/1444</a:t>
            </a:fld>
            <a:endParaRPr lang="fa-IR"/>
          </a:p>
        </p:txBody>
      </p:sp>
      <p:sp>
        <p:nvSpPr>
          <p:cNvPr id="5" name="Footer Placeholder 4"/>
          <p:cNvSpPr>
            <a:spLocks noGrp="1"/>
          </p:cNvSpPr>
          <p:nvPr>
            <p:ph type="ftr" sz="quarter" idx="11"/>
          </p:nvPr>
        </p:nvSpPr>
        <p:spPr/>
        <p:txBody>
          <a:bodyPr/>
          <a:lstStyle/>
          <a:p>
            <a:endParaRPr lang="fa-IR"/>
          </a:p>
        </p:txBody>
      </p:sp>
      <p:sp>
        <p:nvSpPr>
          <p:cNvPr id="6" name="Slide Number Placeholder 5"/>
          <p:cNvSpPr>
            <a:spLocks noGrp="1"/>
          </p:cNvSpPr>
          <p:nvPr>
            <p:ph type="sldNum" sz="quarter" idx="12"/>
          </p:nvPr>
        </p:nvSpPr>
        <p:spPr/>
        <p:txBody>
          <a:bodyPr/>
          <a:lstStyle/>
          <a:p>
            <a:fld id="{BBEF9533-0438-4AA4-A279-0CEEBDA2DC01}" type="slidenum">
              <a:rPr lang="fa-IR" smtClean="0"/>
              <a:pPr/>
              <a:t>‹#›</a:t>
            </a:fld>
            <a:endParaRPr lang="fa-I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a-I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a-I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a-IR"/>
          </a:p>
        </p:txBody>
      </p:sp>
      <p:sp>
        <p:nvSpPr>
          <p:cNvPr id="5" name="Date Placeholder 4"/>
          <p:cNvSpPr>
            <a:spLocks noGrp="1"/>
          </p:cNvSpPr>
          <p:nvPr>
            <p:ph type="dt" sz="half" idx="10"/>
          </p:nvPr>
        </p:nvSpPr>
        <p:spPr/>
        <p:txBody>
          <a:bodyPr/>
          <a:lstStyle/>
          <a:p>
            <a:fld id="{87A24CE2-55DB-46F8-848C-E98F60FA9062}" type="datetimeFigureOut">
              <a:rPr lang="fa-IR" smtClean="0"/>
              <a:pPr/>
              <a:t>08/12/1444</a:t>
            </a:fld>
            <a:endParaRPr lang="fa-IR"/>
          </a:p>
        </p:txBody>
      </p:sp>
      <p:sp>
        <p:nvSpPr>
          <p:cNvPr id="6" name="Footer Placeholder 5"/>
          <p:cNvSpPr>
            <a:spLocks noGrp="1"/>
          </p:cNvSpPr>
          <p:nvPr>
            <p:ph type="ftr" sz="quarter" idx="11"/>
          </p:nvPr>
        </p:nvSpPr>
        <p:spPr/>
        <p:txBody>
          <a:bodyPr/>
          <a:lstStyle/>
          <a:p>
            <a:endParaRPr lang="fa-IR"/>
          </a:p>
        </p:txBody>
      </p:sp>
      <p:sp>
        <p:nvSpPr>
          <p:cNvPr id="7" name="Slide Number Placeholder 6"/>
          <p:cNvSpPr>
            <a:spLocks noGrp="1"/>
          </p:cNvSpPr>
          <p:nvPr>
            <p:ph type="sldNum" sz="quarter" idx="12"/>
          </p:nvPr>
        </p:nvSpPr>
        <p:spPr/>
        <p:txBody>
          <a:bodyPr/>
          <a:lstStyle/>
          <a:p>
            <a:fld id="{BBEF9533-0438-4AA4-A279-0CEEBDA2DC01}" type="slidenum">
              <a:rPr lang="fa-IR" smtClean="0"/>
              <a:pPr/>
              <a:t>‹#›</a:t>
            </a:fld>
            <a:endParaRPr lang="fa-I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fa-I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a-I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a-IR"/>
          </a:p>
        </p:txBody>
      </p:sp>
      <p:sp>
        <p:nvSpPr>
          <p:cNvPr id="7" name="Date Placeholder 6"/>
          <p:cNvSpPr>
            <a:spLocks noGrp="1"/>
          </p:cNvSpPr>
          <p:nvPr>
            <p:ph type="dt" sz="half" idx="10"/>
          </p:nvPr>
        </p:nvSpPr>
        <p:spPr/>
        <p:txBody>
          <a:bodyPr/>
          <a:lstStyle/>
          <a:p>
            <a:fld id="{87A24CE2-55DB-46F8-848C-E98F60FA9062}" type="datetimeFigureOut">
              <a:rPr lang="fa-IR" smtClean="0"/>
              <a:pPr/>
              <a:t>08/12/1444</a:t>
            </a:fld>
            <a:endParaRPr lang="fa-IR"/>
          </a:p>
        </p:txBody>
      </p:sp>
      <p:sp>
        <p:nvSpPr>
          <p:cNvPr id="8" name="Footer Placeholder 7"/>
          <p:cNvSpPr>
            <a:spLocks noGrp="1"/>
          </p:cNvSpPr>
          <p:nvPr>
            <p:ph type="ftr" sz="quarter" idx="11"/>
          </p:nvPr>
        </p:nvSpPr>
        <p:spPr/>
        <p:txBody>
          <a:bodyPr/>
          <a:lstStyle/>
          <a:p>
            <a:endParaRPr lang="fa-IR"/>
          </a:p>
        </p:txBody>
      </p:sp>
      <p:sp>
        <p:nvSpPr>
          <p:cNvPr id="9" name="Slide Number Placeholder 8"/>
          <p:cNvSpPr>
            <a:spLocks noGrp="1"/>
          </p:cNvSpPr>
          <p:nvPr>
            <p:ph type="sldNum" sz="quarter" idx="12"/>
          </p:nvPr>
        </p:nvSpPr>
        <p:spPr/>
        <p:txBody>
          <a:bodyPr/>
          <a:lstStyle/>
          <a:p>
            <a:fld id="{BBEF9533-0438-4AA4-A279-0CEEBDA2DC01}" type="slidenum">
              <a:rPr lang="fa-IR" smtClean="0"/>
              <a:pPr/>
              <a:t>‹#›</a:t>
            </a:fld>
            <a:endParaRPr lang="fa-I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fa-IR"/>
          </a:p>
        </p:txBody>
      </p:sp>
      <p:sp>
        <p:nvSpPr>
          <p:cNvPr id="3" name="Date Placeholder 2"/>
          <p:cNvSpPr>
            <a:spLocks noGrp="1"/>
          </p:cNvSpPr>
          <p:nvPr>
            <p:ph type="dt" sz="half" idx="10"/>
          </p:nvPr>
        </p:nvSpPr>
        <p:spPr/>
        <p:txBody>
          <a:bodyPr/>
          <a:lstStyle/>
          <a:p>
            <a:fld id="{87A24CE2-55DB-46F8-848C-E98F60FA9062}" type="datetimeFigureOut">
              <a:rPr lang="fa-IR" smtClean="0"/>
              <a:pPr/>
              <a:t>08/12/1444</a:t>
            </a:fld>
            <a:endParaRPr lang="fa-IR"/>
          </a:p>
        </p:txBody>
      </p:sp>
      <p:sp>
        <p:nvSpPr>
          <p:cNvPr id="4" name="Footer Placeholder 3"/>
          <p:cNvSpPr>
            <a:spLocks noGrp="1"/>
          </p:cNvSpPr>
          <p:nvPr>
            <p:ph type="ftr" sz="quarter" idx="11"/>
          </p:nvPr>
        </p:nvSpPr>
        <p:spPr/>
        <p:txBody>
          <a:bodyPr/>
          <a:lstStyle/>
          <a:p>
            <a:endParaRPr lang="fa-IR"/>
          </a:p>
        </p:txBody>
      </p:sp>
      <p:sp>
        <p:nvSpPr>
          <p:cNvPr id="5" name="Slide Number Placeholder 4"/>
          <p:cNvSpPr>
            <a:spLocks noGrp="1"/>
          </p:cNvSpPr>
          <p:nvPr>
            <p:ph type="sldNum" sz="quarter" idx="12"/>
          </p:nvPr>
        </p:nvSpPr>
        <p:spPr/>
        <p:txBody>
          <a:bodyPr/>
          <a:lstStyle/>
          <a:p>
            <a:fld id="{BBEF9533-0438-4AA4-A279-0CEEBDA2DC01}" type="slidenum">
              <a:rPr lang="fa-IR" smtClean="0"/>
              <a:pPr/>
              <a:t>‹#›</a:t>
            </a:fld>
            <a:endParaRPr lang="fa-I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7A24CE2-55DB-46F8-848C-E98F60FA9062}" type="datetimeFigureOut">
              <a:rPr lang="fa-IR" smtClean="0"/>
              <a:pPr/>
              <a:t>08/12/1444</a:t>
            </a:fld>
            <a:endParaRPr lang="fa-IR"/>
          </a:p>
        </p:txBody>
      </p:sp>
      <p:sp>
        <p:nvSpPr>
          <p:cNvPr id="3" name="Footer Placeholder 2"/>
          <p:cNvSpPr>
            <a:spLocks noGrp="1"/>
          </p:cNvSpPr>
          <p:nvPr>
            <p:ph type="ftr" sz="quarter" idx="11"/>
          </p:nvPr>
        </p:nvSpPr>
        <p:spPr/>
        <p:txBody>
          <a:bodyPr/>
          <a:lstStyle/>
          <a:p>
            <a:endParaRPr lang="fa-IR"/>
          </a:p>
        </p:txBody>
      </p:sp>
      <p:sp>
        <p:nvSpPr>
          <p:cNvPr id="4" name="Slide Number Placeholder 3"/>
          <p:cNvSpPr>
            <a:spLocks noGrp="1"/>
          </p:cNvSpPr>
          <p:nvPr>
            <p:ph type="sldNum" sz="quarter" idx="12"/>
          </p:nvPr>
        </p:nvSpPr>
        <p:spPr/>
        <p:txBody>
          <a:bodyPr/>
          <a:lstStyle/>
          <a:p>
            <a:fld id="{BBEF9533-0438-4AA4-A279-0CEEBDA2DC01}" type="slidenum">
              <a:rPr lang="fa-IR" smtClean="0"/>
              <a:pPr/>
              <a:t>‹#›</a:t>
            </a:fld>
            <a:endParaRPr lang="fa-I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r">
              <a:defRPr sz="2000" b="1"/>
            </a:lvl1pPr>
          </a:lstStyle>
          <a:p>
            <a:r>
              <a:rPr lang="en-US" smtClean="0"/>
              <a:t>Click to edit Master title style</a:t>
            </a:r>
            <a:endParaRPr lang="fa-I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a-I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87A24CE2-55DB-46F8-848C-E98F60FA9062}" type="datetimeFigureOut">
              <a:rPr lang="fa-IR" smtClean="0"/>
              <a:pPr/>
              <a:t>08/12/1444</a:t>
            </a:fld>
            <a:endParaRPr lang="fa-IR"/>
          </a:p>
        </p:txBody>
      </p:sp>
      <p:sp>
        <p:nvSpPr>
          <p:cNvPr id="6" name="Footer Placeholder 5"/>
          <p:cNvSpPr>
            <a:spLocks noGrp="1"/>
          </p:cNvSpPr>
          <p:nvPr>
            <p:ph type="ftr" sz="quarter" idx="11"/>
          </p:nvPr>
        </p:nvSpPr>
        <p:spPr/>
        <p:txBody>
          <a:bodyPr/>
          <a:lstStyle/>
          <a:p>
            <a:endParaRPr lang="fa-IR"/>
          </a:p>
        </p:txBody>
      </p:sp>
      <p:sp>
        <p:nvSpPr>
          <p:cNvPr id="7" name="Slide Number Placeholder 6"/>
          <p:cNvSpPr>
            <a:spLocks noGrp="1"/>
          </p:cNvSpPr>
          <p:nvPr>
            <p:ph type="sldNum" sz="quarter" idx="12"/>
          </p:nvPr>
        </p:nvSpPr>
        <p:spPr/>
        <p:txBody>
          <a:bodyPr/>
          <a:lstStyle/>
          <a:p>
            <a:fld id="{BBEF9533-0438-4AA4-A279-0CEEBDA2DC01}" type="slidenum">
              <a:rPr lang="fa-IR" smtClean="0"/>
              <a:pPr/>
              <a:t>‹#›</a:t>
            </a:fld>
            <a:endParaRPr lang="fa-I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r">
              <a:defRPr sz="2000" b="1"/>
            </a:lvl1pPr>
          </a:lstStyle>
          <a:p>
            <a:r>
              <a:rPr lang="en-US" smtClean="0"/>
              <a:t>Click to edit Master title style</a:t>
            </a:r>
            <a:endParaRPr lang="fa-I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a-I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87A24CE2-55DB-46F8-848C-E98F60FA9062}" type="datetimeFigureOut">
              <a:rPr lang="fa-IR" smtClean="0"/>
              <a:pPr/>
              <a:t>08/12/1444</a:t>
            </a:fld>
            <a:endParaRPr lang="fa-IR"/>
          </a:p>
        </p:txBody>
      </p:sp>
      <p:sp>
        <p:nvSpPr>
          <p:cNvPr id="6" name="Footer Placeholder 5"/>
          <p:cNvSpPr>
            <a:spLocks noGrp="1"/>
          </p:cNvSpPr>
          <p:nvPr>
            <p:ph type="ftr" sz="quarter" idx="11"/>
          </p:nvPr>
        </p:nvSpPr>
        <p:spPr/>
        <p:txBody>
          <a:bodyPr/>
          <a:lstStyle/>
          <a:p>
            <a:endParaRPr lang="fa-IR"/>
          </a:p>
        </p:txBody>
      </p:sp>
      <p:sp>
        <p:nvSpPr>
          <p:cNvPr id="7" name="Slide Number Placeholder 6"/>
          <p:cNvSpPr>
            <a:spLocks noGrp="1"/>
          </p:cNvSpPr>
          <p:nvPr>
            <p:ph type="sldNum" sz="quarter" idx="12"/>
          </p:nvPr>
        </p:nvSpPr>
        <p:spPr/>
        <p:txBody>
          <a:bodyPr/>
          <a:lstStyle/>
          <a:p>
            <a:fld id="{BBEF9533-0438-4AA4-A279-0CEEBDA2DC01}" type="slidenum">
              <a:rPr lang="fa-IR" smtClean="0"/>
              <a:pPr/>
              <a:t>‹#›</a:t>
            </a:fld>
            <a:endParaRPr lang="fa-I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1" anchor="ctr">
            <a:normAutofit/>
          </a:bodyPr>
          <a:lstStyle/>
          <a:p>
            <a:r>
              <a:rPr lang="en-US" smtClean="0"/>
              <a:t>Click to edit Master title style</a:t>
            </a:r>
            <a:endParaRPr lang="fa-I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1">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a-IR"/>
          </a:p>
        </p:txBody>
      </p:sp>
      <p:sp>
        <p:nvSpPr>
          <p:cNvPr id="4" name="Date Placeholder 3"/>
          <p:cNvSpPr>
            <a:spLocks noGrp="1"/>
          </p:cNvSpPr>
          <p:nvPr>
            <p:ph type="dt" sz="half" idx="2"/>
          </p:nvPr>
        </p:nvSpPr>
        <p:spPr>
          <a:xfrm>
            <a:off x="6553200" y="6356350"/>
            <a:ext cx="2133600" cy="365125"/>
          </a:xfrm>
          <a:prstGeom prst="rect">
            <a:avLst/>
          </a:prstGeom>
        </p:spPr>
        <p:txBody>
          <a:bodyPr vert="horz" lIns="91440" tIns="45720" rIns="91440" bIns="45720" rtlCol="1" anchor="ctr"/>
          <a:lstStyle>
            <a:lvl1pPr algn="r">
              <a:defRPr sz="1200">
                <a:solidFill>
                  <a:schemeClr val="tx1">
                    <a:tint val="75000"/>
                  </a:schemeClr>
                </a:solidFill>
              </a:defRPr>
            </a:lvl1pPr>
          </a:lstStyle>
          <a:p>
            <a:fld id="{87A24CE2-55DB-46F8-848C-E98F60FA9062}" type="datetimeFigureOut">
              <a:rPr lang="fa-IR" smtClean="0"/>
              <a:pPr/>
              <a:t>08/12/1444</a:t>
            </a:fld>
            <a:endParaRPr lang="fa-I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1" anchor="ctr"/>
          <a:lstStyle>
            <a:lvl1pPr algn="ctr">
              <a:defRPr sz="1200">
                <a:solidFill>
                  <a:schemeClr val="tx1">
                    <a:tint val="75000"/>
                  </a:schemeClr>
                </a:solidFill>
              </a:defRPr>
            </a:lvl1pPr>
          </a:lstStyle>
          <a:p>
            <a:endParaRPr lang="fa-IR"/>
          </a:p>
        </p:txBody>
      </p:sp>
      <p:sp>
        <p:nvSpPr>
          <p:cNvPr id="6" name="Slide Number Placeholder 5"/>
          <p:cNvSpPr>
            <a:spLocks noGrp="1"/>
          </p:cNvSpPr>
          <p:nvPr>
            <p:ph type="sldNum" sz="quarter" idx="4"/>
          </p:nvPr>
        </p:nvSpPr>
        <p:spPr>
          <a:xfrm>
            <a:off x="457200" y="6356350"/>
            <a:ext cx="2133600" cy="365125"/>
          </a:xfrm>
          <a:prstGeom prst="rect">
            <a:avLst/>
          </a:prstGeom>
        </p:spPr>
        <p:txBody>
          <a:bodyPr vert="horz" lIns="91440" tIns="45720" rIns="91440" bIns="45720" rtlCol="1" anchor="ctr"/>
          <a:lstStyle>
            <a:lvl1pPr algn="l">
              <a:defRPr sz="1200">
                <a:solidFill>
                  <a:schemeClr val="tx1">
                    <a:tint val="75000"/>
                  </a:schemeClr>
                </a:solidFill>
              </a:defRPr>
            </a:lvl1pPr>
          </a:lstStyle>
          <a:p>
            <a:fld id="{BBEF9533-0438-4AA4-A279-0CEEBDA2DC01}" type="slidenum">
              <a:rPr lang="fa-IR" smtClean="0"/>
              <a:pPr/>
              <a:t>‹#›</a:t>
            </a:fld>
            <a:endParaRPr lang="fa-IR"/>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914400" rtl="1" eaLnBrk="1" latinLnBrk="0" hangingPunct="1">
        <a:spcBef>
          <a:spcPct val="0"/>
        </a:spcBef>
        <a:buNone/>
        <a:defRPr sz="4400" kern="1200">
          <a:solidFill>
            <a:schemeClr val="tx1"/>
          </a:solidFill>
          <a:latin typeface="+mj-lt"/>
          <a:ea typeface="+mj-ea"/>
          <a:cs typeface="+mj-cs"/>
        </a:defRPr>
      </a:lvl1pPr>
    </p:titleStyle>
    <p:bodyStyle>
      <a:lvl1pPr marL="342900" indent="-342900" algn="r" defTabSz="914400" rtl="1"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r" defTabSz="914400" rtl="1"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r" defTabSz="914400" rtl="1"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r" defTabSz="914400" rtl="1"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r" defTabSz="914400" rtl="1"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r" defTabSz="914400" rtl="1"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r" defTabSz="914400" rtl="1"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r" defTabSz="914400" rtl="1"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r" defTabSz="914400" rtl="1"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a-IR"/>
      </a:defPPr>
      <a:lvl1pPr marL="0" algn="r" defTabSz="914400" rtl="1" eaLnBrk="1" latinLnBrk="0" hangingPunct="1">
        <a:defRPr sz="1800" kern="1200">
          <a:solidFill>
            <a:schemeClr val="tx1"/>
          </a:solidFill>
          <a:latin typeface="+mn-lt"/>
          <a:ea typeface="+mn-ea"/>
          <a:cs typeface="+mn-cs"/>
        </a:defRPr>
      </a:lvl1pPr>
      <a:lvl2pPr marL="457200" algn="r" defTabSz="914400" rtl="1" eaLnBrk="1" latinLnBrk="0" hangingPunct="1">
        <a:defRPr sz="1800" kern="1200">
          <a:solidFill>
            <a:schemeClr val="tx1"/>
          </a:solidFill>
          <a:latin typeface="+mn-lt"/>
          <a:ea typeface="+mn-ea"/>
          <a:cs typeface="+mn-cs"/>
        </a:defRPr>
      </a:lvl2pPr>
      <a:lvl3pPr marL="914400" algn="r" defTabSz="914400" rtl="1" eaLnBrk="1" latinLnBrk="0" hangingPunct="1">
        <a:defRPr sz="1800" kern="1200">
          <a:solidFill>
            <a:schemeClr val="tx1"/>
          </a:solidFill>
          <a:latin typeface="+mn-lt"/>
          <a:ea typeface="+mn-ea"/>
          <a:cs typeface="+mn-cs"/>
        </a:defRPr>
      </a:lvl3pPr>
      <a:lvl4pPr marL="1371600" algn="r" defTabSz="914400" rtl="1" eaLnBrk="1" latinLnBrk="0" hangingPunct="1">
        <a:defRPr sz="1800" kern="1200">
          <a:solidFill>
            <a:schemeClr val="tx1"/>
          </a:solidFill>
          <a:latin typeface="+mn-lt"/>
          <a:ea typeface="+mn-ea"/>
          <a:cs typeface="+mn-cs"/>
        </a:defRPr>
      </a:lvl4pPr>
      <a:lvl5pPr marL="1828800" algn="r" defTabSz="914400" rtl="1" eaLnBrk="1" latinLnBrk="0" hangingPunct="1">
        <a:defRPr sz="1800" kern="1200">
          <a:solidFill>
            <a:schemeClr val="tx1"/>
          </a:solidFill>
          <a:latin typeface="+mn-lt"/>
          <a:ea typeface="+mn-ea"/>
          <a:cs typeface="+mn-cs"/>
        </a:defRPr>
      </a:lvl5pPr>
      <a:lvl6pPr marL="2286000" algn="r" defTabSz="914400" rtl="1" eaLnBrk="1" latinLnBrk="0" hangingPunct="1">
        <a:defRPr sz="1800" kern="1200">
          <a:solidFill>
            <a:schemeClr val="tx1"/>
          </a:solidFill>
          <a:latin typeface="+mn-lt"/>
          <a:ea typeface="+mn-ea"/>
          <a:cs typeface="+mn-cs"/>
        </a:defRPr>
      </a:lvl6pPr>
      <a:lvl7pPr marL="2743200" algn="r" defTabSz="914400" rtl="1" eaLnBrk="1" latinLnBrk="0" hangingPunct="1">
        <a:defRPr sz="1800" kern="1200">
          <a:solidFill>
            <a:schemeClr val="tx1"/>
          </a:solidFill>
          <a:latin typeface="+mn-lt"/>
          <a:ea typeface="+mn-ea"/>
          <a:cs typeface="+mn-cs"/>
        </a:defRPr>
      </a:lvl7pPr>
      <a:lvl8pPr marL="3200400" algn="r" defTabSz="914400" rtl="1" eaLnBrk="1" latinLnBrk="0" hangingPunct="1">
        <a:defRPr sz="1800" kern="1200">
          <a:solidFill>
            <a:schemeClr val="tx1"/>
          </a:solidFill>
          <a:latin typeface="+mn-lt"/>
          <a:ea typeface="+mn-ea"/>
          <a:cs typeface="+mn-cs"/>
        </a:defRPr>
      </a:lvl8pPr>
      <a:lvl9pPr marL="3657600" algn="r" defTabSz="914400" rtl="1"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slide" Target="slide2.xml"/><Relationship Id="rId13" Type="http://schemas.openxmlformats.org/officeDocument/2006/relationships/image" Target="../media/image7.png"/><Relationship Id="rId3" Type="http://schemas.openxmlformats.org/officeDocument/2006/relationships/image" Target="../media/image1.jpeg"/><Relationship Id="rId7" Type="http://schemas.openxmlformats.org/officeDocument/2006/relationships/image" Target="../media/image5.png"/><Relationship Id="rId12" Type="http://schemas.openxmlformats.org/officeDocument/2006/relationships/image" Target="../media/image6.png"/><Relationship Id="rId2" Type="http://schemas.openxmlformats.org/officeDocument/2006/relationships/audio" Target="../media/audio1.wav"/><Relationship Id="rId1" Type="http://schemas.openxmlformats.org/officeDocument/2006/relationships/slideLayout" Target="../slideLayouts/slideLayout1.xml"/><Relationship Id="rId6" Type="http://schemas.openxmlformats.org/officeDocument/2006/relationships/image" Target="../media/image4.png"/><Relationship Id="rId11" Type="http://schemas.openxmlformats.org/officeDocument/2006/relationships/slide" Target="slide3.xml"/><Relationship Id="rId5" Type="http://schemas.openxmlformats.org/officeDocument/2006/relationships/image" Target="../media/image3.png"/><Relationship Id="rId10" Type="http://schemas.openxmlformats.org/officeDocument/2006/relationships/audio" Target="../media/audio3.wav"/><Relationship Id="rId4" Type="http://schemas.openxmlformats.org/officeDocument/2006/relationships/image" Target="../media/image2.png"/><Relationship Id="rId9" Type="http://schemas.openxmlformats.org/officeDocument/2006/relationships/audio" Target="../media/audio2.wav"/></Relationships>
</file>

<file path=ppt/slides/_rels/slide10.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3.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12.xml"/><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1.xml"/><Relationship Id="rId5" Type="http://schemas.openxmlformats.org/officeDocument/2006/relationships/audio" Target="../media/audio2.wav"/><Relationship Id="rId10" Type="http://schemas.openxmlformats.org/officeDocument/2006/relationships/slide" Target="slide10.xml"/><Relationship Id="rId4" Type="http://schemas.openxmlformats.org/officeDocument/2006/relationships/slide" Target="slide3.xml"/><Relationship Id="rId9" Type="http://schemas.openxmlformats.org/officeDocument/2006/relationships/slide" Target="slide9.xml"/></Relationships>
</file>

<file path=ppt/slides/_rels/slide100.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98.xml"/><Relationship Id="rId18" Type="http://schemas.openxmlformats.org/officeDocument/2006/relationships/slide" Target="slide103.xml"/><Relationship Id="rId26" Type="http://schemas.openxmlformats.org/officeDocument/2006/relationships/slide" Target="slide106.xml"/><Relationship Id="rId3" Type="http://schemas.openxmlformats.org/officeDocument/2006/relationships/image" Target="../media/image11.png"/><Relationship Id="rId21" Type="http://schemas.openxmlformats.org/officeDocument/2006/relationships/slide" Target="slide111.xml"/><Relationship Id="rId7" Type="http://schemas.openxmlformats.org/officeDocument/2006/relationships/image" Target="../media/image8.jpeg"/><Relationship Id="rId12" Type="http://schemas.openxmlformats.org/officeDocument/2006/relationships/slide" Target="slide97.xml"/><Relationship Id="rId17" Type="http://schemas.openxmlformats.org/officeDocument/2006/relationships/slide" Target="slide102.xml"/><Relationship Id="rId25" Type="http://schemas.openxmlformats.org/officeDocument/2006/relationships/slide" Target="slide107.xml"/><Relationship Id="rId2" Type="http://schemas.openxmlformats.org/officeDocument/2006/relationships/image" Target="../media/image1.jpeg"/><Relationship Id="rId16" Type="http://schemas.openxmlformats.org/officeDocument/2006/relationships/slide" Target="slide101.xml"/><Relationship Id="rId20" Type="http://schemas.openxmlformats.org/officeDocument/2006/relationships/slide" Target="slide105.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96.xml"/><Relationship Id="rId24" Type="http://schemas.openxmlformats.org/officeDocument/2006/relationships/slide" Target="slide108.xml"/><Relationship Id="rId5" Type="http://schemas.openxmlformats.org/officeDocument/2006/relationships/audio" Target="../media/audio2.wav"/><Relationship Id="rId15" Type="http://schemas.openxmlformats.org/officeDocument/2006/relationships/slide" Target="slide100.xml"/><Relationship Id="rId23" Type="http://schemas.openxmlformats.org/officeDocument/2006/relationships/slide" Target="slide109.xml"/><Relationship Id="rId10" Type="http://schemas.openxmlformats.org/officeDocument/2006/relationships/slide" Target="slide95.xml"/><Relationship Id="rId19" Type="http://schemas.openxmlformats.org/officeDocument/2006/relationships/slide" Target="slide104.xml"/><Relationship Id="rId4" Type="http://schemas.openxmlformats.org/officeDocument/2006/relationships/slide" Target="slide93.xml"/><Relationship Id="rId9" Type="http://schemas.openxmlformats.org/officeDocument/2006/relationships/slide" Target="slide94.xml"/><Relationship Id="rId14" Type="http://schemas.openxmlformats.org/officeDocument/2006/relationships/slide" Target="slide99.xml"/><Relationship Id="rId22" Type="http://schemas.openxmlformats.org/officeDocument/2006/relationships/slide" Target="slide110.xml"/></Relationships>
</file>

<file path=ppt/slides/_rels/slide101.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98.xml"/><Relationship Id="rId18" Type="http://schemas.openxmlformats.org/officeDocument/2006/relationships/slide" Target="slide103.xml"/><Relationship Id="rId26" Type="http://schemas.openxmlformats.org/officeDocument/2006/relationships/slide" Target="slide106.xml"/><Relationship Id="rId3" Type="http://schemas.openxmlformats.org/officeDocument/2006/relationships/image" Target="../media/image11.png"/><Relationship Id="rId21" Type="http://schemas.openxmlformats.org/officeDocument/2006/relationships/slide" Target="slide111.xml"/><Relationship Id="rId7" Type="http://schemas.openxmlformats.org/officeDocument/2006/relationships/image" Target="../media/image8.jpeg"/><Relationship Id="rId12" Type="http://schemas.openxmlformats.org/officeDocument/2006/relationships/slide" Target="slide97.xml"/><Relationship Id="rId17" Type="http://schemas.openxmlformats.org/officeDocument/2006/relationships/slide" Target="slide102.xml"/><Relationship Id="rId25" Type="http://schemas.openxmlformats.org/officeDocument/2006/relationships/slide" Target="slide107.xml"/><Relationship Id="rId2" Type="http://schemas.openxmlformats.org/officeDocument/2006/relationships/image" Target="../media/image1.jpeg"/><Relationship Id="rId16" Type="http://schemas.openxmlformats.org/officeDocument/2006/relationships/slide" Target="slide101.xml"/><Relationship Id="rId20" Type="http://schemas.openxmlformats.org/officeDocument/2006/relationships/slide" Target="slide105.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96.xml"/><Relationship Id="rId24" Type="http://schemas.openxmlformats.org/officeDocument/2006/relationships/slide" Target="slide108.xml"/><Relationship Id="rId5" Type="http://schemas.openxmlformats.org/officeDocument/2006/relationships/audio" Target="../media/audio2.wav"/><Relationship Id="rId15" Type="http://schemas.openxmlformats.org/officeDocument/2006/relationships/slide" Target="slide100.xml"/><Relationship Id="rId23" Type="http://schemas.openxmlformats.org/officeDocument/2006/relationships/slide" Target="slide109.xml"/><Relationship Id="rId10" Type="http://schemas.openxmlformats.org/officeDocument/2006/relationships/slide" Target="slide95.xml"/><Relationship Id="rId19" Type="http://schemas.openxmlformats.org/officeDocument/2006/relationships/slide" Target="slide104.xml"/><Relationship Id="rId4" Type="http://schemas.openxmlformats.org/officeDocument/2006/relationships/slide" Target="slide93.xml"/><Relationship Id="rId9" Type="http://schemas.openxmlformats.org/officeDocument/2006/relationships/slide" Target="slide94.xml"/><Relationship Id="rId14" Type="http://schemas.openxmlformats.org/officeDocument/2006/relationships/slide" Target="slide99.xml"/><Relationship Id="rId22" Type="http://schemas.openxmlformats.org/officeDocument/2006/relationships/slide" Target="slide110.xml"/></Relationships>
</file>

<file path=ppt/slides/_rels/slide102.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98.xml"/><Relationship Id="rId18" Type="http://schemas.openxmlformats.org/officeDocument/2006/relationships/slide" Target="slide103.xml"/><Relationship Id="rId26" Type="http://schemas.openxmlformats.org/officeDocument/2006/relationships/slide" Target="slide106.xml"/><Relationship Id="rId3" Type="http://schemas.openxmlformats.org/officeDocument/2006/relationships/image" Target="../media/image11.png"/><Relationship Id="rId21" Type="http://schemas.openxmlformats.org/officeDocument/2006/relationships/slide" Target="slide111.xml"/><Relationship Id="rId7" Type="http://schemas.openxmlformats.org/officeDocument/2006/relationships/image" Target="../media/image8.jpeg"/><Relationship Id="rId12" Type="http://schemas.openxmlformats.org/officeDocument/2006/relationships/slide" Target="slide97.xml"/><Relationship Id="rId17" Type="http://schemas.openxmlformats.org/officeDocument/2006/relationships/slide" Target="slide102.xml"/><Relationship Id="rId25" Type="http://schemas.openxmlformats.org/officeDocument/2006/relationships/slide" Target="slide107.xml"/><Relationship Id="rId2" Type="http://schemas.openxmlformats.org/officeDocument/2006/relationships/image" Target="../media/image1.jpeg"/><Relationship Id="rId16" Type="http://schemas.openxmlformats.org/officeDocument/2006/relationships/slide" Target="slide101.xml"/><Relationship Id="rId20" Type="http://schemas.openxmlformats.org/officeDocument/2006/relationships/slide" Target="slide105.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96.xml"/><Relationship Id="rId24" Type="http://schemas.openxmlformats.org/officeDocument/2006/relationships/slide" Target="slide108.xml"/><Relationship Id="rId5" Type="http://schemas.openxmlformats.org/officeDocument/2006/relationships/audio" Target="../media/audio2.wav"/><Relationship Id="rId15" Type="http://schemas.openxmlformats.org/officeDocument/2006/relationships/slide" Target="slide100.xml"/><Relationship Id="rId23" Type="http://schemas.openxmlformats.org/officeDocument/2006/relationships/slide" Target="slide109.xml"/><Relationship Id="rId10" Type="http://schemas.openxmlformats.org/officeDocument/2006/relationships/slide" Target="slide95.xml"/><Relationship Id="rId19" Type="http://schemas.openxmlformats.org/officeDocument/2006/relationships/slide" Target="slide104.xml"/><Relationship Id="rId4" Type="http://schemas.openxmlformats.org/officeDocument/2006/relationships/slide" Target="slide93.xml"/><Relationship Id="rId9" Type="http://schemas.openxmlformats.org/officeDocument/2006/relationships/slide" Target="slide94.xml"/><Relationship Id="rId14" Type="http://schemas.openxmlformats.org/officeDocument/2006/relationships/slide" Target="slide99.xml"/><Relationship Id="rId22" Type="http://schemas.openxmlformats.org/officeDocument/2006/relationships/slide" Target="slide110.xml"/></Relationships>
</file>

<file path=ppt/slides/_rels/slide103.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98.xml"/><Relationship Id="rId18" Type="http://schemas.openxmlformats.org/officeDocument/2006/relationships/slide" Target="slide103.xml"/><Relationship Id="rId26" Type="http://schemas.openxmlformats.org/officeDocument/2006/relationships/slide" Target="slide106.xml"/><Relationship Id="rId3" Type="http://schemas.openxmlformats.org/officeDocument/2006/relationships/image" Target="../media/image11.png"/><Relationship Id="rId21" Type="http://schemas.openxmlformats.org/officeDocument/2006/relationships/slide" Target="slide111.xml"/><Relationship Id="rId7" Type="http://schemas.openxmlformats.org/officeDocument/2006/relationships/image" Target="../media/image8.jpeg"/><Relationship Id="rId12" Type="http://schemas.openxmlformats.org/officeDocument/2006/relationships/slide" Target="slide97.xml"/><Relationship Id="rId17" Type="http://schemas.openxmlformats.org/officeDocument/2006/relationships/slide" Target="slide102.xml"/><Relationship Id="rId25" Type="http://schemas.openxmlformats.org/officeDocument/2006/relationships/slide" Target="slide107.xml"/><Relationship Id="rId2" Type="http://schemas.openxmlformats.org/officeDocument/2006/relationships/image" Target="../media/image1.jpeg"/><Relationship Id="rId16" Type="http://schemas.openxmlformats.org/officeDocument/2006/relationships/slide" Target="slide101.xml"/><Relationship Id="rId20" Type="http://schemas.openxmlformats.org/officeDocument/2006/relationships/slide" Target="slide105.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96.xml"/><Relationship Id="rId24" Type="http://schemas.openxmlformats.org/officeDocument/2006/relationships/slide" Target="slide108.xml"/><Relationship Id="rId5" Type="http://schemas.openxmlformats.org/officeDocument/2006/relationships/audio" Target="../media/audio2.wav"/><Relationship Id="rId15" Type="http://schemas.openxmlformats.org/officeDocument/2006/relationships/slide" Target="slide100.xml"/><Relationship Id="rId23" Type="http://schemas.openxmlformats.org/officeDocument/2006/relationships/slide" Target="slide109.xml"/><Relationship Id="rId10" Type="http://schemas.openxmlformats.org/officeDocument/2006/relationships/slide" Target="slide95.xml"/><Relationship Id="rId19" Type="http://schemas.openxmlformats.org/officeDocument/2006/relationships/slide" Target="slide104.xml"/><Relationship Id="rId4" Type="http://schemas.openxmlformats.org/officeDocument/2006/relationships/slide" Target="slide93.xml"/><Relationship Id="rId9" Type="http://schemas.openxmlformats.org/officeDocument/2006/relationships/slide" Target="slide94.xml"/><Relationship Id="rId14" Type="http://schemas.openxmlformats.org/officeDocument/2006/relationships/slide" Target="slide99.xml"/><Relationship Id="rId22" Type="http://schemas.openxmlformats.org/officeDocument/2006/relationships/slide" Target="slide110.xml"/></Relationships>
</file>

<file path=ppt/slides/_rels/slide104.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98.xml"/><Relationship Id="rId18" Type="http://schemas.openxmlformats.org/officeDocument/2006/relationships/slide" Target="slide103.xml"/><Relationship Id="rId26" Type="http://schemas.openxmlformats.org/officeDocument/2006/relationships/slide" Target="slide106.xml"/><Relationship Id="rId3" Type="http://schemas.openxmlformats.org/officeDocument/2006/relationships/image" Target="../media/image11.png"/><Relationship Id="rId21" Type="http://schemas.openxmlformats.org/officeDocument/2006/relationships/slide" Target="slide111.xml"/><Relationship Id="rId7" Type="http://schemas.openxmlformats.org/officeDocument/2006/relationships/image" Target="../media/image8.jpeg"/><Relationship Id="rId12" Type="http://schemas.openxmlformats.org/officeDocument/2006/relationships/slide" Target="slide97.xml"/><Relationship Id="rId17" Type="http://schemas.openxmlformats.org/officeDocument/2006/relationships/slide" Target="slide102.xml"/><Relationship Id="rId25" Type="http://schemas.openxmlformats.org/officeDocument/2006/relationships/slide" Target="slide107.xml"/><Relationship Id="rId2" Type="http://schemas.openxmlformats.org/officeDocument/2006/relationships/image" Target="../media/image1.jpeg"/><Relationship Id="rId16" Type="http://schemas.openxmlformats.org/officeDocument/2006/relationships/slide" Target="slide101.xml"/><Relationship Id="rId20" Type="http://schemas.openxmlformats.org/officeDocument/2006/relationships/slide" Target="slide105.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96.xml"/><Relationship Id="rId24" Type="http://schemas.openxmlformats.org/officeDocument/2006/relationships/slide" Target="slide108.xml"/><Relationship Id="rId5" Type="http://schemas.openxmlformats.org/officeDocument/2006/relationships/audio" Target="../media/audio2.wav"/><Relationship Id="rId15" Type="http://schemas.openxmlformats.org/officeDocument/2006/relationships/slide" Target="slide100.xml"/><Relationship Id="rId23" Type="http://schemas.openxmlformats.org/officeDocument/2006/relationships/slide" Target="slide109.xml"/><Relationship Id="rId10" Type="http://schemas.openxmlformats.org/officeDocument/2006/relationships/slide" Target="slide95.xml"/><Relationship Id="rId19" Type="http://schemas.openxmlformats.org/officeDocument/2006/relationships/slide" Target="slide104.xml"/><Relationship Id="rId4" Type="http://schemas.openxmlformats.org/officeDocument/2006/relationships/slide" Target="slide93.xml"/><Relationship Id="rId9" Type="http://schemas.openxmlformats.org/officeDocument/2006/relationships/slide" Target="slide94.xml"/><Relationship Id="rId14" Type="http://schemas.openxmlformats.org/officeDocument/2006/relationships/slide" Target="slide99.xml"/><Relationship Id="rId22" Type="http://schemas.openxmlformats.org/officeDocument/2006/relationships/slide" Target="slide110.xml"/></Relationships>
</file>

<file path=ppt/slides/_rels/slide105.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98.xml"/><Relationship Id="rId18" Type="http://schemas.openxmlformats.org/officeDocument/2006/relationships/slide" Target="slide103.xml"/><Relationship Id="rId26" Type="http://schemas.openxmlformats.org/officeDocument/2006/relationships/slide" Target="slide106.xml"/><Relationship Id="rId3" Type="http://schemas.openxmlformats.org/officeDocument/2006/relationships/image" Target="../media/image11.png"/><Relationship Id="rId21" Type="http://schemas.openxmlformats.org/officeDocument/2006/relationships/slide" Target="slide111.xml"/><Relationship Id="rId7" Type="http://schemas.openxmlformats.org/officeDocument/2006/relationships/image" Target="../media/image8.jpeg"/><Relationship Id="rId12" Type="http://schemas.openxmlformats.org/officeDocument/2006/relationships/slide" Target="slide97.xml"/><Relationship Id="rId17" Type="http://schemas.openxmlformats.org/officeDocument/2006/relationships/slide" Target="slide102.xml"/><Relationship Id="rId25" Type="http://schemas.openxmlformats.org/officeDocument/2006/relationships/slide" Target="slide107.xml"/><Relationship Id="rId2" Type="http://schemas.openxmlformats.org/officeDocument/2006/relationships/image" Target="../media/image1.jpeg"/><Relationship Id="rId16" Type="http://schemas.openxmlformats.org/officeDocument/2006/relationships/slide" Target="slide101.xml"/><Relationship Id="rId20" Type="http://schemas.openxmlformats.org/officeDocument/2006/relationships/slide" Target="slide105.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96.xml"/><Relationship Id="rId24" Type="http://schemas.openxmlformats.org/officeDocument/2006/relationships/slide" Target="slide108.xml"/><Relationship Id="rId5" Type="http://schemas.openxmlformats.org/officeDocument/2006/relationships/audio" Target="../media/audio2.wav"/><Relationship Id="rId15" Type="http://schemas.openxmlformats.org/officeDocument/2006/relationships/slide" Target="slide100.xml"/><Relationship Id="rId23" Type="http://schemas.openxmlformats.org/officeDocument/2006/relationships/slide" Target="slide109.xml"/><Relationship Id="rId10" Type="http://schemas.openxmlformats.org/officeDocument/2006/relationships/slide" Target="slide95.xml"/><Relationship Id="rId19" Type="http://schemas.openxmlformats.org/officeDocument/2006/relationships/slide" Target="slide104.xml"/><Relationship Id="rId4" Type="http://schemas.openxmlformats.org/officeDocument/2006/relationships/slide" Target="slide93.xml"/><Relationship Id="rId9" Type="http://schemas.openxmlformats.org/officeDocument/2006/relationships/slide" Target="slide94.xml"/><Relationship Id="rId14" Type="http://schemas.openxmlformats.org/officeDocument/2006/relationships/slide" Target="slide99.xml"/><Relationship Id="rId22" Type="http://schemas.openxmlformats.org/officeDocument/2006/relationships/slide" Target="slide110.xml"/></Relationships>
</file>

<file path=ppt/slides/_rels/slide106.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98.xml"/><Relationship Id="rId18" Type="http://schemas.openxmlformats.org/officeDocument/2006/relationships/slide" Target="slide103.xml"/><Relationship Id="rId26" Type="http://schemas.openxmlformats.org/officeDocument/2006/relationships/slide" Target="slide106.xml"/><Relationship Id="rId3" Type="http://schemas.openxmlformats.org/officeDocument/2006/relationships/image" Target="../media/image11.png"/><Relationship Id="rId21" Type="http://schemas.openxmlformats.org/officeDocument/2006/relationships/slide" Target="slide111.xml"/><Relationship Id="rId7" Type="http://schemas.openxmlformats.org/officeDocument/2006/relationships/image" Target="../media/image8.jpeg"/><Relationship Id="rId12" Type="http://schemas.openxmlformats.org/officeDocument/2006/relationships/slide" Target="slide97.xml"/><Relationship Id="rId17" Type="http://schemas.openxmlformats.org/officeDocument/2006/relationships/slide" Target="slide102.xml"/><Relationship Id="rId25" Type="http://schemas.openxmlformats.org/officeDocument/2006/relationships/slide" Target="slide107.xml"/><Relationship Id="rId2" Type="http://schemas.openxmlformats.org/officeDocument/2006/relationships/image" Target="../media/image1.jpeg"/><Relationship Id="rId16" Type="http://schemas.openxmlformats.org/officeDocument/2006/relationships/slide" Target="slide101.xml"/><Relationship Id="rId20" Type="http://schemas.openxmlformats.org/officeDocument/2006/relationships/slide" Target="slide105.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96.xml"/><Relationship Id="rId24" Type="http://schemas.openxmlformats.org/officeDocument/2006/relationships/slide" Target="slide108.xml"/><Relationship Id="rId5" Type="http://schemas.openxmlformats.org/officeDocument/2006/relationships/audio" Target="../media/audio2.wav"/><Relationship Id="rId15" Type="http://schemas.openxmlformats.org/officeDocument/2006/relationships/slide" Target="slide100.xml"/><Relationship Id="rId23" Type="http://schemas.openxmlformats.org/officeDocument/2006/relationships/slide" Target="slide109.xml"/><Relationship Id="rId10" Type="http://schemas.openxmlformats.org/officeDocument/2006/relationships/slide" Target="slide95.xml"/><Relationship Id="rId19" Type="http://schemas.openxmlformats.org/officeDocument/2006/relationships/slide" Target="slide104.xml"/><Relationship Id="rId4" Type="http://schemas.openxmlformats.org/officeDocument/2006/relationships/slide" Target="slide93.xml"/><Relationship Id="rId9" Type="http://schemas.openxmlformats.org/officeDocument/2006/relationships/slide" Target="slide94.xml"/><Relationship Id="rId14" Type="http://schemas.openxmlformats.org/officeDocument/2006/relationships/slide" Target="slide99.xml"/><Relationship Id="rId22" Type="http://schemas.openxmlformats.org/officeDocument/2006/relationships/slide" Target="slide110.xml"/></Relationships>
</file>

<file path=ppt/slides/_rels/slide107.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98.xml"/><Relationship Id="rId18" Type="http://schemas.openxmlformats.org/officeDocument/2006/relationships/slide" Target="slide103.xml"/><Relationship Id="rId26" Type="http://schemas.openxmlformats.org/officeDocument/2006/relationships/slide" Target="slide106.xml"/><Relationship Id="rId3" Type="http://schemas.openxmlformats.org/officeDocument/2006/relationships/image" Target="../media/image11.png"/><Relationship Id="rId21" Type="http://schemas.openxmlformats.org/officeDocument/2006/relationships/slide" Target="slide111.xml"/><Relationship Id="rId7" Type="http://schemas.openxmlformats.org/officeDocument/2006/relationships/image" Target="../media/image8.jpeg"/><Relationship Id="rId12" Type="http://schemas.openxmlformats.org/officeDocument/2006/relationships/slide" Target="slide97.xml"/><Relationship Id="rId17" Type="http://schemas.openxmlformats.org/officeDocument/2006/relationships/slide" Target="slide102.xml"/><Relationship Id="rId25" Type="http://schemas.openxmlformats.org/officeDocument/2006/relationships/slide" Target="slide107.xml"/><Relationship Id="rId2" Type="http://schemas.openxmlformats.org/officeDocument/2006/relationships/image" Target="../media/image1.jpeg"/><Relationship Id="rId16" Type="http://schemas.openxmlformats.org/officeDocument/2006/relationships/slide" Target="slide101.xml"/><Relationship Id="rId20" Type="http://schemas.openxmlformats.org/officeDocument/2006/relationships/slide" Target="slide105.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96.xml"/><Relationship Id="rId24" Type="http://schemas.openxmlformats.org/officeDocument/2006/relationships/slide" Target="slide108.xml"/><Relationship Id="rId5" Type="http://schemas.openxmlformats.org/officeDocument/2006/relationships/audio" Target="../media/audio2.wav"/><Relationship Id="rId15" Type="http://schemas.openxmlformats.org/officeDocument/2006/relationships/slide" Target="slide100.xml"/><Relationship Id="rId23" Type="http://schemas.openxmlformats.org/officeDocument/2006/relationships/slide" Target="slide109.xml"/><Relationship Id="rId10" Type="http://schemas.openxmlformats.org/officeDocument/2006/relationships/slide" Target="slide95.xml"/><Relationship Id="rId19" Type="http://schemas.openxmlformats.org/officeDocument/2006/relationships/slide" Target="slide104.xml"/><Relationship Id="rId4" Type="http://schemas.openxmlformats.org/officeDocument/2006/relationships/slide" Target="slide93.xml"/><Relationship Id="rId9" Type="http://schemas.openxmlformats.org/officeDocument/2006/relationships/slide" Target="slide94.xml"/><Relationship Id="rId14" Type="http://schemas.openxmlformats.org/officeDocument/2006/relationships/slide" Target="slide99.xml"/><Relationship Id="rId22" Type="http://schemas.openxmlformats.org/officeDocument/2006/relationships/slide" Target="slide110.xml"/></Relationships>
</file>

<file path=ppt/slides/_rels/slide108.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98.xml"/><Relationship Id="rId18" Type="http://schemas.openxmlformats.org/officeDocument/2006/relationships/slide" Target="slide103.xml"/><Relationship Id="rId26" Type="http://schemas.openxmlformats.org/officeDocument/2006/relationships/slide" Target="slide106.xml"/><Relationship Id="rId3" Type="http://schemas.openxmlformats.org/officeDocument/2006/relationships/image" Target="../media/image11.png"/><Relationship Id="rId21" Type="http://schemas.openxmlformats.org/officeDocument/2006/relationships/slide" Target="slide111.xml"/><Relationship Id="rId7" Type="http://schemas.openxmlformats.org/officeDocument/2006/relationships/image" Target="../media/image8.jpeg"/><Relationship Id="rId12" Type="http://schemas.openxmlformats.org/officeDocument/2006/relationships/slide" Target="slide97.xml"/><Relationship Id="rId17" Type="http://schemas.openxmlformats.org/officeDocument/2006/relationships/slide" Target="slide102.xml"/><Relationship Id="rId25" Type="http://schemas.openxmlformats.org/officeDocument/2006/relationships/slide" Target="slide107.xml"/><Relationship Id="rId2" Type="http://schemas.openxmlformats.org/officeDocument/2006/relationships/image" Target="../media/image1.jpeg"/><Relationship Id="rId16" Type="http://schemas.openxmlformats.org/officeDocument/2006/relationships/slide" Target="slide101.xml"/><Relationship Id="rId20" Type="http://schemas.openxmlformats.org/officeDocument/2006/relationships/slide" Target="slide105.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96.xml"/><Relationship Id="rId24" Type="http://schemas.openxmlformats.org/officeDocument/2006/relationships/slide" Target="slide108.xml"/><Relationship Id="rId5" Type="http://schemas.openxmlformats.org/officeDocument/2006/relationships/audio" Target="../media/audio2.wav"/><Relationship Id="rId15" Type="http://schemas.openxmlformats.org/officeDocument/2006/relationships/slide" Target="slide100.xml"/><Relationship Id="rId23" Type="http://schemas.openxmlformats.org/officeDocument/2006/relationships/slide" Target="slide109.xml"/><Relationship Id="rId10" Type="http://schemas.openxmlformats.org/officeDocument/2006/relationships/slide" Target="slide95.xml"/><Relationship Id="rId19" Type="http://schemas.openxmlformats.org/officeDocument/2006/relationships/slide" Target="slide104.xml"/><Relationship Id="rId4" Type="http://schemas.openxmlformats.org/officeDocument/2006/relationships/slide" Target="slide93.xml"/><Relationship Id="rId9" Type="http://schemas.openxmlformats.org/officeDocument/2006/relationships/slide" Target="slide94.xml"/><Relationship Id="rId14" Type="http://schemas.openxmlformats.org/officeDocument/2006/relationships/slide" Target="slide99.xml"/><Relationship Id="rId22" Type="http://schemas.openxmlformats.org/officeDocument/2006/relationships/slide" Target="slide110.xml"/></Relationships>
</file>

<file path=ppt/slides/_rels/slide109.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98.xml"/><Relationship Id="rId18" Type="http://schemas.openxmlformats.org/officeDocument/2006/relationships/slide" Target="slide103.xml"/><Relationship Id="rId26" Type="http://schemas.openxmlformats.org/officeDocument/2006/relationships/slide" Target="slide106.xml"/><Relationship Id="rId3" Type="http://schemas.openxmlformats.org/officeDocument/2006/relationships/image" Target="../media/image11.png"/><Relationship Id="rId21" Type="http://schemas.openxmlformats.org/officeDocument/2006/relationships/slide" Target="slide111.xml"/><Relationship Id="rId7" Type="http://schemas.openxmlformats.org/officeDocument/2006/relationships/image" Target="../media/image8.jpeg"/><Relationship Id="rId12" Type="http://schemas.openxmlformats.org/officeDocument/2006/relationships/slide" Target="slide97.xml"/><Relationship Id="rId17" Type="http://schemas.openxmlformats.org/officeDocument/2006/relationships/slide" Target="slide102.xml"/><Relationship Id="rId25" Type="http://schemas.openxmlformats.org/officeDocument/2006/relationships/slide" Target="slide107.xml"/><Relationship Id="rId2" Type="http://schemas.openxmlformats.org/officeDocument/2006/relationships/image" Target="../media/image1.jpeg"/><Relationship Id="rId16" Type="http://schemas.openxmlformats.org/officeDocument/2006/relationships/slide" Target="slide101.xml"/><Relationship Id="rId20" Type="http://schemas.openxmlformats.org/officeDocument/2006/relationships/slide" Target="slide105.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96.xml"/><Relationship Id="rId24" Type="http://schemas.openxmlformats.org/officeDocument/2006/relationships/slide" Target="slide108.xml"/><Relationship Id="rId5" Type="http://schemas.openxmlformats.org/officeDocument/2006/relationships/audio" Target="../media/audio2.wav"/><Relationship Id="rId15" Type="http://schemas.openxmlformats.org/officeDocument/2006/relationships/slide" Target="slide100.xml"/><Relationship Id="rId23" Type="http://schemas.openxmlformats.org/officeDocument/2006/relationships/slide" Target="slide109.xml"/><Relationship Id="rId10" Type="http://schemas.openxmlformats.org/officeDocument/2006/relationships/slide" Target="slide95.xml"/><Relationship Id="rId19" Type="http://schemas.openxmlformats.org/officeDocument/2006/relationships/slide" Target="slide104.xml"/><Relationship Id="rId4" Type="http://schemas.openxmlformats.org/officeDocument/2006/relationships/slide" Target="slide93.xml"/><Relationship Id="rId9" Type="http://schemas.openxmlformats.org/officeDocument/2006/relationships/slide" Target="slide94.xml"/><Relationship Id="rId14" Type="http://schemas.openxmlformats.org/officeDocument/2006/relationships/slide" Target="slide99.xml"/><Relationship Id="rId22" Type="http://schemas.openxmlformats.org/officeDocument/2006/relationships/slide" Target="slide110.xml"/></Relationships>
</file>

<file path=ppt/slides/_rels/slide11.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3.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12.xml"/><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1.xml"/><Relationship Id="rId5" Type="http://schemas.openxmlformats.org/officeDocument/2006/relationships/audio" Target="../media/audio2.wav"/><Relationship Id="rId10" Type="http://schemas.openxmlformats.org/officeDocument/2006/relationships/slide" Target="slide10.xml"/><Relationship Id="rId4" Type="http://schemas.openxmlformats.org/officeDocument/2006/relationships/slide" Target="slide3.xml"/><Relationship Id="rId9" Type="http://schemas.openxmlformats.org/officeDocument/2006/relationships/slide" Target="slide9.xml"/></Relationships>
</file>

<file path=ppt/slides/_rels/slide110.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98.xml"/><Relationship Id="rId18" Type="http://schemas.openxmlformats.org/officeDocument/2006/relationships/slide" Target="slide103.xml"/><Relationship Id="rId26" Type="http://schemas.openxmlformats.org/officeDocument/2006/relationships/slide" Target="slide106.xml"/><Relationship Id="rId3" Type="http://schemas.openxmlformats.org/officeDocument/2006/relationships/image" Target="../media/image11.png"/><Relationship Id="rId21" Type="http://schemas.openxmlformats.org/officeDocument/2006/relationships/slide" Target="slide111.xml"/><Relationship Id="rId7" Type="http://schemas.openxmlformats.org/officeDocument/2006/relationships/image" Target="../media/image8.jpeg"/><Relationship Id="rId12" Type="http://schemas.openxmlformats.org/officeDocument/2006/relationships/slide" Target="slide97.xml"/><Relationship Id="rId17" Type="http://schemas.openxmlformats.org/officeDocument/2006/relationships/slide" Target="slide102.xml"/><Relationship Id="rId25" Type="http://schemas.openxmlformats.org/officeDocument/2006/relationships/slide" Target="slide107.xml"/><Relationship Id="rId2" Type="http://schemas.openxmlformats.org/officeDocument/2006/relationships/image" Target="../media/image1.jpeg"/><Relationship Id="rId16" Type="http://schemas.openxmlformats.org/officeDocument/2006/relationships/slide" Target="slide101.xml"/><Relationship Id="rId20" Type="http://schemas.openxmlformats.org/officeDocument/2006/relationships/slide" Target="slide105.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96.xml"/><Relationship Id="rId24" Type="http://schemas.openxmlformats.org/officeDocument/2006/relationships/slide" Target="slide108.xml"/><Relationship Id="rId5" Type="http://schemas.openxmlformats.org/officeDocument/2006/relationships/audio" Target="../media/audio2.wav"/><Relationship Id="rId15" Type="http://schemas.openxmlformats.org/officeDocument/2006/relationships/slide" Target="slide100.xml"/><Relationship Id="rId23" Type="http://schemas.openxmlformats.org/officeDocument/2006/relationships/slide" Target="slide109.xml"/><Relationship Id="rId10" Type="http://schemas.openxmlformats.org/officeDocument/2006/relationships/slide" Target="slide95.xml"/><Relationship Id="rId19" Type="http://schemas.openxmlformats.org/officeDocument/2006/relationships/slide" Target="slide104.xml"/><Relationship Id="rId4" Type="http://schemas.openxmlformats.org/officeDocument/2006/relationships/slide" Target="slide93.xml"/><Relationship Id="rId9" Type="http://schemas.openxmlformats.org/officeDocument/2006/relationships/slide" Target="slide94.xml"/><Relationship Id="rId14" Type="http://schemas.openxmlformats.org/officeDocument/2006/relationships/slide" Target="slide99.xml"/><Relationship Id="rId22" Type="http://schemas.openxmlformats.org/officeDocument/2006/relationships/slide" Target="slide110.xml"/></Relationships>
</file>

<file path=ppt/slides/_rels/slide111.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98.xml"/><Relationship Id="rId18" Type="http://schemas.openxmlformats.org/officeDocument/2006/relationships/slide" Target="slide103.xml"/><Relationship Id="rId26" Type="http://schemas.openxmlformats.org/officeDocument/2006/relationships/slide" Target="slide106.xml"/><Relationship Id="rId3" Type="http://schemas.openxmlformats.org/officeDocument/2006/relationships/image" Target="../media/image11.png"/><Relationship Id="rId21" Type="http://schemas.openxmlformats.org/officeDocument/2006/relationships/slide" Target="slide111.xml"/><Relationship Id="rId7" Type="http://schemas.openxmlformats.org/officeDocument/2006/relationships/image" Target="../media/image8.jpeg"/><Relationship Id="rId12" Type="http://schemas.openxmlformats.org/officeDocument/2006/relationships/slide" Target="slide97.xml"/><Relationship Id="rId17" Type="http://schemas.openxmlformats.org/officeDocument/2006/relationships/slide" Target="slide102.xml"/><Relationship Id="rId25" Type="http://schemas.openxmlformats.org/officeDocument/2006/relationships/slide" Target="slide107.xml"/><Relationship Id="rId2" Type="http://schemas.openxmlformats.org/officeDocument/2006/relationships/image" Target="../media/image1.jpeg"/><Relationship Id="rId16" Type="http://schemas.openxmlformats.org/officeDocument/2006/relationships/slide" Target="slide101.xml"/><Relationship Id="rId20" Type="http://schemas.openxmlformats.org/officeDocument/2006/relationships/slide" Target="slide105.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96.xml"/><Relationship Id="rId24" Type="http://schemas.openxmlformats.org/officeDocument/2006/relationships/slide" Target="slide108.xml"/><Relationship Id="rId5" Type="http://schemas.openxmlformats.org/officeDocument/2006/relationships/audio" Target="../media/audio2.wav"/><Relationship Id="rId15" Type="http://schemas.openxmlformats.org/officeDocument/2006/relationships/slide" Target="slide100.xml"/><Relationship Id="rId23" Type="http://schemas.openxmlformats.org/officeDocument/2006/relationships/slide" Target="slide109.xml"/><Relationship Id="rId10" Type="http://schemas.openxmlformats.org/officeDocument/2006/relationships/slide" Target="slide95.xml"/><Relationship Id="rId19" Type="http://schemas.openxmlformats.org/officeDocument/2006/relationships/slide" Target="slide104.xml"/><Relationship Id="rId4" Type="http://schemas.openxmlformats.org/officeDocument/2006/relationships/slide" Target="slide93.xml"/><Relationship Id="rId9" Type="http://schemas.openxmlformats.org/officeDocument/2006/relationships/slide" Target="slide94.xml"/><Relationship Id="rId14" Type="http://schemas.openxmlformats.org/officeDocument/2006/relationships/slide" Target="slide99.xml"/><Relationship Id="rId22" Type="http://schemas.openxmlformats.org/officeDocument/2006/relationships/slide" Target="slide110.xml"/></Relationships>
</file>

<file path=ppt/slides/_rels/slide112.xml.rels><?xml version="1.0" encoding="UTF-8" standalone="yes"?>
<Relationships xmlns="http://schemas.openxmlformats.org/package/2006/relationships"><Relationship Id="rId8" Type="http://schemas.openxmlformats.org/officeDocument/2006/relationships/slide" Target="slide2.xml"/><Relationship Id="rId3" Type="http://schemas.openxmlformats.org/officeDocument/2006/relationships/image" Target="../media/image1.jpeg"/><Relationship Id="rId7" Type="http://schemas.openxmlformats.org/officeDocument/2006/relationships/audio" Target="../media/audio3.wav"/><Relationship Id="rId2" Type="http://schemas.openxmlformats.org/officeDocument/2006/relationships/audio" Target="../media/audio1.wav"/><Relationship Id="rId1" Type="http://schemas.openxmlformats.org/officeDocument/2006/relationships/slideLayout" Target="../slideLayouts/slideLayout7.xml"/><Relationship Id="rId6" Type="http://schemas.openxmlformats.org/officeDocument/2006/relationships/audio" Target="../media/audio2.wav"/><Relationship Id="rId5" Type="http://schemas.openxmlformats.org/officeDocument/2006/relationships/slide" Target="slide113.xml"/><Relationship Id="rId10" Type="http://schemas.openxmlformats.org/officeDocument/2006/relationships/image" Target="../media/image6.png"/><Relationship Id="rId4" Type="http://schemas.openxmlformats.org/officeDocument/2006/relationships/image" Target="../media/image10.png"/><Relationship Id="rId9" Type="http://schemas.openxmlformats.org/officeDocument/2006/relationships/image" Target="../media/image8.jpeg"/></Relationships>
</file>

<file path=ppt/slides/_rels/slide113.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17.xml"/><Relationship Id="rId18" Type="http://schemas.openxmlformats.org/officeDocument/2006/relationships/slide" Target="slide122.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116.xml"/><Relationship Id="rId17" Type="http://schemas.openxmlformats.org/officeDocument/2006/relationships/slide" Target="slide121.xml"/><Relationship Id="rId2" Type="http://schemas.openxmlformats.org/officeDocument/2006/relationships/image" Target="../media/image1.jpeg"/><Relationship Id="rId16" Type="http://schemas.openxmlformats.org/officeDocument/2006/relationships/slide" Target="slide120.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15.xml"/><Relationship Id="rId5" Type="http://schemas.openxmlformats.org/officeDocument/2006/relationships/audio" Target="../media/audio2.wav"/><Relationship Id="rId15" Type="http://schemas.openxmlformats.org/officeDocument/2006/relationships/slide" Target="slide119.xml"/><Relationship Id="rId10" Type="http://schemas.openxmlformats.org/officeDocument/2006/relationships/slide" Target="slide114.xml"/><Relationship Id="rId19" Type="http://schemas.openxmlformats.org/officeDocument/2006/relationships/slide" Target="slide123.xml"/><Relationship Id="rId4" Type="http://schemas.openxmlformats.org/officeDocument/2006/relationships/slide" Target="slide112.xml"/><Relationship Id="rId9" Type="http://schemas.openxmlformats.org/officeDocument/2006/relationships/slide" Target="slide113.xml"/><Relationship Id="rId14" Type="http://schemas.openxmlformats.org/officeDocument/2006/relationships/slide" Target="slide118.xml"/></Relationships>
</file>

<file path=ppt/slides/_rels/slide114.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17.xml"/><Relationship Id="rId18" Type="http://schemas.openxmlformats.org/officeDocument/2006/relationships/slide" Target="slide122.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116.xml"/><Relationship Id="rId17" Type="http://schemas.openxmlformats.org/officeDocument/2006/relationships/slide" Target="slide121.xml"/><Relationship Id="rId2" Type="http://schemas.openxmlformats.org/officeDocument/2006/relationships/image" Target="../media/image1.jpeg"/><Relationship Id="rId16" Type="http://schemas.openxmlformats.org/officeDocument/2006/relationships/slide" Target="slide120.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15.xml"/><Relationship Id="rId5" Type="http://schemas.openxmlformats.org/officeDocument/2006/relationships/audio" Target="../media/audio2.wav"/><Relationship Id="rId15" Type="http://schemas.openxmlformats.org/officeDocument/2006/relationships/slide" Target="slide119.xml"/><Relationship Id="rId10" Type="http://schemas.openxmlformats.org/officeDocument/2006/relationships/slide" Target="slide114.xml"/><Relationship Id="rId19" Type="http://schemas.openxmlformats.org/officeDocument/2006/relationships/slide" Target="slide123.xml"/><Relationship Id="rId4" Type="http://schemas.openxmlformats.org/officeDocument/2006/relationships/slide" Target="slide112.xml"/><Relationship Id="rId9" Type="http://schemas.openxmlformats.org/officeDocument/2006/relationships/slide" Target="slide113.xml"/><Relationship Id="rId14" Type="http://schemas.openxmlformats.org/officeDocument/2006/relationships/slide" Target="slide118.xml"/></Relationships>
</file>

<file path=ppt/slides/_rels/slide115.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17.xml"/><Relationship Id="rId18" Type="http://schemas.openxmlformats.org/officeDocument/2006/relationships/slide" Target="slide122.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116.xml"/><Relationship Id="rId17" Type="http://schemas.openxmlformats.org/officeDocument/2006/relationships/slide" Target="slide121.xml"/><Relationship Id="rId2" Type="http://schemas.openxmlformats.org/officeDocument/2006/relationships/image" Target="../media/image1.jpeg"/><Relationship Id="rId16" Type="http://schemas.openxmlformats.org/officeDocument/2006/relationships/slide" Target="slide120.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15.xml"/><Relationship Id="rId5" Type="http://schemas.openxmlformats.org/officeDocument/2006/relationships/audio" Target="../media/audio2.wav"/><Relationship Id="rId15" Type="http://schemas.openxmlformats.org/officeDocument/2006/relationships/slide" Target="slide119.xml"/><Relationship Id="rId10" Type="http://schemas.openxmlformats.org/officeDocument/2006/relationships/slide" Target="slide114.xml"/><Relationship Id="rId19" Type="http://schemas.openxmlformats.org/officeDocument/2006/relationships/slide" Target="slide123.xml"/><Relationship Id="rId4" Type="http://schemas.openxmlformats.org/officeDocument/2006/relationships/slide" Target="slide112.xml"/><Relationship Id="rId9" Type="http://schemas.openxmlformats.org/officeDocument/2006/relationships/slide" Target="slide113.xml"/><Relationship Id="rId14" Type="http://schemas.openxmlformats.org/officeDocument/2006/relationships/slide" Target="slide118.xml"/></Relationships>
</file>

<file path=ppt/slides/_rels/slide116.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17.xml"/><Relationship Id="rId18" Type="http://schemas.openxmlformats.org/officeDocument/2006/relationships/slide" Target="slide122.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116.xml"/><Relationship Id="rId17" Type="http://schemas.openxmlformats.org/officeDocument/2006/relationships/slide" Target="slide121.xml"/><Relationship Id="rId2" Type="http://schemas.openxmlformats.org/officeDocument/2006/relationships/image" Target="../media/image1.jpeg"/><Relationship Id="rId16" Type="http://schemas.openxmlformats.org/officeDocument/2006/relationships/slide" Target="slide120.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15.xml"/><Relationship Id="rId5" Type="http://schemas.openxmlformats.org/officeDocument/2006/relationships/audio" Target="../media/audio2.wav"/><Relationship Id="rId15" Type="http://schemas.openxmlformats.org/officeDocument/2006/relationships/slide" Target="slide119.xml"/><Relationship Id="rId10" Type="http://schemas.openxmlformats.org/officeDocument/2006/relationships/slide" Target="slide114.xml"/><Relationship Id="rId19" Type="http://schemas.openxmlformats.org/officeDocument/2006/relationships/slide" Target="slide123.xml"/><Relationship Id="rId4" Type="http://schemas.openxmlformats.org/officeDocument/2006/relationships/slide" Target="slide112.xml"/><Relationship Id="rId9" Type="http://schemas.openxmlformats.org/officeDocument/2006/relationships/slide" Target="slide113.xml"/><Relationship Id="rId14" Type="http://schemas.openxmlformats.org/officeDocument/2006/relationships/slide" Target="slide118.xml"/></Relationships>
</file>

<file path=ppt/slides/_rels/slide117.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17.xml"/><Relationship Id="rId18" Type="http://schemas.openxmlformats.org/officeDocument/2006/relationships/slide" Target="slide122.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116.xml"/><Relationship Id="rId17" Type="http://schemas.openxmlformats.org/officeDocument/2006/relationships/slide" Target="slide121.xml"/><Relationship Id="rId2" Type="http://schemas.openxmlformats.org/officeDocument/2006/relationships/image" Target="../media/image1.jpeg"/><Relationship Id="rId16" Type="http://schemas.openxmlformats.org/officeDocument/2006/relationships/slide" Target="slide120.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15.xml"/><Relationship Id="rId5" Type="http://schemas.openxmlformats.org/officeDocument/2006/relationships/audio" Target="../media/audio2.wav"/><Relationship Id="rId15" Type="http://schemas.openxmlformats.org/officeDocument/2006/relationships/slide" Target="slide119.xml"/><Relationship Id="rId10" Type="http://schemas.openxmlformats.org/officeDocument/2006/relationships/slide" Target="slide114.xml"/><Relationship Id="rId19" Type="http://schemas.openxmlformats.org/officeDocument/2006/relationships/slide" Target="slide123.xml"/><Relationship Id="rId4" Type="http://schemas.openxmlformats.org/officeDocument/2006/relationships/slide" Target="slide112.xml"/><Relationship Id="rId9" Type="http://schemas.openxmlformats.org/officeDocument/2006/relationships/slide" Target="slide113.xml"/><Relationship Id="rId14" Type="http://schemas.openxmlformats.org/officeDocument/2006/relationships/slide" Target="slide118.xml"/></Relationships>
</file>

<file path=ppt/slides/_rels/slide118.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17.xml"/><Relationship Id="rId18" Type="http://schemas.openxmlformats.org/officeDocument/2006/relationships/slide" Target="slide122.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116.xml"/><Relationship Id="rId17" Type="http://schemas.openxmlformats.org/officeDocument/2006/relationships/slide" Target="slide121.xml"/><Relationship Id="rId2" Type="http://schemas.openxmlformats.org/officeDocument/2006/relationships/image" Target="../media/image1.jpeg"/><Relationship Id="rId16" Type="http://schemas.openxmlformats.org/officeDocument/2006/relationships/slide" Target="slide120.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15.xml"/><Relationship Id="rId5" Type="http://schemas.openxmlformats.org/officeDocument/2006/relationships/audio" Target="../media/audio2.wav"/><Relationship Id="rId15" Type="http://schemas.openxmlformats.org/officeDocument/2006/relationships/slide" Target="slide119.xml"/><Relationship Id="rId10" Type="http://schemas.openxmlformats.org/officeDocument/2006/relationships/slide" Target="slide114.xml"/><Relationship Id="rId19" Type="http://schemas.openxmlformats.org/officeDocument/2006/relationships/slide" Target="slide123.xml"/><Relationship Id="rId4" Type="http://schemas.openxmlformats.org/officeDocument/2006/relationships/slide" Target="slide112.xml"/><Relationship Id="rId9" Type="http://schemas.openxmlformats.org/officeDocument/2006/relationships/slide" Target="slide113.xml"/><Relationship Id="rId14" Type="http://schemas.openxmlformats.org/officeDocument/2006/relationships/slide" Target="slide118.xml"/></Relationships>
</file>

<file path=ppt/slides/_rels/slide119.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17.xml"/><Relationship Id="rId18" Type="http://schemas.openxmlformats.org/officeDocument/2006/relationships/slide" Target="slide122.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116.xml"/><Relationship Id="rId17" Type="http://schemas.openxmlformats.org/officeDocument/2006/relationships/slide" Target="slide121.xml"/><Relationship Id="rId2" Type="http://schemas.openxmlformats.org/officeDocument/2006/relationships/image" Target="../media/image1.jpeg"/><Relationship Id="rId16" Type="http://schemas.openxmlformats.org/officeDocument/2006/relationships/slide" Target="slide120.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15.xml"/><Relationship Id="rId5" Type="http://schemas.openxmlformats.org/officeDocument/2006/relationships/audio" Target="../media/audio2.wav"/><Relationship Id="rId15" Type="http://schemas.openxmlformats.org/officeDocument/2006/relationships/slide" Target="slide119.xml"/><Relationship Id="rId10" Type="http://schemas.openxmlformats.org/officeDocument/2006/relationships/slide" Target="slide114.xml"/><Relationship Id="rId19" Type="http://schemas.openxmlformats.org/officeDocument/2006/relationships/slide" Target="slide123.xml"/><Relationship Id="rId4" Type="http://schemas.openxmlformats.org/officeDocument/2006/relationships/slide" Target="slide112.xml"/><Relationship Id="rId9" Type="http://schemas.openxmlformats.org/officeDocument/2006/relationships/slide" Target="slide113.xml"/><Relationship Id="rId14" Type="http://schemas.openxmlformats.org/officeDocument/2006/relationships/slide" Target="slide118.xml"/></Relationships>
</file>

<file path=ppt/slides/_rels/slide12.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3.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12.xml"/><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1.xml"/><Relationship Id="rId5" Type="http://schemas.openxmlformats.org/officeDocument/2006/relationships/audio" Target="../media/audio2.wav"/><Relationship Id="rId10" Type="http://schemas.openxmlformats.org/officeDocument/2006/relationships/slide" Target="slide10.xml"/><Relationship Id="rId4" Type="http://schemas.openxmlformats.org/officeDocument/2006/relationships/slide" Target="slide3.xml"/><Relationship Id="rId9" Type="http://schemas.openxmlformats.org/officeDocument/2006/relationships/slide" Target="slide9.xml"/></Relationships>
</file>

<file path=ppt/slides/_rels/slide120.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17.xml"/><Relationship Id="rId18" Type="http://schemas.openxmlformats.org/officeDocument/2006/relationships/slide" Target="slide122.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116.xml"/><Relationship Id="rId17" Type="http://schemas.openxmlformats.org/officeDocument/2006/relationships/slide" Target="slide121.xml"/><Relationship Id="rId2" Type="http://schemas.openxmlformats.org/officeDocument/2006/relationships/image" Target="../media/image1.jpeg"/><Relationship Id="rId16" Type="http://schemas.openxmlformats.org/officeDocument/2006/relationships/slide" Target="slide120.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15.xml"/><Relationship Id="rId5" Type="http://schemas.openxmlformats.org/officeDocument/2006/relationships/audio" Target="../media/audio2.wav"/><Relationship Id="rId15" Type="http://schemas.openxmlformats.org/officeDocument/2006/relationships/slide" Target="slide119.xml"/><Relationship Id="rId10" Type="http://schemas.openxmlformats.org/officeDocument/2006/relationships/slide" Target="slide114.xml"/><Relationship Id="rId19" Type="http://schemas.openxmlformats.org/officeDocument/2006/relationships/slide" Target="slide123.xml"/><Relationship Id="rId4" Type="http://schemas.openxmlformats.org/officeDocument/2006/relationships/slide" Target="slide112.xml"/><Relationship Id="rId9" Type="http://schemas.openxmlformats.org/officeDocument/2006/relationships/slide" Target="slide113.xml"/><Relationship Id="rId14" Type="http://schemas.openxmlformats.org/officeDocument/2006/relationships/slide" Target="slide118.xml"/></Relationships>
</file>

<file path=ppt/slides/_rels/slide121.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17.xml"/><Relationship Id="rId18" Type="http://schemas.openxmlformats.org/officeDocument/2006/relationships/slide" Target="slide122.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116.xml"/><Relationship Id="rId17" Type="http://schemas.openxmlformats.org/officeDocument/2006/relationships/slide" Target="slide121.xml"/><Relationship Id="rId2" Type="http://schemas.openxmlformats.org/officeDocument/2006/relationships/image" Target="../media/image1.jpeg"/><Relationship Id="rId16" Type="http://schemas.openxmlformats.org/officeDocument/2006/relationships/slide" Target="slide120.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15.xml"/><Relationship Id="rId5" Type="http://schemas.openxmlformats.org/officeDocument/2006/relationships/audio" Target="../media/audio2.wav"/><Relationship Id="rId15" Type="http://schemas.openxmlformats.org/officeDocument/2006/relationships/slide" Target="slide119.xml"/><Relationship Id="rId10" Type="http://schemas.openxmlformats.org/officeDocument/2006/relationships/slide" Target="slide114.xml"/><Relationship Id="rId19" Type="http://schemas.openxmlformats.org/officeDocument/2006/relationships/slide" Target="slide123.xml"/><Relationship Id="rId4" Type="http://schemas.openxmlformats.org/officeDocument/2006/relationships/slide" Target="slide112.xml"/><Relationship Id="rId9" Type="http://schemas.openxmlformats.org/officeDocument/2006/relationships/slide" Target="slide113.xml"/><Relationship Id="rId14" Type="http://schemas.openxmlformats.org/officeDocument/2006/relationships/slide" Target="slide118.xml"/></Relationships>
</file>

<file path=ppt/slides/_rels/slide122.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17.xml"/><Relationship Id="rId18" Type="http://schemas.openxmlformats.org/officeDocument/2006/relationships/slide" Target="slide122.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116.xml"/><Relationship Id="rId17" Type="http://schemas.openxmlformats.org/officeDocument/2006/relationships/slide" Target="slide121.xml"/><Relationship Id="rId2" Type="http://schemas.openxmlformats.org/officeDocument/2006/relationships/image" Target="../media/image1.jpeg"/><Relationship Id="rId16" Type="http://schemas.openxmlformats.org/officeDocument/2006/relationships/slide" Target="slide120.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15.xml"/><Relationship Id="rId5" Type="http://schemas.openxmlformats.org/officeDocument/2006/relationships/audio" Target="../media/audio2.wav"/><Relationship Id="rId15" Type="http://schemas.openxmlformats.org/officeDocument/2006/relationships/slide" Target="slide119.xml"/><Relationship Id="rId10" Type="http://schemas.openxmlformats.org/officeDocument/2006/relationships/slide" Target="slide114.xml"/><Relationship Id="rId19" Type="http://schemas.openxmlformats.org/officeDocument/2006/relationships/slide" Target="slide123.xml"/><Relationship Id="rId4" Type="http://schemas.openxmlformats.org/officeDocument/2006/relationships/slide" Target="slide112.xml"/><Relationship Id="rId9" Type="http://schemas.openxmlformats.org/officeDocument/2006/relationships/slide" Target="slide113.xml"/><Relationship Id="rId14" Type="http://schemas.openxmlformats.org/officeDocument/2006/relationships/slide" Target="slide118.xml"/></Relationships>
</file>

<file path=ppt/slides/_rels/slide123.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17.xml"/><Relationship Id="rId18" Type="http://schemas.openxmlformats.org/officeDocument/2006/relationships/slide" Target="slide122.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116.xml"/><Relationship Id="rId17" Type="http://schemas.openxmlformats.org/officeDocument/2006/relationships/slide" Target="slide121.xml"/><Relationship Id="rId2" Type="http://schemas.openxmlformats.org/officeDocument/2006/relationships/image" Target="../media/image1.jpeg"/><Relationship Id="rId16" Type="http://schemas.openxmlformats.org/officeDocument/2006/relationships/slide" Target="slide120.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15.xml"/><Relationship Id="rId5" Type="http://schemas.openxmlformats.org/officeDocument/2006/relationships/audio" Target="../media/audio2.wav"/><Relationship Id="rId15" Type="http://schemas.openxmlformats.org/officeDocument/2006/relationships/slide" Target="slide119.xml"/><Relationship Id="rId10" Type="http://schemas.openxmlformats.org/officeDocument/2006/relationships/slide" Target="slide114.xml"/><Relationship Id="rId19" Type="http://schemas.openxmlformats.org/officeDocument/2006/relationships/slide" Target="slide123.xml"/><Relationship Id="rId4" Type="http://schemas.openxmlformats.org/officeDocument/2006/relationships/slide" Target="slide112.xml"/><Relationship Id="rId9" Type="http://schemas.openxmlformats.org/officeDocument/2006/relationships/slide" Target="slide113.xml"/><Relationship Id="rId14" Type="http://schemas.openxmlformats.org/officeDocument/2006/relationships/slide" Target="slide118.xml"/></Relationships>
</file>

<file path=ppt/slides/_rels/slide124.xml.rels><?xml version="1.0" encoding="UTF-8" standalone="yes"?>
<Relationships xmlns="http://schemas.openxmlformats.org/package/2006/relationships"><Relationship Id="rId8" Type="http://schemas.openxmlformats.org/officeDocument/2006/relationships/slide" Target="slide2.xml"/><Relationship Id="rId3" Type="http://schemas.openxmlformats.org/officeDocument/2006/relationships/image" Target="../media/image1.jpeg"/><Relationship Id="rId7" Type="http://schemas.openxmlformats.org/officeDocument/2006/relationships/audio" Target="../media/audio3.wav"/><Relationship Id="rId2" Type="http://schemas.openxmlformats.org/officeDocument/2006/relationships/audio" Target="../media/audio1.wav"/><Relationship Id="rId1" Type="http://schemas.openxmlformats.org/officeDocument/2006/relationships/slideLayout" Target="../slideLayouts/slideLayout7.xml"/><Relationship Id="rId6" Type="http://schemas.openxmlformats.org/officeDocument/2006/relationships/audio" Target="../media/audio2.wav"/><Relationship Id="rId5" Type="http://schemas.openxmlformats.org/officeDocument/2006/relationships/slide" Target="slide125.xml"/><Relationship Id="rId10" Type="http://schemas.openxmlformats.org/officeDocument/2006/relationships/image" Target="../media/image6.png"/><Relationship Id="rId4" Type="http://schemas.openxmlformats.org/officeDocument/2006/relationships/image" Target="../media/image10.png"/><Relationship Id="rId9" Type="http://schemas.openxmlformats.org/officeDocument/2006/relationships/image" Target="../media/image8.jpeg"/></Relationships>
</file>

<file path=ppt/slides/_rels/slide125.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29.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128.xml"/><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27.xml"/><Relationship Id="rId5" Type="http://schemas.openxmlformats.org/officeDocument/2006/relationships/audio" Target="../media/audio2.wav"/><Relationship Id="rId15" Type="http://schemas.openxmlformats.org/officeDocument/2006/relationships/slide" Target="slide131.xml"/><Relationship Id="rId10" Type="http://schemas.openxmlformats.org/officeDocument/2006/relationships/slide" Target="slide126.xml"/><Relationship Id="rId4" Type="http://schemas.openxmlformats.org/officeDocument/2006/relationships/slide" Target="slide124.xml"/><Relationship Id="rId9" Type="http://schemas.openxmlformats.org/officeDocument/2006/relationships/slide" Target="slide125.xml"/><Relationship Id="rId14" Type="http://schemas.openxmlformats.org/officeDocument/2006/relationships/slide" Target="slide130.xml"/></Relationships>
</file>

<file path=ppt/slides/_rels/slide126.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29.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128.xml"/><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27.xml"/><Relationship Id="rId5" Type="http://schemas.openxmlformats.org/officeDocument/2006/relationships/audio" Target="../media/audio2.wav"/><Relationship Id="rId15" Type="http://schemas.openxmlformats.org/officeDocument/2006/relationships/slide" Target="slide131.xml"/><Relationship Id="rId10" Type="http://schemas.openxmlformats.org/officeDocument/2006/relationships/slide" Target="slide126.xml"/><Relationship Id="rId4" Type="http://schemas.openxmlformats.org/officeDocument/2006/relationships/slide" Target="slide124.xml"/><Relationship Id="rId9" Type="http://schemas.openxmlformats.org/officeDocument/2006/relationships/slide" Target="slide125.xml"/><Relationship Id="rId14" Type="http://schemas.openxmlformats.org/officeDocument/2006/relationships/slide" Target="slide130.xml"/></Relationships>
</file>

<file path=ppt/slides/_rels/slide127.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29.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128.xml"/><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27.xml"/><Relationship Id="rId5" Type="http://schemas.openxmlformats.org/officeDocument/2006/relationships/audio" Target="../media/audio2.wav"/><Relationship Id="rId15" Type="http://schemas.openxmlformats.org/officeDocument/2006/relationships/slide" Target="slide131.xml"/><Relationship Id="rId10" Type="http://schemas.openxmlformats.org/officeDocument/2006/relationships/slide" Target="slide126.xml"/><Relationship Id="rId4" Type="http://schemas.openxmlformats.org/officeDocument/2006/relationships/slide" Target="slide124.xml"/><Relationship Id="rId9" Type="http://schemas.openxmlformats.org/officeDocument/2006/relationships/slide" Target="slide125.xml"/><Relationship Id="rId14" Type="http://schemas.openxmlformats.org/officeDocument/2006/relationships/slide" Target="slide130.xml"/></Relationships>
</file>

<file path=ppt/slides/_rels/slide128.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29.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128.xml"/><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27.xml"/><Relationship Id="rId5" Type="http://schemas.openxmlformats.org/officeDocument/2006/relationships/audio" Target="../media/audio2.wav"/><Relationship Id="rId15" Type="http://schemas.openxmlformats.org/officeDocument/2006/relationships/slide" Target="slide131.xml"/><Relationship Id="rId10" Type="http://schemas.openxmlformats.org/officeDocument/2006/relationships/slide" Target="slide126.xml"/><Relationship Id="rId4" Type="http://schemas.openxmlformats.org/officeDocument/2006/relationships/slide" Target="slide124.xml"/><Relationship Id="rId9" Type="http://schemas.openxmlformats.org/officeDocument/2006/relationships/slide" Target="slide125.xml"/><Relationship Id="rId14" Type="http://schemas.openxmlformats.org/officeDocument/2006/relationships/slide" Target="slide130.xml"/></Relationships>
</file>

<file path=ppt/slides/_rels/slide129.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29.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128.xml"/><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27.xml"/><Relationship Id="rId5" Type="http://schemas.openxmlformats.org/officeDocument/2006/relationships/audio" Target="../media/audio2.wav"/><Relationship Id="rId15" Type="http://schemas.openxmlformats.org/officeDocument/2006/relationships/slide" Target="slide131.xml"/><Relationship Id="rId10" Type="http://schemas.openxmlformats.org/officeDocument/2006/relationships/slide" Target="slide126.xml"/><Relationship Id="rId4" Type="http://schemas.openxmlformats.org/officeDocument/2006/relationships/slide" Target="slide124.xml"/><Relationship Id="rId9" Type="http://schemas.openxmlformats.org/officeDocument/2006/relationships/slide" Target="slide125.xml"/><Relationship Id="rId14" Type="http://schemas.openxmlformats.org/officeDocument/2006/relationships/slide" Target="slide130.xml"/></Relationships>
</file>

<file path=ppt/slides/_rels/slide13.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3.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12.xml"/><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1.xml"/><Relationship Id="rId5" Type="http://schemas.openxmlformats.org/officeDocument/2006/relationships/audio" Target="../media/audio2.wav"/><Relationship Id="rId10" Type="http://schemas.openxmlformats.org/officeDocument/2006/relationships/slide" Target="slide10.xml"/><Relationship Id="rId4" Type="http://schemas.openxmlformats.org/officeDocument/2006/relationships/slide" Target="slide3.xml"/><Relationship Id="rId9" Type="http://schemas.openxmlformats.org/officeDocument/2006/relationships/slide" Target="slide9.xml"/></Relationships>
</file>

<file path=ppt/slides/_rels/slide130.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29.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128.xml"/><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27.xml"/><Relationship Id="rId5" Type="http://schemas.openxmlformats.org/officeDocument/2006/relationships/audio" Target="../media/audio2.wav"/><Relationship Id="rId15" Type="http://schemas.openxmlformats.org/officeDocument/2006/relationships/slide" Target="slide131.xml"/><Relationship Id="rId10" Type="http://schemas.openxmlformats.org/officeDocument/2006/relationships/slide" Target="slide126.xml"/><Relationship Id="rId4" Type="http://schemas.openxmlformats.org/officeDocument/2006/relationships/slide" Target="slide124.xml"/><Relationship Id="rId9" Type="http://schemas.openxmlformats.org/officeDocument/2006/relationships/slide" Target="slide125.xml"/><Relationship Id="rId14" Type="http://schemas.openxmlformats.org/officeDocument/2006/relationships/slide" Target="slide130.xml"/></Relationships>
</file>

<file path=ppt/slides/_rels/slide131.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29.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128.xml"/><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27.xml"/><Relationship Id="rId5" Type="http://schemas.openxmlformats.org/officeDocument/2006/relationships/audio" Target="../media/audio2.wav"/><Relationship Id="rId15" Type="http://schemas.openxmlformats.org/officeDocument/2006/relationships/slide" Target="slide131.xml"/><Relationship Id="rId10" Type="http://schemas.openxmlformats.org/officeDocument/2006/relationships/slide" Target="slide126.xml"/><Relationship Id="rId4" Type="http://schemas.openxmlformats.org/officeDocument/2006/relationships/slide" Target="slide124.xml"/><Relationship Id="rId9" Type="http://schemas.openxmlformats.org/officeDocument/2006/relationships/slide" Target="slide125.xml"/><Relationship Id="rId14" Type="http://schemas.openxmlformats.org/officeDocument/2006/relationships/slide" Target="slide130.xml"/></Relationships>
</file>

<file path=ppt/slides/_rels/slide132.xml.rels><?xml version="1.0" encoding="UTF-8" standalone="yes"?>
<Relationships xmlns="http://schemas.openxmlformats.org/package/2006/relationships"><Relationship Id="rId8" Type="http://schemas.openxmlformats.org/officeDocument/2006/relationships/slide" Target="slide2.xml"/><Relationship Id="rId3" Type="http://schemas.openxmlformats.org/officeDocument/2006/relationships/image" Target="../media/image1.jpeg"/><Relationship Id="rId7" Type="http://schemas.openxmlformats.org/officeDocument/2006/relationships/audio" Target="../media/audio3.wav"/><Relationship Id="rId2" Type="http://schemas.openxmlformats.org/officeDocument/2006/relationships/audio" Target="../media/audio1.wav"/><Relationship Id="rId1" Type="http://schemas.openxmlformats.org/officeDocument/2006/relationships/slideLayout" Target="../slideLayouts/slideLayout7.xml"/><Relationship Id="rId6" Type="http://schemas.openxmlformats.org/officeDocument/2006/relationships/audio" Target="../media/audio2.wav"/><Relationship Id="rId5" Type="http://schemas.openxmlformats.org/officeDocument/2006/relationships/slide" Target="slide133.xml"/><Relationship Id="rId10" Type="http://schemas.openxmlformats.org/officeDocument/2006/relationships/image" Target="../media/image6.png"/><Relationship Id="rId4" Type="http://schemas.openxmlformats.org/officeDocument/2006/relationships/image" Target="../media/image10.png"/><Relationship Id="rId9" Type="http://schemas.openxmlformats.org/officeDocument/2006/relationships/image" Target="../media/image8.jpeg"/></Relationships>
</file>

<file path=ppt/slides/_rels/slide133.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37.xml"/><Relationship Id="rId18" Type="http://schemas.openxmlformats.org/officeDocument/2006/relationships/slide" Target="slide142.xml"/><Relationship Id="rId3" Type="http://schemas.openxmlformats.org/officeDocument/2006/relationships/image" Target="../media/image11.png"/><Relationship Id="rId21" Type="http://schemas.openxmlformats.org/officeDocument/2006/relationships/slide" Target="slide148.xml"/><Relationship Id="rId7" Type="http://schemas.openxmlformats.org/officeDocument/2006/relationships/image" Target="../media/image8.jpeg"/><Relationship Id="rId12" Type="http://schemas.openxmlformats.org/officeDocument/2006/relationships/slide" Target="slide136.xml"/><Relationship Id="rId17" Type="http://schemas.openxmlformats.org/officeDocument/2006/relationships/slide" Target="slide141.xml"/><Relationship Id="rId2" Type="http://schemas.openxmlformats.org/officeDocument/2006/relationships/image" Target="../media/image1.jpeg"/><Relationship Id="rId16" Type="http://schemas.openxmlformats.org/officeDocument/2006/relationships/slide" Target="slide140.xml"/><Relationship Id="rId20" Type="http://schemas.openxmlformats.org/officeDocument/2006/relationships/slide" Target="slide144.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35.xml"/><Relationship Id="rId24" Type="http://schemas.openxmlformats.org/officeDocument/2006/relationships/slide" Target="slide145.xml"/><Relationship Id="rId5" Type="http://schemas.openxmlformats.org/officeDocument/2006/relationships/audio" Target="../media/audio2.wav"/><Relationship Id="rId15" Type="http://schemas.openxmlformats.org/officeDocument/2006/relationships/slide" Target="slide139.xml"/><Relationship Id="rId23" Type="http://schemas.openxmlformats.org/officeDocument/2006/relationships/slide" Target="slide146.xml"/><Relationship Id="rId10" Type="http://schemas.openxmlformats.org/officeDocument/2006/relationships/slide" Target="slide134.xml"/><Relationship Id="rId19" Type="http://schemas.openxmlformats.org/officeDocument/2006/relationships/slide" Target="slide143.xml"/><Relationship Id="rId4" Type="http://schemas.openxmlformats.org/officeDocument/2006/relationships/slide" Target="slide132.xml"/><Relationship Id="rId9" Type="http://schemas.openxmlformats.org/officeDocument/2006/relationships/slide" Target="slide133.xml"/><Relationship Id="rId14" Type="http://schemas.openxmlformats.org/officeDocument/2006/relationships/slide" Target="slide138.xml"/><Relationship Id="rId22" Type="http://schemas.openxmlformats.org/officeDocument/2006/relationships/slide" Target="slide147.xml"/></Relationships>
</file>

<file path=ppt/slides/_rels/slide134.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37.xml"/><Relationship Id="rId18" Type="http://schemas.openxmlformats.org/officeDocument/2006/relationships/slide" Target="slide142.xml"/><Relationship Id="rId3" Type="http://schemas.openxmlformats.org/officeDocument/2006/relationships/image" Target="../media/image11.png"/><Relationship Id="rId21" Type="http://schemas.openxmlformats.org/officeDocument/2006/relationships/slide" Target="slide148.xml"/><Relationship Id="rId7" Type="http://schemas.openxmlformats.org/officeDocument/2006/relationships/image" Target="../media/image8.jpeg"/><Relationship Id="rId12" Type="http://schemas.openxmlformats.org/officeDocument/2006/relationships/slide" Target="slide136.xml"/><Relationship Id="rId17" Type="http://schemas.openxmlformats.org/officeDocument/2006/relationships/slide" Target="slide141.xml"/><Relationship Id="rId2" Type="http://schemas.openxmlformats.org/officeDocument/2006/relationships/image" Target="../media/image1.jpeg"/><Relationship Id="rId16" Type="http://schemas.openxmlformats.org/officeDocument/2006/relationships/slide" Target="slide140.xml"/><Relationship Id="rId20" Type="http://schemas.openxmlformats.org/officeDocument/2006/relationships/slide" Target="slide144.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35.xml"/><Relationship Id="rId24" Type="http://schemas.openxmlformats.org/officeDocument/2006/relationships/slide" Target="slide145.xml"/><Relationship Id="rId5" Type="http://schemas.openxmlformats.org/officeDocument/2006/relationships/audio" Target="../media/audio2.wav"/><Relationship Id="rId15" Type="http://schemas.openxmlformats.org/officeDocument/2006/relationships/slide" Target="slide139.xml"/><Relationship Id="rId23" Type="http://schemas.openxmlformats.org/officeDocument/2006/relationships/slide" Target="slide146.xml"/><Relationship Id="rId10" Type="http://schemas.openxmlformats.org/officeDocument/2006/relationships/slide" Target="slide134.xml"/><Relationship Id="rId19" Type="http://schemas.openxmlformats.org/officeDocument/2006/relationships/slide" Target="slide143.xml"/><Relationship Id="rId4" Type="http://schemas.openxmlformats.org/officeDocument/2006/relationships/slide" Target="slide132.xml"/><Relationship Id="rId9" Type="http://schemas.openxmlformats.org/officeDocument/2006/relationships/slide" Target="slide133.xml"/><Relationship Id="rId14" Type="http://schemas.openxmlformats.org/officeDocument/2006/relationships/slide" Target="slide138.xml"/><Relationship Id="rId22" Type="http://schemas.openxmlformats.org/officeDocument/2006/relationships/slide" Target="slide147.xml"/></Relationships>
</file>

<file path=ppt/slides/_rels/slide135.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37.xml"/><Relationship Id="rId18" Type="http://schemas.openxmlformats.org/officeDocument/2006/relationships/slide" Target="slide142.xml"/><Relationship Id="rId3" Type="http://schemas.openxmlformats.org/officeDocument/2006/relationships/image" Target="../media/image11.png"/><Relationship Id="rId21" Type="http://schemas.openxmlformats.org/officeDocument/2006/relationships/slide" Target="slide148.xml"/><Relationship Id="rId7" Type="http://schemas.openxmlformats.org/officeDocument/2006/relationships/image" Target="../media/image8.jpeg"/><Relationship Id="rId12" Type="http://schemas.openxmlformats.org/officeDocument/2006/relationships/slide" Target="slide136.xml"/><Relationship Id="rId17" Type="http://schemas.openxmlformats.org/officeDocument/2006/relationships/slide" Target="slide141.xml"/><Relationship Id="rId2" Type="http://schemas.openxmlformats.org/officeDocument/2006/relationships/image" Target="../media/image1.jpeg"/><Relationship Id="rId16" Type="http://schemas.openxmlformats.org/officeDocument/2006/relationships/slide" Target="slide140.xml"/><Relationship Id="rId20" Type="http://schemas.openxmlformats.org/officeDocument/2006/relationships/slide" Target="slide144.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35.xml"/><Relationship Id="rId24" Type="http://schemas.openxmlformats.org/officeDocument/2006/relationships/slide" Target="slide145.xml"/><Relationship Id="rId5" Type="http://schemas.openxmlformats.org/officeDocument/2006/relationships/audio" Target="../media/audio2.wav"/><Relationship Id="rId15" Type="http://schemas.openxmlformats.org/officeDocument/2006/relationships/slide" Target="slide139.xml"/><Relationship Id="rId23" Type="http://schemas.openxmlformats.org/officeDocument/2006/relationships/slide" Target="slide146.xml"/><Relationship Id="rId10" Type="http://schemas.openxmlformats.org/officeDocument/2006/relationships/slide" Target="slide134.xml"/><Relationship Id="rId19" Type="http://schemas.openxmlformats.org/officeDocument/2006/relationships/slide" Target="slide143.xml"/><Relationship Id="rId4" Type="http://schemas.openxmlformats.org/officeDocument/2006/relationships/slide" Target="slide132.xml"/><Relationship Id="rId9" Type="http://schemas.openxmlformats.org/officeDocument/2006/relationships/slide" Target="slide133.xml"/><Relationship Id="rId14" Type="http://schemas.openxmlformats.org/officeDocument/2006/relationships/slide" Target="slide138.xml"/><Relationship Id="rId22" Type="http://schemas.openxmlformats.org/officeDocument/2006/relationships/slide" Target="slide147.xml"/></Relationships>
</file>

<file path=ppt/slides/_rels/slide136.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37.xml"/><Relationship Id="rId18" Type="http://schemas.openxmlformats.org/officeDocument/2006/relationships/slide" Target="slide142.xml"/><Relationship Id="rId3" Type="http://schemas.openxmlformats.org/officeDocument/2006/relationships/image" Target="../media/image11.png"/><Relationship Id="rId21" Type="http://schemas.openxmlformats.org/officeDocument/2006/relationships/slide" Target="slide148.xml"/><Relationship Id="rId7" Type="http://schemas.openxmlformats.org/officeDocument/2006/relationships/image" Target="../media/image8.jpeg"/><Relationship Id="rId12" Type="http://schemas.openxmlformats.org/officeDocument/2006/relationships/slide" Target="slide136.xml"/><Relationship Id="rId17" Type="http://schemas.openxmlformats.org/officeDocument/2006/relationships/slide" Target="slide141.xml"/><Relationship Id="rId2" Type="http://schemas.openxmlformats.org/officeDocument/2006/relationships/image" Target="../media/image1.jpeg"/><Relationship Id="rId16" Type="http://schemas.openxmlformats.org/officeDocument/2006/relationships/slide" Target="slide140.xml"/><Relationship Id="rId20" Type="http://schemas.openxmlformats.org/officeDocument/2006/relationships/slide" Target="slide144.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35.xml"/><Relationship Id="rId24" Type="http://schemas.openxmlformats.org/officeDocument/2006/relationships/slide" Target="slide145.xml"/><Relationship Id="rId5" Type="http://schemas.openxmlformats.org/officeDocument/2006/relationships/audio" Target="../media/audio2.wav"/><Relationship Id="rId15" Type="http://schemas.openxmlformats.org/officeDocument/2006/relationships/slide" Target="slide139.xml"/><Relationship Id="rId23" Type="http://schemas.openxmlformats.org/officeDocument/2006/relationships/slide" Target="slide146.xml"/><Relationship Id="rId10" Type="http://schemas.openxmlformats.org/officeDocument/2006/relationships/slide" Target="slide134.xml"/><Relationship Id="rId19" Type="http://schemas.openxmlformats.org/officeDocument/2006/relationships/slide" Target="slide143.xml"/><Relationship Id="rId4" Type="http://schemas.openxmlformats.org/officeDocument/2006/relationships/slide" Target="slide132.xml"/><Relationship Id="rId9" Type="http://schemas.openxmlformats.org/officeDocument/2006/relationships/slide" Target="slide133.xml"/><Relationship Id="rId14" Type="http://schemas.openxmlformats.org/officeDocument/2006/relationships/slide" Target="slide138.xml"/><Relationship Id="rId22" Type="http://schemas.openxmlformats.org/officeDocument/2006/relationships/slide" Target="slide147.xml"/></Relationships>
</file>

<file path=ppt/slides/_rels/slide137.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37.xml"/><Relationship Id="rId18" Type="http://schemas.openxmlformats.org/officeDocument/2006/relationships/slide" Target="slide142.xml"/><Relationship Id="rId3" Type="http://schemas.openxmlformats.org/officeDocument/2006/relationships/image" Target="../media/image11.png"/><Relationship Id="rId21" Type="http://schemas.openxmlformats.org/officeDocument/2006/relationships/slide" Target="slide148.xml"/><Relationship Id="rId7" Type="http://schemas.openxmlformats.org/officeDocument/2006/relationships/image" Target="../media/image8.jpeg"/><Relationship Id="rId12" Type="http://schemas.openxmlformats.org/officeDocument/2006/relationships/slide" Target="slide136.xml"/><Relationship Id="rId17" Type="http://schemas.openxmlformats.org/officeDocument/2006/relationships/slide" Target="slide141.xml"/><Relationship Id="rId2" Type="http://schemas.openxmlformats.org/officeDocument/2006/relationships/image" Target="../media/image1.jpeg"/><Relationship Id="rId16" Type="http://schemas.openxmlformats.org/officeDocument/2006/relationships/slide" Target="slide140.xml"/><Relationship Id="rId20" Type="http://schemas.openxmlformats.org/officeDocument/2006/relationships/slide" Target="slide144.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35.xml"/><Relationship Id="rId24" Type="http://schemas.openxmlformats.org/officeDocument/2006/relationships/slide" Target="slide145.xml"/><Relationship Id="rId5" Type="http://schemas.openxmlformats.org/officeDocument/2006/relationships/audio" Target="../media/audio2.wav"/><Relationship Id="rId15" Type="http://schemas.openxmlformats.org/officeDocument/2006/relationships/slide" Target="slide139.xml"/><Relationship Id="rId23" Type="http://schemas.openxmlformats.org/officeDocument/2006/relationships/slide" Target="slide146.xml"/><Relationship Id="rId10" Type="http://schemas.openxmlformats.org/officeDocument/2006/relationships/slide" Target="slide134.xml"/><Relationship Id="rId19" Type="http://schemas.openxmlformats.org/officeDocument/2006/relationships/slide" Target="slide143.xml"/><Relationship Id="rId4" Type="http://schemas.openxmlformats.org/officeDocument/2006/relationships/slide" Target="slide132.xml"/><Relationship Id="rId9" Type="http://schemas.openxmlformats.org/officeDocument/2006/relationships/slide" Target="slide133.xml"/><Relationship Id="rId14" Type="http://schemas.openxmlformats.org/officeDocument/2006/relationships/slide" Target="slide138.xml"/><Relationship Id="rId22" Type="http://schemas.openxmlformats.org/officeDocument/2006/relationships/slide" Target="slide147.xml"/></Relationships>
</file>

<file path=ppt/slides/_rels/slide138.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37.xml"/><Relationship Id="rId18" Type="http://schemas.openxmlformats.org/officeDocument/2006/relationships/slide" Target="slide142.xml"/><Relationship Id="rId3" Type="http://schemas.openxmlformats.org/officeDocument/2006/relationships/image" Target="../media/image11.png"/><Relationship Id="rId21" Type="http://schemas.openxmlformats.org/officeDocument/2006/relationships/slide" Target="slide148.xml"/><Relationship Id="rId7" Type="http://schemas.openxmlformats.org/officeDocument/2006/relationships/image" Target="../media/image8.jpeg"/><Relationship Id="rId12" Type="http://schemas.openxmlformats.org/officeDocument/2006/relationships/slide" Target="slide136.xml"/><Relationship Id="rId17" Type="http://schemas.openxmlformats.org/officeDocument/2006/relationships/slide" Target="slide141.xml"/><Relationship Id="rId2" Type="http://schemas.openxmlformats.org/officeDocument/2006/relationships/image" Target="../media/image1.jpeg"/><Relationship Id="rId16" Type="http://schemas.openxmlformats.org/officeDocument/2006/relationships/slide" Target="slide140.xml"/><Relationship Id="rId20" Type="http://schemas.openxmlformats.org/officeDocument/2006/relationships/slide" Target="slide144.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35.xml"/><Relationship Id="rId24" Type="http://schemas.openxmlformats.org/officeDocument/2006/relationships/slide" Target="slide145.xml"/><Relationship Id="rId5" Type="http://schemas.openxmlformats.org/officeDocument/2006/relationships/audio" Target="../media/audio2.wav"/><Relationship Id="rId15" Type="http://schemas.openxmlformats.org/officeDocument/2006/relationships/slide" Target="slide139.xml"/><Relationship Id="rId23" Type="http://schemas.openxmlformats.org/officeDocument/2006/relationships/slide" Target="slide146.xml"/><Relationship Id="rId10" Type="http://schemas.openxmlformats.org/officeDocument/2006/relationships/slide" Target="slide134.xml"/><Relationship Id="rId19" Type="http://schemas.openxmlformats.org/officeDocument/2006/relationships/slide" Target="slide143.xml"/><Relationship Id="rId4" Type="http://schemas.openxmlformats.org/officeDocument/2006/relationships/slide" Target="slide132.xml"/><Relationship Id="rId9" Type="http://schemas.openxmlformats.org/officeDocument/2006/relationships/slide" Target="slide133.xml"/><Relationship Id="rId14" Type="http://schemas.openxmlformats.org/officeDocument/2006/relationships/slide" Target="slide138.xml"/><Relationship Id="rId22" Type="http://schemas.openxmlformats.org/officeDocument/2006/relationships/slide" Target="slide147.xml"/></Relationships>
</file>

<file path=ppt/slides/_rels/slide139.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37.xml"/><Relationship Id="rId18" Type="http://schemas.openxmlformats.org/officeDocument/2006/relationships/slide" Target="slide142.xml"/><Relationship Id="rId3" Type="http://schemas.openxmlformats.org/officeDocument/2006/relationships/image" Target="../media/image11.png"/><Relationship Id="rId21" Type="http://schemas.openxmlformats.org/officeDocument/2006/relationships/slide" Target="slide148.xml"/><Relationship Id="rId7" Type="http://schemas.openxmlformats.org/officeDocument/2006/relationships/image" Target="../media/image8.jpeg"/><Relationship Id="rId12" Type="http://schemas.openxmlformats.org/officeDocument/2006/relationships/slide" Target="slide136.xml"/><Relationship Id="rId17" Type="http://schemas.openxmlformats.org/officeDocument/2006/relationships/slide" Target="slide141.xml"/><Relationship Id="rId2" Type="http://schemas.openxmlformats.org/officeDocument/2006/relationships/image" Target="../media/image1.jpeg"/><Relationship Id="rId16" Type="http://schemas.openxmlformats.org/officeDocument/2006/relationships/slide" Target="slide140.xml"/><Relationship Id="rId20" Type="http://schemas.openxmlformats.org/officeDocument/2006/relationships/slide" Target="slide144.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35.xml"/><Relationship Id="rId24" Type="http://schemas.openxmlformats.org/officeDocument/2006/relationships/slide" Target="slide145.xml"/><Relationship Id="rId5" Type="http://schemas.openxmlformats.org/officeDocument/2006/relationships/audio" Target="../media/audio2.wav"/><Relationship Id="rId15" Type="http://schemas.openxmlformats.org/officeDocument/2006/relationships/slide" Target="slide139.xml"/><Relationship Id="rId23" Type="http://schemas.openxmlformats.org/officeDocument/2006/relationships/slide" Target="slide146.xml"/><Relationship Id="rId10" Type="http://schemas.openxmlformats.org/officeDocument/2006/relationships/slide" Target="slide134.xml"/><Relationship Id="rId19" Type="http://schemas.openxmlformats.org/officeDocument/2006/relationships/slide" Target="slide143.xml"/><Relationship Id="rId4" Type="http://schemas.openxmlformats.org/officeDocument/2006/relationships/slide" Target="slide132.xml"/><Relationship Id="rId9" Type="http://schemas.openxmlformats.org/officeDocument/2006/relationships/slide" Target="slide133.xml"/><Relationship Id="rId14" Type="http://schemas.openxmlformats.org/officeDocument/2006/relationships/slide" Target="slide138.xml"/><Relationship Id="rId22" Type="http://schemas.openxmlformats.org/officeDocument/2006/relationships/slide" Target="slide147.xml"/></Relationships>
</file>

<file path=ppt/slides/_rels/slide14.xml.rels><?xml version="1.0" encoding="UTF-8" standalone="yes"?>
<Relationships xmlns="http://schemas.openxmlformats.org/package/2006/relationships"><Relationship Id="rId8" Type="http://schemas.openxmlformats.org/officeDocument/2006/relationships/image" Target="../media/image8.jpeg"/><Relationship Id="rId3" Type="http://schemas.openxmlformats.org/officeDocument/2006/relationships/image" Target="../media/image1.jpeg"/><Relationship Id="rId7" Type="http://schemas.openxmlformats.org/officeDocument/2006/relationships/audio" Target="../media/audio3.wav"/><Relationship Id="rId2" Type="http://schemas.openxmlformats.org/officeDocument/2006/relationships/audio" Target="../media/audio1.wav"/><Relationship Id="rId1" Type="http://schemas.openxmlformats.org/officeDocument/2006/relationships/slideLayout" Target="../slideLayouts/slideLayout7.xml"/><Relationship Id="rId6" Type="http://schemas.openxmlformats.org/officeDocument/2006/relationships/audio" Target="../media/audio2.wav"/><Relationship Id="rId11" Type="http://schemas.openxmlformats.org/officeDocument/2006/relationships/slide" Target="slide17.xml"/><Relationship Id="rId5" Type="http://schemas.openxmlformats.org/officeDocument/2006/relationships/slide" Target="slide2.xml"/><Relationship Id="rId10" Type="http://schemas.openxmlformats.org/officeDocument/2006/relationships/slide" Target="slide15.xml"/><Relationship Id="rId4" Type="http://schemas.openxmlformats.org/officeDocument/2006/relationships/image" Target="../media/image10.png"/><Relationship Id="rId9" Type="http://schemas.openxmlformats.org/officeDocument/2006/relationships/image" Target="../media/image6.png"/></Relationships>
</file>

<file path=ppt/slides/_rels/slide140.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37.xml"/><Relationship Id="rId18" Type="http://schemas.openxmlformats.org/officeDocument/2006/relationships/slide" Target="slide142.xml"/><Relationship Id="rId3" Type="http://schemas.openxmlformats.org/officeDocument/2006/relationships/image" Target="../media/image11.png"/><Relationship Id="rId21" Type="http://schemas.openxmlformats.org/officeDocument/2006/relationships/slide" Target="slide148.xml"/><Relationship Id="rId7" Type="http://schemas.openxmlformats.org/officeDocument/2006/relationships/image" Target="../media/image8.jpeg"/><Relationship Id="rId12" Type="http://schemas.openxmlformats.org/officeDocument/2006/relationships/slide" Target="slide136.xml"/><Relationship Id="rId17" Type="http://schemas.openxmlformats.org/officeDocument/2006/relationships/slide" Target="slide141.xml"/><Relationship Id="rId2" Type="http://schemas.openxmlformats.org/officeDocument/2006/relationships/image" Target="../media/image1.jpeg"/><Relationship Id="rId16" Type="http://schemas.openxmlformats.org/officeDocument/2006/relationships/slide" Target="slide140.xml"/><Relationship Id="rId20" Type="http://schemas.openxmlformats.org/officeDocument/2006/relationships/slide" Target="slide144.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35.xml"/><Relationship Id="rId24" Type="http://schemas.openxmlformats.org/officeDocument/2006/relationships/slide" Target="slide145.xml"/><Relationship Id="rId5" Type="http://schemas.openxmlformats.org/officeDocument/2006/relationships/audio" Target="../media/audio2.wav"/><Relationship Id="rId15" Type="http://schemas.openxmlformats.org/officeDocument/2006/relationships/slide" Target="slide139.xml"/><Relationship Id="rId23" Type="http://schemas.openxmlformats.org/officeDocument/2006/relationships/slide" Target="slide146.xml"/><Relationship Id="rId10" Type="http://schemas.openxmlformats.org/officeDocument/2006/relationships/slide" Target="slide134.xml"/><Relationship Id="rId19" Type="http://schemas.openxmlformats.org/officeDocument/2006/relationships/slide" Target="slide143.xml"/><Relationship Id="rId4" Type="http://schemas.openxmlformats.org/officeDocument/2006/relationships/slide" Target="slide132.xml"/><Relationship Id="rId9" Type="http://schemas.openxmlformats.org/officeDocument/2006/relationships/slide" Target="slide133.xml"/><Relationship Id="rId14" Type="http://schemas.openxmlformats.org/officeDocument/2006/relationships/slide" Target="slide138.xml"/><Relationship Id="rId22" Type="http://schemas.openxmlformats.org/officeDocument/2006/relationships/slide" Target="slide147.xml"/></Relationships>
</file>

<file path=ppt/slides/_rels/slide141.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37.xml"/><Relationship Id="rId18" Type="http://schemas.openxmlformats.org/officeDocument/2006/relationships/slide" Target="slide142.xml"/><Relationship Id="rId3" Type="http://schemas.openxmlformats.org/officeDocument/2006/relationships/image" Target="../media/image11.png"/><Relationship Id="rId21" Type="http://schemas.openxmlformats.org/officeDocument/2006/relationships/slide" Target="slide148.xml"/><Relationship Id="rId7" Type="http://schemas.openxmlformats.org/officeDocument/2006/relationships/image" Target="../media/image8.jpeg"/><Relationship Id="rId12" Type="http://schemas.openxmlformats.org/officeDocument/2006/relationships/slide" Target="slide136.xml"/><Relationship Id="rId17" Type="http://schemas.openxmlformats.org/officeDocument/2006/relationships/slide" Target="slide141.xml"/><Relationship Id="rId2" Type="http://schemas.openxmlformats.org/officeDocument/2006/relationships/image" Target="../media/image1.jpeg"/><Relationship Id="rId16" Type="http://schemas.openxmlformats.org/officeDocument/2006/relationships/slide" Target="slide140.xml"/><Relationship Id="rId20" Type="http://schemas.openxmlformats.org/officeDocument/2006/relationships/slide" Target="slide144.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35.xml"/><Relationship Id="rId24" Type="http://schemas.openxmlformats.org/officeDocument/2006/relationships/slide" Target="slide145.xml"/><Relationship Id="rId5" Type="http://schemas.openxmlformats.org/officeDocument/2006/relationships/audio" Target="../media/audio2.wav"/><Relationship Id="rId15" Type="http://schemas.openxmlformats.org/officeDocument/2006/relationships/slide" Target="slide139.xml"/><Relationship Id="rId23" Type="http://schemas.openxmlformats.org/officeDocument/2006/relationships/slide" Target="slide146.xml"/><Relationship Id="rId10" Type="http://schemas.openxmlformats.org/officeDocument/2006/relationships/slide" Target="slide134.xml"/><Relationship Id="rId19" Type="http://schemas.openxmlformats.org/officeDocument/2006/relationships/slide" Target="slide143.xml"/><Relationship Id="rId4" Type="http://schemas.openxmlformats.org/officeDocument/2006/relationships/slide" Target="slide132.xml"/><Relationship Id="rId9" Type="http://schemas.openxmlformats.org/officeDocument/2006/relationships/slide" Target="slide133.xml"/><Relationship Id="rId14" Type="http://schemas.openxmlformats.org/officeDocument/2006/relationships/slide" Target="slide138.xml"/><Relationship Id="rId22" Type="http://schemas.openxmlformats.org/officeDocument/2006/relationships/slide" Target="slide147.xml"/></Relationships>
</file>

<file path=ppt/slides/_rels/slide142.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37.xml"/><Relationship Id="rId18" Type="http://schemas.openxmlformats.org/officeDocument/2006/relationships/slide" Target="slide142.xml"/><Relationship Id="rId3" Type="http://schemas.openxmlformats.org/officeDocument/2006/relationships/image" Target="../media/image11.png"/><Relationship Id="rId21" Type="http://schemas.openxmlformats.org/officeDocument/2006/relationships/slide" Target="slide148.xml"/><Relationship Id="rId7" Type="http://schemas.openxmlformats.org/officeDocument/2006/relationships/image" Target="../media/image8.jpeg"/><Relationship Id="rId12" Type="http://schemas.openxmlformats.org/officeDocument/2006/relationships/slide" Target="slide136.xml"/><Relationship Id="rId17" Type="http://schemas.openxmlformats.org/officeDocument/2006/relationships/slide" Target="slide141.xml"/><Relationship Id="rId2" Type="http://schemas.openxmlformats.org/officeDocument/2006/relationships/image" Target="../media/image1.jpeg"/><Relationship Id="rId16" Type="http://schemas.openxmlformats.org/officeDocument/2006/relationships/slide" Target="slide140.xml"/><Relationship Id="rId20" Type="http://schemas.openxmlformats.org/officeDocument/2006/relationships/slide" Target="slide144.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35.xml"/><Relationship Id="rId24" Type="http://schemas.openxmlformats.org/officeDocument/2006/relationships/slide" Target="slide145.xml"/><Relationship Id="rId5" Type="http://schemas.openxmlformats.org/officeDocument/2006/relationships/audio" Target="../media/audio2.wav"/><Relationship Id="rId15" Type="http://schemas.openxmlformats.org/officeDocument/2006/relationships/slide" Target="slide139.xml"/><Relationship Id="rId23" Type="http://schemas.openxmlformats.org/officeDocument/2006/relationships/slide" Target="slide146.xml"/><Relationship Id="rId10" Type="http://schemas.openxmlformats.org/officeDocument/2006/relationships/slide" Target="slide134.xml"/><Relationship Id="rId19" Type="http://schemas.openxmlformats.org/officeDocument/2006/relationships/slide" Target="slide143.xml"/><Relationship Id="rId4" Type="http://schemas.openxmlformats.org/officeDocument/2006/relationships/slide" Target="slide132.xml"/><Relationship Id="rId9" Type="http://schemas.openxmlformats.org/officeDocument/2006/relationships/slide" Target="slide133.xml"/><Relationship Id="rId14" Type="http://schemas.openxmlformats.org/officeDocument/2006/relationships/slide" Target="slide138.xml"/><Relationship Id="rId22" Type="http://schemas.openxmlformats.org/officeDocument/2006/relationships/slide" Target="slide147.xml"/></Relationships>
</file>

<file path=ppt/slides/_rels/slide143.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37.xml"/><Relationship Id="rId18" Type="http://schemas.openxmlformats.org/officeDocument/2006/relationships/slide" Target="slide142.xml"/><Relationship Id="rId3" Type="http://schemas.openxmlformats.org/officeDocument/2006/relationships/image" Target="../media/image11.png"/><Relationship Id="rId21" Type="http://schemas.openxmlformats.org/officeDocument/2006/relationships/slide" Target="slide148.xml"/><Relationship Id="rId7" Type="http://schemas.openxmlformats.org/officeDocument/2006/relationships/image" Target="../media/image8.jpeg"/><Relationship Id="rId12" Type="http://schemas.openxmlformats.org/officeDocument/2006/relationships/slide" Target="slide136.xml"/><Relationship Id="rId17" Type="http://schemas.openxmlformats.org/officeDocument/2006/relationships/slide" Target="slide141.xml"/><Relationship Id="rId2" Type="http://schemas.openxmlformats.org/officeDocument/2006/relationships/image" Target="../media/image1.jpeg"/><Relationship Id="rId16" Type="http://schemas.openxmlformats.org/officeDocument/2006/relationships/slide" Target="slide140.xml"/><Relationship Id="rId20" Type="http://schemas.openxmlformats.org/officeDocument/2006/relationships/slide" Target="slide144.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35.xml"/><Relationship Id="rId24" Type="http://schemas.openxmlformats.org/officeDocument/2006/relationships/slide" Target="slide145.xml"/><Relationship Id="rId5" Type="http://schemas.openxmlformats.org/officeDocument/2006/relationships/audio" Target="../media/audio2.wav"/><Relationship Id="rId15" Type="http://schemas.openxmlformats.org/officeDocument/2006/relationships/slide" Target="slide139.xml"/><Relationship Id="rId23" Type="http://schemas.openxmlformats.org/officeDocument/2006/relationships/slide" Target="slide146.xml"/><Relationship Id="rId10" Type="http://schemas.openxmlformats.org/officeDocument/2006/relationships/slide" Target="slide134.xml"/><Relationship Id="rId19" Type="http://schemas.openxmlformats.org/officeDocument/2006/relationships/slide" Target="slide143.xml"/><Relationship Id="rId4" Type="http://schemas.openxmlformats.org/officeDocument/2006/relationships/slide" Target="slide132.xml"/><Relationship Id="rId9" Type="http://schemas.openxmlformats.org/officeDocument/2006/relationships/slide" Target="slide133.xml"/><Relationship Id="rId14" Type="http://schemas.openxmlformats.org/officeDocument/2006/relationships/slide" Target="slide138.xml"/><Relationship Id="rId22" Type="http://schemas.openxmlformats.org/officeDocument/2006/relationships/slide" Target="slide147.xml"/></Relationships>
</file>

<file path=ppt/slides/_rels/slide144.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37.xml"/><Relationship Id="rId18" Type="http://schemas.openxmlformats.org/officeDocument/2006/relationships/slide" Target="slide142.xml"/><Relationship Id="rId3" Type="http://schemas.openxmlformats.org/officeDocument/2006/relationships/image" Target="../media/image11.png"/><Relationship Id="rId21" Type="http://schemas.openxmlformats.org/officeDocument/2006/relationships/slide" Target="slide148.xml"/><Relationship Id="rId7" Type="http://schemas.openxmlformats.org/officeDocument/2006/relationships/image" Target="../media/image8.jpeg"/><Relationship Id="rId12" Type="http://schemas.openxmlformats.org/officeDocument/2006/relationships/slide" Target="slide136.xml"/><Relationship Id="rId17" Type="http://schemas.openxmlformats.org/officeDocument/2006/relationships/slide" Target="slide141.xml"/><Relationship Id="rId2" Type="http://schemas.openxmlformats.org/officeDocument/2006/relationships/image" Target="../media/image1.jpeg"/><Relationship Id="rId16" Type="http://schemas.openxmlformats.org/officeDocument/2006/relationships/slide" Target="slide140.xml"/><Relationship Id="rId20" Type="http://schemas.openxmlformats.org/officeDocument/2006/relationships/slide" Target="slide144.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35.xml"/><Relationship Id="rId24" Type="http://schemas.openxmlformats.org/officeDocument/2006/relationships/slide" Target="slide145.xml"/><Relationship Id="rId5" Type="http://schemas.openxmlformats.org/officeDocument/2006/relationships/audio" Target="../media/audio2.wav"/><Relationship Id="rId15" Type="http://schemas.openxmlformats.org/officeDocument/2006/relationships/slide" Target="slide139.xml"/><Relationship Id="rId23" Type="http://schemas.openxmlformats.org/officeDocument/2006/relationships/slide" Target="slide146.xml"/><Relationship Id="rId10" Type="http://schemas.openxmlformats.org/officeDocument/2006/relationships/slide" Target="slide134.xml"/><Relationship Id="rId19" Type="http://schemas.openxmlformats.org/officeDocument/2006/relationships/slide" Target="slide143.xml"/><Relationship Id="rId4" Type="http://schemas.openxmlformats.org/officeDocument/2006/relationships/slide" Target="slide132.xml"/><Relationship Id="rId9" Type="http://schemas.openxmlformats.org/officeDocument/2006/relationships/slide" Target="slide133.xml"/><Relationship Id="rId14" Type="http://schemas.openxmlformats.org/officeDocument/2006/relationships/slide" Target="slide138.xml"/><Relationship Id="rId22" Type="http://schemas.openxmlformats.org/officeDocument/2006/relationships/slide" Target="slide147.xml"/></Relationships>
</file>

<file path=ppt/slides/_rels/slide145.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37.xml"/><Relationship Id="rId18" Type="http://schemas.openxmlformats.org/officeDocument/2006/relationships/slide" Target="slide142.xml"/><Relationship Id="rId3" Type="http://schemas.openxmlformats.org/officeDocument/2006/relationships/image" Target="../media/image11.png"/><Relationship Id="rId21" Type="http://schemas.openxmlformats.org/officeDocument/2006/relationships/slide" Target="slide148.xml"/><Relationship Id="rId7" Type="http://schemas.openxmlformats.org/officeDocument/2006/relationships/image" Target="../media/image8.jpeg"/><Relationship Id="rId12" Type="http://schemas.openxmlformats.org/officeDocument/2006/relationships/slide" Target="slide136.xml"/><Relationship Id="rId17" Type="http://schemas.openxmlformats.org/officeDocument/2006/relationships/slide" Target="slide141.xml"/><Relationship Id="rId2" Type="http://schemas.openxmlformats.org/officeDocument/2006/relationships/image" Target="../media/image1.jpeg"/><Relationship Id="rId16" Type="http://schemas.openxmlformats.org/officeDocument/2006/relationships/slide" Target="slide140.xml"/><Relationship Id="rId20" Type="http://schemas.openxmlformats.org/officeDocument/2006/relationships/slide" Target="slide144.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35.xml"/><Relationship Id="rId24" Type="http://schemas.openxmlformats.org/officeDocument/2006/relationships/slide" Target="slide145.xml"/><Relationship Id="rId5" Type="http://schemas.openxmlformats.org/officeDocument/2006/relationships/audio" Target="../media/audio2.wav"/><Relationship Id="rId15" Type="http://schemas.openxmlformats.org/officeDocument/2006/relationships/slide" Target="slide139.xml"/><Relationship Id="rId23" Type="http://schemas.openxmlformats.org/officeDocument/2006/relationships/slide" Target="slide146.xml"/><Relationship Id="rId10" Type="http://schemas.openxmlformats.org/officeDocument/2006/relationships/slide" Target="slide134.xml"/><Relationship Id="rId19" Type="http://schemas.openxmlformats.org/officeDocument/2006/relationships/slide" Target="slide143.xml"/><Relationship Id="rId4" Type="http://schemas.openxmlformats.org/officeDocument/2006/relationships/slide" Target="slide132.xml"/><Relationship Id="rId9" Type="http://schemas.openxmlformats.org/officeDocument/2006/relationships/slide" Target="slide133.xml"/><Relationship Id="rId14" Type="http://schemas.openxmlformats.org/officeDocument/2006/relationships/slide" Target="slide138.xml"/><Relationship Id="rId22" Type="http://schemas.openxmlformats.org/officeDocument/2006/relationships/slide" Target="slide147.xml"/></Relationships>
</file>

<file path=ppt/slides/_rels/slide146.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37.xml"/><Relationship Id="rId18" Type="http://schemas.openxmlformats.org/officeDocument/2006/relationships/slide" Target="slide142.xml"/><Relationship Id="rId3" Type="http://schemas.openxmlformats.org/officeDocument/2006/relationships/image" Target="../media/image11.png"/><Relationship Id="rId21" Type="http://schemas.openxmlformats.org/officeDocument/2006/relationships/slide" Target="slide148.xml"/><Relationship Id="rId7" Type="http://schemas.openxmlformats.org/officeDocument/2006/relationships/image" Target="../media/image8.jpeg"/><Relationship Id="rId12" Type="http://schemas.openxmlformats.org/officeDocument/2006/relationships/slide" Target="slide136.xml"/><Relationship Id="rId17" Type="http://schemas.openxmlformats.org/officeDocument/2006/relationships/slide" Target="slide141.xml"/><Relationship Id="rId2" Type="http://schemas.openxmlformats.org/officeDocument/2006/relationships/image" Target="../media/image1.jpeg"/><Relationship Id="rId16" Type="http://schemas.openxmlformats.org/officeDocument/2006/relationships/slide" Target="slide140.xml"/><Relationship Id="rId20" Type="http://schemas.openxmlformats.org/officeDocument/2006/relationships/slide" Target="slide144.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35.xml"/><Relationship Id="rId24" Type="http://schemas.openxmlformats.org/officeDocument/2006/relationships/slide" Target="slide145.xml"/><Relationship Id="rId5" Type="http://schemas.openxmlformats.org/officeDocument/2006/relationships/audio" Target="../media/audio2.wav"/><Relationship Id="rId15" Type="http://schemas.openxmlformats.org/officeDocument/2006/relationships/slide" Target="slide139.xml"/><Relationship Id="rId23" Type="http://schemas.openxmlformats.org/officeDocument/2006/relationships/slide" Target="slide146.xml"/><Relationship Id="rId10" Type="http://schemas.openxmlformats.org/officeDocument/2006/relationships/slide" Target="slide134.xml"/><Relationship Id="rId19" Type="http://schemas.openxmlformats.org/officeDocument/2006/relationships/slide" Target="slide143.xml"/><Relationship Id="rId4" Type="http://schemas.openxmlformats.org/officeDocument/2006/relationships/slide" Target="slide132.xml"/><Relationship Id="rId9" Type="http://schemas.openxmlformats.org/officeDocument/2006/relationships/slide" Target="slide133.xml"/><Relationship Id="rId14" Type="http://schemas.openxmlformats.org/officeDocument/2006/relationships/slide" Target="slide138.xml"/><Relationship Id="rId22" Type="http://schemas.openxmlformats.org/officeDocument/2006/relationships/slide" Target="slide147.xml"/></Relationships>
</file>

<file path=ppt/slides/_rels/slide147.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37.xml"/><Relationship Id="rId18" Type="http://schemas.openxmlformats.org/officeDocument/2006/relationships/slide" Target="slide142.xml"/><Relationship Id="rId3" Type="http://schemas.openxmlformats.org/officeDocument/2006/relationships/image" Target="../media/image11.png"/><Relationship Id="rId21" Type="http://schemas.openxmlformats.org/officeDocument/2006/relationships/slide" Target="slide148.xml"/><Relationship Id="rId7" Type="http://schemas.openxmlformats.org/officeDocument/2006/relationships/image" Target="../media/image8.jpeg"/><Relationship Id="rId12" Type="http://schemas.openxmlformats.org/officeDocument/2006/relationships/slide" Target="slide136.xml"/><Relationship Id="rId17" Type="http://schemas.openxmlformats.org/officeDocument/2006/relationships/slide" Target="slide141.xml"/><Relationship Id="rId2" Type="http://schemas.openxmlformats.org/officeDocument/2006/relationships/image" Target="../media/image1.jpeg"/><Relationship Id="rId16" Type="http://schemas.openxmlformats.org/officeDocument/2006/relationships/slide" Target="slide140.xml"/><Relationship Id="rId20" Type="http://schemas.openxmlformats.org/officeDocument/2006/relationships/slide" Target="slide144.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35.xml"/><Relationship Id="rId24" Type="http://schemas.openxmlformats.org/officeDocument/2006/relationships/slide" Target="slide145.xml"/><Relationship Id="rId5" Type="http://schemas.openxmlformats.org/officeDocument/2006/relationships/audio" Target="../media/audio2.wav"/><Relationship Id="rId15" Type="http://schemas.openxmlformats.org/officeDocument/2006/relationships/slide" Target="slide139.xml"/><Relationship Id="rId23" Type="http://schemas.openxmlformats.org/officeDocument/2006/relationships/slide" Target="slide146.xml"/><Relationship Id="rId10" Type="http://schemas.openxmlformats.org/officeDocument/2006/relationships/slide" Target="slide134.xml"/><Relationship Id="rId19" Type="http://schemas.openxmlformats.org/officeDocument/2006/relationships/slide" Target="slide143.xml"/><Relationship Id="rId4" Type="http://schemas.openxmlformats.org/officeDocument/2006/relationships/slide" Target="slide132.xml"/><Relationship Id="rId9" Type="http://schemas.openxmlformats.org/officeDocument/2006/relationships/slide" Target="slide133.xml"/><Relationship Id="rId14" Type="http://schemas.openxmlformats.org/officeDocument/2006/relationships/slide" Target="slide138.xml"/><Relationship Id="rId22" Type="http://schemas.openxmlformats.org/officeDocument/2006/relationships/slide" Target="slide147.xml"/></Relationships>
</file>

<file path=ppt/slides/_rels/slide148.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37.xml"/><Relationship Id="rId18" Type="http://schemas.openxmlformats.org/officeDocument/2006/relationships/slide" Target="slide142.xml"/><Relationship Id="rId3" Type="http://schemas.openxmlformats.org/officeDocument/2006/relationships/image" Target="../media/image11.png"/><Relationship Id="rId21" Type="http://schemas.openxmlformats.org/officeDocument/2006/relationships/slide" Target="slide148.xml"/><Relationship Id="rId7" Type="http://schemas.openxmlformats.org/officeDocument/2006/relationships/image" Target="../media/image8.jpeg"/><Relationship Id="rId12" Type="http://schemas.openxmlformats.org/officeDocument/2006/relationships/slide" Target="slide136.xml"/><Relationship Id="rId17" Type="http://schemas.openxmlformats.org/officeDocument/2006/relationships/slide" Target="slide141.xml"/><Relationship Id="rId2" Type="http://schemas.openxmlformats.org/officeDocument/2006/relationships/image" Target="../media/image1.jpeg"/><Relationship Id="rId16" Type="http://schemas.openxmlformats.org/officeDocument/2006/relationships/slide" Target="slide140.xml"/><Relationship Id="rId20" Type="http://schemas.openxmlformats.org/officeDocument/2006/relationships/slide" Target="slide144.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35.xml"/><Relationship Id="rId24" Type="http://schemas.openxmlformats.org/officeDocument/2006/relationships/slide" Target="slide145.xml"/><Relationship Id="rId5" Type="http://schemas.openxmlformats.org/officeDocument/2006/relationships/audio" Target="../media/audio2.wav"/><Relationship Id="rId15" Type="http://schemas.openxmlformats.org/officeDocument/2006/relationships/slide" Target="slide139.xml"/><Relationship Id="rId23" Type="http://schemas.openxmlformats.org/officeDocument/2006/relationships/slide" Target="slide146.xml"/><Relationship Id="rId10" Type="http://schemas.openxmlformats.org/officeDocument/2006/relationships/slide" Target="slide134.xml"/><Relationship Id="rId19" Type="http://schemas.openxmlformats.org/officeDocument/2006/relationships/slide" Target="slide143.xml"/><Relationship Id="rId4" Type="http://schemas.openxmlformats.org/officeDocument/2006/relationships/slide" Target="slide132.xml"/><Relationship Id="rId9" Type="http://schemas.openxmlformats.org/officeDocument/2006/relationships/slide" Target="slide133.xml"/><Relationship Id="rId14" Type="http://schemas.openxmlformats.org/officeDocument/2006/relationships/slide" Target="slide138.xml"/><Relationship Id="rId22" Type="http://schemas.openxmlformats.org/officeDocument/2006/relationships/slide" Target="slide147.xml"/></Relationships>
</file>

<file path=ppt/slides/_rels/slide149.xml.rels><?xml version="1.0" encoding="UTF-8" standalone="yes"?>
<Relationships xmlns="http://schemas.openxmlformats.org/package/2006/relationships"><Relationship Id="rId8" Type="http://schemas.openxmlformats.org/officeDocument/2006/relationships/slide" Target="slide153.xml"/><Relationship Id="rId3" Type="http://schemas.openxmlformats.org/officeDocument/2006/relationships/image" Target="../media/image1.jpeg"/><Relationship Id="rId7" Type="http://schemas.openxmlformats.org/officeDocument/2006/relationships/audio" Target="../media/audio3.wav"/><Relationship Id="rId2" Type="http://schemas.openxmlformats.org/officeDocument/2006/relationships/audio" Target="../media/audio1.wav"/><Relationship Id="rId1" Type="http://schemas.openxmlformats.org/officeDocument/2006/relationships/slideLayout" Target="../slideLayouts/slideLayout7.xml"/><Relationship Id="rId6" Type="http://schemas.openxmlformats.org/officeDocument/2006/relationships/audio" Target="../media/audio2.wav"/><Relationship Id="rId11" Type="http://schemas.openxmlformats.org/officeDocument/2006/relationships/image" Target="../media/image6.png"/><Relationship Id="rId5" Type="http://schemas.openxmlformats.org/officeDocument/2006/relationships/slide" Target="slide150.xml"/><Relationship Id="rId10" Type="http://schemas.openxmlformats.org/officeDocument/2006/relationships/image" Target="../media/image8.jpeg"/><Relationship Id="rId4" Type="http://schemas.openxmlformats.org/officeDocument/2006/relationships/image" Target="../media/image10.png"/><Relationship Id="rId9" Type="http://schemas.openxmlformats.org/officeDocument/2006/relationships/slide" Target="slide2.xml"/></Relationships>
</file>

<file path=ppt/slides/_rels/slide15.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11.png"/><Relationship Id="rId7" Type="http://schemas.openxmlformats.org/officeDocument/2006/relationships/image" Target="../media/image8.jpeg"/><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audio" Target="../media/audio3.wav"/><Relationship Id="rId5" Type="http://schemas.openxmlformats.org/officeDocument/2006/relationships/audio" Target="../media/audio2.wav"/><Relationship Id="rId10" Type="http://schemas.openxmlformats.org/officeDocument/2006/relationships/slide" Target="slide16.xml"/><Relationship Id="rId4" Type="http://schemas.openxmlformats.org/officeDocument/2006/relationships/slide" Target="slide14.xml"/><Relationship Id="rId9" Type="http://schemas.openxmlformats.org/officeDocument/2006/relationships/slide" Target="slide15.xml"/></Relationships>
</file>

<file path=ppt/slides/_rels/slide150.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11.png"/><Relationship Id="rId7" Type="http://schemas.openxmlformats.org/officeDocument/2006/relationships/image" Target="../media/image8.jpeg"/><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52.xml"/><Relationship Id="rId5" Type="http://schemas.openxmlformats.org/officeDocument/2006/relationships/audio" Target="../media/audio2.wav"/><Relationship Id="rId10" Type="http://schemas.openxmlformats.org/officeDocument/2006/relationships/slide" Target="slide151.xml"/><Relationship Id="rId4" Type="http://schemas.openxmlformats.org/officeDocument/2006/relationships/slide" Target="slide149.xml"/><Relationship Id="rId9" Type="http://schemas.openxmlformats.org/officeDocument/2006/relationships/slide" Target="slide150.xml"/></Relationships>
</file>

<file path=ppt/slides/_rels/slide151.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11.png"/><Relationship Id="rId7" Type="http://schemas.openxmlformats.org/officeDocument/2006/relationships/image" Target="../media/image8.jpeg"/><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52.xml"/><Relationship Id="rId5" Type="http://schemas.openxmlformats.org/officeDocument/2006/relationships/audio" Target="../media/audio2.wav"/><Relationship Id="rId10" Type="http://schemas.openxmlformats.org/officeDocument/2006/relationships/slide" Target="slide151.xml"/><Relationship Id="rId4" Type="http://schemas.openxmlformats.org/officeDocument/2006/relationships/slide" Target="slide149.xml"/><Relationship Id="rId9" Type="http://schemas.openxmlformats.org/officeDocument/2006/relationships/slide" Target="slide150.xml"/></Relationships>
</file>

<file path=ppt/slides/_rels/slide152.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11.png"/><Relationship Id="rId7" Type="http://schemas.openxmlformats.org/officeDocument/2006/relationships/image" Target="../media/image8.jpeg"/><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52.xml"/><Relationship Id="rId5" Type="http://schemas.openxmlformats.org/officeDocument/2006/relationships/audio" Target="../media/audio2.wav"/><Relationship Id="rId10" Type="http://schemas.openxmlformats.org/officeDocument/2006/relationships/slide" Target="slide151.xml"/><Relationship Id="rId4" Type="http://schemas.openxmlformats.org/officeDocument/2006/relationships/slide" Target="slide149.xml"/><Relationship Id="rId9" Type="http://schemas.openxmlformats.org/officeDocument/2006/relationships/slide" Target="slide150.xml"/></Relationships>
</file>

<file path=ppt/slides/_rels/slide153.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57.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156.xml"/><Relationship Id="rId2" Type="http://schemas.openxmlformats.org/officeDocument/2006/relationships/image" Target="../media/image1.jpeg"/><Relationship Id="rId16" Type="http://schemas.openxmlformats.org/officeDocument/2006/relationships/slide" Target="slide160.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55.xml"/><Relationship Id="rId5" Type="http://schemas.openxmlformats.org/officeDocument/2006/relationships/audio" Target="../media/audio2.wav"/><Relationship Id="rId15" Type="http://schemas.openxmlformats.org/officeDocument/2006/relationships/slide" Target="slide159.xml"/><Relationship Id="rId10" Type="http://schemas.openxmlformats.org/officeDocument/2006/relationships/slide" Target="slide154.xml"/><Relationship Id="rId4" Type="http://schemas.openxmlformats.org/officeDocument/2006/relationships/slide" Target="slide149.xml"/><Relationship Id="rId9" Type="http://schemas.openxmlformats.org/officeDocument/2006/relationships/slide" Target="slide153.xml"/><Relationship Id="rId14" Type="http://schemas.openxmlformats.org/officeDocument/2006/relationships/slide" Target="slide158.xml"/></Relationships>
</file>

<file path=ppt/slides/_rels/slide154.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57.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156.xml"/><Relationship Id="rId2" Type="http://schemas.openxmlformats.org/officeDocument/2006/relationships/image" Target="../media/image1.jpeg"/><Relationship Id="rId16" Type="http://schemas.openxmlformats.org/officeDocument/2006/relationships/slide" Target="slide160.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55.xml"/><Relationship Id="rId5" Type="http://schemas.openxmlformats.org/officeDocument/2006/relationships/audio" Target="../media/audio2.wav"/><Relationship Id="rId15" Type="http://schemas.openxmlformats.org/officeDocument/2006/relationships/slide" Target="slide159.xml"/><Relationship Id="rId10" Type="http://schemas.openxmlformats.org/officeDocument/2006/relationships/slide" Target="slide154.xml"/><Relationship Id="rId4" Type="http://schemas.openxmlformats.org/officeDocument/2006/relationships/slide" Target="slide149.xml"/><Relationship Id="rId9" Type="http://schemas.openxmlformats.org/officeDocument/2006/relationships/slide" Target="slide153.xml"/><Relationship Id="rId14" Type="http://schemas.openxmlformats.org/officeDocument/2006/relationships/slide" Target="slide158.xml"/></Relationships>
</file>

<file path=ppt/slides/_rels/slide155.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57.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156.xml"/><Relationship Id="rId2" Type="http://schemas.openxmlformats.org/officeDocument/2006/relationships/image" Target="../media/image1.jpeg"/><Relationship Id="rId16" Type="http://schemas.openxmlformats.org/officeDocument/2006/relationships/slide" Target="slide160.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55.xml"/><Relationship Id="rId5" Type="http://schemas.openxmlformats.org/officeDocument/2006/relationships/audio" Target="../media/audio2.wav"/><Relationship Id="rId15" Type="http://schemas.openxmlformats.org/officeDocument/2006/relationships/slide" Target="slide159.xml"/><Relationship Id="rId10" Type="http://schemas.openxmlformats.org/officeDocument/2006/relationships/slide" Target="slide154.xml"/><Relationship Id="rId4" Type="http://schemas.openxmlformats.org/officeDocument/2006/relationships/slide" Target="slide149.xml"/><Relationship Id="rId9" Type="http://schemas.openxmlformats.org/officeDocument/2006/relationships/slide" Target="slide153.xml"/><Relationship Id="rId14" Type="http://schemas.openxmlformats.org/officeDocument/2006/relationships/slide" Target="slide158.xml"/></Relationships>
</file>

<file path=ppt/slides/_rels/slide156.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57.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156.xml"/><Relationship Id="rId2" Type="http://schemas.openxmlformats.org/officeDocument/2006/relationships/image" Target="../media/image1.jpeg"/><Relationship Id="rId16" Type="http://schemas.openxmlformats.org/officeDocument/2006/relationships/slide" Target="slide160.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55.xml"/><Relationship Id="rId5" Type="http://schemas.openxmlformats.org/officeDocument/2006/relationships/audio" Target="../media/audio2.wav"/><Relationship Id="rId15" Type="http://schemas.openxmlformats.org/officeDocument/2006/relationships/slide" Target="slide159.xml"/><Relationship Id="rId10" Type="http://schemas.openxmlformats.org/officeDocument/2006/relationships/slide" Target="slide154.xml"/><Relationship Id="rId4" Type="http://schemas.openxmlformats.org/officeDocument/2006/relationships/slide" Target="slide149.xml"/><Relationship Id="rId9" Type="http://schemas.openxmlformats.org/officeDocument/2006/relationships/slide" Target="slide153.xml"/><Relationship Id="rId14" Type="http://schemas.openxmlformats.org/officeDocument/2006/relationships/slide" Target="slide158.xml"/></Relationships>
</file>

<file path=ppt/slides/_rels/slide157.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57.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156.xml"/><Relationship Id="rId2" Type="http://schemas.openxmlformats.org/officeDocument/2006/relationships/image" Target="../media/image1.jpeg"/><Relationship Id="rId16" Type="http://schemas.openxmlformats.org/officeDocument/2006/relationships/slide" Target="slide160.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55.xml"/><Relationship Id="rId5" Type="http://schemas.openxmlformats.org/officeDocument/2006/relationships/audio" Target="../media/audio2.wav"/><Relationship Id="rId15" Type="http://schemas.openxmlformats.org/officeDocument/2006/relationships/slide" Target="slide159.xml"/><Relationship Id="rId10" Type="http://schemas.openxmlformats.org/officeDocument/2006/relationships/slide" Target="slide154.xml"/><Relationship Id="rId4" Type="http://schemas.openxmlformats.org/officeDocument/2006/relationships/slide" Target="slide149.xml"/><Relationship Id="rId9" Type="http://schemas.openxmlformats.org/officeDocument/2006/relationships/slide" Target="slide153.xml"/><Relationship Id="rId14" Type="http://schemas.openxmlformats.org/officeDocument/2006/relationships/slide" Target="slide158.xml"/></Relationships>
</file>

<file path=ppt/slides/_rels/slide158.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57.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156.xml"/><Relationship Id="rId2" Type="http://schemas.openxmlformats.org/officeDocument/2006/relationships/image" Target="../media/image1.jpeg"/><Relationship Id="rId16" Type="http://schemas.openxmlformats.org/officeDocument/2006/relationships/slide" Target="slide160.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55.xml"/><Relationship Id="rId5" Type="http://schemas.openxmlformats.org/officeDocument/2006/relationships/audio" Target="../media/audio2.wav"/><Relationship Id="rId15" Type="http://schemas.openxmlformats.org/officeDocument/2006/relationships/slide" Target="slide159.xml"/><Relationship Id="rId10" Type="http://schemas.openxmlformats.org/officeDocument/2006/relationships/slide" Target="slide154.xml"/><Relationship Id="rId4" Type="http://schemas.openxmlformats.org/officeDocument/2006/relationships/slide" Target="slide149.xml"/><Relationship Id="rId9" Type="http://schemas.openxmlformats.org/officeDocument/2006/relationships/slide" Target="slide153.xml"/><Relationship Id="rId14" Type="http://schemas.openxmlformats.org/officeDocument/2006/relationships/slide" Target="slide158.xml"/></Relationships>
</file>

<file path=ppt/slides/_rels/slide159.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57.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156.xml"/><Relationship Id="rId2" Type="http://schemas.openxmlformats.org/officeDocument/2006/relationships/image" Target="../media/image1.jpeg"/><Relationship Id="rId16" Type="http://schemas.openxmlformats.org/officeDocument/2006/relationships/slide" Target="slide160.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55.xml"/><Relationship Id="rId5" Type="http://schemas.openxmlformats.org/officeDocument/2006/relationships/audio" Target="../media/audio2.wav"/><Relationship Id="rId15" Type="http://schemas.openxmlformats.org/officeDocument/2006/relationships/slide" Target="slide159.xml"/><Relationship Id="rId10" Type="http://schemas.openxmlformats.org/officeDocument/2006/relationships/slide" Target="slide154.xml"/><Relationship Id="rId4" Type="http://schemas.openxmlformats.org/officeDocument/2006/relationships/slide" Target="slide149.xml"/><Relationship Id="rId9" Type="http://schemas.openxmlformats.org/officeDocument/2006/relationships/slide" Target="slide153.xml"/><Relationship Id="rId14" Type="http://schemas.openxmlformats.org/officeDocument/2006/relationships/slide" Target="slide158.xml"/></Relationships>
</file>

<file path=ppt/slides/_rels/slide16.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11.png"/><Relationship Id="rId7" Type="http://schemas.openxmlformats.org/officeDocument/2006/relationships/image" Target="../media/image8.jpeg"/><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audio" Target="../media/audio3.wav"/><Relationship Id="rId5" Type="http://schemas.openxmlformats.org/officeDocument/2006/relationships/audio" Target="../media/audio2.wav"/><Relationship Id="rId10" Type="http://schemas.openxmlformats.org/officeDocument/2006/relationships/slide" Target="slide16.xml"/><Relationship Id="rId4" Type="http://schemas.openxmlformats.org/officeDocument/2006/relationships/slide" Target="slide14.xml"/><Relationship Id="rId9" Type="http://schemas.openxmlformats.org/officeDocument/2006/relationships/slide" Target="slide15.xml"/></Relationships>
</file>

<file path=ppt/slides/_rels/slide160.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57.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156.xml"/><Relationship Id="rId2" Type="http://schemas.openxmlformats.org/officeDocument/2006/relationships/image" Target="../media/image1.jpeg"/><Relationship Id="rId16" Type="http://schemas.openxmlformats.org/officeDocument/2006/relationships/slide" Target="slide160.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55.xml"/><Relationship Id="rId5" Type="http://schemas.openxmlformats.org/officeDocument/2006/relationships/audio" Target="../media/audio2.wav"/><Relationship Id="rId15" Type="http://schemas.openxmlformats.org/officeDocument/2006/relationships/slide" Target="slide159.xml"/><Relationship Id="rId10" Type="http://schemas.openxmlformats.org/officeDocument/2006/relationships/slide" Target="slide154.xml"/><Relationship Id="rId4" Type="http://schemas.openxmlformats.org/officeDocument/2006/relationships/slide" Target="slide149.xml"/><Relationship Id="rId9" Type="http://schemas.openxmlformats.org/officeDocument/2006/relationships/slide" Target="slide153.xml"/><Relationship Id="rId14" Type="http://schemas.openxmlformats.org/officeDocument/2006/relationships/slide" Target="slide158.xml"/></Relationships>
</file>

<file path=ppt/slides/_rels/slide161.xml.rels><?xml version="1.0" encoding="UTF-8" standalone="yes"?>
<Relationships xmlns="http://schemas.openxmlformats.org/package/2006/relationships"><Relationship Id="rId8" Type="http://schemas.openxmlformats.org/officeDocument/2006/relationships/slide" Target="slide2.xml"/><Relationship Id="rId3" Type="http://schemas.openxmlformats.org/officeDocument/2006/relationships/image" Target="../media/image1.jpeg"/><Relationship Id="rId7" Type="http://schemas.openxmlformats.org/officeDocument/2006/relationships/audio" Target="../media/audio3.wav"/><Relationship Id="rId2" Type="http://schemas.openxmlformats.org/officeDocument/2006/relationships/audio" Target="../media/audio1.wav"/><Relationship Id="rId1" Type="http://schemas.openxmlformats.org/officeDocument/2006/relationships/slideLayout" Target="../slideLayouts/slideLayout7.xml"/><Relationship Id="rId6" Type="http://schemas.openxmlformats.org/officeDocument/2006/relationships/audio" Target="../media/audio2.wav"/><Relationship Id="rId5" Type="http://schemas.openxmlformats.org/officeDocument/2006/relationships/slide" Target="slide162.xml"/><Relationship Id="rId10" Type="http://schemas.openxmlformats.org/officeDocument/2006/relationships/image" Target="../media/image6.png"/><Relationship Id="rId4" Type="http://schemas.openxmlformats.org/officeDocument/2006/relationships/image" Target="../media/image10.png"/><Relationship Id="rId9" Type="http://schemas.openxmlformats.org/officeDocument/2006/relationships/image" Target="../media/image8.jpeg"/></Relationships>
</file>

<file path=ppt/slides/_rels/slide162.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66.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165.xml"/><Relationship Id="rId17" Type="http://schemas.openxmlformats.org/officeDocument/2006/relationships/slide" Target="slide170.xml"/><Relationship Id="rId2" Type="http://schemas.openxmlformats.org/officeDocument/2006/relationships/image" Target="../media/image1.jpeg"/><Relationship Id="rId16" Type="http://schemas.openxmlformats.org/officeDocument/2006/relationships/slide" Target="slide169.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64.xml"/><Relationship Id="rId5" Type="http://schemas.openxmlformats.org/officeDocument/2006/relationships/audio" Target="../media/audio2.wav"/><Relationship Id="rId15" Type="http://schemas.openxmlformats.org/officeDocument/2006/relationships/slide" Target="slide168.xml"/><Relationship Id="rId10" Type="http://schemas.openxmlformats.org/officeDocument/2006/relationships/slide" Target="slide163.xml"/><Relationship Id="rId4" Type="http://schemas.openxmlformats.org/officeDocument/2006/relationships/slide" Target="slide161.xml"/><Relationship Id="rId9" Type="http://schemas.openxmlformats.org/officeDocument/2006/relationships/slide" Target="slide162.xml"/><Relationship Id="rId14" Type="http://schemas.openxmlformats.org/officeDocument/2006/relationships/slide" Target="slide167.xml"/></Relationships>
</file>

<file path=ppt/slides/_rels/slide163.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66.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165.xml"/><Relationship Id="rId17" Type="http://schemas.openxmlformats.org/officeDocument/2006/relationships/slide" Target="slide170.xml"/><Relationship Id="rId2" Type="http://schemas.openxmlformats.org/officeDocument/2006/relationships/image" Target="../media/image1.jpeg"/><Relationship Id="rId16" Type="http://schemas.openxmlformats.org/officeDocument/2006/relationships/slide" Target="slide169.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64.xml"/><Relationship Id="rId5" Type="http://schemas.openxmlformats.org/officeDocument/2006/relationships/audio" Target="../media/audio2.wav"/><Relationship Id="rId15" Type="http://schemas.openxmlformats.org/officeDocument/2006/relationships/slide" Target="slide168.xml"/><Relationship Id="rId10" Type="http://schemas.openxmlformats.org/officeDocument/2006/relationships/slide" Target="slide163.xml"/><Relationship Id="rId4" Type="http://schemas.openxmlformats.org/officeDocument/2006/relationships/slide" Target="slide161.xml"/><Relationship Id="rId9" Type="http://schemas.openxmlformats.org/officeDocument/2006/relationships/slide" Target="slide162.xml"/><Relationship Id="rId14" Type="http://schemas.openxmlformats.org/officeDocument/2006/relationships/slide" Target="slide167.xml"/></Relationships>
</file>

<file path=ppt/slides/_rels/slide164.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66.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165.xml"/><Relationship Id="rId17" Type="http://schemas.openxmlformats.org/officeDocument/2006/relationships/slide" Target="slide170.xml"/><Relationship Id="rId2" Type="http://schemas.openxmlformats.org/officeDocument/2006/relationships/image" Target="../media/image1.jpeg"/><Relationship Id="rId16" Type="http://schemas.openxmlformats.org/officeDocument/2006/relationships/slide" Target="slide169.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64.xml"/><Relationship Id="rId5" Type="http://schemas.openxmlformats.org/officeDocument/2006/relationships/audio" Target="../media/audio2.wav"/><Relationship Id="rId15" Type="http://schemas.openxmlformats.org/officeDocument/2006/relationships/slide" Target="slide168.xml"/><Relationship Id="rId10" Type="http://schemas.openxmlformats.org/officeDocument/2006/relationships/slide" Target="slide163.xml"/><Relationship Id="rId4" Type="http://schemas.openxmlformats.org/officeDocument/2006/relationships/slide" Target="slide161.xml"/><Relationship Id="rId9" Type="http://schemas.openxmlformats.org/officeDocument/2006/relationships/slide" Target="slide162.xml"/><Relationship Id="rId14" Type="http://schemas.openxmlformats.org/officeDocument/2006/relationships/slide" Target="slide167.xml"/></Relationships>
</file>

<file path=ppt/slides/_rels/slide165.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66.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165.xml"/><Relationship Id="rId17" Type="http://schemas.openxmlformats.org/officeDocument/2006/relationships/slide" Target="slide170.xml"/><Relationship Id="rId2" Type="http://schemas.openxmlformats.org/officeDocument/2006/relationships/image" Target="../media/image1.jpeg"/><Relationship Id="rId16" Type="http://schemas.openxmlformats.org/officeDocument/2006/relationships/slide" Target="slide169.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64.xml"/><Relationship Id="rId5" Type="http://schemas.openxmlformats.org/officeDocument/2006/relationships/audio" Target="../media/audio2.wav"/><Relationship Id="rId15" Type="http://schemas.openxmlformats.org/officeDocument/2006/relationships/slide" Target="slide168.xml"/><Relationship Id="rId10" Type="http://schemas.openxmlformats.org/officeDocument/2006/relationships/slide" Target="slide163.xml"/><Relationship Id="rId4" Type="http://schemas.openxmlformats.org/officeDocument/2006/relationships/slide" Target="slide161.xml"/><Relationship Id="rId9" Type="http://schemas.openxmlformats.org/officeDocument/2006/relationships/slide" Target="slide162.xml"/><Relationship Id="rId14" Type="http://schemas.openxmlformats.org/officeDocument/2006/relationships/slide" Target="slide167.xml"/></Relationships>
</file>

<file path=ppt/slides/_rels/slide166.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66.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165.xml"/><Relationship Id="rId17" Type="http://schemas.openxmlformats.org/officeDocument/2006/relationships/slide" Target="slide170.xml"/><Relationship Id="rId2" Type="http://schemas.openxmlformats.org/officeDocument/2006/relationships/image" Target="../media/image1.jpeg"/><Relationship Id="rId16" Type="http://schemas.openxmlformats.org/officeDocument/2006/relationships/slide" Target="slide169.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64.xml"/><Relationship Id="rId5" Type="http://schemas.openxmlformats.org/officeDocument/2006/relationships/audio" Target="../media/audio2.wav"/><Relationship Id="rId15" Type="http://schemas.openxmlformats.org/officeDocument/2006/relationships/slide" Target="slide168.xml"/><Relationship Id="rId10" Type="http://schemas.openxmlformats.org/officeDocument/2006/relationships/slide" Target="slide163.xml"/><Relationship Id="rId4" Type="http://schemas.openxmlformats.org/officeDocument/2006/relationships/slide" Target="slide161.xml"/><Relationship Id="rId9" Type="http://schemas.openxmlformats.org/officeDocument/2006/relationships/slide" Target="slide162.xml"/><Relationship Id="rId14" Type="http://schemas.openxmlformats.org/officeDocument/2006/relationships/slide" Target="slide167.xml"/></Relationships>
</file>

<file path=ppt/slides/_rels/slide167.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66.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165.xml"/><Relationship Id="rId17" Type="http://schemas.openxmlformats.org/officeDocument/2006/relationships/slide" Target="slide170.xml"/><Relationship Id="rId2" Type="http://schemas.openxmlformats.org/officeDocument/2006/relationships/image" Target="../media/image1.jpeg"/><Relationship Id="rId16" Type="http://schemas.openxmlformats.org/officeDocument/2006/relationships/slide" Target="slide169.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64.xml"/><Relationship Id="rId5" Type="http://schemas.openxmlformats.org/officeDocument/2006/relationships/audio" Target="../media/audio2.wav"/><Relationship Id="rId15" Type="http://schemas.openxmlformats.org/officeDocument/2006/relationships/slide" Target="slide168.xml"/><Relationship Id="rId10" Type="http://schemas.openxmlformats.org/officeDocument/2006/relationships/slide" Target="slide163.xml"/><Relationship Id="rId4" Type="http://schemas.openxmlformats.org/officeDocument/2006/relationships/slide" Target="slide161.xml"/><Relationship Id="rId9" Type="http://schemas.openxmlformats.org/officeDocument/2006/relationships/slide" Target="slide162.xml"/><Relationship Id="rId14" Type="http://schemas.openxmlformats.org/officeDocument/2006/relationships/slide" Target="slide167.xml"/></Relationships>
</file>

<file path=ppt/slides/_rels/slide168.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66.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165.xml"/><Relationship Id="rId17" Type="http://schemas.openxmlformats.org/officeDocument/2006/relationships/slide" Target="slide170.xml"/><Relationship Id="rId2" Type="http://schemas.openxmlformats.org/officeDocument/2006/relationships/image" Target="../media/image1.jpeg"/><Relationship Id="rId16" Type="http://schemas.openxmlformats.org/officeDocument/2006/relationships/slide" Target="slide169.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64.xml"/><Relationship Id="rId5" Type="http://schemas.openxmlformats.org/officeDocument/2006/relationships/audio" Target="../media/audio2.wav"/><Relationship Id="rId15" Type="http://schemas.openxmlformats.org/officeDocument/2006/relationships/slide" Target="slide168.xml"/><Relationship Id="rId10" Type="http://schemas.openxmlformats.org/officeDocument/2006/relationships/slide" Target="slide163.xml"/><Relationship Id="rId4" Type="http://schemas.openxmlformats.org/officeDocument/2006/relationships/slide" Target="slide161.xml"/><Relationship Id="rId9" Type="http://schemas.openxmlformats.org/officeDocument/2006/relationships/slide" Target="slide162.xml"/><Relationship Id="rId14" Type="http://schemas.openxmlformats.org/officeDocument/2006/relationships/slide" Target="slide167.xml"/></Relationships>
</file>

<file path=ppt/slides/_rels/slide169.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66.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165.xml"/><Relationship Id="rId17" Type="http://schemas.openxmlformats.org/officeDocument/2006/relationships/slide" Target="slide170.xml"/><Relationship Id="rId2" Type="http://schemas.openxmlformats.org/officeDocument/2006/relationships/image" Target="../media/image1.jpeg"/><Relationship Id="rId16" Type="http://schemas.openxmlformats.org/officeDocument/2006/relationships/slide" Target="slide169.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64.xml"/><Relationship Id="rId5" Type="http://schemas.openxmlformats.org/officeDocument/2006/relationships/audio" Target="../media/audio2.wav"/><Relationship Id="rId15" Type="http://schemas.openxmlformats.org/officeDocument/2006/relationships/slide" Target="slide168.xml"/><Relationship Id="rId10" Type="http://schemas.openxmlformats.org/officeDocument/2006/relationships/slide" Target="slide163.xml"/><Relationship Id="rId4" Type="http://schemas.openxmlformats.org/officeDocument/2006/relationships/slide" Target="slide161.xml"/><Relationship Id="rId9" Type="http://schemas.openxmlformats.org/officeDocument/2006/relationships/slide" Target="slide162.xml"/><Relationship Id="rId14" Type="http://schemas.openxmlformats.org/officeDocument/2006/relationships/slide" Target="slide167.xml"/></Relationships>
</file>

<file path=ppt/slides/_rels/slide17.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0.xml"/><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9.xml"/><Relationship Id="rId5" Type="http://schemas.openxmlformats.org/officeDocument/2006/relationships/audio" Target="../media/audio2.wav"/><Relationship Id="rId10" Type="http://schemas.openxmlformats.org/officeDocument/2006/relationships/slide" Target="slide18.xml"/><Relationship Id="rId4" Type="http://schemas.openxmlformats.org/officeDocument/2006/relationships/slide" Target="slide14.xml"/><Relationship Id="rId9" Type="http://schemas.openxmlformats.org/officeDocument/2006/relationships/slide" Target="slide17.xml"/></Relationships>
</file>

<file path=ppt/slides/_rels/slide170.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66.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165.xml"/><Relationship Id="rId17" Type="http://schemas.openxmlformats.org/officeDocument/2006/relationships/slide" Target="slide170.xml"/><Relationship Id="rId2" Type="http://schemas.openxmlformats.org/officeDocument/2006/relationships/image" Target="../media/image1.jpeg"/><Relationship Id="rId16" Type="http://schemas.openxmlformats.org/officeDocument/2006/relationships/slide" Target="slide169.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64.xml"/><Relationship Id="rId5" Type="http://schemas.openxmlformats.org/officeDocument/2006/relationships/audio" Target="../media/audio2.wav"/><Relationship Id="rId15" Type="http://schemas.openxmlformats.org/officeDocument/2006/relationships/slide" Target="slide168.xml"/><Relationship Id="rId10" Type="http://schemas.openxmlformats.org/officeDocument/2006/relationships/slide" Target="slide163.xml"/><Relationship Id="rId4" Type="http://schemas.openxmlformats.org/officeDocument/2006/relationships/slide" Target="slide161.xml"/><Relationship Id="rId9" Type="http://schemas.openxmlformats.org/officeDocument/2006/relationships/slide" Target="slide162.xml"/><Relationship Id="rId14" Type="http://schemas.openxmlformats.org/officeDocument/2006/relationships/slide" Target="slide167.xml"/></Relationships>
</file>

<file path=ppt/slides/_rels/slide171.xml.rels><?xml version="1.0" encoding="UTF-8" standalone="yes"?>
<Relationships xmlns="http://schemas.openxmlformats.org/package/2006/relationships"><Relationship Id="rId8" Type="http://schemas.openxmlformats.org/officeDocument/2006/relationships/slide" Target="slide2.xml"/><Relationship Id="rId3" Type="http://schemas.openxmlformats.org/officeDocument/2006/relationships/image" Target="../media/image1.jpeg"/><Relationship Id="rId7" Type="http://schemas.openxmlformats.org/officeDocument/2006/relationships/audio" Target="../media/audio3.wav"/><Relationship Id="rId2" Type="http://schemas.openxmlformats.org/officeDocument/2006/relationships/audio" Target="../media/audio1.wav"/><Relationship Id="rId1" Type="http://schemas.openxmlformats.org/officeDocument/2006/relationships/slideLayout" Target="../slideLayouts/slideLayout7.xml"/><Relationship Id="rId6" Type="http://schemas.openxmlformats.org/officeDocument/2006/relationships/audio" Target="../media/audio2.wav"/><Relationship Id="rId5" Type="http://schemas.openxmlformats.org/officeDocument/2006/relationships/slide" Target="slide172.xml"/><Relationship Id="rId10" Type="http://schemas.openxmlformats.org/officeDocument/2006/relationships/image" Target="../media/image6.png"/><Relationship Id="rId4" Type="http://schemas.openxmlformats.org/officeDocument/2006/relationships/image" Target="../media/image10.png"/><Relationship Id="rId9" Type="http://schemas.openxmlformats.org/officeDocument/2006/relationships/image" Target="../media/image8.jpeg"/></Relationships>
</file>

<file path=ppt/slides/_rels/slide172.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76.xml"/><Relationship Id="rId18" Type="http://schemas.openxmlformats.org/officeDocument/2006/relationships/slide" Target="slide181.xml"/><Relationship Id="rId3" Type="http://schemas.openxmlformats.org/officeDocument/2006/relationships/image" Target="../media/image11.png"/><Relationship Id="rId21" Type="http://schemas.openxmlformats.org/officeDocument/2006/relationships/slide" Target="slide186.xml"/><Relationship Id="rId7" Type="http://schemas.openxmlformats.org/officeDocument/2006/relationships/image" Target="../media/image8.jpeg"/><Relationship Id="rId12" Type="http://schemas.openxmlformats.org/officeDocument/2006/relationships/slide" Target="slide175.xml"/><Relationship Id="rId17" Type="http://schemas.openxmlformats.org/officeDocument/2006/relationships/slide" Target="slide180.xml"/><Relationship Id="rId2" Type="http://schemas.openxmlformats.org/officeDocument/2006/relationships/image" Target="../media/image1.jpeg"/><Relationship Id="rId16" Type="http://schemas.openxmlformats.org/officeDocument/2006/relationships/slide" Target="slide179.xml"/><Relationship Id="rId20" Type="http://schemas.openxmlformats.org/officeDocument/2006/relationships/slide" Target="slide183.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74.xml"/><Relationship Id="rId5" Type="http://schemas.openxmlformats.org/officeDocument/2006/relationships/audio" Target="../media/audio2.wav"/><Relationship Id="rId15" Type="http://schemas.openxmlformats.org/officeDocument/2006/relationships/slide" Target="slide178.xml"/><Relationship Id="rId23" Type="http://schemas.openxmlformats.org/officeDocument/2006/relationships/slide" Target="slide184.xml"/><Relationship Id="rId10" Type="http://schemas.openxmlformats.org/officeDocument/2006/relationships/slide" Target="slide173.xml"/><Relationship Id="rId19" Type="http://schemas.openxmlformats.org/officeDocument/2006/relationships/slide" Target="slide182.xml"/><Relationship Id="rId4" Type="http://schemas.openxmlformats.org/officeDocument/2006/relationships/slide" Target="slide171.xml"/><Relationship Id="rId9" Type="http://schemas.openxmlformats.org/officeDocument/2006/relationships/slide" Target="slide172.xml"/><Relationship Id="rId14" Type="http://schemas.openxmlformats.org/officeDocument/2006/relationships/slide" Target="slide177.xml"/><Relationship Id="rId22" Type="http://schemas.openxmlformats.org/officeDocument/2006/relationships/slide" Target="slide185.xml"/></Relationships>
</file>

<file path=ppt/slides/_rels/slide173.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76.xml"/><Relationship Id="rId18" Type="http://schemas.openxmlformats.org/officeDocument/2006/relationships/slide" Target="slide181.xml"/><Relationship Id="rId3" Type="http://schemas.openxmlformats.org/officeDocument/2006/relationships/image" Target="../media/image11.png"/><Relationship Id="rId21" Type="http://schemas.openxmlformats.org/officeDocument/2006/relationships/slide" Target="slide186.xml"/><Relationship Id="rId7" Type="http://schemas.openxmlformats.org/officeDocument/2006/relationships/image" Target="../media/image8.jpeg"/><Relationship Id="rId12" Type="http://schemas.openxmlformats.org/officeDocument/2006/relationships/slide" Target="slide175.xml"/><Relationship Id="rId17" Type="http://schemas.openxmlformats.org/officeDocument/2006/relationships/slide" Target="slide180.xml"/><Relationship Id="rId2" Type="http://schemas.openxmlformats.org/officeDocument/2006/relationships/image" Target="../media/image1.jpeg"/><Relationship Id="rId16" Type="http://schemas.openxmlformats.org/officeDocument/2006/relationships/slide" Target="slide179.xml"/><Relationship Id="rId20" Type="http://schemas.openxmlformats.org/officeDocument/2006/relationships/slide" Target="slide183.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74.xml"/><Relationship Id="rId5" Type="http://schemas.openxmlformats.org/officeDocument/2006/relationships/audio" Target="../media/audio2.wav"/><Relationship Id="rId15" Type="http://schemas.openxmlformats.org/officeDocument/2006/relationships/slide" Target="slide178.xml"/><Relationship Id="rId23" Type="http://schemas.openxmlformats.org/officeDocument/2006/relationships/slide" Target="slide184.xml"/><Relationship Id="rId10" Type="http://schemas.openxmlformats.org/officeDocument/2006/relationships/slide" Target="slide173.xml"/><Relationship Id="rId19" Type="http://schemas.openxmlformats.org/officeDocument/2006/relationships/slide" Target="slide182.xml"/><Relationship Id="rId4" Type="http://schemas.openxmlformats.org/officeDocument/2006/relationships/slide" Target="slide171.xml"/><Relationship Id="rId9" Type="http://schemas.openxmlformats.org/officeDocument/2006/relationships/slide" Target="slide172.xml"/><Relationship Id="rId14" Type="http://schemas.openxmlformats.org/officeDocument/2006/relationships/slide" Target="slide177.xml"/><Relationship Id="rId22" Type="http://schemas.openxmlformats.org/officeDocument/2006/relationships/slide" Target="slide185.xml"/></Relationships>
</file>

<file path=ppt/slides/_rels/slide174.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76.xml"/><Relationship Id="rId18" Type="http://schemas.openxmlformats.org/officeDocument/2006/relationships/slide" Target="slide181.xml"/><Relationship Id="rId3" Type="http://schemas.openxmlformats.org/officeDocument/2006/relationships/image" Target="../media/image11.png"/><Relationship Id="rId21" Type="http://schemas.openxmlformats.org/officeDocument/2006/relationships/slide" Target="slide186.xml"/><Relationship Id="rId7" Type="http://schemas.openxmlformats.org/officeDocument/2006/relationships/image" Target="../media/image8.jpeg"/><Relationship Id="rId12" Type="http://schemas.openxmlformats.org/officeDocument/2006/relationships/slide" Target="slide175.xml"/><Relationship Id="rId17" Type="http://schemas.openxmlformats.org/officeDocument/2006/relationships/slide" Target="slide180.xml"/><Relationship Id="rId2" Type="http://schemas.openxmlformats.org/officeDocument/2006/relationships/image" Target="../media/image1.jpeg"/><Relationship Id="rId16" Type="http://schemas.openxmlformats.org/officeDocument/2006/relationships/slide" Target="slide179.xml"/><Relationship Id="rId20" Type="http://schemas.openxmlformats.org/officeDocument/2006/relationships/slide" Target="slide183.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74.xml"/><Relationship Id="rId5" Type="http://schemas.openxmlformats.org/officeDocument/2006/relationships/audio" Target="../media/audio2.wav"/><Relationship Id="rId15" Type="http://schemas.openxmlformats.org/officeDocument/2006/relationships/slide" Target="slide178.xml"/><Relationship Id="rId23" Type="http://schemas.openxmlformats.org/officeDocument/2006/relationships/slide" Target="slide184.xml"/><Relationship Id="rId10" Type="http://schemas.openxmlformats.org/officeDocument/2006/relationships/slide" Target="slide173.xml"/><Relationship Id="rId19" Type="http://schemas.openxmlformats.org/officeDocument/2006/relationships/slide" Target="slide182.xml"/><Relationship Id="rId4" Type="http://schemas.openxmlformats.org/officeDocument/2006/relationships/slide" Target="slide171.xml"/><Relationship Id="rId9" Type="http://schemas.openxmlformats.org/officeDocument/2006/relationships/slide" Target="slide172.xml"/><Relationship Id="rId14" Type="http://schemas.openxmlformats.org/officeDocument/2006/relationships/slide" Target="slide177.xml"/><Relationship Id="rId22" Type="http://schemas.openxmlformats.org/officeDocument/2006/relationships/slide" Target="slide185.xml"/></Relationships>
</file>

<file path=ppt/slides/_rels/slide175.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76.xml"/><Relationship Id="rId18" Type="http://schemas.openxmlformats.org/officeDocument/2006/relationships/slide" Target="slide181.xml"/><Relationship Id="rId3" Type="http://schemas.openxmlformats.org/officeDocument/2006/relationships/image" Target="../media/image11.png"/><Relationship Id="rId21" Type="http://schemas.openxmlformats.org/officeDocument/2006/relationships/slide" Target="slide186.xml"/><Relationship Id="rId7" Type="http://schemas.openxmlformats.org/officeDocument/2006/relationships/image" Target="../media/image8.jpeg"/><Relationship Id="rId12" Type="http://schemas.openxmlformats.org/officeDocument/2006/relationships/slide" Target="slide175.xml"/><Relationship Id="rId17" Type="http://schemas.openxmlformats.org/officeDocument/2006/relationships/slide" Target="slide180.xml"/><Relationship Id="rId2" Type="http://schemas.openxmlformats.org/officeDocument/2006/relationships/image" Target="../media/image1.jpeg"/><Relationship Id="rId16" Type="http://schemas.openxmlformats.org/officeDocument/2006/relationships/slide" Target="slide179.xml"/><Relationship Id="rId20" Type="http://schemas.openxmlformats.org/officeDocument/2006/relationships/slide" Target="slide183.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74.xml"/><Relationship Id="rId5" Type="http://schemas.openxmlformats.org/officeDocument/2006/relationships/audio" Target="../media/audio2.wav"/><Relationship Id="rId15" Type="http://schemas.openxmlformats.org/officeDocument/2006/relationships/slide" Target="slide178.xml"/><Relationship Id="rId23" Type="http://schemas.openxmlformats.org/officeDocument/2006/relationships/slide" Target="slide184.xml"/><Relationship Id="rId10" Type="http://schemas.openxmlformats.org/officeDocument/2006/relationships/slide" Target="slide173.xml"/><Relationship Id="rId19" Type="http://schemas.openxmlformats.org/officeDocument/2006/relationships/slide" Target="slide182.xml"/><Relationship Id="rId4" Type="http://schemas.openxmlformats.org/officeDocument/2006/relationships/slide" Target="slide171.xml"/><Relationship Id="rId9" Type="http://schemas.openxmlformats.org/officeDocument/2006/relationships/slide" Target="slide172.xml"/><Relationship Id="rId14" Type="http://schemas.openxmlformats.org/officeDocument/2006/relationships/slide" Target="slide177.xml"/><Relationship Id="rId22" Type="http://schemas.openxmlformats.org/officeDocument/2006/relationships/slide" Target="slide185.xml"/></Relationships>
</file>

<file path=ppt/slides/_rels/slide176.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76.xml"/><Relationship Id="rId18" Type="http://schemas.openxmlformats.org/officeDocument/2006/relationships/slide" Target="slide181.xml"/><Relationship Id="rId3" Type="http://schemas.openxmlformats.org/officeDocument/2006/relationships/image" Target="../media/image11.png"/><Relationship Id="rId21" Type="http://schemas.openxmlformats.org/officeDocument/2006/relationships/slide" Target="slide186.xml"/><Relationship Id="rId7" Type="http://schemas.openxmlformats.org/officeDocument/2006/relationships/image" Target="../media/image8.jpeg"/><Relationship Id="rId12" Type="http://schemas.openxmlformats.org/officeDocument/2006/relationships/slide" Target="slide175.xml"/><Relationship Id="rId17" Type="http://schemas.openxmlformats.org/officeDocument/2006/relationships/slide" Target="slide180.xml"/><Relationship Id="rId2" Type="http://schemas.openxmlformats.org/officeDocument/2006/relationships/image" Target="../media/image1.jpeg"/><Relationship Id="rId16" Type="http://schemas.openxmlformats.org/officeDocument/2006/relationships/slide" Target="slide179.xml"/><Relationship Id="rId20" Type="http://schemas.openxmlformats.org/officeDocument/2006/relationships/slide" Target="slide183.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74.xml"/><Relationship Id="rId5" Type="http://schemas.openxmlformats.org/officeDocument/2006/relationships/audio" Target="../media/audio2.wav"/><Relationship Id="rId15" Type="http://schemas.openxmlformats.org/officeDocument/2006/relationships/slide" Target="slide178.xml"/><Relationship Id="rId23" Type="http://schemas.openxmlformats.org/officeDocument/2006/relationships/slide" Target="slide184.xml"/><Relationship Id="rId10" Type="http://schemas.openxmlformats.org/officeDocument/2006/relationships/slide" Target="slide173.xml"/><Relationship Id="rId19" Type="http://schemas.openxmlformats.org/officeDocument/2006/relationships/slide" Target="slide182.xml"/><Relationship Id="rId4" Type="http://schemas.openxmlformats.org/officeDocument/2006/relationships/slide" Target="slide171.xml"/><Relationship Id="rId9" Type="http://schemas.openxmlformats.org/officeDocument/2006/relationships/slide" Target="slide172.xml"/><Relationship Id="rId14" Type="http://schemas.openxmlformats.org/officeDocument/2006/relationships/slide" Target="slide177.xml"/><Relationship Id="rId22" Type="http://schemas.openxmlformats.org/officeDocument/2006/relationships/slide" Target="slide185.xml"/></Relationships>
</file>

<file path=ppt/slides/_rels/slide177.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76.xml"/><Relationship Id="rId18" Type="http://schemas.openxmlformats.org/officeDocument/2006/relationships/slide" Target="slide181.xml"/><Relationship Id="rId3" Type="http://schemas.openxmlformats.org/officeDocument/2006/relationships/image" Target="../media/image11.png"/><Relationship Id="rId21" Type="http://schemas.openxmlformats.org/officeDocument/2006/relationships/slide" Target="slide186.xml"/><Relationship Id="rId7" Type="http://schemas.openxmlformats.org/officeDocument/2006/relationships/image" Target="../media/image8.jpeg"/><Relationship Id="rId12" Type="http://schemas.openxmlformats.org/officeDocument/2006/relationships/slide" Target="slide175.xml"/><Relationship Id="rId17" Type="http://schemas.openxmlformats.org/officeDocument/2006/relationships/slide" Target="slide180.xml"/><Relationship Id="rId2" Type="http://schemas.openxmlformats.org/officeDocument/2006/relationships/image" Target="../media/image1.jpeg"/><Relationship Id="rId16" Type="http://schemas.openxmlformats.org/officeDocument/2006/relationships/slide" Target="slide179.xml"/><Relationship Id="rId20" Type="http://schemas.openxmlformats.org/officeDocument/2006/relationships/slide" Target="slide183.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74.xml"/><Relationship Id="rId5" Type="http://schemas.openxmlformats.org/officeDocument/2006/relationships/audio" Target="../media/audio2.wav"/><Relationship Id="rId15" Type="http://schemas.openxmlformats.org/officeDocument/2006/relationships/slide" Target="slide178.xml"/><Relationship Id="rId23" Type="http://schemas.openxmlformats.org/officeDocument/2006/relationships/slide" Target="slide184.xml"/><Relationship Id="rId10" Type="http://schemas.openxmlformats.org/officeDocument/2006/relationships/slide" Target="slide173.xml"/><Relationship Id="rId19" Type="http://schemas.openxmlformats.org/officeDocument/2006/relationships/slide" Target="slide182.xml"/><Relationship Id="rId4" Type="http://schemas.openxmlformats.org/officeDocument/2006/relationships/slide" Target="slide171.xml"/><Relationship Id="rId9" Type="http://schemas.openxmlformats.org/officeDocument/2006/relationships/slide" Target="slide172.xml"/><Relationship Id="rId14" Type="http://schemas.openxmlformats.org/officeDocument/2006/relationships/slide" Target="slide177.xml"/><Relationship Id="rId22" Type="http://schemas.openxmlformats.org/officeDocument/2006/relationships/slide" Target="slide185.xml"/></Relationships>
</file>

<file path=ppt/slides/_rels/slide178.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76.xml"/><Relationship Id="rId18" Type="http://schemas.openxmlformats.org/officeDocument/2006/relationships/slide" Target="slide181.xml"/><Relationship Id="rId3" Type="http://schemas.openxmlformats.org/officeDocument/2006/relationships/image" Target="../media/image11.png"/><Relationship Id="rId21" Type="http://schemas.openxmlformats.org/officeDocument/2006/relationships/slide" Target="slide186.xml"/><Relationship Id="rId7" Type="http://schemas.openxmlformats.org/officeDocument/2006/relationships/image" Target="../media/image8.jpeg"/><Relationship Id="rId12" Type="http://schemas.openxmlformats.org/officeDocument/2006/relationships/slide" Target="slide175.xml"/><Relationship Id="rId17" Type="http://schemas.openxmlformats.org/officeDocument/2006/relationships/slide" Target="slide180.xml"/><Relationship Id="rId2" Type="http://schemas.openxmlformats.org/officeDocument/2006/relationships/image" Target="../media/image1.jpeg"/><Relationship Id="rId16" Type="http://schemas.openxmlformats.org/officeDocument/2006/relationships/slide" Target="slide179.xml"/><Relationship Id="rId20" Type="http://schemas.openxmlformats.org/officeDocument/2006/relationships/slide" Target="slide183.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74.xml"/><Relationship Id="rId5" Type="http://schemas.openxmlformats.org/officeDocument/2006/relationships/audio" Target="../media/audio2.wav"/><Relationship Id="rId15" Type="http://schemas.openxmlformats.org/officeDocument/2006/relationships/slide" Target="slide178.xml"/><Relationship Id="rId23" Type="http://schemas.openxmlformats.org/officeDocument/2006/relationships/slide" Target="slide184.xml"/><Relationship Id="rId10" Type="http://schemas.openxmlformats.org/officeDocument/2006/relationships/slide" Target="slide173.xml"/><Relationship Id="rId19" Type="http://schemas.openxmlformats.org/officeDocument/2006/relationships/slide" Target="slide182.xml"/><Relationship Id="rId4" Type="http://schemas.openxmlformats.org/officeDocument/2006/relationships/slide" Target="slide171.xml"/><Relationship Id="rId9" Type="http://schemas.openxmlformats.org/officeDocument/2006/relationships/slide" Target="slide172.xml"/><Relationship Id="rId14" Type="http://schemas.openxmlformats.org/officeDocument/2006/relationships/slide" Target="slide177.xml"/><Relationship Id="rId22" Type="http://schemas.openxmlformats.org/officeDocument/2006/relationships/slide" Target="slide185.xml"/></Relationships>
</file>

<file path=ppt/slides/_rels/slide179.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76.xml"/><Relationship Id="rId18" Type="http://schemas.openxmlformats.org/officeDocument/2006/relationships/slide" Target="slide181.xml"/><Relationship Id="rId3" Type="http://schemas.openxmlformats.org/officeDocument/2006/relationships/image" Target="../media/image11.png"/><Relationship Id="rId21" Type="http://schemas.openxmlformats.org/officeDocument/2006/relationships/slide" Target="slide186.xml"/><Relationship Id="rId7" Type="http://schemas.openxmlformats.org/officeDocument/2006/relationships/image" Target="../media/image8.jpeg"/><Relationship Id="rId12" Type="http://schemas.openxmlformats.org/officeDocument/2006/relationships/slide" Target="slide175.xml"/><Relationship Id="rId17" Type="http://schemas.openxmlformats.org/officeDocument/2006/relationships/slide" Target="slide180.xml"/><Relationship Id="rId2" Type="http://schemas.openxmlformats.org/officeDocument/2006/relationships/image" Target="../media/image1.jpeg"/><Relationship Id="rId16" Type="http://schemas.openxmlformats.org/officeDocument/2006/relationships/slide" Target="slide179.xml"/><Relationship Id="rId20" Type="http://schemas.openxmlformats.org/officeDocument/2006/relationships/slide" Target="slide183.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74.xml"/><Relationship Id="rId5" Type="http://schemas.openxmlformats.org/officeDocument/2006/relationships/audio" Target="../media/audio2.wav"/><Relationship Id="rId15" Type="http://schemas.openxmlformats.org/officeDocument/2006/relationships/slide" Target="slide178.xml"/><Relationship Id="rId23" Type="http://schemas.openxmlformats.org/officeDocument/2006/relationships/slide" Target="slide184.xml"/><Relationship Id="rId10" Type="http://schemas.openxmlformats.org/officeDocument/2006/relationships/slide" Target="slide173.xml"/><Relationship Id="rId19" Type="http://schemas.openxmlformats.org/officeDocument/2006/relationships/slide" Target="slide182.xml"/><Relationship Id="rId4" Type="http://schemas.openxmlformats.org/officeDocument/2006/relationships/slide" Target="slide171.xml"/><Relationship Id="rId9" Type="http://schemas.openxmlformats.org/officeDocument/2006/relationships/slide" Target="slide172.xml"/><Relationship Id="rId14" Type="http://schemas.openxmlformats.org/officeDocument/2006/relationships/slide" Target="slide177.xml"/><Relationship Id="rId22" Type="http://schemas.openxmlformats.org/officeDocument/2006/relationships/slide" Target="slide185.xml"/></Relationships>
</file>

<file path=ppt/slides/_rels/slide18.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0.xml"/><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9.xml"/><Relationship Id="rId5" Type="http://schemas.openxmlformats.org/officeDocument/2006/relationships/audio" Target="../media/audio2.wav"/><Relationship Id="rId10" Type="http://schemas.openxmlformats.org/officeDocument/2006/relationships/slide" Target="slide18.xml"/><Relationship Id="rId4" Type="http://schemas.openxmlformats.org/officeDocument/2006/relationships/slide" Target="slide14.xml"/><Relationship Id="rId9" Type="http://schemas.openxmlformats.org/officeDocument/2006/relationships/slide" Target="slide17.xml"/></Relationships>
</file>

<file path=ppt/slides/_rels/slide180.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76.xml"/><Relationship Id="rId18" Type="http://schemas.openxmlformats.org/officeDocument/2006/relationships/slide" Target="slide181.xml"/><Relationship Id="rId3" Type="http://schemas.openxmlformats.org/officeDocument/2006/relationships/image" Target="../media/image11.png"/><Relationship Id="rId21" Type="http://schemas.openxmlformats.org/officeDocument/2006/relationships/slide" Target="slide186.xml"/><Relationship Id="rId7" Type="http://schemas.openxmlformats.org/officeDocument/2006/relationships/image" Target="../media/image8.jpeg"/><Relationship Id="rId12" Type="http://schemas.openxmlformats.org/officeDocument/2006/relationships/slide" Target="slide175.xml"/><Relationship Id="rId17" Type="http://schemas.openxmlformats.org/officeDocument/2006/relationships/slide" Target="slide180.xml"/><Relationship Id="rId2" Type="http://schemas.openxmlformats.org/officeDocument/2006/relationships/image" Target="../media/image1.jpeg"/><Relationship Id="rId16" Type="http://schemas.openxmlformats.org/officeDocument/2006/relationships/slide" Target="slide179.xml"/><Relationship Id="rId20" Type="http://schemas.openxmlformats.org/officeDocument/2006/relationships/slide" Target="slide183.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74.xml"/><Relationship Id="rId5" Type="http://schemas.openxmlformats.org/officeDocument/2006/relationships/audio" Target="../media/audio2.wav"/><Relationship Id="rId15" Type="http://schemas.openxmlformats.org/officeDocument/2006/relationships/slide" Target="slide178.xml"/><Relationship Id="rId23" Type="http://schemas.openxmlformats.org/officeDocument/2006/relationships/slide" Target="slide184.xml"/><Relationship Id="rId10" Type="http://schemas.openxmlformats.org/officeDocument/2006/relationships/slide" Target="slide173.xml"/><Relationship Id="rId19" Type="http://schemas.openxmlformats.org/officeDocument/2006/relationships/slide" Target="slide182.xml"/><Relationship Id="rId4" Type="http://schemas.openxmlformats.org/officeDocument/2006/relationships/slide" Target="slide171.xml"/><Relationship Id="rId9" Type="http://schemas.openxmlformats.org/officeDocument/2006/relationships/slide" Target="slide172.xml"/><Relationship Id="rId14" Type="http://schemas.openxmlformats.org/officeDocument/2006/relationships/slide" Target="slide177.xml"/><Relationship Id="rId22" Type="http://schemas.openxmlformats.org/officeDocument/2006/relationships/slide" Target="slide185.xml"/></Relationships>
</file>

<file path=ppt/slides/_rels/slide181.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76.xml"/><Relationship Id="rId18" Type="http://schemas.openxmlformats.org/officeDocument/2006/relationships/slide" Target="slide181.xml"/><Relationship Id="rId3" Type="http://schemas.openxmlformats.org/officeDocument/2006/relationships/image" Target="../media/image11.png"/><Relationship Id="rId21" Type="http://schemas.openxmlformats.org/officeDocument/2006/relationships/slide" Target="slide186.xml"/><Relationship Id="rId7" Type="http://schemas.openxmlformats.org/officeDocument/2006/relationships/image" Target="../media/image8.jpeg"/><Relationship Id="rId12" Type="http://schemas.openxmlformats.org/officeDocument/2006/relationships/slide" Target="slide175.xml"/><Relationship Id="rId17" Type="http://schemas.openxmlformats.org/officeDocument/2006/relationships/slide" Target="slide180.xml"/><Relationship Id="rId2" Type="http://schemas.openxmlformats.org/officeDocument/2006/relationships/image" Target="../media/image1.jpeg"/><Relationship Id="rId16" Type="http://schemas.openxmlformats.org/officeDocument/2006/relationships/slide" Target="slide179.xml"/><Relationship Id="rId20" Type="http://schemas.openxmlformats.org/officeDocument/2006/relationships/slide" Target="slide183.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74.xml"/><Relationship Id="rId5" Type="http://schemas.openxmlformats.org/officeDocument/2006/relationships/audio" Target="../media/audio2.wav"/><Relationship Id="rId15" Type="http://schemas.openxmlformats.org/officeDocument/2006/relationships/slide" Target="slide178.xml"/><Relationship Id="rId23" Type="http://schemas.openxmlformats.org/officeDocument/2006/relationships/slide" Target="slide184.xml"/><Relationship Id="rId10" Type="http://schemas.openxmlformats.org/officeDocument/2006/relationships/slide" Target="slide173.xml"/><Relationship Id="rId19" Type="http://schemas.openxmlformats.org/officeDocument/2006/relationships/slide" Target="slide182.xml"/><Relationship Id="rId4" Type="http://schemas.openxmlformats.org/officeDocument/2006/relationships/slide" Target="slide171.xml"/><Relationship Id="rId9" Type="http://schemas.openxmlformats.org/officeDocument/2006/relationships/slide" Target="slide172.xml"/><Relationship Id="rId14" Type="http://schemas.openxmlformats.org/officeDocument/2006/relationships/slide" Target="slide177.xml"/><Relationship Id="rId22" Type="http://schemas.openxmlformats.org/officeDocument/2006/relationships/slide" Target="slide185.xml"/></Relationships>
</file>

<file path=ppt/slides/_rels/slide182.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76.xml"/><Relationship Id="rId18" Type="http://schemas.openxmlformats.org/officeDocument/2006/relationships/slide" Target="slide181.xml"/><Relationship Id="rId3" Type="http://schemas.openxmlformats.org/officeDocument/2006/relationships/image" Target="../media/image11.png"/><Relationship Id="rId21" Type="http://schemas.openxmlformats.org/officeDocument/2006/relationships/slide" Target="slide186.xml"/><Relationship Id="rId7" Type="http://schemas.openxmlformats.org/officeDocument/2006/relationships/image" Target="../media/image8.jpeg"/><Relationship Id="rId12" Type="http://schemas.openxmlformats.org/officeDocument/2006/relationships/slide" Target="slide175.xml"/><Relationship Id="rId17" Type="http://schemas.openxmlformats.org/officeDocument/2006/relationships/slide" Target="slide180.xml"/><Relationship Id="rId2" Type="http://schemas.openxmlformats.org/officeDocument/2006/relationships/image" Target="../media/image1.jpeg"/><Relationship Id="rId16" Type="http://schemas.openxmlformats.org/officeDocument/2006/relationships/slide" Target="slide179.xml"/><Relationship Id="rId20" Type="http://schemas.openxmlformats.org/officeDocument/2006/relationships/slide" Target="slide183.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74.xml"/><Relationship Id="rId5" Type="http://schemas.openxmlformats.org/officeDocument/2006/relationships/audio" Target="../media/audio2.wav"/><Relationship Id="rId15" Type="http://schemas.openxmlformats.org/officeDocument/2006/relationships/slide" Target="slide178.xml"/><Relationship Id="rId23" Type="http://schemas.openxmlformats.org/officeDocument/2006/relationships/slide" Target="slide184.xml"/><Relationship Id="rId10" Type="http://schemas.openxmlformats.org/officeDocument/2006/relationships/slide" Target="slide173.xml"/><Relationship Id="rId19" Type="http://schemas.openxmlformats.org/officeDocument/2006/relationships/slide" Target="slide182.xml"/><Relationship Id="rId4" Type="http://schemas.openxmlformats.org/officeDocument/2006/relationships/slide" Target="slide171.xml"/><Relationship Id="rId9" Type="http://schemas.openxmlformats.org/officeDocument/2006/relationships/slide" Target="slide172.xml"/><Relationship Id="rId14" Type="http://schemas.openxmlformats.org/officeDocument/2006/relationships/slide" Target="slide177.xml"/><Relationship Id="rId22" Type="http://schemas.openxmlformats.org/officeDocument/2006/relationships/slide" Target="slide185.xml"/></Relationships>
</file>

<file path=ppt/slides/_rels/slide183.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76.xml"/><Relationship Id="rId18" Type="http://schemas.openxmlformats.org/officeDocument/2006/relationships/slide" Target="slide181.xml"/><Relationship Id="rId3" Type="http://schemas.openxmlformats.org/officeDocument/2006/relationships/image" Target="../media/image11.png"/><Relationship Id="rId21" Type="http://schemas.openxmlformats.org/officeDocument/2006/relationships/slide" Target="slide186.xml"/><Relationship Id="rId7" Type="http://schemas.openxmlformats.org/officeDocument/2006/relationships/image" Target="../media/image8.jpeg"/><Relationship Id="rId12" Type="http://schemas.openxmlformats.org/officeDocument/2006/relationships/slide" Target="slide175.xml"/><Relationship Id="rId17" Type="http://schemas.openxmlformats.org/officeDocument/2006/relationships/slide" Target="slide180.xml"/><Relationship Id="rId2" Type="http://schemas.openxmlformats.org/officeDocument/2006/relationships/image" Target="../media/image1.jpeg"/><Relationship Id="rId16" Type="http://schemas.openxmlformats.org/officeDocument/2006/relationships/slide" Target="slide179.xml"/><Relationship Id="rId20" Type="http://schemas.openxmlformats.org/officeDocument/2006/relationships/slide" Target="slide183.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74.xml"/><Relationship Id="rId5" Type="http://schemas.openxmlformats.org/officeDocument/2006/relationships/audio" Target="../media/audio2.wav"/><Relationship Id="rId15" Type="http://schemas.openxmlformats.org/officeDocument/2006/relationships/slide" Target="slide178.xml"/><Relationship Id="rId23" Type="http://schemas.openxmlformats.org/officeDocument/2006/relationships/slide" Target="slide184.xml"/><Relationship Id="rId10" Type="http://schemas.openxmlformats.org/officeDocument/2006/relationships/slide" Target="slide173.xml"/><Relationship Id="rId19" Type="http://schemas.openxmlformats.org/officeDocument/2006/relationships/slide" Target="slide182.xml"/><Relationship Id="rId4" Type="http://schemas.openxmlformats.org/officeDocument/2006/relationships/slide" Target="slide171.xml"/><Relationship Id="rId9" Type="http://schemas.openxmlformats.org/officeDocument/2006/relationships/slide" Target="slide172.xml"/><Relationship Id="rId14" Type="http://schemas.openxmlformats.org/officeDocument/2006/relationships/slide" Target="slide177.xml"/><Relationship Id="rId22" Type="http://schemas.openxmlformats.org/officeDocument/2006/relationships/slide" Target="slide185.xml"/></Relationships>
</file>

<file path=ppt/slides/_rels/slide184.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76.xml"/><Relationship Id="rId18" Type="http://schemas.openxmlformats.org/officeDocument/2006/relationships/slide" Target="slide181.xml"/><Relationship Id="rId3" Type="http://schemas.openxmlformats.org/officeDocument/2006/relationships/image" Target="../media/image11.png"/><Relationship Id="rId21" Type="http://schemas.openxmlformats.org/officeDocument/2006/relationships/slide" Target="slide186.xml"/><Relationship Id="rId7" Type="http://schemas.openxmlformats.org/officeDocument/2006/relationships/image" Target="../media/image8.jpeg"/><Relationship Id="rId12" Type="http://schemas.openxmlformats.org/officeDocument/2006/relationships/slide" Target="slide175.xml"/><Relationship Id="rId17" Type="http://schemas.openxmlformats.org/officeDocument/2006/relationships/slide" Target="slide180.xml"/><Relationship Id="rId2" Type="http://schemas.openxmlformats.org/officeDocument/2006/relationships/image" Target="../media/image1.jpeg"/><Relationship Id="rId16" Type="http://schemas.openxmlformats.org/officeDocument/2006/relationships/slide" Target="slide179.xml"/><Relationship Id="rId20" Type="http://schemas.openxmlformats.org/officeDocument/2006/relationships/slide" Target="slide183.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74.xml"/><Relationship Id="rId5" Type="http://schemas.openxmlformats.org/officeDocument/2006/relationships/audio" Target="../media/audio2.wav"/><Relationship Id="rId15" Type="http://schemas.openxmlformats.org/officeDocument/2006/relationships/slide" Target="slide178.xml"/><Relationship Id="rId23" Type="http://schemas.openxmlformats.org/officeDocument/2006/relationships/slide" Target="slide184.xml"/><Relationship Id="rId10" Type="http://schemas.openxmlformats.org/officeDocument/2006/relationships/slide" Target="slide173.xml"/><Relationship Id="rId19" Type="http://schemas.openxmlformats.org/officeDocument/2006/relationships/slide" Target="slide182.xml"/><Relationship Id="rId4" Type="http://schemas.openxmlformats.org/officeDocument/2006/relationships/slide" Target="slide171.xml"/><Relationship Id="rId9" Type="http://schemas.openxmlformats.org/officeDocument/2006/relationships/slide" Target="slide172.xml"/><Relationship Id="rId14" Type="http://schemas.openxmlformats.org/officeDocument/2006/relationships/slide" Target="slide177.xml"/><Relationship Id="rId22" Type="http://schemas.openxmlformats.org/officeDocument/2006/relationships/slide" Target="slide185.xml"/></Relationships>
</file>

<file path=ppt/slides/_rels/slide185.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76.xml"/><Relationship Id="rId18" Type="http://schemas.openxmlformats.org/officeDocument/2006/relationships/slide" Target="slide181.xml"/><Relationship Id="rId3" Type="http://schemas.openxmlformats.org/officeDocument/2006/relationships/image" Target="../media/image11.png"/><Relationship Id="rId21" Type="http://schemas.openxmlformats.org/officeDocument/2006/relationships/slide" Target="slide186.xml"/><Relationship Id="rId7" Type="http://schemas.openxmlformats.org/officeDocument/2006/relationships/image" Target="../media/image8.jpeg"/><Relationship Id="rId12" Type="http://schemas.openxmlformats.org/officeDocument/2006/relationships/slide" Target="slide175.xml"/><Relationship Id="rId17" Type="http://schemas.openxmlformats.org/officeDocument/2006/relationships/slide" Target="slide180.xml"/><Relationship Id="rId2" Type="http://schemas.openxmlformats.org/officeDocument/2006/relationships/image" Target="../media/image1.jpeg"/><Relationship Id="rId16" Type="http://schemas.openxmlformats.org/officeDocument/2006/relationships/slide" Target="slide179.xml"/><Relationship Id="rId20" Type="http://schemas.openxmlformats.org/officeDocument/2006/relationships/slide" Target="slide183.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74.xml"/><Relationship Id="rId5" Type="http://schemas.openxmlformats.org/officeDocument/2006/relationships/audio" Target="../media/audio2.wav"/><Relationship Id="rId15" Type="http://schemas.openxmlformats.org/officeDocument/2006/relationships/slide" Target="slide178.xml"/><Relationship Id="rId23" Type="http://schemas.openxmlformats.org/officeDocument/2006/relationships/slide" Target="slide184.xml"/><Relationship Id="rId10" Type="http://schemas.openxmlformats.org/officeDocument/2006/relationships/slide" Target="slide173.xml"/><Relationship Id="rId19" Type="http://schemas.openxmlformats.org/officeDocument/2006/relationships/slide" Target="slide182.xml"/><Relationship Id="rId4" Type="http://schemas.openxmlformats.org/officeDocument/2006/relationships/slide" Target="slide171.xml"/><Relationship Id="rId9" Type="http://schemas.openxmlformats.org/officeDocument/2006/relationships/slide" Target="slide172.xml"/><Relationship Id="rId14" Type="http://schemas.openxmlformats.org/officeDocument/2006/relationships/slide" Target="slide177.xml"/><Relationship Id="rId22" Type="http://schemas.openxmlformats.org/officeDocument/2006/relationships/slide" Target="slide185.xml"/></Relationships>
</file>

<file path=ppt/slides/_rels/slide186.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76.xml"/><Relationship Id="rId18" Type="http://schemas.openxmlformats.org/officeDocument/2006/relationships/slide" Target="slide181.xml"/><Relationship Id="rId3" Type="http://schemas.openxmlformats.org/officeDocument/2006/relationships/image" Target="../media/image11.png"/><Relationship Id="rId21" Type="http://schemas.openxmlformats.org/officeDocument/2006/relationships/slide" Target="slide186.xml"/><Relationship Id="rId7" Type="http://schemas.openxmlformats.org/officeDocument/2006/relationships/image" Target="../media/image8.jpeg"/><Relationship Id="rId12" Type="http://schemas.openxmlformats.org/officeDocument/2006/relationships/slide" Target="slide175.xml"/><Relationship Id="rId17" Type="http://schemas.openxmlformats.org/officeDocument/2006/relationships/slide" Target="slide180.xml"/><Relationship Id="rId2" Type="http://schemas.openxmlformats.org/officeDocument/2006/relationships/image" Target="../media/image1.jpeg"/><Relationship Id="rId16" Type="http://schemas.openxmlformats.org/officeDocument/2006/relationships/slide" Target="slide179.xml"/><Relationship Id="rId20" Type="http://schemas.openxmlformats.org/officeDocument/2006/relationships/slide" Target="slide183.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74.xml"/><Relationship Id="rId5" Type="http://schemas.openxmlformats.org/officeDocument/2006/relationships/audio" Target="../media/audio2.wav"/><Relationship Id="rId15" Type="http://schemas.openxmlformats.org/officeDocument/2006/relationships/slide" Target="slide178.xml"/><Relationship Id="rId23" Type="http://schemas.openxmlformats.org/officeDocument/2006/relationships/slide" Target="slide184.xml"/><Relationship Id="rId10" Type="http://schemas.openxmlformats.org/officeDocument/2006/relationships/slide" Target="slide173.xml"/><Relationship Id="rId19" Type="http://schemas.openxmlformats.org/officeDocument/2006/relationships/slide" Target="slide182.xml"/><Relationship Id="rId4" Type="http://schemas.openxmlformats.org/officeDocument/2006/relationships/slide" Target="slide171.xml"/><Relationship Id="rId9" Type="http://schemas.openxmlformats.org/officeDocument/2006/relationships/slide" Target="slide172.xml"/><Relationship Id="rId14" Type="http://schemas.openxmlformats.org/officeDocument/2006/relationships/slide" Target="slide177.xml"/><Relationship Id="rId22" Type="http://schemas.openxmlformats.org/officeDocument/2006/relationships/slide" Target="slide185.xml"/></Relationships>
</file>

<file path=ppt/slides/_rels/slide187.xml.rels><?xml version="1.0" encoding="UTF-8" standalone="yes"?>
<Relationships xmlns="http://schemas.openxmlformats.org/package/2006/relationships"><Relationship Id="rId8" Type="http://schemas.openxmlformats.org/officeDocument/2006/relationships/slide" Target="slide2.xml"/><Relationship Id="rId3" Type="http://schemas.openxmlformats.org/officeDocument/2006/relationships/image" Target="../media/image1.jpeg"/><Relationship Id="rId7" Type="http://schemas.openxmlformats.org/officeDocument/2006/relationships/audio" Target="../media/audio3.wav"/><Relationship Id="rId2" Type="http://schemas.openxmlformats.org/officeDocument/2006/relationships/audio" Target="../media/audio1.wav"/><Relationship Id="rId1" Type="http://schemas.openxmlformats.org/officeDocument/2006/relationships/slideLayout" Target="../slideLayouts/slideLayout7.xml"/><Relationship Id="rId6" Type="http://schemas.openxmlformats.org/officeDocument/2006/relationships/audio" Target="../media/audio2.wav"/><Relationship Id="rId11" Type="http://schemas.openxmlformats.org/officeDocument/2006/relationships/slide" Target="slide197.xml"/><Relationship Id="rId5" Type="http://schemas.openxmlformats.org/officeDocument/2006/relationships/slide" Target="slide188.xml"/><Relationship Id="rId10" Type="http://schemas.openxmlformats.org/officeDocument/2006/relationships/image" Target="../media/image6.png"/><Relationship Id="rId4" Type="http://schemas.openxmlformats.org/officeDocument/2006/relationships/image" Target="../media/image10.png"/><Relationship Id="rId9" Type="http://schemas.openxmlformats.org/officeDocument/2006/relationships/image" Target="../media/image8.jpeg"/></Relationships>
</file>

<file path=ppt/slides/_rels/slide188.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92.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191.xml"/><Relationship Id="rId17" Type="http://schemas.openxmlformats.org/officeDocument/2006/relationships/slide" Target="slide196.xml"/><Relationship Id="rId2" Type="http://schemas.openxmlformats.org/officeDocument/2006/relationships/image" Target="../media/image1.jpeg"/><Relationship Id="rId16" Type="http://schemas.openxmlformats.org/officeDocument/2006/relationships/slide" Target="slide195.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90.xml"/><Relationship Id="rId5" Type="http://schemas.openxmlformats.org/officeDocument/2006/relationships/audio" Target="../media/audio2.wav"/><Relationship Id="rId15" Type="http://schemas.openxmlformats.org/officeDocument/2006/relationships/slide" Target="slide194.xml"/><Relationship Id="rId10" Type="http://schemas.openxmlformats.org/officeDocument/2006/relationships/slide" Target="slide189.xml"/><Relationship Id="rId4" Type="http://schemas.openxmlformats.org/officeDocument/2006/relationships/slide" Target="slide187.xml"/><Relationship Id="rId9" Type="http://schemas.openxmlformats.org/officeDocument/2006/relationships/slide" Target="slide188.xml"/><Relationship Id="rId14" Type="http://schemas.openxmlformats.org/officeDocument/2006/relationships/slide" Target="slide193.xml"/></Relationships>
</file>

<file path=ppt/slides/_rels/slide189.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92.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191.xml"/><Relationship Id="rId17" Type="http://schemas.openxmlformats.org/officeDocument/2006/relationships/slide" Target="slide196.xml"/><Relationship Id="rId2" Type="http://schemas.openxmlformats.org/officeDocument/2006/relationships/image" Target="../media/image1.jpeg"/><Relationship Id="rId16" Type="http://schemas.openxmlformats.org/officeDocument/2006/relationships/slide" Target="slide195.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90.xml"/><Relationship Id="rId5" Type="http://schemas.openxmlformats.org/officeDocument/2006/relationships/audio" Target="../media/audio2.wav"/><Relationship Id="rId15" Type="http://schemas.openxmlformats.org/officeDocument/2006/relationships/slide" Target="slide194.xml"/><Relationship Id="rId10" Type="http://schemas.openxmlformats.org/officeDocument/2006/relationships/slide" Target="slide189.xml"/><Relationship Id="rId4" Type="http://schemas.openxmlformats.org/officeDocument/2006/relationships/slide" Target="slide187.xml"/><Relationship Id="rId9" Type="http://schemas.openxmlformats.org/officeDocument/2006/relationships/slide" Target="slide188.xml"/><Relationship Id="rId14" Type="http://schemas.openxmlformats.org/officeDocument/2006/relationships/slide" Target="slide193.xml"/></Relationships>
</file>

<file path=ppt/slides/_rels/slide19.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0.xml"/><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9.xml"/><Relationship Id="rId5" Type="http://schemas.openxmlformats.org/officeDocument/2006/relationships/audio" Target="../media/audio2.wav"/><Relationship Id="rId10" Type="http://schemas.openxmlformats.org/officeDocument/2006/relationships/slide" Target="slide18.xml"/><Relationship Id="rId4" Type="http://schemas.openxmlformats.org/officeDocument/2006/relationships/slide" Target="slide14.xml"/><Relationship Id="rId9" Type="http://schemas.openxmlformats.org/officeDocument/2006/relationships/slide" Target="slide17.xml"/></Relationships>
</file>

<file path=ppt/slides/_rels/slide190.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92.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191.xml"/><Relationship Id="rId17" Type="http://schemas.openxmlformats.org/officeDocument/2006/relationships/slide" Target="slide196.xml"/><Relationship Id="rId2" Type="http://schemas.openxmlformats.org/officeDocument/2006/relationships/image" Target="../media/image1.jpeg"/><Relationship Id="rId16" Type="http://schemas.openxmlformats.org/officeDocument/2006/relationships/slide" Target="slide195.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90.xml"/><Relationship Id="rId5" Type="http://schemas.openxmlformats.org/officeDocument/2006/relationships/audio" Target="../media/audio2.wav"/><Relationship Id="rId15" Type="http://schemas.openxmlformats.org/officeDocument/2006/relationships/slide" Target="slide194.xml"/><Relationship Id="rId10" Type="http://schemas.openxmlformats.org/officeDocument/2006/relationships/slide" Target="slide189.xml"/><Relationship Id="rId4" Type="http://schemas.openxmlformats.org/officeDocument/2006/relationships/slide" Target="slide187.xml"/><Relationship Id="rId9" Type="http://schemas.openxmlformats.org/officeDocument/2006/relationships/slide" Target="slide188.xml"/><Relationship Id="rId14" Type="http://schemas.openxmlformats.org/officeDocument/2006/relationships/slide" Target="slide193.xml"/></Relationships>
</file>

<file path=ppt/slides/_rels/slide191.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92.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191.xml"/><Relationship Id="rId17" Type="http://schemas.openxmlformats.org/officeDocument/2006/relationships/slide" Target="slide196.xml"/><Relationship Id="rId2" Type="http://schemas.openxmlformats.org/officeDocument/2006/relationships/image" Target="../media/image1.jpeg"/><Relationship Id="rId16" Type="http://schemas.openxmlformats.org/officeDocument/2006/relationships/slide" Target="slide195.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90.xml"/><Relationship Id="rId5" Type="http://schemas.openxmlformats.org/officeDocument/2006/relationships/audio" Target="../media/audio2.wav"/><Relationship Id="rId15" Type="http://schemas.openxmlformats.org/officeDocument/2006/relationships/slide" Target="slide194.xml"/><Relationship Id="rId10" Type="http://schemas.openxmlformats.org/officeDocument/2006/relationships/slide" Target="slide189.xml"/><Relationship Id="rId4" Type="http://schemas.openxmlformats.org/officeDocument/2006/relationships/slide" Target="slide187.xml"/><Relationship Id="rId9" Type="http://schemas.openxmlformats.org/officeDocument/2006/relationships/slide" Target="slide188.xml"/><Relationship Id="rId14" Type="http://schemas.openxmlformats.org/officeDocument/2006/relationships/slide" Target="slide193.xml"/></Relationships>
</file>

<file path=ppt/slides/_rels/slide192.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92.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191.xml"/><Relationship Id="rId17" Type="http://schemas.openxmlformats.org/officeDocument/2006/relationships/slide" Target="slide196.xml"/><Relationship Id="rId2" Type="http://schemas.openxmlformats.org/officeDocument/2006/relationships/image" Target="../media/image1.jpeg"/><Relationship Id="rId16" Type="http://schemas.openxmlformats.org/officeDocument/2006/relationships/slide" Target="slide195.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90.xml"/><Relationship Id="rId5" Type="http://schemas.openxmlformats.org/officeDocument/2006/relationships/audio" Target="../media/audio2.wav"/><Relationship Id="rId15" Type="http://schemas.openxmlformats.org/officeDocument/2006/relationships/slide" Target="slide194.xml"/><Relationship Id="rId10" Type="http://schemas.openxmlformats.org/officeDocument/2006/relationships/slide" Target="slide189.xml"/><Relationship Id="rId4" Type="http://schemas.openxmlformats.org/officeDocument/2006/relationships/slide" Target="slide187.xml"/><Relationship Id="rId9" Type="http://schemas.openxmlformats.org/officeDocument/2006/relationships/slide" Target="slide188.xml"/><Relationship Id="rId14" Type="http://schemas.openxmlformats.org/officeDocument/2006/relationships/slide" Target="slide193.xml"/></Relationships>
</file>

<file path=ppt/slides/_rels/slide193.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92.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191.xml"/><Relationship Id="rId17" Type="http://schemas.openxmlformats.org/officeDocument/2006/relationships/slide" Target="slide196.xml"/><Relationship Id="rId2" Type="http://schemas.openxmlformats.org/officeDocument/2006/relationships/image" Target="../media/image1.jpeg"/><Relationship Id="rId16" Type="http://schemas.openxmlformats.org/officeDocument/2006/relationships/slide" Target="slide195.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90.xml"/><Relationship Id="rId5" Type="http://schemas.openxmlformats.org/officeDocument/2006/relationships/audio" Target="../media/audio2.wav"/><Relationship Id="rId15" Type="http://schemas.openxmlformats.org/officeDocument/2006/relationships/slide" Target="slide194.xml"/><Relationship Id="rId10" Type="http://schemas.openxmlformats.org/officeDocument/2006/relationships/slide" Target="slide189.xml"/><Relationship Id="rId4" Type="http://schemas.openxmlformats.org/officeDocument/2006/relationships/slide" Target="slide187.xml"/><Relationship Id="rId9" Type="http://schemas.openxmlformats.org/officeDocument/2006/relationships/slide" Target="slide188.xml"/><Relationship Id="rId14" Type="http://schemas.openxmlformats.org/officeDocument/2006/relationships/slide" Target="slide193.xml"/></Relationships>
</file>

<file path=ppt/slides/_rels/slide194.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92.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191.xml"/><Relationship Id="rId17" Type="http://schemas.openxmlformats.org/officeDocument/2006/relationships/slide" Target="slide196.xml"/><Relationship Id="rId2" Type="http://schemas.openxmlformats.org/officeDocument/2006/relationships/image" Target="../media/image1.jpeg"/><Relationship Id="rId16" Type="http://schemas.openxmlformats.org/officeDocument/2006/relationships/slide" Target="slide195.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90.xml"/><Relationship Id="rId5" Type="http://schemas.openxmlformats.org/officeDocument/2006/relationships/audio" Target="../media/audio2.wav"/><Relationship Id="rId15" Type="http://schemas.openxmlformats.org/officeDocument/2006/relationships/slide" Target="slide194.xml"/><Relationship Id="rId10" Type="http://schemas.openxmlformats.org/officeDocument/2006/relationships/slide" Target="slide189.xml"/><Relationship Id="rId4" Type="http://schemas.openxmlformats.org/officeDocument/2006/relationships/slide" Target="slide187.xml"/><Relationship Id="rId9" Type="http://schemas.openxmlformats.org/officeDocument/2006/relationships/slide" Target="slide188.xml"/><Relationship Id="rId14" Type="http://schemas.openxmlformats.org/officeDocument/2006/relationships/slide" Target="slide193.xml"/></Relationships>
</file>

<file path=ppt/slides/_rels/slide195.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92.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191.xml"/><Relationship Id="rId17" Type="http://schemas.openxmlformats.org/officeDocument/2006/relationships/slide" Target="slide196.xml"/><Relationship Id="rId2" Type="http://schemas.openxmlformats.org/officeDocument/2006/relationships/image" Target="../media/image1.jpeg"/><Relationship Id="rId16" Type="http://schemas.openxmlformats.org/officeDocument/2006/relationships/slide" Target="slide195.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90.xml"/><Relationship Id="rId5" Type="http://schemas.openxmlformats.org/officeDocument/2006/relationships/audio" Target="../media/audio2.wav"/><Relationship Id="rId15" Type="http://schemas.openxmlformats.org/officeDocument/2006/relationships/slide" Target="slide194.xml"/><Relationship Id="rId10" Type="http://schemas.openxmlformats.org/officeDocument/2006/relationships/slide" Target="slide189.xml"/><Relationship Id="rId4" Type="http://schemas.openxmlformats.org/officeDocument/2006/relationships/slide" Target="slide187.xml"/><Relationship Id="rId9" Type="http://schemas.openxmlformats.org/officeDocument/2006/relationships/slide" Target="slide188.xml"/><Relationship Id="rId14" Type="http://schemas.openxmlformats.org/officeDocument/2006/relationships/slide" Target="slide193.xml"/></Relationships>
</file>

<file path=ppt/slides/_rels/slide196.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92.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191.xml"/><Relationship Id="rId17" Type="http://schemas.openxmlformats.org/officeDocument/2006/relationships/slide" Target="slide196.xml"/><Relationship Id="rId2" Type="http://schemas.openxmlformats.org/officeDocument/2006/relationships/image" Target="../media/image1.jpeg"/><Relationship Id="rId16" Type="http://schemas.openxmlformats.org/officeDocument/2006/relationships/slide" Target="slide195.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90.xml"/><Relationship Id="rId5" Type="http://schemas.openxmlformats.org/officeDocument/2006/relationships/audio" Target="../media/audio2.wav"/><Relationship Id="rId15" Type="http://schemas.openxmlformats.org/officeDocument/2006/relationships/slide" Target="slide194.xml"/><Relationship Id="rId10" Type="http://schemas.openxmlformats.org/officeDocument/2006/relationships/slide" Target="slide189.xml"/><Relationship Id="rId4" Type="http://schemas.openxmlformats.org/officeDocument/2006/relationships/slide" Target="slide187.xml"/><Relationship Id="rId9" Type="http://schemas.openxmlformats.org/officeDocument/2006/relationships/slide" Target="slide188.xml"/><Relationship Id="rId14" Type="http://schemas.openxmlformats.org/officeDocument/2006/relationships/slide" Target="slide193.xml"/></Relationships>
</file>

<file path=ppt/slides/_rels/slide197.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01.xml"/><Relationship Id="rId18" Type="http://schemas.openxmlformats.org/officeDocument/2006/relationships/slide" Target="slide206.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00.xml"/><Relationship Id="rId17" Type="http://schemas.openxmlformats.org/officeDocument/2006/relationships/slide" Target="slide205.xml"/><Relationship Id="rId2" Type="http://schemas.openxmlformats.org/officeDocument/2006/relationships/image" Target="../media/image1.jpeg"/><Relationship Id="rId16" Type="http://schemas.openxmlformats.org/officeDocument/2006/relationships/slide" Target="slide204.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99.xml"/><Relationship Id="rId5" Type="http://schemas.openxmlformats.org/officeDocument/2006/relationships/audio" Target="../media/audio2.wav"/><Relationship Id="rId15" Type="http://schemas.openxmlformats.org/officeDocument/2006/relationships/slide" Target="slide203.xml"/><Relationship Id="rId10" Type="http://schemas.openxmlformats.org/officeDocument/2006/relationships/slide" Target="slide198.xml"/><Relationship Id="rId4" Type="http://schemas.openxmlformats.org/officeDocument/2006/relationships/slide" Target="slide187.xml"/><Relationship Id="rId9" Type="http://schemas.openxmlformats.org/officeDocument/2006/relationships/slide" Target="slide197.xml"/><Relationship Id="rId14" Type="http://schemas.openxmlformats.org/officeDocument/2006/relationships/slide" Target="slide202.xml"/></Relationships>
</file>

<file path=ppt/slides/_rels/slide198.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01.xml"/><Relationship Id="rId18" Type="http://schemas.openxmlformats.org/officeDocument/2006/relationships/slide" Target="slide206.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00.xml"/><Relationship Id="rId17" Type="http://schemas.openxmlformats.org/officeDocument/2006/relationships/slide" Target="slide205.xml"/><Relationship Id="rId2" Type="http://schemas.openxmlformats.org/officeDocument/2006/relationships/image" Target="../media/image1.jpeg"/><Relationship Id="rId16" Type="http://schemas.openxmlformats.org/officeDocument/2006/relationships/slide" Target="slide204.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99.xml"/><Relationship Id="rId5" Type="http://schemas.openxmlformats.org/officeDocument/2006/relationships/audio" Target="../media/audio2.wav"/><Relationship Id="rId15" Type="http://schemas.openxmlformats.org/officeDocument/2006/relationships/slide" Target="slide203.xml"/><Relationship Id="rId10" Type="http://schemas.openxmlformats.org/officeDocument/2006/relationships/slide" Target="slide198.xml"/><Relationship Id="rId4" Type="http://schemas.openxmlformats.org/officeDocument/2006/relationships/slide" Target="slide187.xml"/><Relationship Id="rId9" Type="http://schemas.openxmlformats.org/officeDocument/2006/relationships/slide" Target="slide197.xml"/><Relationship Id="rId14" Type="http://schemas.openxmlformats.org/officeDocument/2006/relationships/slide" Target="slide202.xml"/></Relationships>
</file>

<file path=ppt/slides/_rels/slide199.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01.xml"/><Relationship Id="rId18" Type="http://schemas.openxmlformats.org/officeDocument/2006/relationships/slide" Target="slide206.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00.xml"/><Relationship Id="rId17" Type="http://schemas.openxmlformats.org/officeDocument/2006/relationships/slide" Target="slide205.xml"/><Relationship Id="rId2" Type="http://schemas.openxmlformats.org/officeDocument/2006/relationships/image" Target="../media/image1.jpeg"/><Relationship Id="rId16" Type="http://schemas.openxmlformats.org/officeDocument/2006/relationships/slide" Target="slide204.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99.xml"/><Relationship Id="rId5" Type="http://schemas.openxmlformats.org/officeDocument/2006/relationships/audio" Target="../media/audio2.wav"/><Relationship Id="rId15" Type="http://schemas.openxmlformats.org/officeDocument/2006/relationships/slide" Target="slide203.xml"/><Relationship Id="rId10" Type="http://schemas.openxmlformats.org/officeDocument/2006/relationships/slide" Target="slide198.xml"/><Relationship Id="rId4" Type="http://schemas.openxmlformats.org/officeDocument/2006/relationships/slide" Target="slide187.xml"/><Relationship Id="rId9" Type="http://schemas.openxmlformats.org/officeDocument/2006/relationships/slide" Target="slide197.xml"/><Relationship Id="rId14" Type="http://schemas.openxmlformats.org/officeDocument/2006/relationships/slide" Target="slide202.xml"/></Relationships>
</file>

<file path=ppt/slides/_rels/slide2.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1.xml"/><Relationship Id="rId18" Type="http://schemas.openxmlformats.org/officeDocument/2006/relationships/slide" Target="slide207.xml"/><Relationship Id="rId26" Type="http://schemas.openxmlformats.org/officeDocument/2006/relationships/slide" Target="slide325.xml"/><Relationship Id="rId39" Type="http://schemas.openxmlformats.org/officeDocument/2006/relationships/slide" Target="slide300.xml"/><Relationship Id="rId3" Type="http://schemas.openxmlformats.org/officeDocument/2006/relationships/image" Target="../media/image1.jpeg"/><Relationship Id="rId21" Type="http://schemas.openxmlformats.org/officeDocument/2006/relationships/slide" Target="slide343.xml"/><Relationship Id="rId34" Type="http://schemas.openxmlformats.org/officeDocument/2006/relationships/slide" Target="slide353.xml"/><Relationship Id="rId7" Type="http://schemas.openxmlformats.org/officeDocument/2006/relationships/image" Target="../media/image8.jpeg"/><Relationship Id="rId12" Type="http://schemas.openxmlformats.org/officeDocument/2006/relationships/slide" Target="slide33.xml"/><Relationship Id="rId17" Type="http://schemas.openxmlformats.org/officeDocument/2006/relationships/slide" Target="slide149.xml"/><Relationship Id="rId25" Type="http://schemas.openxmlformats.org/officeDocument/2006/relationships/slide" Target="slide272.xml"/><Relationship Id="rId33" Type="http://schemas.openxmlformats.org/officeDocument/2006/relationships/slide" Target="slide332.xml"/><Relationship Id="rId38" Type="http://schemas.openxmlformats.org/officeDocument/2006/relationships/slide" Target="slide249.xml"/><Relationship Id="rId2" Type="http://schemas.openxmlformats.org/officeDocument/2006/relationships/audio" Target="../media/audio1.wav"/><Relationship Id="rId16" Type="http://schemas.openxmlformats.org/officeDocument/2006/relationships/slide" Target="slide93.xml"/><Relationship Id="rId20" Type="http://schemas.openxmlformats.org/officeDocument/2006/relationships/slide" Target="slide313.xml"/><Relationship Id="rId29" Type="http://schemas.openxmlformats.org/officeDocument/2006/relationships/slide" Target="slide124.xml"/><Relationship Id="rId41" Type="http://schemas.openxmlformats.org/officeDocument/2006/relationships/slide" Target="slide357.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3.xml"/><Relationship Id="rId24" Type="http://schemas.openxmlformats.org/officeDocument/2006/relationships/slide" Target="slide219.xml"/><Relationship Id="rId32" Type="http://schemas.openxmlformats.org/officeDocument/2006/relationships/slide" Target="slide285.xml"/><Relationship Id="rId37" Type="http://schemas.openxmlformats.org/officeDocument/2006/relationships/slide" Target="slide187.xml"/><Relationship Id="rId40" Type="http://schemas.openxmlformats.org/officeDocument/2006/relationships/slide" Target="slide334.xml"/><Relationship Id="rId5" Type="http://schemas.openxmlformats.org/officeDocument/2006/relationships/audio" Target="../media/audio2.wav"/><Relationship Id="rId15" Type="http://schemas.openxmlformats.org/officeDocument/2006/relationships/slide" Target="slide46.xml"/><Relationship Id="rId23" Type="http://schemas.openxmlformats.org/officeDocument/2006/relationships/slide" Target="slide161.xml"/><Relationship Id="rId28" Type="http://schemas.openxmlformats.org/officeDocument/2006/relationships/slide" Target="slide71.xml"/><Relationship Id="rId36" Type="http://schemas.openxmlformats.org/officeDocument/2006/relationships/slide" Target="slide132.xml"/><Relationship Id="rId10" Type="http://schemas.openxmlformats.org/officeDocument/2006/relationships/image" Target="../media/image9.png"/><Relationship Id="rId19" Type="http://schemas.openxmlformats.org/officeDocument/2006/relationships/slide" Target="slide260.xml"/><Relationship Id="rId31" Type="http://schemas.openxmlformats.org/officeDocument/2006/relationships/slide" Target="slide234.xml"/><Relationship Id="rId4" Type="http://schemas.openxmlformats.org/officeDocument/2006/relationships/slide" Target="slide1.xml"/><Relationship Id="rId9" Type="http://schemas.openxmlformats.org/officeDocument/2006/relationships/slide" Target="slide14.xml"/><Relationship Id="rId14" Type="http://schemas.openxmlformats.org/officeDocument/2006/relationships/slide" Target="slide62.xml"/><Relationship Id="rId22" Type="http://schemas.openxmlformats.org/officeDocument/2006/relationships/slide" Target="slide112.xml"/><Relationship Id="rId27" Type="http://schemas.openxmlformats.org/officeDocument/2006/relationships/slide" Target="slide348.xml"/><Relationship Id="rId30" Type="http://schemas.openxmlformats.org/officeDocument/2006/relationships/slide" Target="slide171.xml"/><Relationship Id="rId35" Type="http://schemas.openxmlformats.org/officeDocument/2006/relationships/slide" Target="slide84.xml"/></Relationships>
</file>

<file path=ppt/slides/_rels/slide20.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0.xml"/><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9.xml"/><Relationship Id="rId5" Type="http://schemas.openxmlformats.org/officeDocument/2006/relationships/audio" Target="../media/audio2.wav"/><Relationship Id="rId10" Type="http://schemas.openxmlformats.org/officeDocument/2006/relationships/slide" Target="slide18.xml"/><Relationship Id="rId4" Type="http://schemas.openxmlformats.org/officeDocument/2006/relationships/slide" Target="slide14.xml"/><Relationship Id="rId9" Type="http://schemas.openxmlformats.org/officeDocument/2006/relationships/slide" Target="slide17.xml"/></Relationships>
</file>

<file path=ppt/slides/_rels/slide200.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01.xml"/><Relationship Id="rId18" Type="http://schemas.openxmlformats.org/officeDocument/2006/relationships/slide" Target="slide206.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00.xml"/><Relationship Id="rId17" Type="http://schemas.openxmlformats.org/officeDocument/2006/relationships/slide" Target="slide205.xml"/><Relationship Id="rId2" Type="http://schemas.openxmlformats.org/officeDocument/2006/relationships/image" Target="../media/image1.jpeg"/><Relationship Id="rId16" Type="http://schemas.openxmlformats.org/officeDocument/2006/relationships/slide" Target="slide204.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99.xml"/><Relationship Id="rId5" Type="http://schemas.openxmlformats.org/officeDocument/2006/relationships/audio" Target="../media/audio2.wav"/><Relationship Id="rId15" Type="http://schemas.openxmlformats.org/officeDocument/2006/relationships/slide" Target="slide203.xml"/><Relationship Id="rId10" Type="http://schemas.openxmlformats.org/officeDocument/2006/relationships/slide" Target="slide198.xml"/><Relationship Id="rId4" Type="http://schemas.openxmlformats.org/officeDocument/2006/relationships/slide" Target="slide187.xml"/><Relationship Id="rId9" Type="http://schemas.openxmlformats.org/officeDocument/2006/relationships/slide" Target="slide197.xml"/><Relationship Id="rId14" Type="http://schemas.openxmlformats.org/officeDocument/2006/relationships/slide" Target="slide202.xml"/></Relationships>
</file>

<file path=ppt/slides/_rels/slide201.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01.xml"/><Relationship Id="rId18" Type="http://schemas.openxmlformats.org/officeDocument/2006/relationships/slide" Target="slide206.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00.xml"/><Relationship Id="rId17" Type="http://schemas.openxmlformats.org/officeDocument/2006/relationships/slide" Target="slide205.xml"/><Relationship Id="rId2" Type="http://schemas.openxmlformats.org/officeDocument/2006/relationships/image" Target="../media/image1.jpeg"/><Relationship Id="rId16" Type="http://schemas.openxmlformats.org/officeDocument/2006/relationships/slide" Target="slide204.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99.xml"/><Relationship Id="rId5" Type="http://schemas.openxmlformats.org/officeDocument/2006/relationships/audio" Target="../media/audio2.wav"/><Relationship Id="rId15" Type="http://schemas.openxmlformats.org/officeDocument/2006/relationships/slide" Target="slide203.xml"/><Relationship Id="rId10" Type="http://schemas.openxmlformats.org/officeDocument/2006/relationships/slide" Target="slide198.xml"/><Relationship Id="rId4" Type="http://schemas.openxmlformats.org/officeDocument/2006/relationships/slide" Target="slide187.xml"/><Relationship Id="rId9" Type="http://schemas.openxmlformats.org/officeDocument/2006/relationships/slide" Target="slide197.xml"/><Relationship Id="rId14" Type="http://schemas.openxmlformats.org/officeDocument/2006/relationships/slide" Target="slide202.xml"/></Relationships>
</file>

<file path=ppt/slides/_rels/slide202.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01.xml"/><Relationship Id="rId18" Type="http://schemas.openxmlformats.org/officeDocument/2006/relationships/slide" Target="slide206.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00.xml"/><Relationship Id="rId17" Type="http://schemas.openxmlformats.org/officeDocument/2006/relationships/slide" Target="slide205.xml"/><Relationship Id="rId2" Type="http://schemas.openxmlformats.org/officeDocument/2006/relationships/image" Target="../media/image1.jpeg"/><Relationship Id="rId16" Type="http://schemas.openxmlformats.org/officeDocument/2006/relationships/slide" Target="slide204.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99.xml"/><Relationship Id="rId5" Type="http://schemas.openxmlformats.org/officeDocument/2006/relationships/audio" Target="../media/audio2.wav"/><Relationship Id="rId15" Type="http://schemas.openxmlformats.org/officeDocument/2006/relationships/slide" Target="slide203.xml"/><Relationship Id="rId10" Type="http://schemas.openxmlformats.org/officeDocument/2006/relationships/slide" Target="slide198.xml"/><Relationship Id="rId4" Type="http://schemas.openxmlformats.org/officeDocument/2006/relationships/slide" Target="slide187.xml"/><Relationship Id="rId9" Type="http://schemas.openxmlformats.org/officeDocument/2006/relationships/slide" Target="slide197.xml"/><Relationship Id="rId14" Type="http://schemas.openxmlformats.org/officeDocument/2006/relationships/slide" Target="slide202.xml"/></Relationships>
</file>

<file path=ppt/slides/_rels/slide203.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01.xml"/><Relationship Id="rId18" Type="http://schemas.openxmlformats.org/officeDocument/2006/relationships/slide" Target="slide206.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00.xml"/><Relationship Id="rId17" Type="http://schemas.openxmlformats.org/officeDocument/2006/relationships/slide" Target="slide205.xml"/><Relationship Id="rId2" Type="http://schemas.openxmlformats.org/officeDocument/2006/relationships/image" Target="../media/image1.jpeg"/><Relationship Id="rId16" Type="http://schemas.openxmlformats.org/officeDocument/2006/relationships/slide" Target="slide204.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99.xml"/><Relationship Id="rId5" Type="http://schemas.openxmlformats.org/officeDocument/2006/relationships/audio" Target="../media/audio2.wav"/><Relationship Id="rId15" Type="http://schemas.openxmlformats.org/officeDocument/2006/relationships/slide" Target="slide203.xml"/><Relationship Id="rId10" Type="http://schemas.openxmlformats.org/officeDocument/2006/relationships/slide" Target="slide198.xml"/><Relationship Id="rId4" Type="http://schemas.openxmlformats.org/officeDocument/2006/relationships/slide" Target="slide187.xml"/><Relationship Id="rId9" Type="http://schemas.openxmlformats.org/officeDocument/2006/relationships/slide" Target="slide197.xml"/><Relationship Id="rId14" Type="http://schemas.openxmlformats.org/officeDocument/2006/relationships/slide" Target="slide202.xml"/></Relationships>
</file>

<file path=ppt/slides/_rels/slide204.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01.xml"/><Relationship Id="rId18" Type="http://schemas.openxmlformats.org/officeDocument/2006/relationships/slide" Target="slide206.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00.xml"/><Relationship Id="rId17" Type="http://schemas.openxmlformats.org/officeDocument/2006/relationships/slide" Target="slide205.xml"/><Relationship Id="rId2" Type="http://schemas.openxmlformats.org/officeDocument/2006/relationships/image" Target="../media/image1.jpeg"/><Relationship Id="rId16" Type="http://schemas.openxmlformats.org/officeDocument/2006/relationships/slide" Target="slide204.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99.xml"/><Relationship Id="rId5" Type="http://schemas.openxmlformats.org/officeDocument/2006/relationships/audio" Target="../media/audio2.wav"/><Relationship Id="rId15" Type="http://schemas.openxmlformats.org/officeDocument/2006/relationships/slide" Target="slide203.xml"/><Relationship Id="rId10" Type="http://schemas.openxmlformats.org/officeDocument/2006/relationships/slide" Target="slide198.xml"/><Relationship Id="rId4" Type="http://schemas.openxmlformats.org/officeDocument/2006/relationships/slide" Target="slide187.xml"/><Relationship Id="rId9" Type="http://schemas.openxmlformats.org/officeDocument/2006/relationships/slide" Target="slide197.xml"/><Relationship Id="rId14" Type="http://schemas.openxmlformats.org/officeDocument/2006/relationships/slide" Target="slide202.xml"/></Relationships>
</file>

<file path=ppt/slides/_rels/slide205.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01.xml"/><Relationship Id="rId18" Type="http://schemas.openxmlformats.org/officeDocument/2006/relationships/slide" Target="slide206.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00.xml"/><Relationship Id="rId17" Type="http://schemas.openxmlformats.org/officeDocument/2006/relationships/slide" Target="slide205.xml"/><Relationship Id="rId2" Type="http://schemas.openxmlformats.org/officeDocument/2006/relationships/image" Target="../media/image1.jpeg"/><Relationship Id="rId16" Type="http://schemas.openxmlformats.org/officeDocument/2006/relationships/slide" Target="slide204.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99.xml"/><Relationship Id="rId5" Type="http://schemas.openxmlformats.org/officeDocument/2006/relationships/audio" Target="../media/audio2.wav"/><Relationship Id="rId15" Type="http://schemas.openxmlformats.org/officeDocument/2006/relationships/slide" Target="slide203.xml"/><Relationship Id="rId10" Type="http://schemas.openxmlformats.org/officeDocument/2006/relationships/slide" Target="slide198.xml"/><Relationship Id="rId4" Type="http://schemas.openxmlformats.org/officeDocument/2006/relationships/slide" Target="slide187.xml"/><Relationship Id="rId9" Type="http://schemas.openxmlformats.org/officeDocument/2006/relationships/slide" Target="slide197.xml"/><Relationship Id="rId14" Type="http://schemas.openxmlformats.org/officeDocument/2006/relationships/slide" Target="slide202.xml"/></Relationships>
</file>

<file path=ppt/slides/_rels/slide206.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01.xml"/><Relationship Id="rId18" Type="http://schemas.openxmlformats.org/officeDocument/2006/relationships/slide" Target="slide206.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00.xml"/><Relationship Id="rId17" Type="http://schemas.openxmlformats.org/officeDocument/2006/relationships/slide" Target="slide205.xml"/><Relationship Id="rId2" Type="http://schemas.openxmlformats.org/officeDocument/2006/relationships/image" Target="../media/image1.jpeg"/><Relationship Id="rId16" Type="http://schemas.openxmlformats.org/officeDocument/2006/relationships/slide" Target="slide204.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99.xml"/><Relationship Id="rId5" Type="http://schemas.openxmlformats.org/officeDocument/2006/relationships/audio" Target="../media/audio2.wav"/><Relationship Id="rId15" Type="http://schemas.openxmlformats.org/officeDocument/2006/relationships/slide" Target="slide203.xml"/><Relationship Id="rId10" Type="http://schemas.openxmlformats.org/officeDocument/2006/relationships/slide" Target="slide198.xml"/><Relationship Id="rId4" Type="http://schemas.openxmlformats.org/officeDocument/2006/relationships/slide" Target="slide187.xml"/><Relationship Id="rId9" Type="http://schemas.openxmlformats.org/officeDocument/2006/relationships/slide" Target="slide197.xml"/><Relationship Id="rId14" Type="http://schemas.openxmlformats.org/officeDocument/2006/relationships/slide" Target="slide202.xml"/></Relationships>
</file>

<file path=ppt/slides/_rels/slide207.xml.rels><?xml version="1.0" encoding="UTF-8" standalone="yes"?>
<Relationships xmlns="http://schemas.openxmlformats.org/package/2006/relationships"><Relationship Id="rId8" Type="http://schemas.openxmlformats.org/officeDocument/2006/relationships/slide" Target="slide2.xml"/><Relationship Id="rId3" Type="http://schemas.openxmlformats.org/officeDocument/2006/relationships/image" Target="../media/image1.jpeg"/><Relationship Id="rId7" Type="http://schemas.openxmlformats.org/officeDocument/2006/relationships/audio" Target="../media/audio3.wav"/><Relationship Id="rId2" Type="http://schemas.openxmlformats.org/officeDocument/2006/relationships/audio" Target="../media/audio1.wav"/><Relationship Id="rId1" Type="http://schemas.openxmlformats.org/officeDocument/2006/relationships/slideLayout" Target="../slideLayouts/slideLayout7.xml"/><Relationship Id="rId6" Type="http://schemas.openxmlformats.org/officeDocument/2006/relationships/audio" Target="../media/audio2.wav"/><Relationship Id="rId5" Type="http://schemas.openxmlformats.org/officeDocument/2006/relationships/slide" Target="slide208.xml"/><Relationship Id="rId10" Type="http://schemas.openxmlformats.org/officeDocument/2006/relationships/image" Target="../media/image6.png"/><Relationship Id="rId4" Type="http://schemas.openxmlformats.org/officeDocument/2006/relationships/image" Target="../media/image10.png"/><Relationship Id="rId9" Type="http://schemas.openxmlformats.org/officeDocument/2006/relationships/image" Target="../media/image8.jpeg"/></Relationships>
</file>

<file path=ppt/slides/_rels/slide208.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12.xml"/><Relationship Id="rId18" Type="http://schemas.openxmlformats.org/officeDocument/2006/relationships/slide" Target="slide217.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11.xml"/><Relationship Id="rId17" Type="http://schemas.openxmlformats.org/officeDocument/2006/relationships/slide" Target="slide216.xml"/><Relationship Id="rId2" Type="http://schemas.openxmlformats.org/officeDocument/2006/relationships/image" Target="../media/image1.jpeg"/><Relationship Id="rId16" Type="http://schemas.openxmlformats.org/officeDocument/2006/relationships/slide" Target="slide215.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10.xml"/><Relationship Id="rId5" Type="http://schemas.openxmlformats.org/officeDocument/2006/relationships/audio" Target="../media/audio2.wav"/><Relationship Id="rId15" Type="http://schemas.openxmlformats.org/officeDocument/2006/relationships/slide" Target="slide214.xml"/><Relationship Id="rId10" Type="http://schemas.openxmlformats.org/officeDocument/2006/relationships/slide" Target="slide209.xml"/><Relationship Id="rId19" Type="http://schemas.openxmlformats.org/officeDocument/2006/relationships/slide" Target="slide218.xml"/><Relationship Id="rId4" Type="http://schemas.openxmlformats.org/officeDocument/2006/relationships/slide" Target="slide207.xml"/><Relationship Id="rId9" Type="http://schemas.openxmlformats.org/officeDocument/2006/relationships/slide" Target="slide208.xml"/><Relationship Id="rId14" Type="http://schemas.openxmlformats.org/officeDocument/2006/relationships/slide" Target="slide213.xml"/></Relationships>
</file>

<file path=ppt/slides/_rels/slide209.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12.xml"/><Relationship Id="rId18" Type="http://schemas.openxmlformats.org/officeDocument/2006/relationships/slide" Target="slide217.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11.xml"/><Relationship Id="rId17" Type="http://schemas.openxmlformats.org/officeDocument/2006/relationships/slide" Target="slide216.xml"/><Relationship Id="rId2" Type="http://schemas.openxmlformats.org/officeDocument/2006/relationships/image" Target="../media/image1.jpeg"/><Relationship Id="rId16" Type="http://schemas.openxmlformats.org/officeDocument/2006/relationships/slide" Target="slide215.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10.xml"/><Relationship Id="rId5" Type="http://schemas.openxmlformats.org/officeDocument/2006/relationships/audio" Target="../media/audio2.wav"/><Relationship Id="rId15" Type="http://schemas.openxmlformats.org/officeDocument/2006/relationships/slide" Target="slide214.xml"/><Relationship Id="rId10" Type="http://schemas.openxmlformats.org/officeDocument/2006/relationships/slide" Target="slide209.xml"/><Relationship Id="rId19" Type="http://schemas.openxmlformats.org/officeDocument/2006/relationships/slide" Target="slide218.xml"/><Relationship Id="rId4" Type="http://schemas.openxmlformats.org/officeDocument/2006/relationships/slide" Target="slide207.xml"/><Relationship Id="rId9" Type="http://schemas.openxmlformats.org/officeDocument/2006/relationships/slide" Target="slide208.xml"/><Relationship Id="rId14" Type="http://schemas.openxmlformats.org/officeDocument/2006/relationships/slide" Target="slide213.xml"/></Relationships>
</file>

<file path=ppt/slides/_rels/slide21.xml.rels><?xml version="1.0" encoding="UTF-8" standalone="yes"?>
<Relationships xmlns="http://schemas.openxmlformats.org/package/2006/relationships"><Relationship Id="rId8" Type="http://schemas.openxmlformats.org/officeDocument/2006/relationships/image" Target="../media/image8.jpeg"/><Relationship Id="rId3" Type="http://schemas.openxmlformats.org/officeDocument/2006/relationships/image" Target="../media/image1.jpeg"/><Relationship Id="rId7" Type="http://schemas.openxmlformats.org/officeDocument/2006/relationships/audio" Target="../media/audio3.wav"/><Relationship Id="rId2" Type="http://schemas.openxmlformats.org/officeDocument/2006/relationships/audio" Target="../media/audio1.wav"/><Relationship Id="rId1" Type="http://schemas.openxmlformats.org/officeDocument/2006/relationships/slideLayout" Target="../slideLayouts/slideLayout7.xml"/><Relationship Id="rId6" Type="http://schemas.openxmlformats.org/officeDocument/2006/relationships/audio" Target="../media/audio2.wav"/><Relationship Id="rId5" Type="http://schemas.openxmlformats.org/officeDocument/2006/relationships/slide" Target="slide2.xml"/><Relationship Id="rId10" Type="http://schemas.openxmlformats.org/officeDocument/2006/relationships/slide" Target="slide22.xml"/><Relationship Id="rId4" Type="http://schemas.openxmlformats.org/officeDocument/2006/relationships/image" Target="../media/image10.png"/><Relationship Id="rId9" Type="http://schemas.openxmlformats.org/officeDocument/2006/relationships/image" Target="../media/image6.png"/></Relationships>
</file>

<file path=ppt/slides/_rels/slide210.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12.xml"/><Relationship Id="rId18" Type="http://schemas.openxmlformats.org/officeDocument/2006/relationships/slide" Target="slide217.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11.xml"/><Relationship Id="rId17" Type="http://schemas.openxmlformats.org/officeDocument/2006/relationships/slide" Target="slide216.xml"/><Relationship Id="rId2" Type="http://schemas.openxmlformats.org/officeDocument/2006/relationships/image" Target="../media/image1.jpeg"/><Relationship Id="rId16" Type="http://schemas.openxmlformats.org/officeDocument/2006/relationships/slide" Target="slide215.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10.xml"/><Relationship Id="rId5" Type="http://schemas.openxmlformats.org/officeDocument/2006/relationships/audio" Target="../media/audio2.wav"/><Relationship Id="rId15" Type="http://schemas.openxmlformats.org/officeDocument/2006/relationships/slide" Target="slide214.xml"/><Relationship Id="rId10" Type="http://schemas.openxmlformats.org/officeDocument/2006/relationships/slide" Target="slide209.xml"/><Relationship Id="rId19" Type="http://schemas.openxmlformats.org/officeDocument/2006/relationships/slide" Target="slide218.xml"/><Relationship Id="rId4" Type="http://schemas.openxmlformats.org/officeDocument/2006/relationships/slide" Target="slide207.xml"/><Relationship Id="rId9" Type="http://schemas.openxmlformats.org/officeDocument/2006/relationships/slide" Target="slide208.xml"/><Relationship Id="rId14" Type="http://schemas.openxmlformats.org/officeDocument/2006/relationships/slide" Target="slide213.xml"/></Relationships>
</file>

<file path=ppt/slides/_rels/slide211.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12.xml"/><Relationship Id="rId18" Type="http://schemas.openxmlformats.org/officeDocument/2006/relationships/slide" Target="slide217.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11.xml"/><Relationship Id="rId17" Type="http://schemas.openxmlformats.org/officeDocument/2006/relationships/slide" Target="slide216.xml"/><Relationship Id="rId2" Type="http://schemas.openxmlformats.org/officeDocument/2006/relationships/image" Target="../media/image1.jpeg"/><Relationship Id="rId16" Type="http://schemas.openxmlformats.org/officeDocument/2006/relationships/slide" Target="slide215.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10.xml"/><Relationship Id="rId5" Type="http://schemas.openxmlformats.org/officeDocument/2006/relationships/audio" Target="../media/audio2.wav"/><Relationship Id="rId15" Type="http://schemas.openxmlformats.org/officeDocument/2006/relationships/slide" Target="slide214.xml"/><Relationship Id="rId10" Type="http://schemas.openxmlformats.org/officeDocument/2006/relationships/slide" Target="slide209.xml"/><Relationship Id="rId19" Type="http://schemas.openxmlformats.org/officeDocument/2006/relationships/slide" Target="slide218.xml"/><Relationship Id="rId4" Type="http://schemas.openxmlformats.org/officeDocument/2006/relationships/slide" Target="slide207.xml"/><Relationship Id="rId9" Type="http://schemas.openxmlformats.org/officeDocument/2006/relationships/slide" Target="slide208.xml"/><Relationship Id="rId14" Type="http://schemas.openxmlformats.org/officeDocument/2006/relationships/slide" Target="slide213.xml"/></Relationships>
</file>

<file path=ppt/slides/_rels/slide212.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12.xml"/><Relationship Id="rId18" Type="http://schemas.openxmlformats.org/officeDocument/2006/relationships/slide" Target="slide217.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11.xml"/><Relationship Id="rId17" Type="http://schemas.openxmlformats.org/officeDocument/2006/relationships/slide" Target="slide216.xml"/><Relationship Id="rId2" Type="http://schemas.openxmlformats.org/officeDocument/2006/relationships/image" Target="../media/image1.jpeg"/><Relationship Id="rId16" Type="http://schemas.openxmlformats.org/officeDocument/2006/relationships/slide" Target="slide215.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10.xml"/><Relationship Id="rId5" Type="http://schemas.openxmlformats.org/officeDocument/2006/relationships/audio" Target="../media/audio2.wav"/><Relationship Id="rId15" Type="http://schemas.openxmlformats.org/officeDocument/2006/relationships/slide" Target="slide214.xml"/><Relationship Id="rId10" Type="http://schemas.openxmlformats.org/officeDocument/2006/relationships/slide" Target="slide209.xml"/><Relationship Id="rId19" Type="http://schemas.openxmlformats.org/officeDocument/2006/relationships/slide" Target="slide218.xml"/><Relationship Id="rId4" Type="http://schemas.openxmlformats.org/officeDocument/2006/relationships/slide" Target="slide207.xml"/><Relationship Id="rId9" Type="http://schemas.openxmlformats.org/officeDocument/2006/relationships/slide" Target="slide208.xml"/><Relationship Id="rId14" Type="http://schemas.openxmlformats.org/officeDocument/2006/relationships/slide" Target="slide213.xml"/></Relationships>
</file>

<file path=ppt/slides/_rels/slide213.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12.xml"/><Relationship Id="rId18" Type="http://schemas.openxmlformats.org/officeDocument/2006/relationships/slide" Target="slide217.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11.xml"/><Relationship Id="rId17" Type="http://schemas.openxmlformats.org/officeDocument/2006/relationships/slide" Target="slide216.xml"/><Relationship Id="rId2" Type="http://schemas.openxmlformats.org/officeDocument/2006/relationships/image" Target="../media/image1.jpeg"/><Relationship Id="rId16" Type="http://schemas.openxmlformats.org/officeDocument/2006/relationships/slide" Target="slide215.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10.xml"/><Relationship Id="rId5" Type="http://schemas.openxmlformats.org/officeDocument/2006/relationships/audio" Target="../media/audio2.wav"/><Relationship Id="rId15" Type="http://schemas.openxmlformats.org/officeDocument/2006/relationships/slide" Target="slide214.xml"/><Relationship Id="rId10" Type="http://schemas.openxmlformats.org/officeDocument/2006/relationships/slide" Target="slide209.xml"/><Relationship Id="rId19" Type="http://schemas.openxmlformats.org/officeDocument/2006/relationships/slide" Target="slide218.xml"/><Relationship Id="rId4" Type="http://schemas.openxmlformats.org/officeDocument/2006/relationships/slide" Target="slide207.xml"/><Relationship Id="rId9" Type="http://schemas.openxmlformats.org/officeDocument/2006/relationships/slide" Target="slide208.xml"/><Relationship Id="rId14" Type="http://schemas.openxmlformats.org/officeDocument/2006/relationships/slide" Target="slide213.xml"/></Relationships>
</file>

<file path=ppt/slides/_rels/slide214.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12.xml"/><Relationship Id="rId18" Type="http://schemas.openxmlformats.org/officeDocument/2006/relationships/slide" Target="slide217.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11.xml"/><Relationship Id="rId17" Type="http://schemas.openxmlformats.org/officeDocument/2006/relationships/slide" Target="slide216.xml"/><Relationship Id="rId2" Type="http://schemas.openxmlformats.org/officeDocument/2006/relationships/image" Target="../media/image1.jpeg"/><Relationship Id="rId16" Type="http://schemas.openxmlformats.org/officeDocument/2006/relationships/slide" Target="slide215.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10.xml"/><Relationship Id="rId5" Type="http://schemas.openxmlformats.org/officeDocument/2006/relationships/audio" Target="../media/audio2.wav"/><Relationship Id="rId15" Type="http://schemas.openxmlformats.org/officeDocument/2006/relationships/slide" Target="slide214.xml"/><Relationship Id="rId10" Type="http://schemas.openxmlformats.org/officeDocument/2006/relationships/slide" Target="slide209.xml"/><Relationship Id="rId19" Type="http://schemas.openxmlformats.org/officeDocument/2006/relationships/slide" Target="slide218.xml"/><Relationship Id="rId4" Type="http://schemas.openxmlformats.org/officeDocument/2006/relationships/slide" Target="slide207.xml"/><Relationship Id="rId9" Type="http://schemas.openxmlformats.org/officeDocument/2006/relationships/slide" Target="slide208.xml"/><Relationship Id="rId14" Type="http://schemas.openxmlformats.org/officeDocument/2006/relationships/slide" Target="slide213.xml"/></Relationships>
</file>

<file path=ppt/slides/_rels/slide215.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12.xml"/><Relationship Id="rId18" Type="http://schemas.openxmlformats.org/officeDocument/2006/relationships/slide" Target="slide217.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11.xml"/><Relationship Id="rId17" Type="http://schemas.openxmlformats.org/officeDocument/2006/relationships/slide" Target="slide216.xml"/><Relationship Id="rId2" Type="http://schemas.openxmlformats.org/officeDocument/2006/relationships/image" Target="../media/image1.jpeg"/><Relationship Id="rId16" Type="http://schemas.openxmlformats.org/officeDocument/2006/relationships/slide" Target="slide215.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10.xml"/><Relationship Id="rId5" Type="http://schemas.openxmlformats.org/officeDocument/2006/relationships/audio" Target="../media/audio2.wav"/><Relationship Id="rId15" Type="http://schemas.openxmlformats.org/officeDocument/2006/relationships/slide" Target="slide214.xml"/><Relationship Id="rId10" Type="http://schemas.openxmlformats.org/officeDocument/2006/relationships/slide" Target="slide209.xml"/><Relationship Id="rId19" Type="http://schemas.openxmlformats.org/officeDocument/2006/relationships/slide" Target="slide218.xml"/><Relationship Id="rId4" Type="http://schemas.openxmlformats.org/officeDocument/2006/relationships/slide" Target="slide207.xml"/><Relationship Id="rId9" Type="http://schemas.openxmlformats.org/officeDocument/2006/relationships/slide" Target="slide208.xml"/><Relationship Id="rId14" Type="http://schemas.openxmlformats.org/officeDocument/2006/relationships/slide" Target="slide213.xml"/></Relationships>
</file>

<file path=ppt/slides/_rels/slide216.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12.xml"/><Relationship Id="rId18" Type="http://schemas.openxmlformats.org/officeDocument/2006/relationships/slide" Target="slide217.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11.xml"/><Relationship Id="rId17" Type="http://schemas.openxmlformats.org/officeDocument/2006/relationships/slide" Target="slide216.xml"/><Relationship Id="rId2" Type="http://schemas.openxmlformats.org/officeDocument/2006/relationships/image" Target="../media/image1.jpeg"/><Relationship Id="rId16" Type="http://schemas.openxmlformats.org/officeDocument/2006/relationships/slide" Target="slide215.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10.xml"/><Relationship Id="rId5" Type="http://schemas.openxmlformats.org/officeDocument/2006/relationships/audio" Target="../media/audio2.wav"/><Relationship Id="rId15" Type="http://schemas.openxmlformats.org/officeDocument/2006/relationships/slide" Target="slide214.xml"/><Relationship Id="rId10" Type="http://schemas.openxmlformats.org/officeDocument/2006/relationships/slide" Target="slide209.xml"/><Relationship Id="rId19" Type="http://schemas.openxmlformats.org/officeDocument/2006/relationships/slide" Target="slide218.xml"/><Relationship Id="rId4" Type="http://schemas.openxmlformats.org/officeDocument/2006/relationships/slide" Target="slide207.xml"/><Relationship Id="rId9" Type="http://schemas.openxmlformats.org/officeDocument/2006/relationships/slide" Target="slide208.xml"/><Relationship Id="rId14" Type="http://schemas.openxmlformats.org/officeDocument/2006/relationships/slide" Target="slide213.xml"/></Relationships>
</file>

<file path=ppt/slides/_rels/slide217.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12.xml"/><Relationship Id="rId18" Type="http://schemas.openxmlformats.org/officeDocument/2006/relationships/slide" Target="slide217.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11.xml"/><Relationship Id="rId17" Type="http://schemas.openxmlformats.org/officeDocument/2006/relationships/slide" Target="slide216.xml"/><Relationship Id="rId2" Type="http://schemas.openxmlformats.org/officeDocument/2006/relationships/image" Target="../media/image1.jpeg"/><Relationship Id="rId16" Type="http://schemas.openxmlformats.org/officeDocument/2006/relationships/slide" Target="slide215.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10.xml"/><Relationship Id="rId5" Type="http://schemas.openxmlformats.org/officeDocument/2006/relationships/audio" Target="../media/audio2.wav"/><Relationship Id="rId15" Type="http://schemas.openxmlformats.org/officeDocument/2006/relationships/slide" Target="slide214.xml"/><Relationship Id="rId10" Type="http://schemas.openxmlformats.org/officeDocument/2006/relationships/slide" Target="slide209.xml"/><Relationship Id="rId19" Type="http://schemas.openxmlformats.org/officeDocument/2006/relationships/slide" Target="slide218.xml"/><Relationship Id="rId4" Type="http://schemas.openxmlformats.org/officeDocument/2006/relationships/slide" Target="slide207.xml"/><Relationship Id="rId9" Type="http://schemas.openxmlformats.org/officeDocument/2006/relationships/slide" Target="slide208.xml"/><Relationship Id="rId14" Type="http://schemas.openxmlformats.org/officeDocument/2006/relationships/slide" Target="slide213.xml"/></Relationships>
</file>

<file path=ppt/slides/_rels/slide218.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12.xml"/><Relationship Id="rId18" Type="http://schemas.openxmlformats.org/officeDocument/2006/relationships/slide" Target="slide217.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11.xml"/><Relationship Id="rId17" Type="http://schemas.openxmlformats.org/officeDocument/2006/relationships/slide" Target="slide216.xml"/><Relationship Id="rId2" Type="http://schemas.openxmlformats.org/officeDocument/2006/relationships/image" Target="../media/image1.jpeg"/><Relationship Id="rId16" Type="http://schemas.openxmlformats.org/officeDocument/2006/relationships/slide" Target="slide215.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10.xml"/><Relationship Id="rId5" Type="http://schemas.openxmlformats.org/officeDocument/2006/relationships/audio" Target="../media/audio2.wav"/><Relationship Id="rId15" Type="http://schemas.openxmlformats.org/officeDocument/2006/relationships/slide" Target="slide214.xml"/><Relationship Id="rId10" Type="http://schemas.openxmlformats.org/officeDocument/2006/relationships/slide" Target="slide209.xml"/><Relationship Id="rId19" Type="http://schemas.openxmlformats.org/officeDocument/2006/relationships/slide" Target="slide218.xml"/><Relationship Id="rId4" Type="http://schemas.openxmlformats.org/officeDocument/2006/relationships/slide" Target="slide207.xml"/><Relationship Id="rId9" Type="http://schemas.openxmlformats.org/officeDocument/2006/relationships/slide" Target="slide208.xml"/><Relationship Id="rId14" Type="http://schemas.openxmlformats.org/officeDocument/2006/relationships/slide" Target="slide213.xml"/></Relationships>
</file>

<file path=ppt/slides/_rels/slide219.xml.rels><?xml version="1.0" encoding="UTF-8" standalone="yes"?>
<Relationships xmlns="http://schemas.openxmlformats.org/package/2006/relationships"><Relationship Id="rId8" Type="http://schemas.openxmlformats.org/officeDocument/2006/relationships/slide" Target="slide2.xml"/><Relationship Id="rId3" Type="http://schemas.openxmlformats.org/officeDocument/2006/relationships/image" Target="../media/image1.jpeg"/><Relationship Id="rId7" Type="http://schemas.openxmlformats.org/officeDocument/2006/relationships/audio" Target="../media/audio3.wav"/><Relationship Id="rId2" Type="http://schemas.openxmlformats.org/officeDocument/2006/relationships/audio" Target="../media/audio1.wav"/><Relationship Id="rId1" Type="http://schemas.openxmlformats.org/officeDocument/2006/relationships/slideLayout" Target="../slideLayouts/slideLayout7.xml"/><Relationship Id="rId6" Type="http://schemas.openxmlformats.org/officeDocument/2006/relationships/audio" Target="../media/audio2.wav"/><Relationship Id="rId5" Type="http://schemas.openxmlformats.org/officeDocument/2006/relationships/slide" Target="slide220.xml"/><Relationship Id="rId10" Type="http://schemas.openxmlformats.org/officeDocument/2006/relationships/image" Target="../media/image6.png"/><Relationship Id="rId4" Type="http://schemas.openxmlformats.org/officeDocument/2006/relationships/image" Target="../media/image10.png"/><Relationship Id="rId9" Type="http://schemas.openxmlformats.org/officeDocument/2006/relationships/image" Target="../media/image8.jpeg"/></Relationships>
</file>

<file path=ppt/slides/_rels/slide22.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6.xml"/><Relationship Id="rId18" Type="http://schemas.openxmlformats.org/officeDocument/2006/relationships/slide" Target="slide31.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5.xml"/><Relationship Id="rId17" Type="http://schemas.openxmlformats.org/officeDocument/2006/relationships/slide" Target="slide30.xml"/><Relationship Id="rId2" Type="http://schemas.openxmlformats.org/officeDocument/2006/relationships/image" Target="../media/image1.jpeg"/><Relationship Id="rId16" Type="http://schemas.openxmlformats.org/officeDocument/2006/relationships/slide" Target="slide29.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4.xml"/><Relationship Id="rId5" Type="http://schemas.openxmlformats.org/officeDocument/2006/relationships/audio" Target="../media/audio2.wav"/><Relationship Id="rId15" Type="http://schemas.openxmlformats.org/officeDocument/2006/relationships/slide" Target="slide28.xml"/><Relationship Id="rId10" Type="http://schemas.openxmlformats.org/officeDocument/2006/relationships/slide" Target="slide23.xml"/><Relationship Id="rId19" Type="http://schemas.openxmlformats.org/officeDocument/2006/relationships/slide" Target="slide32.xml"/><Relationship Id="rId4" Type="http://schemas.openxmlformats.org/officeDocument/2006/relationships/slide" Target="slide21.xml"/><Relationship Id="rId9" Type="http://schemas.openxmlformats.org/officeDocument/2006/relationships/slide" Target="slide22.xml"/><Relationship Id="rId14" Type="http://schemas.openxmlformats.org/officeDocument/2006/relationships/slide" Target="slide27.xml"/></Relationships>
</file>

<file path=ppt/slides/_rels/slide220.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24.xml"/><Relationship Id="rId18" Type="http://schemas.openxmlformats.org/officeDocument/2006/relationships/slide" Target="slide229.xml"/><Relationship Id="rId3" Type="http://schemas.openxmlformats.org/officeDocument/2006/relationships/image" Target="../media/image11.png"/><Relationship Id="rId21" Type="http://schemas.openxmlformats.org/officeDocument/2006/relationships/slide" Target="slide233.xml"/><Relationship Id="rId7" Type="http://schemas.openxmlformats.org/officeDocument/2006/relationships/image" Target="../media/image8.jpeg"/><Relationship Id="rId12" Type="http://schemas.openxmlformats.org/officeDocument/2006/relationships/slide" Target="slide223.xml"/><Relationship Id="rId17" Type="http://schemas.openxmlformats.org/officeDocument/2006/relationships/slide" Target="slide228.xml"/><Relationship Id="rId2" Type="http://schemas.openxmlformats.org/officeDocument/2006/relationships/image" Target="../media/image1.jpeg"/><Relationship Id="rId16" Type="http://schemas.openxmlformats.org/officeDocument/2006/relationships/slide" Target="slide227.xml"/><Relationship Id="rId20" Type="http://schemas.openxmlformats.org/officeDocument/2006/relationships/slide" Target="slide231.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22.xml"/><Relationship Id="rId5" Type="http://schemas.openxmlformats.org/officeDocument/2006/relationships/audio" Target="../media/audio2.wav"/><Relationship Id="rId15" Type="http://schemas.openxmlformats.org/officeDocument/2006/relationships/slide" Target="slide226.xml"/><Relationship Id="rId10" Type="http://schemas.openxmlformats.org/officeDocument/2006/relationships/slide" Target="slide221.xml"/><Relationship Id="rId19" Type="http://schemas.openxmlformats.org/officeDocument/2006/relationships/slide" Target="slide230.xml"/><Relationship Id="rId4" Type="http://schemas.openxmlformats.org/officeDocument/2006/relationships/slide" Target="slide219.xml"/><Relationship Id="rId9" Type="http://schemas.openxmlformats.org/officeDocument/2006/relationships/slide" Target="slide220.xml"/><Relationship Id="rId14" Type="http://schemas.openxmlformats.org/officeDocument/2006/relationships/slide" Target="slide225.xml"/><Relationship Id="rId22" Type="http://schemas.openxmlformats.org/officeDocument/2006/relationships/slide" Target="slide232.xml"/></Relationships>
</file>

<file path=ppt/slides/_rels/slide221.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24.xml"/><Relationship Id="rId18" Type="http://schemas.openxmlformats.org/officeDocument/2006/relationships/slide" Target="slide229.xml"/><Relationship Id="rId3" Type="http://schemas.openxmlformats.org/officeDocument/2006/relationships/image" Target="../media/image11.png"/><Relationship Id="rId21" Type="http://schemas.openxmlformats.org/officeDocument/2006/relationships/slide" Target="slide233.xml"/><Relationship Id="rId7" Type="http://schemas.openxmlformats.org/officeDocument/2006/relationships/image" Target="../media/image8.jpeg"/><Relationship Id="rId12" Type="http://schemas.openxmlformats.org/officeDocument/2006/relationships/slide" Target="slide223.xml"/><Relationship Id="rId17" Type="http://schemas.openxmlformats.org/officeDocument/2006/relationships/slide" Target="slide228.xml"/><Relationship Id="rId2" Type="http://schemas.openxmlformats.org/officeDocument/2006/relationships/image" Target="../media/image1.jpeg"/><Relationship Id="rId16" Type="http://schemas.openxmlformats.org/officeDocument/2006/relationships/slide" Target="slide227.xml"/><Relationship Id="rId20" Type="http://schemas.openxmlformats.org/officeDocument/2006/relationships/slide" Target="slide231.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22.xml"/><Relationship Id="rId5" Type="http://schemas.openxmlformats.org/officeDocument/2006/relationships/audio" Target="../media/audio2.wav"/><Relationship Id="rId15" Type="http://schemas.openxmlformats.org/officeDocument/2006/relationships/slide" Target="slide226.xml"/><Relationship Id="rId10" Type="http://schemas.openxmlformats.org/officeDocument/2006/relationships/slide" Target="slide221.xml"/><Relationship Id="rId19" Type="http://schemas.openxmlformats.org/officeDocument/2006/relationships/slide" Target="slide230.xml"/><Relationship Id="rId4" Type="http://schemas.openxmlformats.org/officeDocument/2006/relationships/slide" Target="slide219.xml"/><Relationship Id="rId9" Type="http://schemas.openxmlformats.org/officeDocument/2006/relationships/slide" Target="slide220.xml"/><Relationship Id="rId14" Type="http://schemas.openxmlformats.org/officeDocument/2006/relationships/slide" Target="slide225.xml"/><Relationship Id="rId22" Type="http://schemas.openxmlformats.org/officeDocument/2006/relationships/slide" Target="slide232.xml"/></Relationships>
</file>

<file path=ppt/slides/_rels/slide222.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24.xml"/><Relationship Id="rId18" Type="http://schemas.openxmlformats.org/officeDocument/2006/relationships/slide" Target="slide229.xml"/><Relationship Id="rId3" Type="http://schemas.openxmlformats.org/officeDocument/2006/relationships/image" Target="../media/image11.png"/><Relationship Id="rId21" Type="http://schemas.openxmlformats.org/officeDocument/2006/relationships/slide" Target="slide233.xml"/><Relationship Id="rId7" Type="http://schemas.openxmlformats.org/officeDocument/2006/relationships/image" Target="../media/image8.jpeg"/><Relationship Id="rId12" Type="http://schemas.openxmlformats.org/officeDocument/2006/relationships/slide" Target="slide223.xml"/><Relationship Id="rId17" Type="http://schemas.openxmlformats.org/officeDocument/2006/relationships/slide" Target="slide228.xml"/><Relationship Id="rId2" Type="http://schemas.openxmlformats.org/officeDocument/2006/relationships/image" Target="../media/image1.jpeg"/><Relationship Id="rId16" Type="http://schemas.openxmlformats.org/officeDocument/2006/relationships/slide" Target="slide227.xml"/><Relationship Id="rId20" Type="http://schemas.openxmlformats.org/officeDocument/2006/relationships/slide" Target="slide231.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22.xml"/><Relationship Id="rId5" Type="http://schemas.openxmlformats.org/officeDocument/2006/relationships/audio" Target="../media/audio2.wav"/><Relationship Id="rId15" Type="http://schemas.openxmlformats.org/officeDocument/2006/relationships/slide" Target="slide226.xml"/><Relationship Id="rId10" Type="http://schemas.openxmlformats.org/officeDocument/2006/relationships/slide" Target="slide221.xml"/><Relationship Id="rId19" Type="http://schemas.openxmlformats.org/officeDocument/2006/relationships/slide" Target="slide230.xml"/><Relationship Id="rId4" Type="http://schemas.openxmlformats.org/officeDocument/2006/relationships/slide" Target="slide219.xml"/><Relationship Id="rId9" Type="http://schemas.openxmlformats.org/officeDocument/2006/relationships/slide" Target="slide220.xml"/><Relationship Id="rId14" Type="http://schemas.openxmlformats.org/officeDocument/2006/relationships/slide" Target="slide225.xml"/><Relationship Id="rId22" Type="http://schemas.openxmlformats.org/officeDocument/2006/relationships/slide" Target="slide232.xml"/></Relationships>
</file>

<file path=ppt/slides/_rels/slide223.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24.xml"/><Relationship Id="rId18" Type="http://schemas.openxmlformats.org/officeDocument/2006/relationships/slide" Target="slide229.xml"/><Relationship Id="rId3" Type="http://schemas.openxmlformats.org/officeDocument/2006/relationships/image" Target="../media/image11.png"/><Relationship Id="rId21" Type="http://schemas.openxmlformats.org/officeDocument/2006/relationships/slide" Target="slide233.xml"/><Relationship Id="rId7" Type="http://schemas.openxmlformats.org/officeDocument/2006/relationships/image" Target="../media/image8.jpeg"/><Relationship Id="rId12" Type="http://schemas.openxmlformats.org/officeDocument/2006/relationships/slide" Target="slide223.xml"/><Relationship Id="rId17" Type="http://schemas.openxmlformats.org/officeDocument/2006/relationships/slide" Target="slide228.xml"/><Relationship Id="rId2" Type="http://schemas.openxmlformats.org/officeDocument/2006/relationships/image" Target="../media/image1.jpeg"/><Relationship Id="rId16" Type="http://schemas.openxmlformats.org/officeDocument/2006/relationships/slide" Target="slide227.xml"/><Relationship Id="rId20" Type="http://schemas.openxmlformats.org/officeDocument/2006/relationships/slide" Target="slide231.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22.xml"/><Relationship Id="rId5" Type="http://schemas.openxmlformats.org/officeDocument/2006/relationships/audio" Target="../media/audio2.wav"/><Relationship Id="rId15" Type="http://schemas.openxmlformats.org/officeDocument/2006/relationships/slide" Target="slide226.xml"/><Relationship Id="rId10" Type="http://schemas.openxmlformats.org/officeDocument/2006/relationships/slide" Target="slide221.xml"/><Relationship Id="rId19" Type="http://schemas.openxmlformats.org/officeDocument/2006/relationships/slide" Target="slide230.xml"/><Relationship Id="rId4" Type="http://schemas.openxmlformats.org/officeDocument/2006/relationships/slide" Target="slide219.xml"/><Relationship Id="rId9" Type="http://schemas.openxmlformats.org/officeDocument/2006/relationships/slide" Target="slide220.xml"/><Relationship Id="rId14" Type="http://schemas.openxmlformats.org/officeDocument/2006/relationships/slide" Target="slide225.xml"/><Relationship Id="rId22" Type="http://schemas.openxmlformats.org/officeDocument/2006/relationships/slide" Target="slide232.xml"/></Relationships>
</file>

<file path=ppt/slides/_rels/slide224.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24.xml"/><Relationship Id="rId18" Type="http://schemas.openxmlformats.org/officeDocument/2006/relationships/slide" Target="slide229.xml"/><Relationship Id="rId3" Type="http://schemas.openxmlformats.org/officeDocument/2006/relationships/image" Target="../media/image11.png"/><Relationship Id="rId21" Type="http://schemas.openxmlformats.org/officeDocument/2006/relationships/slide" Target="slide233.xml"/><Relationship Id="rId7" Type="http://schemas.openxmlformats.org/officeDocument/2006/relationships/image" Target="../media/image8.jpeg"/><Relationship Id="rId12" Type="http://schemas.openxmlformats.org/officeDocument/2006/relationships/slide" Target="slide223.xml"/><Relationship Id="rId17" Type="http://schemas.openxmlformats.org/officeDocument/2006/relationships/slide" Target="slide228.xml"/><Relationship Id="rId2" Type="http://schemas.openxmlformats.org/officeDocument/2006/relationships/image" Target="../media/image1.jpeg"/><Relationship Id="rId16" Type="http://schemas.openxmlformats.org/officeDocument/2006/relationships/slide" Target="slide227.xml"/><Relationship Id="rId20" Type="http://schemas.openxmlformats.org/officeDocument/2006/relationships/slide" Target="slide231.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22.xml"/><Relationship Id="rId5" Type="http://schemas.openxmlformats.org/officeDocument/2006/relationships/audio" Target="../media/audio2.wav"/><Relationship Id="rId15" Type="http://schemas.openxmlformats.org/officeDocument/2006/relationships/slide" Target="slide226.xml"/><Relationship Id="rId10" Type="http://schemas.openxmlformats.org/officeDocument/2006/relationships/slide" Target="slide221.xml"/><Relationship Id="rId19" Type="http://schemas.openxmlformats.org/officeDocument/2006/relationships/slide" Target="slide230.xml"/><Relationship Id="rId4" Type="http://schemas.openxmlformats.org/officeDocument/2006/relationships/slide" Target="slide219.xml"/><Relationship Id="rId9" Type="http://schemas.openxmlformats.org/officeDocument/2006/relationships/slide" Target="slide220.xml"/><Relationship Id="rId14" Type="http://schemas.openxmlformats.org/officeDocument/2006/relationships/slide" Target="slide225.xml"/><Relationship Id="rId22" Type="http://schemas.openxmlformats.org/officeDocument/2006/relationships/slide" Target="slide232.xml"/></Relationships>
</file>

<file path=ppt/slides/_rels/slide225.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24.xml"/><Relationship Id="rId18" Type="http://schemas.openxmlformats.org/officeDocument/2006/relationships/slide" Target="slide229.xml"/><Relationship Id="rId3" Type="http://schemas.openxmlformats.org/officeDocument/2006/relationships/image" Target="../media/image11.png"/><Relationship Id="rId21" Type="http://schemas.openxmlformats.org/officeDocument/2006/relationships/slide" Target="slide233.xml"/><Relationship Id="rId7" Type="http://schemas.openxmlformats.org/officeDocument/2006/relationships/image" Target="../media/image8.jpeg"/><Relationship Id="rId12" Type="http://schemas.openxmlformats.org/officeDocument/2006/relationships/slide" Target="slide223.xml"/><Relationship Id="rId17" Type="http://schemas.openxmlformats.org/officeDocument/2006/relationships/slide" Target="slide228.xml"/><Relationship Id="rId2" Type="http://schemas.openxmlformats.org/officeDocument/2006/relationships/image" Target="../media/image1.jpeg"/><Relationship Id="rId16" Type="http://schemas.openxmlformats.org/officeDocument/2006/relationships/slide" Target="slide227.xml"/><Relationship Id="rId20" Type="http://schemas.openxmlformats.org/officeDocument/2006/relationships/slide" Target="slide231.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22.xml"/><Relationship Id="rId5" Type="http://schemas.openxmlformats.org/officeDocument/2006/relationships/audio" Target="../media/audio2.wav"/><Relationship Id="rId15" Type="http://schemas.openxmlformats.org/officeDocument/2006/relationships/slide" Target="slide226.xml"/><Relationship Id="rId10" Type="http://schemas.openxmlformats.org/officeDocument/2006/relationships/slide" Target="slide221.xml"/><Relationship Id="rId19" Type="http://schemas.openxmlformats.org/officeDocument/2006/relationships/slide" Target="slide230.xml"/><Relationship Id="rId4" Type="http://schemas.openxmlformats.org/officeDocument/2006/relationships/slide" Target="slide219.xml"/><Relationship Id="rId9" Type="http://schemas.openxmlformats.org/officeDocument/2006/relationships/slide" Target="slide220.xml"/><Relationship Id="rId14" Type="http://schemas.openxmlformats.org/officeDocument/2006/relationships/slide" Target="slide225.xml"/><Relationship Id="rId22" Type="http://schemas.openxmlformats.org/officeDocument/2006/relationships/slide" Target="slide232.xml"/></Relationships>
</file>

<file path=ppt/slides/_rels/slide226.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24.xml"/><Relationship Id="rId18" Type="http://schemas.openxmlformats.org/officeDocument/2006/relationships/slide" Target="slide229.xml"/><Relationship Id="rId3" Type="http://schemas.openxmlformats.org/officeDocument/2006/relationships/image" Target="../media/image11.png"/><Relationship Id="rId21" Type="http://schemas.openxmlformats.org/officeDocument/2006/relationships/slide" Target="slide233.xml"/><Relationship Id="rId7" Type="http://schemas.openxmlformats.org/officeDocument/2006/relationships/image" Target="../media/image8.jpeg"/><Relationship Id="rId12" Type="http://schemas.openxmlformats.org/officeDocument/2006/relationships/slide" Target="slide223.xml"/><Relationship Id="rId17" Type="http://schemas.openxmlformats.org/officeDocument/2006/relationships/slide" Target="slide228.xml"/><Relationship Id="rId2" Type="http://schemas.openxmlformats.org/officeDocument/2006/relationships/image" Target="../media/image1.jpeg"/><Relationship Id="rId16" Type="http://schemas.openxmlformats.org/officeDocument/2006/relationships/slide" Target="slide227.xml"/><Relationship Id="rId20" Type="http://schemas.openxmlformats.org/officeDocument/2006/relationships/slide" Target="slide231.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22.xml"/><Relationship Id="rId5" Type="http://schemas.openxmlformats.org/officeDocument/2006/relationships/audio" Target="../media/audio2.wav"/><Relationship Id="rId15" Type="http://schemas.openxmlformats.org/officeDocument/2006/relationships/slide" Target="slide226.xml"/><Relationship Id="rId10" Type="http://schemas.openxmlformats.org/officeDocument/2006/relationships/slide" Target="slide221.xml"/><Relationship Id="rId19" Type="http://schemas.openxmlformats.org/officeDocument/2006/relationships/slide" Target="slide230.xml"/><Relationship Id="rId4" Type="http://schemas.openxmlformats.org/officeDocument/2006/relationships/slide" Target="slide219.xml"/><Relationship Id="rId9" Type="http://schemas.openxmlformats.org/officeDocument/2006/relationships/slide" Target="slide220.xml"/><Relationship Id="rId14" Type="http://schemas.openxmlformats.org/officeDocument/2006/relationships/slide" Target="slide225.xml"/><Relationship Id="rId22" Type="http://schemas.openxmlformats.org/officeDocument/2006/relationships/slide" Target="slide232.xml"/></Relationships>
</file>

<file path=ppt/slides/_rels/slide227.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24.xml"/><Relationship Id="rId18" Type="http://schemas.openxmlformats.org/officeDocument/2006/relationships/slide" Target="slide229.xml"/><Relationship Id="rId3" Type="http://schemas.openxmlformats.org/officeDocument/2006/relationships/image" Target="../media/image11.png"/><Relationship Id="rId21" Type="http://schemas.openxmlformats.org/officeDocument/2006/relationships/slide" Target="slide233.xml"/><Relationship Id="rId7" Type="http://schemas.openxmlformats.org/officeDocument/2006/relationships/image" Target="../media/image8.jpeg"/><Relationship Id="rId12" Type="http://schemas.openxmlformats.org/officeDocument/2006/relationships/slide" Target="slide223.xml"/><Relationship Id="rId17" Type="http://schemas.openxmlformats.org/officeDocument/2006/relationships/slide" Target="slide228.xml"/><Relationship Id="rId2" Type="http://schemas.openxmlformats.org/officeDocument/2006/relationships/image" Target="../media/image1.jpeg"/><Relationship Id="rId16" Type="http://schemas.openxmlformats.org/officeDocument/2006/relationships/slide" Target="slide227.xml"/><Relationship Id="rId20" Type="http://schemas.openxmlformats.org/officeDocument/2006/relationships/slide" Target="slide231.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22.xml"/><Relationship Id="rId5" Type="http://schemas.openxmlformats.org/officeDocument/2006/relationships/audio" Target="../media/audio2.wav"/><Relationship Id="rId15" Type="http://schemas.openxmlformats.org/officeDocument/2006/relationships/slide" Target="slide226.xml"/><Relationship Id="rId10" Type="http://schemas.openxmlformats.org/officeDocument/2006/relationships/slide" Target="slide221.xml"/><Relationship Id="rId19" Type="http://schemas.openxmlformats.org/officeDocument/2006/relationships/slide" Target="slide230.xml"/><Relationship Id="rId4" Type="http://schemas.openxmlformats.org/officeDocument/2006/relationships/slide" Target="slide219.xml"/><Relationship Id="rId9" Type="http://schemas.openxmlformats.org/officeDocument/2006/relationships/slide" Target="slide220.xml"/><Relationship Id="rId14" Type="http://schemas.openxmlformats.org/officeDocument/2006/relationships/slide" Target="slide225.xml"/><Relationship Id="rId22" Type="http://schemas.openxmlformats.org/officeDocument/2006/relationships/slide" Target="slide232.xml"/></Relationships>
</file>

<file path=ppt/slides/_rels/slide228.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24.xml"/><Relationship Id="rId18" Type="http://schemas.openxmlformats.org/officeDocument/2006/relationships/slide" Target="slide229.xml"/><Relationship Id="rId3" Type="http://schemas.openxmlformats.org/officeDocument/2006/relationships/image" Target="../media/image11.png"/><Relationship Id="rId21" Type="http://schemas.openxmlformats.org/officeDocument/2006/relationships/slide" Target="slide233.xml"/><Relationship Id="rId7" Type="http://schemas.openxmlformats.org/officeDocument/2006/relationships/image" Target="../media/image8.jpeg"/><Relationship Id="rId12" Type="http://schemas.openxmlformats.org/officeDocument/2006/relationships/slide" Target="slide223.xml"/><Relationship Id="rId17" Type="http://schemas.openxmlformats.org/officeDocument/2006/relationships/slide" Target="slide228.xml"/><Relationship Id="rId2" Type="http://schemas.openxmlformats.org/officeDocument/2006/relationships/image" Target="../media/image1.jpeg"/><Relationship Id="rId16" Type="http://schemas.openxmlformats.org/officeDocument/2006/relationships/slide" Target="slide227.xml"/><Relationship Id="rId20" Type="http://schemas.openxmlformats.org/officeDocument/2006/relationships/slide" Target="slide231.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22.xml"/><Relationship Id="rId5" Type="http://schemas.openxmlformats.org/officeDocument/2006/relationships/audio" Target="../media/audio2.wav"/><Relationship Id="rId15" Type="http://schemas.openxmlformats.org/officeDocument/2006/relationships/slide" Target="slide226.xml"/><Relationship Id="rId10" Type="http://schemas.openxmlformats.org/officeDocument/2006/relationships/slide" Target="slide221.xml"/><Relationship Id="rId19" Type="http://schemas.openxmlformats.org/officeDocument/2006/relationships/slide" Target="slide230.xml"/><Relationship Id="rId4" Type="http://schemas.openxmlformats.org/officeDocument/2006/relationships/slide" Target="slide219.xml"/><Relationship Id="rId9" Type="http://schemas.openxmlformats.org/officeDocument/2006/relationships/slide" Target="slide220.xml"/><Relationship Id="rId14" Type="http://schemas.openxmlformats.org/officeDocument/2006/relationships/slide" Target="slide225.xml"/><Relationship Id="rId22" Type="http://schemas.openxmlformats.org/officeDocument/2006/relationships/slide" Target="slide232.xml"/></Relationships>
</file>

<file path=ppt/slides/_rels/slide229.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24.xml"/><Relationship Id="rId18" Type="http://schemas.openxmlformats.org/officeDocument/2006/relationships/slide" Target="slide229.xml"/><Relationship Id="rId3" Type="http://schemas.openxmlformats.org/officeDocument/2006/relationships/image" Target="../media/image11.png"/><Relationship Id="rId21" Type="http://schemas.openxmlformats.org/officeDocument/2006/relationships/slide" Target="slide233.xml"/><Relationship Id="rId7" Type="http://schemas.openxmlformats.org/officeDocument/2006/relationships/image" Target="../media/image8.jpeg"/><Relationship Id="rId12" Type="http://schemas.openxmlformats.org/officeDocument/2006/relationships/slide" Target="slide223.xml"/><Relationship Id="rId17" Type="http://schemas.openxmlformats.org/officeDocument/2006/relationships/slide" Target="slide228.xml"/><Relationship Id="rId2" Type="http://schemas.openxmlformats.org/officeDocument/2006/relationships/image" Target="../media/image1.jpeg"/><Relationship Id="rId16" Type="http://schemas.openxmlformats.org/officeDocument/2006/relationships/slide" Target="slide227.xml"/><Relationship Id="rId20" Type="http://schemas.openxmlformats.org/officeDocument/2006/relationships/slide" Target="slide231.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22.xml"/><Relationship Id="rId5" Type="http://schemas.openxmlformats.org/officeDocument/2006/relationships/audio" Target="../media/audio2.wav"/><Relationship Id="rId15" Type="http://schemas.openxmlformats.org/officeDocument/2006/relationships/slide" Target="slide226.xml"/><Relationship Id="rId10" Type="http://schemas.openxmlformats.org/officeDocument/2006/relationships/slide" Target="slide221.xml"/><Relationship Id="rId19" Type="http://schemas.openxmlformats.org/officeDocument/2006/relationships/slide" Target="slide230.xml"/><Relationship Id="rId4" Type="http://schemas.openxmlformats.org/officeDocument/2006/relationships/slide" Target="slide219.xml"/><Relationship Id="rId9" Type="http://schemas.openxmlformats.org/officeDocument/2006/relationships/slide" Target="slide220.xml"/><Relationship Id="rId14" Type="http://schemas.openxmlformats.org/officeDocument/2006/relationships/slide" Target="slide225.xml"/><Relationship Id="rId22" Type="http://schemas.openxmlformats.org/officeDocument/2006/relationships/slide" Target="slide232.xml"/></Relationships>
</file>

<file path=ppt/slides/_rels/slide23.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6.xml"/><Relationship Id="rId18" Type="http://schemas.openxmlformats.org/officeDocument/2006/relationships/slide" Target="slide31.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5.xml"/><Relationship Id="rId17" Type="http://schemas.openxmlformats.org/officeDocument/2006/relationships/slide" Target="slide30.xml"/><Relationship Id="rId2" Type="http://schemas.openxmlformats.org/officeDocument/2006/relationships/image" Target="../media/image1.jpeg"/><Relationship Id="rId16" Type="http://schemas.openxmlformats.org/officeDocument/2006/relationships/slide" Target="slide29.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4.xml"/><Relationship Id="rId5" Type="http://schemas.openxmlformats.org/officeDocument/2006/relationships/audio" Target="../media/audio2.wav"/><Relationship Id="rId15" Type="http://schemas.openxmlformats.org/officeDocument/2006/relationships/slide" Target="slide28.xml"/><Relationship Id="rId10" Type="http://schemas.openxmlformats.org/officeDocument/2006/relationships/slide" Target="slide23.xml"/><Relationship Id="rId19" Type="http://schemas.openxmlformats.org/officeDocument/2006/relationships/slide" Target="slide32.xml"/><Relationship Id="rId4" Type="http://schemas.openxmlformats.org/officeDocument/2006/relationships/slide" Target="slide21.xml"/><Relationship Id="rId9" Type="http://schemas.openxmlformats.org/officeDocument/2006/relationships/slide" Target="slide22.xml"/><Relationship Id="rId14" Type="http://schemas.openxmlformats.org/officeDocument/2006/relationships/slide" Target="slide27.xml"/></Relationships>
</file>

<file path=ppt/slides/_rels/slide230.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24.xml"/><Relationship Id="rId18" Type="http://schemas.openxmlformats.org/officeDocument/2006/relationships/slide" Target="slide229.xml"/><Relationship Id="rId3" Type="http://schemas.openxmlformats.org/officeDocument/2006/relationships/image" Target="../media/image11.png"/><Relationship Id="rId21" Type="http://schemas.openxmlformats.org/officeDocument/2006/relationships/slide" Target="slide233.xml"/><Relationship Id="rId7" Type="http://schemas.openxmlformats.org/officeDocument/2006/relationships/image" Target="../media/image8.jpeg"/><Relationship Id="rId12" Type="http://schemas.openxmlformats.org/officeDocument/2006/relationships/slide" Target="slide223.xml"/><Relationship Id="rId17" Type="http://schemas.openxmlformats.org/officeDocument/2006/relationships/slide" Target="slide228.xml"/><Relationship Id="rId2" Type="http://schemas.openxmlformats.org/officeDocument/2006/relationships/image" Target="../media/image1.jpeg"/><Relationship Id="rId16" Type="http://schemas.openxmlformats.org/officeDocument/2006/relationships/slide" Target="slide227.xml"/><Relationship Id="rId20" Type="http://schemas.openxmlformats.org/officeDocument/2006/relationships/slide" Target="slide231.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22.xml"/><Relationship Id="rId5" Type="http://schemas.openxmlformats.org/officeDocument/2006/relationships/audio" Target="../media/audio2.wav"/><Relationship Id="rId15" Type="http://schemas.openxmlformats.org/officeDocument/2006/relationships/slide" Target="slide226.xml"/><Relationship Id="rId10" Type="http://schemas.openxmlformats.org/officeDocument/2006/relationships/slide" Target="slide221.xml"/><Relationship Id="rId19" Type="http://schemas.openxmlformats.org/officeDocument/2006/relationships/slide" Target="slide230.xml"/><Relationship Id="rId4" Type="http://schemas.openxmlformats.org/officeDocument/2006/relationships/slide" Target="slide219.xml"/><Relationship Id="rId9" Type="http://schemas.openxmlformats.org/officeDocument/2006/relationships/slide" Target="slide220.xml"/><Relationship Id="rId14" Type="http://schemas.openxmlformats.org/officeDocument/2006/relationships/slide" Target="slide225.xml"/><Relationship Id="rId22" Type="http://schemas.openxmlformats.org/officeDocument/2006/relationships/slide" Target="slide232.xml"/></Relationships>
</file>

<file path=ppt/slides/_rels/slide231.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24.xml"/><Relationship Id="rId18" Type="http://schemas.openxmlformats.org/officeDocument/2006/relationships/slide" Target="slide229.xml"/><Relationship Id="rId3" Type="http://schemas.openxmlformats.org/officeDocument/2006/relationships/image" Target="../media/image11.png"/><Relationship Id="rId21" Type="http://schemas.openxmlformats.org/officeDocument/2006/relationships/slide" Target="slide233.xml"/><Relationship Id="rId7" Type="http://schemas.openxmlformats.org/officeDocument/2006/relationships/image" Target="../media/image8.jpeg"/><Relationship Id="rId12" Type="http://schemas.openxmlformats.org/officeDocument/2006/relationships/slide" Target="slide223.xml"/><Relationship Id="rId17" Type="http://schemas.openxmlformats.org/officeDocument/2006/relationships/slide" Target="slide228.xml"/><Relationship Id="rId2" Type="http://schemas.openxmlformats.org/officeDocument/2006/relationships/image" Target="../media/image1.jpeg"/><Relationship Id="rId16" Type="http://schemas.openxmlformats.org/officeDocument/2006/relationships/slide" Target="slide227.xml"/><Relationship Id="rId20" Type="http://schemas.openxmlformats.org/officeDocument/2006/relationships/slide" Target="slide231.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22.xml"/><Relationship Id="rId5" Type="http://schemas.openxmlformats.org/officeDocument/2006/relationships/audio" Target="../media/audio2.wav"/><Relationship Id="rId15" Type="http://schemas.openxmlformats.org/officeDocument/2006/relationships/slide" Target="slide226.xml"/><Relationship Id="rId10" Type="http://schemas.openxmlformats.org/officeDocument/2006/relationships/slide" Target="slide221.xml"/><Relationship Id="rId19" Type="http://schemas.openxmlformats.org/officeDocument/2006/relationships/slide" Target="slide230.xml"/><Relationship Id="rId4" Type="http://schemas.openxmlformats.org/officeDocument/2006/relationships/slide" Target="slide219.xml"/><Relationship Id="rId9" Type="http://schemas.openxmlformats.org/officeDocument/2006/relationships/slide" Target="slide220.xml"/><Relationship Id="rId14" Type="http://schemas.openxmlformats.org/officeDocument/2006/relationships/slide" Target="slide225.xml"/><Relationship Id="rId22" Type="http://schemas.openxmlformats.org/officeDocument/2006/relationships/slide" Target="slide232.xml"/></Relationships>
</file>

<file path=ppt/slides/_rels/slide232.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24.xml"/><Relationship Id="rId18" Type="http://schemas.openxmlformats.org/officeDocument/2006/relationships/slide" Target="slide229.xml"/><Relationship Id="rId3" Type="http://schemas.openxmlformats.org/officeDocument/2006/relationships/image" Target="../media/image11.png"/><Relationship Id="rId21" Type="http://schemas.openxmlformats.org/officeDocument/2006/relationships/slide" Target="slide233.xml"/><Relationship Id="rId7" Type="http://schemas.openxmlformats.org/officeDocument/2006/relationships/image" Target="../media/image8.jpeg"/><Relationship Id="rId12" Type="http://schemas.openxmlformats.org/officeDocument/2006/relationships/slide" Target="slide223.xml"/><Relationship Id="rId17" Type="http://schemas.openxmlformats.org/officeDocument/2006/relationships/slide" Target="slide228.xml"/><Relationship Id="rId2" Type="http://schemas.openxmlformats.org/officeDocument/2006/relationships/image" Target="../media/image1.jpeg"/><Relationship Id="rId16" Type="http://schemas.openxmlformats.org/officeDocument/2006/relationships/slide" Target="slide227.xml"/><Relationship Id="rId20" Type="http://schemas.openxmlformats.org/officeDocument/2006/relationships/slide" Target="slide231.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22.xml"/><Relationship Id="rId5" Type="http://schemas.openxmlformats.org/officeDocument/2006/relationships/audio" Target="../media/audio2.wav"/><Relationship Id="rId15" Type="http://schemas.openxmlformats.org/officeDocument/2006/relationships/slide" Target="slide226.xml"/><Relationship Id="rId10" Type="http://schemas.openxmlformats.org/officeDocument/2006/relationships/slide" Target="slide221.xml"/><Relationship Id="rId19" Type="http://schemas.openxmlformats.org/officeDocument/2006/relationships/slide" Target="slide230.xml"/><Relationship Id="rId4" Type="http://schemas.openxmlformats.org/officeDocument/2006/relationships/slide" Target="slide219.xml"/><Relationship Id="rId9" Type="http://schemas.openxmlformats.org/officeDocument/2006/relationships/slide" Target="slide220.xml"/><Relationship Id="rId14" Type="http://schemas.openxmlformats.org/officeDocument/2006/relationships/slide" Target="slide225.xml"/><Relationship Id="rId22" Type="http://schemas.openxmlformats.org/officeDocument/2006/relationships/slide" Target="slide232.xml"/></Relationships>
</file>

<file path=ppt/slides/_rels/slide233.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24.xml"/><Relationship Id="rId18" Type="http://schemas.openxmlformats.org/officeDocument/2006/relationships/slide" Target="slide229.xml"/><Relationship Id="rId3" Type="http://schemas.openxmlformats.org/officeDocument/2006/relationships/image" Target="../media/image11.png"/><Relationship Id="rId21" Type="http://schemas.openxmlformats.org/officeDocument/2006/relationships/slide" Target="slide233.xml"/><Relationship Id="rId7" Type="http://schemas.openxmlformats.org/officeDocument/2006/relationships/image" Target="../media/image8.jpeg"/><Relationship Id="rId12" Type="http://schemas.openxmlformats.org/officeDocument/2006/relationships/slide" Target="slide223.xml"/><Relationship Id="rId17" Type="http://schemas.openxmlformats.org/officeDocument/2006/relationships/slide" Target="slide228.xml"/><Relationship Id="rId2" Type="http://schemas.openxmlformats.org/officeDocument/2006/relationships/image" Target="../media/image1.jpeg"/><Relationship Id="rId16" Type="http://schemas.openxmlformats.org/officeDocument/2006/relationships/slide" Target="slide227.xml"/><Relationship Id="rId20" Type="http://schemas.openxmlformats.org/officeDocument/2006/relationships/slide" Target="slide231.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22.xml"/><Relationship Id="rId5" Type="http://schemas.openxmlformats.org/officeDocument/2006/relationships/audio" Target="../media/audio2.wav"/><Relationship Id="rId15" Type="http://schemas.openxmlformats.org/officeDocument/2006/relationships/slide" Target="slide226.xml"/><Relationship Id="rId10" Type="http://schemas.openxmlformats.org/officeDocument/2006/relationships/slide" Target="slide221.xml"/><Relationship Id="rId19" Type="http://schemas.openxmlformats.org/officeDocument/2006/relationships/slide" Target="slide230.xml"/><Relationship Id="rId4" Type="http://schemas.openxmlformats.org/officeDocument/2006/relationships/slide" Target="slide219.xml"/><Relationship Id="rId9" Type="http://schemas.openxmlformats.org/officeDocument/2006/relationships/slide" Target="slide220.xml"/><Relationship Id="rId14" Type="http://schemas.openxmlformats.org/officeDocument/2006/relationships/slide" Target="slide225.xml"/><Relationship Id="rId22" Type="http://schemas.openxmlformats.org/officeDocument/2006/relationships/slide" Target="slide232.xml"/></Relationships>
</file>

<file path=ppt/slides/_rels/slide234.xml.rels><?xml version="1.0" encoding="UTF-8" standalone="yes"?>
<Relationships xmlns="http://schemas.openxmlformats.org/package/2006/relationships"><Relationship Id="rId8" Type="http://schemas.openxmlformats.org/officeDocument/2006/relationships/slide" Target="slide2.xml"/><Relationship Id="rId3" Type="http://schemas.openxmlformats.org/officeDocument/2006/relationships/image" Target="../media/image1.jpeg"/><Relationship Id="rId7" Type="http://schemas.openxmlformats.org/officeDocument/2006/relationships/audio" Target="../media/audio3.wav"/><Relationship Id="rId2" Type="http://schemas.openxmlformats.org/officeDocument/2006/relationships/audio" Target="../media/audio1.wav"/><Relationship Id="rId1" Type="http://schemas.openxmlformats.org/officeDocument/2006/relationships/slideLayout" Target="../slideLayouts/slideLayout7.xml"/><Relationship Id="rId6" Type="http://schemas.openxmlformats.org/officeDocument/2006/relationships/audio" Target="../media/audio2.wav"/><Relationship Id="rId5" Type="http://schemas.openxmlformats.org/officeDocument/2006/relationships/slide" Target="slide235.xml"/><Relationship Id="rId10" Type="http://schemas.openxmlformats.org/officeDocument/2006/relationships/image" Target="../media/image6.png"/><Relationship Id="rId4" Type="http://schemas.openxmlformats.org/officeDocument/2006/relationships/image" Target="../media/image10.png"/><Relationship Id="rId9" Type="http://schemas.openxmlformats.org/officeDocument/2006/relationships/image" Target="../media/image8.jpeg"/></Relationships>
</file>

<file path=ppt/slides/_rels/slide235.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39.xml"/><Relationship Id="rId18" Type="http://schemas.openxmlformats.org/officeDocument/2006/relationships/slide" Target="slide244.xml"/><Relationship Id="rId3" Type="http://schemas.openxmlformats.org/officeDocument/2006/relationships/image" Target="../media/image11.png"/><Relationship Id="rId21" Type="http://schemas.openxmlformats.org/officeDocument/2006/relationships/slide" Target="slide248.xml"/><Relationship Id="rId7" Type="http://schemas.openxmlformats.org/officeDocument/2006/relationships/image" Target="../media/image8.jpeg"/><Relationship Id="rId12" Type="http://schemas.openxmlformats.org/officeDocument/2006/relationships/slide" Target="slide238.xml"/><Relationship Id="rId17" Type="http://schemas.openxmlformats.org/officeDocument/2006/relationships/slide" Target="slide243.xml"/><Relationship Id="rId2" Type="http://schemas.openxmlformats.org/officeDocument/2006/relationships/image" Target="../media/image1.jpeg"/><Relationship Id="rId16" Type="http://schemas.openxmlformats.org/officeDocument/2006/relationships/slide" Target="slide242.xml"/><Relationship Id="rId20" Type="http://schemas.openxmlformats.org/officeDocument/2006/relationships/slide" Target="slide246.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37.xml"/><Relationship Id="rId5" Type="http://schemas.openxmlformats.org/officeDocument/2006/relationships/audio" Target="../media/audio2.wav"/><Relationship Id="rId15" Type="http://schemas.openxmlformats.org/officeDocument/2006/relationships/slide" Target="slide241.xml"/><Relationship Id="rId10" Type="http://schemas.openxmlformats.org/officeDocument/2006/relationships/slide" Target="slide236.xml"/><Relationship Id="rId19" Type="http://schemas.openxmlformats.org/officeDocument/2006/relationships/slide" Target="slide245.xml"/><Relationship Id="rId4" Type="http://schemas.openxmlformats.org/officeDocument/2006/relationships/slide" Target="slide234.xml"/><Relationship Id="rId9" Type="http://schemas.openxmlformats.org/officeDocument/2006/relationships/slide" Target="slide235.xml"/><Relationship Id="rId14" Type="http://schemas.openxmlformats.org/officeDocument/2006/relationships/slide" Target="slide240.xml"/><Relationship Id="rId22" Type="http://schemas.openxmlformats.org/officeDocument/2006/relationships/slide" Target="slide247.xml"/></Relationships>
</file>

<file path=ppt/slides/_rels/slide236.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39.xml"/><Relationship Id="rId18" Type="http://schemas.openxmlformats.org/officeDocument/2006/relationships/slide" Target="slide244.xml"/><Relationship Id="rId3" Type="http://schemas.openxmlformats.org/officeDocument/2006/relationships/image" Target="../media/image11.png"/><Relationship Id="rId21" Type="http://schemas.openxmlformats.org/officeDocument/2006/relationships/slide" Target="slide248.xml"/><Relationship Id="rId7" Type="http://schemas.openxmlformats.org/officeDocument/2006/relationships/image" Target="../media/image8.jpeg"/><Relationship Id="rId12" Type="http://schemas.openxmlformats.org/officeDocument/2006/relationships/slide" Target="slide238.xml"/><Relationship Id="rId17" Type="http://schemas.openxmlformats.org/officeDocument/2006/relationships/slide" Target="slide243.xml"/><Relationship Id="rId2" Type="http://schemas.openxmlformats.org/officeDocument/2006/relationships/image" Target="../media/image1.jpeg"/><Relationship Id="rId16" Type="http://schemas.openxmlformats.org/officeDocument/2006/relationships/slide" Target="slide242.xml"/><Relationship Id="rId20" Type="http://schemas.openxmlformats.org/officeDocument/2006/relationships/slide" Target="slide246.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37.xml"/><Relationship Id="rId5" Type="http://schemas.openxmlformats.org/officeDocument/2006/relationships/audio" Target="../media/audio2.wav"/><Relationship Id="rId15" Type="http://schemas.openxmlformats.org/officeDocument/2006/relationships/slide" Target="slide241.xml"/><Relationship Id="rId10" Type="http://schemas.openxmlformats.org/officeDocument/2006/relationships/slide" Target="slide236.xml"/><Relationship Id="rId19" Type="http://schemas.openxmlformats.org/officeDocument/2006/relationships/slide" Target="slide245.xml"/><Relationship Id="rId4" Type="http://schemas.openxmlformats.org/officeDocument/2006/relationships/slide" Target="slide234.xml"/><Relationship Id="rId9" Type="http://schemas.openxmlformats.org/officeDocument/2006/relationships/slide" Target="slide235.xml"/><Relationship Id="rId14" Type="http://schemas.openxmlformats.org/officeDocument/2006/relationships/slide" Target="slide240.xml"/><Relationship Id="rId22" Type="http://schemas.openxmlformats.org/officeDocument/2006/relationships/slide" Target="slide247.xml"/></Relationships>
</file>

<file path=ppt/slides/_rels/slide237.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39.xml"/><Relationship Id="rId18" Type="http://schemas.openxmlformats.org/officeDocument/2006/relationships/slide" Target="slide244.xml"/><Relationship Id="rId3" Type="http://schemas.openxmlformats.org/officeDocument/2006/relationships/image" Target="../media/image11.png"/><Relationship Id="rId21" Type="http://schemas.openxmlformats.org/officeDocument/2006/relationships/slide" Target="slide248.xml"/><Relationship Id="rId7" Type="http://schemas.openxmlformats.org/officeDocument/2006/relationships/image" Target="../media/image8.jpeg"/><Relationship Id="rId12" Type="http://schemas.openxmlformats.org/officeDocument/2006/relationships/slide" Target="slide238.xml"/><Relationship Id="rId17" Type="http://schemas.openxmlformats.org/officeDocument/2006/relationships/slide" Target="slide243.xml"/><Relationship Id="rId2" Type="http://schemas.openxmlformats.org/officeDocument/2006/relationships/image" Target="../media/image1.jpeg"/><Relationship Id="rId16" Type="http://schemas.openxmlformats.org/officeDocument/2006/relationships/slide" Target="slide242.xml"/><Relationship Id="rId20" Type="http://schemas.openxmlformats.org/officeDocument/2006/relationships/slide" Target="slide246.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37.xml"/><Relationship Id="rId5" Type="http://schemas.openxmlformats.org/officeDocument/2006/relationships/audio" Target="../media/audio2.wav"/><Relationship Id="rId15" Type="http://schemas.openxmlformats.org/officeDocument/2006/relationships/slide" Target="slide241.xml"/><Relationship Id="rId10" Type="http://schemas.openxmlformats.org/officeDocument/2006/relationships/slide" Target="slide236.xml"/><Relationship Id="rId19" Type="http://schemas.openxmlformats.org/officeDocument/2006/relationships/slide" Target="slide245.xml"/><Relationship Id="rId4" Type="http://schemas.openxmlformats.org/officeDocument/2006/relationships/slide" Target="slide234.xml"/><Relationship Id="rId9" Type="http://schemas.openxmlformats.org/officeDocument/2006/relationships/slide" Target="slide235.xml"/><Relationship Id="rId14" Type="http://schemas.openxmlformats.org/officeDocument/2006/relationships/slide" Target="slide240.xml"/><Relationship Id="rId22" Type="http://schemas.openxmlformats.org/officeDocument/2006/relationships/slide" Target="slide247.xml"/></Relationships>
</file>

<file path=ppt/slides/_rels/slide238.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39.xml"/><Relationship Id="rId18" Type="http://schemas.openxmlformats.org/officeDocument/2006/relationships/slide" Target="slide244.xml"/><Relationship Id="rId3" Type="http://schemas.openxmlformats.org/officeDocument/2006/relationships/image" Target="../media/image11.png"/><Relationship Id="rId21" Type="http://schemas.openxmlformats.org/officeDocument/2006/relationships/slide" Target="slide248.xml"/><Relationship Id="rId7" Type="http://schemas.openxmlformats.org/officeDocument/2006/relationships/image" Target="../media/image8.jpeg"/><Relationship Id="rId12" Type="http://schemas.openxmlformats.org/officeDocument/2006/relationships/slide" Target="slide238.xml"/><Relationship Id="rId17" Type="http://schemas.openxmlformats.org/officeDocument/2006/relationships/slide" Target="slide243.xml"/><Relationship Id="rId2" Type="http://schemas.openxmlformats.org/officeDocument/2006/relationships/image" Target="../media/image1.jpeg"/><Relationship Id="rId16" Type="http://schemas.openxmlformats.org/officeDocument/2006/relationships/slide" Target="slide242.xml"/><Relationship Id="rId20" Type="http://schemas.openxmlformats.org/officeDocument/2006/relationships/slide" Target="slide246.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37.xml"/><Relationship Id="rId5" Type="http://schemas.openxmlformats.org/officeDocument/2006/relationships/audio" Target="../media/audio2.wav"/><Relationship Id="rId15" Type="http://schemas.openxmlformats.org/officeDocument/2006/relationships/slide" Target="slide241.xml"/><Relationship Id="rId10" Type="http://schemas.openxmlformats.org/officeDocument/2006/relationships/slide" Target="slide236.xml"/><Relationship Id="rId19" Type="http://schemas.openxmlformats.org/officeDocument/2006/relationships/slide" Target="slide245.xml"/><Relationship Id="rId4" Type="http://schemas.openxmlformats.org/officeDocument/2006/relationships/slide" Target="slide234.xml"/><Relationship Id="rId9" Type="http://schemas.openxmlformats.org/officeDocument/2006/relationships/slide" Target="slide235.xml"/><Relationship Id="rId14" Type="http://schemas.openxmlformats.org/officeDocument/2006/relationships/slide" Target="slide240.xml"/><Relationship Id="rId22" Type="http://schemas.openxmlformats.org/officeDocument/2006/relationships/slide" Target="slide247.xml"/></Relationships>
</file>

<file path=ppt/slides/_rels/slide239.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39.xml"/><Relationship Id="rId18" Type="http://schemas.openxmlformats.org/officeDocument/2006/relationships/slide" Target="slide244.xml"/><Relationship Id="rId3" Type="http://schemas.openxmlformats.org/officeDocument/2006/relationships/image" Target="../media/image11.png"/><Relationship Id="rId21" Type="http://schemas.openxmlformats.org/officeDocument/2006/relationships/slide" Target="slide248.xml"/><Relationship Id="rId7" Type="http://schemas.openxmlformats.org/officeDocument/2006/relationships/image" Target="../media/image8.jpeg"/><Relationship Id="rId12" Type="http://schemas.openxmlformats.org/officeDocument/2006/relationships/slide" Target="slide238.xml"/><Relationship Id="rId17" Type="http://schemas.openxmlformats.org/officeDocument/2006/relationships/slide" Target="slide243.xml"/><Relationship Id="rId2" Type="http://schemas.openxmlformats.org/officeDocument/2006/relationships/image" Target="../media/image1.jpeg"/><Relationship Id="rId16" Type="http://schemas.openxmlformats.org/officeDocument/2006/relationships/slide" Target="slide242.xml"/><Relationship Id="rId20" Type="http://schemas.openxmlformats.org/officeDocument/2006/relationships/slide" Target="slide246.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37.xml"/><Relationship Id="rId5" Type="http://schemas.openxmlformats.org/officeDocument/2006/relationships/audio" Target="../media/audio2.wav"/><Relationship Id="rId15" Type="http://schemas.openxmlformats.org/officeDocument/2006/relationships/slide" Target="slide241.xml"/><Relationship Id="rId10" Type="http://schemas.openxmlformats.org/officeDocument/2006/relationships/slide" Target="slide236.xml"/><Relationship Id="rId19" Type="http://schemas.openxmlformats.org/officeDocument/2006/relationships/slide" Target="slide245.xml"/><Relationship Id="rId4" Type="http://schemas.openxmlformats.org/officeDocument/2006/relationships/slide" Target="slide234.xml"/><Relationship Id="rId9" Type="http://schemas.openxmlformats.org/officeDocument/2006/relationships/slide" Target="slide235.xml"/><Relationship Id="rId14" Type="http://schemas.openxmlformats.org/officeDocument/2006/relationships/slide" Target="slide240.xml"/><Relationship Id="rId22" Type="http://schemas.openxmlformats.org/officeDocument/2006/relationships/slide" Target="slide247.xml"/></Relationships>
</file>

<file path=ppt/slides/_rels/slide24.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6.xml"/><Relationship Id="rId18" Type="http://schemas.openxmlformats.org/officeDocument/2006/relationships/slide" Target="slide31.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5.xml"/><Relationship Id="rId17" Type="http://schemas.openxmlformats.org/officeDocument/2006/relationships/slide" Target="slide30.xml"/><Relationship Id="rId2" Type="http://schemas.openxmlformats.org/officeDocument/2006/relationships/image" Target="../media/image1.jpeg"/><Relationship Id="rId16" Type="http://schemas.openxmlformats.org/officeDocument/2006/relationships/slide" Target="slide29.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4.xml"/><Relationship Id="rId5" Type="http://schemas.openxmlformats.org/officeDocument/2006/relationships/audio" Target="../media/audio2.wav"/><Relationship Id="rId15" Type="http://schemas.openxmlformats.org/officeDocument/2006/relationships/slide" Target="slide28.xml"/><Relationship Id="rId10" Type="http://schemas.openxmlformats.org/officeDocument/2006/relationships/slide" Target="slide23.xml"/><Relationship Id="rId19" Type="http://schemas.openxmlformats.org/officeDocument/2006/relationships/slide" Target="slide32.xml"/><Relationship Id="rId4" Type="http://schemas.openxmlformats.org/officeDocument/2006/relationships/slide" Target="slide21.xml"/><Relationship Id="rId9" Type="http://schemas.openxmlformats.org/officeDocument/2006/relationships/slide" Target="slide22.xml"/><Relationship Id="rId14" Type="http://schemas.openxmlformats.org/officeDocument/2006/relationships/slide" Target="slide27.xml"/></Relationships>
</file>

<file path=ppt/slides/_rels/slide240.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39.xml"/><Relationship Id="rId18" Type="http://schemas.openxmlformats.org/officeDocument/2006/relationships/slide" Target="slide244.xml"/><Relationship Id="rId3" Type="http://schemas.openxmlformats.org/officeDocument/2006/relationships/image" Target="../media/image11.png"/><Relationship Id="rId21" Type="http://schemas.openxmlformats.org/officeDocument/2006/relationships/slide" Target="slide248.xml"/><Relationship Id="rId7" Type="http://schemas.openxmlformats.org/officeDocument/2006/relationships/image" Target="../media/image8.jpeg"/><Relationship Id="rId12" Type="http://schemas.openxmlformats.org/officeDocument/2006/relationships/slide" Target="slide238.xml"/><Relationship Id="rId17" Type="http://schemas.openxmlformats.org/officeDocument/2006/relationships/slide" Target="slide243.xml"/><Relationship Id="rId2" Type="http://schemas.openxmlformats.org/officeDocument/2006/relationships/image" Target="../media/image1.jpeg"/><Relationship Id="rId16" Type="http://schemas.openxmlformats.org/officeDocument/2006/relationships/slide" Target="slide242.xml"/><Relationship Id="rId20" Type="http://schemas.openxmlformats.org/officeDocument/2006/relationships/slide" Target="slide246.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37.xml"/><Relationship Id="rId5" Type="http://schemas.openxmlformats.org/officeDocument/2006/relationships/audio" Target="../media/audio2.wav"/><Relationship Id="rId15" Type="http://schemas.openxmlformats.org/officeDocument/2006/relationships/slide" Target="slide241.xml"/><Relationship Id="rId10" Type="http://schemas.openxmlformats.org/officeDocument/2006/relationships/slide" Target="slide236.xml"/><Relationship Id="rId19" Type="http://schemas.openxmlformats.org/officeDocument/2006/relationships/slide" Target="slide245.xml"/><Relationship Id="rId4" Type="http://schemas.openxmlformats.org/officeDocument/2006/relationships/slide" Target="slide234.xml"/><Relationship Id="rId9" Type="http://schemas.openxmlformats.org/officeDocument/2006/relationships/slide" Target="slide235.xml"/><Relationship Id="rId14" Type="http://schemas.openxmlformats.org/officeDocument/2006/relationships/slide" Target="slide240.xml"/><Relationship Id="rId22" Type="http://schemas.openxmlformats.org/officeDocument/2006/relationships/slide" Target="slide247.xml"/></Relationships>
</file>

<file path=ppt/slides/_rels/slide241.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39.xml"/><Relationship Id="rId18" Type="http://schemas.openxmlformats.org/officeDocument/2006/relationships/slide" Target="slide244.xml"/><Relationship Id="rId3" Type="http://schemas.openxmlformats.org/officeDocument/2006/relationships/image" Target="../media/image11.png"/><Relationship Id="rId21" Type="http://schemas.openxmlformats.org/officeDocument/2006/relationships/slide" Target="slide248.xml"/><Relationship Id="rId7" Type="http://schemas.openxmlformats.org/officeDocument/2006/relationships/image" Target="../media/image8.jpeg"/><Relationship Id="rId12" Type="http://schemas.openxmlformats.org/officeDocument/2006/relationships/slide" Target="slide238.xml"/><Relationship Id="rId17" Type="http://schemas.openxmlformats.org/officeDocument/2006/relationships/slide" Target="slide243.xml"/><Relationship Id="rId2" Type="http://schemas.openxmlformats.org/officeDocument/2006/relationships/image" Target="../media/image1.jpeg"/><Relationship Id="rId16" Type="http://schemas.openxmlformats.org/officeDocument/2006/relationships/slide" Target="slide242.xml"/><Relationship Id="rId20" Type="http://schemas.openxmlformats.org/officeDocument/2006/relationships/slide" Target="slide246.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37.xml"/><Relationship Id="rId5" Type="http://schemas.openxmlformats.org/officeDocument/2006/relationships/audio" Target="../media/audio2.wav"/><Relationship Id="rId15" Type="http://schemas.openxmlformats.org/officeDocument/2006/relationships/slide" Target="slide241.xml"/><Relationship Id="rId10" Type="http://schemas.openxmlformats.org/officeDocument/2006/relationships/slide" Target="slide236.xml"/><Relationship Id="rId19" Type="http://schemas.openxmlformats.org/officeDocument/2006/relationships/slide" Target="slide245.xml"/><Relationship Id="rId4" Type="http://schemas.openxmlformats.org/officeDocument/2006/relationships/slide" Target="slide234.xml"/><Relationship Id="rId9" Type="http://schemas.openxmlformats.org/officeDocument/2006/relationships/slide" Target="slide235.xml"/><Relationship Id="rId14" Type="http://schemas.openxmlformats.org/officeDocument/2006/relationships/slide" Target="slide240.xml"/><Relationship Id="rId22" Type="http://schemas.openxmlformats.org/officeDocument/2006/relationships/slide" Target="slide247.xml"/></Relationships>
</file>

<file path=ppt/slides/_rels/slide242.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39.xml"/><Relationship Id="rId18" Type="http://schemas.openxmlformats.org/officeDocument/2006/relationships/slide" Target="slide244.xml"/><Relationship Id="rId3" Type="http://schemas.openxmlformats.org/officeDocument/2006/relationships/image" Target="../media/image11.png"/><Relationship Id="rId21" Type="http://schemas.openxmlformats.org/officeDocument/2006/relationships/slide" Target="slide248.xml"/><Relationship Id="rId7" Type="http://schemas.openxmlformats.org/officeDocument/2006/relationships/image" Target="../media/image8.jpeg"/><Relationship Id="rId12" Type="http://schemas.openxmlformats.org/officeDocument/2006/relationships/slide" Target="slide238.xml"/><Relationship Id="rId17" Type="http://schemas.openxmlformats.org/officeDocument/2006/relationships/slide" Target="slide243.xml"/><Relationship Id="rId2" Type="http://schemas.openxmlformats.org/officeDocument/2006/relationships/image" Target="../media/image1.jpeg"/><Relationship Id="rId16" Type="http://schemas.openxmlformats.org/officeDocument/2006/relationships/slide" Target="slide242.xml"/><Relationship Id="rId20" Type="http://schemas.openxmlformats.org/officeDocument/2006/relationships/slide" Target="slide246.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37.xml"/><Relationship Id="rId5" Type="http://schemas.openxmlformats.org/officeDocument/2006/relationships/audio" Target="../media/audio2.wav"/><Relationship Id="rId15" Type="http://schemas.openxmlformats.org/officeDocument/2006/relationships/slide" Target="slide241.xml"/><Relationship Id="rId10" Type="http://schemas.openxmlformats.org/officeDocument/2006/relationships/slide" Target="slide236.xml"/><Relationship Id="rId19" Type="http://schemas.openxmlformats.org/officeDocument/2006/relationships/slide" Target="slide245.xml"/><Relationship Id="rId4" Type="http://schemas.openxmlformats.org/officeDocument/2006/relationships/slide" Target="slide234.xml"/><Relationship Id="rId9" Type="http://schemas.openxmlformats.org/officeDocument/2006/relationships/slide" Target="slide235.xml"/><Relationship Id="rId14" Type="http://schemas.openxmlformats.org/officeDocument/2006/relationships/slide" Target="slide240.xml"/><Relationship Id="rId22" Type="http://schemas.openxmlformats.org/officeDocument/2006/relationships/slide" Target="slide247.xml"/></Relationships>
</file>

<file path=ppt/slides/_rels/slide243.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39.xml"/><Relationship Id="rId18" Type="http://schemas.openxmlformats.org/officeDocument/2006/relationships/slide" Target="slide244.xml"/><Relationship Id="rId3" Type="http://schemas.openxmlformats.org/officeDocument/2006/relationships/image" Target="../media/image11.png"/><Relationship Id="rId21" Type="http://schemas.openxmlformats.org/officeDocument/2006/relationships/slide" Target="slide248.xml"/><Relationship Id="rId7" Type="http://schemas.openxmlformats.org/officeDocument/2006/relationships/image" Target="../media/image8.jpeg"/><Relationship Id="rId12" Type="http://schemas.openxmlformats.org/officeDocument/2006/relationships/slide" Target="slide238.xml"/><Relationship Id="rId17" Type="http://schemas.openxmlformats.org/officeDocument/2006/relationships/slide" Target="slide243.xml"/><Relationship Id="rId2" Type="http://schemas.openxmlformats.org/officeDocument/2006/relationships/image" Target="../media/image1.jpeg"/><Relationship Id="rId16" Type="http://schemas.openxmlformats.org/officeDocument/2006/relationships/slide" Target="slide242.xml"/><Relationship Id="rId20" Type="http://schemas.openxmlformats.org/officeDocument/2006/relationships/slide" Target="slide246.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37.xml"/><Relationship Id="rId5" Type="http://schemas.openxmlformats.org/officeDocument/2006/relationships/audio" Target="../media/audio2.wav"/><Relationship Id="rId15" Type="http://schemas.openxmlformats.org/officeDocument/2006/relationships/slide" Target="slide241.xml"/><Relationship Id="rId10" Type="http://schemas.openxmlformats.org/officeDocument/2006/relationships/slide" Target="slide236.xml"/><Relationship Id="rId19" Type="http://schemas.openxmlformats.org/officeDocument/2006/relationships/slide" Target="slide245.xml"/><Relationship Id="rId4" Type="http://schemas.openxmlformats.org/officeDocument/2006/relationships/slide" Target="slide234.xml"/><Relationship Id="rId9" Type="http://schemas.openxmlformats.org/officeDocument/2006/relationships/slide" Target="slide235.xml"/><Relationship Id="rId14" Type="http://schemas.openxmlformats.org/officeDocument/2006/relationships/slide" Target="slide240.xml"/><Relationship Id="rId22" Type="http://schemas.openxmlformats.org/officeDocument/2006/relationships/slide" Target="slide247.xml"/></Relationships>
</file>

<file path=ppt/slides/_rels/slide244.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39.xml"/><Relationship Id="rId18" Type="http://schemas.openxmlformats.org/officeDocument/2006/relationships/slide" Target="slide244.xml"/><Relationship Id="rId3" Type="http://schemas.openxmlformats.org/officeDocument/2006/relationships/image" Target="../media/image11.png"/><Relationship Id="rId21" Type="http://schemas.openxmlformats.org/officeDocument/2006/relationships/slide" Target="slide248.xml"/><Relationship Id="rId7" Type="http://schemas.openxmlformats.org/officeDocument/2006/relationships/image" Target="../media/image8.jpeg"/><Relationship Id="rId12" Type="http://schemas.openxmlformats.org/officeDocument/2006/relationships/slide" Target="slide238.xml"/><Relationship Id="rId17" Type="http://schemas.openxmlformats.org/officeDocument/2006/relationships/slide" Target="slide243.xml"/><Relationship Id="rId2" Type="http://schemas.openxmlformats.org/officeDocument/2006/relationships/image" Target="../media/image1.jpeg"/><Relationship Id="rId16" Type="http://schemas.openxmlformats.org/officeDocument/2006/relationships/slide" Target="slide242.xml"/><Relationship Id="rId20" Type="http://schemas.openxmlformats.org/officeDocument/2006/relationships/slide" Target="slide246.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37.xml"/><Relationship Id="rId5" Type="http://schemas.openxmlformats.org/officeDocument/2006/relationships/audio" Target="../media/audio2.wav"/><Relationship Id="rId15" Type="http://schemas.openxmlformats.org/officeDocument/2006/relationships/slide" Target="slide241.xml"/><Relationship Id="rId10" Type="http://schemas.openxmlformats.org/officeDocument/2006/relationships/slide" Target="slide236.xml"/><Relationship Id="rId19" Type="http://schemas.openxmlformats.org/officeDocument/2006/relationships/slide" Target="slide245.xml"/><Relationship Id="rId4" Type="http://schemas.openxmlformats.org/officeDocument/2006/relationships/slide" Target="slide234.xml"/><Relationship Id="rId9" Type="http://schemas.openxmlformats.org/officeDocument/2006/relationships/slide" Target="slide235.xml"/><Relationship Id="rId14" Type="http://schemas.openxmlformats.org/officeDocument/2006/relationships/slide" Target="slide240.xml"/><Relationship Id="rId22" Type="http://schemas.openxmlformats.org/officeDocument/2006/relationships/slide" Target="slide247.xml"/></Relationships>
</file>

<file path=ppt/slides/_rels/slide245.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39.xml"/><Relationship Id="rId18" Type="http://schemas.openxmlformats.org/officeDocument/2006/relationships/slide" Target="slide244.xml"/><Relationship Id="rId3" Type="http://schemas.openxmlformats.org/officeDocument/2006/relationships/image" Target="../media/image11.png"/><Relationship Id="rId21" Type="http://schemas.openxmlformats.org/officeDocument/2006/relationships/slide" Target="slide248.xml"/><Relationship Id="rId7" Type="http://schemas.openxmlformats.org/officeDocument/2006/relationships/image" Target="../media/image8.jpeg"/><Relationship Id="rId12" Type="http://schemas.openxmlformats.org/officeDocument/2006/relationships/slide" Target="slide238.xml"/><Relationship Id="rId17" Type="http://schemas.openxmlformats.org/officeDocument/2006/relationships/slide" Target="slide243.xml"/><Relationship Id="rId2" Type="http://schemas.openxmlformats.org/officeDocument/2006/relationships/image" Target="../media/image1.jpeg"/><Relationship Id="rId16" Type="http://schemas.openxmlformats.org/officeDocument/2006/relationships/slide" Target="slide242.xml"/><Relationship Id="rId20" Type="http://schemas.openxmlformats.org/officeDocument/2006/relationships/slide" Target="slide246.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37.xml"/><Relationship Id="rId5" Type="http://schemas.openxmlformats.org/officeDocument/2006/relationships/audio" Target="../media/audio2.wav"/><Relationship Id="rId15" Type="http://schemas.openxmlformats.org/officeDocument/2006/relationships/slide" Target="slide241.xml"/><Relationship Id="rId10" Type="http://schemas.openxmlformats.org/officeDocument/2006/relationships/slide" Target="slide236.xml"/><Relationship Id="rId19" Type="http://schemas.openxmlformats.org/officeDocument/2006/relationships/slide" Target="slide245.xml"/><Relationship Id="rId4" Type="http://schemas.openxmlformats.org/officeDocument/2006/relationships/slide" Target="slide234.xml"/><Relationship Id="rId9" Type="http://schemas.openxmlformats.org/officeDocument/2006/relationships/slide" Target="slide235.xml"/><Relationship Id="rId14" Type="http://schemas.openxmlformats.org/officeDocument/2006/relationships/slide" Target="slide240.xml"/><Relationship Id="rId22" Type="http://schemas.openxmlformats.org/officeDocument/2006/relationships/slide" Target="slide247.xml"/></Relationships>
</file>

<file path=ppt/slides/_rels/slide246.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39.xml"/><Relationship Id="rId18" Type="http://schemas.openxmlformats.org/officeDocument/2006/relationships/slide" Target="slide244.xml"/><Relationship Id="rId3" Type="http://schemas.openxmlformats.org/officeDocument/2006/relationships/image" Target="../media/image11.png"/><Relationship Id="rId21" Type="http://schemas.openxmlformats.org/officeDocument/2006/relationships/slide" Target="slide248.xml"/><Relationship Id="rId7" Type="http://schemas.openxmlformats.org/officeDocument/2006/relationships/image" Target="../media/image8.jpeg"/><Relationship Id="rId12" Type="http://schemas.openxmlformats.org/officeDocument/2006/relationships/slide" Target="slide238.xml"/><Relationship Id="rId17" Type="http://schemas.openxmlformats.org/officeDocument/2006/relationships/slide" Target="slide243.xml"/><Relationship Id="rId2" Type="http://schemas.openxmlformats.org/officeDocument/2006/relationships/image" Target="../media/image1.jpeg"/><Relationship Id="rId16" Type="http://schemas.openxmlformats.org/officeDocument/2006/relationships/slide" Target="slide242.xml"/><Relationship Id="rId20" Type="http://schemas.openxmlformats.org/officeDocument/2006/relationships/slide" Target="slide246.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37.xml"/><Relationship Id="rId5" Type="http://schemas.openxmlformats.org/officeDocument/2006/relationships/audio" Target="../media/audio2.wav"/><Relationship Id="rId15" Type="http://schemas.openxmlformats.org/officeDocument/2006/relationships/slide" Target="slide241.xml"/><Relationship Id="rId10" Type="http://schemas.openxmlformats.org/officeDocument/2006/relationships/slide" Target="slide236.xml"/><Relationship Id="rId19" Type="http://schemas.openxmlformats.org/officeDocument/2006/relationships/slide" Target="slide245.xml"/><Relationship Id="rId4" Type="http://schemas.openxmlformats.org/officeDocument/2006/relationships/slide" Target="slide234.xml"/><Relationship Id="rId9" Type="http://schemas.openxmlformats.org/officeDocument/2006/relationships/slide" Target="slide235.xml"/><Relationship Id="rId14" Type="http://schemas.openxmlformats.org/officeDocument/2006/relationships/slide" Target="slide240.xml"/><Relationship Id="rId22" Type="http://schemas.openxmlformats.org/officeDocument/2006/relationships/slide" Target="slide247.xml"/></Relationships>
</file>

<file path=ppt/slides/_rels/slide247.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39.xml"/><Relationship Id="rId18" Type="http://schemas.openxmlformats.org/officeDocument/2006/relationships/slide" Target="slide244.xml"/><Relationship Id="rId3" Type="http://schemas.openxmlformats.org/officeDocument/2006/relationships/image" Target="../media/image11.png"/><Relationship Id="rId21" Type="http://schemas.openxmlformats.org/officeDocument/2006/relationships/slide" Target="slide248.xml"/><Relationship Id="rId7" Type="http://schemas.openxmlformats.org/officeDocument/2006/relationships/image" Target="../media/image8.jpeg"/><Relationship Id="rId12" Type="http://schemas.openxmlformats.org/officeDocument/2006/relationships/slide" Target="slide238.xml"/><Relationship Id="rId17" Type="http://schemas.openxmlformats.org/officeDocument/2006/relationships/slide" Target="slide243.xml"/><Relationship Id="rId2" Type="http://schemas.openxmlformats.org/officeDocument/2006/relationships/image" Target="../media/image1.jpeg"/><Relationship Id="rId16" Type="http://schemas.openxmlformats.org/officeDocument/2006/relationships/slide" Target="slide242.xml"/><Relationship Id="rId20" Type="http://schemas.openxmlformats.org/officeDocument/2006/relationships/slide" Target="slide246.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37.xml"/><Relationship Id="rId5" Type="http://schemas.openxmlformats.org/officeDocument/2006/relationships/audio" Target="../media/audio2.wav"/><Relationship Id="rId15" Type="http://schemas.openxmlformats.org/officeDocument/2006/relationships/slide" Target="slide241.xml"/><Relationship Id="rId10" Type="http://schemas.openxmlformats.org/officeDocument/2006/relationships/slide" Target="slide236.xml"/><Relationship Id="rId19" Type="http://schemas.openxmlformats.org/officeDocument/2006/relationships/slide" Target="slide245.xml"/><Relationship Id="rId4" Type="http://schemas.openxmlformats.org/officeDocument/2006/relationships/slide" Target="slide234.xml"/><Relationship Id="rId9" Type="http://schemas.openxmlformats.org/officeDocument/2006/relationships/slide" Target="slide235.xml"/><Relationship Id="rId14" Type="http://schemas.openxmlformats.org/officeDocument/2006/relationships/slide" Target="slide240.xml"/><Relationship Id="rId22" Type="http://schemas.openxmlformats.org/officeDocument/2006/relationships/slide" Target="slide247.xml"/></Relationships>
</file>

<file path=ppt/slides/_rels/slide248.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39.xml"/><Relationship Id="rId18" Type="http://schemas.openxmlformats.org/officeDocument/2006/relationships/slide" Target="slide244.xml"/><Relationship Id="rId3" Type="http://schemas.openxmlformats.org/officeDocument/2006/relationships/image" Target="../media/image11.png"/><Relationship Id="rId21" Type="http://schemas.openxmlformats.org/officeDocument/2006/relationships/slide" Target="slide248.xml"/><Relationship Id="rId7" Type="http://schemas.openxmlformats.org/officeDocument/2006/relationships/image" Target="../media/image8.jpeg"/><Relationship Id="rId12" Type="http://schemas.openxmlformats.org/officeDocument/2006/relationships/slide" Target="slide238.xml"/><Relationship Id="rId17" Type="http://schemas.openxmlformats.org/officeDocument/2006/relationships/slide" Target="slide243.xml"/><Relationship Id="rId2" Type="http://schemas.openxmlformats.org/officeDocument/2006/relationships/image" Target="../media/image1.jpeg"/><Relationship Id="rId16" Type="http://schemas.openxmlformats.org/officeDocument/2006/relationships/slide" Target="slide242.xml"/><Relationship Id="rId20" Type="http://schemas.openxmlformats.org/officeDocument/2006/relationships/slide" Target="slide246.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37.xml"/><Relationship Id="rId5" Type="http://schemas.openxmlformats.org/officeDocument/2006/relationships/audio" Target="../media/audio2.wav"/><Relationship Id="rId15" Type="http://schemas.openxmlformats.org/officeDocument/2006/relationships/slide" Target="slide241.xml"/><Relationship Id="rId10" Type="http://schemas.openxmlformats.org/officeDocument/2006/relationships/slide" Target="slide236.xml"/><Relationship Id="rId19" Type="http://schemas.openxmlformats.org/officeDocument/2006/relationships/slide" Target="slide245.xml"/><Relationship Id="rId4" Type="http://schemas.openxmlformats.org/officeDocument/2006/relationships/slide" Target="slide234.xml"/><Relationship Id="rId9" Type="http://schemas.openxmlformats.org/officeDocument/2006/relationships/slide" Target="slide235.xml"/><Relationship Id="rId14" Type="http://schemas.openxmlformats.org/officeDocument/2006/relationships/slide" Target="slide240.xml"/><Relationship Id="rId22" Type="http://schemas.openxmlformats.org/officeDocument/2006/relationships/slide" Target="slide247.xml"/></Relationships>
</file>

<file path=ppt/slides/_rels/slide249.xml.rels><?xml version="1.0" encoding="UTF-8" standalone="yes"?>
<Relationships xmlns="http://schemas.openxmlformats.org/package/2006/relationships"><Relationship Id="rId8" Type="http://schemas.openxmlformats.org/officeDocument/2006/relationships/slide" Target="slide2.xml"/><Relationship Id="rId3" Type="http://schemas.openxmlformats.org/officeDocument/2006/relationships/image" Target="../media/image1.jpeg"/><Relationship Id="rId7" Type="http://schemas.openxmlformats.org/officeDocument/2006/relationships/audio" Target="../media/audio3.wav"/><Relationship Id="rId2" Type="http://schemas.openxmlformats.org/officeDocument/2006/relationships/audio" Target="../media/audio1.wav"/><Relationship Id="rId1" Type="http://schemas.openxmlformats.org/officeDocument/2006/relationships/slideLayout" Target="../slideLayouts/slideLayout7.xml"/><Relationship Id="rId6" Type="http://schemas.openxmlformats.org/officeDocument/2006/relationships/audio" Target="../media/audio2.wav"/><Relationship Id="rId5" Type="http://schemas.openxmlformats.org/officeDocument/2006/relationships/slide" Target="slide250.xml"/><Relationship Id="rId10" Type="http://schemas.openxmlformats.org/officeDocument/2006/relationships/image" Target="../media/image6.png"/><Relationship Id="rId4" Type="http://schemas.openxmlformats.org/officeDocument/2006/relationships/image" Target="../media/image10.png"/><Relationship Id="rId9" Type="http://schemas.openxmlformats.org/officeDocument/2006/relationships/image" Target="../media/image8.jpeg"/></Relationships>
</file>

<file path=ppt/slides/_rels/slide25.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6.xml"/><Relationship Id="rId18" Type="http://schemas.openxmlformats.org/officeDocument/2006/relationships/slide" Target="slide31.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5.xml"/><Relationship Id="rId17" Type="http://schemas.openxmlformats.org/officeDocument/2006/relationships/slide" Target="slide30.xml"/><Relationship Id="rId2" Type="http://schemas.openxmlformats.org/officeDocument/2006/relationships/image" Target="../media/image1.jpeg"/><Relationship Id="rId16" Type="http://schemas.openxmlformats.org/officeDocument/2006/relationships/slide" Target="slide29.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4.xml"/><Relationship Id="rId5" Type="http://schemas.openxmlformats.org/officeDocument/2006/relationships/audio" Target="../media/audio2.wav"/><Relationship Id="rId15" Type="http://schemas.openxmlformats.org/officeDocument/2006/relationships/slide" Target="slide28.xml"/><Relationship Id="rId10" Type="http://schemas.openxmlformats.org/officeDocument/2006/relationships/slide" Target="slide23.xml"/><Relationship Id="rId19" Type="http://schemas.openxmlformats.org/officeDocument/2006/relationships/slide" Target="slide32.xml"/><Relationship Id="rId4" Type="http://schemas.openxmlformats.org/officeDocument/2006/relationships/slide" Target="slide21.xml"/><Relationship Id="rId9" Type="http://schemas.openxmlformats.org/officeDocument/2006/relationships/slide" Target="slide22.xml"/><Relationship Id="rId14" Type="http://schemas.openxmlformats.org/officeDocument/2006/relationships/slide" Target="slide27.xml"/></Relationships>
</file>

<file path=ppt/slides/_rels/slide250.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54.xml"/><Relationship Id="rId18" Type="http://schemas.openxmlformats.org/officeDocument/2006/relationships/slide" Target="slide259.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53.xml"/><Relationship Id="rId17" Type="http://schemas.openxmlformats.org/officeDocument/2006/relationships/slide" Target="slide258.xml"/><Relationship Id="rId2" Type="http://schemas.openxmlformats.org/officeDocument/2006/relationships/image" Target="../media/image1.jpeg"/><Relationship Id="rId16" Type="http://schemas.openxmlformats.org/officeDocument/2006/relationships/slide" Target="slide257.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52.xml"/><Relationship Id="rId5" Type="http://schemas.openxmlformats.org/officeDocument/2006/relationships/audio" Target="../media/audio2.wav"/><Relationship Id="rId15" Type="http://schemas.openxmlformats.org/officeDocument/2006/relationships/slide" Target="slide256.xml"/><Relationship Id="rId10" Type="http://schemas.openxmlformats.org/officeDocument/2006/relationships/slide" Target="slide251.xml"/><Relationship Id="rId4" Type="http://schemas.openxmlformats.org/officeDocument/2006/relationships/slide" Target="slide249.xml"/><Relationship Id="rId9" Type="http://schemas.openxmlformats.org/officeDocument/2006/relationships/slide" Target="slide250.xml"/><Relationship Id="rId14" Type="http://schemas.openxmlformats.org/officeDocument/2006/relationships/slide" Target="slide255.xml"/></Relationships>
</file>

<file path=ppt/slides/_rels/slide251.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54.xml"/><Relationship Id="rId18" Type="http://schemas.openxmlformats.org/officeDocument/2006/relationships/slide" Target="slide259.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53.xml"/><Relationship Id="rId17" Type="http://schemas.openxmlformats.org/officeDocument/2006/relationships/slide" Target="slide258.xml"/><Relationship Id="rId2" Type="http://schemas.openxmlformats.org/officeDocument/2006/relationships/image" Target="../media/image1.jpeg"/><Relationship Id="rId16" Type="http://schemas.openxmlformats.org/officeDocument/2006/relationships/slide" Target="slide257.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52.xml"/><Relationship Id="rId5" Type="http://schemas.openxmlformats.org/officeDocument/2006/relationships/audio" Target="../media/audio2.wav"/><Relationship Id="rId15" Type="http://schemas.openxmlformats.org/officeDocument/2006/relationships/slide" Target="slide256.xml"/><Relationship Id="rId10" Type="http://schemas.openxmlformats.org/officeDocument/2006/relationships/slide" Target="slide251.xml"/><Relationship Id="rId4" Type="http://schemas.openxmlformats.org/officeDocument/2006/relationships/slide" Target="slide249.xml"/><Relationship Id="rId9" Type="http://schemas.openxmlformats.org/officeDocument/2006/relationships/slide" Target="slide250.xml"/><Relationship Id="rId14" Type="http://schemas.openxmlformats.org/officeDocument/2006/relationships/slide" Target="slide255.xml"/></Relationships>
</file>

<file path=ppt/slides/_rels/slide252.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54.xml"/><Relationship Id="rId18" Type="http://schemas.openxmlformats.org/officeDocument/2006/relationships/slide" Target="slide259.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53.xml"/><Relationship Id="rId17" Type="http://schemas.openxmlformats.org/officeDocument/2006/relationships/slide" Target="slide258.xml"/><Relationship Id="rId2" Type="http://schemas.openxmlformats.org/officeDocument/2006/relationships/image" Target="../media/image1.jpeg"/><Relationship Id="rId16" Type="http://schemas.openxmlformats.org/officeDocument/2006/relationships/slide" Target="slide257.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52.xml"/><Relationship Id="rId5" Type="http://schemas.openxmlformats.org/officeDocument/2006/relationships/audio" Target="../media/audio2.wav"/><Relationship Id="rId15" Type="http://schemas.openxmlformats.org/officeDocument/2006/relationships/slide" Target="slide256.xml"/><Relationship Id="rId10" Type="http://schemas.openxmlformats.org/officeDocument/2006/relationships/slide" Target="slide251.xml"/><Relationship Id="rId4" Type="http://schemas.openxmlformats.org/officeDocument/2006/relationships/slide" Target="slide249.xml"/><Relationship Id="rId9" Type="http://schemas.openxmlformats.org/officeDocument/2006/relationships/slide" Target="slide250.xml"/><Relationship Id="rId14" Type="http://schemas.openxmlformats.org/officeDocument/2006/relationships/slide" Target="slide255.xml"/></Relationships>
</file>

<file path=ppt/slides/_rels/slide253.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54.xml"/><Relationship Id="rId18" Type="http://schemas.openxmlformats.org/officeDocument/2006/relationships/slide" Target="slide259.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53.xml"/><Relationship Id="rId17" Type="http://schemas.openxmlformats.org/officeDocument/2006/relationships/slide" Target="slide258.xml"/><Relationship Id="rId2" Type="http://schemas.openxmlformats.org/officeDocument/2006/relationships/image" Target="../media/image1.jpeg"/><Relationship Id="rId16" Type="http://schemas.openxmlformats.org/officeDocument/2006/relationships/slide" Target="slide257.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52.xml"/><Relationship Id="rId5" Type="http://schemas.openxmlformats.org/officeDocument/2006/relationships/audio" Target="../media/audio2.wav"/><Relationship Id="rId15" Type="http://schemas.openxmlformats.org/officeDocument/2006/relationships/slide" Target="slide256.xml"/><Relationship Id="rId10" Type="http://schemas.openxmlformats.org/officeDocument/2006/relationships/slide" Target="slide251.xml"/><Relationship Id="rId4" Type="http://schemas.openxmlformats.org/officeDocument/2006/relationships/slide" Target="slide249.xml"/><Relationship Id="rId9" Type="http://schemas.openxmlformats.org/officeDocument/2006/relationships/slide" Target="slide250.xml"/><Relationship Id="rId14" Type="http://schemas.openxmlformats.org/officeDocument/2006/relationships/slide" Target="slide255.xml"/></Relationships>
</file>

<file path=ppt/slides/_rels/slide254.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54.xml"/><Relationship Id="rId18" Type="http://schemas.openxmlformats.org/officeDocument/2006/relationships/slide" Target="slide259.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53.xml"/><Relationship Id="rId17" Type="http://schemas.openxmlformats.org/officeDocument/2006/relationships/slide" Target="slide258.xml"/><Relationship Id="rId2" Type="http://schemas.openxmlformats.org/officeDocument/2006/relationships/image" Target="../media/image1.jpeg"/><Relationship Id="rId16" Type="http://schemas.openxmlformats.org/officeDocument/2006/relationships/slide" Target="slide257.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52.xml"/><Relationship Id="rId5" Type="http://schemas.openxmlformats.org/officeDocument/2006/relationships/audio" Target="../media/audio2.wav"/><Relationship Id="rId15" Type="http://schemas.openxmlformats.org/officeDocument/2006/relationships/slide" Target="slide256.xml"/><Relationship Id="rId10" Type="http://schemas.openxmlformats.org/officeDocument/2006/relationships/slide" Target="slide251.xml"/><Relationship Id="rId4" Type="http://schemas.openxmlformats.org/officeDocument/2006/relationships/slide" Target="slide249.xml"/><Relationship Id="rId9" Type="http://schemas.openxmlformats.org/officeDocument/2006/relationships/slide" Target="slide250.xml"/><Relationship Id="rId14" Type="http://schemas.openxmlformats.org/officeDocument/2006/relationships/slide" Target="slide255.xml"/></Relationships>
</file>

<file path=ppt/slides/_rels/slide255.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54.xml"/><Relationship Id="rId18" Type="http://schemas.openxmlformats.org/officeDocument/2006/relationships/slide" Target="slide259.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53.xml"/><Relationship Id="rId17" Type="http://schemas.openxmlformats.org/officeDocument/2006/relationships/slide" Target="slide258.xml"/><Relationship Id="rId2" Type="http://schemas.openxmlformats.org/officeDocument/2006/relationships/image" Target="../media/image1.jpeg"/><Relationship Id="rId16" Type="http://schemas.openxmlformats.org/officeDocument/2006/relationships/slide" Target="slide257.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52.xml"/><Relationship Id="rId5" Type="http://schemas.openxmlformats.org/officeDocument/2006/relationships/audio" Target="../media/audio2.wav"/><Relationship Id="rId15" Type="http://schemas.openxmlformats.org/officeDocument/2006/relationships/slide" Target="slide256.xml"/><Relationship Id="rId10" Type="http://schemas.openxmlformats.org/officeDocument/2006/relationships/slide" Target="slide251.xml"/><Relationship Id="rId4" Type="http://schemas.openxmlformats.org/officeDocument/2006/relationships/slide" Target="slide249.xml"/><Relationship Id="rId9" Type="http://schemas.openxmlformats.org/officeDocument/2006/relationships/slide" Target="slide250.xml"/><Relationship Id="rId14" Type="http://schemas.openxmlformats.org/officeDocument/2006/relationships/slide" Target="slide255.xml"/></Relationships>
</file>

<file path=ppt/slides/_rels/slide256.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54.xml"/><Relationship Id="rId18" Type="http://schemas.openxmlformats.org/officeDocument/2006/relationships/slide" Target="slide259.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53.xml"/><Relationship Id="rId17" Type="http://schemas.openxmlformats.org/officeDocument/2006/relationships/slide" Target="slide258.xml"/><Relationship Id="rId2" Type="http://schemas.openxmlformats.org/officeDocument/2006/relationships/image" Target="../media/image1.jpeg"/><Relationship Id="rId16" Type="http://schemas.openxmlformats.org/officeDocument/2006/relationships/slide" Target="slide257.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52.xml"/><Relationship Id="rId5" Type="http://schemas.openxmlformats.org/officeDocument/2006/relationships/audio" Target="../media/audio2.wav"/><Relationship Id="rId15" Type="http://schemas.openxmlformats.org/officeDocument/2006/relationships/slide" Target="slide256.xml"/><Relationship Id="rId10" Type="http://schemas.openxmlformats.org/officeDocument/2006/relationships/slide" Target="slide251.xml"/><Relationship Id="rId4" Type="http://schemas.openxmlformats.org/officeDocument/2006/relationships/slide" Target="slide249.xml"/><Relationship Id="rId9" Type="http://schemas.openxmlformats.org/officeDocument/2006/relationships/slide" Target="slide250.xml"/><Relationship Id="rId14" Type="http://schemas.openxmlformats.org/officeDocument/2006/relationships/slide" Target="slide255.xml"/></Relationships>
</file>

<file path=ppt/slides/_rels/slide257.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54.xml"/><Relationship Id="rId18" Type="http://schemas.openxmlformats.org/officeDocument/2006/relationships/slide" Target="slide259.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53.xml"/><Relationship Id="rId17" Type="http://schemas.openxmlformats.org/officeDocument/2006/relationships/slide" Target="slide258.xml"/><Relationship Id="rId2" Type="http://schemas.openxmlformats.org/officeDocument/2006/relationships/image" Target="../media/image1.jpeg"/><Relationship Id="rId16" Type="http://schemas.openxmlformats.org/officeDocument/2006/relationships/slide" Target="slide257.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52.xml"/><Relationship Id="rId5" Type="http://schemas.openxmlformats.org/officeDocument/2006/relationships/audio" Target="../media/audio2.wav"/><Relationship Id="rId15" Type="http://schemas.openxmlformats.org/officeDocument/2006/relationships/slide" Target="slide256.xml"/><Relationship Id="rId10" Type="http://schemas.openxmlformats.org/officeDocument/2006/relationships/slide" Target="slide251.xml"/><Relationship Id="rId4" Type="http://schemas.openxmlformats.org/officeDocument/2006/relationships/slide" Target="slide249.xml"/><Relationship Id="rId9" Type="http://schemas.openxmlformats.org/officeDocument/2006/relationships/slide" Target="slide250.xml"/><Relationship Id="rId14" Type="http://schemas.openxmlformats.org/officeDocument/2006/relationships/slide" Target="slide255.xml"/></Relationships>
</file>

<file path=ppt/slides/_rels/slide258.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54.xml"/><Relationship Id="rId18" Type="http://schemas.openxmlformats.org/officeDocument/2006/relationships/slide" Target="slide259.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53.xml"/><Relationship Id="rId17" Type="http://schemas.openxmlformats.org/officeDocument/2006/relationships/slide" Target="slide258.xml"/><Relationship Id="rId2" Type="http://schemas.openxmlformats.org/officeDocument/2006/relationships/image" Target="../media/image1.jpeg"/><Relationship Id="rId16" Type="http://schemas.openxmlformats.org/officeDocument/2006/relationships/slide" Target="slide257.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52.xml"/><Relationship Id="rId5" Type="http://schemas.openxmlformats.org/officeDocument/2006/relationships/audio" Target="../media/audio2.wav"/><Relationship Id="rId15" Type="http://schemas.openxmlformats.org/officeDocument/2006/relationships/slide" Target="slide256.xml"/><Relationship Id="rId10" Type="http://schemas.openxmlformats.org/officeDocument/2006/relationships/slide" Target="slide251.xml"/><Relationship Id="rId4" Type="http://schemas.openxmlformats.org/officeDocument/2006/relationships/slide" Target="slide249.xml"/><Relationship Id="rId9" Type="http://schemas.openxmlformats.org/officeDocument/2006/relationships/slide" Target="slide250.xml"/><Relationship Id="rId14" Type="http://schemas.openxmlformats.org/officeDocument/2006/relationships/slide" Target="slide255.xml"/></Relationships>
</file>

<file path=ppt/slides/_rels/slide259.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54.xml"/><Relationship Id="rId18" Type="http://schemas.openxmlformats.org/officeDocument/2006/relationships/slide" Target="slide259.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53.xml"/><Relationship Id="rId17" Type="http://schemas.openxmlformats.org/officeDocument/2006/relationships/slide" Target="slide258.xml"/><Relationship Id="rId2" Type="http://schemas.openxmlformats.org/officeDocument/2006/relationships/image" Target="../media/image1.jpeg"/><Relationship Id="rId16" Type="http://schemas.openxmlformats.org/officeDocument/2006/relationships/slide" Target="slide257.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52.xml"/><Relationship Id="rId5" Type="http://schemas.openxmlformats.org/officeDocument/2006/relationships/audio" Target="../media/audio2.wav"/><Relationship Id="rId15" Type="http://schemas.openxmlformats.org/officeDocument/2006/relationships/slide" Target="slide256.xml"/><Relationship Id="rId10" Type="http://schemas.openxmlformats.org/officeDocument/2006/relationships/slide" Target="slide251.xml"/><Relationship Id="rId4" Type="http://schemas.openxmlformats.org/officeDocument/2006/relationships/slide" Target="slide249.xml"/><Relationship Id="rId9" Type="http://schemas.openxmlformats.org/officeDocument/2006/relationships/slide" Target="slide250.xml"/><Relationship Id="rId14" Type="http://schemas.openxmlformats.org/officeDocument/2006/relationships/slide" Target="slide255.xml"/></Relationships>
</file>

<file path=ppt/slides/_rels/slide26.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6.xml"/><Relationship Id="rId18" Type="http://schemas.openxmlformats.org/officeDocument/2006/relationships/slide" Target="slide31.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5.xml"/><Relationship Id="rId17" Type="http://schemas.openxmlformats.org/officeDocument/2006/relationships/slide" Target="slide30.xml"/><Relationship Id="rId2" Type="http://schemas.openxmlformats.org/officeDocument/2006/relationships/image" Target="../media/image1.jpeg"/><Relationship Id="rId16" Type="http://schemas.openxmlformats.org/officeDocument/2006/relationships/slide" Target="slide29.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4.xml"/><Relationship Id="rId5" Type="http://schemas.openxmlformats.org/officeDocument/2006/relationships/audio" Target="../media/audio2.wav"/><Relationship Id="rId15" Type="http://schemas.openxmlformats.org/officeDocument/2006/relationships/slide" Target="slide28.xml"/><Relationship Id="rId10" Type="http://schemas.openxmlformats.org/officeDocument/2006/relationships/slide" Target="slide23.xml"/><Relationship Id="rId19" Type="http://schemas.openxmlformats.org/officeDocument/2006/relationships/slide" Target="slide32.xml"/><Relationship Id="rId4" Type="http://schemas.openxmlformats.org/officeDocument/2006/relationships/slide" Target="slide21.xml"/><Relationship Id="rId9" Type="http://schemas.openxmlformats.org/officeDocument/2006/relationships/slide" Target="slide22.xml"/><Relationship Id="rId14" Type="http://schemas.openxmlformats.org/officeDocument/2006/relationships/slide" Target="slide27.xml"/></Relationships>
</file>

<file path=ppt/slides/_rels/slide260.xml.rels><?xml version="1.0" encoding="UTF-8" standalone="yes"?>
<Relationships xmlns="http://schemas.openxmlformats.org/package/2006/relationships"><Relationship Id="rId8" Type="http://schemas.openxmlformats.org/officeDocument/2006/relationships/slide" Target="slide2.xml"/><Relationship Id="rId3" Type="http://schemas.openxmlformats.org/officeDocument/2006/relationships/image" Target="../media/image1.jpeg"/><Relationship Id="rId7" Type="http://schemas.openxmlformats.org/officeDocument/2006/relationships/audio" Target="../media/audio3.wav"/><Relationship Id="rId2" Type="http://schemas.openxmlformats.org/officeDocument/2006/relationships/audio" Target="../media/audio1.wav"/><Relationship Id="rId1" Type="http://schemas.openxmlformats.org/officeDocument/2006/relationships/slideLayout" Target="../slideLayouts/slideLayout7.xml"/><Relationship Id="rId6" Type="http://schemas.openxmlformats.org/officeDocument/2006/relationships/audio" Target="../media/audio2.wav"/><Relationship Id="rId5" Type="http://schemas.openxmlformats.org/officeDocument/2006/relationships/slide" Target="slide261.xml"/><Relationship Id="rId10" Type="http://schemas.openxmlformats.org/officeDocument/2006/relationships/image" Target="../media/image6.png"/><Relationship Id="rId4" Type="http://schemas.openxmlformats.org/officeDocument/2006/relationships/image" Target="../media/image10.png"/><Relationship Id="rId9" Type="http://schemas.openxmlformats.org/officeDocument/2006/relationships/image" Target="../media/image8.jpeg"/></Relationships>
</file>

<file path=ppt/slides/_rels/slide261.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65.xml"/><Relationship Id="rId18" Type="http://schemas.openxmlformats.org/officeDocument/2006/relationships/slide" Target="slide270.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64.xml"/><Relationship Id="rId17" Type="http://schemas.openxmlformats.org/officeDocument/2006/relationships/slide" Target="slide269.xml"/><Relationship Id="rId2" Type="http://schemas.openxmlformats.org/officeDocument/2006/relationships/image" Target="../media/image1.jpeg"/><Relationship Id="rId16" Type="http://schemas.openxmlformats.org/officeDocument/2006/relationships/slide" Target="slide268.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63.xml"/><Relationship Id="rId5" Type="http://schemas.openxmlformats.org/officeDocument/2006/relationships/audio" Target="../media/audio2.wav"/><Relationship Id="rId15" Type="http://schemas.openxmlformats.org/officeDocument/2006/relationships/slide" Target="slide267.xml"/><Relationship Id="rId10" Type="http://schemas.openxmlformats.org/officeDocument/2006/relationships/slide" Target="slide262.xml"/><Relationship Id="rId19" Type="http://schemas.openxmlformats.org/officeDocument/2006/relationships/slide" Target="slide271.xml"/><Relationship Id="rId4" Type="http://schemas.openxmlformats.org/officeDocument/2006/relationships/slide" Target="slide260.xml"/><Relationship Id="rId9" Type="http://schemas.openxmlformats.org/officeDocument/2006/relationships/slide" Target="slide261.xml"/><Relationship Id="rId14" Type="http://schemas.openxmlformats.org/officeDocument/2006/relationships/slide" Target="slide266.xml"/></Relationships>
</file>

<file path=ppt/slides/_rels/slide262.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65.xml"/><Relationship Id="rId18" Type="http://schemas.openxmlformats.org/officeDocument/2006/relationships/slide" Target="slide270.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64.xml"/><Relationship Id="rId17" Type="http://schemas.openxmlformats.org/officeDocument/2006/relationships/slide" Target="slide269.xml"/><Relationship Id="rId2" Type="http://schemas.openxmlformats.org/officeDocument/2006/relationships/image" Target="../media/image1.jpeg"/><Relationship Id="rId16" Type="http://schemas.openxmlformats.org/officeDocument/2006/relationships/slide" Target="slide268.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63.xml"/><Relationship Id="rId5" Type="http://schemas.openxmlformats.org/officeDocument/2006/relationships/audio" Target="../media/audio2.wav"/><Relationship Id="rId15" Type="http://schemas.openxmlformats.org/officeDocument/2006/relationships/slide" Target="slide267.xml"/><Relationship Id="rId10" Type="http://schemas.openxmlformats.org/officeDocument/2006/relationships/slide" Target="slide262.xml"/><Relationship Id="rId19" Type="http://schemas.openxmlformats.org/officeDocument/2006/relationships/slide" Target="slide271.xml"/><Relationship Id="rId4" Type="http://schemas.openxmlformats.org/officeDocument/2006/relationships/slide" Target="slide260.xml"/><Relationship Id="rId9" Type="http://schemas.openxmlformats.org/officeDocument/2006/relationships/slide" Target="slide261.xml"/><Relationship Id="rId14" Type="http://schemas.openxmlformats.org/officeDocument/2006/relationships/slide" Target="slide266.xml"/></Relationships>
</file>

<file path=ppt/slides/_rels/slide263.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65.xml"/><Relationship Id="rId18" Type="http://schemas.openxmlformats.org/officeDocument/2006/relationships/slide" Target="slide270.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64.xml"/><Relationship Id="rId17" Type="http://schemas.openxmlformats.org/officeDocument/2006/relationships/slide" Target="slide269.xml"/><Relationship Id="rId2" Type="http://schemas.openxmlformats.org/officeDocument/2006/relationships/image" Target="../media/image1.jpeg"/><Relationship Id="rId16" Type="http://schemas.openxmlformats.org/officeDocument/2006/relationships/slide" Target="slide268.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63.xml"/><Relationship Id="rId5" Type="http://schemas.openxmlformats.org/officeDocument/2006/relationships/audio" Target="../media/audio2.wav"/><Relationship Id="rId15" Type="http://schemas.openxmlformats.org/officeDocument/2006/relationships/slide" Target="slide267.xml"/><Relationship Id="rId10" Type="http://schemas.openxmlformats.org/officeDocument/2006/relationships/slide" Target="slide262.xml"/><Relationship Id="rId19" Type="http://schemas.openxmlformats.org/officeDocument/2006/relationships/slide" Target="slide271.xml"/><Relationship Id="rId4" Type="http://schemas.openxmlformats.org/officeDocument/2006/relationships/slide" Target="slide260.xml"/><Relationship Id="rId9" Type="http://schemas.openxmlformats.org/officeDocument/2006/relationships/slide" Target="slide261.xml"/><Relationship Id="rId14" Type="http://schemas.openxmlformats.org/officeDocument/2006/relationships/slide" Target="slide266.xml"/></Relationships>
</file>

<file path=ppt/slides/_rels/slide264.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65.xml"/><Relationship Id="rId18" Type="http://schemas.openxmlformats.org/officeDocument/2006/relationships/slide" Target="slide270.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64.xml"/><Relationship Id="rId17" Type="http://schemas.openxmlformats.org/officeDocument/2006/relationships/slide" Target="slide269.xml"/><Relationship Id="rId2" Type="http://schemas.openxmlformats.org/officeDocument/2006/relationships/image" Target="../media/image1.jpeg"/><Relationship Id="rId16" Type="http://schemas.openxmlformats.org/officeDocument/2006/relationships/slide" Target="slide268.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63.xml"/><Relationship Id="rId5" Type="http://schemas.openxmlformats.org/officeDocument/2006/relationships/audio" Target="../media/audio2.wav"/><Relationship Id="rId15" Type="http://schemas.openxmlformats.org/officeDocument/2006/relationships/slide" Target="slide267.xml"/><Relationship Id="rId10" Type="http://schemas.openxmlformats.org/officeDocument/2006/relationships/slide" Target="slide262.xml"/><Relationship Id="rId19" Type="http://schemas.openxmlformats.org/officeDocument/2006/relationships/slide" Target="slide271.xml"/><Relationship Id="rId4" Type="http://schemas.openxmlformats.org/officeDocument/2006/relationships/slide" Target="slide260.xml"/><Relationship Id="rId9" Type="http://schemas.openxmlformats.org/officeDocument/2006/relationships/slide" Target="slide261.xml"/><Relationship Id="rId14" Type="http://schemas.openxmlformats.org/officeDocument/2006/relationships/slide" Target="slide266.xml"/></Relationships>
</file>

<file path=ppt/slides/_rels/slide265.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65.xml"/><Relationship Id="rId18" Type="http://schemas.openxmlformats.org/officeDocument/2006/relationships/slide" Target="slide270.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64.xml"/><Relationship Id="rId17" Type="http://schemas.openxmlformats.org/officeDocument/2006/relationships/slide" Target="slide269.xml"/><Relationship Id="rId2" Type="http://schemas.openxmlformats.org/officeDocument/2006/relationships/image" Target="../media/image1.jpeg"/><Relationship Id="rId16" Type="http://schemas.openxmlformats.org/officeDocument/2006/relationships/slide" Target="slide268.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63.xml"/><Relationship Id="rId5" Type="http://schemas.openxmlformats.org/officeDocument/2006/relationships/audio" Target="../media/audio2.wav"/><Relationship Id="rId15" Type="http://schemas.openxmlformats.org/officeDocument/2006/relationships/slide" Target="slide267.xml"/><Relationship Id="rId10" Type="http://schemas.openxmlformats.org/officeDocument/2006/relationships/slide" Target="slide262.xml"/><Relationship Id="rId19" Type="http://schemas.openxmlformats.org/officeDocument/2006/relationships/slide" Target="slide271.xml"/><Relationship Id="rId4" Type="http://schemas.openxmlformats.org/officeDocument/2006/relationships/slide" Target="slide260.xml"/><Relationship Id="rId9" Type="http://schemas.openxmlformats.org/officeDocument/2006/relationships/slide" Target="slide261.xml"/><Relationship Id="rId14" Type="http://schemas.openxmlformats.org/officeDocument/2006/relationships/slide" Target="slide266.xml"/></Relationships>
</file>

<file path=ppt/slides/_rels/slide266.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65.xml"/><Relationship Id="rId18" Type="http://schemas.openxmlformats.org/officeDocument/2006/relationships/slide" Target="slide270.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64.xml"/><Relationship Id="rId17" Type="http://schemas.openxmlformats.org/officeDocument/2006/relationships/slide" Target="slide269.xml"/><Relationship Id="rId2" Type="http://schemas.openxmlformats.org/officeDocument/2006/relationships/image" Target="../media/image1.jpeg"/><Relationship Id="rId16" Type="http://schemas.openxmlformats.org/officeDocument/2006/relationships/slide" Target="slide268.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63.xml"/><Relationship Id="rId5" Type="http://schemas.openxmlformats.org/officeDocument/2006/relationships/audio" Target="../media/audio2.wav"/><Relationship Id="rId15" Type="http://schemas.openxmlformats.org/officeDocument/2006/relationships/slide" Target="slide267.xml"/><Relationship Id="rId10" Type="http://schemas.openxmlformats.org/officeDocument/2006/relationships/slide" Target="slide262.xml"/><Relationship Id="rId19" Type="http://schemas.openxmlformats.org/officeDocument/2006/relationships/slide" Target="slide271.xml"/><Relationship Id="rId4" Type="http://schemas.openxmlformats.org/officeDocument/2006/relationships/slide" Target="slide260.xml"/><Relationship Id="rId9" Type="http://schemas.openxmlformats.org/officeDocument/2006/relationships/slide" Target="slide261.xml"/><Relationship Id="rId14" Type="http://schemas.openxmlformats.org/officeDocument/2006/relationships/slide" Target="slide266.xml"/></Relationships>
</file>

<file path=ppt/slides/_rels/slide267.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65.xml"/><Relationship Id="rId18" Type="http://schemas.openxmlformats.org/officeDocument/2006/relationships/slide" Target="slide270.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64.xml"/><Relationship Id="rId17" Type="http://schemas.openxmlformats.org/officeDocument/2006/relationships/slide" Target="slide269.xml"/><Relationship Id="rId2" Type="http://schemas.openxmlformats.org/officeDocument/2006/relationships/image" Target="../media/image1.jpeg"/><Relationship Id="rId16" Type="http://schemas.openxmlformats.org/officeDocument/2006/relationships/slide" Target="slide268.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63.xml"/><Relationship Id="rId5" Type="http://schemas.openxmlformats.org/officeDocument/2006/relationships/audio" Target="../media/audio2.wav"/><Relationship Id="rId15" Type="http://schemas.openxmlformats.org/officeDocument/2006/relationships/slide" Target="slide267.xml"/><Relationship Id="rId10" Type="http://schemas.openxmlformats.org/officeDocument/2006/relationships/slide" Target="slide262.xml"/><Relationship Id="rId19" Type="http://schemas.openxmlformats.org/officeDocument/2006/relationships/slide" Target="slide271.xml"/><Relationship Id="rId4" Type="http://schemas.openxmlformats.org/officeDocument/2006/relationships/slide" Target="slide260.xml"/><Relationship Id="rId9" Type="http://schemas.openxmlformats.org/officeDocument/2006/relationships/slide" Target="slide261.xml"/><Relationship Id="rId14" Type="http://schemas.openxmlformats.org/officeDocument/2006/relationships/slide" Target="slide266.xml"/></Relationships>
</file>

<file path=ppt/slides/_rels/slide268.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65.xml"/><Relationship Id="rId18" Type="http://schemas.openxmlformats.org/officeDocument/2006/relationships/slide" Target="slide270.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64.xml"/><Relationship Id="rId17" Type="http://schemas.openxmlformats.org/officeDocument/2006/relationships/slide" Target="slide269.xml"/><Relationship Id="rId2" Type="http://schemas.openxmlformats.org/officeDocument/2006/relationships/image" Target="../media/image1.jpeg"/><Relationship Id="rId16" Type="http://schemas.openxmlformats.org/officeDocument/2006/relationships/slide" Target="slide268.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63.xml"/><Relationship Id="rId5" Type="http://schemas.openxmlformats.org/officeDocument/2006/relationships/audio" Target="../media/audio2.wav"/><Relationship Id="rId15" Type="http://schemas.openxmlformats.org/officeDocument/2006/relationships/slide" Target="slide267.xml"/><Relationship Id="rId10" Type="http://schemas.openxmlformats.org/officeDocument/2006/relationships/slide" Target="slide262.xml"/><Relationship Id="rId19" Type="http://schemas.openxmlformats.org/officeDocument/2006/relationships/slide" Target="slide271.xml"/><Relationship Id="rId4" Type="http://schemas.openxmlformats.org/officeDocument/2006/relationships/slide" Target="slide260.xml"/><Relationship Id="rId9" Type="http://schemas.openxmlformats.org/officeDocument/2006/relationships/slide" Target="slide261.xml"/><Relationship Id="rId14" Type="http://schemas.openxmlformats.org/officeDocument/2006/relationships/slide" Target="slide266.xml"/></Relationships>
</file>

<file path=ppt/slides/_rels/slide269.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65.xml"/><Relationship Id="rId18" Type="http://schemas.openxmlformats.org/officeDocument/2006/relationships/slide" Target="slide270.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64.xml"/><Relationship Id="rId17" Type="http://schemas.openxmlformats.org/officeDocument/2006/relationships/slide" Target="slide269.xml"/><Relationship Id="rId2" Type="http://schemas.openxmlformats.org/officeDocument/2006/relationships/image" Target="../media/image1.jpeg"/><Relationship Id="rId16" Type="http://schemas.openxmlformats.org/officeDocument/2006/relationships/slide" Target="slide268.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63.xml"/><Relationship Id="rId5" Type="http://schemas.openxmlformats.org/officeDocument/2006/relationships/audio" Target="../media/audio2.wav"/><Relationship Id="rId15" Type="http://schemas.openxmlformats.org/officeDocument/2006/relationships/slide" Target="slide267.xml"/><Relationship Id="rId10" Type="http://schemas.openxmlformats.org/officeDocument/2006/relationships/slide" Target="slide262.xml"/><Relationship Id="rId19" Type="http://schemas.openxmlformats.org/officeDocument/2006/relationships/slide" Target="slide271.xml"/><Relationship Id="rId4" Type="http://schemas.openxmlformats.org/officeDocument/2006/relationships/slide" Target="slide260.xml"/><Relationship Id="rId9" Type="http://schemas.openxmlformats.org/officeDocument/2006/relationships/slide" Target="slide261.xml"/><Relationship Id="rId14" Type="http://schemas.openxmlformats.org/officeDocument/2006/relationships/slide" Target="slide266.xml"/></Relationships>
</file>

<file path=ppt/slides/_rels/slide27.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6.xml"/><Relationship Id="rId18" Type="http://schemas.openxmlformats.org/officeDocument/2006/relationships/slide" Target="slide31.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5.xml"/><Relationship Id="rId17" Type="http://schemas.openxmlformats.org/officeDocument/2006/relationships/slide" Target="slide30.xml"/><Relationship Id="rId2" Type="http://schemas.openxmlformats.org/officeDocument/2006/relationships/image" Target="../media/image1.jpeg"/><Relationship Id="rId16" Type="http://schemas.openxmlformats.org/officeDocument/2006/relationships/slide" Target="slide29.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4.xml"/><Relationship Id="rId5" Type="http://schemas.openxmlformats.org/officeDocument/2006/relationships/audio" Target="../media/audio2.wav"/><Relationship Id="rId15" Type="http://schemas.openxmlformats.org/officeDocument/2006/relationships/slide" Target="slide28.xml"/><Relationship Id="rId10" Type="http://schemas.openxmlformats.org/officeDocument/2006/relationships/slide" Target="slide23.xml"/><Relationship Id="rId19" Type="http://schemas.openxmlformats.org/officeDocument/2006/relationships/slide" Target="slide32.xml"/><Relationship Id="rId4" Type="http://schemas.openxmlformats.org/officeDocument/2006/relationships/slide" Target="slide21.xml"/><Relationship Id="rId9" Type="http://schemas.openxmlformats.org/officeDocument/2006/relationships/slide" Target="slide22.xml"/><Relationship Id="rId14" Type="http://schemas.openxmlformats.org/officeDocument/2006/relationships/slide" Target="slide27.xml"/></Relationships>
</file>

<file path=ppt/slides/_rels/slide270.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65.xml"/><Relationship Id="rId18" Type="http://schemas.openxmlformats.org/officeDocument/2006/relationships/slide" Target="slide270.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64.xml"/><Relationship Id="rId17" Type="http://schemas.openxmlformats.org/officeDocument/2006/relationships/slide" Target="slide269.xml"/><Relationship Id="rId2" Type="http://schemas.openxmlformats.org/officeDocument/2006/relationships/image" Target="../media/image1.jpeg"/><Relationship Id="rId16" Type="http://schemas.openxmlformats.org/officeDocument/2006/relationships/slide" Target="slide268.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63.xml"/><Relationship Id="rId5" Type="http://schemas.openxmlformats.org/officeDocument/2006/relationships/audio" Target="../media/audio2.wav"/><Relationship Id="rId15" Type="http://schemas.openxmlformats.org/officeDocument/2006/relationships/slide" Target="slide267.xml"/><Relationship Id="rId10" Type="http://schemas.openxmlformats.org/officeDocument/2006/relationships/slide" Target="slide262.xml"/><Relationship Id="rId19" Type="http://schemas.openxmlformats.org/officeDocument/2006/relationships/slide" Target="slide271.xml"/><Relationship Id="rId4" Type="http://schemas.openxmlformats.org/officeDocument/2006/relationships/slide" Target="slide260.xml"/><Relationship Id="rId9" Type="http://schemas.openxmlformats.org/officeDocument/2006/relationships/slide" Target="slide261.xml"/><Relationship Id="rId14" Type="http://schemas.openxmlformats.org/officeDocument/2006/relationships/slide" Target="slide266.xml"/></Relationships>
</file>

<file path=ppt/slides/_rels/slide271.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65.xml"/><Relationship Id="rId18" Type="http://schemas.openxmlformats.org/officeDocument/2006/relationships/slide" Target="slide270.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64.xml"/><Relationship Id="rId17" Type="http://schemas.openxmlformats.org/officeDocument/2006/relationships/slide" Target="slide269.xml"/><Relationship Id="rId2" Type="http://schemas.openxmlformats.org/officeDocument/2006/relationships/image" Target="../media/image1.jpeg"/><Relationship Id="rId16" Type="http://schemas.openxmlformats.org/officeDocument/2006/relationships/slide" Target="slide268.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63.xml"/><Relationship Id="rId5" Type="http://schemas.openxmlformats.org/officeDocument/2006/relationships/audio" Target="../media/audio2.wav"/><Relationship Id="rId15" Type="http://schemas.openxmlformats.org/officeDocument/2006/relationships/slide" Target="slide267.xml"/><Relationship Id="rId10" Type="http://schemas.openxmlformats.org/officeDocument/2006/relationships/slide" Target="slide262.xml"/><Relationship Id="rId19" Type="http://schemas.openxmlformats.org/officeDocument/2006/relationships/slide" Target="slide271.xml"/><Relationship Id="rId4" Type="http://schemas.openxmlformats.org/officeDocument/2006/relationships/slide" Target="slide260.xml"/><Relationship Id="rId9" Type="http://schemas.openxmlformats.org/officeDocument/2006/relationships/slide" Target="slide261.xml"/><Relationship Id="rId14" Type="http://schemas.openxmlformats.org/officeDocument/2006/relationships/slide" Target="slide266.xml"/></Relationships>
</file>

<file path=ppt/slides/_rels/slide272.xml.rels><?xml version="1.0" encoding="UTF-8" standalone="yes"?>
<Relationships xmlns="http://schemas.openxmlformats.org/package/2006/relationships"><Relationship Id="rId8" Type="http://schemas.openxmlformats.org/officeDocument/2006/relationships/slide" Target="slide276.xml"/><Relationship Id="rId3" Type="http://schemas.openxmlformats.org/officeDocument/2006/relationships/image" Target="../media/image1.jpeg"/><Relationship Id="rId7" Type="http://schemas.openxmlformats.org/officeDocument/2006/relationships/audio" Target="../media/audio3.wav"/><Relationship Id="rId2" Type="http://schemas.openxmlformats.org/officeDocument/2006/relationships/audio" Target="../media/audio1.wav"/><Relationship Id="rId1" Type="http://schemas.openxmlformats.org/officeDocument/2006/relationships/slideLayout" Target="../slideLayouts/slideLayout7.xml"/><Relationship Id="rId6" Type="http://schemas.openxmlformats.org/officeDocument/2006/relationships/audio" Target="../media/audio2.wav"/><Relationship Id="rId11" Type="http://schemas.openxmlformats.org/officeDocument/2006/relationships/image" Target="../media/image6.png"/><Relationship Id="rId5" Type="http://schemas.openxmlformats.org/officeDocument/2006/relationships/slide" Target="slide273.xml"/><Relationship Id="rId10" Type="http://schemas.openxmlformats.org/officeDocument/2006/relationships/image" Target="../media/image8.jpeg"/><Relationship Id="rId4" Type="http://schemas.openxmlformats.org/officeDocument/2006/relationships/image" Target="../media/image10.png"/><Relationship Id="rId9" Type="http://schemas.openxmlformats.org/officeDocument/2006/relationships/slide" Target="slide2.xml"/></Relationships>
</file>

<file path=ppt/slides/_rels/slide273.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11.png"/><Relationship Id="rId7" Type="http://schemas.openxmlformats.org/officeDocument/2006/relationships/image" Target="../media/image8.jpeg"/><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75.xml"/><Relationship Id="rId5" Type="http://schemas.openxmlformats.org/officeDocument/2006/relationships/audio" Target="../media/audio2.wav"/><Relationship Id="rId10" Type="http://schemas.openxmlformats.org/officeDocument/2006/relationships/slide" Target="slide274.xml"/><Relationship Id="rId4" Type="http://schemas.openxmlformats.org/officeDocument/2006/relationships/slide" Target="slide272.xml"/><Relationship Id="rId9" Type="http://schemas.openxmlformats.org/officeDocument/2006/relationships/slide" Target="slide273.xml"/></Relationships>
</file>

<file path=ppt/slides/_rels/slide274.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11.png"/><Relationship Id="rId7" Type="http://schemas.openxmlformats.org/officeDocument/2006/relationships/image" Target="../media/image8.jpeg"/><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75.xml"/><Relationship Id="rId5" Type="http://schemas.openxmlformats.org/officeDocument/2006/relationships/audio" Target="../media/audio2.wav"/><Relationship Id="rId10" Type="http://schemas.openxmlformats.org/officeDocument/2006/relationships/slide" Target="slide274.xml"/><Relationship Id="rId4" Type="http://schemas.openxmlformats.org/officeDocument/2006/relationships/slide" Target="slide272.xml"/><Relationship Id="rId9" Type="http://schemas.openxmlformats.org/officeDocument/2006/relationships/slide" Target="slide273.xml"/></Relationships>
</file>

<file path=ppt/slides/_rels/slide275.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11.png"/><Relationship Id="rId7" Type="http://schemas.openxmlformats.org/officeDocument/2006/relationships/image" Target="../media/image8.jpeg"/><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75.xml"/><Relationship Id="rId5" Type="http://schemas.openxmlformats.org/officeDocument/2006/relationships/audio" Target="../media/audio2.wav"/><Relationship Id="rId10" Type="http://schemas.openxmlformats.org/officeDocument/2006/relationships/slide" Target="slide274.xml"/><Relationship Id="rId4" Type="http://schemas.openxmlformats.org/officeDocument/2006/relationships/slide" Target="slide272.xml"/><Relationship Id="rId9" Type="http://schemas.openxmlformats.org/officeDocument/2006/relationships/slide" Target="slide273.xml"/></Relationships>
</file>

<file path=ppt/slides/_rels/slide276.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80.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79.xml"/><Relationship Id="rId17" Type="http://schemas.openxmlformats.org/officeDocument/2006/relationships/slide" Target="slide284.xml"/><Relationship Id="rId2" Type="http://schemas.openxmlformats.org/officeDocument/2006/relationships/image" Target="../media/image1.jpeg"/><Relationship Id="rId16" Type="http://schemas.openxmlformats.org/officeDocument/2006/relationships/slide" Target="slide283.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78.xml"/><Relationship Id="rId5" Type="http://schemas.openxmlformats.org/officeDocument/2006/relationships/audio" Target="../media/audio2.wav"/><Relationship Id="rId15" Type="http://schemas.openxmlformats.org/officeDocument/2006/relationships/slide" Target="slide282.xml"/><Relationship Id="rId10" Type="http://schemas.openxmlformats.org/officeDocument/2006/relationships/slide" Target="slide277.xml"/><Relationship Id="rId4" Type="http://schemas.openxmlformats.org/officeDocument/2006/relationships/slide" Target="slide272.xml"/><Relationship Id="rId9" Type="http://schemas.openxmlformats.org/officeDocument/2006/relationships/slide" Target="slide276.xml"/><Relationship Id="rId14" Type="http://schemas.openxmlformats.org/officeDocument/2006/relationships/slide" Target="slide281.xml"/></Relationships>
</file>

<file path=ppt/slides/_rels/slide277.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80.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79.xml"/><Relationship Id="rId17" Type="http://schemas.openxmlformats.org/officeDocument/2006/relationships/slide" Target="slide284.xml"/><Relationship Id="rId2" Type="http://schemas.openxmlformats.org/officeDocument/2006/relationships/image" Target="../media/image1.jpeg"/><Relationship Id="rId16" Type="http://schemas.openxmlformats.org/officeDocument/2006/relationships/slide" Target="slide283.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78.xml"/><Relationship Id="rId5" Type="http://schemas.openxmlformats.org/officeDocument/2006/relationships/audio" Target="../media/audio2.wav"/><Relationship Id="rId15" Type="http://schemas.openxmlformats.org/officeDocument/2006/relationships/slide" Target="slide282.xml"/><Relationship Id="rId10" Type="http://schemas.openxmlformats.org/officeDocument/2006/relationships/slide" Target="slide277.xml"/><Relationship Id="rId4" Type="http://schemas.openxmlformats.org/officeDocument/2006/relationships/slide" Target="slide272.xml"/><Relationship Id="rId9" Type="http://schemas.openxmlformats.org/officeDocument/2006/relationships/slide" Target="slide276.xml"/><Relationship Id="rId14" Type="http://schemas.openxmlformats.org/officeDocument/2006/relationships/slide" Target="slide281.xml"/></Relationships>
</file>

<file path=ppt/slides/_rels/slide278.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80.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79.xml"/><Relationship Id="rId17" Type="http://schemas.openxmlformats.org/officeDocument/2006/relationships/slide" Target="slide284.xml"/><Relationship Id="rId2" Type="http://schemas.openxmlformats.org/officeDocument/2006/relationships/image" Target="../media/image1.jpeg"/><Relationship Id="rId16" Type="http://schemas.openxmlformats.org/officeDocument/2006/relationships/slide" Target="slide283.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78.xml"/><Relationship Id="rId5" Type="http://schemas.openxmlformats.org/officeDocument/2006/relationships/audio" Target="../media/audio2.wav"/><Relationship Id="rId15" Type="http://schemas.openxmlformats.org/officeDocument/2006/relationships/slide" Target="slide282.xml"/><Relationship Id="rId10" Type="http://schemas.openxmlformats.org/officeDocument/2006/relationships/slide" Target="slide277.xml"/><Relationship Id="rId4" Type="http://schemas.openxmlformats.org/officeDocument/2006/relationships/slide" Target="slide272.xml"/><Relationship Id="rId9" Type="http://schemas.openxmlformats.org/officeDocument/2006/relationships/slide" Target="slide276.xml"/><Relationship Id="rId14" Type="http://schemas.openxmlformats.org/officeDocument/2006/relationships/slide" Target="slide281.xml"/></Relationships>
</file>

<file path=ppt/slides/_rels/slide279.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80.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79.xml"/><Relationship Id="rId17" Type="http://schemas.openxmlformats.org/officeDocument/2006/relationships/slide" Target="slide284.xml"/><Relationship Id="rId2" Type="http://schemas.openxmlformats.org/officeDocument/2006/relationships/image" Target="../media/image1.jpeg"/><Relationship Id="rId16" Type="http://schemas.openxmlformats.org/officeDocument/2006/relationships/slide" Target="slide283.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78.xml"/><Relationship Id="rId5" Type="http://schemas.openxmlformats.org/officeDocument/2006/relationships/audio" Target="../media/audio2.wav"/><Relationship Id="rId15" Type="http://schemas.openxmlformats.org/officeDocument/2006/relationships/slide" Target="slide282.xml"/><Relationship Id="rId10" Type="http://schemas.openxmlformats.org/officeDocument/2006/relationships/slide" Target="slide277.xml"/><Relationship Id="rId4" Type="http://schemas.openxmlformats.org/officeDocument/2006/relationships/slide" Target="slide272.xml"/><Relationship Id="rId9" Type="http://schemas.openxmlformats.org/officeDocument/2006/relationships/slide" Target="slide276.xml"/><Relationship Id="rId14" Type="http://schemas.openxmlformats.org/officeDocument/2006/relationships/slide" Target="slide281.xml"/></Relationships>
</file>

<file path=ppt/slides/_rels/slide28.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6.xml"/><Relationship Id="rId18" Type="http://schemas.openxmlformats.org/officeDocument/2006/relationships/slide" Target="slide31.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5.xml"/><Relationship Id="rId17" Type="http://schemas.openxmlformats.org/officeDocument/2006/relationships/slide" Target="slide30.xml"/><Relationship Id="rId2" Type="http://schemas.openxmlformats.org/officeDocument/2006/relationships/image" Target="../media/image1.jpeg"/><Relationship Id="rId16" Type="http://schemas.openxmlformats.org/officeDocument/2006/relationships/slide" Target="slide29.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4.xml"/><Relationship Id="rId5" Type="http://schemas.openxmlformats.org/officeDocument/2006/relationships/audio" Target="../media/audio2.wav"/><Relationship Id="rId15" Type="http://schemas.openxmlformats.org/officeDocument/2006/relationships/slide" Target="slide28.xml"/><Relationship Id="rId10" Type="http://schemas.openxmlformats.org/officeDocument/2006/relationships/slide" Target="slide23.xml"/><Relationship Id="rId19" Type="http://schemas.openxmlformats.org/officeDocument/2006/relationships/slide" Target="slide32.xml"/><Relationship Id="rId4" Type="http://schemas.openxmlformats.org/officeDocument/2006/relationships/slide" Target="slide21.xml"/><Relationship Id="rId9" Type="http://schemas.openxmlformats.org/officeDocument/2006/relationships/slide" Target="slide22.xml"/><Relationship Id="rId14" Type="http://schemas.openxmlformats.org/officeDocument/2006/relationships/slide" Target="slide27.xml"/></Relationships>
</file>

<file path=ppt/slides/_rels/slide280.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80.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79.xml"/><Relationship Id="rId17" Type="http://schemas.openxmlformats.org/officeDocument/2006/relationships/slide" Target="slide284.xml"/><Relationship Id="rId2" Type="http://schemas.openxmlformats.org/officeDocument/2006/relationships/image" Target="../media/image1.jpeg"/><Relationship Id="rId16" Type="http://schemas.openxmlformats.org/officeDocument/2006/relationships/slide" Target="slide283.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78.xml"/><Relationship Id="rId5" Type="http://schemas.openxmlformats.org/officeDocument/2006/relationships/audio" Target="../media/audio2.wav"/><Relationship Id="rId15" Type="http://schemas.openxmlformats.org/officeDocument/2006/relationships/slide" Target="slide282.xml"/><Relationship Id="rId10" Type="http://schemas.openxmlformats.org/officeDocument/2006/relationships/slide" Target="slide277.xml"/><Relationship Id="rId4" Type="http://schemas.openxmlformats.org/officeDocument/2006/relationships/slide" Target="slide272.xml"/><Relationship Id="rId9" Type="http://schemas.openxmlformats.org/officeDocument/2006/relationships/slide" Target="slide276.xml"/><Relationship Id="rId14" Type="http://schemas.openxmlformats.org/officeDocument/2006/relationships/slide" Target="slide281.xml"/></Relationships>
</file>

<file path=ppt/slides/_rels/slide281.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80.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79.xml"/><Relationship Id="rId17" Type="http://schemas.openxmlformats.org/officeDocument/2006/relationships/slide" Target="slide284.xml"/><Relationship Id="rId2" Type="http://schemas.openxmlformats.org/officeDocument/2006/relationships/image" Target="../media/image1.jpeg"/><Relationship Id="rId16" Type="http://schemas.openxmlformats.org/officeDocument/2006/relationships/slide" Target="slide283.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78.xml"/><Relationship Id="rId5" Type="http://schemas.openxmlformats.org/officeDocument/2006/relationships/audio" Target="../media/audio2.wav"/><Relationship Id="rId15" Type="http://schemas.openxmlformats.org/officeDocument/2006/relationships/slide" Target="slide282.xml"/><Relationship Id="rId10" Type="http://schemas.openxmlformats.org/officeDocument/2006/relationships/slide" Target="slide277.xml"/><Relationship Id="rId4" Type="http://schemas.openxmlformats.org/officeDocument/2006/relationships/slide" Target="slide272.xml"/><Relationship Id="rId9" Type="http://schemas.openxmlformats.org/officeDocument/2006/relationships/slide" Target="slide276.xml"/><Relationship Id="rId14" Type="http://schemas.openxmlformats.org/officeDocument/2006/relationships/slide" Target="slide281.xml"/></Relationships>
</file>

<file path=ppt/slides/_rels/slide282.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80.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79.xml"/><Relationship Id="rId17" Type="http://schemas.openxmlformats.org/officeDocument/2006/relationships/slide" Target="slide284.xml"/><Relationship Id="rId2" Type="http://schemas.openxmlformats.org/officeDocument/2006/relationships/image" Target="../media/image1.jpeg"/><Relationship Id="rId16" Type="http://schemas.openxmlformats.org/officeDocument/2006/relationships/slide" Target="slide283.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78.xml"/><Relationship Id="rId5" Type="http://schemas.openxmlformats.org/officeDocument/2006/relationships/audio" Target="../media/audio2.wav"/><Relationship Id="rId15" Type="http://schemas.openxmlformats.org/officeDocument/2006/relationships/slide" Target="slide282.xml"/><Relationship Id="rId10" Type="http://schemas.openxmlformats.org/officeDocument/2006/relationships/slide" Target="slide277.xml"/><Relationship Id="rId4" Type="http://schemas.openxmlformats.org/officeDocument/2006/relationships/slide" Target="slide272.xml"/><Relationship Id="rId9" Type="http://schemas.openxmlformats.org/officeDocument/2006/relationships/slide" Target="slide276.xml"/><Relationship Id="rId14" Type="http://schemas.openxmlformats.org/officeDocument/2006/relationships/slide" Target="slide281.xml"/></Relationships>
</file>

<file path=ppt/slides/_rels/slide283.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80.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79.xml"/><Relationship Id="rId17" Type="http://schemas.openxmlformats.org/officeDocument/2006/relationships/slide" Target="slide284.xml"/><Relationship Id="rId2" Type="http://schemas.openxmlformats.org/officeDocument/2006/relationships/image" Target="../media/image1.jpeg"/><Relationship Id="rId16" Type="http://schemas.openxmlformats.org/officeDocument/2006/relationships/slide" Target="slide283.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78.xml"/><Relationship Id="rId5" Type="http://schemas.openxmlformats.org/officeDocument/2006/relationships/audio" Target="../media/audio2.wav"/><Relationship Id="rId15" Type="http://schemas.openxmlformats.org/officeDocument/2006/relationships/slide" Target="slide282.xml"/><Relationship Id="rId10" Type="http://schemas.openxmlformats.org/officeDocument/2006/relationships/slide" Target="slide277.xml"/><Relationship Id="rId4" Type="http://schemas.openxmlformats.org/officeDocument/2006/relationships/slide" Target="slide272.xml"/><Relationship Id="rId9" Type="http://schemas.openxmlformats.org/officeDocument/2006/relationships/slide" Target="slide276.xml"/><Relationship Id="rId14" Type="http://schemas.openxmlformats.org/officeDocument/2006/relationships/slide" Target="slide281.xml"/></Relationships>
</file>

<file path=ppt/slides/_rels/slide284.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80.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79.xml"/><Relationship Id="rId17" Type="http://schemas.openxmlformats.org/officeDocument/2006/relationships/slide" Target="slide284.xml"/><Relationship Id="rId2" Type="http://schemas.openxmlformats.org/officeDocument/2006/relationships/image" Target="../media/image1.jpeg"/><Relationship Id="rId16" Type="http://schemas.openxmlformats.org/officeDocument/2006/relationships/slide" Target="slide283.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78.xml"/><Relationship Id="rId5" Type="http://schemas.openxmlformats.org/officeDocument/2006/relationships/audio" Target="../media/audio2.wav"/><Relationship Id="rId15" Type="http://schemas.openxmlformats.org/officeDocument/2006/relationships/slide" Target="slide282.xml"/><Relationship Id="rId10" Type="http://schemas.openxmlformats.org/officeDocument/2006/relationships/slide" Target="slide277.xml"/><Relationship Id="rId4" Type="http://schemas.openxmlformats.org/officeDocument/2006/relationships/slide" Target="slide272.xml"/><Relationship Id="rId9" Type="http://schemas.openxmlformats.org/officeDocument/2006/relationships/slide" Target="slide276.xml"/><Relationship Id="rId14" Type="http://schemas.openxmlformats.org/officeDocument/2006/relationships/slide" Target="slide281.xml"/></Relationships>
</file>

<file path=ppt/slides/_rels/slide285.xml.rels><?xml version="1.0" encoding="UTF-8" standalone="yes"?>
<Relationships xmlns="http://schemas.openxmlformats.org/package/2006/relationships"><Relationship Id="rId8" Type="http://schemas.openxmlformats.org/officeDocument/2006/relationships/slide" Target="slide2.xml"/><Relationship Id="rId3" Type="http://schemas.openxmlformats.org/officeDocument/2006/relationships/image" Target="../media/image1.jpeg"/><Relationship Id="rId7" Type="http://schemas.openxmlformats.org/officeDocument/2006/relationships/audio" Target="../media/audio3.wav"/><Relationship Id="rId2" Type="http://schemas.openxmlformats.org/officeDocument/2006/relationships/audio" Target="../media/audio1.wav"/><Relationship Id="rId1" Type="http://schemas.openxmlformats.org/officeDocument/2006/relationships/slideLayout" Target="../slideLayouts/slideLayout7.xml"/><Relationship Id="rId6" Type="http://schemas.openxmlformats.org/officeDocument/2006/relationships/audio" Target="../media/audio2.wav"/><Relationship Id="rId5" Type="http://schemas.openxmlformats.org/officeDocument/2006/relationships/slide" Target="slide286.xml"/><Relationship Id="rId10" Type="http://schemas.openxmlformats.org/officeDocument/2006/relationships/image" Target="../media/image6.png"/><Relationship Id="rId4" Type="http://schemas.openxmlformats.org/officeDocument/2006/relationships/image" Target="../media/image10.png"/><Relationship Id="rId9" Type="http://schemas.openxmlformats.org/officeDocument/2006/relationships/image" Target="../media/image8.jpeg"/></Relationships>
</file>

<file path=ppt/slides/_rels/slide286.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90.xml"/><Relationship Id="rId18" Type="http://schemas.openxmlformats.org/officeDocument/2006/relationships/slide" Target="slide295.xml"/><Relationship Id="rId3" Type="http://schemas.openxmlformats.org/officeDocument/2006/relationships/image" Target="../media/image11.png"/><Relationship Id="rId21" Type="http://schemas.openxmlformats.org/officeDocument/2006/relationships/slide" Target="slide299.xml"/><Relationship Id="rId7" Type="http://schemas.openxmlformats.org/officeDocument/2006/relationships/image" Target="../media/image8.jpeg"/><Relationship Id="rId12" Type="http://schemas.openxmlformats.org/officeDocument/2006/relationships/slide" Target="slide289.xml"/><Relationship Id="rId17" Type="http://schemas.openxmlformats.org/officeDocument/2006/relationships/slide" Target="slide294.xml"/><Relationship Id="rId2" Type="http://schemas.openxmlformats.org/officeDocument/2006/relationships/image" Target="../media/image1.jpeg"/><Relationship Id="rId16" Type="http://schemas.openxmlformats.org/officeDocument/2006/relationships/slide" Target="slide293.xml"/><Relationship Id="rId20" Type="http://schemas.openxmlformats.org/officeDocument/2006/relationships/slide" Target="slide297.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88.xml"/><Relationship Id="rId5" Type="http://schemas.openxmlformats.org/officeDocument/2006/relationships/audio" Target="../media/audio2.wav"/><Relationship Id="rId15" Type="http://schemas.openxmlformats.org/officeDocument/2006/relationships/slide" Target="slide292.xml"/><Relationship Id="rId10" Type="http://schemas.openxmlformats.org/officeDocument/2006/relationships/slide" Target="slide287.xml"/><Relationship Id="rId19" Type="http://schemas.openxmlformats.org/officeDocument/2006/relationships/slide" Target="slide296.xml"/><Relationship Id="rId4" Type="http://schemas.openxmlformats.org/officeDocument/2006/relationships/slide" Target="slide285.xml"/><Relationship Id="rId9" Type="http://schemas.openxmlformats.org/officeDocument/2006/relationships/slide" Target="slide286.xml"/><Relationship Id="rId14" Type="http://schemas.openxmlformats.org/officeDocument/2006/relationships/slide" Target="slide291.xml"/><Relationship Id="rId22" Type="http://schemas.openxmlformats.org/officeDocument/2006/relationships/slide" Target="slide298.xml"/></Relationships>
</file>

<file path=ppt/slides/_rels/slide287.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90.xml"/><Relationship Id="rId18" Type="http://schemas.openxmlformats.org/officeDocument/2006/relationships/slide" Target="slide295.xml"/><Relationship Id="rId3" Type="http://schemas.openxmlformats.org/officeDocument/2006/relationships/image" Target="../media/image11.png"/><Relationship Id="rId21" Type="http://schemas.openxmlformats.org/officeDocument/2006/relationships/slide" Target="slide299.xml"/><Relationship Id="rId7" Type="http://schemas.openxmlformats.org/officeDocument/2006/relationships/image" Target="../media/image8.jpeg"/><Relationship Id="rId12" Type="http://schemas.openxmlformats.org/officeDocument/2006/relationships/slide" Target="slide289.xml"/><Relationship Id="rId17" Type="http://schemas.openxmlformats.org/officeDocument/2006/relationships/slide" Target="slide294.xml"/><Relationship Id="rId2" Type="http://schemas.openxmlformats.org/officeDocument/2006/relationships/image" Target="../media/image1.jpeg"/><Relationship Id="rId16" Type="http://schemas.openxmlformats.org/officeDocument/2006/relationships/slide" Target="slide293.xml"/><Relationship Id="rId20" Type="http://schemas.openxmlformats.org/officeDocument/2006/relationships/slide" Target="slide297.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88.xml"/><Relationship Id="rId5" Type="http://schemas.openxmlformats.org/officeDocument/2006/relationships/audio" Target="../media/audio2.wav"/><Relationship Id="rId15" Type="http://schemas.openxmlformats.org/officeDocument/2006/relationships/slide" Target="slide292.xml"/><Relationship Id="rId10" Type="http://schemas.openxmlformats.org/officeDocument/2006/relationships/slide" Target="slide287.xml"/><Relationship Id="rId19" Type="http://schemas.openxmlformats.org/officeDocument/2006/relationships/slide" Target="slide296.xml"/><Relationship Id="rId4" Type="http://schemas.openxmlformats.org/officeDocument/2006/relationships/slide" Target="slide285.xml"/><Relationship Id="rId9" Type="http://schemas.openxmlformats.org/officeDocument/2006/relationships/slide" Target="slide286.xml"/><Relationship Id="rId14" Type="http://schemas.openxmlformats.org/officeDocument/2006/relationships/slide" Target="slide291.xml"/><Relationship Id="rId22" Type="http://schemas.openxmlformats.org/officeDocument/2006/relationships/slide" Target="slide298.xml"/></Relationships>
</file>

<file path=ppt/slides/_rels/slide288.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90.xml"/><Relationship Id="rId18" Type="http://schemas.openxmlformats.org/officeDocument/2006/relationships/slide" Target="slide295.xml"/><Relationship Id="rId3" Type="http://schemas.openxmlformats.org/officeDocument/2006/relationships/image" Target="../media/image11.png"/><Relationship Id="rId21" Type="http://schemas.openxmlformats.org/officeDocument/2006/relationships/slide" Target="slide299.xml"/><Relationship Id="rId7" Type="http://schemas.openxmlformats.org/officeDocument/2006/relationships/image" Target="../media/image8.jpeg"/><Relationship Id="rId12" Type="http://schemas.openxmlformats.org/officeDocument/2006/relationships/slide" Target="slide289.xml"/><Relationship Id="rId17" Type="http://schemas.openxmlformats.org/officeDocument/2006/relationships/slide" Target="slide294.xml"/><Relationship Id="rId2" Type="http://schemas.openxmlformats.org/officeDocument/2006/relationships/image" Target="../media/image1.jpeg"/><Relationship Id="rId16" Type="http://schemas.openxmlformats.org/officeDocument/2006/relationships/slide" Target="slide293.xml"/><Relationship Id="rId20" Type="http://schemas.openxmlformats.org/officeDocument/2006/relationships/slide" Target="slide297.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88.xml"/><Relationship Id="rId5" Type="http://schemas.openxmlformats.org/officeDocument/2006/relationships/audio" Target="../media/audio2.wav"/><Relationship Id="rId15" Type="http://schemas.openxmlformats.org/officeDocument/2006/relationships/slide" Target="slide292.xml"/><Relationship Id="rId10" Type="http://schemas.openxmlformats.org/officeDocument/2006/relationships/slide" Target="slide287.xml"/><Relationship Id="rId19" Type="http://schemas.openxmlformats.org/officeDocument/2006/relationships/slide" Target="slide296.xml"/><Relationship Id="rId4" Type="http://schemas.openxmlformats.org/officeDocument/2006/relationships/slide" Target="slide285.xml"/><Relationship Id="rId9" Type="http://schemas.openxmlformats.org/officeDocument/2006/relationships/slide" Target="slide286.xml"/><Relationship Id="rId14" Type="http://schemas.openxmlformats.org/officeDocument/2006/relationships/slide" Target="slide291.xml"/><Relationship Id="rId22" Type="http://schemas.openxmlformats.org/officeDocument/2006/relationships/slide" Target="slide298.xml"/></Relationships>
</file>

<file path=ppt/slides/_rels/slide289.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90.xml"/><Relationship Id="rId18" Type="http://schemas.openxmlformats.org/officeDocument/2006/relationships/slide" Target="slide295.xml"/><Relationship Id="rId3" Type="http://schemas.openxmlformats.org/officeDocument/2006/relationships/image" Target="../media/image11.png"/><Relationship Id="rId21" Type="http://schemas.openxmlformats.org/officeDocument/2006/relationships/slide" Target="slide299.xml"/><Relationship Id="rId7" Type="http://schemas.openxmlformats.org/officeDocument/2006/relationships/image" Target="../media/image8.jpeg"/><Relationship Id="rId12" Type="http://schemas.openxmlformats.org/officeDocument/2006/relationships/slide" Target="slide289.xml"/><Relationship Id="rId17" Type="http://schemas.openxmlformats.org/officeDocument/2006/relationships/slide" Target="slide294.xml"/><Relationship Id="rId2" Type="http://schemas.openxmlformats.org/officeDocument/2006/relationships/image" Target="../media/image1.jpeg"/><Relationship Id="rId16" Type="http://schemas.openxmlformats.org/officeDocument/2006/relationships/slide" Target="slide293.xml"/><Relationship Id="rId20" Type="http://schemas.openxmlformats.org/officeDocument/2006/relationships/slide" Target="slide297.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88.xml"/><Relationship Id="rId5" Type="http://schemas.openxmlformats.org/officeDocument/2006/relationships/audio" Target="../media/audio2.wav"/><Relationship Id="rId15" Type="http://schemas.openxmlformats.org/officeDocument/2006/relationships/slide" Target="slide292.xml"/><Relationship Id="rId10" Type="http://schemas.openxmlformats.org/officeDocument/2006/relationships/slide" Target="slide287.xml"/><Relationship Id="rId19" Type="http://schemas.openxmlformats.org/officeDocument/2006/relationships/slide" Target="slide296.xml"/><Relationship Id="rId4" Type="http://schemas.openxmlformats.org/officeDocument/2006/relationships/slide" Target="slide285.xml"/><Relationship Id="rId9" Type="http://schemas.openxmlformats.org/officeDocument/2006/relationships/slide" Target="slide286.xml"/><Relationship Id="rId14" Type="http://schemas.openxmlformats.org/officeDocument/2006/relationships/slide" Target="slide291.xml"/><Relationship Id="rId22" Type="http://schemas.openxmlformats.org/officeDocument/2006/relationships/slide" Target="slide298.xml"/></Relationships>
</file>

<file path=ppt/slides/_rels/slide29.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6.xml"/><Relationship Id="rId18" Type="http://schemas.openxmlformats.org/officeDocument/2006/relationships/slide" Target="slide31.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5.xml"/><Relationship Id="rId17" Type="http://schemas.openxmlformats.org/officeDocument/2006/relationships/slide" Target="slide30.xml"/><Relationship Id="rId2" Type="http://schemas.openxmlformats.org/officeDocument/2006/relationships/image" Target="../media/image1.jpeg"/><Relationship Id="rId16" Type="http://schemas.openxmlformats.org/officeDocument/2006/relationships/slide" Target="slide29.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4.xml"/><Relationship Id="rId5" Type="http://schemas.openxmlformats.org/officeDocument/2006/relationships/audio" Target="../media/audio2.wav"/><Relationship Id="rId15" Type="http://schemas.openxmlformats.org/officeDocument/2006/relationships/slide" Target="slide28.xml"/><Relationship Id="rId10" Type="http://schemas.openxmlformats.org/officeDocument/2006/relationships/slide" Target="slide23.xml"/><Relationship Id="rId19" Type="http://schemas.openxmlformats.org/officeDocument/2006/relationships/slide" Target="slide32.xml"/><Relationship Id="rId4" Type="http://schemas.openxmlformats.org/officeDocument/2006/relationships/slide" Target="slide21.xml"/><Relationship Id="rId9" Type="http://schemas.openxmlformats.org/officeDocument/2006/relationships/slide" Target="slide22.xml"/><Relationship Id="rId14" Type="http://schemas.openxmlformats.org/officeDocument/2006/relationships/slide" Target="slide27.xml"/></Relationships>
</file>

<file path=ppt/slides/_rels/slide290.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90.xml"/><Relationship Id="rId18" Type="http://schemas.openxmlformats.org/officeDocument/2006/relationships/slide" Target="slide295.xml"/><Relationship Id="rId3" Type="http://schemas.openxmlformats.org/officeDocument/2006/relationships/image" Target="../media/image11.png"/><Relationship Id="rId21" Type="http://schemas.openxmlformats.org/officeDocument/2006/relationships/slide" Target="slide299.xml"/><Relationship Id="rId7" Type="http://schemas.openxmlformats.org/officeDocument/2006/relationships/image" Target="../media/image8.jpeg"/><Relationship Id="rId12" Type="http://schemas.openxmlformats.org/officeDocument/2006/relationships/slide" Target="slide289.xml"/><Relationship Id="rId17" Type="http://schemas.openxmlformats.org/officeDocument/2006/relationships/slide" Target="slide294.xml"/><Relationship Id="rId2" Type="http://schemas.openxmlformats.org/officeDocument/2006/relationships/image" Target="../media/image1.jpeg"/><Relationship Id="rId16" Type="http://schemas.openxmlformats.org/officeDocument/2006/relationships/slide" Target="slide293.xml"/><Relationship Id="rId20" Type="http://schemas.openxmlformats.org/officeDocument/2006/relationships/slide" Target="slide297.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88.xml"/><Relationship Id="rId5" Type="http://schemas.openxmlformats.org/officeDocument/2006/relationships/audio" Target="../media/audio2.wav"/><Relationship Id="rId15" Type="http://schemas.openxmlformats.org/officeDocument/2006/relationships/slide" Target="slide292.xml"/><Relationship Id="rId10" Type="http://schemas.openxmlformats.org/officeDocument/2006/relationships/slide" Target="slide287.xml"/><Relationship Id="rId19" Type="http://schemas.openxmlformats.org/officeDocument/2006/relationships/slide" Target="slide296.xml"/><Relationship Id="rId4" Type="http://schemas.openxmlformats.org/officeDocument/2006/relationships/slide" Target="slide285.xml"/><Relationship Id="rId9" Type="http://schemas.openxmlformats.org/officeDocument/2006/relationships/slide" Target="slide286.xml"/><Relationship Id="rId14" Type="http://schemas.openxmlformats.org/officeDocument/2006/relationships/slide" Target="slide291.xml"/><Relationship Id="rId22" Type="http://schemas.openxmlformats.org/officeDocument/2006/relationships/slide" Target="slide298.xml"/></Relationships>
</file>

<file path=ppt/slides/_rels/slide291.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90.xml"/><Relationship Id="rId18" Type="http://schemas.openxmlformats.org/officeDocument/2006/relationships/slide" Target="slide295.xml"/><Relationship Id="rId3" Type="http://schemas.openxmlformats.org/officeDocument/2006/relationships/image" Target="../media/image11.png"/><Relationship Id="rId21" Type="http://schemas.openxmlformats.org/officeDocument/2006/relationships/slide" Target="slide299.xml"/><Relationship Id="rId7" Type="http://schemas.openxmlformats.org/officeDocument/2006/relationships/image" Target="../media/image8.jpeg"/><Relationship Id="rId12" Type="http://schemas.openxmlformats.org/officeDocument/2006/relationships/slide" Target="slide289.xml"/><Relationship Id="rId17" Type="http://schemas.openxmlformats.org/officeDocument/2006/relationships/slide" Target="slide294.xml"/><Relationship Id="rId2" Type="http://schemas.openxmlformats.org/officeDocument/2006/relationships/image" Target="../media/image1.jpeg"/><Relationship Id="rId16" Type="http://schemas.openxmlformats.org/officeDocument/2006/relationships/slide" Target="slide293.xml"/><Relationship Id="rId20" Type="http://schemas.openxmlformats.org/officeDocument/2006/relationships/slide" Target="slide297.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88.xml"/><Relationship Id="rId5" Type="http://schemas.openxmlformats.org/officeDocument/2006/relationships/audio" Target="../media/audio2.wav"/><Relationship Id="rId15" Type="http://schemas.openxmlformats.org/officeDocument/2006/relationships/slide" Target="slide292.xml"/><Relationship Id="rId10" Type="http://schemas.openxmlformats.org/officeDocument/2006/relationships/slide" Target="slide287.xml"/><Relationship Id="rId19" Type="http://schemas.openxmlformats.org/officeDocument/2006/relationships/slide" Target="slide296.xml"/><Relationship Id="rId4" Type="http://schemas.openxmlformats.org/officeDocument/2006/relationships/slide" Target="slide285.xml"/><Relationship Id="rId9" Type="http://schemas.openxmlformats.org/officeDocument/2006/relationships/slide" Target="slide286.xml"/><Relationship Id="rId14" Type="http://schemas.openxmlformats.org/officeDocument/2006/relationships/slide" Target="slide291.xml"/><Relationship Id="rId22" Type="http://schemas.openxmlformats.org/officeDocument/2006/relationships/slide" Target="slide298.xml"/></Relationships>
</file>

<file path=ppt/slides/_rels/slide292.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90.xml"/><Relationship Id="rId18" Type="http://schemas.openxmlformats.org/officeDocument/2006/relationships/slide" Target="slide295.xml"/><Relationship Id="rId3" Type="http://schemas.openxmlformats.org/officeDocument/2006/relationships/image" Target="../media/image11.png"/><Relationship Id="rId21" Type="http://schemas.openxmlformats.org/officeDocument/2006/relationships/slide" Target="slide299.xml"/><Relationship Id="rId7" Type="http://schemas.openxmlformats.org/officeDocument/2006/relationships/image" Target="../media/image8.jpeg"/><Relationship Id="rId12" Type="http://schemas.openxmlformats.org/officeDocument/2006/relationships/slide" Target="slide289.xml"/><Relationship Id="rId17" Type="http://schemas.openxmlformats.org/officeDocument/2006/relationships/slide" Target="slide294.xml"/><Relationship Id="rId2" Type="http://schemas.openxmlformats.org/officeDocument/2006/relationships/image" Target="../media/image1.jpeg"/><Relationship Id="rId16" Type="http://schemas.openxmlformats.org/officeDocument/2006/relationships/slide" Target="slide293.xml"/><Relationship Id="rId20" Type="http://schemas.openxmlformats.org/officeDocument/2006/relationships/slide" Target="slide297.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88.xml"/><Relationship Id="rId5" Type="http://schemas.openxmlformats.org/officeDocument/2006/relationships/audio" Target="../media/audio2.wav"/><Relationship Id="rId15" Type="http://schemas.openxmlformats.org/officeDocument/2006/relationships/slide" Target="slide292.xml"/><Relationship Id="rId10" Type="http://schemas.openxmlformats.org/officeDocument/2006/relationships/slide" Target="slide287.xml"/><Relationship Id="rId19" Type="http://schemas.openxmlformats.org/officeDocument/2006/relationships/slide" Target="slide296.xml"/><Relationship Id="rId4" Type="http://schemas.openxmlformats.org/officeDocument/2006/relationships/slide" Target="slide285.xml"/><Relationship Id="rId9" Type="http://schemas.openxmlformats.org/officeDocument/2006/relationships/slide" Target="slide286.xml"/><Relationship Id="rId14" Type="http://schemas.openxmlformats.org/officeDocument/2006/relationships/slide" Target="slide291.xml"/><Relationship Id="rId22" Type="http://schemas.openxmlformats.org/officeDocument/2006/relationships/slide" Target="slide298.xml"/></Relationships>
</file>

<file path=ppt/slides/_rels/slide293.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90.xml"/><Relationship Id="rId18" Type="http://schemas.openxmlformats.org/officeDocument/2006/relationships/slide" Target="slide295.xml"/><Relationship Id="rId3" Type="http://schemas.openxmlformats.org/officeDocument/2006/relationships/image" Target="../media/image11.png"/><Relationship Id="rId21" Type="http://schemas.openxmlformats.org/officeDocument/2006/relationships/slide" Target="slide299.xml"/><Relationship Id="rId7" Type="http://schemas.openxmlformats.org/officeDocument/2006/relationships/image" Target="../media/image8.jpeg"/><Relationship Id="rId12" Type="http://schemas.openxmlformats.org/officeDocument/2006/relationships/slide" Target="slide289.xml"/><Relationship Id="rId17" Type="http://schemas.openxmlformats.org/officeDocument/2006/relationships/slide" Target="slide294.xml"/><Relationship Id="rId2" Type="http://schemas.openxmlformats.org/officeDocument/2006/relationships/image" Target="../media/image1.jpeg"/><Relationship Id="rId16" Type="http://schemas.openxmlformats.org/officeDocument/2006/relationships/slide" Target="slide293.xml"/><Relationship Id="rId20" Type="http://schemas.openxmlformats.org/officeDocument/2006/relationships/slide" Target="slide297.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88.xml"/><Relationship Id="rId5" Type="http://schemas.openxmlformats.org/officeDocument/2006/relationships/audio" Target="../media/audio2.wav"/><Relationship Id="rId15" Type="http://schemas.openxmlformats.org/officeDocument/2006/relationships/slide" Target="slide292.xml"/><Relationship Id="rId10" Type="http://schemas.openxmlformats.org/officeDocument/2006/relationships/slide" Target="slide287.xml"/><Relationship Id="rId19" Type="http://schemas.openxmlformats.org/officeDocument/2006/relationships/slide" Target="slide296.xml"/><Relationship Id="rId4" Type="http://schemas.openxmlformats.org/officeDocument/2006/relationships/slide" Target="slide285.xml"/><Relationship Id="rId9" Type="http://schemas.openxmlformats.org/officeDocument/2006/relationships/slide" Target="slide286.xml"/><Relationship Id="rId14" Type="http://schemas.openxmlformats.org/officeDocument/2006/relationships/slide" Target="slide291.xml"/><Relationship Id="rId22" Type="http://schemas.openxmlformats.org/officeDocument/2006/relationships/slide" Target="slide298.xml"/></Relationships>
</file>

<file path=ppt/slides/_rels/slide294.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90.xml"/><Relationship Id="rId18" Type="http://schemas.openxmlformats.org/officeDocument/2006/relationships/slide" Target="slide295.xml"/><Relationship Id="rId3" Type="http://schemas.openxmlformats.org/officeDocument/2006/relationships/image" Target="../media/image11.png"/><Relationship Id="rId21" Type="http://schemas.openxmlformats.org/officeDocument/2006/relationships/slide" Target="slide299.xml"/><Relationship Id="rId7" Type="http://schemas.openxmlformats.org/officeDocument/2006/relationships/image" Target="../media/image8.jpeg"/><Relationship Id="rId12" Type="http://schemas.openxmlformats.org/officeDocument/2006/relationships/slide" Target="slide289.xml"/><Relationship Id="rId17" Type="http://schemas.openxmlformats.org/officeDocument/2006/relationships/slide" Target="slide294.xml"/><Relationship Id="rId2" Type="http://schemas.openxmlformats.org/officeDocument/2006/relationships/image" Target="../media/image1.jpeg"/><Relationship Id="rId16" Type="http://schemas.openxmlformats.org/officeDocument/2006/relationships/slide" Target="slide293.xml"/><Relationship Id="rId20" Type="http://schemas.openxmlformats.org/officeDocument/2006/relationships/slide" Target="slide297.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88.xml"/><Relationship Id="rId5" Type="http://schemas.openxmlformats.org/officeDocument/2006/relationships/audio" Target="../media/audio2.wav"/><Relationship Id="rId15" Type="http://schemas.openxmlformats.org/officeDocument/2006/relationships/slide" Target="slide292.xml"/><Relationship Id="rId10" Type="http://schemas.openxmlformats.org/officeDocument/2006/relationships/slide" Target="slide287.xml"/><Relationship Id="rId19" Type="http://schemas.openxmlformats.org/officeDocument/2006/relationships/slide" Target="slide296.xml"/><Relationship Id="rId4" Type="http://schemas.openxmlformats.org/officeDocument/2006/relationships/slide" Target="slide285.xml"/><Relationship Id="rId9" Type="http://schemas.openxmlformats.org/officeDocument/2006/relationships/slide" Target="slide286.xml"/><Relationship Id="rId14" Type="http://schemas.openxmlformats.org/officeDocument/2006/relationships/slide" Target="slide291.xml"/><Relationship Id="rId22" Type="http://schemas.openxmlformats.org/officeDocument/2006/relationships/slide" Target="slide298.xml"/></Relationships>
</file>

<file path=ppt/slides/_rels/slide295.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90.xml"/><Relationship Id="rId18" Type="http://schemas.openxmlformats.org/officeDocument/2006/relationships/slide" Target="slide295.xml"/><Relationship Id="rId3" Type="http://schemas.openxmlformats.org/officeDocument/2006/relationships/image" Target="../media/image11.png"/><Relationship Id="rId21" Type="http://schemas.openxmlformats.org/officeDocument/2006/relationships/slide" Target="slide299.xml"/><Relationship Id="rId7" Type="http://schemas.openxmlformats.org/officeDocument/2006/relationships/image" Target="../media/image8.jpeg"/><Relationship Id="rId12" Type="http://schemas.openxmlformats.org/officeDocument/2006/relationships/slide" Target="slide289.xml"/><Relationship Id="rId17" Type="http://schemas.openxmlformats.org/officeDocument/2006/relationships/slide" Target="slide294.xml"/><Relationship Id="rId2" Type="http://schemas.openxmlformats.org/officeDocument/2006/relationships/image" Target="../media/image1.jpeg"/><Relationship Id="rId16" Type="http://schemas.openxmlformats.org/officeDocument/2006/relationships/slide" Target="slide293.xml"/><Relationship Id="rId20" Type="http://schemas.openxmlformats.org/officeDocument/2006/relationships/slide" Target="slide297.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88.xml"/><Relationship Id="rId5" Type="http://schemas.openxmlformats.org/officeDocument/2006/relationships/audio" Target="../media/audio2.wav"/><Relationship Id="rId15" Type="http://schemas.openxmlformats.org/officeDocument/2006/relationships/slide" Target="slide292.xml"/><Relationship Id="rId10" Type="http://schemas.openxmlformats.org/officeDocument/2006/relationships/slide" Target="slide287.xml"/><Relationship Id="rId19" Type="http://schemas.openxmlformats.org/officeDocument/2006/relationships/slide" Target="slide296.xml"/><Relationship Id="rId4" Type="http://schemas.openxmlformats.org/officeDocument/2006/relationships/slide" Target="slide285.xml"/><Relationship Id="rId9" Type="http://schemas.openxmlformats.org/officeDocument/2006/relationships/slide" Target="slide286.xml"/><Relationship Id="rId14" Type="http://schemas.openxmlformats.org/officeDocument/2006/relationships/slide" Target="slide291.xml"/><Relationship Id="rId22" Type="http://schemas.openxmlformats.org/officeDocument/2006/relationships/slide" Target="slide298.xml"/></Relationships>
</file>

<file path=ppt/slides/_rels/slide296.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90.xml"/><Relationship Id="rId18" Type="http://schemas.openxmlformats.org/officeDocument/2006/relationships/slide" Target="slide295.xml"/><Relationship Id="rId3" Type="http://schemas.openxmlformats.org/officeDocument/2006/relationships/image" Target="../media/image11.png"/><Relationship Id="rId21" Type="http://schemas.openxmlformats.org/officeDocument/2006/relationships/slide" Target="slide299.xml"/><Relationship Id="rId7" Type="http://schemas.openxmlformats.org/officeDocument/2006/relationships/image" Target="../media/image8.jpeg"/><Relationship Id="rId12" Type="http://schemas.openxmlformats.org/officeDocument/2006/relationships/slide" Target="slide289.xml"/><Relationship Id="rId17" Type="http://schemas.openxmlformats.org/officeDocument/2006/relationships/slide" Target="slide294.xml"/><Relationship Id="rId2" Type="http://schemas.openxmlformats.org/officeDocument/2006/relationships/image" Target="../media/image1.jpeg"/><Relationship Id="rId16" Type="http://schemas.openxmlformats.org/officeDocument/2006/relationships/slide" Target="slide293.xml"/><Relationship Id="rId20" Type="http://schemas.openxmlformats.org/officeDocument/2006/relationships/slide" Target="slide297.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88.xml"/><Relationship Id="rId5" Type="http://schemas.openxmlformats.org/officeDocument/2006/relationships/audio" Target="../media/audio2.wav"/><Relationship Id="rId15" Type="http://schemas.openxmlformats.org/officeDocument/2006/relationships/slide" Target="slide292.xml"/><Relationship Id="rId10" Type="http://schemas.openxmlformats.org/officeDocument/2006/relationships/slide" Target="slide287.xml"/><Relationship Id="rId19" Type="http://schemas.openxmlformats.org/officeDocument/2006/relationships/slide" Target="slide296.xml"/><Relationship Id="rId4" Type="http://schemas.openxmlformats.org/officeDocument/2006/relationships/slide" Target="slide285.xml"/><Relationship Id="rId9" Type="http://schemas.openxmlformats.org/officeDocument/2006/relationships/slide" Target="slide286.xml"/><Relationship Id="rId14" Type="http://schemas.openxmlformats.org/officeDocument/2006/relationships/slide" Target="slide291.xml"/><Relationship Id="rId22" Type="http://schemas.openxmlformats.org/officeDocument/2006/relationships/slide" Target="slide298.xml"/></Relationships>
</file>

<file path=ppt/slides/_rels/slide297.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90.xml"/><Relationship Id="rId18" Type="http://schemas.openxmlformats.org/officeDocument/2006/relationships/slide" Target="slide295.xml"/><Relationship Id="rId3" Type="http://schemas.openxmlformats.org/officeDocument/2006/relationships/image" Target="../media/image11.png"/><Relationship Id="rId21" Type="http://schemas.openxmlformats.org/officeDocument/2006/relationships/slide" Target="slide299.xml"/><Relationship Id="rId7" Type="http://schemas.openxmlformats.org/officeDocument/2006/relationships/image" Target="../media/image8.jpeg"/><Relationship Id="rId12" Type="http://schemas.openxmlformats.org/officeDocument/2006/relationships/slide" Target="slide289.xml"/><Relationship Id="rId17" Type="http://schemas.openxmlformats.org/officeDocument/2006/relationships/slide" Target="slide294.xml"/><Relationship Id="rId2" Type="http://schemas.openxmlformats.org/officeDocument/2006/relationships/image" Target="../media/image1.jpeg"/><Relationship Id="rId16" Type="http://schemas.openxmlformats.org/officeDocument/2006/relationships/slide" Target="slide293.xml"/><Relationship Id="rId20" Type="http://schemas.openxmlformats.org/officeDocument/2006/relationships/slide" Target="slide297.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88.xml"/><Relationship Id="rId5" Type="http://schemas.openxmlformats.org/officeDocument/2006/relationships/audio" Target="../media/audio2.wav"/><Relationship Id="rId15" Type="http://schemas.openxmlformats.org/officeDocument/2006/relationships/slide" Target="slide292.xml"/><Relationship Id="rId10" Type="http://schemas.openxmlformats.org/officeDocument/2006/relationships/slide" Target="slide287.xml"/><Relationship Id="rId19" Type="http://schemas.openxmlformats.org/officeDocument/2006/relationships/slide" Target="slide296.xml"/><Relationship Id="rId4" Type="http://schemas.openxmlformats.org/officeDocument/2006/relationships/slide" Target="slide285.xml"/><Relationship Id="rId9" Type="http://schemas.openxmlformats.org/officeDocument/2006/relationships/slide" Target="slide286.xml"/><Relationship Id="rId14" Type="http://schemas.openxmlformats.org/officeDocument/2006/relationships/slide" Target="slide291.xml"/><Relationship Id="rId22" Type="http://schemas.openxmlformats.org/officeDocument/2006/relationships/slide" Target="slide298.xml"/></Relationships>
</file>

<file path=ppt/slides/_rels/slide298.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90.xml"/><Relationship Id="rId18" Type="http://schemas.openxmlformats.org/officeDocument/2006/relationships/slide" Target="slide295.xml"/><Relationship Id="rId3" Type="http://schemas.openxmlformats.org/officeDocument/2006/relationships/image" Target="../media/image11.png"/><Relationship Id="rId21" Type="http://schemas.openxmlformats.org/officeDocument/2006/relationships/slide" Target="slide299.xml"/><Relationship Id="rId7" Type="http://schemas.openxmlformats.org/officeDocument/2006/relationships/image" Target="../media/image8.jpeg"/><Relationship Id="rId12" Type="http://schemas.openxmlformats.org/officeDocument/2006/relationships/slide" Target="slide289.xml"/><Relationship Id="rId17" Type="http://schemas.openxmlformats.org/officeDocument/2006/relationships/slide" Target="slide294.xml"/><Relationship Id="rId2" Type="http://schemas.openxmlformats.org/officeDocument/2006/relationships/image" Target="../media/image1.jpeg"/><Relationship Id="rId16" Type="http://schemas.openxmlformats.org/officeDocument/2006/relationships/slide" Target="slide293.xml"/><Relationship Id="rId20" Type="http://schemas.openxmlformats.org/officeDocument/2006/relationships/slide" Target="slide297.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88.xml"/><Relationship Id="rId5" Type="http://schemas.openxmlformats.org/officeDocument/2006/relationships/audio" Target="../media/audio2.wav"/><Relationship Id="rId15" Type="http://schemas.openxmlformats.org/officeDocument/2006/relationships/slide" Target="slide292.xml"/><Relationship Id="rId10" Type="http://schemas.openxmlformats.org/officeDocument/2006/relationships/slide" Target="slide287.xml"/><Relationship Id="rId19" Type="http://schemas.openxmlformats.org/officeDocument/2006/relationships/slide" Target="slide296.xml"/><Relationship Id="rId4" Type="http://schemas.openxmlformats.org/officeDocument/2006/relationships/slide" Target="slide285.xml"/><Relationship Id="rId9" Type="http://schemas.openxmlformats.org/officeDocument/2006/relationships/slide" Target="slide286.xml"/><Relationship Id="rId14" Type="http://schemas.openxmlformats.org/officeDocument/2006/relationships/slide" Target="slide291.xml"/><Relationship Id="rId22" Type="http://schemas.openxmlformats.org/officeDocument/2006/relationships/slide" Target="slide298.xml"/></Relationships>
</file>

<file path=ppt/slides/_rels/slide299.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90.xml"/><Relationship Id="rId18" Type="http://schemas.openxmlformats.org/officeDocument/2006/relationships/slide" Target="slide295.xml"/><Relationship Id="rId3" Type="http://schemas.openxmlformats.org/officeDocument/2006/relationships/image" Target="../media/image11.png"/><Relationship Id="rId21" Type="http://schemas.openxmlformats.org/officeDocument/2006/relationships/slide" Target="slide299.xml"/><Relationship Id="rId7" Type="http://schemas.openxmlformats.org/officeDocument/2006/relationships/image" Target="../media/image8.jpeg"/><Relationship Id="rId12" Type="http://schemas.openxmlformats.org/officeDocument/2006/relationships/slide" Target="slide289.xml"/><Relationship Id="rId17" Type="http://schemas.openxmlformats.org/officeDocument/2006/relationships/slide" Target="slide294.xml"/><Relationship Id="rId2" Type="http://schemas.openxmlformats.org/officeDocument/2006/relationships/image" Target="../media/image1.jpeg"/><Relationship Id="rId16" Type="http://schemas.openxmlformats.org/officeDocument/2006/relationships/slide" Target="slide293.xml"/><Relationship Id="rId20" Type="http://schemas.openxmlformats.org/officeDocument/2006/relationships/slide" Target="slide297.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88.xml"/><Relationship Id="rId5" Type="http://schemas.openxmlformats.org/officeDocument/2006/relationships/audio" Target="../media/audio2.wav"/><Relationship Id="rId15" Type="http://schemas.openxmlformats.org/officeDocument/2006/relationships/slide" Target="slide292.xml"/><Relationship Id="rId10" Type="http://schemas.openxmlformats.org/officeDocument/2006/relationships/slide" Target="slide287.xml"/><Relationship Id="rId19" Type="http://schemas.openxmlformats.org/officeDocument/2006/relationships/slide" Target="slide296.xml"/><Relationship Id="rId4" Type="http://schemas.openxmlformats.org/officeDocument/2006/relationships/slide" Target="slide285.xml"/><Relationship Id="rId9" Type="http://schemas.openxmlformats.org/officeDocument/2006/relationships/slide" Target="slide286.xml"/><Relationship Id="rId14" Type="http://schemas.openxmlformats.org/officeDocument/2006/relationships/slide" Target="slide291.xml"/><Relationship Id="rId22" Type="http://schemas.openxmlformats.org/officeDocument/2006/relationships/slide" Target="slide298.xml"/></Relationships>
</file>

<file path=ppt/slides/_rels/slide3.xml.rels><?xml version="1.0" encoding="UTF-8" standalone="yes"?>
<Relationships xmlns="http://schemas.openxmlformats.org/package/2006/relationships"><Relationship Id="rId8" Type="http://schemas.openxmlformats.org/officeDocument/2006/relationships/image" Target="../media/image8.jpeg"/><Relationship Id="rId3" Type="http://schemas.openxmlformats.org/officeDocument/2006/relationships/image" Target="../media/image1.jpeg"/><Relationship Id="rId7" Type="http://schemas.openxmlformats.org/officeDocument/2006/relationships/audio" Target="../media/audio3.wav"/><Relationship Id="rId12" Type="http://schemas.openxmlformats.org/officeDocument/2006/relationships/slide" Target="slide9.xml"/><Relationship Id="rId2" Type="http://schemas.openxmlformats.org/officeDocument/2006/relationships/audio" Target="../media/audio1.wav"/><Relationship Id="rId1" Type="http://schemas.openxmlformats.org/officeDocument/2006/relationships/slideLayout" Target="../slideLayouts/slideLayout7.xml"/><Relationship Id="rId6" Type="http://schemas.openxmlformats.org/officeDocument/2006/relationships/audio" Target="../media/audio2.wav"/><Relationship Id="rId11" Type="http://schemas.openxmlformats.org/officeDocument/2006/relationships/slide" Target="slide7.xml"/><Relationship Id="rId5" Type="http://schemas.openxmlformats.org/officeDocument/2006/relationships/slide" Target="slide2.xml"/><Relationship Id="rId10" Type="http://schemas.openxmlformats.org/officeDocument/2006/relationships/slide" Target="slide4.xml"/><Relationship Id="rId4" Type="http://schemas.openxmlformats.org/officeDocument/2006/relationships/image" Target="../media/image10.png"/><Relationship Id="rId9" Type="http://schemas.openxmlformats.org/officeDocument/2006/relationships/image" Target="../media/image6.png"/></Relationships>
</file>

<file path=ppt/slides/_rels/slide30.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6.xml"/><Relationship Id="rId18" Type="http://schemas.openxmlformats.org/officeDocument/2006/relationships/slide" Target="slide31.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5.xml"/><Relationship Id="rId17" Type="http://schemas.openxmlformats.org/officeDocument/2006/relationships/slide" Target="slide30.xml"/><Relationship Id="rId2" Type="http://schemas.openxmlformats.org/officeDocument/2006/relationships/image" Target="../media/image1.jpeg"/><Relationship Id="rId16" Type="http://schemas.openxmlformats.org/officeDocument/2006/relationships/slide" Target="slide29.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4.xml"/><Relationship Id="rId5" Type="http://schemas.openxmlformats.org/officeDocument/2006/relationships/audio" Target="../media/audio2.wav"/><Relationship Id="rId15" Type="http://schemas.openxmlformats.org/officeDocument/2006/relationships/slide" Target="slide28.xml"/><Relationship Id="rId10" Type="http://schemas.openxmlformats.org/officeDocument/2006/relationships/slide" Target="slide23.xml"/><Relationship Id="rId19" Type="http://schemas.openxmlformats.org/officeDocument/2006/relationships/slide" Target="slide32.xml"/><Relationship Id="rId4" Type="http://schemas.openxmlformats.org/officeDocument/2006/relationships/slide" Target="slide21.xml"/><Relationship Id="rId9" Type="http://schemas.openxmlformats.org/officeDocument/2006/relationships/slide" Target="slide22.xml"/><Relationship Id="rId14" Type="http://schemas.openxmlformats.org/officeDocument/2006/relationships/slide" Target="slide27.xml"/></Relationships>
</file>

<file path=ppt/slides/_rels/slide300.xml.rels><?xml version="1.0" encoding="UTF-8" standalone="yes"?>
<Relationships xmlns="http://schemas.openxmlformats.org/package/2006/relationships"><Relationship Id="rId8" Type="http://schemas.openxmlformats.org/officeDocument/2006/relationships/slide" Target="slide2.xml"/><Relationship Id="rId3" Type="http://schemas.openxmlformats.org/officeDocument/2006/relationships/image" Target="../media/image1.jpeg"/><Relationship Id="rId7" Type="http://schemas.openxmlformats.org/officeDocument/2006/relationships/audio" Target="../media/audio3.wav"/><Relationship Id="rId2" Type="http://schemas.openxmlformats.org/officeDocument/2006/relationships/audio" Target="../media/audio1.wav"/><Relationship Id="rId1" Type="http://schemas.openxmlformats.org/officeDocument/2006/relationships/slideLayout" Target="../slideLayouts/slideLayout7.xml"/><Relationship Id="rId6" Type="http://schemas.openxmlformats.org/officeDocument/2006/relationships/audio" Target="../media/audio2.wav"/><Relationship Id="rId5" Type="http://schemas.openxmlformats.org/officeDocument/2006/relationships/slide" Target="slide301.xml"/><Relationship Id="rId10" Type="http://schemas.openxmlformats.org/officeDocument/2006/relationships/image" Target="../media/image6.png"/><Relationship Id="rId4" Type="http://schemas.openxmlformats.org/officeDocument/2006/relationships/image" Target="../media/image10.png"/><Relationship Id="rId9" Type="http://schemas.openxmlformats.org/officeDocument/2006/relationships/image" Target="../media/image8.jpeg"/></Relationships>
</file>

<file path=ppt/slides/_rels/slide301.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305.xml"/><Relationship Id="rId18" Type="http://schemas.openxmlformats.org/officeDocument/2006/relationships/slide" Target="slide310.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304.xml"/><Relationship Id="rId17" Type="http://schemas.openxmlformats.org/officeDocument/2006/relationships/slide" Target="slide309.xml"/><Relationship Id="rId2" Type="http://schemas.openxmlformats.org/officeDocument/2006/relationships/image" Target="../media/image1.jpeg"/><Relationship Id="rId16" Type="http://schemas.openxmlformats.org/officeDocument/2006/relationships/slide" Target="slide308.xml"/><Relationship Id="rId20" Type="http://schemas.openxmlformats.org/officeDocument/2006/relationships/slide" Target="slide312.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303.xml"/><Relationship Id="rId5" Type="http://schemas.openxmlformats.org/officeDocument/2006/relationships/audio" Target="../media/audio2.wav"/><Relationship Id="rId15" Type="http://schemas.openxmlformats.org/officeDocument/2006/relationships/slide" Target="slide307.xml"/><Relationship Id="rId10" Type="http://schemas.openxmlformats.org/officeDocument/2006/relationships/slide" Target="slide302.xml"/><Relationship Id="rId19" Type="http://schemas.openxmlformats.org/officeDocument/2006/relationships/slide" Target="slide311.xml"/><Relationship Id="rId4" Type="http://schemas.openxmlformats.org/officeDocument/2006/relationships/slide" Target="slide300.xml"/><Relationship Id="rId9" Type="http://schemas.openxmlformats.org/officeDocument/2006/relationships/slide" Target="slide301.xml"/><Relationship Id="rId14" Type="http://schemas.openxmlformats.org/officeDocument/2006/relationships/slide" Target="slide306.xml"/></Relationships>
</file>

<file path=ppt/slides/_rels/slide302.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305.xml"/><Relationship Id="rId18" Type="http://schemas.openxmlformats.org/officeDocument/2006/relationships/slide" Target="slide310.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304.xml"/><Relationship Id="rId17" Type="http://schemas.openxmlformats.org/officeDocument/2006/relationships/slide" Target="slide309.xml"/><Relationship Id="rId2" Type="http://schemas.openxmlformats.org/officeDocument/2006/relationships/image" Target="../media/image1.jpeg"/><Relationship Id="rId16" Type="http://schemas.openxmlformats.org/officeDocument/2006/relationships/slide" Target="slide308.xml"/><Relationship Id="rId20" Type="http://schemas.openxmlformats.org/officeDocument/2006/relationships/slide" Target="slide312.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303.xml"/><Relationship Id="rId5" Type="http://schemas.openxmlformats.org/officeDocument/2006/relationships/audio" Target="../media/audio2.wav"/><Relationship Id="rId15" Type="http://schemas.openxmlformats.org/officeDocument/2006/relationships/slide" Target="slide307.xml"/><Relationship Id="rId10" Type="http://schemas.openxmlformats.org/officeDocument/2006/relationships/slide" Target="slide302.xml"/><Relationship Id="rId19" Type="http://schemas.openxmlformats.org/officeDocument/2006/relationships/slide" Target="slide311.xml"/><Relationship Id="rId4" Type="http://schemas.openxmlformats.org/officeDocument/2006/relationships/slide" Target="slide300.xml"/><Relationship Id="rId9" Type="http://schemas.openxmlformats.org/officeDocument/2006/relationships/slide" Target="slide301.xml"/><Relationship Id="rId14" Type="http://schemas.openxmlformats.org/officeDocument/2006/relationships/slide" Target="slide306.xml"/></Relationships>
</file>

<file path=ppt/slides/_rels/slide303.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305.xml"/><Relationship Id="rId18" Type="http://schemas.openxmlformats.org/officeDocument/2006/relationships/slide" Target="slide310.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304.xml"/><Relationship Id="rId17" Type="http://schemas.openxmlformats.org/officeDocument/2006/relationships/slide" Target="slide309.xml"/><Relationship Id="rId2" Type="http://schemas.openxmlformats.org/officeDocument/2006/relationships/image" Target="../media/image1.jpeg"/><Relationship Id="rId16" Type="http://schemas.openxmlformats.org/officeDocument/2006/relationships/slide" Target="slide308.xml"/><Relationship Id="rId20" Type="http://schemas.openxmlformats.org/officeDocument/2006/relationships/slide" Target="slide312.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303.xml"/><Relationship Id="rId5" Type="http://schemas.openxmlformats.org/officeDocument/2006/relationships/audio" Target="../media/audio2.wav"/><Relationship Id="rId15" Type="http://schemas.openxmlformats.org/officeDocument/2006/relationships/slide" Target="slide307.xml"/><Relationship Id="rId10" Type="http://schemas.openxmlformats.org/officeDocument/2006/relationships/slide" Target="slide302.xml"/><Relationship Id="rId19" Type="http://schemas.openxmlformats.org/officeDocument/2006/relationships/slide" Target="slide311.xml"/><Relationship Id="rId4" Type="http://schemas.openxmlformats.org/officeDocument/2006/relationships/slide" Target="slide300.xml"/><Relationship Id="rId9" Type="http://schemas.openxmlformats.org/officeDocument/2006/relationships/slide" Target="slide301.xml"/><Relationship Id="rId14" Type="http://schemas.openxmlformats.org/officeDocument/2006/relationships/slide" Target="slide306.xml"/></Relationships>
</file>

<file path=ppt/slides/_rels/slide304.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305.xml"/><Relationship Id="rId18" Type="http://schemas.openxmlformats.org/officeDocument/2006/relationships/slide" Target="slide310.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304.xml"/><Relationship Id="rId17" Type="http://schemas.openxmlformats.org/officeDocument/2006/relationships/slide" Target="slide309.xml"/><Relationship Id="rId2" Type="http://schemas.openxmlformats.org/officeDocument/2006/relationships/image" Target="../media/image1.jpeg"/><Relationship Id="rId16" Type="http://schemas.openxmlformats.org/officeDocument/2006/relationships/slide" Target="slide308.xml"/><Relationship Id="rId20" Type="http://schemas.openxmlformats.org/officeDocument/2006/relationships/slide" Target="slide312.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303.xml"/><Relationship Id="rId5" Type="http://schemas.openxmlformats.org/officeDocument/2006/relationships/audio" Target="../media/audio2.wav"/><Relationship Id="rId15" Type="http://schemas.openxmlformats.org/officeDocument/2006/relationships/slide" Target="slide307.xml"/><Relationship Id="rId10" Type="http://schemas.openxmlformats.org/officeDocument/2006/relationships/slide" Target="slide302.xml"/><Relationship Id="rId19" Type="http://schemas.openxmlformats.org/officeDocument/2006/relationships/slide" Target="slide311.xml"/><Relationship Id="rId4" Type="http://schemas.openxmlformats.org/officeDocument/2006/relationships/slide" Target="slide300.xml"/><Relationship Id="rId9" Type="http://schemas.openxmlformats.org/officeDocument/2006/relationships/slide" Target="slide301.xml"/><Relationship Id="rId14" Type="http://schemas.openxmlformats.org/officeDocument/2006/relationships/slide" Target="slide306.xml"/></Relationships>
</file>

<file path=ppt/slides/_rels/slide305.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305.xml"/><Relationship Id="rId18" Type="http://schemas.openxmlformats.org/officeDocument/2006/relationships/slide" Target="slide310.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304.xml"/><Relationship Id="rId17" Type="http://schemas.openxmlformats.org/officeDocument/2006/relationships/slide" Target="slide309.xml"/><Relationship Id="rId2" Type="http://schemas.openxmlformats.org/officeDocument/2006/relationships/image" Target="../media/image1.jpeg"/><Relationship Id="rId16" Type="http://schemas.openxmlformats.org/officeDocument/2006/relationships/slide" Target="slide308.xml"/><Relationship Id="rId20" Type="http://schemas.openxmlformats.org/officeDocument/2006/relationships/slide" Target="slide312.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303.xml"/><Relationship Id="rId5" Type="http://schemas.openxmlformats.org/officeDocument/2006/relationships/audio" Target="../media/audio2.wav"/><Relationship Id="rId15" Type="http://schemas.openxmlformats.org/officeDocument/2006/relationships/slide" Target="slide307.xml"/><Relationship Id="rId10" Type="http://schemas.openxmlformats.org/officeDocument/2006/relationships/slide" Target="slide302.xml"/><Relationship Id="rId19" Type="http://schemas.openxmlformats.org/officeDocument/2006/relationships/slide" Target="slide311.xml"/><Relationship Id="rId4" Type="http://schemas.openxmlformats.org/officeDocument/2006/relationships/slide" Target="slide300.xml"/><Relationship Id="rId9" Type="http://schemas.openxmlformats.org/officeDocument/2006/relationships/slide" Target="slide301.xml"/><Relationship Id="rId14" Type="http://schemas.openxmlformats.org/officeDocument/2006/relationships/slide" Target="slide306.xml"/></Relationships>
</file>

<file path=ppt/slides/_rels/slide306.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305.xml"/><Relationship Id="rId18" Type="http://schemas.openxmlformats.org/officeDocument/2006/relationships/slide" Target="slide310.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304.xml"/><Relationship Id="rId17" Type="http://schemas.openxmlformats.org/officeDocument/2006/relationships/slide" Target="slide309.xml"/><Relationship Id="rId2" Type="http://schemas.openxmlformats.org/officeDocument/2006/relationships/image" Target="../media/image1.jpeg"/><Relationship Id="rId16" Type="http://schemas.openxmlformats.org/officeDocument/2006/relationships/slide" Target="slide308.xml"/><Relationship Id="rId20" Type="http://schemas.openxmlformats.org/officeDocument/2006/relationships/slide" Target="slide312.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303.xml"/><Relationship Id="rId5" Type="http://schemas.openxmlformats.org/officeDocument/2006/relationships/audio" Target="../media/audio2.wav"/><Relationship Id="rId15" Type="http://schemas.openxmlformats.org/officeDocument/2006/relationships/slide" Target="slide307.xml"/><Relationship Id="rId10" Type="http://schemas.openxmlformats.org/officeDocument/2006/relationships/slide" Target="slide302.xml"/><Relationship Id="rId19" Type="http://schemas.openxmlformats.org/officeDocument/2006/relationships/slide" Target="slide311.xml"/><Relationship Id="rId4" Type="http://schemas.openxmlformats.org/officeDocument/2006/relationships/slide" Target="slide300.xml"/><Relationship Id="rId9" Type="http://schemas.openxmlformats.org/officeDocument/2006/relationships/slide" Target="slide301.xml"/><Relationship Id="rId14" Type="http://schemas.openxmlformats.org/officeDocument/2006/relationships/slide" Target="slide306.xml"/></Relationships>
</file>

<file path=ppt/slides/_rels/slide307.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305.xml"/><Relationship Id="rId18" Type="http://schemas.openxmlformats.org/officeDocument/2006/relationships/slide" Target="slide310.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304.xml"/><Relationship Id="rId17" Type="http://schemas.openxmlformats.org/officeDocument/2006/relationships/slide" Target="slide309.xml"/><Relationship Id="rId2" Type="http://schemas.openxmlformats.org/officeDocument/2006/relationships/image" Target="../media/image1.jpeg"/><Relationship Id="rId16" Type="http://schemas.openxmlformats.org/officeDocument/2006/relationships/slide" Target="slide308.xml"/><Relationship Id="rId20" Type="http://schemas.openxmlformats.org/officeDocument/2006/relationships/slide" Target="slide312.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303.xml"/><Relationship Id="rId5" Type="http://schemas.openxmlformats.org/officeDocument/2006/relationships/audio" Target="../media/audio2.wav"/><Relationship Id="rId15" Type="http://schemas.openxmlformats.org/officeDocument/2006/relationships/slide" Target="slide307.xml"/><Relationship Id="rId10" Type="http://schemas.openxmlformats.org/officeDocument/2006/relationships/slide" Target="slide302.xml"/><Relationship Id="rId19" Type="http://schemas.openxmlformats.org/officeDocument/2006/relationships/slide" Target="slide311.xml"/><Relationship Id="rId4" Type="http://schemas.openxmlformats.org/officeDocument/2006/relationships/slide" Target="slide300.xml"/><Relationship Id="rId9" Type="http://schemas.openxmlformats.org/officeDocument/2006/relationships/slide" Target="slide301.xml"/><Relationship Id="rId14" Type="http://schemas.openxmlformats.org/officeDocument/2006/relationships/slide" Target="slide306.xml"/></Relationships>
</file>

<file path=ppt/slides/_rels/slide308.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305.xml"/><Relationship Id="rId18" Type="http://schemas.openxmlformats.org/officeDocument/2006/relationships/slide" Target="slide310.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304.xml"/><Relationship Id="rId17" Type="http://schemas.openxmlformats.org/officeDocument/2006/relationships/slide" Target="slide309.xml"/><Relationship Id="rId2" Type="http://schemas.openxmlformats.org/officeDocument/2006/relationships/image" Target="../media/image1.jpeg"/><Relationship Id="rId16" Type="http://schemas.openxmlformats.org/officeDocument/2006/relationships/slide" Target="slide308.xml"/><Relationship Id="rId20" Type="http://schemas.openxmlformats.org/officeDocument/2006/relationships/slide" Target="slide312.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303.xml"/><Relationship Id="rId5" Type="http://schemas.openxmlformats.org/officeDocument/2006/relationships/audio" Target="../media/audio2.wav"/><Relationship Id="rId15" Type="http://schemas.openxmlformats.org/officeDocument/2006/relationships/slide" Target="slide307.xml"/><Relationship Id="rId10" Type="http://schemas.openxmlformats.org/officeDocument/2006/relationships/slide" Target="slide302.xml"/><Relationship Id="rId19" Type="http://schemas.openxmlformats.org/officeDocument/2006/relationships/slide" Target="slide311.xml"/><Relationship Id="rId4" Type="http://schemas.openxmlformats.org/officeDocument/2006/relationships/slide" Target="slide300.xml"/><Relationship Id="rId9" Type="http://schemas.openxmlformats.org/officeDocument/2006/relationships/slide" Target="slide301.xml"/><Relationship Id="rId14" Type="http://schemas.openxmlformats.org/officeDocument/2006/relationships/slide" Target="slide306.xml"/></Relationships>
</file>

<file path=ppt/slides/_rels/slide309.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305.xml"/><Relationship Id="rId18" Type="http://schemas.openxmlformats.org/officeDocument/2006/relationships/slide" Target="slide310.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304.xml"/><Relationship Id="rId17" Type="http://schemas.openxmlformats.org/officeDocument/2006/relationships/slide" Target="slide309.xml"/><Relationship Id="rId2" Type="http://schemas.openxmlformats.org/officeDocument/2006/relationships/image" Target="../media/image1.jpeg"/><Relationship Id="rId16" Type="http://schemas.openxmlformats.org/officeDocument/2006/relationships/slide" Target="slide308.xml"/><Relationship Id="rId20" Type="http://schemas.openxmlformats.org/officeDocument/2006/relationships/slide" Target="slide312.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303.xml"/><Relationship Id="rId5" Type="http://schemas.openxmlformats.org/officeDocument/2006/relationships/audio" Target="../media/audio2.wav"/><Relationship Id="rId15" Type="http://schemas.openxmlformats.org/officeDocument/2006/relationships/slide" Target="slide307.xml"/><Relationship Id="rId10" Type="http://schemas.openxmlformats.org/officeDocument/2006/relationships/slide" Target="slide302.xml"/><Relationship Id="rId19" Type="http://schemas.openxmlformats.org/officeDocument/2006/relationships/slide" Target="slide311.xml"/><Relationship Id="rId4" Type="http://schemas.openxmlformats.org/officeDocument/2006/relationships/slide" Target="slide300.xml"/><Relationship Id="rId9" Type="http://schemas.openxmlformats.org/officeDocument/2006/relationships/slide" Target="slide301.xml"/><Relationship Id="rId14" Type="http://schemas.openxmlformats.org/officeDocument/2006/relationships/slide" Target="slide306.xml"/></Relationships>
</file>

<file path=ppt/slides/_rels/slide31.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6.xml"/><Relationship Id="rId18" Type="http://schemas.openxmlformats.org/officeDocument/2006/relationships/slide" Target="slide31.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5.xml"/><Relationship Id="rId17" Type="http://schemas.openxmlformats.org/officeDocument/2006/relationships/slide" Target="slide30.xml"/><Relationship Id="rId2" Type="http://schemas.openxmlformats.org/officeDocument/2006/relationships/image" Target="../media/image1.jpeg"/><Relationship Id="rId16" Type="http://schemas.openxmlformats.org/officeDocument/2006/relationships/slide" Target="slide29.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4.xml"/><Relationship Id="rId5" Type="http://schemas.openxmlformats.org/officeDocument/2006/relationships/audio" Target="../media/audio2.wav"/><Relationship Id="rId15" Type="http://schemas.openxmlformats.org/officeDocument/2006/relationships/slide" Target="slide28.xml"/><Relationship Id="rId10" Type="http://schemas.openxmlformats.org/officeDocument/2006/relationships/slide" Target="slide23.xml"/><Relationship Id="rId19" Type="http://schemas.openxmlformats.org/officeDocument/2006/relationships/slide" Target="slide32.xml"/><Relationship Id="rId4" Type="http://schemas.openxmlformats.org/officeDocument/2006/relationships/slide" Target="slide21.xml"/><Relationship Id="rId9" Type="http://schemas.openxmlformats.org/officeDocument/2006/relationships/slide" Target="slide22.xml"/><Relationship Id="rId14" Type="http://schemas.openxmlformats.org/officeDocument/2006/relationships/slide" Target="slide27.xml"/></Relationships>
</file>

<file path=ppt/slides/_rels/slide310.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305.xml"/><Relationship Id="rId18" Type="http://schemas.openxmlformats.org/officeDocument/2006/relationships/slide" Target="slide310.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304.xml"/><Relationship Id="rId17" Type="http://schemas.openxmlformats.org/officeDocument/2006/relationships/slide" Target="slide309.xml"/><Relationship Id="rId2" Type="http://schemas.openxmlformats.org/officeDocument/2006/relationships/image" Target="../media/image1.jpeg"/><Relationship Id="rId16" Type="http://schemas.openxmlformats.org/officeDocument/2006/relationships/slide" Target="slide308.xml"/><Relationship Id="rId20" Type="http://schemas.openxmlformats.org/officeDocument/2006/relationships/slide" Target="slide312.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303.xml"/><Relationship Id="rId5" Type="http://schemas.openxmlformats.org/officeDocument/2006/relationships/audio" Target="../media/audio2.wav"/><Relationship Id="rId15" Type="http://schemas.openxmlformats.org/officeDocument/2006/relationships/slide" Target="slide307.xml"/><Relationship Id="rId10" Type="http://schemas.openxmlformats.org/officeDocument/2006/relationships/slide" Target="slide302.xml"/><Relationship Id="rId19" Type="http://schemas.openxmlformats.org/officeDocument/2006/relationships/slide" Target="slide311.xml"/><Relationship Id="rId4" Type="http://schemas.openxmlformats.org/officeDocument/2006/relationships/slide" Target="slide300.xml"/><Relationship Id="rId9" Type="http://schemas.openxmlformats.org/officeDocument/2006/relationships/slide" Target="slide301.xml"/><Relationship Id="rId14" Type="http://schemas.openxmlformats.org/officeDocument/2006/relationships/slide" Target="slide306.xml"/></Relationships>
</file>

<file path=ppt/slides/_rels/slide311.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305.xml"/><Relationship Id="rId18" Type="http://schemas.openxmlformats.org/officeDocument/2006/relationships/slide" Target="slide310.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304.xml"/><Relationship Id="rId17" Type="http://schemas.openxmlformats.org/officeDocument/2006/relationships/slide" Target="slide309.xml"/><Relationship Id="rId2" Type="http://schemas.openxmlformats.org/officeDocument/2006/relationships/image" Target="../media/image1.jpeg"/><Relationship Id="rId16" Type="http://schemas.openxmlformats.org/officeDocument/2006/relationships/slide" Target="slide308.xml"/><Relationship Id="rId20" Type="http://schemas.openxmlformats.org/officeDocument/2006/relationships/slide" Target="slide312.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303.xml"/><Relationship Id="rId5" Type="http://schemas.openxmlformats.org/officeDocument/2006/relationships/audio" Target="../media/audio2.wav"/><Relationship Id="rId15" Type="http://schemas.openxmlformats.org/officeDocument/2006/relationships/slide" Target="slide307.xml"/><Relationship Id="rId10" Type="http://schemas.openxmlformats.org/officeDocument/2006/relationships/slide" Target="slide302.xml"/><Relationship Id="rId19" Type="http://schemas.openxmlformats.org/officeDocument/2006/relationships/slide" Target="slide311.xml"/><Relationship Id="rId4" Type="http://schemas.openxmlformats.org/officeDocument/2006/relationships/slide" Target="slide300.xml"/><Relationship Id="rId9" Type="http://schemas.openxmlformats.org/officeDocument/2006/relationships/slide" Target="slide301.xml"/><Relationship Id="rId14" Type="http://schemas.openxmlformats.org/officeDocument/2006/relationships/slide" Target="slide306.xml"/></Relationships>
</file>

<file path=ppt/slides/_rels/slide312.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305.xml"/><Relationship Id="rId18" Type="http://schemas.openxmlformats.org/officeDocument/2006/relationships/slide" Target="slide310.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304.xml"/><Relationship Id="rId17" Type="http://schemas.openxmlformats.org/officeDocument/2006/relationships/slide" Target="slide309.xml"/><Relationship Id="rId2" Type="http://schemas.openxmlformats.org/officeDocument/2006/relationships/image" Target="../media/image1.jpeg"/><Relationship Id="rId16" Type="http://schemas.openxmlformats.org/officeDocument/2006/relationships/slide" Target="slide308.xml"/><Relationship Id="rId20" Type="http://schemas.openxmlformats.org/officeDocument/2006/relationships/slide" Target="slide312.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303.xml"/><Relationship Id="rId5" Type="http://schemas.openxmlformats.org/officeDocument/2006/relationships/audio" Target="../media/audio2.wav"/><Relationship Id="rId15" Type="http://schemas.openxmlformats.org/officeDocument/2006/relationships/slide" Target="slide307.xml"/><Relationship Id="rId10" Type="http://schemas.openxmlformats.org/officeDocument/2006/relationships/slide" Target="slide302.xml"/><Relationship Id="rId19" Type="http://schemas.openxmlformats.org/officeDocument/2006/relationships/slide" Target="slide311.xml"/><Relationship Id="rId4" Type="http://schemas.openxmlformats.org/officeDocument/2006/relationships/slide" Target="slide300.xml"/><Relationship Id="rId9" Type="http://schemas.openxmlformats.org/officeDocument/2006/relationships/slide" Target="slide301.xml"/><Relationship Id="rId14" Type="http://schemas.openxmlformats.org/officeDocument/2006/relationships/slide" Target="slide306.xml"/></Relationships>
</file>

<file path=ppt/slides/_rels/slide313.xml.rels><?xml version="1.0" encoding="UTF-8" standalone="yes"?>
<Relationships xmlns="http://schemas.openxmlformats.org/package/2006/relationships"><Relationship Id="rId8" Type="http://schemas.openxmlformats.org/officeDocument/2006/relationships/slide" Target="slide2.xml"/><Relationship Id="rId3" Type="http://schemas.openxmlformats.org/officeDocument/2006/relationships/image" Target="../media/image1.jpeg"/><Relationship Id="rId7" Type="http://schemas.openxmlformats.org/officeDocument/2006/relationships/audio" Target="../media/audio3.wav"/><Relationship Id="rId2" Type="http://schemas.openxmlformats.org/officeDocument/2006/relationships/audio" Target="../media/audio1.wav"/><Relationship Id="rId1" Type="http://schemas.openxmlformats.org/officeDocument/2006/relationships/slideLayout" Target="../slideLayouts/slideLayout7.xml"/><Relationship Id="rId6" Type="http://schemas.openxmlformats.org/officeDocument/2006/relationships/audio" Target="../media/audio2.wav"/><Relationship Id="rId5" Type="http://schemas.openxmlformats.org/officeDocument/2006/relationships/slide" Target="slide314.xml"/><Relationship Id="rId10" Type="http://schemas.openxmlformats.org/officeDocument/2006/relationships/image" Target="../media/image6.png"/><Relationship Id="rId4" Type="http://schemas.openxmlformats.org/officeDocument/2006/relationships/image" Target="../media/image10.png"/><Relationship Id="rId9" Type="http://schemas.openxmlformats.org/officeDocument/2006/relationships/image" Target="../media/image8.jpeg"/></Relationships>
</file>

<file path=ppt/slides/_rels/slide314.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318.xml"/><Relationship Id="rId18" Type="http://schemas.openxmlformats.org/officeDocument/2006/relationships/slide" Target="slide323.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317.xml"/><Relationship Id="rId17" Type="http://schemas.openxmlformats.org/officeDocument/2006/relationships/slide" Target="slide322.xml"/><Relationship Id="rId2" Type="http://schemas.openxmlformats.org/officeDocument/2006/relationships/image" Target="../media/image1.jpeg"/><Relationship Id="rId16" Type="http://schemas.openxmlformats.org/officeDocument/2006/relationships/slide" Target="slide321.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316.xml"/><Relationship Id="rId5" Type="http://schemas.openxmlformats.org/officeDocument/2006/relationships/audio" Target="../media/audio2.wav"/><Relationship Id="rId15" Type="http://schemas.openxmlformats.org/officeDocument/2006/relationships/slide" Target="slide320.xml"/><Relationship Id="rId10" Type="http://schemas.openxmlformats.org/officeDocument/2006/relationships/slide" Target="slide315.xml"/><Relationship Id="rId19" Type="http://schemas.openxmlformats.org/officeDocument/2006/relationships/slide" Target="slide324.xml"/><Relationship Id="rId4" Type="http://schemas.openxmlformats.org/officeDocument/2006/relationships/slide" Target="slide313.xml"/><Relationship Id="rId9" Type="http://schemas.openxmlformats.org/officeDocument/2006/relationships/slide" Target="slide314.xml"/><Relationship Id="rId14" Type="http://schemas.openxmlformats.org/officeDocument/2006/relationships/slide" Target="slide319.xml"/></Relationships>
</file>

<file path=ppt/slides/_rels/slide315.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318.xml"/><Relationship Id="rId18" Type="http://schemas.openxmlformats.org/officeDocument/2006/relationships/slide" Target="slide323.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317.xml"/><Relationship Id="rId17" Type="http://schemas.openxmlformats.org/officeDocument/2006/relationships/slide" Target="slide322.xml"/><Relationship Id="rId2" Type="http://schemas.openxmlformats.org/officeDocument/2006/relationships/image" Target="../media/image1.jpeg"/><Relationship Id="rId16" Type="http://schemas.openxmlformats.org/officeDocument/2006/relationships/slide" Target="slide321.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316.xml"/><Relationship Id="rId5" Type="http://schemas.openxmlformats.org/officeDocument/2006/relationships/audio" Target="../media/audio2.wav"/><Relationship Id="rId15" Type="http://schemas.openxmlformats.org/officeDocument/2006/relationships/slide" Target="slide320.xml"/><Relationship Id="rId10" Type="http://schemas.openxmlformats.org/officeDocument/2006/relationships/slide" Target="slide315.xml"/><Relationship Id="rId19" Type="http://schemas.openxmlformats.org/officeDocument/2006/relationships/slide" Target="slide324.xml"/><Relationship Id="rId4" Type="http://schemas.openxmlformats.org/officeDocument/2006/relationships/slide" Target="slide313.xml"/><Relationship Id="rId9" Type="http://schemas.openxmlformats.org/officeDocument/2006/relationships/slide" Target="slide314.xml"/><Relationship Id="rId14" Type="http://schemas.openxmlformats.org/officeDocument/2006/relationships/slide" Target="slide319.xml"/></Relationships>
</file>

<file path=ppt/slides/_rels/slide316.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318.xml"/><Relationship Id="rId18" Type="http://schemas.openxmlformats.org/officeDocument/2006/relationships/slide" Target="slide323.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317.xml"/><Relationship Id="rId17" Type="http://schemas.openxmlformats.org/officeDocument/2006/relationships/slide" Target="slide322.xml"/><Relationship Id="rId2" Type="http://schemas.openxmlformats.org/officeDocument/2006/relationships/image" Target="../media/image1.jpeg"/><Relationship Id="rId16" Type="http://schemas.openxmlformats.org/officeDocument/2006/relationships/slide" Target="slide321.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316.xml"/><Relationship Id="rId5" Type="http://schemas.openxmlformats.org/officeDocument/2006/relationships/audio" Target="../media/audio2.wav"/><Relationship Id="rId15" Type="http://schemas.openxmlformats.org/officeDocument/2006/relationships/slide" Target="slide320.xml"/><Relationship Id="rId10" Type="http://schemas.openxmlformats.org/officeDocument/2006/relationships/slide" Target="slide315.xml"/><Relationship Id="rId19" Type="http://schemas.openxmlformats.org/officeDocument/2006/relationships/slide" Target="slide324.xml"/><Relationship Id="rId4" Type="http://schemas.openxmlformats.org/officeDocument/2006/relationships/slide" Target="slide313.xml"/><Relationship Id="rId9" Type="http://schemas.openxmlformats.org/officeDocument/2006/relationships/slide" Target="slide314.xml"/><Relationship Id="rId14" Type="http://schemas.openxmlformats.org/officeDocument/2006/relationships/slide" Target="slide319.xml"/></Relationships>
</file>

<file path=ppt/slides/_rels/slide317.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318.xml"/><Relationship Id="rId18" Type="http://schemas.openxmlformats.org/officeDocument/2006/relationships/slide" Target="slide323.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317.xml"/><Relationship Id="rId17" Type="http://schemas.openxmlformats.org/officeDocument/2006/relationships/slide" Target="slide322.xml"/><Relationship Id="rId2" Type="http://schemas.openxmlformats.org/officeDocument/2006/relationships/image" Target="../media/image1.jpeg"/><Relationship Id="rId16" Type="http://schemas.openxmlformats.org/officeDocument/2006/relationships/slide" Target="slide321.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316.xml"/><Relationship Id="rId5" Type="http://schemas.openxmlformats.org/officeDocument/2006/relationships/audio" Target="../media/audio2.wav"/><Relationship Id="rId15" Type="http://schemas.openxmlformats.org/officeDocument/2006/relationships/slide" Target="slide320.xml"/><Relationship Id="rId10" Type="http://schemas.openxmlformats.org/officeDocument/2006/relationships/slide" Target="slide315.xml"/><Relationship Id="rId19" Type="http://schemas.openxmlformats.org/officeDocument/2006/relationships/slide" Target="slide324.xml"/><Relationship Id="rId4" Type="http://schemas.openxmlformats.org/officeDocument/2006/relationships/slide" Target="slide313.xml"/><Relationship Id="rId9" Type="http://schemas.openxmlformats.org/officeDocument/2006/relationships/slide" Target="slide314.xml"/><Relationship Id="rId14" Type="http://schemas.openxmlformats.org/officeDocument/2006/relationships/slide" Target="slide319.xml"/></Relationships>
</file>

<file path=ppt/slides/_rels/slide318.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318.xml"/><Relationship Id="rId18" Type="http://schemas.openxmlformats.org/officeDocument/2006/relationships/slide" Target="slide323.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317.xml"/><Relationship Id="rId17" Type="http://schemas.openxmlformats.org/officeDocument/2006/relationships/slide" Target="slide322.xml"/><Relationship Id="rId2" Type="http://schemas.openxmlformats.org/officeDocument/2006/relationships/image" Target="../media/image1.jpeg"/><Relationship Id="rId16" Type="http://schemas.openxmlformats.org/officeDocument/2006/relationships/slide" Target="slide321.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316.xml"/><Relationship Id="rId5" Type="http://schemas.openxmlformats.org/officeDocument/2006/relationships/audio" Target="../media/audio2.wav"/><Relationship Id="rId15" Type="http://schemas.openxmlformats.org/officeDocument/2006/relationships/slide" Target="slide320.xml"/><Relationship Id="rId10" Type="http://schemas.openxmlformats.org/officeDocument/2006/relationships/slide" Target="slide315.xml"/><Relationship Id="rId19" Type="http://schemas.openxmlformats.org/officeDocument/2006/relationships/slide" Target="slide324.xml"/><Relationship Id="rId4" Type="http://schemas.openxmlformats.org/officeDocument/2006/relationships/slide" Target="slide313.xml"/><Relationship Id="rId9" Type="http://schemas.openxmlformats.org/officeDocument/2006/relationships/slide" Target="slide314.xml"/><Relationship Id="rId14" Type="http://schemas.openxmlformats.org/officeDocument/2006/relationships/slide" Target="slide319.xml"/></Relationships>
</file>

<file path=ppt/slides/_rels/slide319.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318.xml"/><Relationship Id="rId18" Type="http://schemas.openxmlformats.org/officeDocument/2006/relationships/slide" Target="slide323.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317.xml"/><Relationship Id="rId17" Type="http://schemas.openxmlformats.org/officeDocument/2006/relationships/slide" Target="slide322.xml"/><Relationship Id="rId2" Type="http://schemas.openxmlformats.org/officeDocument/2006/relationships/image" Target="../media/image1.jpeg"/><Relationship Id="rId16" Type="http://schemas.openxmlformats.org/officeDocument/2006/relationships/slide" Target="slide321.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316.xml"/><Relationship Id="rId5" Type="http://schemas.openxmlformats.org/officeDocument/2006/relationships/audio" Target="../media/audio2.wav"/><Relationship Id="rId15" Type="http://schemas.openxmlformats.org/officeDocument/2006/relationships/slide" Target="slide320.xml"/><Relationship Id="rId10" Type="http://schemas.openxmlformats.org/officeDocument/2006/relationships/slide" Target="slide315.xml"/><Relationship Id="rId19" Type="http://schemas.openxmlformats.org/officeDocument/2006/relationships/slide" Target="slide324.xml"/><Relationship Id="rId4" Type="http://schemas.openxmlformats.org/officeDocument/2006/relationships/slide" Target="slide313.xml"/><Relationship Id="rId9" Type="http://schemas.openxmlformats.org/officeDocument/2006/relationships/slide" Target="slide314.xml"/><Relationship Id="rId14" Type="http://schemas.openxmlformats.org/officeDocument/2006/relationships/slide" Target="slide319.xml"/></Relationships>
</file>

<file path=ppt/slides/_rels/slide32.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26.xml"/><Relationship Id="rId18" Type="http://schemas.openxmlformats.org/officeDocument/2006/relationships/slide" Target="slide31.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25.xml"/><Relationship Id="rId17" Type="http://schemas.openxmlformats.org/officeDocument/2006/relationships/slide" Target="slide30.xml"/><Relationship Id="rId2" Type="http://schemas.openxmlformats.org/officeDocument/2006/relationships/image" Target="../media/image1.jpeg"/><Relationship Id="rId16" Type="http://schemas.openxmlformats.org/officeDocument/2006/relationships/slide" Target="slide29.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24.xml"/><Relationship Id="rId5" Type="http://schemas.openxmlformats.org/officeDocument/2006/relationships/audio" Target="../media/audio2.wav"/><Relationship Id="rId15" Type="http://schemas.openxmlformats.org/officeDocument/2006/relationships/slide" Target="slide28.xml"/><Relationship Id="rId10" Type="http://schemas.openxmlformats.org/officeDocument/2006/relationships/slide" Target="slide23.xml"/><Relationship Id="rId19" Type="http://schemas.openxmlformats.org/officeDocument/2006/relationships/slide" Target="slide32.xml"/><Relationship Id="rId4" Type="http://schemas.openxmlformats.org/officeDocument/2006/relationships/slide" Target="slide21.xml"/><Relationship Id="rId9" Type="http://schemas.openxmlformats.org/officeDocument/2006/relationships/slide" Target="slide22.xml"/><Relationship Id="rId14" Type="http://schemas.openxmlformats.org/officeDocument/2006/relationships/slide" Target="slide27.xml"/></Relationships>
</file>

<file path=ppt/slides/_rels/slide320.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318.xml"/><Relationship Id="rId18" Type="http://schemas.openxmlformats.org/officeDocument/2006/relationships/slide" Target="slide323.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317.xml"/><Relationship Id="rId17" Type="http://schemas.openxmlformats.org/officeDocument/2006/relationships/slide" Target="slide322.xml"/><Relationship Id="rId2" Type="http://schemas.openxmlformats.org/officeDocument/2006/relationships/image" Target="../media/image1.jpeg"/><Relationship Id="rId16" Type="http://schemas.openxmlformats.org/officeDocument/2006/relationships/slide" Target="slide321.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316.xml"/><Relationship Id="rId5" Type="http://schemas.openxmlformats.org/officeDocument/2006/relationships/audio" Target="../media/audio2.wav"/><Relationship Id="rId15" Type="http://schemas.openxmlformats.org/officeDocument/2006/relationships/slide" Target="slide320.xml"/><Relationship Id="rId10" Type="http://schemas.openxmlformats.org/officeDocument/2006/relationships/slide" Target="slide315.xml"/><Relationship Id="rId19" Type="http://schemas.openxmlformats.org/officeDocument/2006/relationships/slide" Target="slide324.xml"/><Relationship Id="rId4" Type="http://schemas.openxmlformats.org/officeDocument/2006/relationships/slide" Target="slide313.xml"/><Relationship Id="rId9" Type="http://schemas.openxmlformats.org/officeDocument/2006/relationships/slide" Target="slide314.xml"/><Relationship Id="rId14" Type="http://schemas.openxmlformats.org/officeDocument/2006/relationships/slide" Target="slide319.xml"/></Relationships>
</file>

<file path=ppt/slides/_rels/slide321.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318.xml"/><Relationship Id="rId18" Type="http://schemas.openxmlformats.org/officeDocument/2006/relationships/slide" Target="slide323.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317.xml"/><Relationship Id="rId17" Type="http://schemas.openxmlformats.org/officeDocument/2006/relationships/slide" Target="slide322.xml"/><Relationship Id="rId2" Type="http://schemas.openxmlformats.org/officeDocument/2006/relationships/image" Target="../media/image1.jpeg"/><Relationship Id="rId16" Type="http://schemas.openxmlformats.org/officeDocument/2006/relationships/slide" Target="slide321.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316.xml"/><Relationship Id="rId5" Type="http://schemas.openxmlformats.org/officeDocument/2006/relationships/audio" Target="../media/audio2.wav"/><Relationship Id="rId15" Type="http://schemas.openxmlformats.org/officeDocument/2006/relationships/slide" Target="slide320.xml"/><Relationship Id="rId10" Type="http://schemas.openxmlformats.org/officeDocument/2006/relationships/slide" Target="slide315.xml"/><Relationship Id="rId19" Type="http://schemas.openxmlformats.org/officeDocument/2006/relationships/slide" Target="slide324.xml"/><Relationship Id="rId4" Type="http://schemas.openxmlformats.org/officeDocument/2006/relationships/slide" Target="slide313.xml"/><Relationship Id="rId9" Type="http://schemas.openxmlformats.org/officeDocument/2006/relationships/slide" Target="slide314.xml"/><Relationship Id="rId14" Type="http://schemas.openxmlformats.org/officeDocument/2006/relationships/slide" Target="slide319.xml"/></Relationships>
</file>

<file path=ppt/slides/_rels/slide322.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318.xml"/><Relationship Id="rId18" Type="http://schemas.openxmlformats.org/officeDocument/2006/relationships/slide" Target="slide323.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317.xml"/><Relationship Id="rId17" Type="http://schemas.openxmlformats.org/officeDocument/2006/relationships/slide" Target="slide322.xml"/><Relationship Id="rId2" Type="http://schemas.openxmlformats.org/officeDocument/2006/relationships/image" Target="../media/image1.jpeg"/><Relationship Id="rId16" Type="http://schemas.openxmlformats.org/officeDocument/2006/relationships/slide" Target="slide321.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316.xml"/><Relationship Id="rId5" Type="http://schemas.openxmlformats.org/officeDocument/2006/relationships/audio" Target="../media/audio2.wav"/><Relationship Id="rId15" Type="http://schemas.openxmlformats.org/officeDocument/2006/relationships/slide" Target="slide320.xml"/><Relationship Id="rId10" Type="http://schemas.openxmlformats.org/officeDocument/2006/relationships/slide" Target="slide315.xml"/><Relationship Id="rId19" Type="http://schemas.openxmlformats.org/officeDocument/2006/relationships/slide" Target="slide324.xml"/><Relationship Id="rId4" Type="http://schemas.openxmlformats.org/officeDocument/2006/relationships/slide" Target="slide313.xml"/><Relationship Id="rId9" Type="http://schemas.openxmlformats.org/officeDocument/2006/relationships/slide" Target="slide314.xml"/><Relationship Id="rId14" Type="http://schemas.openxmlformats.org/officeDocument/2006/relationships/slide" Target="slide319.xml"/></Relationships>
</file>

<file path=ppt/slides/_rels/slide323.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318.xml"/><Relationship Id="rId18" Type="http://schemas.openxmlformats.org/officeDocument/2006/relationships/slide" Target="slide323.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317.xml"/><Relationship Id="rId17" Type="http://schemas.openxmlformats.org/officeDocument/2006/relationships/slide" Target="slide322.xml"/><Relationship Id="rId2" Type="http://schemas.openxmlformats.org/officeDocument/2006/relationships/image" Target="../media/image1.jpeg"/><Relationship Id="rId16" Type="http://schemas.openxmlformats.org/officeDocument/2006/relationships/slide" Target="slide321.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316.xml"/><Relationship Id="rId5" Type="http://schemas.openxmlformats.org/officeDocument/2006/relationships/audio" Target="../media/audio2.wav"/><Relationship Id="rId15" Type="http://schemas.openxmlformats.org/officeDocument/2006/relationships/slide" Target="slide320.xml"/><Relationship Id="rId10" Type="http://schemas.openxmlformats.org/officeDocument/2006/relationships/slide" Target="slide315.xml"/><Relationship Id="rId19" Type="http://schemas.openxmlformats.org/officeDocument/2006/relationships/slide" Target="slide324.xml"/><Relationship Id="rId4" Type="http://schemas.openxmlformats.org/officeDocument/2006/relationships/slide" Target="slide313.xml"/><Relationship Id="rId9" Type="http://schemas.openxmlformats.org/officeDocument/2006/relationships/slide" Target="slide314.xml"/><Relationship Id="rId14" Type="http://schemas.openxmlformats.org/officeDocument/2006/relationships/slide" Target="slide319.xml"/></Relationships>
</file>

<file path=ppt/slides/_rels/slide324.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318.xml"/><Relationship Id="rId18" Type="http://schemas.openxmlformats.org/officeDocument/2006/relationships/slide" Target="slide323.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317.xml"/><Relationship Id="rId17" Type="http://schemas.openxmlformats.org/officeDocument/2006/relationships/slide" Target="slide322.xml"/><Relationship Id="rId2" Type="http://schemas.openxmlformats.org/officeDocument/2006/relationships/image" Target="../media/image1.jpeg"/><Relationship Id="rId16" Type="http://schemas.openxmlformats.org/officeDocument/2006/relationships/slide" Target="slide321.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316.xml"/><Relationship Id="rId5" Type="http://schemas.openxmlformats.org/officeDocument/2006/relationships/audio" Target="../media/audio2.wav"/><Relationship Id="rId15" Type="http://schemas.openxmlformats.org/officeDocument/2006/relationships/slide" Target="slide320.xml"/><Relationship Id="rId10" Type="http://schemas.openxmlformats.org/officeDocument/2006/relationships/slide" Target="slide315.xml"/><Relationship Id="rId19" Type="http://schemas.openxmlformats.org/officeDocument/2006/relationships/slide" Target="slide324.xml"/><Relationship Id="rId4" Type="http://schemas.openxmlformats.org/officeDocument/2006/relationships/slide" Target="slide313.xml"/><Relationship Id="rId9" Type="http://schemas.openxmlformats.org/officeDocument/2006/relationships/slide" Target="slide314.xml"/><Relationship Id="rId14" Type="http://schemas.openxmlformats.org/officeDocument/2006/relationships/slide" Target="slide319.xml"/></Relationships>
</file>

<file path=ppt/slides/_rels/slide325.xml.rels><?xml version="1.0" encoding="UTF-8" standalone="yes"?>
<Relationships xmlns="http://schemas.openxmlformats.org/package/2006/relationships"><Relationship Id="rId8" Type="http://schemas.openxmlformats.org/officeDocument/2006/relationships/slide" Target="slide2.xml"/><Relationship Id="rId3" Type="http://schemas.openxmlformats.org/officeDocument/2006/relationships/image" Target="../media/image1.jpeg"/><Relationship Id="rId7" Type="http://schemas.openxmlformats.org/officeDocument/2006/relationships/audio" Target="../media/audio3.wav"/><Relationship Id="rId2" Type="http://schemas.openxmlformats.org/officeDocument/2006/relationships/audio" Target="../media/audio1.wav"/><Relationship Id="rId1" Type="http://schemas.openxmlformats.org/officeDocument/2006/relationships/slideLayout" Target="../slideLayouts/slideLayout7.xml"/><Relationship Id="rId6" Type="http://schemas.openxmlformats.org/officeDocument/2006/relationships/audio" Target="../media/audio2.wav"/><Relationship Id="rId5" Type="http://schemas.openxmlformats.org/officeDocument/2006/relationships/slide" Target="slide326.xml"/><Relationship Id="rId10" Type="http://schemas.openxmlformats.org/officeDocument/2006/relationships/image" Target="../media/image6.png"/><Relationship Id="rId4" Type="http://schemas.openxmlformats.org/officeDocument/2006/relationships/image" Target="../media/image10.png"/><Relationship Id="rId9" Type="http://schemas.openxmlformats.org/officeDocument/2006/relationships/image" Target="../media/image8.jpeg"/></Relationships>
</file>

<file path=ppt/slides/_rels/slide326.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330.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329.xml"/><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328.xml"/><Relationship Id="rId5" Type="http://schemas.openxmlformats.org/officeDocument/2006/relationships/audio" Target="../media/audio2.wav"/><Relationship Id="rId10" Type="http://schemas.openxmlformats.org/officeDocument/2006/relationships/slide" Target="slide327.xml"/><Relationship Id="rId4" Type="http://schemas.openxmlformats.org/officeDocument/2006/relationships/slide" Target="slide325.xml"/><Relationship Id="rId9" Type="http://schemas.openxmlformats.org/officeDocument/2006/relationships/slide" Target="slide326.xml"/><Relationship Id="rId14" Type="http://schemas.openxmlformats.org/officeDocument/2006/relationships/slide" Target="slide331.xml"/></Relationships>
</file>

<file path=ppt/slides/_rels/slide327.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330.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329.xml"/><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328.xml"/><Relationship Id="rId5" Type="http://schemas.openxmlformats.org/officeDocument/2006/relationships/audio" Target="../media/audio2.wav"/><Relationship Id="rId10" Type="http://schemas.openxmlformats.org/officeDocument/2006/relationships/slide" Target="slide327.xml"/><Relationship Id="rId4" Type="http://schemas.openxmlformats.org/officeDocument/2006/relationships/slide" Target="slide325.xml"/><Relationship Id="rId9" Type="http://schemas.openxmlformats.org/officeDocument/2006/relationships/slide" Target="slide326.xml"/><Relationship Id="rId14" Type="http://schemas.openxmlformats.org/officeDocument/2006/relationships/slide" Target="slide331.xml"/></Relationships>
</file>

<file path=ppt/slides/_rels/slide328.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330.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329.xml"/><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328.xml"/><Relationship Id="rId5" Type="http://schemas.openxmlformats.org/officeDocument/2006/relationships/audio" Target="../media/audio2.wav"/><Relationship Id="rId10" Type="http://schemas.openxmlformats.org/officeDocument/2006/relationships/slide" Target="slide327.xml"/><Relationship Id="rId4" Type="http://schemas.openxmlformats.org/officeDocument/2006/relationships/slide" Target="slide325.xml"/><Relationship Id="rId9" Type="http://schemas.openxmlformats.org/officeDocument/2006/relationships/slide" Target="slide326.xml"/><Relationship Id="rId14" Type="http://schemas.openxmlformats.org/officeDocument/2006/relationships/slide" Target="slide331.xml"/></Relationships>
</file>

<file path=ppt/slides/_rels/slide329.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330.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329.xml"/><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328.xml"/><Relationship Id="rId5" Type="http://schemas.openxmlformats.org/officeDocument/2006/relationships/audio" Target="../media/audio2.wav"/><Relationship Id="rId10" Type="http://schemas.openxmlformats.org/officeDocument/2006/relationships/slide" Target="slide327.xml"/><Relationship Id="rId4" Type="http://schemas.openxmlformats.org/officeDocument/2006/relationships/slide" Target="slide325.xml"/><Relationship Id="rId9" Type="http://schemas.openxmlformats.org/officeDocument/2006/relationships/slide" Target="slide326.xml"/><Relationship Id="rId14" Type="http://schemas.openxmlformats.org/officeDocument/2006/relationships/slide" Target="slide331.xml"/></Relationships>
</file>

<file path=ppt/slides/_rels/slide33.xml.rels><?xml version="1.0" encoding="UTF-8" standalone="yes"?>
<Relationships xmlns="http://schemas.openxmlformats.org/package/2006/relationships"><Relationship Id="rId8" Type="http://schemas.openxmlformats.org/officeDocument/2006/relationships/image" Target="../media/image8.jpeg"/><Relationship Id="rId3" Type="http://schemas.openxmlformats.org/officeDocument/2006/relationships/image" Target="../media/image1.jpeg"/><Relationship Id="rId7" Type="http://schemas.openxmlformats.org/officeDocument/2006/relationships/audio" Target="../media/audio3.wav"/><Relationship Id="rId2" Type="http://schemas.openxmlformats.org/officeDocument/2006/relationships/audio" Target="../media/audio1.wav"/><Relationship Id="rId1" Type="http://schemas.openxmlformats.org/officeDocument/2006/relationships/slideLayout" Target="../slideLayouts/slideLayout7.xml"/><Relationship Id="rId6" Type="http://schemas.openxmlformats.org/officeDocument/2006/relationships/audio" Target="../media/audio2.wav"/><Relationship Id="rId5" Type="http://schemas.openxmlformats.org/officeDocument/2006/relationships/slide" Target="slide2.xml"/><Relationship Id="rId10" Type="http://schemas.openxmlformats.org/officeDocument/2006/relationships/slide" Target="slide34.xml"/><Relationship Id="rId4" Type="http://schemas.openxmlformats.org/officeDocument/2006/relationships/image" Target="../media/image10.png"/><Relationship Id="rId9" Type="http://schemas.openxmlformats.org/officeDocument/2006/relationships/image" Target="../media/image6.png"/></Relationships>
</file>

<file path=ppt/slides/_rels/slide330.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330.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329.xml"/><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328.xml"/><Relationship Id="rId5" Type="http://schemas.openxmlformats.org/officeDocument/2006/relationships/audio" Target="../media/audio2.wav"/><Relationship Id="rId10" Type="http://schemas.openxmlformats.org/officeDocument/2006/relationships/slide" Target="slide327.xml"/><Relationship Id="rId4" Type="http://schemas.openxmlformats.org/officeDocument/2006/relationships/slide" Target="slide325.xml"/><Relationship Id="rId9" Type="http://schemas.openxmlformats.org/officeDocument/2006/relationships/slide" Target="slide326.xml"/><Relationship Id="rId14" Type="http://schemas.openxmlformats.org/officeDocument/2006/relationships/slide" Target="slide331.xml"/></Relationships>
</file>

<file path=ppt/slides/_rels/slide331.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330.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329.xml"/><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328.xml"/><Relationship Id="rId5" Type="http://schemas.openxmlformats.org/officeDocument/2006/relationships/audio" Target="../media/audio2.wav"/><Relationship Id="rId10" Type="http://schemas.openxmlformats.org/officeDocument/2006/relationships/slide" Target="slide327.xml"/><Relationship Id="rId4" Type="http://schemas.openxmlformats.org/officeDocument/2006/relationships/slide" Target="slide325.xml"/><Relationship Id="rId9" Type="http://schemas.openxmlformats.org/officeDocument/2006/relationships/slide" Target="slide326.xml"/><Relationship Id="rId14" Type="http://schemas.openxmlformats.org/officeDocument/2006/relationships/slide" Target="slide331.xml"/></Relationships>
</file>

<file path=ppt/slides/_rels/slide332.xml.rels><?xml version="1.0" encoding="UTF-8" standalone="yes"?>
<Relationships xmlns="http://schemas.openxmlformats.org/package/2006/relationships"><Relationship Id="rId8" Type="http://schemas.openxmlformats.org/officeDocument/2006/relationships/slide" Target="slide2.xml"/><Relationship Id="rId3" Type="http://schemas.openxmlformats.org/officeDocument/2006/relationships/image" Target="../media/image1.jpeg"/><Relationship Id="rId7" Type="http://schemas.openxmlformats.org/officeDocument/2006/relationships/audio" Target="../media/audio3.wav"/><Relationship Id="rId2" Type="http://schemas.openxmlformats.org/officeDocument/2006/relationships/audio" Target="../media/audio1.wav"/><Relationship Id="rId1" Type="http://schemas.openxmlformats.org/officeDocument/2006/relationships/slideLayout" Target="../slideLayouts/slideLayout7.xml"/><Relationship Id="rId6" Type="http://schemas.openxmlformats.org/officeDocument/2006/relationships/audio" Target="../media/audio2.wav"/><Relationship Id="rId5" Type="http://schemas.openxmlformats.org/officeDocument/2006/relationships/slide" Target="slide333.xml"/><Relationship Id="rId10" Type="http://schemas.openxmlformats.org/officeDocument/2006/relationships/image" Target="../media/image6.png"/><Relationship Id="rId4" Type="http://schemas.openxmlformats.org/officeDocument/2006/relationships/image" Target="../media/image10.png"/><Relationship Id="rId9" Type="http://schemas.openxmlformats.org/officeDocument/2006/relationships/image" Target="../media/image8.jpeg"/></Relationships>
</file>

<file path=ppt/slides/_rels/slide333.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11.png"/><Relationship Id="rId7" Type="http://schemas.openxmlformats.org/officeDocument/2006/relationships/image" Target="../media/image8.jpeg"/><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audio" Target="../media/audio3.wav"/><Relationship Id="rId5" Type="http://schemas.openxmlformats.org/officeDocument/2006/relationships/audio" Target="../media/audio2.wav"/><Relationship Id="rId4" Type="http://schemas.openxmlformats.org/officeDocument/2006/relationships/slide" Target="slide332.xml"/></Relationships>
</file>

<file path=ppt/slides/_rels/slide334.xml.rels><?xml version="1.0" encoding="UTF-8" standalone="yes"?>
<Relationships xmlns="http://schemas.openxmlformats.org/package/2006/relationships"><Relationship Id="rId8" Type="http://schemas.openxmlformats.org/officeDocument/2006/relationships/image" Target="../media/image8.jpeg"/><Relationship Id="rId3" Type="http://schemas.openxmlformats.org/officeDocument/2006/relationships/image" Target="../media/image1.jpeg"/><Relationship Id="rId7" Type="http://schemas.openxmlformats.org/officeDocument/2006/relationships/audio" Target="../media/audio3.wav"/><Relationship Id="rId2" Type="http://schemas.openxmlformats.org/officeDocument/2006/relationships/audio" Target="../media/audio1.wav"/><Relationship Id="rId1" Type="http://schemas.openxmlformats.org/officeDocument/2006/relationships/slideLayout" Target="../slideLayouts/slideLayout7.xml"/><Relationship Id="rId6" Type="http://schemas.openxmlformats.org/officeDocument/2006/relationships/audio" Target="../media/audio2.wav"/><Relationship Id="rId5" Type="http://schemas.openxmlformats.org/officeDocument/2006/relationships/slide" Target="slide2.xml"/><Relationship Id="rId10" Type="http://schemas.openxmlformats.org/officeDocument/2006/relationships/slide" Target="slide335.xml"/><Relationship Id="rId4" Type="http://schemas.openxmlformats.org/officeDocument/2006/relationships/image" Target="../media/image10.png"/><Relationship Id="rId9" Type="http://schemas.openxmlformats.org/officeDocument/2006/relationships/image" Target="../media/image6.png"/></Relationships>
</file>

<file path=ppt/slides/_rels/slide335.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339.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338.xml"/><Relationship Id="rId2" Type="http://schemas.openxmlformats.org/officeDocument/2006/relationships/image" Target="../media/image1.jpeg"/><Relationship Id="rId16" Type="http://schemas.openxmlformats.org/officeDocument/2006/relationships/slide" Target="slide342.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337.xml"/><Relationship Id="rId5" Type="http://schemas.openxmlformats.org/officeDocument/2006/relationships/audio" Target="../media/audio2.wav"/><Relationship Id="rId15" Type="http://schemas.openxmlformats.org/officeDocument/2006/relationships/slide" Target="slide341.xml"/><Relationship Id="rId10" Type="http://schemas.openxmlformats.org/officeDocument/2006/relationships/slide" Target="slide336.xml"/><Relationship Id="rId4" Type="http://schemas.openxmlformats.org/officeDocument/2006/relationships/slide" Target="slide334.xml"/><Relationship Id="rId9" Type="http://schemas.openxmlformats.org/officeDocument/2006/relationships/slide" Target="slide335.xml"/><Relationship Id="rId14" Type="http://schemas.openxmlformats.org/officeDocument/2006/relationships/slide" Target="slide340.xml"/></Relationships>
</file>

<file path=ppt/slides/_rels/slide336.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339.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338.xml"/><Relationship Id="rId2" Type="http://schemas.openxmlformats.org/officeDocument/2006/relationships/image" Target="../media/image1.jpeg"/><Relationship Id="rId16" Type="http://schemas.openxmlformats.org/officeDocument/2006/relationships/slide" Target="slide342.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337.xml"/><Relationship Id="rId5" Type="http://schemas.openxmlformats.org/officeDocument/2006/relationships/audio" Target="../media/audio2.wav"/><Relationship Id="rId15" Type="http://schemas.openxmlformats.org/officeDocument/2006/relationships/slide" Target="slide341.xml"/><Relationship Id="rId10" Type="http://schemas.openxmlformats.org/officeDocument/2006/relationships/slide" Target="slide336.xml"/><Relationship Id="rId4" Type="http://schemas.openxmlformats.org/officeDocument/2006/relationships/slide" Target="slide334.xml"/><Relationship Id="rId9" Type="http://schemas.openxmlformats.org/officeDocument/2006/relationships/slide" Target="slide335.xml"/><Relationship Id="rId14" Type="http://schemas.openxmlformats.org/officeDocument/2006/relationships/slide" Target="slide340.xml"/></Relationships>
</file>

<file path=ppt/slides/_rels/slide337.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339.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338.xml"/><Relationship Id="rId2" Type="http://schemas.openxmlformats.org/officeDocument/2006/relationships/image" Target="../media/image1.jpeg"/><Relationship Id="rId16" Type="http://schemas.openxmlformats.org/officeDocument/2006/relationships/slide" Target="slide342.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337.xml"/><Relationship Id="rId5" Type="http://schemas.openxmlformats.org/officeDocument/2006/relationships/audio" Target="../media/audio2.wav"/><Relationship Id="rId15" Type="http://schemas.openxmlformats.org/officeDocument/2006/relationships/slide" Target="slide341.xml"/><Relationship Id="rId10" Type="http://schemas.openxmlformats.org/officeDocument/2006/relationships/slide" Target="slide336.xml"/><Relationship Id="rId4" Type="http://schemas.openxmlformats.org/officeDocument/2006/relationships/slide" Target="slide334.xml"/><Relationship Id="rId9" Type="http://schemas.openxmlformats.org/officeDocument/2006/relationships/slide" Target="slide335.xml"/><Relationship Id="rId14" Type="http://schemas.openxmlformats.org/officeDocument/2006/relationships/slide" Target="slide340.xml"/></Relationships>
</file>

<file path=ppt/slides/_rels/slide338.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339.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338.xml"/><Relationship Id="rId2" Type="http://schemas.openxmlformats.org/officeDocument/2006/relationships/image" Target="../media/image1.jpeg"/><Relationship Id="rId16" Type="http://schemas.openxmlformats.org/officeDocument/2006/relationships/slide" Target="slide342.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337.xml"/><Relationship Id="rId5" Type="http://schemas.openxmlformats.org/officeDocument/2006/relationships/audio" Target="../media/audio2.wav"/><Relationship Id="rId15" Type="http://schemas.openxmlformats.org/officeDocument/2006/relationships/slide" Target="slide341.xml"/><Relationship Id="rId10" Type="http://schemas.openxmlformats.org/officeDocument/2006/relationships/slide" Target="slide336.xml"/><Relationship Id="rId4" Type="http://schemas.openxmlformats.org/officeDocument/2006/relationships/slide" Target="slide334.xml"/><Relationship Id="rId9" Type="http://schemas.openxmlformats.org/officeDocument/2006/relationships/slide" Target="slide335.xml"/><Relationship Id="rId14" Type="http://schemas.openxmlformats.org/officeDocument/2006/relationships/slide" Target="slide340.xml"/></Relationships>
</file>

<file path=ppt/slides/_rels/slide339.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339.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338.xml"/><Relationship Id="rId2" Type="http://schemas.openxmlformats.org/officeDocument/2006/relationships/image" Target="../media/image1.jpeg"/><Relationship Id="rId16" Type="http://schemas.openxmlformats.org/officeDocument/2006/relationships/slide" Target="slide342.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337.xml"/><Relationship Id="rId5" Type="http://schemas.openxmlformats.org/officeDocument/2006/relationships/audio" Target="../media/audio2.wav"/><Relationship Id="rId15" Type="http://schemas.openxmlformats.org/officeDocument/2006/relationships/slide" Target="slide341.xml"/><Relationship Id="rId10" Type="http://schemas.openxmlformats.org/officeDocument/2006/relationships/slide" Target="slide336.xml"/><Relationship Id="rId4" Type="http://schemas.openxmlformats.org/officeDocument/2006/relationships/slide" Target="slide334.xml"/><Relationship Id="rId9" Type="http://schemas.openxmlformats.org/officeDocument/2006/relationships/slide" Target="slide335.xml"/><Relationship Id="rId14" Type="http://schemas.openxmlformats.org/officeDocument/2006/relationships/slide" Target="slide340.xml"/></Relationships>
</file>

<file path=ppt/slides/_rels/slide34.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38.xml"/><Relationship Id="rId18" Type="http://schemas.openxmlformats.org/officeDocument/2006/relationships/slide" Target="slide43.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37.xml"/><Relationship Id="rId17" Type="http://schemas.openxmlformats.org/officeDocument/2006/relationships/slide" Target="slide42.xml"/><Relationship Id="rId2" Type="http://schemas.openxmlformats.org/officeDocument/2006/relationships/image" Target="../media/image1.jpeg"/><Relationship Id="rId16" Type="http://schemas.openxmlformats.org/officeDocument/2006/relationships/slide" Target="slide41.xml"/><Relationship Id="rId20" Type="http://schemas.openxmlformats.org/officeDocument/2006/relationships/slide" Target="slide45.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36.xml"/><Relationship Id="rId5" Type="http://schemas.openxmlformats.org/officeDocument/2006/relationships/audio" Target="../media/audio2.wav"/><Relationship Id="rId15" Type="http://schemas.openxmlformats.org/officeDocument/2006/relationships/slide" Target="slide40.xml"/><Relationship Id="rId10" Type="http://schemas.openxmlformats.org/officeDocument/2006/relationships/slide" Target="slide35.xml"/><Relationship Id="rId19" Type="http://schemas.openxmlformats.org/officeDocument/2006/relationships/slide" Target="slide44.xml"/><Relationship Id="rId4" Type="http://schemas.openxmlformats.org/officeDocument/2006/relationships/slide" Target="slide33.xml"/><Relationship Id="rId9" Type="http://schemas.openxmlformats.org/officeDocument/2006/relationships/slide" Target="slide34.xml"/><Relationship Id="rId14" Type="http://schemas.openxmlformats.org/officeDocument/2006/relationships/slide" Target="slide39.xml"/></Relationships>
</file>

<file path=ppt/slides/_rels/slide340.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339.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338.xml"/><Relationship Id="rId2" Type="http://schemas.openxmlformats.org/officeDocument/2006/relationships/image" Target="../media/image1.jpeg"/><Relationship Id="rId16" Type="http://schemas.openxmlformats.org/officeDocument/2006/relationships/slide" Target="slide342.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337.xml"/><Relationship Id="rId5" Type="http://schemas.openxmlformats.org/officeDocument/2006/relationships/audio" Target="../media/audio2.wav"/><Relationship Id="rId15" Type="http://schemas.openxmlformats.org/officeDocument/2006/relationships/slide" Target="slide341.xml"/><Relationship Id="rId10" Type="http://schemas.openxmlformats.org/officeDocument/2006/relationships/slide" Target="slide336.xml"/><Relationship Id="rId4" Type="http://schemas.openxmlformats.org/officeDocument/2006/relationships/slide" Target="slide334.xml"/><Relationship Id="rId9" Type="http://schemas.openxmlformats.org/officeDocument/2006/relationships/slide" Target="slide335.xml"/><Relationship Id="rId14" Type="http://schemas.openxmlformats.org/officeDocument/2006/relationships/slide" Target="slide340.xml"/></Relationships>
</file>

<file path=ppt/slides/_rels/slide341.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339.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338.xml"/><Relationship Id="rId2" Type="http://schemas.openxmlformats.org/officeDocument/2006/relationships/image" Target="../media/image1.jpeg"/><Relationship Id="rId16" Type="http://schemas.openxmlformats.org/officeDocument/2006/relationships/slide" Target="slide342.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337.xml"/><Relationship Id="rId5" Type="http://schemas.openxmlformats.org/officeDocument/2006/relationships/audio" Target="../media/audio2.wav"/><Relationship Id="rId15" Type="http://schemas.openxmlformats.org/officeDocument/2006/relationships/slide" Target="slide341.xml"/><Relationship Id="rId10" Type="http://schemas.openxmlformats.org/officeDocument/2006/relationships/slide" Target="slide336.xml"/><Relationship Id="rId4" Type="http://schemas.openxmlformats.org/officeDocument/2006/relationships/slide" Target="slide334.xml"/><Relationship Id="rId9" Type="http://schemas.openxmlformats.org/officeDocument/2006/relationships/slide" Target="slide335.xml"/><Relationship Id="rId14" Type="http://schemas.openxmlformats.org/officeDocument/2006/relationships/slide" Target="slide340.xml"/></Relationships>
</file>

<file path=ppt/slides/_rels/slide342.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339.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338.xml"/><Relationship Id="rId2" Type="http://schemas.openxmlformats.org/officeDocument/2006/relationships/image" Target="../media/image1.jpeg"/><Relationship Id="rId16" Type="http://schemas.openxmlformats.org/officeDocument/2006/relationships/slide" Target="slide342.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337.xml"/><Relationship Id="rId5" Type="http://schemas.openxmlformats.org/officeDocument/2006/relationships/audio" Target="../media/audio2.wav"/><Relationship Id="rId15" Type="http://schemas.openxmlformats.org/officeDocument/2006/relationships/slide" Target="slide341.xml"/><Relationship Id="rId10" Type="http://schemas.openxmlformats.org/officeDocument/2006/relationships/slide" Target="slide336.xml"/><Relationship Id="rId4" Type="http://schemas.openxmlformats.org/officeDocument/2006/relationships/slide" Target="slide334.xml"/><Relationship Id="rId9" Type="http://schemas.openxmlformats.org/officeDocument/2006/relationships/slide" Target="slide335.xml"/><Relationship Id="rId14" Type="http://schemas.openxmlformats.org/officeDocument/2006/relationships/slide" Target="slide340.xml"/></Relationships>
</file>

<file path=ppt/slides/_rels/slide343.xml.rels><?xml version="1.0" encoding="UTF-8" standalone="yes"?>
<Relationships xmlns="http://schemas.openxmlformats.org/package/2006/relationships"><Relationship Id="rId8" Type="http://schemas.openxmlformats.org/officeDocument/2006/relationships/image" Target="../media/image8.jpeg"/><Relationship Id="rId3" Type="http://schemas.openxmlformats.org/officeDocument/2006/relationships/image" Target="../media/image1.jpeg"/><Relationship Id="rId7" Type="http://schemas.openxmlformats.org/officeDocument/2006/relationships/audio" Target="../media/audio3.wav"/><Relationship Id="rId2" Type="http://schemas.openxmlformats.org/officeDocument/2006/relationships/audio" Target="../media/audio1.wav"/><Relationship Id="rId1" Type="http://schemas.openxmlformats.org/officeDocument/2006/relationships/slideLayout" Target="../slideLayouts/slideLayout7.xml"/><Relationship Id="rId6" Type="http://schemas.openxmlformats.org/officeDocument/2006/relationships/audio" Target="../media/audio2.wav"/><Relationship Id="rId5" Type="http://schemas.openxmlformats.org/officeDocument/2006/relationships/slide" Target="slide2.xml"/><Relationship Id="rId10" Type="http://schemas.openxmlformats.org/officeDocument/2006/relationships/slide" Target="slide344.xml"/><Relationship Id="rId4" Type="http://schemas.openxmlformats.org/officeDocument/2006/relationships/image" Target="../media/image10.png"/><Relationship Id="rId9" Type="http://schemas.openxmlformats.org/officeDocument/2006/relationships/image" Target="../media/image6.png"/></Relationships>
</file>

<file path=ppt/slides/_rels/slide344.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347.xml"/><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346.xml"/><Relationship Id="rId5" Type="http://schemas.openxmlformats.org/officeDocument/2006/relationships/audio" Target="../media/audio2.wav"/><Relationship Id="rId10" Type="http://schemas.openxmlformats.org/officeDocument/2006/relationships/slide" Target="slide345.xml"/><Relationship Id="rId4" Type="http://schemas.openxmlformats.org/officeDocument/2006/relationships/slide" Target="slide343.xml"/><Relationship Id="rId9" Type="http://schemas.openxmlformats.org/officeDocument/2006/relationships/slide" Target="slide344.xml"/></Relationships>
</file>

<file path=ppt/slides/_rels/slide345.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347.xml"/><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346.xml"/><Relationship Id="rId5" Type="http://schemas.openxmlformats.org/officeDocument/2006/relationships/audio" Target="../media/audio2.wav"/><Relationship Id="rId10" Type="http://schemas.openxmlformats.org/officeDocument/2006/relationships/slide" Target="slide345.xml"/><Relationship Id="rId4" Type="http://schemas.openxmlformats.org/officeDocument/2006/relationships/slide" Target="slide343.xml"/><Relationship Id="rId9" Type="http://schemas.openxmlformats.org/officeDocument/2006/relationships/slide" Target="slide344.xml"/></Relationships>
</file>

<file path=ppt/slides/_rels/slide346.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347.xml"/><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346.xml"/><Relationship Id="rId5" Type="http://schemas.openxmlformats.org/officeDocument/2006/relationships/audio" Target="../media/audio2.wav"/><Relationship Id="rId10" Type="http://schemas.openxmlformats.org/officeDocument/2006/relationships/slide" Target="slide345.xml"/><Relationship Id="rId4" Type="http://schemas.openxmlformats.org/officeDocument/2006/relationships/slide" Target="slide343.xml"/><Relationship Id="rId9" Type="http://schemas.openxmlformats.org/officeDocument/2006/relationships/slide" Target="slide344.xml"/></Relationships>
</file>

<file path=ppt/slides/_rels/slide347.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347.xml"/><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346.xml"/><Relationship Id="rId5" Type="http://schemas.openxmlformats.org/officeDocument/2006/relationships/audio" Target="../media/audio2.wav"/><Relationship Id="rId10" Type="http://schemas.openxmlformats.org/officeDocument/2006/relationships/slide" Target="slide345.xml"/><Relationship Id="rId4" Type="http://schemas.openxmlformats.org/officeDocument/2006/relationships/slide" Target="slide343.xml"/><Relationship Id="rId9" Type="http://schemas.openxmlformats.org/officeDocument/2006/relationships/slide" Target="slide344.xml"/></Relationships>
</file>

<file path=ppt/slides/_rels/slide348.xml.rels><?xml version="1.0" encoding="UTF-8" standalone="yes"?>
<Relationships xmlns="http://schemas.openxmlformats.org/package/2006/relationships"><Relationship Id="rId8" Type="http://schemas.openxmlformats.org/officeDocument/2006/relationships/image" Target="../media/image8.jpeg"/><Relationship Id="rId3" Type="http://schemas.openxmlformats.org/officeDocument/2006/relationships/image" Target="../media/image1.jpeg"/><Relationship Id="rId7" Type="http://schemas.openxmlformats.org/officeDocument/2006/relationships/audio" Target="../media/audio3.wav"/><Relationship Id="rId2" Type="http://schemas.openxmlformats.org/officeDocument/2006/relationships/audio" Target="../media/audio1.wav"/><Relationship Id="rId1" Type="http://schemas.openxmlformats.org/officeDocument/2006/relationships/slideLayout" Target="../slideLayouts/slideLayout7.xml"/><Relationship Id="rId6" Type="http://schemas.openxmlformats.org/officeDocument/2006/relationships/audio" Target="../media/audio2.wav"/><Relationship Id="rId5" Type="http://schemas.openxmlformats.org/officeDocument/2006/relationships/slide" Target="slide2.xml"/><Relationship Id="rId10" Type="http://schemas.openxmlformats.org/officeDocument/2006/relationships/slide" Target="slide349.xml"/><Relationship Id="rId4" Type="http://schemas.openxmlformats.org/officeDocument/2006/relationships/image" Target="../media/image10.png"/><Relationship Id="rId9" Type="http://schemas.openxmlformats.org/officeDocument/2006/relationships/image" Target="../media/image6.png"/></Relationships>
</file>

<file path=ppt/slides/_rels/slide349.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352.xml"/><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351.xml"/><Relationship Id="rId5" Type="http://schemas.openxmlformats.org/officeDocument/2006/relationships/audio" Target="../media/audio2.wav"/><Relationship Id="rId10" Type="http://schemas.openxmlformats.org/officeDocument/2006/relationships/slide" Target="slide350.xml"/><Relationship Id="rId4" Type="http://schemas.openxmlformats.org/officeDocument/2006/relationships/slide" Target="slide348.xml"/><Relationship Id="rId9" Type="http://schemas.openxmlformats.org/officeDocument/2006/relationships/slide" Target="slide349.xml"/></Relationships>
</file>

<file path=ppt/slides/_rels/slide35.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38.xml"/><Relationship Id="rId18" Type="http://schemas.openxmlformats.org/officeDocument/2006/relationships/slide" Target="slide43.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37.xml"/><Relationship Id="rId17" Type="http://schemas.openxmlformats.org/officeDocument/2006/relationships/slide" Target="slide42.xml"/><Relationship Id="rId2" Type="http://schemas.openxmlformats.org/officeDocument/2006/relationships/image" Target="../media/image1.jpeg"/><Relationship Id="rId16" Type="http://schemas.openxmlformats.org/officeDocument/2006/relationships/slide" Target="slide41.xml"/><Relationship Id="rId20" Type="http://schemas.openxmlformats.org/officeDocument/2006/relationships/slide" Target="slide45.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36.xml"/><Relationship Id="rId5" Type="http://schemas.openxmlformats.org/officeDocument/2006/relationships/audio" Target="../media/audio2.wav"/><Relationship Id="rId15" Type="http://schemas.openxmlformats.org/officeDocument/2006/relationships/slide" Target="slide40.xml"/><Relationship Id="rId10" Type="http://schemas.openxmlformats.org/officeDocument/2006/relationships/slide" Target="slide35.xml"/><Relationship Id="rId19" Type="http://schemas.openxmlformats.org/officeDocument/2006/relationships/slide" Target="slide44.xml"/><Relationship Id="rId4" Type="http://schemas.openxmlformats.org/officeDocument/2006/relationships/slide" Target="slide33.xml"/><Relationship Id="rId9" Type="http://schemas.openxmlformats.org/officeDocument/2006/relationships/slide" Target="slide34.xml"/><Relationship Id="rId14" Type="http://schemas.openxmlformats.org/officeDocument/2006/relationships/slide" Target="slide39.xml"/></Relationships>
</file>

<file path=ppt/slides/_rels/slide350.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352.xml"/><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351.xml"/><Relationship Id="rId5" Type="http://schemas.openxmlformats.org/officeDocument/2006/relationships/audio" Target="../media/audio2.wav"/><Relationship Id="rId10" Type="http://schemas.openxmlformats.org/officeDocument/2006/relationships/slide" Target="slide350.xml"/><Relationship Id="rId4" Type="http://schemas.openxmlformats.org/officeDocument/2006/relationships/slide" Target="slide348.xml"/><Relationship Id="rId9" Type="http://schemas.openxmlformats.org/officeDocument/2006/relationships/slide" Target="slide349.xml"/></Relationships>
</file>

<file path=ppt/slides/_rels/slide351.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352.xml"/><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351.xml"/><Relationship Id="rId5" Type="http://schemas.openxmlformats.org/officeDocument/2006/relationships/audio" Target="../media/audio2.wav"/><Relationship Id="rId10" Type="http://schemas.openxmlformats.org/officeDocument/2006/relationships/slide" Target="slide350.xml"/><Relationship Id="rId4" Type="http://schemas.openxmlformats.org/officeDocument/2006/relationships/slide" Target="slide348.xml"/><Relationship Id="rId9" Type="http://schemas.openxmlformats.org/officeDocument/2006/relationships/slide" Target="slide349.xml"/></Relationships>
</file>

<file path=ppt/slides/_rels/slide352.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352.xml"/><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351.xml"/><Relationship Id="rId5" Type="http://schemas.openxmlformats.org/officeDocument/2006/relationships/audio" Target="../media/audio2.wav"/><Relationship Id="rId10" Type="http://schemas.openxmlformats.org/officeDocument/2006/relationships/slide" Target="slide350.xml"/><Relationship Id="rId4" Type="http://schemas.openxmlformats.org/officeDocument/2006/relationships/slide" Target="slide348.xml"/><Relationship Id="rId9" Type="http://schemas.openxmlformats.org/officeDocument/2006/relationships/slide" Target="slide349.xml"/></Relationships>
</file>

<file path=ppt/slides/_rels/slide353.xml.rels><?xml version="1.0" encoding="UTF-8" standalone="yes"?>
<Relationships xmlns="http://schemas.openxmlformats.org/package/2006/relationships"><Relationship Id="rId8" Type="http://schemas.openxmlformats.org/officeDocument/2006/relationships/image" Target="../media/image8.jpeg"/><Relationship Id="rId3" Type="http://schemas.openxmlformats.org/officeDocument/2006/relationships/image" Target="../media/image1.jpeg"/><Relationship Id="rId7" Type="http://schemas.openxmlformats.org/officeDocument/2006/relationships/audio" Target="../media/audio3.wav"/><Relationship Id="rId2" Type="http://schemas.openxmlformats.org/officeDocument/2006/relationships/audio" Target="../media/audio1.wav"/><Relationship Id="rId1" Type="http://schemas.openxmlformats.org/officeDocument/2006/relationships/slideLayout" Target="../slideLayouts/slideLayout7.xml"/><Relationship Id="rId6" Type="http://schemas.openxmlformats.org/officeDocument/2006/relationships/audio" Target="../media/audio2.wav"/><Relationship Id="rId5" Type="http://schemas.openxmlformats.org/officeDocument/2006/relationships/slide" Target="slide2.xml"/><Relationship Id="rId10" Type="http://schemas.openxmlformats.org/officeDocument/2006/relationships/slide" Target="slide354.xml"/><Relationship Id="rId4" Type="http://schemas.openxmlformats.org/officeDocument/2006/relationships/image" Target="../media/image10.png"/><Relationship Id="rId9" Type="http://schemas.openxmlformats.org/officeDocument/2006/relationships/image" Target="../media/image6.png"/></Relationships>
</file>

<file path=ppt/slides/_rels/slide354.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11.png"/><Relationship Id="rId7" Type="http://schemas.openxmlformats.org/officeDocument/2006/relationships/image" Target="../media/image8.jpeg"/><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356.xml"/><Relationship Id="rId5" Type="http://schemas.openxmlformats.org/officeDocument/2006/relationships/audio" Target="../media/audio2.wav"/><Relationship Id="rId10" Type="http://schemas.openxmlformats.org/officeDocument/2006/relationships/slide" Target="slide355.xml"/><Relationship Id="rId4" Type="http://schemas.openxmlformats.org/officeDocument/2006/relationships/slide" Target="slide353.xml"/><Relationship Id="rId9" Type="http://schemas.openxmlformats.org/officeDocument/2006/relationships/slide" Target="slide354.xml"/></Relationships>
</file>

<file path=ppt/slides/_rels/slide355.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11.png"/><Relationship Id="rId7" Type="http://schemas.openxmlformats.org/officeDocument/2006/relationships/image" Target="../media/image8.jpeg"/><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356.xml"/><Relationship Id="rId5" Type="http://schemas.openxmlformats.org/officeDocument/2006/relationships/audio" Target="../media/audio2.wav"/><Relationship Id="rId10" Type="http://schemas.openxmlformats.org/officeDocument/2006/relationships/slide" Target="slide355.xml"/><Relationship Id="rId4" Type="http://schemas.openxmlformats.org/officeDocument/2006/relationships/slide" Target="slide353.xml"/><Relationship Id="rId9" Type="http://schemas.openxmlformats.org/officeDocument/2006/relationships/slide" Target="slide354.xml"/></Relationships>
</file>

<file path=ppt/slides/_rels/slide356.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11.png"/><Relationship Id="rId7" Type="http://schemas.openxmlformats.org/officeDocument/2006/relationships/image" Target="../media/image8.jpeg"/><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356.xml"/><Relationship Id="rId5" Type="http://schemas.openxmlformats.org/officeDocument/2006/relationships/audio" Target="../media/audio2.wav"/><Relationship Id="rId10" Type="http://schemas.openxmlformats.org/officeDocument/2006/relationships/slide" Target="slide355.xml"/><Relationship Id="rId4" Type="http://schemas.openxmlformats.org/officeDocument/2006/relationships/slide" Target="slide353.xml"/><Relationship Id="rId9" Type="http://schemas.openxmlformats.org/officeDocument/2006/relationships/slide" Target="slide354.xml"/></Relationships>
</file>

<file path=ppt/slides/_rels/slide357.xml.rels><?xml version="1.0" encoding="UTF-8" standalone="yes"?>
<Relationships xmlns="http://schemas.openxmlformats.org/package/2006/relationships"><Relationship Id="rId8" Type="http://schemas.openxmlformats.org/officeDocument/2006/relationships/image" Target="../media/image8.jpeg"/><Relationship Id="rId3" Type="http://schemas.openxmlformats.org/officeDocument/2006/relationships/image" Target="../media/image1.jpeg"/><Relationship Id="rId7" Type="http://schemas.openxmlformats.org/officeDocument/2006/relationships/audio" Target="../media/audio3.wav"/><Relationship Id="rId2" Type="http://schemas.openxmlformats.org/officeDocument/2006/relationships/audio" Target="../media/audio1.wav"/><Relationship Id="rId1" Type="http://schemas.openxmlformats.org/officeDocument/2006/relationships/slideLayout" Target="../slideLayouts/slideLayout7.xml"/><Relationship Id="rId6" Type="http://schemas.openxmlformats.org/officeDocument/2006/relationships/audio" Target="../media/audio2.wav"/><Relationship Id="rId5" Type="http://schemas.openxmlformats.org/officeDocument/2006/relationships/slide" Target="slide2.xml"/><Relationship Id="rId10" Type="http://schemas.openxmlformats.org/officeDocument/2006/relationships/slide" Target="slide358.xml"/><Relationship Id="rId4" Type="http://schemas.openxmlformats.org/officeDocument/2006/relationships/image" Target="../media/image10.png"/><Relationship Id="rId9" Type="http://schemas.openxmlformats.org/officeDocument/2006/relationships/image" Target="../media/image6.png"/></Relationships>
</file>

<file path=ppt/slides/_rels/slide358.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361.xml"/><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360.xml"/><Relationship Id="rId5" Type="http://schemas.openxmlformats.org/officeDocument/2006/relationships/audio" Target="../media/audio2.wav"/><Relationship Id="rId10" Type="http://schemas.openxmlformats.org/officeDocument/2006/relationships/slide" Target="slide359.xml"/><Relationship Id="rId4" Type="http://schemas.openxmlformats.org/officeDocument/2006/relationships/slide" Target="slide357.xml"/><Relationship Id="rId9" Type="http://schemas.openxmlformats.org/officeDocument/2006/relationships/slide" Target="slide358.xml"/></Relationships>
</file>

<file path=ppt/slides/_rels/slide359.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361.xml"/><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360.xml"/><Relationship Id="rId5" Type="http://schemas.openxmlformats.org/officeDocument/2006/relationships/audio" Target="../media/audio2.wav"/><Relationship Id="rId10" Type="http://schemas.openxmlformats.org/officeDocument/2006/relationships/slide" Target="slide359.xml"/><Relationship Id="rId4" Type="http://schemas.openxmlformats.org/officeDocument/2006/relationships/slide" Target="slide357.xml"/><Relationship Id="rId9" Type="http://schemas.openxmlformats.org/officeDocument/2006/relationships/slide" Target="slide358.xml"/></Relationships>
</file>

<file path=ppt/slides/_rels/slide36.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38.xml"/><Relationship Id="rId18" Type="http://schemas.openxmlformats.org/officeDocument/2006/relationships/slide" Target="slide43.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37.xml"/><Relationship Id="rId17" Type="http://schemas.openxmlformats.org/officeDocument/2006/relationships/slide" Target="slide42.xml"/><Relationship Id="rId2" Type="http://schemas.openxmlformats.org/officeDocument/2006/relationships/image" Target="../media/image1.jpeg"/><Relationship Id="rId16" Type="http://schemas.openxmlformats.org/officeDocument/2006/relationships/slide" Target="slide41.xml"/><Relationship Id="rId20" Type="http://schemas.openxmlformats.org/officeDocument/2006/relationships/slide" Target="slide45.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36.xml"/><Relationship Id="rId5" Type="http://schemas.openxmlformats.org/officeDocument/2006/relationships/audio" Target="../media/audio2.wav"/><Relationship Id="rId15" Type="http://schemas.openxmlformats.org/officeDocument/2006/relationships/slide" Target="slide40.xml"/><Relationship Id="rId10" Type="http://schemas.openxmlformats.org/officeDocument/2006/relationships/slide" Target="slide35.xml"/><Relationship Id="rId19" Type="http://schemas.openxmlformats.org/officeDocument/2006/relationships/slide" Target="slide44.xml"/><Relationship Id="rId4" Type="http://schemas.openxmlformats.org/officeDocument/2006/relationships/slide" Target="slide33.xml"/><Relationship Id="rId9" Type="http://schemas.openxmlformats.org/officeDocument/2006/relationships/slide" Target="slide34.xml"/><Relationship Id="rId14" Type="http://schemas.openxmlformats.org/officeDocument/2006/relationships/slide" Target="slide39.xml"/></Relationships>
</file>

<file path=ppt/slides/_rels/slide360.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361.xml"/><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360.xml"/><Relationship Id="rId5" Type="http://schemas.openxmlformats.org/officeDocument/2006/relationships/audio" Target="../media/audio2.wav"/><Relationship Id="rId10" Type="http://schemas.openxmlformats.org/officeDocument/2006/relationships/slide" Target="slide359.xml"/><Relationship Id="rId4" Type="http://schemas.openxmlformats.org/officeDocument/2006/relationships/slide" Target="slide357.xml"/><Relationship Id="rId9" Type="http://schemas.openxmlformats.org/officeDocument/2006/relationships/slide" Target="slide358.xml"/></Relationships>
</file>

<file path=ppt/slides/_rels/slide361.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361.xml"/><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360.xml"/><Relationship Id="rId5" Type="http://schemas.openxmlformats.org/officeDocument/2006/relationships/audio" Target="../media/audio2.wav"/><Relationship Id="rId10" Type="http://schemas.openxmlformats.org/officeDocument/2006/relationships/slide" Target="slide359.xml"/><Relationship Id="rId4" Type="http://schemas.openxmlformats.org/officeDocument/2006/relationships/slide" Target="slide357.xml"/><Relationship Id="rId9" Type="http://schemas.openxmlformats.org/officeDocument/2006/relationships/slide" Target="slide358.xml"/></Relationships>
</file>

<file path=ppt/slides/_rels/slide37.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38.xml"/><Relationship Id="rId18" Type="http://schemas.openxmlformats.org/officeDocument/2006/relationships/slide" Target="slide43.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37.xml"/><Relationship Id="rId17" Type="http://schemas.openxmlformats.org/officeDocument/2006/relationships/slide" Target="slide42.xml"/><Relationship Id="rId2" Type="http://schemas.openxmlformats.org/officeDocument/2006/relationships/image" Target="../media/image1.jpeg"/><Relationship Id="rId16" Type="http://schemas.openxmlformats.org/officeDocument/2006/relationships/slide" Target="slide41.xml"/><Relationship Id="rId20" Type="http://schemas.openxmlformats.org/officeDocument/2006/relationships/slide" Target="slide45.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36.xml"/><Relationship Id="rId5" Type="http://schemas.openxmlformats.org/officeDocument/2006/relationships/audio" Target="../media/audio2.wav"/><Relationship Id="rId15" Type="http://schemas.openxmlformats.org/officeDocument/2006/relationships/slide" Target="slide40.xml"/><Relationship Id="rId10" Type="http://schemas.openxmlformats.org/officeDocument/2006/relationships/slide" Target="slide35.xml"/><Relationship Id="rId19" Type="http://schemas.openxmlformats.org/officeDocument/2006/relationships/slide" Target="slide44.xml"/><Relationship Id="rId4" Type="http://schemas.openxmlformats.org/officeDocument/2006/relationships/slide" Target="slide33.xml"/><Relationship Id="rId9" Type="http://schemas.openxmlformats.org/officeDocument/2006/relationships/slide" Target="slide34.xml"/><Relationship Id="rId14" Type="http://schemas.openxmlformats.org/officeDocument/2006/relationships/slide" Target="slide39.xml"/></Relationships>
</file>

<file path=ppt/slides/_rels/slide38.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38.xml"/><Relationship Id="rId18" Type="http://schemas.openxmlformats.org/officeDocument/2006/relationships/slide" Target="slide43.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37.xml"/><Relationship Id="rId17" Type="http://schemas.openxmlformats.org/officeDocument/2006/relationships/slide" Target="slide42.xml"/><Relationship Id="rId2" Type="http://schemas.openxmlformats.org/officeDocument/2006/relationships/image" Target="../media/image1.jpeg"/><Relationship Id="rId16" Type="http://schemas.openxmlformats.org/officeDocument/2006/relationships/slide" Target="slide41.xml"/><Relationship Id="rId20" Type="http://schemas.openxmlformats.org/officeDocument/2006/relationships/slide" Target="slide45.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36.xml"/><Relationship Id="rId5" Type="http://schemas.openxmlformats.org/officeDocument/2006/relationships/audio" Target="../media/audio2.wav"/><Relationship Id="rId15" Type="http://schemas.openxmlformats.org/officeDocument/2006/relationships/slide" Target="slide40.xml"/><Relationship Id="rId10" Type="http://schemas.openxmlformats.org/officeDocument/2006/relationships/slide" Target="slide35.xml"/><Relationship Id="rId19" Type="http://schemas.openxmlformats.org/officeDocument/2006/relationships/slide" Target="slide44.xml"/><Relationship Id="rId4" Type="http://schemas.openxmlformats.org/officeDocument/2006/relationships/slide" Target="slide33.xml"/><Relationship Id="rId9" Type="http://schemas.openxmlformats.org/officeDocument/2006/relationships/slide" Target="slide34.xml"/><Relationship Id="rId14" Type="http://schemas.openxmlformats.org/officeDocument/2006/relationships/slide" Target="slide39.xml"/></Relationships>
</file>

<file path=ppt/slides/_rels/slide39.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38.xml"/><Relationship Id="rId18" Type="http://schemas.openxmlformats.org/officeDocument/2006/relationships/slide" Target="slide43.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37.xml"/><Relationship Id="rId17" Type="http://schemas.openxmlformats.org/officeDocument/2006/relationships/slide" Target="slide42.xml"/><Relationship Id="rId2" Type="http://schemas.openxmlformats.org/officeDocument/2006/relationships/image" Target="../media/image1.jpeg"/><Relationship Id="rId16" Type="http://schemas.openxmlformats.org/officeDocument/2006/relationships/slide" Target="slide41.xml"/><Relationship Id="rId20" Type="http://schemas.openxmlformats.org/officeDocument/2006/relationships/slide" Target="slide45.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36.xml"/><Relationship Id="rId5" Type="http://schemas.openxmlformats.org/officeDocument/2006/relationships/audio" Target="../media/audio2.wav"/><Relationship Id="rId15" Type="http://schemas.openxmlformats.org/officeDocument/2006/relationships/slide" Target="slide40.xml"/><Relationship Id="rId10" Type="http://schemas.openxmlformats.org/officeDocument/2006/relationships/slide" Target="slide35.xml"/><Relationship Id="rId19" Type="http://schemas.openxmlformats.org/officeDocument/2006/relationships/slide" Target="slide44.xml"/><Relationship Id="rId4" Type="http://schemas.openxmlformats.org/officeDocument/2006/relationships/slide" Target="slide33.xml"/><Relationship Id="rId9" Type="http://schemas.openxmlformats.org/officeDocument/2006/relationships/slide" Target="slide34.xml"/><Relationship Id="rId14" Type="http://schemas.openxmlformats.org/officeDocument/2006/relationships/slide" Target="slide39.xml"/></Relationships>
</file>

<file path=ppt/slides/_rels/slide4.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11.png"/><Relationship Id="rId7" Type="http://schemas.openxmlformats.org/officeDocument/2006/relationships/image" Target="../media/image8.jpeg"/><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6.xml"/><Relationship Id="rId5" Type="http://schemas.openxmlformats.org/officeDocument/2006/relationships/audio" Target="../media/audio2.wav"/><Relationship Id="rId10" Type="http://schemas.openxmlformats.org/officeDocument/2006/relationships/slide" Target="slide5.xml"/><Relationship Id="rId4" Type="http://schemas.openxmlformats.org/officeDocument/2006/relationships/slide" Target="slide3.xml"/><Relationship Id="rId9" Type="http://schemas.openxmlformats.org/officeDocument/2006/relationships/slide" Target="slide4.xml"/></Relationships>
</file>

<file path=ppt/slides/_rels/slide40.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38.xml"/><Relationship Id="rId18" Type="http://schemas.openxmlformats.org/officeDocument/2006/relationships/slide" Target="slide43.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37.xml"/><Relationship Id="rId17" Type="http://schemas.openxmlformats.org/officeDocument/2006/relationships/slide" Target="slide42.xml"/><Relationship Id="rId2" Type="http://schemas.openxmlformats.org/officeDocument/2006/relationships/image" Target="../media/image1.jpeg"/><Relationship Id="rId16" Type="http://schemas.openxmlformats.org/officeDocument/2006/relationships/slide" Target="slide41.xml"/><Relationship Id="rId20" Type="http://schemas.openxmlformats.org/officeDocument/2006/relationships/slide" Target="slide45.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36.xml"/><Relationship Id="rId5" Type="http://schemas.openxmlformats.org/officeDocument/2006/relationships/audio" Target="../media/audio2.wav"/><Relationship Id="rId15" Type="http://schemas.openxmlformats.org/officeDocument/2006/relationships/slide" Target="slide40.xml"/><Relationship Id="rId10" Type="http://schemas.openxmlformats.org/officeDocument/2006/relationships/slide" Target="slide35.xml"/><Relationship Id="rId19" Type="http://schemas.openxmlformats.org/officeDocument/2006/relationships/slide" Target="slide44.xml"/><Relationship Id="rId4" Type="http://schemas.openxmlformats.org/officeDocument/2006/relationships/slide" Target="slide33.xml"/><Relationship Id="rId9" Type="http://schemas.openxmlformats.org/officeDocument/2006/relationships/slide" Target="slide34.xml"/><Relationship Id="rId14" Type="http://schemas.openxmlformats.org/officeDocument/2006/relationships/slide" Target="slide39.xml"/></Relationships>
</file>

<file path=ppt/slides/_rels/slide41.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38.xml"/><Relationship Id="rId18" Type="http://schemas.openxmlformats.org/officeDocument/2006/relationships/slide" Target="slide43.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37.xml"/><Relationship Id="rId17" Type="http://schemas.openxmlformats.org/officeDocument/2006/relationships/slide" Target="slide42.xml"/><Relationship Id="rId2" Type="http://schemas.openxmlformats.org/officeDocument/2006/relationships/image" Target="../media/image1.jpeg"/><Relationship Id="rId16" Type="http://schemas.openxmlformats.org/officeDocument/2006/relationships/slide" Target="slide41.xml"/><Relationship Id="rId20" Type="http://schemas.openxmlformats.org/officeDocument/2006/relationships/slide" Target="slide45.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36.xml"/><Relationship Id="rId5" Type="http://schemas.openxmlformats.org/officeDocument/2006/relationships/audio" Target="../media/audio2.wav"/><Relationship Id="rId15" Type="http://schemas.openxmlformats.org/officeDocument/2006/relationships/slide" Target="slide40.xml"/><Relationship Id="rId10" Type="http://schemas.openxmlformats.org/officeDocument/2006/relationships/slide" Target="slide35.xml"/><Relationship Id="rId19" Type="http://schemas.openxmlformats.org/officeDocument/2006/relationships/slide" Target="slide44.xml"/><Relationship Id="rId4" Type="http://schemas.openxmlformats.org/officeDocument/2006/relationships/slide" Target="slide33.xml"/><Relationship Id="rId9" Type="http://schemas.openxmlformats.org/officeDocument/2006/relationships/slide" Target="slide34.xml"/><Relationship Id="rId14" Type="http://schemas.openxmlformats.org/officeDocument/2006/relationships/slide" Target="slide39.xml"/></Relationships>
</file>

<file path=ppt/slides/_rels/slide42.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38.xml"/><Relationship Id="rId18" Type="http://schemas.openxmlformats.org/officeDocument/2006/relationships/slide" Target="slide43.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37.xml"/><Relationship Id="rId17" Type="http://schemas.openxmlformats.org/officeDocument/2006/relationships/slide" Target="slide42.xml"/><Relationship Id="rId2" Type="http://schemas.openxmlformats.org/officeDocument/2006/relationships/image" Target="../media/image1.jpeg"/><Relationship Id="rId16" Type="http://schemas.openxmlformats.org/officeDocument/2006/relationships/slide" Target="slide41.xml"/><Relationship Id="rId20" Type="http://schemas.openxmlformats.org/officeDocument/2006/relationships/slide" Target="slide45.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36.xml"/><Relationship Id="rId5" Type="http://schemas.openxmlformats.org/officeDocument/2006/relationships/audio" Target="../media/audio2.wav"/><Relationship Id="rId15" Type="http://schemas.openxmlformats.org/officeDocument/2006/relationships/slide" Target="slide40.xml"/><Relationship Id="rId10" Type="http://schemas.openxmlformats.org/officeDocument/2006/relationships/slide" Target="slide35.xml"/><Relationship Id="rId19" Type="http://schemas.openxmlformats.org/officeDocument/2006/relationships/slide" Target="slide44.xml"/><Relationship Id="rId4" Type="http://schemas.openxmlformats.org/officeDocument/2006/relationships/slide" Target="slide33.xml"/><Relationship Id="rId9" Type="http://schemas.openxmlformats.org/officeDocument/2006/relationships/slide" Target="slide34.xml"/><Relationship Id="rId14" Type="http://schemas.openxmlformats.org/officeDocument/2006/relationships/slide" Target="slide39.xml"/></Relationships>
</file>

<file path=ppt/slides/_rels/slide43.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38.xml"/><Relationship Id="rId18" Type="http://schemas.openxmlformats.org/officeDocument/2006/relationships/slide" Target="slide43.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37.xml"/><Relationship Id="rId17" Type="http://schemas.openxmlformats.org/officeDocument/2006/relationships/slide" Target="slide42.xml"/><Relationship Id="rId2" Type="http://schemas.openxmlformats.org/officeDocument/2006/relationships/image" Target="../media/image1.jpeg"/><Relationship Id="rId16" Type="http://schemas.openxmlformats.org/officeDocument/2006/relationships/slide" Target="slide41.xml"/><Relationship Id="rId20" Type="http://schemas.openxmlformats.org/officeDocument/2006/relationships/slide" Target="slide45.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36.xml"/><Relationship Id="rId5" Type="http://schemas.openxmlformats.org/officeDocument/2006/relationships/audio" Target="../media/audio2.wav"/><Relationship Id="rId15" Type="http://schemas.openxmlformats.org/officeDocument/2006/relationships/slide" Target="slide40.xml"/><Relationship Id="rId10" Type="http://schemas.openxmlformats.org/officeDocument/2006/relationships/slide" Target="slide35.xml"/><Relationship Id="rId19" Type="http://schemas.openxmlformats.org/officeDocument/2006/relationships/slide" Target="slide44.xml"/><Relationship Id="rId4" Type="http://schemas.openxmlformats.org/officeDocument/2006/relationships/slide" Target="slide33.xml"/><Relationship Id="rId9" Type="http://schemas.openxmlformats.org/officeDocument/2006/relationships/slide" Target="slide34.xml"/><Relationship Id="rId14" Type="http://schemas.openxmlformats.org/officeDocument/2006/relationships/slide" Target="slide39.xml"/></Relationships>
</file>

<file path=ppt/slides/_rels/slide44.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38.xml"/><Relationship Id="rId18" Type="http://schemas.openxmlformats.org/officeDocument/2006/relationships/slide" Target="slide43.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37.xml"/><Relationship Id="rId17" Type="http://schemas.openxmlformats.org/officeDocument/2006/relationships/slide" Target="slide42.xml"/><Relationship Id="rId2" Type="http://schemas.openxmlformats.org/officeDocument/2006/relationships/image" Target="../media/image1.jpeg"/><Relationship Id="rId16" Type="http://schemas.openxmlformats.org/officeDocument/2006/relationships/slide" Target="slide41.xml"/><Relationship Id="rId20" Type="http://schemas.openxmlformats.org/officeDocument/2006/relationships/slide" Target="slide45.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36.xml"/><Relationship Id="rId5" Type="http://schemas.openxmlformats.org/officeDocument/2006/relationships/audio" Target="../media/audio2.wav"/><Relationship Id="rId15" Type="http://schemas.openxmlformats.org/officeDocument/2006/relationships/slide" Target="slide40.xml"/><Relationship Id="rId10" Type="http://schemas.openxmlformats.org/officeDocument/2006/relationships/slide" Target="slide35.xml"/><Relationship Id="rId19" Type="http://schemas.openxmlformats.org/officeDocument/2006/relationships/slide" Target="slide44.xml"/><Relationship Id="rId4" Type="http://schemas.openxmlformats.org/officeDocument/2006/relationships/slide" Target="slide33.xml"/><Relationship Id="rId9" Type="http://schemas.openxmlformats.org/officeDocument/2006/relationships/slide" Target="slide34.xml"/><Relationship Id="rId14" Type="http://schemas.openxmlformats.org/officeDocument/2006/relationships/slide" Target="slide39.xml"/></Relationships>
</file>

<file path=ppt/slides/_rels/slide45.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38.xml"/><Relationship Id="rId18" Type="http://schemas.openxmlformats.org/officeDocument/2006/relationships/slide" Target="slide43.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37.xml"/><Relationship Id="rId17" Type="http://schemas.openxmlformats.org/officeDocument/2006/relationships/slide" Target="slide42.xml"/><Relationship Id="rId2" Type="http://schemas.openxmlformats.org/officeDocument/2006/relationships/image" Target="../media/image1.jpeg"/><Relationship Id="rId16" Type="http://schemas.openxmlformats.org/officeDocument/2006/relationships/slide" Target="slide41.xml"/><Relationship Id="rId20" Type="http://schemas.openxmlformats.org/officeDocument/2006/relationships/slide" Target="slide45.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36.xml"/><Relationship Id="rId5" Type="http://schemas.openxmlformats.org/officeDocument/2006/relationships/audio" Target="../media/audio2.wav"/><Relationship Id="rId15" Type="http://schemas.openxmlformats.org/officeDocument/2006/relationships/slide" Target="slide40.xml"/><Relationship Id="rId10" Type="http://schemas.openxmlformats.org/officeDocument/2006/relationships/slide" Target="slide35.xml"/><Relationship Id="rId19" Type="http://schemas.openxmlformats.org/officeDocument/2006/relationships/slide" Target="slide44.xml"/><Relationship Id="rId4" Type="http://schemas.openxmlformats.org/officeDocument/2006/relationships/slide" Target="slide33.xml"/><Relationship Id="rId9" Type="http://schemas.openxmlformats.org/officeDocument/2006/relationships/slide" Target="slide34.xml"/><Relationship Id="rId14" Type="http://schemas.openxmlformats.org/officeDocument/2006/relationships/slide" Target="slide39.xml"/></Relationships>
</file>

<file path=ppt/slides/_rels/slide46.xml.rels><?xml version="1.0" encoding="UTF-8" standalone="yes"?>
<Relationships xmlns="http://schemas.openxmlformats.org/package/2006/relationships"><Relationship Id="rId8" Type="http://schemas.openxmlformats.org/officeDocument/2006/relationships/image" Target="../media/image8.jpeg"/><Relationship Id="rId3" Type="http://schemas.openxmlformats.org/officeDocument/2006/relationships/image" Target="../media/image1.jpeg"/><Relationship Id="rId7" Type="http://schemas.openxmlformats.org/officeDocument/2006/relationships/audio" Target="../media/audio3.wav"/><Relationship Id="rId2" Type="http://schemas.openxmlformats.org/officeDocument/2006/relationships/audio" Target="../media/audio1.wav"/><Relationship Id="rId1" Type="http://schemas.openxmlformats.org/officeDocument/2006/relationships/slideLayout" Target="../slideLayouts/slideLayout7.xml"/><Relationship Id="rId6" Type="http://schemas.openxmlformats.org/officeDocument/2006/relationships/audio" Target="../media/audio2.wav"/><Relationship Id="rId11" Type="http://schemas.openxmlformats.org/officeDocument/2006/relationships/slide" Target="slide54.xml"/><Relationship Id="rId5" Type="http://schemas.openxmlformats.org/officeDocument/2006/relationships/slide" Target="slide2.xml"/><Relationship Id="rId10" Type="http://schemas.openxmlformats.org/officeDocument/2006/relationships/slide" Target="slide47.xml"/><Relationship Id="rId4" Type="http://schemas.openxmlformats.org/officeDocument/2006/relationships/image" Target="../media/image10.png"/><Relationship Id="rId9" Type="http://schemas.openxmlformats.org/officeDocument/2006/relationships/image" Target="../media/image6.png"/></Relationships>
</file>

<file path=ppt/slides/_rels/slide47.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51.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50.xml"/><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49.xml"/><Relationship Id="rId5" Type="http://schemas.openxmlformats.org/officeDocument/2006/relationships/audio" Target="../media/audio2.wav"/><Relationship Id="rId15" Type="http://schemas.openxmlformats.org/officeDocument/2006/relationships/slide" Target="slide53.xml"/><Relationship Id="rId10" Type="http://schemas.openxmlformats.org/officeDocument/2006/relationships/slide" Target="slide48.xml"/><Relationship Id="rId4" Type="http://schemas.openxmlformats.org/officeDocument/2006/relationships/slide" Target="slide46.xml"/><Relationship Id="rId9" Type="http://schemas.openxmlformats.org/officeDocument/2006/relationships/slide" Target="slide47.xml"/><Relationship Id="rId14" Type="http://schemas.openxmlformats.org/officeDocument/2006/relationships/slide" Target="slide52.xml"/></Relationships>
</file>

<file path=ppt/slides/_rels/slide48.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51.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50.xml"/><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49.xml"/><Relationship Id="rId5" Type="http://schemas.openxmlformats.org/officeDocument/2006/relationships/audio" Target="../media/audio2.wav"/><Relationship Id="rId15" Type="http://schemas.openxmlformats.org/officeDocument/2006/relationships/slide" Target="slide53.xml"/><Relationship Id="rId10" Type="http://schemas.openxmlformats.org/officeDocument/2006/relationships/slide" Target="slide48.xml"/><Relationship Id="rId4" Type="http://schemas.openxmlformats.org/officeDocument/2006/relationships/slide" Target="slide46.xml"/><Relationship Id="rId9" Type="http://schemas.openxmlformats.org/officeDocument/2006/relationships/slide" Target="slide47.xml"/><Relationship Id="rId14" Type="http://schemas.openxmlformats.org/officeDocument/2006/relationships/slide" Target="slide52.xml"/></Relationships>
</file>

<file path=ppt/slides/_rels/slide49.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51.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50.xml"/><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49.xml"/><Relationship Id="rId5" Type="http://schemas.openxmlformats.org/officeDocument/2006/relationships/audio" Target="../media/audio2.wav"/><Relationship Id="rId15" Type="http://schemas.openxmlformats.org/officeDocument/2006/relationships/slide" Target="slide53.xml"/><Relationship Id="rId10" Type="http://schemas.openxmlformats.org/officeDocument/2006/relationships/slide" Target="slide48.xml"/><Relationship Id="rId4" Type="http://schemas.openxmlformats.org/officeDocument/2006/relationships/slide" Target="slide46.xml"/><Relationship Id="rId9" Type="http://schemas.openxmlformats.org/officeDocument/2006/relationships/slide" Target="slide47.xml"/><Relationship Id="rId14" Type="http://schemas.openxmlformats.org/officeDocument/2006/relationships/slide" Target="slide52.xml"/></Relationships>
</file>

<file path=ppt/slides/_rels/slide5.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11.png"/><Relationship Id="rId7" Type="http://schemas.openxmlformats.org/officeDocument/2006/relationships/image" Target="../media/image8.jpeg"/><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6.xml"/><Relationship Id="rId5" Type="http://schemas.openxmlformats.org/officeDocument/2006/relationships/audio" Target="../media/audio2.wav"/><Relationship Id="rId10" Type="http://schemas.openxmlformats.org/officeDocument/2006/relationships/slide" Target="slide5.xml"/><Relationship Id="rId4" Type="http://schemas.openxmlformats.org/officeDocument/2006/relationships/slide" Target="slide3.xml"/><Relationship Id="rId9" Type="http://schemas.openxmlformats.org/officeDocument/2006/relationships/slide" Target="slide4.xml"/></Relationships>
</file>

<file path=ppt/slides/_rels/slide50.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51.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50.xml"/><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49.xml"/><Relationship Id="rId5" Type="http://schemas.openxmlformats.org/officeDocument/2006/relationships/audio" Target="../media/audio2.wav"/><Relationship Id="rId15" Type="http://schemas.openxmlformats.org/officeDocument/2006/relationships/slide" Target="slide53.xml"/><Relationship Id="rId10" Type="http://schemas.openxmlformats.org/officeDocument/2006/relationships/slide" Target="slide48.xml"/><Relationship Id="rId4" Type="http://schemas.openxmlformats.org/officeDocument/2006/relationships/slide" Target="slide46.xml"/><Relationship Id="rId9" Type="http://schemas.openxmlformats.org/officeDocument/2006/relationships/slide" Target="slide47.xml"/><Relationship Id="rId14" Type="http://schemas.openxmlformats.org/officeDocument/2006/relationships/slide" Target="slide52.xml"/></Relationships>
</file>

<file path=ppt/slides/_rels/slide51.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51.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50.xml"/><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49.xml"/><Relationship Id="rId5" Type="http://schemas.openxmlformats.org/officeDocument/2006/relationships/audio" Target="../media/audio2.wav"/><Relationship Id="rId15" Type="http://schemas.openxmlformats.org/officeDocument/2006/relationships/slide" Target="slide53.xml"/><Relationship Id="rId10" Type="http://schemas.openxmlformats.org/officeDocument/2006/relationships/slide" Target="slide48.xml"/><Relationship Id="rId4" Type="http://schemas.openxmlformats.org/officeDocument/2006/relationships/slide" Target="slide46.xml"/><Relationship Id="rId9" Type="http://schemas.openxmlformats.org/officeDocument/2006/relationships/slide" Target="slide47.xml"/><Relationship Id="rId14" Type="http://schemas.openxmlformats.org/officeDocument/2006/relationships/slide" Target="slide52.xml"/></Relationships>
</file>

<file path=ppt/slides/_rels/slide52.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51.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50.xml"/><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49.xml"/><Relationship Id="rId5" Type="http://schemas.openxmlformats.org/officeDocument/2006/relationships/audio" Target="../media/audio2.wav"/><Relationship Id="rId15" Type="http://schemas.openxmlformats.org/officeDocument/2006/relationships/slide" Target="slide53.xml"/><Relationship Id="rId10" Type="http://schemas.openxmlformats.org/officeDocument/2006/relationships/slide" Target="slide48.xml"/><Relationship Id="rId4" Type="http://schemas.openxmlformats.org/officeDocument/2006/relationships/slide" Target="slide46.xml"/><Relationship Id="rId9" Type="http://schemas.openxmlformats.org/officeDocument/2006/relationships/slide" Target="slide47.xml"/><Relationship Id="rId14" Type="http://schemas.openxmlformats.org/officeDocument/2006/relationships/slide" Target="slide52.xml"/></Relationships>
</file>

<file path=ppt/slides/_rels/slide53.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51.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50.xml"/><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49.xml"/><Relationship Id="rId5" Type="http://schemas.openxmlformats.org/officeDocument/2006/relationships/audio" Target="../media/audio2.wav"/><Relationship Id="rId15" Type="http://schemas.openxmlformats.org/officeDocument/2006/relationships/slide" Target="slide53.xml"/><Relationship Id="rId10" Type="http://schemas.openxmlformats.org/officeDocument/2006/relationships/slide" Target="slide48.xml"/><Relationship Id="rId4" Type="http://schemas.openxmlformats.org/officeDocument/2006/relationships/slide" Target="slide46.xml"/><Relationship Id="rId9" Type="http://schemas.openxmlformats.org/officeDocument/2006/relationships/slide" Target="slide47.xml"/><Relationship Id="rId14" Type="http://schemas.openxmlformats.org/officeDocument/2006/relationships/slide" Target="slide52.xml"/></Relationships>
</file>

<file path=ppt/slides/_rels/slide54.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58.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57.xml"/><Relationship Id="rId2" Type="http://schemas.openxmlformats.org/officeDocument/2006/relationships/image" Target="../media/image1.jpeg"/><Relationship Id="rId16" Type="http://schemas.openxmlformats.org/officeDocument/2006/relationships/slide" Target="slide61.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56.xml"/><Relationship Id="rId5" Type="http://schemas.openxmlformats.org/officeDocument/2006/relationships/audio" Target="../media/audio2.wav"/><Relationship Id="rId15" Type="http://schemas.openxmlformats.org/officeDocument/2006/relationships/slide" Target="slide60.xml"/><Relationship Id="rId10" Type="http://schemas.openxmlformats.org/officeDocument/2006/relationships/slide" Target="slide55.xml"/><Relationship Id="rId4" Type="http://schemas.openxmlformats.org/officeDocument/2006/relationships/slide" Target="slide46.xml"/><Relationship Id="rId9" Type="http://schemas.openxmlformats.org/officeDocument/2006/relationships/slide" Target="slide54.xml"/><Relationship Id="rId14" Type="http://schemas.openxmlformats.org/officeDocument/2006/relationships/slide" Target="slide59.xml"/></Relationships>
</file>

<file path=ppt/slides/_rels/slide55.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58.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57.xml"/><Relationship Id="rId2" Type="http://schemas.openxmlformats.org/officeDocument/2006/relationships/image" Target="../media/image1.jpeg"/><Relationship Id="rId16" Type="http://schemas.openxmlformats.org/officeDocument/2006/relationships/slide" Target="slide61.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56.xml"/><Relationship Id="rId5" Type="http://schemas.openxmlformats.org/officeDocument/2006/relationships/audio" Target="../media/audio2.wav"/><Relationship Id="rId15" Type="http://schemas.openxmlformats.org/officeDocument/2006/relationships/slide" Target="slide60.xml"/><Relationship Id="rId10" Type="http://schemas.openxmlformats.org/officeDocument/2006/relationships/slide" Target="slide55.xml"/><Relationship Id="rId4" Type="http://schemas.openxmlformats.org/officeDocument/2006/relationships/slide" Target="slide46.xml"/><Relationship Id="rId9" Type="http://schemas.openxmlformats.org/officeDocument/2006/relationships/slide" Target="slide54.xml"/><Relationship Id="rId14" Type="http://schemas.openxmlformats.org/officeDocument/2006/relationships/slide" Target="slide59.xml"/></Relationships>
</file>

<file path=ppt/slides/_rels/slide56.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58.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57.xml"/><Relationship Id="rId2" Type="http://schemas.openxmlformats.org/officeDocument/2006/relationships/image" Target="../media/image1.jpeg"/><Relationship Id="rId16" Type="http://schemas.openxmlformats.org/officeDocument/2006/relationships/slide" Target="slide61.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56.xml"/><Relationship Id="rId5" Type="http://schemas.openxmlformats.org/officeDocument/2006/relationships/audio" Target="../media/audio2.wav"/><Relationship Id="rId15" Type="http://schemas.openxmlformats.org/officeDocument/2006/relationships/slide" Target="slide60.xml"/><Relationship Id="rId10" Type="http://schemas.openxmlformats.org/officeDocument/2006/relationships/slide" Target="slide55.xml"/><Relationship Id="rId4" Type="http://schemas.openxmlformats.org/officeDocument/2006/relationships/slide" Target="slide46.xml"/><Relationship Id="rId9" Type="http://schemas.openxmlformats.org/officeDocument/2006/relationships/slide" Target="slide54.xml"/><Relationship Id="rId14" Type="http://schemas.openxmlformats.org/officeDocument/2006/relationships/slide" Target="slide59.xml"/></Relationships>
</file>

<file path=ppt/slides/_rels/slide57.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58.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57.xml"/><Relationship Id="rId2" Type="http://schemas.openxmlformats.org/officeDocument/2006/relationships/image" Target="../media/image1.jpeg"/><Relationship Id="rId16" Type="http://schemas.openxmlformats.org/officeDocument/2006/relationships/slide" Target="slide61.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56.xml"/><Relationship Id="rId5" Type="http://schemas.openxmlformats.org/officeDocument/2006/relationships/audio" Target="../media/audio2.wav"/><Relationship Id="rId15" Type="http://schemas.openxmlformats.org/officeDocument/2006/relationships/slide" Target="slide60.xml"/><Relationship Id="rId10" Type="http://schemas.openxmlformats.org/officeDocument/2006/relationships/slide" Target="slide55.xml"/><Relationship Id="rId4" Type="http://schemas.openxmlformats.org/officeDocument/2006/relationships/slide" Target="slide46.xml"/><Relationship Id="rId9" Type="http://schemas.openxmlformats.org/officeDocument/2006/relationships/slide" Target="slide54.xml"/><Relationship Id="rId14" Type="http://schemas.openxmlformats.org/officeDocument/2006/relationships/slide" Target="slide59.xml"/></Relationships>
</file>

<file path=ppt/slides/_rels/slide58.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58.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57.xml"/><Relationship Id="rId2" Type="http://schemas.openxmlformats.org/officeDocument/2006/relationships/image" Target="../media/image1.jpeg"/><Relationship Id="rId16" Type="http://schemas.openxmlformats.org/officeDocument/2006/relationships/slide" Target="slide61.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56.xml"/><Relationship Id="rId5" Type="http://schemas.openxmlformats.org/officeDocument/2006/relationships/audio" Target="../media/audio2.wav"/><Relationship Id="rId15" Type="http://schemas.openxmlformats.org/officeDocument/2006/relationships/slide" Target="slide60.xml"/><Relationship Id="rId10" Type="http://schemas.openxmlformats.org/officeDocument/2006/relationships/slide" Target="slide55.xml"/><Relationship Id="rId4" Type="http://schemas.openxmlformats.org/officeDocument/2006/relationships/slide" Target="slide46.xml"/><Relationship Id="rId9" Type="http://schemas.openxmlformats.org/officeDocument/2006/relationships/slide" Target="slide54.xml"/><Relationship Id="rId14" Type="http://schemas.openxmlformats.org/officeDocument/2006/relationships/slide" Target="slide59.xml"/></Relationships>
</file>

<file path=ppt/slides/_rels/slide59.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58.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57.xml"/><Relationship Id="rId2" Type="http://schemas.openxmlformats.org/officeDocument/2006/relationships/image" Target="../media/image1.jpeg"/><Relationship Id="rId16" Type="http://schemas.openxmlformats.org/officeDocument/2006/relationships/slide" Target="slide61.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56.xml"/><Relationship Id="rId5" Type="http://schemas.openxmlformats.org/officeDocument/2006/relationships/audio" Target="../media/audio2.wav"/><Relationship Id="rId15" Type="http://schemas.openxmlformats.org/officeDocument/2006/relationships/slide" Target="slide60.xml"/><Relationship Id="rId10" Type="http://schemas.openxmlformats.org/officeDocument/2006/relationships/slide" Target="slide55.xml"/><Relationship Id="rId4" Type="http://schemas.openxmlformats.org/officeDocument/2006/relationships/slide" Target="slide46.xml"/><Relationship Id="rId9" Type="http://schemas.openxmlformats.org/officeDocument/2006/relationships/slide" Target="slide54.xml"/><Relationship Id="rId14" Type="http://schemas.openxmlformats.org/officeDocument/2006/relationships/slide" Target="slide59.xml"/></Relationships>
</file>

<file path=ppt/slides/_rels/slide6.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11.png"/><Relationship Id="rId7" Type="http://schemas.openxmlformats.org/officeDocument/2006/relationships/image" Target="../media/image8.jpeg"/><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6.xml"/><Relationship Id="rId5" Type="http://schemas.openxmlformats.org/officeDocument/2006/relationships/audio" Target="../media/audio2.wav"/><Relationship Id="rId10" Type="http://schemas.openxmlformats.org/officeDocument/2006/relationships/slide" Target="slide5.xml"/><Relationship Id="rId4" Type="http://schemas.openxmlformats.org/officeDocument/2006/relationships/slide" Target="slide3.xml"/><Relationship Id="rId9" Type="http://schemas.openxmlformats.org/officeDocument/2006/relationships/slide" Target="slide4.xml"/></Relationships>
</file>

<file path=ppt/slides/_rels/slide60.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58.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57.xml"/><Relationship Id="rId2" Type="http://schemas.openxmlformats.org/officeDocument/2006/relationships/image" Target="../media/image1.jpeg"/><Relationship Id="rId16" Type="http://schemas.openxmlformats.org/officeDocument/2006/relationships/slide" Target="slide61.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56.xml"/><Relationship Id="rId5" Type="http://schemas.openxmlformats.org/officeDocument/2006/relationships/audio" Target="../media/audio2.wav"/><Relationship Id="rId15" Type="http://schemas.openxmlformats.org/officeDocument/2006/relationships/slide" Target="slide60.xml"/><Relationship Id="rId10" Type="http://schemas.openxmlformats.org/officeDocument/2006/relationships/slide" Target="slide55.xml"/><Relationship Id="rId4" Type="http://schemas.openxmlformats.org/officeDocument/2006/relationships/slide" Target="slide46.xml"/><Relationship Id="rId9" Type="http://schemas.openxmlformats.org/officeDocument/2006/relationships/slide" Target="slide54.xml"/><Relationship Id="rId14" Type="http://schemas.openxmlformats.org/officeDocument/2006/relationships/slide" Target="slide59.xml"/></Relationships>
</file>

<file path=ppt/slides/_rels/slide61.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58.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57.xml"/><Relationship Id="rId2" Type="http://schemas.openxmlformats.org/officeDocument/2006/relationships/image" Target="../media/image1.jpeg"/><Relationship Id="rId16" Type="http://schemas.openxmlformats.org/officeDocument/2006/relationships/slide" Target="slide61.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56.xml"/><Relationship Id="rId5" Type="http://schemas.openxmlformats.org/officeDocument/2006/relationships/audio" Target="../media/audio2.wav"/><Relationship Id="rId15" Type="http://schemas.openxmlformats.org/officeDocument/2006/relationships/slide" Target="slide60.xml"/><Relationship Id="rId10" Type="http://schemas.openxmlformats.org/officeDocument/2006/relationships/slide" Target="slide55.xml"/><Relationship Id="rId4" Type="http://schemas.openxmlformats.org/officeDocument/2006/relationships/slide" Target="slide46.xml"/><Relationship Id="rId9" Type="http://schemas.openxmlformats.org/officeDocument/2006/relationships/slide" Target="slide54.xml"/><Relationship Id="rId14" Type="http://schemas.openxmlformats.org/officeDocument/2006/relationships/slide" Target="slide59.xml"/></Relationships>
</file>

<file path=ppt/slides/_rels/slide62.xml.rels><?xml version="1.0" encoding="UTF-8" standalone="yes"?>
<Relationships xmlns="http://schemas.openxmlformats.org/package/2006/relationships"><Relationship Id="rId8" Type="http://schemas.openxmlformats.org/officeDocument/2006/relationships/image" Target="../media/image8.jpeg"/><Relationship Id="rId3" Type="http://schemas.openxmlformats.org/officeDocument/2006/relationships/image" Target="../media/image1.jpeg"/><Relationship Id="rId7" Type="http://schemas.openxmlformats.org/officeDocument/2006/relationships/audio" Target="../media/audio3.wav"/><Relationship Id="rId2" Type="http://schemas.openxmlformats.org/officeDocument/2006/relationships/audio" Target="../media/audio1.wav"/><Relationship Id="rId1" Type="http://schemas.openxmlformats.org/officeDocument/2006/relationships/slideLayout" Target="../slideLayouts/slideLayout7.xml"/><Relationship Id="rId6" Type="http://schemas.openxmlformats.org/officeDocument/2006/relationships/audio" Target="../media/audio2.wav"/><Relationship Id="rId5" Type="http://schemas.openxmlformats.org/officeDocument/2006/relationships/slide" Target="slide2.xml"/><Relationship Id="rId10" Type="http://schemas.openxmlformats.org/officeDocument/2006/relationships/slide" Target="slide63.xml"/><Relationship Id="rId4" Type="http://schemas.openxmlformats.org/officeDocument/2006/relationships/image" Target="../media/image10.png"/><Relationship Id="rId9" Type="http://schemas.openxmlformats.org/officeDocument/2006/relationships/image" Target="../media/image6.png"/></Relationships>
</file>

<file path=ppt/slides/_rels/slide63.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67.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66.xml"/><Relationship Id="rId2" Type="http://schemas.openxmlformats.org/officeDocument/2006/relationships/image" Target="../media/image1.jpeg"/><Relationship Id="rId16" Type="http://schemas.openxmlformats.org/officeDocument/2006/relationships/slide" Target="slide70.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65.xml"/><Relationship Id="rId5" Type="http://schemas.openxmlformats.org/officeDocument/2006/relationships/audio" Target="../media/audio2.wav"/><Relationship Id="rId15" Type="http://schemas.openxmlformats.org/officeDocument/2006/relationships/slide" Target="slide69.xml"/><Relationship Id="rId10" Type="http://schemas.openxmlformats.org/officeDocument/2006/relationships/slide" Target="slide64.xml"/><Relationship Id="rId4" Type="http://schemas.openxmlformats.org/officeDocument/2006/relationships/slide" Target="slide62.xml"/><Relationship Id="rId9" Type="http://schemas.openxmlformats.org/officeDocument/2006/relationships/slide" Target="slide63.xml"/><Relationship Id="rId14" Type="http://schemas.openxmlformats.org/officeDocument/2006/relationships/slide" Target="slide68.xml"/></Relationships>
</file>

<file path=ppt/slides/_rels/slide64.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67.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66.xml"/><Relationship Id="rId2" Type="http://schemas.openxmlformats.org/officeDocument/2006/relationships/image" Target="../media/image1.jpeg"/><Relationship Id="rId16" Type="http://schemas.openxmlformats.org/officeDocument/2006/relationships/slide" Target="slide70.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65.xml"/><Relationship Id="rId5" Type="http://schemas.openxmlformats.org/officeDocument/2006/relationships/audio" Target="../media/audio2.wav"/><Relationship Id="rId15" Type="http://schemas.openxmlformats.org/officeDocument/2006/relationships/slide" Target="slide69.xml"/><Relationship Id="rId10" Type="http://schemas.openxmlformats.org/officeDocument/2006/relationships/slide" Target="slide64.xml"/><Relationship Id="rId4" Type="http://schemas.openxmlformats.org/officeDocument/2006/relationships/slide" Target="slide62.xml"/><Relationship Id="rId9" Type="http://schemas.openxmlformats.org/officeDocument/2006/relationships/slide" Target="slide63.xml"/><Relationship Id="rId14" Type="http://schemas.openxmlformats.org/officeDocument/2006/relationships/slide" Target="slide68.xml"/></Relationships>
</file>

<file path=ppt/slides/_rels/slide65.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67.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66.xml"/><Relationship Id="rId2" Type="http://schemas.openxmlformats.org/officeDocument/2006/relationships/image" Target="../media/image1.jpeg"/><Relationship Id="rId16" Type="http://schemas.openxmlformats.org/officeDocument/2006/relationships/slide" Target="slide70.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65.xml"/><Relationship Id="rId5" Type="http://schemas.openxmlformats.org/officeDocument/2006/relationships/audio" Target="../media/audio2.wav"/><Relationship Id="rId15" Type="http://schemas.openxmlformats.org/officeDocument/2006/relationships/slide" Target="slide69.xml"/><Relationship Id="rId10" Type="http://schemas.openxmlformats.org/officeDocument/2006/relationships/slide" Target="slide64.xml"/><Relationship Id="rId4" Type="http://schemas.openxmlformats.org/officeDocument/2006/relationships/slide" Target="slide62.xml"/><Relationship Id="rId9" Type="http://schemas.openxmlformats.org/officeDocument/2006/relationships/slide" Target="slide63.xml"/><Relationship Id="rId14" Type="http://schemas.openxmlformats.org/officeDocument/2006/relationships/slide" Target="slide68.xml"/></Relationships>
</file>

<file path=ppt/slides/_rels/slide66.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67.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66.xml"/><Relationship Id="rId2" Type="http://schemas.openxmlformats.org/officeDocument/2006/relationships/image" Target="../media/image1.jpeg"/><Relationship Id="rId16" Type="http://schemas.openxmlformats.org/officeDocument/2006/relationships/slide" Target="slide70.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65.xml"/><Relationship Id="rId5" Type="http://schemas.openxmlformats.org/officeDocument/2006/relationships/audio" Target="../media/audio2.wav"/><Relationship Id="rId15" Type="http://schemas.openxmlformats.org/officeDocument/2006/relationships/slide" Target="slide69.xml"/><Relationship Id="rId10" Type="http://schemas.openxmlformats.org/officeDocument/2006/relationships/slide" Target="slide64.xml"/><Relationship Id="rId4" Type="http://schemas.openxmlformats.org/officeDocument/2006/relationships/slide" Target="slide62.xml"/><Relationship Id="rId9" Type="http://schemas.openxmlformats.org/officeDocument/2006/relationships/slide" Target="slide63.xml"/><Relationship Id="rId14" Type="http://schemas.openxmlformats.org/officeDocument/2006/relationships/slide" Target="slide68.xml"/></Relationships>
</file>

<file path=ppt/slides/_rels/slide67.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67.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66.xml"/><Relationship Id="rId2" Type="http://schemas.openxmlformats.org/officeDocument/2006/relationships/image" Target="../media/image1.jpeg"/><Relationship Id="rId16" Type="http://schemas.openxmlformats.org/officeDocument/2006/relationships/slide" Target="slide70.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65.xml"/><Relationship Id="rId5" Type="http://schemas.openxmlformats.org/officeDocument/2006/relationships/audio" Target="../media/audio2.wav"/><Relationship Id="rId15" Type="http://schemas.openxmlformats.org/officeDocument/2006/relationships/slide" Target="slide69.xml"/><Relationship Id="rId10" Type="http://schemas.openxmlformats.org/officeDocument/2006/relationships/slide" Target="slide64.xml"/><Relationship Id="rId4" Type="http://schemas.openxmlformats.org/officeDocument/2006/relationships/slide" Target="slide62.xml"/><Relationship Id="rId9" Type="http://schemas.openxmlformats.org/officeDocument/2006/relationships/slide" Target="slide63.xml"/><Relationship Id="rId14" Type="http://schemas.openxmlformats.org/officeDocument/2006/relationships/slide" Target="slide68.xml"/></Relationships>
</file>

<file path=ppt/slides/_rels/slide68.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67.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66.xml"/><Relationship Id="rId2" Type="http://schemas.openxmlformats.org/officeDocument/2006/relationships/image" Target="../media/image1.jpeg"/><Relationship Id="rId16" Type="http://schemas.openxmlformats.org/officeDocument/2006/relationships/slide" Target="slide70.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65.xml"/><Relationship Id="rId5" Type="http://schemas.openxmlformats.org/officeDocument/2006/relationships/audio" Target="../media/audio2.wav"/><Relationship Id="rId15" Type="http://schemas.openxmlformats.org/officeDocument/2006/relationships/slide" Target="slide69.xml"/><Relationship Id="rId10" Type="http://schemas.openxmlformats.org/officeDocument/2006/relationships/slide" Target="slide64.xml"/><Relationship Id="rId4" Type="http://schemas.openxmlformats.org/officeDocument/2006/relationships/slide" Target="slide62.xml"/><Relationship Id="rId9" Type="http://schemas.openxmlformats.org/officeDocument/2006/relationships/slide" Target="slide63.xml"/><Relationship Id="rId14" Type="http://schemas.openxmlformats.org/officeDocument/2006/relationships/slide" Target="slide68.xml"/></Relationships>
</file>

<file path=ppt/slides/_rels/slide69.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67.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66.xml"/><Relationship Id="rId2" Type="http://schemas.openxmlformats.org/officeDocument/2006/relationships/image" Target="../media/image1.jpeg"/><Relationship Id="rId16" Type="http://schemas.openxmlformats.org/officeDocument/2006/relationships/slide" Target="slide70.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65.xml"/><Relationship Id="rId5" Type="http://schemas.openxmlformats.org/officeDocument/2006/relationships/audio" Target="../media/audio2.wav"/><Relationship Id="rId15" Type="http://schemas.openxmlformats.org/officeDocument/2006/relationships/slide" Target="slide69.xml"/><Relationship Id="rId10" Type="http://schemas.openxmlformats.org/officeDocument/2006/relationships/slide" Target="slide64.xml"/><Relationship Id="rId4" Type="http://schemas.openxmlformats.org/officeDocument/2006/relationships/slide" Target="slide62.xml"/><Relationship Id="rId9" Type="http://schemas.openxmlformats.org/officeDocument/2006/relationships/slide" Target="slide63.xml"/><Relationship Id="rId14" Type="http://schemas.openxmlformats.org/officeDocument/2006/relationships/slide" Target="slide68.xml"/></Relationships>
</file>

<file path=ppt/slides/_rels/slide7.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11.png"/><Relationship Id="rId7" Type="http://schemas.openxmlformats.org/officeDocument/2006/relationships/image" Target="../media/image8.jpeg"/><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audio" Target="../media/audio3.wav"/><Relationship Id="rId5" Type="http://schemas.openxmlformats.org/officeDocument/2006/relationships/audio" Target="../media/audio2.wav"/><Relationship Id="rId10" Type="http://schemas.openxmlformats.org/officeDocument/2006/relationships/slide" Target="slide8.xml"/><Relationship Id="rId4" Type="http://schemas.openxmlformats.org/officeDocument/2006/relationships/slide" Target="slide3.xml"/><Relationship Id="rId9" Type="http://schemas.openxmlformats.org/officeDocument/2006/relationships/slide" Target="slide7.xml"/></Relationships>
</file>

<file path=ppt/slides/_rels/slide70.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67.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66.xml"/><Relationship Id="rId2" Type="http://schemas.openxmlformats.org/officeDocument/2006/relationships/image" Target="../media/image1.jpeg"/><Relationship Id="rId16" Type="http://schemas.openxmlformats.org/officeDocument/2006/relationships/slide" Target="slide70.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65.xml"/><Relationship Id="rId5" Type="http://schemas.openxmlformats.org/officeDocument/2006/relationships/audio" Target="../media/audio2.wav"/><Relationship Id="rId15" Type="http://schemas.openxmlformats.org/officeDocument/2006/relationships/slide" Target="slide69.xml"/><Relationship Id="rId10" Type="http://schemas.openxmlformats.org/officeDocument/2006/relationships/slide" Target="slide64.xml"/><Relationship Id="rId4" Type="http://schemas.openxmlformats.org/officeDocument/2006/relationships/slide" Target="slide62.xml"/><Relationship Id="rId9" Type="http://schemas.openxmlformats.org/officeDocument/2006/relationships/slide" Target="slide63.xml"/><Relationship Id="rId14" Type="http://schemas.openxmlformats.org/officeDocument/2006/relationships/slide" Target="slide68.xml"/></Relationships>
</file>

<file path=ppt/slides/_rels/slide71.xml.rels><?xml version="1.0" encoding="UTF-8" standalone="yes"?>
<Relationships xmlns="http://schemas.openxmlformats.org/package/2006/relationships"><Relationship Id="rId8" Type="http://schemas.openxmlformats.org/officeDocument/2006/relationships/slide" Target="slide73.xml"/><Relationship Id="rId3" Type="http://schemas.openxmlformats.org/officeDocument/2006/relationships/image" Target="../media/image1.jpeg"/><Relationship Id="rId7" Type="http://schemas.openxmlformats.org/officeDocument/2006/relationships/audio" Target="../media/audio3.wav"/><Relationship Id="rId2" Type="http://schemas.openxmlformats.org/officeDocument/2006/relationships/audio" Target="../media/audio1.wav"/><Relationship Id="rId1" Type="http://schemas.openxmlformats.org/officeDocument/2006/relationships/slideLayout" Target="../slideLayouts/slideLayout7.xml"/><Relationship Id="rId6" Type="http://schemas.openxmlformats.org/officeDocument/2006/relationships/audio" Target="../media/audio2.wav"/><Relationship Id="rId11" Type="http://schemas.openxmlformats.org/officeDocument/2006/relationships/image" Target="../media/image6.png"/><Relationship Id="rId5" Type="http://schemas.openxmlformats.org/officeDocument/2006/relationships/slide" Target="slide72.xml"/><Relationship Id="rId10" Type="http://schemas.openxmlformats.org/officeDocument/2006/relationships/image" Target="../media/image8.jpeg"/><Relationship Id="rId4" Type="http://schemas.openxmlformats.org/officeDocument/2006/relationships/image" Target="../media/image10.png"/><Relationship Id="rId9" Type="http://schemas.openxmlformats.org/officeDocument/2006/relationships/slide" Target="slide2.xml"/></Relationships>
</file>

<file path=ppt/slides/_rels/slide72.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11.png"/><Relationship Id="rId7" Type="http://schemas.openxmlformats.org/officeDocument/2006/relationships/image" Target="../media/image8.jpeg"/><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audio" Target="../media/audio3.wav"/><Relationship Id="rId5" Type="http://schemas.openxmlformats.org/officeDocument/2006/relationships/audio" Target="../media/audio2.wav"/><Relationship Id="rId4" Type="http://schemas.openxmlformats.org/officeDocument/2006/relationships/slide" Target="slide71.xml"/></Relationships>
</file>

<file path=ppt/slides/_rels/slide73.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77.xml"/><Relationship Id="rId18" Type="http://schemas.openxmlformats.org/officeDocument/2006/relationships/slide" Target="slide82.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76.xml"/><Relationship Id="rId17" Type="http://schemas.openxmlformats.org/officeDocument/2006/relationships/slide" Target="slide81.xml"/><Relationship Id="rId2" Type="http://schemas.openxmlformats.org/officeDocument/2006/relationships/image" Target="../media/image1.jpeg"/><Relationship Id="rId16" Type="http://schemas.openxmlformats.org/officeDocument/2006/relationships/slide" Target="slide80.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75.xml"/><Relationship Id="rId5" Type="http://schemas.openxmlformats.org/officeDocument/2006/relationships/audio" Target="../media/audio2.wav"/><Relationship Id="rId15" Type="http://schemas.openxmlformats.org/officeDocument/2006/relationships/slide" Target="slide79.xml"/><Relationship Id="rId10" Type="http://schemas.openxmlformats.org/officeDocument/2006/relationships/slide" Target="slide74.xml"/><Relationship Id="rId19" Type="http://schemas.openxmlformats.org/officeDocument/2006/relationships/slide" Target="slide83.xml"/><Relationship Id="rId4" Type="http://schemas.openxmlformats.org/officeDocument/2006/relationships/slide" Target="slide71.xml"/><Relationship Id="rId9" Type="http://schemas.openxmlformats.org/officeDocument/2006/relationships/slide" Target="slide73.xml"/><Relationship Id="rId14" Type="http://schemas.openxmlformats.org/officeDocument/2006/relationships/slide" Target="slide78.xml"/></Relationships>
</file>

<file path=ppt/slides/_rels/slide74.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77.xml"/><Relationship Id="rId18" Type="http://schemas.openxmlformats.org/officeDocument/2006/relationships/slide" Target="slide82.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76.xml"/><Relationship Id="rId17" Type="http://schemas.openxmlformats.org/officeDocument/2006/relationships/slide" Target="slide81.xml"/><Relationship Id="rId2" Type="http://schemas.openxmlformats.org/officeDocument/2006/relationships/image" Target="../media/image1.jpeg"/><Relationship Id="rId16" Type="http://schemas.openxmlformats.org/officeDocument/2006/relationships/slide" Target="slide80.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75.xml"/><Relationship Id="rId5" Type="http://schemas.openxmlformats.org/officeDocument/2006/relationships/audio" Target="../media/audio2.wav"/><Relationship Id="rId15" Type="http://schemas.openxmlformats.org/officeDocument/2006/relationships/slide" Target="slide79.xml"/><Relationship Id="rId10" Type="http://schemas.openxmlformats.org/officeDocument/2006/relationships/slide" Target="slide74.xml"/><Relationship Id="rId19" Type="http://schemas.openxmlformats.org/officeDocument/2006/relationships/slide" Target="slide83.xml"/><Relationship Id="rId4" Type="http://schemas.openxmlformats.org/officeDocument/2006/relationships/slide" Target="slide71.xml"/><Relationship Id="rId9" Type="http://schemas.openxmlformats.org/officeDocument/2006/relationships/slide" Target="slide73.xml"/><Relationship Id="rId14" Type="http://schemas.openxmlformats.org/officeDocument/2006/relationships/slide" Target="slide78.xml"/></Relationships>
</file>

<file path=ppt/slides/_rels/slide75.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77.xml"/><Relationship Id="rId18" Type="http://schemas.openxmlformats.org/officeDocument/2006/relationships/slide" Target="slide82.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76.xml"/><Relationship Id="rId17" Type="http://schemas.openxmlformats.org/officeDocument/2006/relationships/slide" Target="slide81.xml"/><Relationship Id="rId2" Type="http://schemas.openxmlformats.org/officeDocument/2006/relationships/image" Target="../media/image1.jpeg"/><Relationship Id="rId16" Type="http://schemas.openxmlformats.org/officeDocument/2006/relationships/slide" Target="slide80.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75.xml"/><Relationship Id="rId5" Type="http://schemas.openxmlformats.org/officeDocument/2006/relationships/audio" Target="../media/audio2.wav"/><Relationship Id="rId15" Type="http://schemas.openxmlformats.org/officeDocument/2006/relationships/slide" Target="slide79.xml"/><Relationship Id="rId10" Type="http://schemas.openxmlformats.org/officeDocument/2006/relationships/slide" Target="slide74.xml"/><Relationship Id="rId19" Type="http://schemas.openxmlformats.org/officeDocument/2006/relationships/slide" Target="slide83.xml"/><Relationship Id="rId4" Type="http://schemas.openxmlformats.org/officeDocument/2006/relationships/slide" Target="slide71.xml"/><Relationship Id="rId9" Type="http://schemas.openxmlformats.org/officeDocument/2006/relationships/slide" Target="slide73.xml"/><Relationship Id="rId14" Type="http://schemas.openxmlformats.org/officeDocument/2006/relationships/slide" Target="slide78.xml"/></Relationships>
</file>

<file path=ppt/slides/_rels/slide76.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77.xml"/><Relationship Id="rId18" Type="http://schemas.openxmlformats.org/officeDocument/2006/relationships/slide" Target="slide82.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76.xml"/><Relationship Id="rId17" Type="http://schemas.openxmlformats.org/officeDocument/2006/relationships/slide" Target="slide81.xml"/><Relationship Id="rId2" Type="http://schemas.openxmlformats.org/officeDocument/2006/relationships/image" Target="../media/image1.jpeg"/><Relationship Id="rId16" Type="http://schemas.openxmlformats.org/officeDocument/2006/relationships/slide" Target="slide80.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75.xml"/><Relationship Id="rId5" Type="http://schemas.openxmlformats.org/officeDocument/2006/relationships/audio" Target="../media/audio2.wav"/><Relationship Id="rId15" Type="http://schemas.openxmlformats.org/officeDocument/2006/relationships/slide" Target="slide79.xml"/><Relationship Id="rId10" Type="http://schemas.openxmlformats.org/officeDocument/2006/relationships/slide" Target="slide74.xml"/><Relationship Id="rId19" Type="http://schemas.openxmlformats.org/officeDocument/2006/relationships/slide" Target="slide83.xml"/><Relationship Id="rId4" Type="http://schemas.openxmlformats.org/officeDocument/2006/relationships/slide" Target="slide71.xml"/><Relationship Id="rId9" Type="http://schemas.openxmlformats.org/officeDocument/2006/relationships/slide" Target="slide73.xml"/><Relationship Id="rId14" Type="http://schemas.openxmlformats.org/officeDocument/2006/relationships/slide" Target="slide78.xml"/></Relationships>
</file>

<file path=ppt/slides/_rels/slide77.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77.xml"/><Relationship Id="rId18" Type="http://schemas.openxmlformats.org/officeDocument/2006/relationships/slide" Target="slide82.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76.xml"/><Relationship Id="rId17" Type="http://schemas.openxmlformats.org/officeDocument/2006/relationships/slide" Target="slide81.xml"/><Relationship Id="rId2" Type="http://schemas.openxmlformats.org/officeDocument/2006/relationships/image" Target="../media/image1.jpeg"/><Relationship Id="rId16" Type="http://schemas.openxmlformats.org/officeDocument/2006/relationships/slide" Target="slide80.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75.xml"/><Relationship Id="rId5" Type="http://schemas.openxmlformats.org/officeDocument/2006/relationships/audio" Target="../media/audio2.wav"/><Relationship Id="rId15" Type="http://schemas.openxmlformats.org/officeDocument/2006/relationships/slide" Target="slide79.xml"/><Relationship Id="rId10" Type="http://schemas.openxmlformats.org/officeDocument/2006/relationships/slide" Target="slide74.xml"/><Relationship Id="rId19" Type="http://schemas.openxmlformats.org/officeDocument/2006/relationships/slide" Target="slide83.xml"/><Relationship Id="rId4" Type="http://schemas.openxmlformats.org/officeDocument/2006/relationships/slide" Target="slide71.xml"/><Relationship Id="rId9" Type="http://schemas.openxmlformats.org/officeDocument/2006/relationships/slide" Target="slide73.xml"/><Relationship Id="rId14" Type="http://schemas.openxmlformats.org/officeDocument/2006/relationships/slide" Target="slide78.xml"/></Relationships>
</file>

<file path=ppt/slides/_rels/slide78.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77.xml"/><Relationship Id="rId18" Type="http://schemas.openxmlformats.org/officeDocument/2006/relationships/slide" Target="slide82.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76.xml"/><Relationship Id="rId17" Type="http://schemas.openxmlformats.org/officeDocument/2006/relationships/slide" Target="slide81.xml"/><Relationship Id="rId2" Type="http://schemas.openxmlformats.org/officeDocument/2006/relationships/image" Target="../media/image1.jpeg"/><Relationship Id="rId16" Type="http://schemas.openxmlformats.org/officeDocument/2006/relationships/slide" Target="slide80.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75.xml"/><Relationship Id="rId5" Type="http://schemas.openxmlformats.org/officeDocument/2006/relationships/audio" Target="../media/audio2.wav"/><Relationship Id="rId15" Type="http://schemas.openxmlformats.org/officeDocument/2006/relationships/slide" Target="slide79.xml"/><Relationship Id="rId10" Type="http://schemas.openxmlformats.org/officeDocument/2006/relationships/slide" Target="slide74.xml"/><Relationship Id="rId19" Type="http://schemas.openxmlformats.org/officeDocument/2006/relationships/slide" Target="slide83.xml"/><Relationship Id="rId4" Type="http://schemas.openxmlformats.org/officeDocument/2006/relationships/slide" Target="slide71.xml"/><Relationship Id="rId9" Type="http://schemas.openxmlformats.org/officeDocument/2006/relationships/slide" Target="slide73.xml"/><Relationship Id="rId14" Type="http://schemas.openxmlformats.org/officeDocument/2006/relationships/slide" Target="slide78.xml"/></Relationships>
</file>

<file path=ppt/slides/_rels/slide79.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77.xml"/><Relationship Id="rId18" Type="http://schemas.openxmlformats.org/officeDocument/2006/relationships/slide" Target="slide82.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76.xml"/><Relationship Id="rId17" Type="http://schemas.openxmlformats.org/officeDocument/2006/relationships/slide" Target="slide81.xml"/><Relationship Id="rId2" Type="http://schemas.openxmlformats.org/officeDocument/2006/relationships/image" Target="../media/image1.jpeg"/><Relationship Id="rId16" Type="http://schemas.openxmlformats.org/officeDocument/2006/relationships/slide" Target="slide80.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75.xml"/><Relationship Id="rId5" Type="http://schemas.openxmlformats.org/officeDocument/2006/relationships/audio" Target="../media/audio2.wav"/><Relationship Id="rId15" Type="http://schemas.openxmlformats.org/officeDocument/2006/relationships/slide" Target="slide79.xml"/><Relationship Id="rId10" Type="http://schemas.openxmlformats.org/officeDocument/2006/relationships/slide" Target="slide74.xml"/><Relationship Id="rId19" Type="http://schemas.openxmlformats.org/officeDocument/2006/relationships/slide" Target="slide83.xml"/><Relationship Id="rId4" Type="http://schemas.openxmlformats.org/officeDocument/2006/relationships/slide" Target="slide71.xml"/><Relationship Id="rId9" Type="http://schemas.openxmlformats.org/officeDocument/2006/relationships/slide" Target="slide73.xml"/><Relationship Id="rId14" Type="http://schemas.openxmlformats.org/officeDocument/2006/relationships/slide" Target="slide78.xml"/></Relationships>
</file>

<file path=ppt/slides/_rels/slide8.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11.png"/><Relationship Id="rId7" Type="http://schemas.openxmlformats.org/officeDocument/2006/relationships/image" Target="../media/image8.jpeg"/><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audio" Target="../media/audio3.wav"/><Relationship Id="rId5" Type="http://schemas.openxmlformats.org/officeDocument/2006/relationships/audio" Target="../media/audio2.wav"/><Relationship Id="rId10" Type="http://schemas.openxmlformats.org/officeDocument/2006/relationships/slide" Target="slide8.xml"/><Relationship Id="rId4" Type="http://schemas.openxmlformats.org/officeDocument/2006/relationships/slide" Target="slide3.xml"/><Relationship Id="rId9" Type="http://schemas.openxmlformats.org/officeDocument/2006/relationships/slide" Target="slide7.xml"/></Relationships>
</file>

<file path=ppt/slides/_rels/slide80.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77.xml"/><Relationship Id="rId18" Type="http://schemas.openxmlformats.org/officeDocument/2006/relationships/slide" Target="slide82.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76.xml"/><Relationship Id="rId17" Type="http://schemas.openxmlformats.org/officeDocument/2006/relationships/slide" Target="slide81.xml"/><Relationship Id="rId2" Type="http://schemas.openxmlformats.org/officeDocument/2006/relationships/image" Target="../media/image1.jpeg"/><Relationship Id="rId16" Type="http://schemas.openxmlformats.org/officeDocument/2006/relationships/slide" Target="slide80.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75.xml"/><Relationship Id="rId5" Type="http://schemas.openxmlformats.org/officeDocument/2006/relationships/audio" Target="../media/audio2.wav"/><Relationship Id="rId15" Type="http://schemas.openxmlformats.org/officeDocument/2006/relationships/slide" Target="slide79.xml"/><Relationship Id="rId10" Type="http://schemas.openxmlformats.org/officeDocument/2006/relationships/slide" Target="slide74.xml"/><Relationship Id="rId19" Type="http://schemas.openxmlformats.org/officeDocument/2006/relationships/slide" Target="slide83.xml"/><Relationship Id="rId4" Type="http://schemas.openxmlformats.org/officeDocument/2006/relationships/slide" Target="slide71.xml"/><Relationship Id="rId9" Type="http://schemas.openxmlformats.org/officeDocument/2006/relationships/slide" Target="slide73.xml"/><Relationship Id="rId14" Type="http://schemas.openxmlformats.org/officeDocument/2006/relationships/slide" Target="slide78.xml"/></Relationships>
</file>

<file path=ppt/slides/_rels/slide81.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77.xml"/><Relationship Id="rId18" Type="http://schemas.openxmlformats.org/officeDocument/2006/relationships/slide" Target="slide82.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76.xml"/><Relationship Id="rId17" Type="http://schemas.openxmlformats.org/officeDocument/2006/relationships/slide" Target="slide81.xml"/><Relationship Id="rId2" Type="http://schemas.openxmlformats.org/officeDocument/2006/relationships/image" Target="../media/image1.jpeg"/><Relationship Id="rId16" Type="http://schemas.openxmlformats.org/officeDocument/2006/relationships/slide" Target="slide80.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75.xml"/><Relationship Id="rId5" Type="http://schemas.openxmlformats.org/officeDocument/2006/relationships/audio" Target="../media/audio2.wav"/><Relationship Id="rId15" Type="http://schemas.openxmlformats.org/officeDocument/2006/relationships/slide" Target="slide79.xml"/><Relationship Id="rId10" Type="http://schemas.openxmlformats.org/officeDocument/2006/relationships/slide" Target="slide74.xml"/><Relationship Id="rId19" Type="http://schemas.openxmlformats.org/officeDocument/2006/relationships/slide" Target="slide83.xml"/><Relationship Id="rId4" Type="http://schemas.openxmlformats.org/officeDocument/2006/relationships/slide" Target="slide71.xml"/><Relationship Id="rId9" Type="http://schemas.openxmlformats.org/officeDocument/2006/relationships/slide" Target="slide73.xml"/><Relationship Id="rId14" Type="http://schemas.openxmlformats.org/officeDocument/2006/relationships/slide" Target="slide78.xml"/></Relationships>
</file>

<file path=ppt/slides/_rels/slide82.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77.xml"/><Relationship Id="rId18" Type="http://schemas.openxmlformats.org/officeDocument/2006/relationships/slide" Target="slide82.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76.xml"/><Relationship Id="rId17" Type="http://schemas.openxmlformats.org/officeDocument/2006/relationships/slide" Target="slide81.xml"/><Relationship Id="rId2" Type="http://schemas.openxmlformats.org/officeDocument/2006/relationships/image" Target="../media/image1.jpeg"/><Relationship Id="rId16" Type="http://schemas.openxmlformats.org/officeDocument/2006/relationships/slide" Target="slide80.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75.xml"/><Relationship Id="rId5" Type="http://schemas.openxmlformats.org/officeDocument/2006/relationships/audio" Target="../media/audio2.wav"/><Relationship Id="rId15" Type="http://schemas.openxmlformats.org/officeDocument/2006/relationships/slide" Target="slide79.xml"/><Relationship Id="rId10" Type="http://schemas.openxmlformats.org/officeDocument/2006/relationships/slide" Target="slide74.xml"/><Relationship Id="rId19" Type="http://schemas.openxmlformats.org/officeDocument/2006/relationships/slide" Target="slide83.xml"/><Relationship Id="rId4" Type="http://schemas.openxmlformats.org/officeDocument/2006/relationships/slide" Target="slide71.xml"/><Relationship Id="rId9" Type="http://schemas.openxmlformats.org/officeDocument/2006/relationships/slide" Target="slide73.xml"/><Relationship Id="rId14" Type="http://schemas.openxmlformats.org/officeDocument/2006/relationships/slide" Target="slide78.xml"/></Relationships>
</file>

<file path=ppt/slides/_rels/slide83.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77.xml"/><Relationship Id="rId18" Type="http://schemas.openxmlformats.org/officeDocument/2006/relationships/slide" Target="slide82.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76.xml"/><Relationship Id="rId17" Type="http://schemas.openxmlformats.org/officeDocument/2006/relationships/slide" Target="slide81.xml"/><Relationship Id="rId2" Type="http://schemas.openxmlformats.org/officeDocument/2006/relationships/image" Target="../media/image1.jpeg"/><Relationship Id="rId16" Type="http://schemas.openxmlformats.org/officeDocument/2006/relationships/slide" Target="slide80.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75.xml"/><Relationship Id="rId5" Type="http://schemas.openxmlformats.org/officeDocument/2006/relationships/audio" Target="../media/audio2.wav"/><Relationship Id="rId15" Type="http://schemas.openxmlformats.org/officeDocument/2006/relationships/slide" Target="slide79.xml"/><Relationship Id="rId10" Type="http://schemas.openxmlformats.org/officeDocument/2006/relationships/slide" Target="slide74.xml"/><Relationship Id="rId19" Type="http://schemas.openxmlformats.org/officeDocument/2006/relationships/slide" Target="slide83.xml"/><Relationship Id="rId4" Type="http://schemas.openxmlformats.org/officeDocument/2006/relationships/slide" Target="slide71.xml"/><Relationship Id="rId9" Type="http://schemas.openxmlformats.org/officeDocument/2006/relationships/slide" Target="slide73.xml"/><Relationship Id="rId14" Type="http://schemas.openxmlformats.org/officeDocument/2006/relationships/slide" Target="slide78.xml"/></Relationships>
</file>

<file path=ppt/slides/_rels/slide84.xml.rels><?xml version="1.0" encoding="UTF-8" standalone="yes"?>
<Relationships xmlns="http://schemas.openxmlformats.org/package/2006/relationships"><Relationship Id="rId8" Type="http://schemas.openxmlformats.org/officeDocument/2006/relationships/slide" Target="slide2.xml"/><Relationship Id="rId3" Type="http://schemas.openxmlformats.org/officeDocument/2006/relationships/image" Target="../media/image1.jpeg"/><Relationship Id="rId7" Type="http://schemas.openxmlformats.org/officeDocument/2006/relationships/audio" Target="../media/audio3.wav"/><Relationship Id="rId2" Type="http://schemas.openxmlformats.org/officeDocument/2006/relationships/audio" Target="../media/audio1.wav"/><Relationship Id="rId1" Type="http://schemas.openxmlformats.org/officeDocument/2006/relationships/slideLayout" Target="../slideLayouts/slideLayout7.xml"/><Relationship Id="rId6" Type="http://schemas.openxmlformats.org/officeDocument/2006/relationships/audio" Target="../media/audio2.wav"/><Relationship Id="rId5" Type="http://schemas.openxmlformats.org/officeDocument/2006/relationships/slide" Target="slide85.xml"/><Relationship Id="rId10" Type="http://schemas.openxmlformats.org/officeDocument/2006/relationships/image" Target="../media/image6.png"/><Relationship Id="rId4" Type="http://schemas.openxmlformats.org/officeDocument/2006/relationships/image" Target="../media/image10.png"/><Relationship Id="rId9" Type="http://schemas.openxmlformats.org/officeDocument/2006/relationships/image" Target="../media/image8.jpeg"/></Relationships>
</file>

<file path=ppt/slides/_rels/slide85.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89.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88.xml"/><Relationship Id="rId2" Type="http://schemas.openxmlformats.org/officeDocument/2006/relationships/image" Target="../media/image1.jpeg"/><Relationship Id="rId16" Type="http://schemas.openxmlformats.org/officeDocument/2006/relationships/slide" Target="slide92.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87.xml"/><Relationship Id="rId5" Type="http://schemas.openxmlformats.org/officeDocument/2006/relationships/audio" Target="../media/audio2.wav"/><Relationship Id="rId15" Type="http://schemas.openxmlformats.org/officeDocument/2006/relationships/slide" Target="slide91.xml"/><Relationship Id="rId10" Type="http://schemas.openxmlformats.org/officeDocument/2006/relationships/slide" Target="slide86.xml"/><Relationship Id="rId4" Type="http://schemas.openxmlformats.org/officeDocument/2006/relationships/slide" Target="slide84.xml"/><Relationship Id="rId9" Type="http://schemas.openxmlformats.org/officeDocument/2006/relationships/slide" Target="slide85.xml"/><Relationship Id="rId14" Type="http://schemas.openxmlformats.org/officeDocument/2006/relationships/slide" Target="slide90.xml"/></Relationships>
</file>

<file path=ppt/slides/_rels/slide86.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89.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88.xml"/><Relationship Id="rId2" Type="http://schemas.openxmlformats.org/officeDocument/2006/relationships/image" Target="../media/image1.jpeg"/><Relationship Id="rId16" Type="http://schemas.openxmlformats.org/officeDocument/2006/relationships/slide" Target="slide92.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87.xml"/><Relationship Id="rId5" Type="http://schemas.openxmlformats.org/officeDocument/2006/relationships/audio" Target="../media/audio2.wav"/><Relationship Id="rId15" Type="http://schemas.openxmlformats.org/officeDocument/2006/relationships/slide" Target="slide91.xml"/><Relationship Id="rId10" Type="http://schemas.openxmlformats.org/officeDocument/2006/relationships/slide" Target="slide86.xml"/><Relationship Id="rId4" Type="http://schemas.openxmlformats.org/officeDocument/2006/relationships/slide" Target="slide84.xml"/><Relationship Id="rId9" Type="http://schemas.openxmlformats.org/officeDocument/2006/relationships/slide" Target="slide85.xml"/><Relationship Id="rId14" Type="http://schemas.openxmlformats.org/officeDocument/2006/relationships/slide" Target="slide90.xml"/></Relationships>
</file>

<file path=ppt/slides/_rels/slide87.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89.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88.xml"/><Relationship Id="rId2" Type="http://schemas.openxmlformats.org/officeDocument/2006/relationships/image" Target="../media/image1.jpeg"/><Relationship Id="rId16" Type="http://schemas.openxmlformats.org/officeDocument/2006/relationships/slide" Target="slide92.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87.xml"/><Relationship Id="rId5" Type="http://schemas.openxmlformats.org/officeDocument/2006/relationships/audio" Target="../media/audio2.wav"/><Relationship Id="rId15" Type="http://schemas.openxmlformats.org/officeDocument/2006/relationships/slide" Target="slide91.xml"/><Relationship Id="rId10" Type="http://schemas.openxmlformats.org/officeDocument/2006/relationships/slide" Target="slide86.xml"/><Relationship Id="rId4" Type="http://schemas.openxmlformats.org/officeDocument/2006/relationships/slide" Target="slide84.xml"/><Relationship Id="rId9" Type="http://schemas.openxmlformats.org/officeDocument/2006/relationships/slide" Target="slide85.xml"/><Relationship Id="rId14" Type="http://schemas.openxmlformats.org/officeDocument/2006/relationships/slide" Target="slide90.xml"/></Relationships>
</file>

<file path=ppt/slides/_rels/slide88.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89.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88.xml"/><Relationship Id="rId2" Type="http://schemas.openxmlformats.org/officeDocument/2006/relationships/image" Target="../media/image1.jpeg"/><Relationship Id="rId16" Type="http://schemas.openxmlformats.org/officeDocument/2006/relationships/slide" Target="slide92.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87.xml"/><Relationship Id="rId5" Type="http://schemas.openxmlformats.org/officeDocument/2006/relationships/audio" Target="../media/audio2.wav"/><Relationship Id="rId15" Type="http://schemas.openxmlformats.org/officeDocument/2006/relationships/slide" Target="slide91.xml"/><Relationship Id="rId10" Type="http://schemas.openxmlformats.org/officeDocument/2006/relationships/slide" Target="slide86.xml"/><Relationship Id="rId4" Type="http://schemas.openxmlformats.org/officeDocument/2006/relationships/slide" Target="slide84.xml"/><Relationship Id="rId9" Type="http://schemas.openxmlformats.org/officeDocument/2006/relationships/slide" Target="slide85.xml"/><Relationship Id="rId14" Type="http://schemas.openxmlformats.org/officeDocument/2006/relationships/slide" Target="slide90.xml"/></Relationships>
</file>

<file path=ppt/slides/_rels/slide89.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89.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88.xml"/><Relationship Id="rId2" Type="http://schemas.openxmlformats.org/officeDocument/2006/relationships/image" Target="../media/image1.jpeg"/><Relationship Id="rId16" Type="http://schemas.openxmlformats.org/officeDocument/2006/relationships/slide" Target="slide92.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87.xml"/><Relationship Id="rId5" Type="http://schemas.openxmlformats.org/officeDocument/2006/relationships/audio" Target="../media/audio2.wav"/><Relationship Id="rId15" Type="http://schemas.openxmlformats.org/officeDocument/2006/relationships/slide" Target="slide91.xml"/><Relationship Id="rId10" Type="http://schemas.openxmlformats.org/officeDocument/2006/relationships/slide" Target="slide86.xml"/><Relationship Id="rId4" Type="http://schemas.openxmlformats.org/officeDocument/2006/relationships/slide" Target="slide84.xml"/><Relationship Id="rId9" Type="http://schemas.openxmlformats.org/officeDocument/2006/relationships/slide" Target="slide85.xml"/><Relationship Id="rId14" Type="http://schemas.openxmlformats.org/officeDocument/2006/relationships/slide" Target="slide90.xml"/></Relationships>
</file>

<file path=ppt/slides/_rels/slide9.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13.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12.xml"/><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11.xml"/><Relationship Id="rId5" Type="http://schemas.openxmlformats.org/officeDocument/2006/relationships/audio" Target="../media/audio2.wav"/><Relationship Id="rId10" Type="http://schemas.openxmlformats.org/officeDocument/2006/relationships/slide" Target="slide10.xml"/><Relationship Id="rId4" Type="http://schemas.openxmlformats.org/officeDocument/2006/relationships/slide" Target="slide3.xml"/><Relationship Id="rId9" Type="http://schemas.openxmlformats.org/officeDocument/2006/relationships/slide" Target="slide9.xml"/></Relationships>
</file>

<file path=ppt/slides/_rels/slide90.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89.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88.xml"/><Relationship Id="rId2" Type="http://schemas.openxmlformats.org/officeDocument/2006/relationships/image" Target="../media/image1.jpeg"/><Relationship Id="rId16" Type="http://schemas.openxmlformats.org/officeDocument/2006/relationships/slide" Target="slide92.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87.xml"/><Relationship Id="rId5" Type="http://schemas.openxmlformats.org/officeDocument/2006/relationships/audio" Target="../media/audio2.wav"/><Relationship Id="rId15" Type="http://schemas.openxmlformats.org/officeDocument/2006/relationships/slide" Target="slide91.xml"/><Relationship Id="rId10" Type="http://schemas.openxmlformats.org/officeDocument/2006/relationships/slide" Target="slide86.xml"/><Relationship Id="rId4" Type="http://schemas.openxmlformats.org/officeDocument/2006/relationships/slide" Target="slide84.xml"/><Relationship Id="rId9" Type="http://schemas.openxmlformats.org/officeDocument/2006/relationships/slide" Target="slide85.xml"/><Relationship Id="rId14" Type="http://schemas.openxmlformats.org/officeDocument/2006/relationships/slide" Target="slide90.xml"/></Relationships>
</file>

<file path=ppt/slides/_rels/slide91.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89.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88.xml"/><Relationship Id="rId2" Type="http://schemas.openxmlformats.org/officeDocument/2006/relationships/image" Target="../media/image1.jpeg"/><Relationship Id="rId16" Type="http://schemas.openxmlformats.org/officeDocument/2006/relationships/slide" Target="slide92.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87.xml"/><Relationship Id="rId5" Type="http://schemas.openxmlformats.org/officeDocument/2006/relationships/audio" Target="../media/audio2.wav"/><Relationship Id="rId15" Type="http://schemas.openxmlformats.org/officeDocument/2006/relationships/slide" Target="slide91.xml"/><Relationship Id="rId10" Type="http://schemas.openxmlformats.org/officeDocument/2006/relationships/slide" Target="slide86.xml"/><Relationship Id="rId4" Type="http://schemas.openxmlformats.org/officeDocument/2006/relationships/slide" Target="slide84.xml"/><Relationship Id="rId9" Type="http://schemas.openxmlformats.org/officeDocument/2006/relationships/slide" Target="slide85.xml"/><Relationship Id="rId14" Type="http://schemas.openxmlformats.org/officeDocument/2006/relationships/slide" Target="slide90.xml"/></Relationships>
</file>

<file path=ppt/slides/_rels/slide92.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89.xml"/><Relationship Id="rId3" Type="http://schemas.openxmlformats.org/officeDocument/2006/relationships/image" Target="../media/image11.png"/><Relationship Id="rId7" Type="http://schemas.openxmlformats.org/officeDocument/2006/relationships/image" Target="../media/image8.jpeg"/><Relationship Id="rId12" Type="http://schemas.openxmlformats.org/officeDocument/2006/relationships/slide" Target="slide88.xml"/><Relationship Id="rId2" Type="http://schemas.openxmlformats.org/officeDocument/2006/relationships/image" Target="../media/image1.jpeg"/><Relationship Id="rId16" Type="http://schemas.openxmlformats.org/officeDocument/2006/relationships/slide" Target="slide92.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87.xml"/><Relationship Id="rId5" Type="http://schemas.openxmlformats.org/officeDocument/2006/relationships/audio" Target="../media/audio2.wav"/><Relationship Id="rId15" Type="http://schemas.openxmlformats.org/officeDocument/2006/relationships/slide" Target="slide91.xml"/><Relationship Id="rId10" Type="http://schemas.openxmlformats.org/officeDocument/2006/relationships/slide" Target="slide86.xml"/><Relationship Id="rId4" Type="http://schemas.openxmlformats.org/officeDocument/2006/relationships/slide" Target="slide84.xml"/><Relationship Id="rId9" Type="http://schemas.openxmlformats.org/officeDocument/2006/relationships/slide" Target="slide85.xml"/><Relationship Id="rId14" Type="http://schemas.openxmlformats.org/officeDocument/2006/relationships/slide" Target="slide90.xml"/></Relationships>
</file>

<file path=ppt/slides/_rels/slide93.xml.rels><?xml version="1.0" encoding="UTF-8" standalone="yes"?>
<Relationships xmlns="http://schemas.openxmlformats.org/package/2006/relationships"><Relationship Id="rId8" Type="http://schemas.openxmlformats.org/officeDocument/2006/relationships/slide" Target="slide2.xml"/><Relationship Id="rId3" Type="http://schemas.openxmlformats.org/officeDocument/2006/relationships/image" Target="../media/image1.jpeg"/><Relationship Id="rId7" Type="http://schemas.openxmlformats.org/officeDocument/2006/relationships/audio" Target="../media/audio3.wav"/><Relationship Id="rId2" Type="http://schemas.openxmlformats.org/officeDocument/2006/relationships/audio" Target="../media/audio1.wav"/><Relationship Id="rId1" Type="http://schemas.openxmlformats.org/officeDocument/2006/relationships/slideLayout" Target="../slideLayouts/slideLayout7.xml"/><Relationship Id="rId6" Type="http://schemas.openxmlformats.org/officeDocument/2006/relationships/audio" Target="../media/audio2.wav"/><Relationship Id="rId5" Type="http://schemas.openxmlformats.org/officeDocument/2006/relationships/slide" Target="slide94.xml"/><Relationship Id="rId10" Type="http://schemas.openxmlformats.org/officeDocument/2006/relationships/image" Target="../media/image6.png"/><Relationship Id="rId4" Type="http://schemas.openxmlformats.org/officeDocument/2006/relationships/image" Target="../media/image10.png"/><Relationship Id="rId9" Type="http://schemas.openxmlformats.org/officeDocument/2006/relationships/image" Target="../media/image8.jpeg"/></Relationships>
</file>

<file path=ppt/slides/_rels/slide94.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98.xml"/><Relationship Id="rId18" Type="http://schemas.openxmlformats.org/officeDocument/2006/relationships/slide" Target="slide103.xml"/><Relationship Id="rId26" Type="http://schemas.openxmlformats.org/officeDocument/2006/relationships/slide" Target="slide106.xml"/><Relationship Id="rId3" Type="http://schemas.openxmlformats.org/officeDocument/2006/relationships/image" Target="../media/image11.png"/><Relationship Id="rId21" Type="http://schemas.openxmlformats.org/officeDocument/2006/relationships/slide" Target="slide111.xml"/><Relationship Id="rId7" Type="http://schemas.openxmlformats.org/officeDocument/2006/relationships/image" Target="../media/image8.jpeg"/><Relationship Id="rId12" Type="http://schemas.openxmlformats.org/officeDocument/2006/relationships/slide" Target="slide97.xml"/><Relationship Id="rId17" Type="http://schemas.openxmlformats.org/officeDocument/2006/relationships/slide" Target="slide102.xml"/><Relationship Id="rId25" Type="http://schemas.openxmlformats.org/officeDocument/2006/relationships/slide" Target="slide107.xml"/><Relationship Id="rId2" Type="http://schemas.openxmlformats.org/officeDocument/2006/relationships/image" Target="../media/image1.jpeg"/><Relationship Id="rId16" Type="http://schemas.openxmlformats.org/officeDocument/2006/relationships/slide" Target="slide101.xml"/><Relationship Id="rId20" Type="http://schemas.openxmlformats.org/officeDocument/2006/relationships/slide" Target="slide105.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96.xml"/><Relationship Id="rId24" Type="http://schemas.openxmlformats.org/officeDocument/2006/relationships/slide" Target="slide108.xml"/><Relationship Id="rId5" Type="http://schemas.openxmlformats.org/officeDocument/2006/relationships/audio" Target="../media/audio2.wav"/><Relationship Id="rId15" Type="http://schemas.openxmlformats.org/officeDocument/2006/relationships/slide" Target="slide100.xml"/><Relationship Id="rId23" Type="http://schemas.openxmlformats.org/officeDocument/2006/relationships/slide" Target="slide109.xml"/><Relationship Id="rId10" Type="http://schemas.openxmlformats.org/officeDocument/2006/relationships/slide" Target="slide95.xml"/><Relationship Id="rId19" Type="http://schemas.openxmlformats.org/officeDocument/2006/relationships/slide" Target="slide104.xml"/><Relationship Id="rId4" Type="http://schemas.openxmlformats.org/officeDocument/2006/relationships/slide" Target="slide93.xml"/><Relationship Id="rId9" Type="http://schemas.openxmlformats.org/officeDocument/2006/relationships/slide" Target="slide94.xml"/><Relationship Id="rId14" Type="http://schemas.openxmlformats.org/officeDocument/2006/relationships/slide" Target="slide99.xml"/><Relationship Id="rId22" Type="http://schemas.openxmlformats.org/officeDocument/2006/relationships/slide" Target="slide110.xml"/></Relationships>
</file>

<file path=ppt/slides/_rels/slide95.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98.xml"/><Relationship Id="rId18" Type="http://schemas.openxmlformats.org/officeDocument/2006/relationships/slide" Target="slide103.xml"/><Relationship Id="rId26" Type="http://schemas.openxmlformats.org/officeDocument/2006/relationships/slide" Target="slide106.xml"/><Relationship Id="rId3" Type="http://schemas.openxmlformats.org/officeDocument/2006/relationships/image" Target="../media/image11.png"/><Relationship Id="rId21" Type="http://schemas.openxmlformats.org/officeDocument/2006/relationships/slide" Target="slide111.xml"/><Relationship Id="rId7" Type="http://schemas.openxmlformats.org/officeDocument/2006/relationships/image" Target="../media/image8.jpeg"/><Relationship Id="rId12" Type="http://schemas.openxmlformats.org/officeDocument/2006/relationships/slide" Target="slide97.xml"/><Relationship Id="rId17" Type="http://schemas.openxmlformats.org/officeDocument/2006/relationships/slide" Target="slide102.xml"/><Relationship Id="rId25" Type="http://schemas.openxmlformats.org/officeDocument/2006/relationships/slide" Target="slide107.xml"/><Relationship Id="rId2" Type="http://schemas.openxmlformats.org/officeDocument/2006/relationships/image" Target="../media/image1.jpeg"/><Relationship Id="rId16" Type="http://schemas.openxmlformats.org/officeDocument/2006/relationships/slide" Target="slide101.xml"/><Relationship Id="rId20" Type="http://schemas.openxmlformats.org/officeDocument/2006/relationships/slide" Target="slide105.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96.xml"/><Relationship Id="rId24" Type="http://schemas.openxmlformats.org/officeDocument/2006/relationships/slide" Target="slide108.xml"/><Relationship Id="rId5" Type="http://schemas.openxmlformats.org/officeDocument/2006/relationships/audio" Target="../media/audio2.wav"/><Relationship Id="rId15" Type="http://schemas.openxmlformats.org/officeDocument/2006/relationships/slide" Target="slide100.xml"/><Relationship Id="rId23" Type="http://schemas.openxmlformats.org/officeDocument/2006/relationships/slide" Target="slide109.xml"/><Relationship Id="rId10" Type="http://schemas.openxmlformats.org/officeDocument/2006/relationships/slide" Target="slide95.xml"/><Relationship Id="rId19" Type="http://schemas.openxmlformats.org/officeDocument/2006/relationships/slide" Target="slide104.xml"/><Relationship Id="rId4" Type="http://schemas.openxmlformats.org/officeDocument/2006/relationships/slide" Target="slide93.xml"/><Relationship Id="rId9" Type="http://schemas.openxmlformats.org/officeDocument/2006/relationships/slide" Target="slide94.xml"/><Relationship Id="rId14" Type="http://schemas.openxmlformats.org/officeDocument/2006/relationships/slide" Target="slide99.xml"/><Relationship Id="rId22" Type="http://schemas.openxmlformats.org/officeDocument/2006/relationships/slide" Target="slide110.xml"/></Relationships>
</file>

<file path=ppt/slides/_rels/slide96.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98.xml"/><Relationship Id="rId18" Type="http://schemas.openxmlformats.org/officeDocument/2006/relationships/slide" Target="slide103.xml"/><Relationship Id="rId26" Type="http://schemas.openxmlformats.org/officeDocument/2006/relationships/slide" Target="slide106.xml"/><Relationship Id="rId3" Type="http://schemas.openxmlformats.org/officeDocument/2006/relationships/image" Target="../media/image11.png"/><Relationship Id="rId21" Type="http://schemas.openxmlformats.org/officeDocument/2006/relationships/slide" Target="slide111.xml"/><Relationship Id="rId7" Type="http://schemas.openxmlformats.org/officeDocument/2006/relationships/image" Target="../media/image8.jpeg"/><Relationship Id="rId12" Type="http://schemas.openxmlformats.org/officeDocument/2006/relationships/slide" Target="slide97.xml"/><Relationship Id="rId17" Type="http://schemas.openxmlformats.org/officeDocument/2006/relationships/slide" Target="slide102.xml"/><Relationship Id="rId25" Type="http://schemas.openxmlformats.org/officeDocument/2006/relationships/slide" Target="slide107.xml"/><Relationship Id="rId2" Type="http://schemas.openxmlformats.org/officeDocument/2006/relationships/image" Target="../media/image1.jpeg"/><Relationship Id="rId16" Type="http://schemas.openxmlformats.org/officeDocument/2006/relationships/slide" Target="slide101.xml"/><Relationship Id="rId20" Type="http://schemas.openxmlformats.org/officeDocument/2006/relationships/slide" Target="slide105.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96.xml"/><Relationship Id="rId24" Type="http://schemas.openxmlformats.org/officeDocument/2006/relationships/slide" Target="slide108.xml"/><Relationship Id="rId5" Type="http://schemas.openxmlformats.org/officeDocument/2006/relationships/audio" Target="../media/audio2.wav"/><Relationship Id="rId15" Type="http://schemas.openxmlformats.org/officeDocument/2006/relationships/slide" Target="slide100.xml"/><Relationship Id="rId23" Type="http://schemas.openxmlformats.org/officeDocument/2006/relationships/slide" Target="slide109.xml"/><Relationship Id="rId10" Type="http://schemas.openxmlformats.org/officeDocument/2006/relationships/slide" Target="slide95.xml"/><Relationship Id="rId19" Type="http://schemas.openxmlformats.org/officeDocument/2006/relationships/slide" Target="slide104.xml"/><Relationship Id="rId4" Type="http://schemas.openxmlformats.org/officeDocument/2006/relationships/slide" Target="slide93.xml"/><Relationship Id="rId9" Type="http://schemas.openxmlformats.org/officeDocument/2006/relationships/slide" Target="slide94.xml"/><Relationship Id="rId14" Type="http://schemas.openxmlformats.org/officeDocument/2006/relationships/slide" Target="slide99.xml"/><Relationship Id="rId22" Type="http://schemas.openxmlformats.org/officeDocument/2006/relationships/slide" Target="slide110.xml"/></Relationships>
</file>

<file path=ppt/slides/_rels/slide97.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98.xml"/><Relationship Id="rId18" Type="http://schemas.openxmlformats.org/officeDocument/2006/relationships/slide" Target="slide103.xml"/><Relationship Id="rId26" Type="http://schemas.openxmlformats.org/officeDocument/2006/relationships/slide" Target="slide106.xml"/><Relationship Id="rId3" Type="http://schemas.openxmlformats.org/officeDocument/2006/relationships/image" Target="../media/image11.png"/><Relationship Id="rId21" Type="http://schemas.openxmlformats.org/officeDocument/2006/relationships/slide" Target="slide111.xml"/><Relationship Id="rId7" Type="http://schemas.openxmlformats.org/officeDocument/2006/relationships/image" Target="../media/image8.jpeg"/><Relationship Id="rId12" Type="http://schemas.openxmlformats.org/officeDocument/2006/relationships/slide" Target="slide97.xml"/><Relationship Id="rId17" Type="http://schemas.openxmlformats.org/officeDocument/2006/relationships/slide" Target="slide102.xml"/><Relationship Id="rId25" Type="http://schemas.openxmlformats.org/officeDocument/2006/relationships/slide" Target="slide107.xml"/><Relationship Id="rId2" Type="http://schemas.openxmlformats.org/officeDocument/2006/relationships/image" Target="../media/image1.jpeg"/><Relationship Id="rId16" Type="http://schemas.openxmlformats.org/officeDocument/2006/relationships/slide" Target="slide101.xml"/><Relationship Id="rId20" Type="http://schemas.openxmlformats.org/officeDocument/2006/relationships/slide" Target="slide105.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96.xml"/><Relationship Id="rId24" Type="http://schemas.openxmlformats.org/officeDocument/2006/relationships/slide" Target="slide108.xml"/><Relationship Id="rId5" Type="http://schemas.openxmlformats.org/officeDocument/2006/relationships/audio" Target="../media/audio2.wav"/><Relationship Id="rId15" Type="http://schemas.openxmlformats.org/officeDocument/2006/relationships/slide" Target="slide100.xml"/><Relationship Id="rId23" Type="http://schemas.openxmlformats.org/officeDocument/2006/relationships/slide" Target="slide109.xml"/><Relationship Id="rId10" Type="http://schemas.openxmlformats.org/officeDocument/2006/relationships/slide" Target="slide95.xml"/><Relationship Id="rId19" Type="http://schemas.openxmlformats.org/officeDocument/2006/relationships/slide" Target="slide104.xml"/><Relationship Id="rId4" Type="http://schemas.openxmlformats.org/officeDocument/2006/relationships/slide" Target="slide93.xml"/><Relationship Id="rId9" Type="http://schemas.openxmlformats.org/officeDocument/2006/relationships/slide" Target="slide94.xml"/><Relationship Id="rId14" Type="http://schemas.openxmlformats.org/officeDocument/2006/relationships/slide" Target="slide99.xml"/><Relationship Id="rId22" Type="http://schemas.openxmlformats.org/officeDocument/2006/relationships/slide" Target="slide110.xml"/></Relationships>
</file>

<file path=ppt/slides/_rels/slide98.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98.xml"/><Relationship Id="rId18" Type="http://schemas.openxmlformats.org/officeDocument/2006/relationships/slide" Target="slide103.xml"/><Relationship Id="rId26" Type="http://schemas.openxmlformats.org/officeDocument/2006/relationships/slide" Target="slide106.xml"/><Relationship Id="rId3" Type="http://schemas.openxmlformats.org/officeDocument/2006/relationships/image" Target="../media/image11.png"/><Relationship Id="rId21" Type="http://schemas.openxmlformats.org/officeDocument/2006/relationships/slide" Target="slide111.xml"/><Relationship Id="rId7" Type="http://schemas.openxmlformats.org/officeDocument/2006/relationships/image" Target="../media/image8.jpeg"/><Relationship Id="rId12" Type="http://schemas.openxmlformats.org/officeDocument/2006/relationships/slide" Target="slide97.xml"/><Relationship Id="rId17" Type="http://schemas.openxmlformats.org/officeDocument/2006/relationships/slide" Target="slide102.xml"/><Relationship Id="rId25" Type="http://schemas.openxmlformats.org/officeDocument/2006/relationships/slide" Target="slide107.xml"/><Relationship Id="rId2" Type="http://schemas.openxmlformats.org/officeDocument/2006/relationships/image" Target="../media/image1.jpeg"/><Relationship Id="rId16" Type="http://schemas.openxmlformats.org/officeDocument/2006/relationships/slide" Target="slide101.xml"/><Relationship Id="rId20" Type="http://schemas.openxmlformats.org/officeDocument/2006/relationships/slide" Target="slide105.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96.xml"/><Relationship Id="rId24" Type="http://schemas.openxmlformats.org/officeDocument/2006/relationships/slide" Target="slide108.xml"/><Relationship Id="rId5" Type="http://schemas.openxmlformats.org/officeDocument/2006/relationships/audio" Target="../media/audio2.wav"/><Relationship Id="rId15" Type="http://schemas.openxmlformats.org/officeDocument/2006/relationships/slide" Target="slide100.xml"/><Relationship Id="rId23" Type="http://schemas.openxmlformats.org/officeDocument/2006/relationships/slide" Target="slide109.xml"/><Relationship Id="rId10" Type="http://schemas.openxmlformats.org/officeDocument/2006/relationships/slide" Target="slide95.xml"/><Relationship Id="rId19" Type="http://schemas.openxmlformats.org/officeDocument/2006/relationships/slide" Target="slide104.xml"/><Relationship Id="rId4" Type="http://schemas.openxmlformats.org/officeDocument/2006/relationships/slide" Target="slide93.xml"/><Relationship Id="rId9" Type="http://schemas.openxmlformats.org/officeDocument/2006/relationships/slide" Target="slide94.xml"/><Relationship Id="rId14" Type="http://schemas.openxmlformats.org/officeDocument/2006/relationships/slide" Target="slide99.xml"/><Relationship Id="rId22" Type="http://schemas.openxmlformats.org/officeDocument/2006/relationships/slide" Target="slide110.xml"/></Relationships>
</file>

<file path=ppt/slides/_rels/slide99.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slide" Target="slide98.xml"/><Relationship Id="rId18" Type="http://schemas.openxmlformats.org/officeDocument/2006/relationships/slide" Target="slide103.xml"/><Relationship Id="rId26" Type="http://schemas.openxmlformats.org/officeDocument/2006/relationships/slide" Target="slide106.xml"/><Relationship Id="rId3" Type="http://schemas.openxmlformats.org/officeDocument/2006/relationships/image" Target="../media/image11.png"/><Relationship Id="rId21" Type="http://schemas.openxmlformats.org/officeDocument/2006/relationships/slide" Target="slide111.xml"/><Relationship Id="rId7" Type="http://schemas.openxmlformats.org/officeDocument/2006/relationships/image" Target="../media/image8.jpeg"/><Relationship Id="rId12" Type="http://schemas.openxmlformats.org/officeDocument/2006/relationships/slide" Target="slide97.xml"/><Relationship Id="rId17" Type="http://schemas.openxmlformats.org/officeDocument/2006/relationships/slide" Target="slide102.xml"/><Relationship Id="rId25" Type="http://schemas.openxmlformats.org/officeDocument/2006/relationships/slide" Target="slide107.xml"/><Relationship Id="rId2" Type="http://schemas.openxmlformats.org/officeDocument/2006/relationships/image" Target="../media/image1.jpeg"/><Relationship Id="rId16" Type="http://schemas.openxmlformats.org/officeDocument/2006/relationships/slide" Target="slide101.xml"/><Relationship Id="rId20" Type="http://schemas.openxmlformats.org/officeDocument/2006/relationships/slide" Target="slide105.xml"/><Relationship Id="rId1" Type="http://schemas.openxmlformats.org/officeDocument/2006/relationships/slideLayout" Target="../slideLayouts/slideLayout7.xml"/><Relationship Id="rId6" Type="http://schemas.openxmlformats.org/officeDocument/2006/relationships/audio" Target="../media/audio3.wav"/><Relationship Id="rId11" Type="http://schemas.openxmlformats.org/officeDocument/2006/relationships/slide" Target="slide96.xml"/><Relationship Id="rId24" Type="http://schemas.openxmlformats.org/officeDocument/2006/relationships/slide" Target="slide108.xml"/><Relationship Id="rId5" Type="http://schemas.openxmlformats.org/officeDocument/2006/relationships/audio" Target="../media/audio2.wav"/><Relationship Id="rId15" Type="http://schemas.openxmlformats.org/officeDocument/2006/relationships/slide" Target="slide100.xml"/><Relationship Id="rId23" Type="http://schemas.openxmlformats.org/officeDocument/2006/relationships/slide" Target="slide109.xml"/><Relationship Id="rId10" Type="http://schemas.openxmlformats.org/officeDocument/2006/relationships/slide" Target="slide95.xml"/><Relationship Id="rId19" Type="http://schemas.openxmlformats.org/officeDocument/2006/relationships/slide" Target="slide104.xml"/><Relationship Id="rId4" Type="http://schemas.openxmlformats.org/officeDocument/2006/relationships/slide" Target="slide93.xml"/><Relationship Id="rId9" Type="http://schemas.openxmlformats.org/officeDocument/2006/relationships/slide" Target="slide94.xml"/><Relationship Id="rId14" Type="http://schemas.openxmlformats.org/officeDocument/2006/relationships/slide" Target="slide99.xml"/><Relationship Id="rId22" Type="http://schemas.openxmlformats.org/officeDocument/2006/relationships/slide" Target="slide110.xml"/></Relationships>
</file>

<file path=ppt/slides/slide1.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cstate="print"/>
          <a:srcRect/>
          <a:stretch>
            <a:fillRect/>
          </a:stretch>
        </a:blipFill>
        <a:effectLst/>
      </p:bgPr>
    </p:bg>
    <p:spTree>
      <p:nvGrpSpPr>
        <p:cNvPr id="1" name=""/>
        <p:cNvGrpSpPr/>
        <p:nvPr/>
      </p:nvGrpSpPr>
      <p:grpSpPr>
        <a:xfrm>
          <a:off x="0" y="0"/>
          <a:ext cx="0" cy="0"/>
          <a:chOff x="0" y="0"/>
          <a:chExt cx="0" cy="0"/>
        </a:xfrm>
      </p:grpSpPr>
      <p:pic>
        <p:nvPicPr>
          <p:cNvPr id="1032" name="Picture 8" descr="H:\pi c\rahvar\Road\ATO-L-13881226052249.jpg"/>
          <p:cNvPicPr>
            <a:picLocks noChangeAspect="1" noChangeArrowheads="1"/>
          </p:cNvPicPr>
          <p:nvPr/>
        </p:nvPicPr>
        <p:blipFill>
          <a:blip r:embed="rId4" cstate="print">
            <a:lum bright="10000"/>
          </a:blip>
          <a:stretch>
            <a:fillRect/>
          </a:stretch>
        </p:blipFill>
        <p:spPr bwMode="auto">
          <a:xfrm>
            <a:off x="45060" y="2000240"/>
            <a:ext cx="2455238" cy="1947421"/>
          </a:xfrm>
          <a:prstGeom prst="rect">
            <a:avLst/>
          </a:prstGeom>
          <a:noFill/>
        </p:spPr>
      </p:pic>
      <p:pic>
        <p:nvPicPr>
          <p:cNvPr id="1030" name="Picture 6" descr="H:\pi c\rahvar\yakhbandan\04.bmp"/>
          <p:cNvPicPr>
            <a:picLocks noChangeAspect="1" noChangeArrowheads="1"/>
          </p:cNvPicPr>
          <p:nvPr/>
        </p:nvPicPr>
        <p:blipFill>
          <a:blip r:embed="rId5" cstate="print">
            <a:lum bright="10000"/>
          </a:blip>
          <a:stretch>
            <a:fillRect/>
          </a:stretch>
        </p:blipFill>
        <p:spPr bwMode="auto">
          <a:xfrm>
            <a:off x="45060" y="184654"/>
            <a:ext cx="2644943" cy="2000239"/>
          </a:xfrm>
          <a:prstGeom prst="rect">
            <a:avLst/>
          </a:prstGeom>
          <a:noFill/>
        </p:spPr>
      </p:pic>
      <p:pic>
        <p:nvPicPr>
          <p:cNvPr id="2" name="Picture 1" descr="02.png"/>
          <p:cNvPicPr>
            <a:picLocks noChangeAspect="1"/>
          </p:cNvPicPr>
          <p:nvPr/>
        </p:nvPicPr>
        <p:blipFill>
          <a:blip r:embed="rId6" cstate="print"/>
          <a:stretch>
            <a:fillRect/>
          </a:stretch>
        </p:blipFill>
        <p:spPr>
          <a:xfrm>
            <a:off x="179512" y="0"/>
            <a:ext cx="9144000" cy="6839712"/>
          </a:xfrm>
          <a:prstGeom prst="rect">
            <a:avLst/>
          </a:prstGeom>
        </p:spPr>
      </p:pic>
      <p:sp>
        <p:nvSpPr>
          <p:cNvPr id="4" name="TextBox 3"/>
          <p:cNvSpPr txBox="1"/>
          <p:nvPr/>
        </p:nvSpPr>
        <p:spPr>
          <a:xfrm>
            <a:off x="1714480" y="1000108"/>
            <a:ext cx="6072230" cy="369332"/>
          </a:xfrm>
          <a:prstGeom prst="rect">
            <a:avLst/>
          </a:prstGeom>
          <a:noFill/>
        </p:spPr>
        <p:txBody>
          <a:bodyPr wrap="square" rtlCol="1">
            <a:spAutoFit/>
          </a:bodyPr>
          <a:lstStyle/>
          <a:p>
            <a:endParaRPr lang="fa-IR" dirty="0"/>
          </a:p>
        </p:txBody>
      </p:sp>
      <p:sp>
        <p:nvSpPr>
          <p:cNvPr id="5" name="TextBox 4"/>
          <p:cNvSpPr txBox="1"/>
          <p:nvPr/>
        </p:nvSpPr>
        <p:spPr>
          <a:xfrm>
            <a:off x="2964645" y="3143248"/>
            <a:ext cx="3214710" cy="1331134"/>
          </a:xfrm>
          <a:prstGeom prst="rect">
            <a:avLst/>
          </a:prstGeom>
          <a:noFill/>
        </p:spPr>
        <p:style>
          <a:lnRef idx="0">
            <a:schemeClr val="accent3"/>
          </a:lnRef>
          <a:fillRef idx="3">
            <a:schemeClr val="accent3"/>
          </a:fillRef>
          <a:effectRef idx="3">
            <a:schemeClr val="accent3"/>
          </a:effectRef>
          <a:fontRef idx="minor">
            <a:schemeClr val="lt1"/>
          </a:fontRef>
        </p:style>
        <p:txBody>
          <a:bodyPr wrap="square" rtlCol="1">
            <a:spAutoFit/>
            <a:sp3d/>
          </a:bodyPr>
          <a:lstStyle/>
          <a:p>
            <a:pPr algn="ctr">
              <a:lnSpc>
                <a:spcPct val="150000"/>
              </a:lnSpc>
            </a:pPr>
            <a:r>
              <a:rPr lang="fa-IR" sz="2800" b="1" dirty="0" smtClean="0">
                <a:effectLst>
                  <a:glow rad="228600">
                    <a:schemeClr val="accent3">
                      <a:satMod val="175000"/>
                      <a:alpha val="40000"/>
                    </a:schemeClr>
                  </a:glow>
                </a:effectLst>
                <a:cs typeface="B Titr" pitchFamily="2" charset="-78"/>
              </a:rPr>
              <a:t>اصول و رو شهای ارائه ی مفاهیم دینی</a:t>
            </a:r>
          </a:p>
        </p:txBody>
      </p:sp>
      <p:pic>
        <p:nvPicPr>
          <p:cNvPr id="1027" name="Picture 3" descr="D:\90.9.6\t1.png"/>
          <p:cNvPicPr>
            <a:picLocks noChangeAspect="1" noChangeArrowheads="1"/>
          </p:cNvPicPr>
          <p:nvPr/>
        </p:nvPicPr>
        <p:blipFill>
          <a:blip r:embed="rId7" cstate="print"/>
          <a:srcRect/>
          <a:stretch>
            <a:fillRect/>
          </a:stretch>
        </p:blipFill>
        <p:spPr bwMode="auto">
          <a:xfrm>
            <a:off x="3357554" y="785794"/>
            <a:ext cx="2500330" cy="771164"/>
          </a:xfrm>
          <a:prstGeom prst="rect">
            <a:avLst/>
          </a:prstGeom>
          <a:noFill/>
          <a:effectLst>
            <a:glow rad="63500">
              <a:schemeClr val="accent3">
                <a:satMod val="175000"/>
                <a:alpha val="40000"/>
              </a:schemeClr>
            </a:glow>
          </a:effectLst>
        </p:spPr>
      </p:pic>
      <p:sp>
        <p:nvSpPr>
          <p:cNvPr id="13" name="Round Diagonal Corner Rectangle 12">
            <a:hlinkClick r:id="rId8" action="ppaction://hlinksldjump">
              <a:snd r:embed="rId9" name="thbad.wav"/>
            </a:hlinkClick>
            <a:hlinkHover r:id="" action="ppaction://noaction">
              <a:snd r:embed="rId10" name="0.wav"/>
            </a:hlinkHover>
          </p:cNvPr>
          <p:cNvSpPr/>
          <p:nvPr/>
        </p:nvSpPr>
        <p:spPr>
          <a:xfrm>
            <a:off x="5500694" y="5500702"/>
            <a:ext cx="1476000" cy="360000"/>
          </a:xfrm>
          <a:prstGeom prst="round2DiagRect">
            <a:avLst>
              <a:gd name="adj1" fmla="val 50000"/>
              <a:gd name="adj2" fmla="val 0"/>
            </a:avLst>
          </a:prstGeom>
        </p:spPr>
        <p:style>
          <a:lnRef idx="1">
            <a:schemeClr val="accent5"/>
          </a:lnRef>
          <a:fillRef idx="2">
            <a:schemeClr val="accent5"/>
          </a:fillRef>
          <a:effectRef idx="1">
            <a:schemeClr val="accent5"/>
          </a:effectRef>
          <a:fontRef idx="minor">
            <a:schemeClr val="dk1"/>
          </a:fontRef>
        </p:style>
        <p:txBody>
          <a:bodyPr rtlCol="1" anchor="ctr"/>
          <a:lstStyle/>
          <a:p>
            <a:pPr algn="ctr"/>
            <a:r>
              <a:rPr lang="fa-IR" dirty="0" smtClean="0">
                <a:cs typeface="B Titr" pitchFamily="2" charset="-78"/>
              </a:rPr>
              <a:t>شناسنامه کتاب</a:t>
            </a:r>
            <a:endParaRPr lang="fa-IR" dirty="0">
              <a:cs typeface="B Titr" pitchFamily="2" charset="-78"/>
            </a:endParaRPr>
          </a:p>
        </p:txBody>
      </p:sp>
      <p:sp>
        <p:nvSpPr>
          <p:cNvPr id="14" name="Round Diagonal Corner Rectangle 13">
            <a:hlinkClick r:id="rId11" action="ppaction://hlinksldjump">
              <a:snd r:embed="rId9" name="thbad.wav"/>
            </a:hlinkClick>
            <a:hlinkHover r:id="" action="ppaction://noaction">
              <a:snd r:embed="rId10" name="0.wav"/>
            </a:hlinkHover>
          </p:cNvPr>
          <p:cNvSpPr/>
          <p:nvPr/>
        </p:nvSpPr>
        <p:spPr>
          <a:xfrm>
            <a:off x="3714744" y="5715016"/>
            <a:ext cx="1476000" cy="360000"/>
          </a:xfrm>
          <a:prstGeom prst="round2DiagRect">
            <a:avLst>
              <a:gd name="adj1" fmla="val 50000"/>
              <a:gd name="adj2" fmla="val 0"/>
            </a:avLst>
          </a:prstGeom>
        </p:spPr>
        <p:style>
          <a:lnRef idx="1">
            <a:schemeClr val="accent5"/>
          </a:lnRef>
          <a:fillRef idx="2">
            <a:schemeClr val="accent5"/>
          </a:fillRef>
          <a:effectRef idx="1">
            <a:schemeClr val="accent5"/>
          </a:effectRef>
          <a:fontRef idx="minor">
            <a:schemeClr val="dk1"/>
          </a:fontRef>
        </p:style>
        <p:txBody>
          <a:bodyPr rtlCol="1" anchor="ctr"/>
          <a:lstStyle/>
          <a:p>
            <a:pPr algn="ctr"/>
            <a:r>
              <a:rPr lang="fa-IR" dirty="0" smtClean="0">
                <a:cs typeface="B Titr" pitchFamily="2" charset="-78"/>
              </a:rPr>
              <a:t>مقدمه کتاب</a:t>
            </a:r>
            <a:endParaRPr lang="fa-IR" dirty="0">
              <a:cs typeface="B Titr" pitchFamily="2" charset="-78"/>
            </a:endParaRPr>
          </a:p>
        </p:txBody>
      </p:sp>
      <p:sp>
        <p:nvSpPr>
          <p:cNvPr id="15" name="Round Diagonal Corner Rectangle 14">
            <a:hlinkClick r:id="rId8" action="ppaction://hlinksldjump">
              <a:snd r:embed="rId9" name="thbad.wav"/>
            </a:hlinkClick>
            <a:hlinkHover r:id="" action="ppaction://noaction">
              <a:snd r:embed="rId10" name="0.wav"/>
            </a:hlinkHover>
          </p:cNvPr>
          <p:cNvSpPr/>
          <p:nvPr/>
        </p:nvSpPr>
        <p:spPr>
          <a:xfrm>
            <a:off x="1928794" y="5857892"/>
            <a:ext cx="1476000" cy="360000"/>
          </a:xfrm>
          <a:prstGeom prst="round2DiagRect">
            <a:avLst>
              <a:gd name="adj1" fmla="val 50000"/>
              <a:gd name="adj2" fmla="val 0"/>
            </a:avLst>
          </a:prstGeom>
        </p:spPr>
        <p:style>
          <a:lnRef idx="1">
            <a:schemeClr val="accent5"/>
          </a:lnRef>
          <a:fillRef idx="2">
            <a:schemeClr val="accent5"/>
          </a:fillRef>
          <a:effectRef idx="1">
            <a:schemeClr val="accent5"/>
          </a:effectRef>
          <a:fontRef idx="minor">
            <a:schemeClr val="dk1"/>
          </a:fontRef>
        </p:style>
        <p:txBody>
          <a:bodyPr rtlCol="1" anchor="ctr"/>
          <a:lstStyle/>
          <a:p>
            <a:pPr algn="ctr"/>
            <a:r>
              <a:rPr lang="fa-IR" dirty="0" smtClean="0">
                <a:cs typeface="B Titr" pitchFamily="2" charset="-78"/>
              </a:rPr>
              <a:t>جلسات</a:t>
            </a:r>
            <a:endParaRPr lang="fa-IR" dirty="0">
              <a:cs typeface="B Titr" pitchFamily="2" charset="-78"/>
            </a:endParaRPr>
          </a:p>
        </p:txBody>
      </p:sp>
      <p:pic>
        <p:nvPicPr>
          <p:cNvPr id="1029" name="Picture 5" descr="D:\narmafzar H edayat\power point\Ordodari\pic\exist copy.png">
            <a:hlinkClick r:id="" action="ppaction://hlinkshowjump?jump=endshow">
              <a:snd r:embed="rId9" name="thbad.wav"/>
            </a:hlinkClick>
            <a:hlinkHover r:id="" action="ppaction://noaction">
              <a:snd r:embed="rId10" name="0.wav"/>
            </a:hlinkHover>
          </p:cNvPr>
          <p:cNvPicPr>
            <a:picLocks noChangeAspect="1" noChangeArrowheads="1"/>
          </p:cNvPicPr>
          <p:nvPr/>
        </p:nvPicPr>
        <p:blipFill>
          <a:blip r:embed="rId12" cstate="print"/>
          <a:srcRect/>
          <a:stretch>
            <a:fillRect/>
          </a:stretch>
        </p:blipFill>
        <p:spPr bwMode="auto">
          <a:xfrm>
            <a:off x="8072462" y="5929330"/>
            <a:ext cx="508000" cy="508000"/>
          </a:xfrm>
          <a:prstGeom prst="rect">
            <a:avLst/>
          </a:prstGeom>
          <a:noFill/>
        </p:spPr>
      </p:pic>
      <p:pic>
        <p:nvPicPr>
          <p:cNvPr id="1026" name="Picture 2" descr="D:\narmafzar H edayat\file -pic\buttum - part1\1.png"/>
          <p:cNvPicPr>
            <a:picLocks noChangeAspect="1" noChangeArrowheads="1"/>
          </p:cNvPicPr>
          <p:nvPr/>
        </p:nvPicPr>
        <p:blipFill>
          <a:blip r:embed="rId13" cstate="print"/>
          <a:srcRect/>
          <a:stretch>
            <a:fillRect/>
          </a:stretch>
        </p:blipFill>
        <p:spPr bwMode="auto">
          <a:xfrm>
            <a:off x="7192986" y="404320"/>
            <a:ext cx="1473200" cy="1435100"/>
          </a:xfrm>
          <a:prstGeom prst="rect">
            <a:avLst/>
          </a:prstGeom>
          <a:noFill/>
        </p:spPr>
      </p:pic>
    </p:spTree>
  </p:cSld>
  <p:clrMapOvr>
    <a:masterClrMapping/>
  </p:clrMapOvr>
  <p:transition spd="slow" advClick="0">
    <p:dissolve/>
    <p:sndAc>
      <p:stSnd>
        <p:snd r:embed="rId2" name="W8.WAV"/>
      </p:stSnd>
    </p:sndAc>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edge">
                                      <p:cBhvr>
                                        <p:cTn id="7" dur="2000"/>
                                        <p:tgtEl>
                                          <p:spTgt spid="2"/>
                                        </p:tgtEl>
                                      </p:cBhvr>
                                    </p:animEffect>
                                  </p:childTnLst>
                                </p:cTn>
                              </p:par>
                            </p:childTnLst>
                          </p:cTn>
                        </p:par>
                        <p:par>
                          <p:cTn id="8" fill="hold">
                            <p:stCondLst>
                              <p:cond delay="2000"/>
                            </p:stCondLst>
                            <p:childTnLst>
                              <p:par>
                                <p:cTn id="9" presetID="53" presetClass="entr" presetSubtype="0" fill="hold" nodeType="afterEffect">
                                  <p:stCondLst>
                                    <p:cond delay="0"/>
                                  </p:stCondLst>
                                  <p:childTnLst>
                                    <p:set>
                                      <p:cBhvr>
                                        <p:cTn id="10" dur="1" fill="hold">
                                          <p:stCondLst>
                                            <p:cond delay="0"/>
                                          </p:stCondLst>
                                        </p:cTn>
                                        <p:tgtEl>
                                          <p:spTgt spid="1027"/>
                                        </p:tgtEl>
                                        <p:attrNameLst>
                                          <p:attrName>style.visibility</p:attrName>
                                        </p:attrNameLst>
                                      </p:cBhvr>
                                      <p:to>
                                        <p:strVal val="visible"/>
                                      </p:to>
                                    </p:set>
                                    <p:anim calcmode="lin" valueType="num">
                                      <p:cBhvr>
                                        <p:cTn id="11" dur="2000" fill="hold"/>
                                        <p:tgtEl>
                                          <p:spTgt spid="1027"/>
                                        </p:tgtEl>
                                        <p:attrNameLst>
                                          <p:attrName>ppt_w</p:attrName>
                                        </p:attrNameLst>
                                      </p:cBhvr>
                                      <p:tavLst>
                                        <p:tav tm="0">
                                          <p:val>
                                            <p:fltVal val="0"/>
                                          </p:val>
                                        </p:tav>
                                        <p:tav tm="100000">
                                          <p:val>
                                            <p:strVal val="#ppt_w"/>
                                          </p:val>
                                        </p:tav>
                                      </p:tavLst>
                                    </p:anim>
                                    <p:anim calcmode="lin" valueType="num">
                                      <p:cBhvr>
                                        <p:cTn id="12" dur="2000" fill="hold"/>
                                        <p:tgtEl>
                                          <p:spTgt spid="1027"/>
                                        </p:tgtEl>
                                        <p:attrNameLst>
                                          <p:attrName>ppt_h</p:attrName>
                                        </p:attrNameLst>
                                      </p:cBhvr>
                                      <p:tavLst>
                                        <p:tav tm="0">
                                          <p:val>
                                            <p:fltVal val="0"/>
                                          </p:val>
                                        </p:tav>
                                        <p:tav tm="100000">
                                          <p:val>
                                            <p:strVal val="#ppt_h"/>
                                          </p:val>
                                        </p:tav>
                                      </p:tavLst>
                                    </p:anim>
                                    <p:animEffect transition="in" filter="fade">
                                      <p:cBhvr>
                                        <p:cTn id="13" dur="2000"/>
                                        <p:tgtEl>
                                          <p:spTgt spid="1027"/>
                                        </p:tgtEl>
                                      </p:cBhvr>
                                    </p:animEffect>
                                  </p:childTnLst>
                                </p:cTn>
                              </p:par>
                            </p:childTnLst>
                          </p:cTn>
                        </p:par>
                        <p:par>
                          <p:cTn id="14" fill="hold">
                            <p:stCondLst>
                              <p:cond delay="4000"/>
                            </p:stCondLst>
                            <p:childTnLst>
                              <p:par>
                                <p:cTn id="15" presetID="10" presetClass="entr" presetSubtype="0" fill="hold" nodeType="afterEffect">
                                  <p:stCondLst>
                                    <p:cond delay="0"/>
                                  </p:stCondLst>
                                  <p:childTnLst>
                                    <p:set>
                                      <p:cBhvr>
                                        <p:cTn id="16" dur="1" fill="hold">
                                          <p:stCondLst>
                                            <p:cond delay="0"/>
                                          </p:stCondLst>
                                        </p:cTn>
                                        <p:tgtEl>
                                          <p:spTgt spid="1026"/>
                                        </p:tgtEl>
                                        <p:attrNameLst>
                                          <p:attrName>style.visibility</p:attrName>
                                        </p:attrNameLst>
                                      </p:cBhvr>
                                      <p:to>
                                        <p:strVal val="visible"/>
                                      </p:to>
                                    </p:set>
                                    <p:animEffect transition="in" filter="fade">
                                      <p:cBhvr>
                                        <p:cTn id="17" dur="1000"/>
                                        <p:tgtEl>
                                          <p:spTgt spid="1026"/>
                                        </p:tgtEl>
                                      </p:cBhvr>
                                    </p:animEffect>
                                  </p:childTnLst>
                                </p:cTn>
                              </p:par>
                            </p:childTnLst>
                          </p:cTn>
                        </p:par>
                        <p:par>
                          <p:cTn id="18" fill="hold">
                            <p:stCondLst>
                              <p:cond delay="5000"/>
                            </p:stCondLst>
                            <p:childTnLst>
                              <p:par>
                                <p:cTn id="19" presetID="55" presetClass="entr" presetSubtype="0" fill="hold" grpId="0" nodeType="afterEffect">
                                  <p:stCondLst>
                                    <p:cond delay="0"/>
                                  </p:stCondLst>
                                  <p:childTnLst>
                                    <p:set>
                                      <p:cBhvr>
                                        <p:cTn id="20" dur="1" fill="hold">
                                          <p:stCondLst>
                                            <p:cond delay="0"/>
                                          </p:stCondLst>
                                        </p:cTn>
                                        <p:tgtEl>
                                          <p:spTgt spid="5"/>
                                        </p:tgtEl>
                                        <p:attrNameLst>
                                          <p:attrName>style.visibility</p:attrName>
                                        </p:attrNameLst>
                                      </p:cBhvr>
                                      <p:to>
                                        <p:strVal val="visible"/>
                                      </p:to>
                                    </p:set>
                                    <p:anim calcmode="lin" valueType="num">
                                      <p:cBhvr>
                                        <p:cTn id="21" dur="2000" fill="hold"/>
                                        <p:tgtEl>
                                          <p:spTgt spid="5"/>
                                        </p:tgtEl>
                                        <p:attrNameLst>
                                          <p:attrName>ppt_w</p:attrName>
                                        </p:attrNameLst>
                                      </p:cBhvr>
                                      <p:tavLst>
                                        <p:tav tm="0">
                                          <p:val>
                                            <p:strVal val="#ppt_w*0.70"/>
                                          </p:val>
                                        </p:tav>
                                        <p:tav tm="100000">
                                          <p:val>
                                            <p:strVal val="#ppt_w"/>
                                          </p:val>
                                        </p:tav>
                                      </p:tavLst>
                                    </p:anim>
                                    <p:anim calcmode="lin" valueType="num">
                                      <p:cBhvr>
                                        <p:cTn id="22" dur="2000" fill="hold"/>
                                        <p:tgtEl>
                                          <p:spTgt spid="5"/>
                                        </p:tgtEl>
                                        <p:attrNameLst>
                                          <p:attrName>ppt_h</p:attrName>
                                        </p:attrNameLst>
                                      </p:cBhvr>
                                      <p:tavLst>
                                        <p:tav tm="0">
                                          <p:val>
                                            <p:strVal val="#ppt_h"/>
                                          </p:val>
                                        </p:tav>
                                        <p:tav tm="100000">
                                          <p:val>
                                            <p:strVal val="#ppt_h"/>
                                          </p:val>
                                        </p:tav>
                                      </p:tavLst>
                                    </p:anim>
                                    <p:animEffect transition="in" filter="fade">
                                      <p:cBhvr>
                                        <p:cTn id="23" dur="2000"/>
                                        <p:tgtEl>
                                          <p:spTgt spid="5"/>
                                        </p:tgtEl>
                                      </p:cBhvr>
                                    </p:animEffect>
                                  </p:childTnLst>
                                </p:cTn>
                              </p:par>
                            </p:childTnLst>
                          </p:cTn>
                        </p:par>
                        <p:par>
                          <p:cTn id="24" fill="hold">
                            <p:stCondLst>
                              <p:cond delay="7000"/>
                            </p:stCondLst>
                            <p:childTnLst>
                              <p:par>
                                <p:cTn id="25" presetID="42" presetClass="entr" presetSubtype="0" fill="hold" nodeType="afterEffect">
                                  <p:stCondLst>
                                    <p:cond delay="0"/>
                                  </p:stCondLst>
                                  <p:childTnLst>
                                    <p:set>
                                      <p:cBhvr>
                                        <p:cTn id="26" dur="1" fill="hold">
                                          <p:stCondLst>
                                            <p:cond delay="0"/>
                                          </p:stCondLst>
                                        </p:cTn>
                                        <p:tgtEl>
                                          <p:spTgt spid="1030"/>
                                        </p:tgtEl>
                                        <p:attrNameLst>
                                          <p:attrName>style.visibility</p:attrName>
                                        </p:attrNameLst>
                                      </p:cBhvr>
                                      <p:to>
                                        <p:strVal val="visible"/>
                                      </p:to>
                                    </p:set>
                                    <p:animEffect transition="in" filter="fade">
                                      <p:cBhvr>
                                        <p:cTn id="27" dur="3000"/>
                                        <p:tgtEl>
                                          <p:spTgt spid="1030"/>
                                        </p:tgtEl>
                                      </p:cBhvr>
                                    </p:animEffect>
                                    <p:anim calcmode="lin" valueType="num">
                                      <p:cBhvr>
                                        <p:cTn id="28" dur="3000" fill="hold"/>
                                        <p:tgtEl>
                                          <p:spTgt spid="1030"/>
                                        </p:tgtEl>
                                        <p:attrNameLst>
                                          <p:attrName>ppt_x</p:attrName>
                                        </p:attrNameLst>
                                      </p:cBhvr>
                                      <p:tavLst>
                                        <p:tav tm="0">
                                          <p:val>
                                            <p:strVal val="#ppt_x"/>
                                          </p:val>
                                        </p:tav>
                                        <p:tav tm="100000">
                                          <p:val>
                                            <p:strVal val="#ppt_x"/>
                                          </p:val>
                                        </p:tav>
                                      </p:tavLst>
                                    </p:anim>
                                    <p:anim calcmode="lin" valueType="num">
                                      <p:cBhvr>
                                        <p:cTn id="29" dur="3000" fill="hold"/>
                                        <p:tgtEl>
                                          <p:spTgt spid="1030"/>
                                        </p:tgtEl>
                                        <p:attrNameLst>
                                          <p:attrName>ppt_y</p:attrName>
                                        </p:attrNameLst>
                                      </p:cBhvr>
                                      <p:tavLst>
                                        <p:tav tm="0">
                                          <p:val>
                                            <p:strVal val="#ppt_y+.1"/>
                                          </p:val>
                                        </p:tav>
                                        <p:tav tm="100000">
                                          <p:val>
                                            <p:strVal val="#ppt_y"/>
                                          </p:val>
                                        </p:tav>
                                      </p:tavLst>
                                    </p:anim>
                                  </p:childTnLst>
                                </p:cTn>
                              </p:par>
                            </p:childTnLst>
                          </p:cTn>
                        </p:par>
                        <p:par>
                          <p:cTn id="30" fill="hold">
                            <p:stCondLst>
                              <p:cond delay="10000"/>
                            </p:stCondLst>
                            <p:childTnLst>
                              <p:par>
                                <p:cTn id="31" presetID="10" presetClass="entr" presetSubtype="0" fill="hold" nodeType="afterEffect">
                                  <p:stCondLst>
                                    <p:cond delay="0"/>
                                  </p:stCondLst>
                                  <p:childTnLst>
                                    <p:set>
                                      <p:cBhvr>
                                        <p:cTn id="32" dur="1" fill="hold">
                                          <p:stCondLst>
                                            <p:cond delay="0"/>
                                          </p:stCondLst>
                                        </p:cTn>
                                        <p:tgtEl>
                                          <p:spTgt spid="1032"/>
                                        </p:tgtEl>
                                        <p:attrNameLst>
                                          <p:attrName>style.visibility</p:attrName>
                                        </p:attrNameLst>
                                      </p:cBhvr>
                                      <p:to>
                                        <p:strVal val="visible"/>
                                      </p:to>
                                    </p:set>
                                    <p:animEffect transition="in" filter="fade">
                                      <p:cBhvr>
                                        <p:cTn id="33" dur="2000"/>
                                        <p:tgtEl>
                                          <p:spTgt spid="1032"/>
                                        </p:tgtEl>
                                      </p:cBhvr>
                                    </p:animEffect>
                                  </p:childTnLst>
                                </p:cTn>
                              </p:par>
                            </p:childTnLst>
                          </p:cTn>
                        </p:par>
                        <p:par>
                          <p:cTn id="34" fill="hold">
                            <p:stCondLst>
                              <p:cond delay="12000"/>
                            </p:stCondLst>
                            <p:childTnLst>
                              <p:par>
                                <p:cTn id="35" presetID="42" presetClass="entr" presetSubtype="0" fill="hold" grpId="0" nodeType="afterEffect">
                                  <p:stCondLst>
                                    <p:cond delay="0"/>
                                  </p:stCondLst>
                                  <p:childTnLst>
                                    <p:set>
                                      <p:cBhvr>
                                        <p:cTn id="36" dur="1" fill="hold">
                                          <p:stCondLst>
                                            <p:cond delay="0"/>
                                          </p:stCondLst>
                                        </p:cTn>
                                        <p:tgtEl>
                                          <p:spTgt spid="13"/>
                                        </p:tgtEl>
                                        <p:attrNameLst>
                                          <p:attrName>style.visibility</p:attrName>
                                        </p:attrNameLst>
                                      </p:cBhvr>
                                      <p:to>
                                        <p:strVal val="visible"/>
                                      </p:to>
                                    </p:set>
                                    <p:animEffect transition="in" filter="fade">
                                      <p:cBhvr>
                                        <p:cTn id="37" dur="2000"/>
                                        <p:tgtEl>
                                          <p:spTgt spid="13"/>
                                        </p:tgtEl>
                                      </p:cBhvr>
                                    </p:animEffect>
                                    <p:anim calcmode="lin" valueType="num">
                                      <p:cBhvr>
                                        <p:cTn id="38" dur="2000" fill="hold"/>
                                        <p:tgtEl>
                                          <p:spTgt spid="13"/>
                                        </p:tgtEl>
                                        <p:attrNameLst>
                                          <p:attrName>ppt_x</p:attrName>
                                        </p:attrNameLst>
                                      </p:cBhvr>
                                      <p:tavLst>
                                        <p:tav tm="0">
                                          <p:val>
                                            <p:strVal val="#ppt_x"/>
                                          </p:val>
                                        </p:tav>
                                        <p:tav tm="100000">
                                          <p:val>
                                            <p:strVal val="#ppt_x"/>
                                          </p:val>
                                        </p:tav>
                                      </p:tavLst>
                                    </p:anim>
                                    <p:anim calcmode="lin" valueType="num">
                                      <p:cBhvr>
                                        <p:cTn id="39" dur="2000" fill="hold"/>
                                        <p:tgtEl>
                                          <p:spTgt spid="13"/>
                                        </p:tgtEl>
                                        <p:attrNameLst>
                                          <p:attrName>ppt_y</p:attrName>
                                        </p:attrNameLst>
                                      </p:cBhvr>
                                      <p:tavLst>
                                        <p:tav tm="0">
                                          <p:val>
                                            <p:strVal val="#ppt_y+.1"/>
                                          </p:val>
                                        </p:tav>
                                        <p:tav tm="100000">
                                          <p:val>
                                            <p:strVal val="#ppt_y"/>
                                          </p:val>
                                        </p:tav>
                                      </p:tavLst>
                                    </p:anim>
                                  </p:childTnLst>
                                </p:cTn>
                              </p:par>
                            </p:childTnLst>
                          </p:cTn>
                        </p:par>
                        <p:par>
                          <p:cTn id="40" fill="hold">
                            <p:stCondLst>
                              <p:cond delay="14000"/>
                            </p:stCondLst>
                            <p:childTnLst>
                              <p:par>
                                <p:cTn id="41" presetID="42" presetClass="entr" presetSubtype="0" fill="hold" grpId="0" nodeType="after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fade">
                                      <p:cBhvr>
                                        <p:cTn id="43" dur="2000"/>
                                        <p:tgtEl>
                                          <p:spTgt spid="14"/>
                                        </p:tgtEl>
                                      </p:cBhvr>
                                    </p:animEffect>
                                    <p:anim calcmode="lin" valueType="num">
                                      <p:cBhvr>
                                        <p:cTn id="44" dur="2000" fill="hold"/>
                                        <p:tgtEl>
                                          <p:spTgt spid="14"/>
                                        </p:tgtEl>
                                        <p:attrNameLst>
                                          <p:attrName>ppt_x</p:attrName>
                                        </p:attrNameLst>
                                      </p:cBhvr>
                                      <p:tavLst>
                                        <p:tav tm="0">
                                          <p:val>
                                            <p:strVal val="#ppt_x"/>
                                          </p:val>
                                        </p:tav>
                                        <p:tav tm="100000">
                                          <p:val>
                                            <p:strVal val="#ppt_x"/>
                                          </p:val>
                                        </p:tav>
                                      </p:tavLst>
                                    </p:anim>
                                    <p:anim calcmode="lin" valueType="num">
                                      <p:cBhvr>
                                        <p:cTn id="45" dur="2000" fill="hold"/>
                                        <p:tgtEl>
                                          <p:spTgt spid="14"/>
                                        </p:tgtEl>
                                        <p:attrNameLst>
                                          <p:attrName>ppt_y</p:attrName>
                                        </p:attrNameLst>
                                      </p:cBhvr>
                                      <p:tavLst>
                                        <p:tav tm="0">
                                          <p:val>
                                            <p:strVal val="#ppt_y+.1"/>
                                          </p:val>
                                        </p:tav>
                                        <p:tav tm="100000">
                                          <p:val>
                                            <p:strVal val="#ppt_y"/>
                                          </p:val>
                                        </p:tav>
                                      </p:tavLst>
                                    </p:anim>
                                  </p:childTnLst>
                                </p:cTn>
                              </p:par>
                            </p:childTnLst>
                          </p:cTn>
                        </p:par>
                        <p:par>
                          <p:cTn id="46" fill="hold">
                            <p:stCondLst>
                              <p:cond delay="16000"/>
                            </p:stCondLst>
                            <p:childTnLst>
                              <p:par>
                                <p:cTn id="47" presetID="42" presetClass="entr" presetSubtype="0" fill="hold" grpId="0" nodeType="afterEffect">
                                  <p:stCondLst>
                                    <p:cond delay="0"/>
                                  </p:stCondLst>
                                  <p:childTnLst>
                                    <p:set>
                                      <p:cBhvr>
                                        <p:cTn id="48" dur="1" fill="hold">
                                          <p:stCondLst>
                                            <p:cond delay="0"/>
                                          </p:stCondLst>
                                        </p:cTn>
                                        <p:tgtEl>
                                          <p:spTgt spid="15"/>
                                        </p:tgtEl>
                                        <p:attrNameLst>
                                          <p:attrName>style.visibility</p:attrName>
                                        </p:attrNameLst>
                                      </p:cBhvr>
                                      <p:to>
                                        <p:strVal val="visible"/>
                                      </p:to>
                                    </p:set>
                                    <p:animEffect transition="in" filter="fade">
                                      <p:cBhvr>
                                        <p:cTn id="49" dur="2000"/>
                                        <p:tgtEl>
                                          <p:spTgt spid="15"/>
                                        </p:tgtEl>
                                      </p:cBhvr>
                                    </p:animEffect>
                                    <p:anim calcmode="lin" valueType="num">
                                      <p:cBhvr>
                                        <p:cTn id="50" dur="2000" fill="hold"/>
                                        <p:tgtEl>
                                          <p:spTgt spid="15"/>
                                        </p:tgtEl>
                                        <p:attrNameLst>
                                          <p:attrName>ppt_x</p:attrName>
                                        </p:attrNameLst>
                                      </p:cBhvr>
                                      <p:tavLst>
                                        <p:tav tm="0">
                                          <p:val>
                                            <p:strVal val="#ppt_x"/>
                                          </p:val>
                                        </p:tav>
                                        <p:tav tm="100000">
                                          <p:val>
                                            <p:strVal val="#ppt_x"/>
                                          </p:val>
                                        </p:tav>
                                      </p:tavLst>
                                    </p:anim>
                                    <p:anim calcmode="lin" valueType="num">
                                      <p:cBhvr>
                                        <p:cTn id="51" dur="2000" fill="hold"/>
                                        <p:tgtEl>
                                          <p:spTgt spid="15"/>
                                        </p:tgtEl>
                                        <p:attrNameLst>
                                          <p:attrName>ppt_y</p:attrName>
                                        </p:attrNameLst>
                                      </p:cBhvr>
                                      <p:tavLst>
                                        <p:tav tm="0">
                                          <p:val>
                                            <p:strVal val="#ppt_y+.1"/>
                                          </p:val>
                                        </p:tav>
                                        <p:tav tm="100000">
                                          <p:val>
                                            <p:strVal val="#ppt_y"/>
                                          </p:val>
                                        </p:tav>
                                      </p:tavLst>
                                    </p:anim>
                                  </p:childTnLst>
                                </p:cTn>
                              </p:par>
                            </p:childTnLst>
                          </p:cTn>
                        </p:par>
                        <p:par>
                          <p:cTn id="52" fill="hold">
                            <p:stCondLst>
                              <p:cond delay="18000"/>
                            </p:stCondLst>
                            <p:childTnLst>
                              <p:par>
                                <p:cTn id="53" presetID="53" presetClass="entr" presetSubtype="0" fill="hold" nodeType="afterEffect">
                                  <p:stCondLst>
                                    <p:cond delay="0"/>
                                  </p:stCondLst>
                                  <p:childTnLst>
                                    <p:set>
                                      <p:cBhvr>
                                        <p:cTn id="54" dur="1" fill="hold">
                                          <p:stCondLst>
                                            <p:cond delay="0"/>
                                          </p:stCondLst>
                                        </p:cTn>
                                        <p:tgtEl>
                                          <p:spTgt spid="1029"/>
                                        </p:tgtEl>
                                        <p:attrNameLst>
                                          <p:attrName>style.visibility</p:attrName>
                                        </p:attrNameLst>
                                      </p:cBhvr>
                                      <p:to>
                                        <p:strVal val="visible"/>
                                      </p:to>
                                    </p:set>
                                    <p:anim calcmode="lin" valueType="num">
                                      <p:cBhvr>
                                        <p:cTn id="55" dur="2000" fill="hold"/>
                                        <p:tgtEl>
                                          <p:spTgt spid="1029"/>
                                        </p:tgtEl>
                                        <p:attrNameLst>
                                          <p:attrName>ppt_w</p:attrName>
                                        </p:attrNameLst>
                                      </p:cBhvr>
                                      <p:tavLst>
                                        <p:tav tm="0">
                                          <p:val>
                                            <p:fltVal val="0"/>
                                          </p:val>
                                        </p:tav>
                                        <p:tav tm="100000">
                                          <p:val>
                                            <p:strVal val="#ppt_w"/>
                                          </p:val>
                                        </p:tav>
                                      </p:tavLst>
                                    </p:anim>
                                    <p:anim calcmode="lin" valueType="num">
                                      <p:cBhvr>
                                        <p:cTn id="56" dur="2000" fill="hold"/>
                                        <p:tgtEl>
                                          <p:spTgt spid="1029"/>
                                        </p:tgtEl>
                                        <p:attrNameLst>
                                          <p:attrName>ppt_h</p:attrName>
                                        </p:attrNameLst>
                                      </p:cBhvr>
                                      <p:tavLst>
                                        <p:tav tm="0">
                                          <p:val>
                                            <p:fltVal val="0"/>
                                          </p:val>
                                        </p:tav>
                                        <p:tav tm="100000">
                                          <p:val>
                                            <p:strVal val="#ppt_h"/>
                                          </p:val>
                                        </p:tav>
                                      </p:tavLst>
                                    </p:anim>
                                    <p:animEffect transition="in" filter="fade">
                                      <p:cBhvr>
                                        <p:cTn id="57" dur="2000"/>
                                        <p:tgtEl>
                                          <p:spTgt spid="10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3" grpId="0" animBg="1"/>
      <p:bldP spid="14" grpId="0" animBg="1"/>
      <p:bldP spid="15"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50000"/>
                        </a:lnSpc>
                      </a:pPr>
                      <a:endParaRPr lang="fa-IR" sz="2000" b="1" kern="1200" dirty="0" smtClean="0">
                        <a:solidFill>
                          <a:schemeClr val="tx1"/>
                        </a:solidFill>
                        <a:latin typeface="+mn-lt"/>
                        <a:ea typeface="+mn-ea"/>
                        <a:cs typeface="B Lotus" pitchFamily="2" charset="-78"/>
                      </a:endParaRPr>
                    </a:p>
                    <a:p>
                      <a:pPr rtl="1">
                        <a:lnSpc>
                          <a:spcPct val="150000"/>
                        </a:lnSpc>
                      </a:pPr>
                      <a:r>
                        <a:rPr lang="fa-IR" sz="2400" b="1" kern="1200" dirty="0" smtClean="0">
                          <a:solidFill>
                            <a:schemeClr val="tx1"/>
                          </a:solidFill>
                          <a:latin typeface="+mn-lt"/>
                          <a:ea typeface="+mn-ea"/>
                          <a:cs typeface="B Lotus" pitchFamily="2" charset="-78"/>
                        </a:rPr>
                        <a:t>و اینکه بدانیم:</a:t>
                      </a:r>
                      <a:endParaRPr lang="en-US" sz="2400" b="1" kern="1200" dirty="0" smtClean="0">
                        <a:solidFill>
                          <a:schemeClr val="tx1"/>
                        </a:solidFill>
                        <a:latin typeface="+mn-lt"/>
                        <a:ea typeface="+mn-ea"/>
                        <a:cs typeface="B Lotus" pitchFamily="2" charset="-78"/>
                      </a:endParaRPr>
                    </a:p>
                    <a:p>
                      <a:pPr lvl="1" rtl="1">
                        <a:lnSpc>
                          <a:spcPct val="150000"/>
                        </a:lnSpc>
                      </a:pPr>
                      <a:r>
                        <a:rPr lang="fa-IR" sz="2400" b="1" kern="1200" dirty="0" smtClean="0">
                          <a:solidFill>
                            <a:schemeClr val="tx1"/>
                          </a:solidFill>
                          <a:latin typeface="+mn-lt"/>
                          <a:ea typeface="+mn-ea"/>
                          <a:cs typeface="B Lotus" pitchFamily="2" charset="-78"/>
                        </a:rPr>
                        <a:t>- فرد است يا گروه؟</a:t>
                      </a:r>
                      <a:endParaRPr lang="en-US" sz="2400" b="1" kern="1200" dirty="0" smtClean="0">
                        <a:solidFill>
                          <a:schemeClr val="tx1"/>
                        </a:solidFill>
                        <a:latin typeface="+mn-lt"/>
                        <a:ea typeface="+mn-ea"/>
                        <a:cs typeface="B Lotus" pitchFamily="2" charset="-78"/>
                      </a:endParaRPr>
                    </a:p>
                    <a:p>
                      <a:pPr lvl="1" rtl="1">
                        <a:lnSpc>
                          <a:spcPct val="150000"/>
                        </a:lnSpc>
                      </a:pPr>
                      <a:r>
                        <a:rPr lang="fa-IR" sz="2400" b="1" kern="1200" dirty="0" smtClean="0">
                          <a:solidFill>
                            <a:schemeClr val="tx1"/>
                          </a:solidFill>
                          <a:latin typeface="+mn-lt"/>
                          <a:ea typeface="+mn-ea"/>
                          <a:cs typeface="B Lotus" pitchFamily="2" charset="-78"/>
                        </a:rPr>
                        <a:t>-در چه شرايطي زندگي مي‏كند؟</a:t>
                      </a:r>
                      <a:endParaRPr lang="en-US" sz="2400" b="1" kern="1200" dirty="0" smtClean="0">
                        <a:solidFill>
                          <a:schemeClr val="tx1"/>
                        </a:solidFill>
                        <a:latin typeface="+mn-lt"/>
                        <a:ea typeface="+mn-ea"/>
                        <a:cs typeface="B Lotus" pitchFamily="2" charset="-78"/>
                      </a:endParaRPr>
                    </a:p>
                    <a:p>
                      <a:pPr lvl="1" rtl="1">
                        <a:lnSpc>
                          <a:spcPct val="150000"/>
                        </a:lnSpc>
                      </a:pPr>
                      <a:r>
                        <a:rPr lang="fa-IR" sz="2400" b="1" kern="1200" dirty="0" smtClean="0">
                          <a:solidFill>
                            <a:schemeClr val="tx1"/>
                          </a:solidFill>
                          <a:latin typeface="+mn-lt"/>
                          <a:ea typeface="+mn-ea"/>
                          <a:cs typeface="B Lotus" pitchFamily="2" charset="-78"/>
                        </a:rPr>
                        <a:t>-در چه محيطي تربيت شده است؟</a:t>
                      </a:r>
                      <a:endParaRPr lang="en-US" sz="2400" b="1" kern="1200" dirty="0" smtClean="0">
                        <a:solidFill>
                          <a:schemeClr val="tx1"/>
                        </a:solidFill>
                        <a:latin typeface="+mn-lt"/>
                        <a:ea typeface="+mn-ea"/>
                        <a:cs typeface="B Lotus" pitchFamily="2" charset="-78"/>
                      </a:endParaRPr>
                    </a:p>
                    <a:p>
                      <a:pPr lvl="1" rtl="1">
                        <a:lnSpc>
                          <a:spcPct val="150000"/>
                        </a:lnSpc>
                      </a:pPr>
                      <a:r>
                        <a:rPr lang="fa-IR" sz="2400" b="1" kern="1200" dirty="0" smtClean="0">
                          <a:solidFill>
                            <a:schemeClr val="tx1"/>
                          </a:solidFill>
                          <a:latin typeface="+mn-lt"/>
                          <a:ea typeface="+mn-ea"/>
                          <a:cs typeface="B Lotus" pitchFamily="2" charset="-78"/>
                        </a:rPr>
                        <a:t>-نسبت به مفاهیم دینی تشنه، بي‏تفاوت يا فراري است؟</a:t>
                      </a:r>
                      <a:endParaRPr lang="en-US" sz="2400" b="1" kern="1200" dirty="0" smtClean="0">
                        <a:solidFill>
                          <a:schemeClr val="tx1"/>
                        </a:solidFill>
                        <a:latin typeface="+mn-lt"/>
                        <a:ea typeface="+mn-ea"/>
                        <a:cs typeface="B Lotus" pitchFamily="2" charset="-78"/>
                      </a:endParaRPr>
                    </a:p>
                    <a:p>
                      <a:pPr lvl="1" rtl="1">
                        <a:lnSpc>
                          <a:spcPct val="150000"/>
                        </a:lnSpc>
                      </a:pPr>
                      <a:r>
                        <a:rPr lang="fa-IR" sz="2400" b="1" kern="1200" dirty="0" smtClean="0">
                          <a:solidFill>
                            <a:schemeClr val="tx1"/>
                          </a:solidFill>
                          <a:latin typeface="+mn-lt"/>
                          <a:ea typeface="+mn-ea"/>
                          <a:cs typeface="B Lotus" pitchFamily="2" charset="-78"/>
                        </a:rPr>
                        <a:t>-در چه مرحله‏اي از رشد است؟</a:t>
                      </a:r>
                      <a:endParaRPr lang="en-US" sz="2400" b="1" kern="1200" dirty="0" smtClean="0">
                        <a:solidFill>
                          <a:schemeClr val="tx1"/>
                        </a:solidFill>
                        <a:latin typeface="+mn-lt"/>
                        <a:ea typeface="+mn-ea"/>
                        <a:cs typeface="B Lotus" pitchFamily="2" charset="-78"/>
                      </a:endParaRPr>
                    </a:p>
                    <a:p>
                      <a:pPr lvl="1" rtl="1">
                        <a:lnSpc>
                          <a:spcPct val="150000"/>
                        </a:lnSpc>
                      </a:pPr>
                      <a:r>
                        <a:rPr lang="fa-IR" sz="2400" b="1" kern="1200" dirty="0" smtClean="0">
                          <a:solidFill>
                            <a:schemeClr val="tx1"/>
                          </a:solidFill>
                          <a:latin typeface="+mn-lt"/>
                          <a:ea typeface="+mn-ea"/>
                          <a:cs typeface="B Lotus" pitchFamily="2" charset="-78"/>
                        </a:rPr>
                        <a:t>-چقدر ظرفيّت دارد؟ و...</a:t>
                      </a:r>
                      <a:endParaRPr lang="en-US" sz="24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643438" y="139463"/>
            <a:ext cx="3357586"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اول / </a:t>
            </a:r>
            <a:r>
              <a:rPr lang="ar-SA" sz="1700" b="1" dirty="0" smtClean="0">
                <a:effectLst>
                  <a:glow rad="101600">
                    <a:schemeClr val="accent3">
                      <a:satMod val="175000"/>
                      <a:alpha val="40000"/>
                    </a:schemeClr>
                  </a:glow>
                </a:effectLst>
                <a:cs typeface="B Mitra" pitchFamily="2" charset="-78"/>
              </a:rPr>
              <a:t>اصل</a:t>
            </a:r>
            <a:r>
              <a:rPr lang="fa-IR" sz="1700" b="1" dirty="0" smtClean="0">
                <a:effectLst>
                  <a:glow rad="101600">
                    <a:schemeClr val="accent3">
                      <a:satMod val="175000"/>
                      <a:alpha val="40000"/>
                    </a:schemeClr>
                  </a:glow>
                </a:effectLst>
                <a:cs typeface="B Mitra" pitchFamily="2" charset="-78"/>
              </a:rPr>
              <a:t> دوم</a:t>
            </a:r>
            <a:endParaRPr lang="en-US" sz="1700" b="1" dirty="0" smtClean="0">
              <a:effectLst>
                <a:glow rad="101600">
                  <a:schemeClr val="accent3">
                    <a:satMod val="175000"/>
                    <a:alpha val="40000"/>
                  </a:schemeClr>
                </a:glow>
              </a:effectLst>
              <a:cs typeface="B Mitra" pitchFamily="2" charset="-78"/>
            </a:endParaRPr>
          </a:p>
          <a:p>
            <a:pPr algn="ctr"/>
            <a:r>
              <a:rPr lang="fa-IR" sz="1700" b="1" dirty="0" smtClean="0">
                <a:effectLst>
                  <a:glow rad="101600">
                    <a:schemeClr val="accent3">
                      <a:satMod val="175000"/>
                      <a:alpha val="40000"/>
                    </a:schemeClr>
                  </a:glow>
                </a:effectLst>
                <a:cs typeface="B Mitra" pitchFamily="2" charset="-78"/>
              </a:rPr>
              <a:t>شناخت مخاطب</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1571604"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114297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7143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8572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childTnLst>
                          </p:cTn>
                        </p:par>
                        <p:par>
                          <p:cTn id="49" fill="hold">
                            <p:stCondLst>
                              <p:cond delay="2000"/>
                            </p:stCondLst>
                            <p:childTnLst>
                              <p:par>
                                <p:cTn id="50" presetID="10" presetClass="entr" presetSubtype="0" fill="hold"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endParaRPr lang="fa-IR"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5.به سؤال‏هاي مخاطب، خوب گوش دهيم و اگر آن را دور از عقايد خودمان ديديم، حرف‌هاي او را قطع نكنيم.</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6.ريشه‏ی سؤالاتي كه مطرح شده است، مورد توجّه قرار گيرد؛ كه اين سؤال از كجا سرچشمه مي‌گيرد؟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7.به مغالطاتي كه در سؤال‏ها مطرح مي‌شود،توجّه داشته باشيم.</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نهم / قالب پرسش و پاسخ</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453881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418162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82443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46724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311005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752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395670" y="214290"/>
            <a:ext cx="247504"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207167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71448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214414"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46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18</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46976"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17</a:t>
            </a:r>
            <a:endParaRPr lang="fa-IR" sz="1200" b="1" dirty="0">
              <a:effectLst>
                <a:glow rad="63500">
                  <a:schemeClr val="accent3">
                    <a:satMod val="175000"/>
                    <a:alpha val="40000"/>
                  </a:schemeClr>
                </a:glow>
              </a:effectLst>
              <a:cs typeface="B Mitra" pitchFamily="2" charset="-78"/>
            </a:endParaRPr>
          </a:p>
        </p:txBody>
      </p:sp>
      <p:sp>
        <p:nvSpPr>
          <p:cNvPr id="23" name="Rounded Rectangle 22">
            <a:hlinkClick r:id="rId23" action="ppaction://hlinksldjump">
              <a:snd r:embed="rId5" name="thbad.wav"/>
            </a:hlinkClick>
            <a:hlinkHover r:id="" action="ppaction://noaction">
              <a:snd r:embed="rId6" name="0.wav"/>
            </a:hlinkHover>
          </p:cNvPr>
          <p:cNvSpPr/>
          <p:nvPr/>
        </p:nvSpPr>
        <p:spPr>
          <a:xfrm flipH="1">
            <a:off x="1214414"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16</a:t>
            </a:r>
            <a:endParaRPr lang="fa-IR" sz="1200" b="1" dirty="0">
              <a:effectLst>
                <a:glow rad="63500">
                  <a:schemeClr val="accent3">
                    <a:satMod val="175000"/>
                    <a:alpha val="40000"/>
                  </a:schemeClr>
                </a:glow>
              </a:effectLst>
              <a:cs typeface="B Mitra" pitchFamily="2" charset="-78"/>
            </a:endParaRPr>
          </a:p>
        </p:txBody>
      </p:sp>
      <p:sp>
        <p:nvSpPr>
          <p:cNvPr id="24" name="Rounded Rectangle 23">
            <a:hlinkClick r:id="rId24" action="ppaction://hlinksldjump">
              <a:snd r:embed="rId5" name="thbad.wav"/>
            </a:hlinkClick>
            <a:hlinkHover r:id="" action="ppaction://noaction">
              <a:snd r:embed="rId6" name="0.wav"/>
            </a:hlinkHover>
          </p:cNvPr>
          <p:cNvSpPr/>
          <p:nvPr/>
        </p:nvSpPr>
        <p:spPr>
          <a:xfrm flipH="1">
            <a:off x="1714480"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15</a:t>
            </a:r>
            <a:endParaRPr lang="fa-IR" sz="1200" b="1" dirty="0">
              <a:effectLst>
                <a:glow rad="63500">
                  <a:schemeClr val="accent3">
                    <a:satMod val="175000"/>
                    <a:alpha val="40000"/>
                  </a:schemeClr>
                </a:glow>
              </a:effectLst>
              <a:cs typeface="B Mitra" pitchFamily="2" charset="-78"/>
            </a:endParaRPr>
          </a:p>
        </p:txBody>
      </p:sp>
      <p:sp>
        <p:nvSpPr>
          <p:cNvPr id="25" name="Rounded Rectangle 24">
            <a:hlinkClick r:id="rId25" action="ppaction://hlinksldjump">
              <a:snd r:embed="rId5" name="thbad.wav"/>
            </a:hlinkClick>
            <a:hlinkHover r:id="" action="ppaction://noaction">
              <a:snd r:embed="rId6" name="0.wav"/>
            </a:hlinkHover>
          </p:cNvPr>
          <p:cNvSpPr/>
          <p:nvPr/>
        </p:nvSpPr>
        <p:spPr>
          <a:xfrm flipH="1">
            <a:off x="2181918"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7" name="Rounded Rectangle 26">
            <a:hlinkClick r:id="rId26" action="ppaction://hlinksldjump">
              <a:snd r:embed="rId5" name="thbad.wav"/>
            </a:hlinkClick>
            <a:hlinkHover r:id="" action="ppaction://noaction">
              <a:snd r:embed="rId6" name="0.wav"/>
            </a:hlinkHover>
          </p:cNvPr>
          <p:cNvSpPr/>
          <p:nvPr/>
        </p:nvSpPr>
        <p:spPr>
          <a:xfrm flipH="1">
            <a:off x="2643174"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1000" fill="hold"/>
                                        <p:tgtEl>
                                          <p:spTgt spid="20"/>
                                        </p:tgtEl>
                                        <p:attrNameLst>
                                          <p:attrName>ppt_x</p:attrName>
                                        </p:attrNameLst>
                                      </p:cBhvr>
                                      <p:tavLst>
                                        <p:tav tm="0">
                                          <p:val>
                                            <p:strVal val="0-#ppt_w/2"/>
                                          </p:val>
                                        </p:tav>
                                        <p:tav tm="100000">
                                          <p:val>
                                            <p:strVal val="#ppt_x"/>
                                          </p:val>
                                        </p:tav>
                                      </p:tavLst>
                                    </p:anim>
                                    <p:anim calcmode="lin" valueType="num">
                                      <p:cBhvr additive="base">
                                        <p:cTn id="77" dur="1000" fill="hold"/>
                                        <p:tgtEl>
                                          <p:spTgt spid="20"/>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2"/>
                                        </p:tgtEl>
                                        <p:attrNameLst>
                                          <p:attrName>style.visibility</p:attrName>
                                        </p:attrNameLst>
                                      </p:cBhvr>
                                      <p:to>
                                        <p:strVal val="visible"/>
                                      </p:to>
                                    </p:set>
                                    <p:anim calcmode="lin" valueType="num">
                                      <p:cBhvr additive="base">
                                        <p:cTn id="80" dur="1000" fill="hold"/>
                                        <p:tgtEl>
                                          <p:spTgt spid="22"/>
                                        </p:tgtEl>
                                        <p:attrNameLst>
                                          <p:attrName>ppt_x</p:attrName>
                                        </p:attrNameLst>
                                      </p:cBhvr>
                                      <p:tavLst>
                                        <p:tav tm="0">
                                          <p:val>
                                            <p:strVal val="0-#ppt_w/2"/>
                                          </p:val>
                                        </p:tav>
                                        <p:tav tm="100000">
                                          <p:val>
                                            <p:strVal val="#ppt_x"/>
                                          </p:val>
                                        </p:tav>
                                      </p:tavLst>
                                    </p:anim>
                                    <p:anim calcmode="lin" valueType="num">
                                      <p:cBhvr additive="base">
                                        <p:cTn id="81" dur="1000" fill="hold"/>
                                        <p:tgtEl>
                                          <p:spTgt spid="22"/>
                                        </p:tgtEl>
                                        <p:attrNameLst>
                                          <p:attrName>ppt_y</p:attrName>
                                        </p:attrNameLst>
                                      </p:cBhvr>
                                      <p:tavLst>
                                        <p:tav tm="0">
                                          <p:val>
                                            <p:strVal val="#ppt_y"/>
                                          </p:val>
                                        </p:tav>
                                        <p:tav tm="100000">
                                          <p:val>
                                            <p:strVal val="#ppt_y"/>
                                          </p:val>
                                        </p:tav>
                                      </p:tavLst>
                                    </p:anim>
                                  </p:childTnLst>
                                </p:cTn>
                              </p:par>
                              <p:par>
                                <p:cTn id="82" presetID="7" presetClass="entr" presetSubtype="8"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 calcmode="lin" valueType="num">
                                      <p:cBhvr additive="base">
                                        <p:cTn id="84" dur="1000" fill="hold"/>
                                        <p:tgtEl>
                                          <p:spTgt spid="23"/>
                                        </p:tgtEl>
                                        <p:attrNameLst>
                                          <p:attrName>ppt_x</p:attrName>
                                        </p:attrNameLst>
                                      </p:cBhvr>
                                      <p:tavLst>
                                        <p:tav tm="0">
                                          <p:val>
                                            <p:strVal val="0-#ppt_w/2"/>
                                          </p:val>
                                        </p:tav>
                                        <p:tav tm="100000">
                                          <p:val>
                                            <p:strVal val="#ppt_x"/>
                                          </p:val>
                                        </p:tav>
                                      </p:tavLst>
                                    </p:anim>
                                    <p:anim calcmode="lin" valueType="num">
                                      <p:cBhvr additive="base">
                                        <p:cTn id="85" dur="1000" fill="hold"/>
                                        <p:tgtEl>
                                          <p:spTgt spid="23"/>
                                        </p:tgtEl>
                                        <p:attrNameLst>
                                          <p:attrName>ppt_y</p:attrName>
                                        </p:attrNameLst>
                                      </p:cBhvr>
                                      <p:tavLst>
                                        <p:tav tm="0">
                                          <p:val>
                                            <p:strVal val="#ppt_y"/>
                                          </p:val>
                                        </p:tav>
                                        <p:tav tm="100000">
                                          <p:val>
                                            <p:strVal val="#ppt_y"/>
                                          </p:val>
                                        </p:tav>
                                      </p:tavLst>
                                    </p:anim>
                                  </p:childTnLst>
                                </p:cTn>
                              </p:par>
                              <p:par>
                                <p:cTn id="86" presetID="7" presetClass="entr" presetSubtype="8" fill="hold" grpId="0" nodeType="withEffect">
                                  <p:stCondLst>
                                    <p:cond delay="0"/>
                                  </p:stCondLst>
                                  <p:childTnLst>
                                    <p:set>
                                      <p:cBhvr>
                                        <p:cTn id="87" dur="1" fill="hold">
                                          <p:stCondLst>
                                            <p:cond delay="0"/>
                                          </p:stCondLst>
                                        </p:cTn>
                                        <p:tgtEl>
                                          <p:spTgt spid="24"/>
                                        </p:tgtEl>
                                        <p:attrNameLst>
                                          <p:attrName>style.visibility</p:attrName>
                                        </p:attrNameLst>
                                      </p:cBhvr>
                                      <p:to>
                                        <p:strVal val="visible"/>
                                      </p:to>
                                    </p:set>
                                    <p:anim calcmode="lin" valueType="num">
                                      <p:cBhvr additive="base">
                                        <p:cTn id="88" dur="1000" fill="hold"/>
                                        <p:tgtEl>
                                          <p:spTgt spid="24"/>
                                        </p:tgtEl>
                                        <p:attrNameLst>
                                          <p:attrName>ppt_x</p:attrName>
                                        </p:attrNameLst>
                                      </p:cBhvr>
                                      <p:tavLst>
                                        <p:tav tm="0">
                                          <p:val>
                                            <p:strVal val="0-#ppt_w/2"/>
                                          </p:val>
                                        </p:tav>
                                        <p:tav tm="100000">
                                          <p:val>
                                            <p:strVal val="#ppt_x"/>
                                          </p:val>
                                        </p:tav>
                                      </p:tavLst>
                                    </p:anim>
                                    <p:anim calcmode="lin" valueType="num">
                                      <p:cBhvr additive="base">
                                        <p:cTn id="89" dur="1000" fill="hold"/>
                                        <p:tgtEl>
                                          <p:spTgt spid="24"/>
                                        </p:tgtEl>
                                        <p:attrNameLst>
                                          <p:attrName>ppt_y</p:attrName>
                                        </p:attrNameLst>
                                      </p:cBhvr>
                                      <p:tavLst>
                                        <p:tav tm="0">
                                          <p:val>
                                            <p:strVal val="#ppt_y"/>
                                          </p:val>
                                        </p:tav>
                                        <p:tav tm="100000">
                                          <p:val>
                                            <p:strVal val="#ppt_y"/>
                                          </p:val>
                                        </p:tav>
                                      </p:tavLst>
                                    </p:anim>
                                  </p:childTnLst>
                                </p:cTn>
                              </p:par>
                              <p:par>
                                <p:cTn id="90" presetID="7" presetClass="entr" presetSubtype="8" fill="hold" grpId="0" nodeType="withEffect">
                                  <p:stCondLst>
                                    <p:cond delay="0"/>
                                  </p:stCondLst>
                                  <p:childTnLst>
                                    <p:set>
                                      <p:cBhvr>
                                        <p:cTn id="91" dur="1" fill="hold">
                                          <p:stCondLst>
                                            <p:cond delay="0"/>
                                          </p:stCondLst>
                                        </p:cTn>
                                        <p:tgtEl>
                                          <p:spTgt spid="25"/>
                                        </p:tgtEl>
                                        <p:attrNameLst>
                                          <p:attrName>style.visibility</p:attrName>
                                        </p:attrNameLst>
                                      </p:cBhvr>
                                      <p:to>
                                        <p:strVal val="visible"/>
                                      </p:to>
                                    </p:set>
                                    <p:anim calcmode="lin" valueType="num">
                                      <p:cBhvr additive="base">
                                        <p:cTn id="92" dur="1000" fill="hold"/>
                                        <p:tgtEl>
                                          <p:spTgt spid="25"/>
                                        </p:tgtEl>
                                        <p:attrNameLst>
                                          <p:attrName>ppt_x</p:attrName>
                                        </p:attrNameLst>
                                      </p:cBhvr>
                                      <p:tavLst>
                                        <p:tav tm="0">
                                          <p:val>
                                            <p:strVal val="0-#ppt_w/2"/>
                                          </p:val>
                                        </p:tav>
                                        <p:tav tm="100000">
                                          <p:val>
                                            <p:strVal val="#ppt_x"/>
                                          </p:val>
                                        </p:tav>
                                      </p:tavLst>
                                    </p:anim>
                                    <p:anim calcmode="lin" valueType="num">
                                      <p:cBhvr additive="base">
                                        <p:cTn id="93" dur="1000" fill="hold"/>
                                        <p:tgtEl>
                                          <p:spTgt spid="25"/>
                                        </p:tgtEl>
                                        <p:attrNameLst>
                                          <p:attrName>ppt_y</p:attrName>
                                        </p:attrNameLst>
                                      </p:cBhvr>
                                      <p:tavLst>
                                        <p:tav tm="0">
                                          <p:val>
                                            <p:strVal val="#ppt_y"/>
                                          </p:val>
                                        </p:tav>
                                        <p:tav tm="100000">
                                          <p:val>
                                            <p:strVal val="#ppt_y"/>
                                          </p:val>
                                        </p:tav>
                                      </p:tavLst>
                                    </p:anim>
                                  </p:childTnLst>
                                </p:cTn>
                              </p:par>
                              <p:par>
                                <p:cTn id="94" presetID="7" presetClass="entr" presetSubtype="8" fill="hold" grpId="0" nodeType="with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additive="base">
                                        <p:cTn id="96" dur="1000" fill="hold"/>
                                        <p:tgtEl>
                                          <p:spTgt spid="27"/>
                                        </p:tgtEl>
                                        <p:attrNameLst>
                                          <p:attrName>ppt_x</p:attrName>
                                        </p:attrNameLst>
                                      </p:cBhvr>
                                      <p:tavLst>
                                        <p:tav tm="0">
                                          <p:val>
                                            <p:strVal val="0-#ppt_w/2"/>
                                          </p:val>
                                        </p:tav>
                                        <p:tav tm="100000">
                                          <p:val>
                                            <p:strVal val="#ppt_x"/>
                                          </p:val>
                                        </p:tav>
                                      </p:tavLst>
                                    </p:anim>
                                    <p:anim calcmode="lin" valueType="num">
                                      <p:cBhvr additive="base">
                                        <p:cTn id="97" dur="1000" fill="hold"/>
                                        <p:tgtEl>
                                          <p:spTgt spid="27"/>
                                        </p:tgtEl>
                                        <p:attrNameLst>
                                          <p:attrName>ppt_y</p:attrName>
                                        </p:attrNameLst>
                                      </p:cBhvr>
                                      <p:tavLst>
                                        <p:tav tm="0">
                                          <p:val>
                                            <p:strVal val="#ppt_y"/>
                                          </p:val>
                                        </p:tav>
                                        <p:tav tm="100000">
                                          <p:val>
                                            <p:strVal val="#ppt_y"/>
                                          </p:val>
                                        </p:tav>
                                      </p:tavLst>
                                    </p:anim>
                                  </p:childTnLst>
                                </p:cTn>
                              </p:par>
                            </p:childTnLst>
                          </p:cTn>
                        </p:par>
                        <p:par>
                          <p:cTn id="98" fill="hold">
                            <p:stCondLst>
                              <p:cond delay="2000"/>
                            </p:stCondLst>
                            <p:childTnLst>
                              <p:par>
                                <p:cTn id="99" presetID="10" presetClass="entr" presetSubtype="0" fill="hold" nodeType="afterEffect">
                                  <p:stCondLst>
                                    <p:cond delay="0"/>
                                  </p:stCondLst>
                                  <p:childTnLst>
                                    <p:set>
                                      <p:cBhvr>
                                        <p:cTn id="100" dur="1" fill="hold">
                                          <p:stCondLst>
                                            <p:cond delay="0"/>
                                          </p:stCondLst>
                                        </p:cTn>
                                        <p:tgtEl>
                                          <p:spTgt spid="30"/>
                                        </p:tgtEl>
                                        <p:attrNameLst>
                                          <p:attrName>style.visibility</p:attrName>
                                        </p:attrNameLst>
                                      </p:cBhvr>
                                      <p:to>
                                        <p:strVal val="visible"/>
                                      </p:to>
                                    </p:set>
                                    <p:animEffect transition="in" filter="fade">
                                      <p:cBhvr>
                                        <p:cTn id="101"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P spid="23" grpId="0" animBg="1"/>
      <p:bldP spid="24" grpId="0" animBg="1"/>
      <p:bldP spid="25" grpId="0" animBg="1"/>
      <p:bldP spid="27"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50000"/>
                        </a:lnSpc>
                      </a:pPr>
                      <a:r>
                        <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8.به چند دليل، برخي از سؤالات را نبايد پاسخ داد:</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r>
                        <a:rPr lang="fa-IR" sz="2000" b="1" kern="1200" dirty="0" smtClean="0">
                          <a:solidFill>
                            <a:schemeClr val="tx1"/>
                          </a:solidFill>
                          <a:latin typeface="+mn-lt"/>
                          <a:ea typeface="+mn-ea"/>
                          <a:cs typeface="B Lotus" pitchFamily="2" charset="-78"/>
                        </a:rPr>
                        <a:t>الف) ممكن است مخاطب ما، درك و فهم پاسخ را نداشته باشد.</a:t>
                      </a:r>
                      <a:endParaRPr lang="en-US" sz="2000" b="1" kern="1200" dirty="0" smtClean="0">
                        <a:solidFill>
                          <a:schemeClr val="tx1"/>
                        </a:solidFill>
                        <a:latin typeface="+mn-lt"/>
                        <a:ea typeface="+mn-ea"/>
                        <a:cs typeface="B Lotus" pitchFamily="2" charset="-78"/>
                      </a:endParaRPr>
                    </a:p>
                    <a:p>
                      <a:pPr lvl="1" rtl="1">
                        <a:lnSpc>
                          <a:spcPct val="150000"/>
                        </a:lnSpc>
                      </a:pPr>
                      <a:r>
                        <a:rPr lang="fa-IR" sz="2000" b="1" kern="1200" dirty="0" smtClean="0">
                          <a:solidFill>
                            <a:schemeClr val="tx1"/>
                          </a:solidFill>
                          <a:latin typeface="+mn-lt"/>
                          <a:ea typeface="+mn-ea"/>
                          <a:cs typeface="B Lotus" pitchFamily="2" charset="-78"/>
                        </a:rPr>
                        <a:t>ب) بعضي از پاسخ‌ها، مخاطب را سرگردان و پريشان مي‌كند.</a:t>
                      </a:r>
                      <a:endParaRPr lang="en-US" sz="2000" b="1" kern="1200" dirty="0" smtClean="0">
                        <a:solidFill>
                          <a:schemeClr val="tx1"/>
                        </a:solidFill>
                        <a:latin typeface="+mn-lt"/>
                        <a:ea typeface="+mn-ea"/>
                        <a:cs typeface="B Lotus" pitchFamily="2" charset="-78"/>
                      </a:endParaRPr>
                    </a:p>
                    <a:p>
                      <a:pPr lvl="1" rtl="1">
                        <a:lnSpc>
                          <a:spcPct val="150000"/>
                        </a:lnSpc>
                      </a:pPr>
                      <a:r>
                        <a:rPr lang="fa-IR" sz="2000" b="1" kern="1200" dirty="0" smtClean="0">
                          <a:solidFill>
                            <a:schemeClr val="tx1"/>
                          </a:solidFill>
                          <a:latin typeface="+mn-lt"/>
                          <a:ea typeface="+mn-ea"/>
                          <a:cs typeface="B Lotus" pitchFamily="2" charset="-78"/>
                        </a:rPr>
                        <a:t>ج) گاهي اوقات شأن جلسه، اقتضا مي‌كند كه حتّي، خود سؤال هم خوانده نشود، چه رسد به پاسخ دادن.</a:t>
                      </a:r>
                      <a:endParaRPr lang="en-US" sz="2000" b="1" kern="1200" dirty="0" smtClean="0">
                        <a:solidFill>
                          <a:schemeClr val="tx1"/>
                        </a:solidFill>
                        <a:latin typeface="+mn-lt"/>
                        <a:ea typeface="+mn-ea"/>
                        <a:cs typeface="B Lotus" pitchFamily="2" charset="-78"/>
                      </a:endParaRPr>
                    </a:p>
                    <a:p>
                      <a:pPr lvl="1" rtl="1">
                        <a:lnSpc>
                          <a:spcPct val="150000"/>
                        </a:lnSpc>
                      </a:pPr>
                      <a:r>
                        <a:rPr lang="fa-IR" sz="2000" b="1" kern="1200" dirty="0" smtClean="0">
                          <a:solidFill>
                            <a:schemeClr val="tx1"/>
                          </a:solidFill>
                          <a:latin typeface="+mn-lt"/>
                          <a:ea typeface="+mn-ea"/>
                          <a:cs typeface="B Lotus" pitchFamily="2" charset="-78"/>
                        </a:rPr>
                        <a:t>د) برخي سؤالات، براي مچ‌گيري مطرح مي‌شود.</a:t>
                      </a:r>
                      <a:endParaRPr lang="en-US" sz="2000" b="1" kern="1200" dirty="0" smtClean="0">
                        <a:solidFill>
                          <a:schemeClr val="tx1"/>
                        </a:solidFill>
                        <a:latin typeface="+mn-lt"/>
                        <a:ea typeface="+mn-ea"/>
                        <a:cs typeface="B Lotus" pitchFamily="2" charset="-78"/>
                      </a:endParaRPr>
                    </a:p>
                    <a:p>
                      <a:pPr lvl="1" rtl="1">
                        <a:lnSpc>
                          <a:spcPct val="150000"/>
                        </a:lnSpc>
                      </a:pPr>
                      <a:r>
                        <a:rPr lang="fa-IR" sz="2000" b="1" kern="1200" dirty="0" smtClean="0">
                          <a:solidFill>
                            <a:schemeClr val="tx1"/>
                          </a:solidFill>
                          <a:latin typeface="+mn-lt"/>
                          <a:ea typeface="+mn-ea"/>
                          <a:cs typeface="B Lotus" pitchFamily="2" charset="-78"/>
                        </a:rPr>
                        <a:t>هـ) سؤالاتي كه پاسخ دادن به آن‏ها، تشنّج ايجاد مي‌كند.</a:t>
                      </a:r>
                      <a:endParaRPr lang="en-US" sz="2000" b="1" kern="1200" dirty="0" smtClean="0">
                        <a:solidFill>
                          <a:schemeClr val="tx1"/>
                        </a:solidFill>
                        <a:latin typeface="+mn-lt"/>
                        <a:ea typeface="+mn-ea"/>
                        <a:cs typeface="B Lotus" pitchFamily="2" charset="-78"/>
                      </a:endParaRPr>
                    </a:p>
                    <a:p>
                      <a:pPr lvl="1" rtl="1">
                        <a:lnSpc>
                          <a:spcPct val="150000"/>
                        </a:lnSpc>
                      </a:pPr>
                      <a:r>
                        <a:rPr lang="fa-IR" sz="2000" b="1" kern="1200" dirty="0" smtClean="0">
                          <a:solidFill>
                            <a:schemeClr val="tx1"/>
                          </a:solidFill>
                          <a:latin typeface="+mn-lt"/>
                          <a:ea typeface="+mn-ea"/>
                          <a:cs typeface="B Lotus" pitchFamily="2" charset="-78"/>
                        </a:rPr>
                        <a:t>و) سؤالاتي كه عمومي‌ و رايج نبوده و به نوعي خصوصي هستند، نبايد در كلاس، پاسخ داده شود، بلكه بايد در پايان كلاس و به همان شخص جواب داده شود.</a:t>
                      </a:r>
                      <a:endParaRPr lang="en-US" sz="2000" b="1" kern="1200" dirty="0" smtClean="0">
                        <a:solidFill>
                          <a:schemeClr val="tx1"/>
                        </a:solidFill>
                        <a:latin typeface="+mn-lt"/>
                        <a:ea typeface="+mn-ea"/>
                        <a:cs typeface="B Lotus" pitchFamily="2" charset="-78"/>
                      </a:endParaRPr>
                    </a:p>
                    <a:p>
                      <a:pPr lvl="1">
                        <a:lnSpc>
                          <a:spcPct val="150000"/>
                        </a:lnSpc>
                      </a:pPr>
                      <a:r>
                        <a:rPr lang="ar-SA" sz="2000" b="1" kern="1200" dirty="0" smtClean="0">
                          <a:solidFill>
                            <a:schemeClr val="tx1"/>
                          </a:solidFill>
                          <a:latin typeface="+mn-lt"/>
                          <a:ea typeface="+mn-ea"/>
                          <a:cs typeface="B Lotus" pitchFamily="2" charset="-78"/>
                        </a:rPr>
                        <a:t>ز) سؤالاتي كه جنبه‏ی معمّايي دارد، امّا هیچ فایده‌ای ندارد؛مثل نام مادر حضرت موسي</a:t>
                      </a:r>
                      <a:r>
                        <a:rPr lang="fa-IR" sz="2400" b="1" kern="1200" dirty="0" smtClean="0">
                          <a:solidFill>
                            <a:schemeClr val="tx1"/>
                          </a:solidFill>
                          <a:latin typeface="+mn-lt"/>
                          <a:ea typeface="+mn-ea"/>
                          <a:cs typeface="B Lotus" pitchFamily="2" charset="-78"/>
                        </a:rPr>
                        <a:t>(ع)</a:t>
                      </a:r>
                      <a:r>
                        <a:rPr lang="ar-SA" sz="2000" b="1" kern="1200" dirty="0" smtClean="0">
                          <a:solidFill>
                            <a:schemeClr val="tx1"/>
                          </a:solidFill>
                          <a:latin typeface="+mn-lt"/>
                          <a:ea typeface="+mn-ea"/>
                          <a:cs typeface="B Lotus" pitchFamily="2" charset="-78"/>
                        </a:rPr>
                        <a:t> چيست؟ </a:t>
                      </a:r>
                      <a:endParaRPr lang="en-US" sz="40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نهم / قالب پرسش و پاسخ</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453881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418162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82443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46724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311005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752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39567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2071670" y="214290"/>
            <a:ext cx="247504"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71448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214414"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46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18</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46976"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17</a:t>
            </a:r>
            <a:endParaRPr lang="fa-IR" sz="1200" b="1" dirty="0">
              <a:effectLst>
                <a:glow rad="63500">
                  <a:schemeClr val="accent3">
                    <a:satMod val="175000"/>
                    <a:alpha val="40000"/>
                  </a:schemeClr>
                </a:glow>
              </a:effectLst>
              <a:cs typeface="B Mitra" pitchFamily="2" charset="-78"/>
            </a:endParaRPr>
          </a:p>
        </p:txBody>
      </p:sp>
      <p:sp>
        <p:nvSpPr>
          <p:cNvPr id="23" name="Rounded Rectangle 22">
            <a:hlinkClick r:id="rId23" action="ppaction://hlinksldjump">
              <a:snd r:embed="rId5" name="thbad.wav"/>
            </a:hlinkClick>
            <a:hlinkHover r:id="" action="ppaction://noaction">
              <a:snd r:embed="rId6" name="0.wav"/>
            </a:hlinkHover>
          </p:cNvPr>
          <p:cNvSpPr/>
          <p:nvPr/>
        </p:nvSpPr>
        <p:spPr>
          <a:xfrm flipH="1">
            <a:off x="1214414"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16</a:t>
            </a:r>
            <a:endParaRPr lang="fa-IR" sz="1200" b="1" dirty="0">
              <a:effectLst>
                <a:glow rad="63500">
                  <a:schemeClr val="accent3">
                    <a:satMod val="175000"/>
                    <a:alpha val="40000"/>
                  </a:schemeClr>
                </a:glow>
              </a:effectLst>
              <a:cs typeface="B Mitra" pitchFamily="2" charset="-78"/>
            </a:endParaRPr>
          </a:p>
        </p:txBody>
      </p:sp>
      <p:sp>
        <p:nvSpPr>
          <p:cNvPr id="24" name="Rounded Rectangle 23">
            <a:hlinkClick r:id="rId24" action="ppaction://hlinksldjump">
              <a:snd r:embed="rId5" name="thbad.wav"/>
            </a:hlinkClick>
            <a:hlinkHover r:id="" action="ppaction://noaction">
              <a:snd r:embed="rId6" name="0.wav"/>
            </a:hlinkHover>
          </p:cNvPr>
          <p:cNvSpPr/>
          <p:nvPr/>
        </p:nvSpPr>
        <p:spPr>
          <a:xfrm flipH="1">
            <a:off x="1714480"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15</a:t>
            </a:r>
            <a:endParaRPr lang="fa-IR" sz="1200" b="1" dirty="0">
              <a:effectLst>
                <a:glow rad="63500">
                  <a:schemeClr val="accent3">
                    <a:satMod val="175000"/>
                    <a:alpha val="40000"/>
                  </a:schemeClr>
                </a:glow>
              </a:effectLst>
              <a:cs typeface="B Mitra" pitchFamily="2" charset="-78"/>
            </a:endParaRPr>
          </a:p>
        </p:txBody>
      </p:sp>
      <p:sp>
        <p:nvSpPr>
          <p:cNvPr id="25" name="Rounded Rectangle 24">
            <a:hlinkClick r:id="rId25" action="ppaction://hlinksldjump">
              <a:snd r:embed="rId5" name="thbad.wav"/>
            </a:hlinkClick>
            <a:hlinkHover r:id="" action="ppaction://noaction">
              <a:snd r:embed="rId6" name="0.wav"/>
            </a:hlinkHover>
          </p:cNvPr>
          <p:cNvSpPr/>
          <p:nvPr/>
        </p:nvSpPr>
        <p:spPr>
          <a:xfrm flipH="1">
            <a:off x="2181918"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7" name="Rounded Rectangle 26">
            <a:hlinkClick r:id="rId26" action="ppaction://hlinksldjump">
              <a:snd r:embed="rId5" name="thbad.wav"/>
            </a:hlinkClick>
            <a:hlinkHover r:id="" action="ppaction://noaction">
              <a:snd r:embed="rId6" name="0.wav"/>
            </a:hlinkHover>
          </p:cNvPr>
          <p:cNvSpPr/>
          <p:nvPr/>
        </p:nvSpPr>
        <p:spPr>
          <a:xfrm flipH="1">
            <a:off x="2643174"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1000" fill="hold"/>
                                        <p:tgtEl>
                                          <p:spTgt spid="20"/>
                                        </p:tgtEl>
                                        <p:attrNameLst>
                                          <p:attrName>ppt_x</p:attrName>
                                        </p:attrNameLst>
                                      </p:cBhvr>
                                      <p:tavLst>
                                        <p:tav tm="0">
                                          <p:val>
                                            <p:strVal val="0-#ppt_w/2"/>
                                          </p:val>
                                        </p:tav>
                                        <p:tav tm="100000">
                                          <p:val>
                                            <p:strVal val="#ppt_x"/>
                                          </p:val>
                                        </p:tav>
                                      </p:tavLst>
                                    </p:anim>
                                    <p:anim calcmode="lin" valueType="num">
                                      <p:cBhvr additive="base">
                                        <p:cTn id="77" dur="1000" fill="hold"/>
                                        <p:tgtEl>
                                          <p:spTgt spid="20"/>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2"/>
                                        </p:tgtEl>
                                        <p:attrNameLst>
                                          <p:attrName>style.visibility</p:attrName>
                                        </p:attrNameLst>
                                      </p:cBhvr>
                                      <p:to>
                                        <p:strVal val="visible"/>
                                      </p:to>
                                    </p:set>
                                    <p:anim calcmode="lin" valueType="num">
                                      <p:cBhvr additive="base">
                                        <p:cTn id="80" dur="1000" fill="hold"/>
                                        <p:tgtEl>
                                          <p:spTgt spid="22"/>
                                        </p:tgtEl>
                                        <p:attrNameLst>
                                          <p:attrName>ppt_x</p:attrName>
                                        </p:attrNameLst>
                                      </p:cBhvr>
                                      <p:tavLst>
                                        <p:tav tm="0">
                                          <p:val>
                                            <p:strVal val="0-#ppt_w/2"/>
                                          </p:val>
                                        </p:tav>
                                        <p:tav tm="100000">
                                          <p:val>
                                            <p:strVal val="#ppt_x"/>
                                          </p:val>
                                        </p:tav>
                                      </p:tavLst>
                                    </p:anim>
                                    <p:anim calcmode="lin" valueType="num">
                                      <p:cBhvr additive="base">
                                        <p:cTn id="81" dur="1000" fill="hold"/>
                                        <p:tgtEl>
                                          <p:spTgt spid="22"/>
                                        </p:tgtEl>
                                        <p:attrNameLst>
                                          <p:attrName>ppt_y</p:attrName>
                                        </p:attrNameLst>
                                      </p:cBhvr>
                                      <p:tavLst>
                                        <p:tav tm="0">
                                          <p:val>
                                            <p:strVal val="#ppt_y"/>
                                          </p:val>
                                        </p:tav>
                                        <p:tav tm="100000">
                                          <p:val>
                                            <p:strVal val="#ppt_y"/>
                                          </p:val>
                                        </p:tav>
                                      </p:tavLst>
                                    </p:anim>
                                  </p:childTnLst>
                                </p:cTn>
                              </p:par>
                              <p:par>
                                <p:cTn id="82" presetID="7" presetClass="entr" presetSubtype="8"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 calcmode="lin" valueType="num">
                                      <p:cBhvr additive="base">
                                        <p:cTn id="84" dur="1000" fill="hold"/>
                                        <p:tgtEl>
                                          <p:spTgt spid="23"/>
                                        </p:tgtEl>
                                        <p:attrNameLst>
                                          <p:attrName>ppt_x</p:attrName>
                                        </p:attrNameLst>
                                      </p:cBhvr>
                                      <p:tavLst>
                                        <p:tav tm="0">
                                          <p:val>
                                            <p:strVal val="0-#ppt_w/2"/>
                                          </p:val>
                                        </p:tav>
                                        <p:tav tm="100000">
                                          <p:val>
                                            <p:strVal val="#ppt_x"/>
                                          </p:val>
                                        </p:tav>
                                      </p:tavLst>
                                    </p:anim>
                                    <p:anim calcmode="lin" valueType="num">
                                      <p:cBhvr additive="base">
                                        <p:cTn id="85" dur="1000" fill="hold"/>
                                        <p:tgtEl>
                                          <p:spTgt spid="23"/>
                                        </p:tgtEl>
                                        <p:attrNameLst>
                                          <p:attrName>ppt_y</p:attrName>
                                        </p:attrNameLst>
                                      </p:cBhvr>
                                      <p:tavLst>
                                        <p:tav tm="0">
                                          <p:val>
                                            <p:strVal val="#ppt_y"/>
                                          </p:val>
                                        </p:tav>
                                        <p:tav tm="100000">
                                          <p:val>
                                            <p:strVal val="#ppt_y"/>
                                          </p:val>
                                        </p:tav>
                                      </p:tavLst>
                                    </p:anim>
                                  </p:childTnLst>
                                </p:cTn>
                              </p:par>
                              <p:par>
                                <p:cTn id="86" presetID="7" presetClass="entr" presetSubtype="8" fill="hold" grpId="0" nodeType="withEffect">
                                  <p:stCondLst>
                                    <p:cond delay="0"/>
                                  </p:stCondLst>
                                  <p:childTnLst>
                                    <p:set>
                                      <p:cBhvr>
                                        <p:cTn id="87" dur="1" fill="hold">
                                          <p:stCondLst>
                                            <p:cond delay="0"/>
                                          </p:stCondLst>
                                        </p:cTn>
                                        <p:tgtEl>
                                          <p:spTgt spid="24"/>
                                        </p:tgtEl>
                                        <p:attrNameLst>
                                          <p:attrName>style.visibility</p:attrName>
                                        </p:attrNameLst>
                                      </p:cBhvr>
                                      <p:to>
                                        <p:strVal val="visible"/>
                                      </p:to>
                                    </p:set>
                                    <p:anim calcmode="lin" valueType="num">
                                      <p:cBhvr additive="base">
                                        <p:cTn id="88" dur="1000" fill="hold"/>
                                        <p:tgtEl>
                                          <p:spTgt spid="24"/>
                                        </p:tgtEl>
                                        <p:attrNameLst>
                                          <p:attrName>ppt_x</p:attrName>
                                        </p:attrNameLst>
                                      </p:cBhvr>
                                      <p:tavLst>
                                        <p:tav tm="0">
                                          <p:val>
                                            <p:strVal val="0-#ppt_w/2"/>
                                          </p:val>
                                        </p:tav>
                                        <p:tav tm="100000">
                                          <p:val>
                                            <p:strVal val="#ppt_x"/>
                                          </p:val>
                                        </p:tav>
                                      </p:tavLst>
                                    </p:anim>
                                    <p:anim calcmode="lin" valueType="num">
                                      <p:cBhvr additive="base">
                                        <p:cTn id="89" dur="1000" fill="hold"/>
                                        <p:tgtEl>
                                          <p:spTgt spid="24"/>
                                        </p:tgtEl>
                                        <p:attrNameLst>
                                          <p:attrName>ppt_y</p:attrName>
                                        </p:attrNameLst>
                                      </p:cBhvr>
                                      <p:tavLst>
                                        <p:tav tm="0">
                                          <p:val>
                                            <p:strVal val="#ppt_y"/>
                                          </p:val>
                                        </p:tav>
                                        <p:tav tm="100000">
                                          <p:val>
                                            <p:strVal val="#ppt_y"/>
                                          </p:val>
                                        </p:tav>
                                      </p:tavLst>
                                    </p:anim>
                                  </p:childTnLst>
                                </p:cTn>
                              </p:par>
                              <p:par>
                                <p:cTn id="90" presetID="7" presetClass="entr" presetSubtype="8" fill="hold" grpId="0" nodeType="withEffect">
                                  <p:stCondLst>
                                    <p:cond delay="0"/>
                                  </p:stCondLst>
                                  <p:childTnLst>
                                    <p:set>
                                      <p:cBhvr>
                                        <p:cTn id="91" dur="1" fill="hold">
                                          <p:stCondLst>
                                            <p:cond delay="0"/>
                                          </p:stCondLst>
                                        </p:cTn>
                                        <p:tgtEl>
                                          <p:spTgt spid="25"/>
                                        </p:tgtEl>
                                        <p:attrNameLst>
                                          <p:attrName>style.visibility</p:attrName>
                                        </p:attrNameLst>
                                      </p:cBhvr>
                                      <p:to>
                                        <p:strVal val="visible"/>
                                      </p:to>
                                    </p:set>
                                    <p:anim calcmode="lin" valueType="num">
                                      <p:cBhvr additive="base">
                                        <p:cTn id="92" dur="1000" fill="hold"/>
                                        <p:tgtEl>
                                          <p:spTgt spid="25"/>
                                        </p:tgtEl>
                                        <p:attrNameLst>
                                          <p:attrName>ppt_x</p:attrName>
                                        </p:attrNameLst>
                                      </p:cBhvr>
                                      <p:tavLst>
                                        <p:tav tm="0">
                                          <p:val>
                                            <p:strVal val="0-#ppt_w/2"/>
                                          </p:val>
                                        </p:tav>
                                        <p:tav tm="100000">
                                          <p:val>
                                            <p:strVal val="#ppt_x"/>
                                          </p:val>
                                        </p:tav>
                                      </p:tavLst>
                                    </p:anim>
                                    <p:anim calcmode="lin" valueType="num">
                                      <p:cBhvr additive="base">
                                        <p:cTn id="93" dur="1000" fill="hold"/>
                                        <p:tgtEl>
                                          <p:spTgt spid="25"/>
                                        </p:tgtEl>
                                        <p:attrNameLst>
                                          <p:attrName>ppt_y</p:attrName>
                                        </p:attrNameLst>
                                      </p:cBhvr>
                                      <p:tavLst>
                                        <p:tav tm="0">
                                          <p:val>
                                            <p:strVal val="#ppt_y"/>
                                          </p:val>
                                        </p:tav>
                                        <p:tav tm="100000">
                                          <p:val>
                                            <p:strVal val="#ppt_y"/>
                                          </p:val>
                                        </p:tav>
                                      </p:tavLst>
                                    </p:anim>
                                  </p:childTnLst>
                                </p:cTn>
                              </p:par>
                              <p:par>
                                <p:cTn id="94" presetID="7" presetClass="entr" presetSubtype="8" fill="hold" grpId="0" nodeType="with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additive="base">
                                        <p:cTn id="96" dur="1000" fill="hold"/>
                                        <p:tgtEl>
                                          <p:spTgt spid="27"/>
                                        </p:tgtEl>
                                        <p:attrNameLst>
                                          <p:attrName>ppt_x</p:attrName>
                                        </p:attrNameLst>
                                      </p:cBhvr>
                                      <p:tavLst>
                                        <p:tav tm="0">
                                          <p:val>
                                            <p:strVal val="0-#ppt_w/2"/>
                                          </p:val>
                                        </p:tav>
                                        <p:tav tm="100000">
                                          <p:val>
                                            <p:strVal val="#ppt_x"/>
                                          </p:val>
                                        </p:tav>
                                      </p:tavLst>
                                    </p:anim>
                                    <p:anim calcmode="lin" valueType="num">
                                      <p:cBhvr additive="base">
                                        <p:cTn id="97" dur="1000" fill="hold"/>
                                        <p:tgtEl>
                                          <p:spTgt spid="27"/>
                                        </p:tgtEl>
                                        <p:attrNameLst>
                                          <p:attrName>ppt_y</p:attrName>
                                        </p:attrNameLst>
                                      </p:cBhvr>
                                      <p:tavLst>
                                        <p:tav tm="0">
                                          <p:val>
                                            <p:strVal val="#ppt_y"/>
                                          </p:val>
                                        </p:tav>
                                        <p:tav tm="100000">
                                          <p:val>
                                            <p:strVal val="#ppt_y"/>
                                          </p:val>
                                        </p:tav>
                                      </p:tavLst>
                                    </p:anim>
                                  </p:childTnLst>
                                </p:cTn>
                              </p:par>
                            </p:childTnLst>
                          </p:cTn>
                        </p:par>
                        <p:par>
                          <p:cTn id="98" fill="hold">
                            <p:stCondLst>
                              <p:cond delay="2000"/>
                            </p:stCondLst>
                            <p:childTnLst>
                              <p:par>
                                <p:cTn id="99" presetID="10" presetClass="entr" presetSubtype="0" fill="hold" nodeType="afterEffect">
                                  <p:stCondLst>
                                    <p:cond delay="0"/>
                                  </p:stCondLst>
                                  <p:childTnLst>
                                    <p:set>
                                      <p:cBhvr>
                                        <p:cTn id="100" dur="1" fill="hold">
                                          <p:stCondLst>
                                            <p:cond delay="0"/>
                                          </p:stCondLst>
                                        </p:cTn>
                                        <p:tgtEl>
                                          <p:spTgt spid="30"/>
                                        </p:tgtEl>
                                        <p:attrNameLst>
                                          <p:attrName>style.visibility</p:attrName>
                                        </p:attrNameLst>
                                      </p:cBhvr>
                                      <p:to>
                                        <p:strVal val="visible"/>
                                      </p:to>
                                    </p:set>
                                    <p:animEffect transition="in" filter="fade">
                                      <p:cBhvr>
                                        <p:cTn id="101"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P spid="23" grpId="0" animBg="1"/>
      <p:bldP spid="24" grpId="0" animBg="1"/>
      <p:bldP spid="25" grpId="0" animBg="1"/>
      <p:bldP spid="27" grpId="0" animBg="1"/>
    </p:bldLst>
  </p:timing>
</p:sld>
</file>

<file path=ppt/slides/slide102.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50000"/>
                        </a:lnSpc>
                      </a:pPr>
                      <a:endParaRPr lang="fa-IR" sz="1800" b="1" kern="1200" dirty="0" smtClean="0">
                        <a:solidFill>
                          <a:schemeClr val="tx1"/>
                        </a:solidFill>
                        <a:latin typeface="+mn-lt"/>
                        <a:ea typeface="+mn-ea"/>
                        <a:cs typeface="B Lotus" pitchFamily="2" charset="-78"/>
                      </a:endParaRPr>
                    </a:p>
                    <a:p>
                      <a:pPr rtl="1">
                        <a:lnSpc>
                          <a:spcPct val="150000"/>
                        </a:lnSpc>
                      </a:pPr>
                      <a:r>
                        <a:rPr lang="fa-IR" sz="2200" b="1" kern="1200" dirty="0" smtClean="0">
                          <a:solidFill>
                            <a:schemeClr val="tx1"/>
                          </a:solidFill>
                          <a:latin typeface="+mn-lt"/>
                          <a:ea typeface="+mn-ea"/>
                          <a:cs typeface="B Lotus" pitchFamily="2" charset="-78"/>
                        </a:rPr>
                        <a:t>9.در جواب دادن، بايد مخاطب را وادار به توجّه كنيم و عوامل حواس پرتی را حذف نماییم.</a:t>
                      </a:r>
                      <a:endParaRPr lang="en-US" sz="2200" b="1" kern="1200" dirty="0" smtClean="0">
                        <a:solidFill>
                          <a:schemeClr val="tx1"/>
                        </a:solidFill>
                        <a:latin typeface="+mn-lt"/>
                        <a:ea typeface="+mn-ea"/>
                        <a:cs typeface="B Lotus" pitchFamily="2" charset="-78"/>
                      </a:endParaRPr>
                    </a:p>
                    <a:p>
                      <a:pPr rtl="1">
                        <a:lnSpc>
                          <a:spcPct val="150000"/>
                        </a:lnSpc>
                      </a:pPr>
                      <a:r>
                        <a:rPr lang="fa-IR" sz="2200" b="1" kern="1200" dirty="0" smtClean="0">
                          <a:solidFill>
                            <a:schemeClr val="tx1"/>
                          </a:solidFill>
                          <a:latin typeface="+mn-lt"/>
                          <a:ea typeface="+mn-ea"/>
                          <a:cs typeface="B Lotus" pitchFamily="2" charset="-78"/>
                        </a:rPr>
                        <a:t>10. بايد فهم و درك مخاطب را در پاسخ دادن، در نظر گرفت.</a:t>
                      </a:r>
                      <a:endParaRPr lang="en-US" sz="2200" b="1" kern="1200" dirty="0" smtClean="0">
                        <a:solidFill>
                          <a:schemeClr val="tx1"/>
                        </a:solidFill>
                        <a:latin typeface="+mn-lt"/>
                        <a:ea typeface="+mn-ea"/>
                        <a:cs typeface="B Lotus" pitchFamily="2" charset="-78"/>
                      </a:endParaRPr>
                    </a:p>
                    <a:p>
                      <a:pPr rtl="1">
                        <a:lnSpc>
                          <a:spcPct val="150000"/>
                        </a:lnSpc>
                      </a:pPr>
                      <a:r>
                        <a:rPr lang="fa-IR" sz="2200" b="1" kern="1200" dirty="0" smtClean="0">
                          <a:solidFill>
                            <a:schemeClr val="tx1"/>
                          </a:solidFill>
                          <a:latin typeface="+mn-lt"/>
                          <a:ea typeface="+mn-ea"/>
                          <a:cs typeface="B Lotus" pitchFamily="2" charset="-78"/>
                        </a:rPr>
                        <a:t>11.علاوه بر قانع كردن عقل و انديشه‏ی مخاطب،روح و روان او را هم بايد آرام كرد؛مثلاً: در حين پاسخ دادن، با موعظه و نصيحت و برخورد مهربانانه، به همراه تواضع و فروتني،مي‌توان روان او را آرامش بخشيد.</a:t>
                      </a:r>
                      <a:endParaRPr lang="en-US" sz="2200" b="1" kern="1200" dirty="0" smtClean="0">
                        <a:solidFill>
                          <a:schemeClr val="tx1"/>
                        </a:solidFill>
                        <a:latin typeface="+mn-lt"/>
                        <a:ea typeface="+mn-ea"/>
                        <a:cs typeface="B Lotus" pitchFamily="2" charset="-78"/>
                      </a:endParaRPr>
                    </a:p>
                    <a:p>
                      <a:pPr rtl="1">
                        <a:lnSpc>
                          <a:spcPct val="150000"/>
                        </a:lnSpc>
                      </a:pPr>
                      <a:r>
                        <a:rPr lang="fa-IR" sz="2200" b="1" kern="1200" dirty="0" smtClean="0">
                          <a:solidFill>
                            <a:schemeClr val="tx1"/>
                          </a:solidFill>
                          <a:latin typeface="+mn-lt"/>
                          <a:ea typeface="+mn-ea"/>
                          <a:cs typeface="B Lotus" pitchFamily="2" charset="-78"/>
                        </a:rPr>
                        <a:t>12.پاسخ في البداهه و بدون آمادگي ندهيم.</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نهم / قالب پرسش و پاسخ</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453881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418162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82443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46724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311005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752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39567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207167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714480" y="214290"/>
            <a:ext cx="247504"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214414"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46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18</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46976"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17</a:t>
            </a:r>
            <a:endParaRPr lang="fa-IR" sz="1200" b="1" dirty="0">
              <a:effectLst>
                <a:glow rad="63500">
                  <a:schemeClr val="accent3">
                    <a:satMod val="175000"/>
                    <a:alpha val="40000"/>
                  </a:schemeClr>
                </a:glow>
              </a:effectLst>
              <a:cs typeface="B Mitra" pitchFamily="2" charset="-78"/>
            </a:endParaRPr>
          </a:p>
        </p:txBody>
      </p:sp>
      <p:sp>
        <p:nvSpPr>
          <p:cNvPr id="23" name="Rounded Rectangle 22">
            <a:hlinkClick r:id="rId23" action="ppaction://hlinksldjump">
              <a:snd r:embed="rId5" name="thbad.wav"/>
            </a:hlinkClick>
            <a:hlinkHover r:id="" action="ppaction://noaction">
              <a:snd r:embed="rId6" name="0.wav"/>
            </a:hlinkHover>
          </p:cNvPr>
          <p:cNvSpPr/>
          <p:nvPr/>
        </p:nvSpPr>
        <p:spPr>
          <a:xfrm flipH="1">
            <a:off x="1214414"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16</a:t>
            </a:r>
            <a:endParaRPr lang="fa-IR" sz="1200" b="1" dirty="0">
              <a:effectLst>
                <a:glow rad="63500">
                  <a:schemeClr val="accent3">
                    <a:satMod val="175000"/>
                    <a:alpha val="40000"/>
                  </a:schemeClr>
                </a:glow>
              </a:effectLst>
              <a:cs typeface="B Mitra" pitchFamily="2" charset="-78"/>
            </a:endParaRPr>
          </a:p>
        </p:txBody>
      </p:sp>
      <p:sp>
        <p:nvSpPr>
          <p:cNvPr id="24" name="Rounded Rectangle 23">
            <a:hlinkClick r:id="rId24" action="ppaction://hlinksldjump">
              <a:snd r:embed="rId5" name="thbad.wav"/>
            </a:hlinkClick>
            <a:hlinkHover r:id="" action="ppaction://noaction">
              <a:snd r:embed="rId6" name="0.wav"/>
            </a:hlinkHover>
          </p:cNvPr>
          <p:cNvSpPr/>
          <p:nvPr/>
        </p:nvSpPr>
        <p:spPr>
          <a:xfrm flipH="1">
            <a:off x="1714480"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15</a:t>
            </a:r>
            <a:endParaRPr lang="fa-IR" sz="1200" b="1" dirty="0">
              <a:effectLst>
                <a:glow rad="63500">
                  <a:schemeClr val="accent3">
                    <a:satMod val="175000"/>
                    <a:alpha val="40000"/>
                  </a:schemeClr>
                </a:glow>
              </a:effectLst>
              <a:cs typeface="B Mitra" pitchFamily="2" charset="-78"/>
            </a:endParaRPr>
          </a:p>
        </p:txBody>
      </p:sp>
      <p:sp>
        <p:nvSpPr>
          <p:cNvPr id="25" name="Rounded Rectangle 24">
            <a:hlinkClick r:id="rId25" action="ppaction://hlinksldjump">
              <a:snd r:embed="rId5" name="thbad.wav"/>
            </a:hlinkClick>
            <a:hlinkHover r:id="" action="ppaction://noaction">
              <a:snd r:embed="rId6" name="0.wav"/>
            </a:hlinkHover>
          </p:cNvPr>
          <p:cNvSpPr/>
          <p:nvPr/>
        </p:nvSpPr>
        <p:spPr>
          <a:xfrm flipH="1">
            <a:off x="2181918"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7" name="Rounded Rectangle 26">
            <a:hlinkClick r:id="rId26" action="ppaction://hlinksldjump">
              <a:snd r:embed="rId5" name="thbad.wav"/>
            </a:hlinkClick>
            <a:hlinkHover r:id="" action="ppaction://noaction">
              <a:snd r:embed="rId6" name="0.wav"/>
            </a:hlinkHover>
          </p:cNvPr>
          <p:cNvSpPr/>
          <p:nvPr/>
        </p:nvSpPr>
        <p:spPr>
          <a:xfrm flipH="1">
            <a:off x="2643174"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1000" fill="hold"/>
                                        <p:tgtEl>
                                          <p:spTgt spid="20"/>
                                        </p:tgtEl>
                                        <p:attrNameLst>
                                          <p:attrName>ppt_x</p:attrName>
                                        </p:attrNameLst>
                                      </p:cBhvr>
                                      <p:tavLst>
                                        <p:tav tm="0">
                                          <p:val>
                                            <p:strVal val="0-#ppt_w/2"/>
                                          </p:val>
                                        </p:tav>
                                        <p:tav tm="100000">
                                          <p:val>
                                            <p:strVal val="#ppt_x"/>
                                          </p:val>
                                        </p:tav>
                                      </p:tavLst>
                                    </p:anim>
                                    <p:anim calcmode="lin" valueType="num">
                                      <p:cBhvr additive="base">
                                        <p:cTn id="77" dur="1000" fill="hold"/>
                                        <p:tgtEl>
                                          <p:spTgt spid="20"/>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2"/>
                                        </p:tgtEl>
                                        <p:attrNameLst>
                                          <p:attrName>style.visibility</p:attrName>
                                        </p:attrNameLst>
                                      </p:cBhvr>
                                      <p:to>
                                        <p:strVal val="visible"/>
                                      </p:to>
                                    </p:set>
                                    <p:anim calcmode="lin" valueType="num">
                                      <p:cBhvr additive="base">
                                        <p:cTn id="80" dur="1000" fill="hold"/>
                                        <p:tgtEl>
                                          <p:spTgt spid="22"/>
                                        </p:tgtEl>
                                        <p:attrNameLst>
                                          <p:attrName>ppt_x</p:attrName>
                                        </p:attrNameLst>
                                      </p:cBhvr>
                                      <p:tavLst>
                                        <p:tav tm="0">
                                          <p:val>
                                            <p:strVal val="0-#ppt_w/2"/>
                                          </p:val>
                                        </p:tav>
                                        <p:tav tm="100000">
                                          <p:val>
                                            <p:strVal val="#ppt_x"/>
                                          </p:val>
                                        </p:tav>
                                      </p:tavLst>
                                    </p:anim>
                                    <p:anim calcmode="lin" valueType="num">
                                      <p:cBhvr additive="base">
                                        <p:cTn id="81" dur="1000" fill="hold"/>
                                        <p:tgtEl>
                                          <p:spTgt spid="22"/>
                                        </p:tgtEl>
                                        <p:attrNameLst>
                                          <p:attrName>ppt_y</p:attrName>
                                        </p:attrNameLst>
                                      </p:cBhvr>
                                      <p:tavLst>
                                        <p:tav tm="0">
                                          <p:val>
                                            <p:strVal val="#ppt_y"/>
                                          </p:val>
                                        </p:tav>
                                        <p:tav tm="100000">
                                          <p:val>
                                            <p:strVal val="#ppt_y"/>
                                          </p:val>
                                        </p:tav>
                                      </p:tavLst>
                                    </p:anim>
                                  </p:childTnLst>
                                </p:cTn>
                              </p:par>
                              <p:par>
                                <p:cTn id="82" presetID="7" presetClass="entr" presetSubtype="8"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 calcmode="lin" valueType="num">
                                      <p:cBhvr additive="base">
                                        <p:cTn id="84" dur="1000" fill="hold"/>
                                        <p:tgtEl>
                                          <p:spTgt spid="23"/>
                                        </p:tgtEl>
                                        <p:attrNameLst>
                                          <p:attrName>ppt_x</p:attrName>
                                        </p:attrNameLst>
                                      </p:cBhvr>
                                      <p:tavLst>
                                        <p:tav tm="0">
                                          <p:val>
                                            <p:strVal val="0-#ppt_w/2"/>
                                          </p:val>
                                        </p:tav>
                                        <p:tav tm="100000">
                                          <p:val>
                                            <p:strVal val="#ppt_x"/>
                                          </p:val>
                                        </p:tav>
                                      </p:tavLst>
                                    </p:anim>
                                    <p:anim calcmode="lin" valueType="num">
                                      <p:cBhvr additive="base">
                                        <p:cTn id="85" dur="1000" fill="hold"/>
                                        <p:tgtEl>
                                          <p:spTgt spid="23"/>
                                        </p:tgtEl>
                                        <p:attrNameLst>
                                          <p:attrName>ppt_y</p:attrName>
                                        </p:attrNameLst>
                                      </p:cBhvr>
                                      <p:tavLst>
                                        <p:tav tm="0">
                                          <p:val>
                                            <p:strVal val="#ppt_y"/>
                                          </p:val>
                                        </p:tav>
                                        <p:tav tm="100000">
                                          <p:val>
                                            <p:strVal val="#ppt_y"/>
                                          </p:val>
                                        </p:tav>
                                      </p:tavLst>
                                    </p:anim>
                                  </p:childTnLst>
                                </p:cTn>
                              </p:par>
                              <p:par>
                                <p:cTn id="86" presetID="7" presetClass="entr" presetSubtype="8" fill="hold" grpId="0" nodeType="withEffect">
                                  <p:stCondLst>
                                    <p:cond delay="0"/>
                                  </p:stCondLst>
                                  <p:childTnLst>
                                    <p:set>
                                      <p:cBhvr>
                                        <p:cTn id="87" dur="1" fill="hold">
                                          <p:stCondLst>
                                            <p:cond delay="0"/>
                                          </p:stCondLst>
                                        </p:cTn>
                                        <p:tgtEl>
                                          <p:spTgt spid="24"/>
                                        </p:tgtEl>
                                        <p:attrNameLst>
                                          <p:attrName>style.visibility</p:attrName>
                                        </p:attrNameLst>
                                      </p:cBhvr>
                                      <p:to>
                                        <p:strVal val="visible"/>
                                      </p:to>
                                    </p:set>
                                    <p:anim calcmode="lin" valueType="num">
                                      <p:cBhvr additive="base">
                                        <p:cTn id="88" dur="1000" fill="hold"/>
                                        <p:tgtEl>
                                          <p:spTgt spid="24"/>
                                        </p:tgtEl>
                                        <p:attrNameLst>
                                          <p:attrName>ppt_x</p:attrName>
                                        </p:attrNameLst>
                                      </p:cBhvr>
                                      <p:tavLst>
                                        <p:tav tm="0">
                                          <p:val>
                                            <p:strVal val="0-#ppt_w/2"/>
                                          </p:val>
                                        </p:tav>
                                        <p:tav tm="100000">
                                          <p:val>
                                            <p:strVal val="#ppt_x"/>
                                          </p:val>
                                        </p:tav>
                                      </p:tavLst>
                                    </p:anim>
                                    <p:anim calcmode="lin" valueType="num">
                                      <p:cBhvr additive="base">
                                        <p:cTn id="89" dur="1000" fill="hold"/>
                                        <p:tgtEl>
                                          <p:spTgt spid="24"/>
                                        </p:tgtEl>
                                        <p:attrNameLst>
                                          <p:attrName>ppt_y</p:attrName>
                                        </p:attrNameLst>
                                      </p:cBhvr>
                                      <p:tavLst>
                                        <p:tav tm="0">
                                          <p:val>
                                            <p:strVal val="#ppt_y"/>
                                          </p:val>
                                        </p:tav>
                                        <p:tav tm="100000">
                                          <p:val>
                                            <p:strVal val="#ppt_y"/>
                                          </p:val>
                                        </p:tav>
                                      </p:tavLst>
                                    </p:anim>
                                  </p:childTnLst>
                                </p:cTn>
                              </p:par>
                              <p:par>
                                <p:cTn id="90" presetID="7" presetClass="entr" presetSubtype="8" fill="hold" grpId="0" nodeType="withEffect">
                                  <p:stCondLst>
                                    <p:cond delay="0"/>
                                  </p:stCondLst>
                                  <p:childTnLst>
                                    <p:set>
                                      <p:cBhvr>
                                        <p:cTn id="91" dur="1" fill="hold">
                                          <p:stCondLst>
                                            <p:cond delay="0"/>
                                          </p:stCondLst>
                                        </p:cTn>
                                        <p:tgtEl>
                                          <p:spTgt spid="25"/>
                                        </p:tgtEl>
                                        <p:attrNameLst>
                                          <p:attrName>style.visibility</p:attrName>
                                        </p:attrNameLst>
                                      </p:cBhvr>
                                      <p:to>
                                        <p:strVal val="visible"/>
                                      </p:to>
                                    </p:set>
                                    <p:anim calcmode="lin" valueType="num">
                                      <p:cBhvr additive="base">
                                        <p:cTn id="92" dur="1000" fill="hold"/>
                                        <p:tgtEl>
                                          <p:spTgt spid="25"/>
                                        </p:tgtEl>
                                        <p:attrNameLst>
                                          <p:attrName>ppt_x</p:attrName>
                                        </p:attrNameLst>
                                      </p:cBhvr>
                                      <p:tavLst>
                                        <p:tav tm="0">
                                          <p:val>
                                            <p:strVal val="0-#ppt_w/2"/>
                                          </p:val>
                                        </p:tav>
                                        <p:tav tm="100000">
                                          <p:val>
                                            <p:strVal val="#ppt_x"/>
                                          </p:val>
                                        </p:tav>
                                      </p:tavLst>
                                    </p:anim>
                                    <p:anim calcmode="lin" valueType="num">
                                      <p:cBhvr additive="base">
                                        <p:cTn id="93" dur="1000" fill="hold"/>
                                        <p:tgtEl>
                                          <p:spTgt spid="25"/>
                                        </p:tgtEl>
                                        <p:attrNameLst>
                                          <p:attrName>ppt_y</p:attrName>
                                        </p:attrNameLst>
                                      </p:cBhvr>
                                      <p:tavLst>
                                        <p:tav tm="0">
                                          <p:val>
                                            <p:strVal val="#ppt_y"/>
                                          </p:val>
                                        </p:tav>
                                        <p:tav tm="100000">
                                          <p:val>
                                            <p:strVal val="#ppt_y"/>
                                          </p:val>
                                        </p:tav>
                                      </p:tavLst>
                                    </p:anim>
                                  </p:childTnLst>
                                </p:cTn>
                              </p:par>
                              <p:par>
                                <p:cTn id="94" presetID="7" presetClass="entr" presetSubtype="8" fill="hold" grpId="0" nodeType="with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additive="base">
                                        <p:cTn id="96" dur="1000" fill="hold"/>
                                        <p:tgtEl>
                                          <p:spTgt spid="27"/>
                                        </p:tgtEl>
                                        <p:attrNameLst>
                                          <p:attrName>ppt_x</p:attrName>
                                        </p:attrNameLst>
                                      </p:cBhvr>
                                      <p:tavLst>
                                        <p:tav tm="0">
                                          <p:val>
                                            <p:strVal val="0-#ppt_w/2"/>
                                          </p:val>
                                        </p:tav>
                                        <p:tav tm="100000">
                                          <p:val>
                                            <p:strVal val="#ppt_x"/>
                                          </p:val>
                                        </p:tav>
                                      </p:tavLst>
                                    </p:anim>
                                    <p:anim calcmode="lin" valueType="num">
                                      <p:cBhvr additive="base">
                                        <p:cTn id="97" dur="1000" fill="hold"/>
                                        <p:tgtEl>
                                          <p:spTgt spid="27"/>
                                        </p:tgtEl>
                                        <p:attrNameLst>
                                          <p:attrName>ppt_y</p:attrName>
                                        </p:attrNameLst>
                                      </p:cBhvr>
                                      <p:tavLst>
                                        <p:tav tm="0">
                                          <p:val>
                                            <p:strVal val="#ppt_y"/>
                                          </p:val>
                                        </p:tav>
                                        <p:tav tm="100000">
                                          <p:val>
                                            <p:strVal val="#ppt_y"/>
                                          </p:val>
                                        </p:tav>
                                      </p:tavLst>
                                    </p:anim>
                                  </p:childTnLst>
                                </p:cTn>
                              </p:par>
                            </p:childTnLst>
                          </p:cTn>
                        </p:par>
                        <p:par>
                          <p:cTn id="98" fill="hold">
                            <p:stCondLst>
                              <p:cond delay="2000"/>
                            </p:stCondLst>
                            <p:childTnLst>
                              <p:par>
                                <p:cTn id="99" presetID="10" presetClass="entr" presetSubtype="0" fill="hold" nodeType="afterEffect">
                                  <p:stCondLst>
                                    <p:cond delay="0"/>
                                  </p:stCondLst>
                                  <p:childTnLst>
                                    <p:set>
                                      <p:cBhvr>
                                        <p:cTn id="100" dur="1" fill="hold">
                                          <p:stCondLst>
                                            <p:cond delay="0"/>
                                          </p:stCondLst>
                                        </p:cTn>
                                        <p:tgtEl>
                                          <p:spTgt spid="30"/>
                                        </p:tgtEl>
                                        <p:attrNameLst>
                                          <p:attrName>style.visibility</p:attrName>
                                        </p:attrNameLst>
                                      </p:cBhvr>
                                      <p:to>
                                        <p:strVal val="visible"/>
                                      </p:to>
                                    </p:set>
                                    <p:animEffect transition="in" filter="fade">
                                      <p:cBhvr>
                                        <p:cTn id="101"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P spid="23" grpId="0" animBg="1"/>
      <p:bldP spid="24" grpId="0" animBg="1"/>
      <p:bldP spid="25" grpId="0" animBg="1"/>
      <p:bldP spid="27"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50000"/>
                        </a:lnSpc>
                      </a:pPr>
                      <a:endParaRPr lang="fa-IR" sz="1800" b="1" kern="1200" dirty="0" smtClean="0">
                        <a:solidFill>
                          <a:schemeClr val="tx1"/>
                        </a:solidFill>
                        <a:latin typeface="+mn-lt"/>
                        <a:ea typeface="+mn-ea"/>
                        <a:cs typeface="B Lotus" pitchFamily="2" charset="-78"/>
                      </a:endParaRPr>
                    </a:p>
                    <a:p>
                      <a:pPr rtl="1">
                        <a:lnSpc>
                          <a:spcPct val="150000"/>
                        </a:lnSpc>
                      </a:pPr>
                      <a:r>
                        <a:rPr lang="fa-IR" sz="2200" b="1" kern="1200" dirty="0" smtClean="0">
                          <a:solidFill>
                            <a:schemeClr val="tx1"/>
                          </a:solidFill>
                          <a:latin typeface="+mn-lt"/>
                          <a:ea typeface="+mn-ea"/>
                          <a:cs typeface="B Lotus" pitchFamily="2" charset="-78"/>
                        </a:rPr>
                        <a:t>13.پاسخ پرسشي را كه نمي‌دانيم، ندهيم.</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پيامبر(ص)مي‌فرمايند: «يَا أَبَا ذَر! إِذَا سُئِلْتَ عَنْ عِلْمٍ لَا تَعْلَمُهُ فَقُلْ: لَا أَعْلَمُهُ تَنْجُ مِنْ تَبِعَتِهِ، وَ لَا تُفْتِ بِمَا لَا عِلْمَ لَكَ بِهِ تَنْجُ مِنْ عَذَابِ اللَّهِ يَوْمَ الْقِيَامَة؛</a:t>
                      </a:r>
                      <a:r>
                        <a:rPr lang="fa-IR" sz="22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fa-IR" sz="2200" b="1" kern="1200" dirty="0" smtClean="0">
                          <a:solidFill>
                            <a:schemeClr val="tx1"/>
                          </a:solidFill>
                          <a:latin typeface="+mn-lt"/>
                          <a:ea typeface="+mn-ea"/>
                          <a:cs typeface="B Lotus" pitchFamily="2" charset="-78"/>
                        </a:rPr>
                        <a:t>ای اباذر! هرگاه مطلبى از تو سؤال شد كه نمى‏دانستى، بگو نمي‌دانم تا از دنباله‏ی بد آن سؤال، خلاص شوى و به آنچه نمي‌دانى فتوا مده، تا از عذاب الهى در روز قيامت، رهایى يابى.»‏</a:t>
                      </a:r>
                      <a:endParaRPr lang="en-US" sz="2200" b="1" kern="1200" dirty="0" smtClean="0">
                        <a:solidFill>
                          <a:schemeClr val="tx1"/>
                        </a:solidFill>
                        <a:latin typeface="+mn-lt"/>
                        <a:ea typeface="+mn-ea"/>
                        <a:cs typeface="B Lotus" pitchFamily="2" charset="-78"/>
                      </a:endParaRPr>
                    </a:p>
                    <a:p>
                      <a:pPr rtl="1">
                        <a:lnSpc>
                          <a:spcPct val="150000"/>
                        </a:lnSpc>
                      </a:pPr>
                      <a:r>
                        <a:rPr lang="fa-IR" sz="2200" b="1" kern="1200" dirty="0" smtClean="0">
                          <a:solidFill>
                            <a:schemeClr val="tx1"/>
                          </a:solidFill>
                          <a:latin typeface="+mn-lt"/>
                          <a:ea typeface="+mn-ea"/>
                          <a:cs typeface="B Lotus" pitchFamily="2" charset="-78"/>
                        </a:rPr>
                        <a:t>14.در جواب دادن، به مقدّسات، مقبولات و مشهورات مخاطب اهانت نشود.</a:t>
                      </a:r>
                    </a:p>
                    <a:p>
                      <a:pPr rtl="1">
                        <a:lnSpc>
                          <a:spcPct val="150000"/>
                        </a:lnSpc>
                      </a:pPr>
                      <a:endParaRPr lang="fa-IR" sz="2200" b="1" kern="1200" dirty="0" smtClean="0">
                        <a:solidFill>
                          <a:schemeClr val="tx1"/>
                        </a:solidFill>
                        <a:latin typeface="+mn-lt"/>
                        <a:ea typeface="+mn-ea"/>
                        <a:cs typeface="B Lotus" pitchFamily="2" charset="-78"/>
                      </a:endParaRPr>
                    </a:p>
                    <a:p>
                      <a:pPr rtl="1">
                        <a:lnSpc>
                          <a:spcPct val="150000"/>
                        </a:lnSpc>
                      </a:pPr>
                      <a:endParaRPr lang="en-US" sz="2200" b="1" kern="1200" dirty="0" smtClean="0">
                        <a:solidFill>
                          <a:schemeClr val="tx1"/>
                        </a:solidFill>
                        <a:latin typeface="+mn-lt"/>
                        <a:ea typeface="+mn-ea"/>
                        <a:cs typeface="B Lotus" pitchFamily="2" charset="-78"/>
                      </a:endParaRPr>
                    </a:p>
                    <a:p>
                      <a:pPr rtl="1">
                        <a:lnSpc>
                          <a:spcPct val="150000"/>
                        </a:lnSpc>
                      </a:pP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1" kern="1200" dirty="0" smtClean="0">
                          <a:solidFill>
                            <a:schemeClr val="tx1"/>
                          </a:solidFill>
                          <a:latin typeface="+mn-lt"/>
                          <a:ea typeface="+mn-ea"/>
                          <a:cs typeface="B Lotus" pitchFamily="2" charset="-78"/>
                        </a:rPr>
                        <a:t>نهج‌الخطابة</a:t>
                      </a:r>
                      <a:r>
                        <a:rPr lang="ar-SA" sz="1800" b="0" kern="1200" dirty="0" smtClean="0">
                          <a:solidFill>
                            <a:schemeClr val="tx1"/>
                          </a:solidFill>
                          <a:latin typeface="+mn-lt"/>
                          <a:ea typeface="+mn-ea"/>
                          <a:cs typeface="B Lotus" pitchFamily="2" charset="-78"/>
                        </a:rPr>
                        <a:t>، سخنانپيامبر</a:t>
                      </a:r>
                      <a:r>
                        <a:rPr lang="en-US" sz="1800" b="1" kern="1200" dirty="0" smtClean="0">
                          <a:solidFill>
                            <a:schemeClr val="tx1"/>
                          </a:solidFill>
                          <a:latin typeface="+mn-lt"/>
                          <a:ea typeface="+mn-ea"/>
                          <a:cs typeface="B Lotus" pitchFamily="2" charset="-78"/>
                          <a:sym typeface="Roumouz"/>
                        </a:rPr>
                        <a:t></a:t>
                      </a:r>
                      <a:r>
                        <a:rPr lang="ar-SA" sz="1800" b="0" kern="1200" dirty="0" smtClean="0">
                          <a:solidFill>
                            <a:schemeClr val="tx1"/>
                          </a:solidFill>
                          <a:latin typeface="+mn-lt"/>
                          <a:ea typeface="+mn-ea"/>
                          <a:cs typeface="B Lotus" pitchFamily="2" charset="-78"/>
                        </a:rPr>
                        <a:t>واميرالمؤمنين</a:t>
                      </a:r>
                      <a:r>
                        <a:rPr lang="en-US" sz="1800" b="1" kern="1200" dirty="0" smtClean="0">
                          <a:solidFill>
                            <a:schemeClr val="tx1"/>
                          </a:solidFill>
                          <a:latin typeface="+mn-lt"/>
                          <a:ea typeface="+mn-ea"/>
                          <a:cs typeface="B Lotus" pitchFamily="2" charset="-78"/>
                          <a:sym typeface="Roumouz"/>
                        </a:rPr>
                        <a:t></a:t>
                      </a:r>
                      <a:r>
                        <a:rPr lang="ar-SA" sz="1800" b="0" kern="1200" dirty="0" smtClean="0">
                          <a:solidFill>
                            <a:schemeClr val="tx1"/>
                          </a:solidFill>
                          <a:latin typeface="+mn-lt"/>
                          <a:ea typeface="+mn-ea"/>
                          <a:cs typeface="B Lotus" pitchFamily="2" charset="-78"/>
                        </a:rPr>
                        <a:t>،‏ج‏1،ص 406.</a:t>
                      </a:r>
                      <a:endParaRPr lang="en-US" sz="18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نهم / قالب پرسش و پاسخ</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453881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418162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82443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46724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311005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752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39567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207167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71448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214414" y="214290"/>
            <a:ext cx="396000"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46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18</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46976"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17</a:t>
            </a:r>
            <a:endParaRPr lang="fa-IR" sz="1200" b="1" dirty="0">
              <a:effectLst>
                <a:glow rad="63500">
                  <a:schemeClr val="accent3">
                    <a:satMod val="175000"/>
                    <a:alpha val="40000"/>
                  </a:schemeClr>
                </a:glow>
              </a:effectLst>
              <a:cs typeface="B Mitra" pitchFamily="2" charset="-78"/>
            </a:endParaRPr>
          </a:p>
        </p:txBody>
      </p:sp>
      <p:sp>
        <p:nvSpPr>
          <p:cNvPr id="23" name="Rounded Rectangle 22">
            <a:hlinkClick r:id="rId23" action="ppaction://hlinksldjump">
              <a:snd r:embed="rId5" name="thbad.wav"/>
            </a:hlinkClick>
            <a:hlinkHover r:id="" action="ppaction://noaction">
              <a:snd r:embed="rId6" name="0.wav"/>
            </a:hlinkHover>
          </p:cNvPr>
          <p:cNvSpPr/>
          <p:nvPr/>
        </p:nvSpPr>
        <p:spPr>
          <a:xfrm flipH="1">
            <a:off x="1214414"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16</a:t>
            </a:r>
            <a:endParaRPr lang="fa-IR" sz="1200" b="1" dirty="0">
              <a:effectLst>
                <a:glow rad="63500">
                  <a:schemeClr val="accent3">
                    <a:satMod val="175000"/>
                    <a:alpha val="40000"/>
                  </a:schemeClr>
                </a:glow>
              </a:effectLst>
              <a:cs typeface="B Mitra" pitchFamily="2" charset="-78"/>
            </a:endParaRPr>
          </a:p>
        </p:txBody>
      </p:sp>
      <p:sp>
        <p:nvSpPr>
          <p:cNvPr id="24" name="Rounded Rectangle 23">
            <a:hlinkClick r:id="rId24" action="ppaction://hlinksldjump">
              <a:snd r:embed="rId5" name="thbad.wav"/>
            </a:hlinkClick>
            <a:hlinkHover r:id="" action="ppaction://noaction">
              <a:snd r:embed="rId6" name="0.wav"/>
            </a:hlinkHover>
          </p:cNvPr>
          <p:cNvSpPr/>
          <p:nvPr/>
        </p:nvSpPr>
        <p:spPr>
          <a:xfrm flipH="1">
            <a:off x="1714480"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15</a:t>
            </a:r>
            <a:endParaRPr lang="fa-IR" sz="1200" b="1" dirty="0">
              <a:effectLst>
                <a:glow rad="63500">
                  <a:schemeClr val="accent3">
                    <a:satMod val="175000"/>
                    <a:alpha val="40000"/>
                  </a:schemeClr>
                </a:glow>
              </a:effectLst>
              <a:cs typeface="B Mitra" pitchFamily="2" charset="-78"/>
            </a:endParaRPr>
          </a:p>
        </p:txBody>
      </p:sp>
      <p:sp>
        <p:nvSpPr>
          <p:cNvPr id="25" name="Rounded Rectangle 24">
            <a:hlinkClick r:id="rId25" action="ppaction://hlinksldjump">
              <a:snd r:embed="rId5" name="thbad.wav"/>
            </a:hlinkClick>
            <a:hlinkHover r:id="" action="ppaction://noaction">
              <a:snd r:embed="rId6" name="0.wav"/>
            </a:hlinkHover>
          </p:cNvPr>
          <p:cNvSpPr/>
          <p:nvPr/>
        </p:nvSpPr>
        <p:spPr>
          <a:xfrm flipH="1">
            <a:off x="2181918"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7" name="Rounded Rectangle 26">
            <a:hlinkClick r:id="rId26" action="ppaction://hlinksldjump">
              <a:snd r:embed="rId5" name="thbad.wav"/>
            </a:hlinkClick>
            <a:hlinkHover r:id="" action="ppaction://noaction">
              <a:snd r:embed="rId6" name="0.wav"/>
            </a:hlinkHover>
          </p:cNvPr>
          <p:cNvSpPr/>
          <p:nvPr/>
        </p:nvSpPr>
        <p:spPr>
          <a:xfrm flipH="1">
            <a:off x="2643174"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1000" fill="hold"/>
                                        <p:tgtEl>
                                          <p:spTgt spid="20"/>
                                        </p:tgtEl>
                                        <p:attrNameLst>
                                          <p:attrName>ppt_x</p:attrName>
                                        </p:attrNameLst>
                                      </p:cBhvr>
                                      <p:tavLst>
                                        <p:tav tm="0">
                                          <p:val>
                                            <p:strVal val="0-#ppt_w/2"/>
                                          </p:val>
                                        </p:tav>
                                        <p:tav tm="100000">
                                          <p:val>
                                            <p:strVal val="#ppt_x"/>
                                          </p:val>
                                        </p:tav>
                                      </p:tavLst>
                                    </p:anim>
                                    <p:anim calcmode="lin" valueType="num">
                                      <p:cBhvr additive="base">
                                        <p:cTn id="77" dur="1000" fill="hold"/>
                                        <p:tgtEl>
                                          <p:spTgt spid="20"/>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2"/>
                                        </p:tgtEl>
                                        <p:attrNameLst>
                                          <p:attrName>style.visibility</p:attrName>
                                        </p:attrNameLst>
                                      </p:cBhvr>
                                      <p:to>
                                        <p:strVal val="visible"/>
                                      </p:to>
                                    </p:set>
                                    <p:anim calcmode="lin" valueType="num">
                                      <p:cBhvr additive="base">
                                        <p:cTn id="80" dur="1000" fill="hold"/>
                                        <p:tgtEl>
                                          <p:spTgt spid="22"/>
                                        </p:tgtEl>
                                        <p:attrNameLst>
                                          <p:attrName>ppt_x</p:attrName>
                                        </p:attrNameLst>
                                      </p:cBhvr>
                                      <p:tavLst>
                                        <p:tav tm="0">
                                          <p:val>
                                            <p:strVal val="0-#ppt_w/2"/>
                                          </p:val>
                                        </p:tav>
                                        <p:tav tm="100000">
                                          <p:val>
                                            <p:strVal val="#ppt_x"/>
                                          </p:val>
                                        </p:tav>
                                      </p:tavLst>
                                    </p:anim>
                                    <p:anim calcmode="lin" valueType="num">
                                      <p:cBhvr additive="base">
                                        <p:cTn id="81" dur="1000" fill="hold"/>
                                        <p:tgtEl>
                                          <p:spTgt spid="22"/>
                                        </p:tgtEl>
                                        <p:attrNameLst>
                                          <p:attrName>ppt_y</p:attrName>
                                        </p:attrNameLst>
                                      </p:cBhvr>
                                      <p:tavLst>
                                        <p:tav tm="0">
                                          <p:val>
                                            <p:strVal val="#ppt_y"/>
                                          </p:val>
                                        </p:tav>
                                        <p:tav tm="100000">
                                          <p:val>
                                            <p:strVal val="#ppt_y"/>
                                          </p:val>
                                        </p:tav>
                                      </p:tavLst>
                                    </p:anim>
                                  </p:childTnLst>
                                </p:cTn>
                              </p:par>
                              <p:par>
                                <p:cTn id="82" presetID="7" presetClass="entr" presetSubtype="8"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 calcmode="lin" valueType="num">
                                      <p:cBhvr additive="base">
                                        <p:cTn id="84" dur="1000" fill="hold"/>
                                        <p:tgtEl>
                                          <p:spTgt spid="23"/>
                                        </p:tgtEl>
                                        <p:attrNameLst>
                                          <p:attrName>ppt_x</p:attrName>
                                        </p:attrNameLst>
                                      </p:cBhvr>
                                      <p:tavLst>
                                        <p:tav tm="0">
                                          <p:val>
                                            <p:strVal val="0-#ppt_w/2"/>
                                          </p:val>
                                        </p:tav>
                                        <p:tav tm="100000">
                                          <p:val>
                                            <p:strVal val="#ppt_x"/>
                                          </p:val>
                                        </p:tav>
                                      </p:tavLst>
                                    </p:anim>
                                    <p:anim calcmode="lin" valueType="num">
                                      <p:cBhvr additive="base">
                                        <p:cTn id="85" dur="1000" fill="hold"/>
                                        <p:tgtEl>
                                          <p:spTgt spid="23"/>
                                        </p:tgtEl>
                                        <p:attrNameLst>
                                          <p:attrName>ppt_y</p:attrName>
                                        </p:attrNameLst>
                                      </p:cBhvr>
                                      <p:tavLst>
                                        <p:tav tm="0">
                                          <p:val>
                                            <p:strVal val="#ppt_y"/>
                                          </p:val>
                                        </p:tav>
                                        <p:tav tm="100000">
                                          <p:val>
                                            <p:strVal val="#ppt_y"/>
                                          </p:val>
                                        </p:tav>
                                      </p:tavLst>
                                    </p:anim>
                                  </p:childTnLst>
                                </p:cTn>
                              </p:par>
                              <p:par>
                                <p:cTn id="86" presetID="7" presetClass="entr" presetSubtype="8" fill="hold" grpId="0" nodeType="withEffect">
                                  <p:stCondLst>
                                    <p:cond delay="0"/>
                                  </p:stCondLst>
                                  <p:childTnLst>
                                    <p:set>
                                      <p:cBhvr>
                                        <p:cTn id="87" dur="1" fill="hold">
                                          <p:stCondLst>
                                            <p:cond delay="0"/>
                                          </p:stCondLst>
                                        </p:cTn>
                                        <p:tgtEl>
                                          <p:spTgt spid="24"/>
                                        </p:tgtEl>
                                        <p:attrNameLst>
                                          <p:attrName>style.visibility</p:attrName>
                                        </p:attrNameLst>
                                      </p:cBhvr>
                                      <p:to>
                                        <p:strVal val="visible"/>
                                      </p:to>
                                    </p:set>
                                    <p:anim calcmode="lin" valueType="num">
                                      <p:cBhvr additive="base">
                                        <p:cTn id="88" dur="1000" fill="hold"/>
                                        <p:tgtEl>
                                          <p:spTgt spid="24"/>
                                        </p:tgtEl>
                                        <p:attrNameLst>
                                          <p:attrName>ppt_x</p:attrName>
                                        </p:attrNameLst>
                                      </p:cBhvr>
                                      <p:tavLst>
                                        <p:tav tm="0">
                                          <p:val>
                                            <p:strVal val="0-#ppt_w/2"/>
                                          </p:val>
                                        </p:tav>
                                        <p:tav tm="100000">
                                          <p:val>
                                            <p:strVal val="#ppt_x"/>
                                          </p:val>
                                        </p:tav>
                                      </p:tavLst>
                                    </p:anim>
                                    <p:anim calcmode="lin" valueType="num">
                                      <p:cBhvr additive="base">
                                        <p:cTn id="89" dur="1000" fill="hold"/>
                                        <p:tgtEl>
                                          <p:spTgt spid="24"/>
                                        </p:tgtEl>
                                        <p:attrNameLst>
                                          <p:attrName>ppt_y</p:attrName>
                                        </p:attrNameLst>
                                      </p:cBhvr>
                                      <p:tavLst>
                                        <p:tav tm="0">
                                          <p:val>
                                            <p:strVal val="#ppt_y"/>
                                          </p:val>
                                        </p:tav>
                                        <p:tav tm="100000">
                                          <p:val>
                                            <p:strVal val="#ppt_y"/>
                                          </p:val>
                                        </p:tav>
                                      </p:tavLst>
                                    </p:anim>
                                  </p:childTnLst>
                                </p:cTn>
                              </p:par>
                              <p:par>
                                <p:cTn id="90" presetID="7" presetClass="entr" presetSubtype="8" fill="hold" grpId="0" nodeType="withEffect">
                                  <p:stCondLst>
                                    <p:cond delay="0"/>
                                  </p:stCondLst>
                                  <p:childTnLst>
                                    <p:set>
                                      <p:cBhvr>
                                        <p:cTn id="91" dur="1" fill="hold">
                                          <p:stCondLst>
                                            <p:cond delay="0"/>
                                          </p:stCondLst>
                                        </p:cTn>
                                        <p:tgtEl>
                                          <p:spTgt spid="25"/>
                                        </p:tgtEl>
                                        <p:attrNameLst>
                                          <p:attrName>style.visibility</p:attrName>
                                        </p:attrNameLst>
                                      </p:cBhvr>
                                      <p:to>
                                        <p:strVal val="visible"/>
                                      </p:to>
                                    </p:set>
                                    <p:anim calcmode="lin" valueType="num">
                                      <p:cBhvr additive="base">
                                        <p:cTn id="92" dur="1000" fill="hold"/>
                                        <p:tgtEl>
                                          <p:spTgt spid="25"/>
                                        </p:tgtEl>
                                        <p:attrNameLst>
                                          <p:attrName>ppt_x</p:attrName>
                                        </p:attrNameLst>
                                      </p:cBhvr>
                                      <p:tavLst>
                                        <p:tav tm="0">
                                          <p:val>
                                            <p:strVal val="0-#ppt_w/2"/>
                                          </p:val>
                                        </p:tav>
                                        <p:tav tm="100000">
                                          <p:val>
                                            <p:strVal val="#ppt_x"/>
                                          </p:val>
                                        </p:tav>
                                      </p:tavLst>
                                    </p:anim>
                                    <p:anim calcmode="lin" valueType="num">
                                      <p:cBhvr additive="base">
                                        <p:cTn id="93" dur="1000" fill="hold"/>
                                        <p:tgtEl>
                                          <p:spTgt spid="25"/>
                                        </p:tgtEl>
                                        <p:attrNameLst>
                                          <p:attrName>ppt_y</p:attrName>
                                        </p:attrNameLst>
                                      </p:cBhvr>
                                      <p:tavLst>
                                        <p:tav tm="0">
                                          <p:val>
                                            <p:strVal val="#ppt_y"/>
                                          </p:val>
                                        </p:tav>
                                        <p:tav tm="100000">
                                          <p:val>
                                            <p:strVal val="#ppt_y"/>
                                          </p:val>
                                        </p:tav>
                                      </p:tavLst>
                                    </p:anim>
                                  </p:childTnLst>
                                </p:cTn>
                              </p:par>
                              <p:par>
                                <p:cTn id="94" presetID="7" presetClass="entr" presetSubtype="8" fill="hold" grpId="0" nodeType="with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additive="base">
                                        <p:cTn id="96" dur="1000" fill="hold"/>
                                        <p:tgtEl>
                                          <p:spTgt spid="27"/>
                                        </p:tgtEl>
                                        <p:attrNameLst>
                                          <p:attrName>ppt_x</p:attrName>
                                        </p:attrNameLst>
                                      </p:cBhvr>
                                      <p:tavLst>
                                        <p:tav tm="0">
                                          <p:val>
                                            <p:strVal val="0-#ppt_w/2"/>
                                          </p:val>
                                        </p:tav>
                                        <p:tav tm="100000">
                                          <p:val>
                                            <p:strVal val="#ppt_x"/>
                                          </p:val>
                                        </p:tav>
                                      </p:tavLst>
                                    </p:anim>
                                    <p:anim calcmode="lin" valueType="num">
                                      <p:cBhvr additive="base">
                                        <p:cTn id="97" dur="1000" fill="hold"/>
                                        <p:tgtEl>
                                          <p:spTgt spid="27"/>
                                        </p:tgtEl>
                                        <p:attrNameLst>
                                          <p:attrName>ppt_y</p:attrName>
                                        </p:attrNameLst>
                                      </p:cBhvr>
                                      <p:tavLst>
                                        <p:tav tm="0">
                                          <p:val>
                                            <p:strVal val="#ppt_y"/>
                                          </p:val>
                                        </p:tav>
                                        <p:tav tm="100000">
                                          <p:val>
                                            <p:strVal val="#ppt_y"/>
                                          </p:val>
                                        </p:tav>
                                      </p:tavLst>
                                    </p:anim>
                                  </p:childTnLst>
                                </p:cTn>
                              </p:par>
                            </p:childTnLst>
                          </p:cTn>
                        </p:par>
                        <p:par>
                          <p:cTn id="98" fill="hold">
                            <p:stCondLst>
                              <p:cond delay="2000"/>
                            </p:stCondLst>
                            <p:childTnLst>
                              <p:par>
                                <p:cTn id="99" presetID="10" presetClass="entr" presetSubtype="0" fill="hold" nodeType="afterEffect">
                                  <p:stCondLst>
                                    <p:cond delay="0"/>
                                  </p:stCondLst>
                                  <p:childTnLst>
                                    <p:set>
                                      <p:cBhvr>
                                        <p:cTn id="100" dur="1" fill="hold">
                                          <p:stCondLst>
                                            <p:cond delay="0"/>
                                          </p:stCondLst>
                                        </p:cTn>
                                        <p:tgtEl>
                                          <p:spTgt spid="30"/>
                                        </p:tgtEl>
                                        <p:attrNameLst>
                                          <p:attrName>style.visibility</p:attrName>
                                        </p:attrNameLst>
                                      </p:cBhvr>
                                      <p:to>
                                        <p:strVal val="visible"/>
                                      </p:to>
                                    </p:set>
                                    <p:animEffect transition="in" filter="fade">
                                      <p:cBhvr>
                                        <p:cTn id="101"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P spid="23" grpId="0" animBg="1"/>
      <p:bldP spid="24" grpId="0" animBg="1"/>
      <p:bldP spid="25" grpId="0" animBg="1"/>
      <p:bldP spid="27" grpId="0" animBg="1"/>
    </p:bldLst>
  </p:timing>
</p:sld>
</file>

<file path=ppt/slides/slide104.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50000"/>
                        </a:lnSpc>
                      </a:pPr>
                      <a:endParaRPr lang="fa-IR" sz="18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15. در مجلس علمي،با احترام ‌برخورد شودو مجالس علمي،كوچك شمرده نشوند.</a:t>
                      </a:r>
                      <a:endParaRPr lang="en-US"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در روایت داریم که پیامبر(ص) فرمودند: «خَرَجَ فَإِذًا فِی الْمَسْجِدِ مَجْلِسَانِ مَجْلِسٌ یَتَفَقَّهُونَ وَ مَجْلِسٌ یَدْعُونَ اللَّهَ وَ یَسْأَلُونَهُ فَقَالَ کِلَا الْمَجْلِسَیْنِ إِلَى خَیْرٍ أَمَّا هَؤُلَاءِ فَیَدْعُونَ اللَّهَ وَ أَمَّا هَؤُلَاءِ فَیَتَعَلَّمُونَ وَ یُفَقِّهُونَ الْجَاهِلَ هَؤُلَاءِ أَفْضَلُ بِالتَّعْلِیمِ أُرْسِلْتُ ثُمَّ قَعَدَ مَعَهُمْ؛</a:t>
                      </a:r>
                      <a:r>
                        <a:rPr lang="fa-IR" sz="2200" b="1" kern="1200" dirty="0" smtClean="0">
                          <a:solidFill>
                            <a:schemeClr val="tx1"/>
                          </a:solidFill>
                          <a:effectLst>
                            <a:glow rad="139700">
                              <a:schemeClr val="accent2">
                                <a:satMod val="175000"/>
                                <a:alpha val="40000"/>
                              </a:schemeClr>
                            </a:glow>
                          </a:effectLst>
                          <a:latin typeface="+mn-lt"/>
                          <a:ea typeface="+mn-ea"/>
                          <a:cs typeface="B Lotus" pitchFamily="2" charset="-78"/>
                        </a:rPr>
                        <a:t> *</a:t>
                      </a:r>
                      <a:endParaRPr lang="en-US" sz="2200" b="1" kern="1200" dirty="0" smtClean="0">
                        <a:solidFill>
                          <a:schemeClr val="tx1"/>
                        </a:solidFill>
                        <a:latin typeface="+mn-lt"/>
                        <a:ea typeface="+mn-ea"/>
                        <a:cs typeface="B Lotus" pitchFamily="2" charset="-78"/>
                      </a:endParaRPr>
                    </a:p>
                    <a:p>
                      <a:pPr algn="just" rtl="1">
                        <a:lnSpc>
                          <a:spcPct val="150000"/>
                        </a:lnSpc>
                      </a:pPr>
                      <a:r>
                        <a:rPr lang="ar-SA" sz="2200" b="1" kern="1200" dirty="0" smtClean="0">
                          <a:solidFill>
                            <a:schemeClr val="tx1"/>
                          </a:solidFill>
                          <a:latin typeface="+mn-lt"/>
                          <a:ea typeface="+mn-ea"/>
                          <a:cs typeface="B Lotus" pitchFamily="2" charset="-78"/>
                        </a:rPr>
                        <a:t>16.در جواب، شأن و جايگاه مخاطب را رعايت كنيم و با او با احترام برخورد كنيم.</a:t>
                      </a:r>
                      <a:endParaRPr lang="fa-IR" sz="2200" b="1" kern="1200" dirty="0" smtClean="0">
                        <a:solidFill>
                          <a:schemeClr val="tx1"/>
                        </a:solidFill>
                        <a:latin typeface="+mn-lt"/>
                        <a:ea typeface="+mn-ea"/>
                        <a:cs typeface="B Lotus" pitchFamily="2" charset="-78"/>
                      </a:endParaRPr>
                    </a:p>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علامه مجلسى، </a:t>
                      </a:r>
                      <a:r>
                        <a:rPr lang="ar-SA" sz="1800" b="1" kern="1200" dirty="0" smtClean="0">
                          <a:solidFill>
                            <a:schemeClr val="tx1"/>
                          </a:solidFill>
                          <a:latin typeface="+mn-lt"/>
                          <a:ea typeface="+mn-ea"/>
                          <a:cs typeface="B Lotus" pitchFamily="2" charset="-78"/>
                        </a:rPr>
                        <a:t>بحارالانوار</a:t>
                      </a:r>
                      <a:r>
                        <a:rPr lang="ar-SA" sz="1800" b="0" kern="1200" dirty="0" smtClean="0">
                          <a:solidFill>
                            <a:schemeClr val="tx1"/>
                          </a:solidFill>
                          <a:latin typeface="+mn-lt"/>
                          <a:ea typeface="+mn-ea"/>
                          <a:cs typeface="B Lotus" pitchFamily="2" charset="-78"/>
                        </a:rPr>
                        <a:t>،‌ ج1، ص 206؛ ترجمه بنادر البحار-ترجمه و شرح خلاصه دو جلد بحارالانوار، ترجمه‏فارسى، ص122.</a:t>
                      </a:r>
                      <a:endParaRPr lang="en-US" sz="18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نهم / قالب پرسش و پاسخ</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453881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418162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82443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46724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311005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752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39567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207167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71448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214414"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46976" y="214290"/>
            <a:ext cx="396000"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18</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46976"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17</a:t>
            </a:r>
            <a:endParaRPr lang="fa-IR" sz="1200" b="1" dirty="0">
              <a:effectLst>
                <a:glow rad="63500">
                  <a:schemeClr val="accent3">
                    <a:satMod val="175000"/>
                    <a:alpha val="40000"/>
                  </a:schemeClr>
                </a:glow>
              </a:effectLst>
              <a:cs typeface="B Mitra" pitchFamily="2" charset="-78"/>
            </a:endParaRPr>
          </a:p>
        </p:txBody>
      </p:sp>
      <p:sp>
        <p:nvSpPr>
          <p:cNvPr id="23" name="Rounded Rectangle 22">
            <a:hlinkClick r:id="rId23" action="ppaction://hlinksldjump">
              <a:snd r:embed="rId5" name="thbad.wav"/>
            </a:hlinkClick>
            <a:hlinkHover r:id="" action="ppaction://noaction">
              <a:snd r:embed="rId6" name="0.wav"/>
            </a:hlinkHover>
          </p:cNvPr>
          <p:cNvSpPr/>
          <p:nvPr/>
        </p:nvSpPr>
        <p:spPr>
          <a:xfrm flipH="1">
            <a:off x="1214414"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16</a:t>
            </a:r>
            <a:endParaRPr lang="fa-IR" sz="1200" b="1" dirty="0">
              <a:effectLst>
                <a:glow rad="63500">
                  <a:schemeClr val="accent3">
                    <a:satMod val="175000"/>
                    <a:alpha val="40000"/>
                  </a:schemeClr>
                </a:glow>
              </a:effectLst>
              <a:cs typeface="B Mitra" pitchFamily="2" charset="-78"/>
            </a:endParaRPr>
          </a:p>
        </p:txBody>
      </p:sp>
      <p:sp>
        <p:nvSpPr>
          <p:cNvPr id="24" name="Rounded Rectangle 23">
            <a:hlinkClick r:id="rId24" action="ppaction://hlinksldjump">
              <a:snd r:embed="rId5" name="thbad.wav"/>
            </a:hlinkClick>
            <a:hlinkHover r:id="" action="ppaction://noaction">
              <a:snd r:embed="rId6" name="0.wav"/>
            </a:hlinkHover>
          </p:cNvPr>
          <p:cNvSpPr/>
          <p:nvPr/>
        </p:nvSpPr>
        <p:spPr>
          <a:xfrm flipH="1">
            <a:off x="1714480"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15</a:t>
            </a:r>
            <a:endParaRPr lang="fa-IR" sz="1200" b="1" dirty="0">
              <a:effectLst>
                <a:glow rad="63500">
                  <a:schemeClr val="accent3">
                    <a:satMod val="175000"/>
                    <a:alpha val="40000"/>
                  </a:schemeClr>
                </a:glow>
              </a:effectLst>
              <a:cs typeface="B Mitra" pitchFamily="2" charset="-78"/>
            </a:endParaRPr>
          </a:p>
        </p:txBody>
      </p:sp>
      <p:sp>
        <p:nvSpPr>
          <p:cNvPr id="25" name="Rounded Rectangle 24">
            <a:hlinkClick r:id="rId25" action="ppaction://hlinksldjump">
              <a:snd r:embed="rId5" name="thbad.wav"/>
            </a:hlinkClick>
            <a:hlinkHover r:id="" action="ppaction://noaction">
              <a:snd r:embed="rId6" name="0.wav"/>
            </a:hlinkHover>
          </p:cNvPr>
          <p:cNvSpPr/>
          <p:nvPr/>
        </p:nvSpPr>
        <p:spPr>
          <a:xfrm flipH="1">
            <a:off x="2181918"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7" name="Rounded Rectangle 26">
            <a:hlinkClick r:id="rId26" action="ppaction://hlinksldjump">
              <a:snd r:embed="rId5" name="thbad.wav"/>
            </a:hlinkClick>
            <a:hlinkHover r:id="" action="ppaction://noaction">
              <a:snd r:embed="rId6" name="0.wav"/>
            </a:hlinkHover>
          </p:cNvPr>
          <p:cNvSpPr/>
          <p:nvPr/>
        </p:nvSpPr>
        <p:spPr>
          <a:xfrm flipH="1">
            <a:off x="2643174"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1000" fill="hold"/>
                                        <p:tgtEl>
                                          <p:spTgt spid="20"/>
                                        </p:tgtEl>
                                        <p:attrNameLst>
                                          <p:attrName>ppt_x</p:attrName>
                                        </p:attrNameLst>
                                      </p:cBhvr>
                                      <p:tavLst>
                                        <p:tav tm="0">
                                          <p:val>
                                            <p:strVal val="0-#ppt_w/2"/>
                                          </p:val>
                                        </p:tav>
                                        <p:tav tm="100000">
                                          <p:val>
                                            <p:strVal val="#ppt_x"/>
                                          </p:val>
                                        </p:tav>
                                      </p:tavLst>
                                    </p:anim>
                                    <p:anim calcmode="lin" valueType="num">
                                      <p:cBhvr additive="base">
                                        <p:cTn id="77" dur="1000" fill="hold"/>
                                        <p:tgtEl>
                                          <p:spTgt spid="20"/>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2"/>
                                        </p:tgtEl>
                                        <p:attrNameLst>
                                          <p:attrName>style.visibility</p:attrName>
                                        </p:attrNameLst>
                                      </p:cBhvr>
                                      <p:to>
                                        <p:strVal val="visible"/>
                                      </p:to>
                                    </p:set>
                                    <p:anim calcmode="lin" valueType="num">
                                      <p:cBhvr additive="base">
                                        <p:cTn id="80" dur="1000" fill="hold"/>
                                        <p:tgtEl>
                                          <p:spTgt spid="22"/>
                                        </p:tgtEl>
                                        <p:attrNameLst>
                                          <p:attrName>ppt_x</p:attrName>
                                        </p:attrNameLst>
                                      </p:cBhvr>
                                      <p:tavLst>
                                        <p:tav tm="0">
                                          <p:val>
                                            <p:strVal val="0-#ppt_w/2"/>
                                          </p:val>
                                        </p:tav>
                                        <p:tav tm="100000">
                                          <p:val>
                                            <p:strVal val="#ppt_x"/>
                                          </p:val>
                                        </p:tav>
                                      </p:tavLst>
                                    </p:anim>
                                    <p:anim calcmode="lin" valueType="num">
                                      <p:cBhvr additive="base">
                                        <p:cTn id="81" dur="1000" fill="hold"/>
                                        <p:tgtEl>
                                          <p:spTgt spid="22"/>
                                        </p:tgtEl>
                                        <p:attrNameLst>
                                          <p:attrName>ppt_y</p:attrName>
                                        </p:attrNameLst>
                                      </p:cBhvr>
                                      <p:tavLst>
                                        <p:tav tm="0">
                                          <p:val>
                                            <p:strVal val="#ppt_y"/>
                                          </p:val>
                                        </p:tav>
                                        <p:tav tm="100000">
                                          <p:val>
                                            <p:strVal val="#ppt_y"/>
                                          </p:val>
                                        </p:tav>
                                      </p:tavLst>
                                    </p:anim>
                                  </p:childTnLst>
                                </p:cTn>
                              </p:par>
                              <p:par>
                                <p:cTn id="82" presetID="7" presetClass="entr" presetSubtype="8"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 calcmode="lin" valueType="num">
                                      <p:cBhvr additive="base">
                                        <p:cTn id="84" dur="1000" fill="hold"/>
                                        <p:tgtEl>
                                          <p:spTgt spid="23"/>
                                        </p:tgtEl>
                                        <p:attrNameLst>
                                          <p:attrName>ppt_x</p:attrName>
                                        </p:attrNameLst>
                                      </p:cBhvr>
                                      <p:tavLst>
                                        <p:tav tm="0">
                                          <p:val>
                                            <p:strVal val="0-#ppt_w/2"/>
                                          </p:val>
                                        </p:tav>
                                        <p:tav tm="100000">
                                          <p:val>
                                            <p:strVal val="#ppt_x"/>
                                          </p:val>
                                        </p:tav>
                                      </p:tavLst>
                                    </p:anim>
                                    <p:anim calcmode="lin" valueType="num">
                                      <p:cBhvr additive="base">
                                        <p:cTn id="85" dur="1000" fill="hold"/>
                                        <p:tgtEl>
                                          <p:spTgt spid="23"/>
                                        </p:tgtEl>
                                        <p:attrNameLst>
                                          <p:attrName>ppt_y</p:attrName>
                                        </p:attrNameLst>
                                      </p:cBhvr>
                                      <p:tavLst>
                                        <p:tav tm="0">
                                          <p:val>
                                            <p:strVal val="#ppt_y"/>
                                          </p:val>
                                        </p:tav>
                                        <p:tav tm="100000">
                                          <p:val>
                                            <p:strVal val="#ppt_y"/>
                                          </p:val>
                                        </p:tav>
                                      </p:tavLst>
                                    </p:anim>
                                  </p:childTnLst>
                                </p:cTn>
                              </p:par>
                              <p:par>
                                <p:cTn id="86" presetID="7" presetClass="entr" presetSubtype="8" fill="hold" grpId="0" nodeType="withEffect">
                                  <p:stCondLst>
                                    <p:cond delay="0"/>
                                  </p:stCondLst>
                                  <p:childTnLst>
                                    <p:set>
                                      <p:cBhvr>
                                        <p:cTn id="87" dur="1" fill="hold">
                                          <p:stCondLst>
                                            <p:cond delay="0"/>
                                          </p:stCondLst>
                                        </p:cTn>
                                        <p:tgtEl>
                                          <p:spTgt spid="24"/>
                                        </p:tgtEl>
                                        <p:attrNameLst>
                                          <p:attrName>style.visibility</p:attrName>
                                        </p:attrNameLst>
                                      </p:cBhvr>
                                      <p:to>
                                        <p:strVal val="visible"/>
                                      </p:to>
                                    </p:set>
                                    <p:anim calcmode="lin" valueType="num">
                                      <p:cBhvr additive="base">
                                        <p:cTn id="88" dur="1000" fill="hold"/>
                                        <p:tgtEl>
                                          <p:spTgt spid="24"/>
                                        </p:tgtEl>
                                        <p:attrNameLst>
                                          <p:attrName>ppt_x</p:attrName>
                                        </p:attrNameLst>
                                      </p:cBhvr>
                                      <p:tavLst>
                                        <p:tav tm="0">
                                          <p:val>
                                            <p:strVal val="0-#ppt_w/2"/>
                                          </p:val>
                                        </p:tav>
                                        <p:tav tm="100000">
                                          <p:val>
                                            <p:strVal val="#ppt_x"/>
                                          </p:val>
                                        </p:tav>
                                      </p:tavLst>
                                    </p:anim>
                                    <p:anim calcmode="lin" valueType="num">
                                      <p:cBhvr additive="base">
                                        <p:cTn id="89" dur="1000" fill="hold"/>
                                        <p:tgtEl>
                                          <p:spTgt spid="24"/>
                                        </p:tgtEl>
                                        <p:attrNameLst>
                                          <p:attrName>ppt_y</p:attrName>
                                        </p:attrNameLst>
                                      </p:cBhvr>
                                      <p:tavLst>
                                        <p:tav tm="0">
                                          <p:val>
                                            <p:strVal val="#ppt_y"/>
                                          </p:val>
                                        </p:tav>
                                        <p:tav tm="100000">
                                          <p:val>
                                            <p:strVal val="#ppt_y"/>
                                          </p:val>
                                        </p:tav>
                                      </p:tavLst>
                                    </p:anim>
                                  </p:childTnLst>
                                </p:cTn>
                              </p:par>
                              <p:par>
                                <p:cTn id="90" presetID="7" presetClass="entr" presetSubtype="8" fill="hold" grpId="0" nodeType="withEffect">
                                  <p:stCondLst>
                                    <p:cond delay="0"/>
                                  </p:stCondLst>
                                  <p:childTnLst>
                                    <p:set>
                                      <p:cBhvr>
                                        <p:cTn id="91" dur="1" fill="hold">
                                          <p:stCondLst>
                                            <p:cond delay="0"/>
                                          </p:stCondLst>
                                        </p:cTn>
                                        <p:tgtEl>
                                          <p:spTgt spid="25"/>
                                        </p:tgtEl>
                                        <p:attrNameLst>
                                          <p:attrName>style.visibility</p:attrName>
                                        </p:attrNameLst>
                                      </p:cBhvr>
                                      <p:to>
                                        <p:strVal val="visible"/>
                                      </p:to>
                                    </p:set>
                                    <p:anim calcmode="lin" valueType="num">
                                      <p:cBhvr additive="base">
                                        <p:cTn id="92" dur="1000" fill="hold"/>
                                        <p:tgtEl>
                                          <p:spTgt spid="25"/>
                                        </p:tgtEl>
                                        <p:attrNameLst>
                                          <p:attrName>ppt_x</p:attrName>
                                        </p:attrNameLst>
                                      </p:cBhvr>
                                      <p:tavLst>
                                        <p:tav tm="0">
                                          <p:val>
                                            <p:strVal val="0-#ppt_w/2"/>
                                          </p:val>
                                        </p:tav>
                                        <p:tav tm="100000">
                                          <p:val>
                                            <p:strVal val="#ppt_x"/>
                                          </p:val>
                                        </p:tav>
                                      </p:tavLst>
                                    </p:anim>
                                    <p:anim calcmode="lin" valueType="num">
                                      <p:cBhvr additive="base">
                                        <p:cTn id="93" dur="1000" fill="hold"/>
                                        <p:tgtEl>
                                          <p:spTgt spid="25"/>
                                        </p:tgtEl>
                                        <p:attrNameLst>
                                          <p:attrName>ppt_y</p:attrName>
                                        </p:attrNameLst>
                                      </p:cBhvr>
                                      <p:tavLst>
                                        <p:tav tm="0">
                                          <p:val>
                                            <p:strVal val="#ppt_y"/>
                                          </p:val>
                                        </p:tav>
                                        <p:tav tm="100000">
                                          <p:val>
                                            <p:strVal val="#ppt_y"/>
                                          </p:val>
                                        </p:tav>
                                      </p:tavLst>
                                    </p:anim>
                                  </p:childTnLst>
                                </p:cTn>
                              </p:par>
                              <p:par>
                                <p:cTn id="94" presetID="7" presetClass="entr" presetSubtype="8" fill="hold" grpId="0" nodeType="with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additive="base">
                                        <p:cTn id="96" dur="1000" fill="hold"/>
                                        <p:tgtEl>
                                          <p:spTgt spid="27"/>
                                        </p:tgtEl>
                                        <p:attrNameLst>
                                          <p:attrName>ppt_x</p:attrName>
                                        </p:attrNameLst>
                                      </p:cBhvr>
                                      <p:tavLst>
                                        <p:tav tm="0">
                                          <p:val>
                                            <p:strVal val="0-#ppt_w/2"/>
                                          </p:val>
                                        </p:tav>
                                        <p:tav tm="100000">
                                          <p:val>
                                            <p:strVal val="#ppt_x"/>
                                          </p:val>
                                        </p:tav>
                                      </p:tavLst>
                                    </p:anim>
                                    <p:anim calcmode="lin" valueType="num">
                                      <p:cBhvr additive="base">
                                        <p:cTn id="97" dur="1000" fill="hold"/>
                                        <p:tgtEl>
                                          <p:spTgt spid="27"/>
                                        </p:tgtEl>
                                        <p:attrNameLst>
                                          <p:attrName>ppt_y</p:attrName>
                                        </p:attrNameLst>
                                      </p:cBhvr>
                                      <p:tavLst>
                                        <p:tav tm="0">
                                          <p:val>
                                            <p:strVal val="#ppt_y"/>
                                          </p:val>
                                        </p:tav>
                                        <p:tav tm="100000">
                                          <p:val>
                                            <p:strVal val="#ppt_y"/>
                                          </p:val>
                                        </p:tav>
                                      </p:tavLst>
                                    </p:anim>
                                  </p:childTnLst>
                                </p:cTn>
                              </p:par>
                            </p:childTnLst>
                          </p:cTn>
                        </p:par>
                        <p:par>
                          <p:cTn id="98" fill="hold">
                            <p:stCondLst>
                              <p:cond delay="2000"/>
                            </p:stCondLst>
                            <p:childTnLst>
                              <p:par>
                                <p:cTn id="99" presetID="10" presetClass="entr" presetSubtype="0" fill="hold" nodeType="afterEffect">
                                  <p:stCondLst>
                                    <p:cond delay="0"/>
                                  </p:stCondLst>
                                  <p:childTnLst>
                                    <p:set>
                                      <p:cBhvr>
                                        <p:cTn id="100" dur="1" fill="hold">
                                          <p:stCondLst>
                                            <p:cond delay="0"/>
                                          </p:stCondLst>
                                        </p:cTn>
                                        <p:tgtEl>
                                          <p:spTgt spid="30"/>
                                        </p:tgtEl>
                                        <p:attrNameLst>
                                          <p:attrName>style.visibility</p:attrName>
                                        </p:attrNameLst>
                                      </p:cBhvr>
                                      <p:to>
                                        <p:strVal val="visible"/>
                                      </p:to>
                                    </p:set>
                                    <p:animEffect transition="in" filter="fade">
                                      <p:cBhvr>
                                        <p:cTn id="101"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P spid="23" grpId="0" animBg="1"/>
      <p:bldP spid="24" grpId="0" animBg="1"/>
      <p:bldP spid="25" grpId="0" animBg="1"/>
      <p:bldP spid="27" grpId="0" animBg="1"/>
    </p:bldLst>
  </p:timing>
</p:sld>
</file>

<file path=ppt/slides/slide105.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17.لحن جواب، آرام و نرم باشد.</a:t>
                      </a:r>
                      <a:endParaRPr lang="en-US"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18.با استدلال، منطق و برهان، جواب دهيم.</a:t>
                      </a:r>
                      <a:endParaRPr lang="en-US"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19.از كلمات پيچيده و نامأنوس در كلام، استفاده نكنيم.</a:t>
                      </a:r>
                      <a:endParaRPr lang="en-US"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20. در پاسخ گويي ازكلمات ترديدي پرهيز كنيم.</a:t>
                      </a:r>
                      <a:endParaRPr lang="en-US"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21.از تكرار بيهوده‏ی كلمات و جملات پرهيز شود.</a:t>
                      </a:r>
                      <a:endParaRPr lang="en-US"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22.از كلمات تحکّم‌آميز پرهيز شود.</a:t>
                      </a:r>
                      <a:endParaRPr lang="en-US"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23.براي پاسخ خود در صورت امكان مثال عيني بياوريم.</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نهم / قالب پرسش و پاسخ</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453881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418162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82443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46724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311005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752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39567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207167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71448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214414"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46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18</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46976"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17</a:t>
            </a:r>
            <a:endParaRPr lang="fa-IR" sz="1200" b="1" dirty="0">
              <a:effectLst>
                <a:glow rad="63500">
                  <a:schemeClr val="accent3">
                    <a:satMod val="175000"/>
                    <a:alpha val="40000"/>
                  </a:schemeClr>
                </a:glow>
              </a:effectLst>
              <a:cs typeface="B Mitra" pitchFamily="2" charset="-78"/>
            </a:endParaRPr>
          </a:p>
        </p:txBody>
      </p:sp>
      <p:sp>
        <p:nvSpPr>
          <p:cNvPr id="23" name="Rounded Rectangle 22">
            <a:hlinkClick r:id="rId23" action="ppaction://hlinksldjump">
              <a:snd r:embed="rId5" name="thbad.wav"/>
            </a:hlinkClick>
            <a:hlinkHover r:id="" action="ppaction://noaction">
              <a:snd r:embed="rId6" name="0.wav"/>
            </a:hlinkHover>
          </p:cNvPr>
          <p:cNvSpPr/>
          <p:nvPr/>
        </p:nvSpPr>
        <p:spPr>
          <a:xfrm flipH="1">
            <a:off x="1214414"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16</a:t>
            </a:r>
            <a:endParaRPr lang="fa-IR" sz="1200" b="1" dirty="0">
              <a:effectLst>
                <a:glow rad="63500">
                  <a:schemeClr val="accent3">
                    <a:satMod val="175000"/>
                    <a:alpha val="40000"/>
                  </a:schemeClr>
                </a:glow>
              </a:effectLst>
              <a:cs typeface="B Mitra" pitchFamily="2" charset="-78"/>
            </a:endParaRPr>
          </a:p>
        </p:txBody>
      </p:sp>
      <p:sp>
        <p:nvSpPr>
          <p:cNvPr id="24" name="Rounded Rectangle 23">
            <a:hlinkClick r:id="rId24" action="ppaction://hlinksldjump">
              <a:snd r:embed="rId5" name="thbad.wav"/>
            </a:hlinkClick>
            <a:hlinkHover r:id="" action="ppaction://noaction">
              <a:snd r:embed="rId6" name="0.wav"/>
            </a:hlinkHover>
          </p:cNvPr>
          <p:cNvSpPr/>
          <p:nvPr/>
        </p:nvSpPr>
        <p:spPr>
          <a:xfrm flipH="1">
            <a:off x="1714480"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15</a:t>
            </a:r>
            <a:endParaRPr lang="fa-IR" sz="1200" b="1" dirty="0">
              <a:effectLst>
                <a:glow rad="63500">
                  <a:schemeClr val="accent3">
                    <a:satMod val="175000"/>
                    <a:alpha val="40000"/>
                  </a:schemeClr>
                </a:glow>
              </a:effectLst>
              <a:cs typeface="B Mitra" pitchFamily="2" charset="-78"/>
            </a:endParaRPr>
          </a:p>
        </p:txBody>
      </p:sp>
      <p:sp>
        <p:nvSpPr>
          <p:cNvPr id="25" name="Rounded Rectangle 24">
            <a:hlinkClick r:id="rId25" action="ppaction://hlinksldjump">
              <a:snd r:embed="rId5" name="thbad.wav"/>
            </a:hlinkClick>
            <a:hlinkHover r:id="" action="ppaction://noaction">
              <a:snd r:embed="rId6" name="0.wav"/>
            </a:hlinkHover>
          </p:cNvPr>
          <p:cNvSpPr/>
          <p:nvPr/>
        </p:nvSpPr>
        <p:spPr>
          <a:xfrm flipH="1">
            <a:off x="2181918"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7" name="Rounded Rectangle 26">
            <a:hlinkClick r:id="rId26" action="ppaction://hlinksldjump">
              <a:snd r:embed="rId5" name="thbad.wav"/>
            </a:hlinkClick>
            <a:hlinkHover r:id="" action="ppaction://noaction">
              <a:snd r:embed="rId6" name="0.wav"/>
            </a:hlinkHover>
          </p:cNvPr>
          <p:cNvSpPr/>
          <p:nvPr/>
        </p:nvSpPr>
        <p:spPr>
          <a:xfrm flipH="1">
            <a:off x="2643174"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1000" fill="hold"/>
                                        <p:tgtEl>
                                          <p:spTgt spid="20"/>
                                        </p:tgtEl>
                                        <p:attrNameLst>
                                          <p:attrName>ppt_x</p:attrName>
                                        </p:attrNameLst>
                                      </p:cBhvr>
                                      <p:tavLst>
                                        <p:tav tm="0">
                                          <p:val>
                                            <p:strVal val="0-#ppt_w/2"/>
                                          </p:val>
                                        </p:tav>
                                        <p:tav tm="100000">
                                          <p:val>
                                            <p:strVal val="#ppt_x"/>
                                          </p:val>
                                        </p:tav>
                                      </p:tavLst>
                                    </p:anim>
                                    <p:anim calcmode="lin" valueType="num">
                                      <p:cBhvr additive="base">
                                        <p:cTn id="77" dur="1000" fill="hold"/>
                                        <p:tgtEl>
                                          <p:spTgt spid="20"/>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2"/>
                                        </p:tgtEl>
                                        <p:attrNameLst>
                                          <p:attrName>style.visibility</p:attrName>
                                        </p:attrNameLst>
                                      </p:cBhvr>
                                      <p:to>
                                        <p:strVal val="visible"/>
                                      </p:to>
                                    </p:set>
                                    <p:anim calcmode="lin" valueType="num">
                                      <p:cBhvr additive="base">
                                        <p:cTn id="80" dur="1000" fill="hold"/>
                                        <p:tgtEl>
                                          <p:spTgt spid="22"/>
                                        </p:tgtEl>
                                        <p:attrNameLst>
                                          <p:attrName>ppt_x</p:attrName>
                                        </p:attrNameLst>
                                      </p:cBhvr>
                                      <p:tavLst>
                                        <p:tav tm="0">
                                          <p:val>
                                            <p:strVal val="0-#ppt_w/2"/>
                                          </p:val>
                                        </p:tav>
                                        <p:tav tm="100000">
                                          <p:val>
                                            <p:strVal val="#ppt_x"/>
                                          </p:val>
                                        </p:tav>
                                      </p:tavLst>
                                    </p:anim>
                                    <p:anim calcmode="lin" valueType="num">
                                      <p:cBhvr additive="base">
                                        <p:cTn id="81" dur="1000" fill="hold"/>
                                        <p:tgtEl>
                                          <p:spTgt spid="22"/>
                                        </p:tgtEl>
                                        <p:attrNameLst>
                                          <p:attrName>ppt_y</p:attrName>
                                        </p:attrNameLst>
                                      </p:cBhvr>
                                      <p:tavLst>
                                        <p:tav tm="0">
                                          <p:val>
                                            <p:strVal val="#ppt_y"/>
                                          </p:val>
                                        </p:tav>
                                        <p:tav tm="100000">
                                          <p:val>
                                            <p:strVal val="#ppt_y"/>
                                          </p:val>
                                        </p:tav>
                                      </p:tavLst>
                                    </p:anim>
                                  </p:childTnLst>
                                </p:cTn>
                              </p:par>
                              <p:par>
                                <p:cTn id="82" presetID="7" presetClass="entr" presetSubtype="8"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 calcmode="lin" valueType="num">
                                      <p:cBhvr additive="base">
                                        <p:cTn id="84" dur="1000" fill="hold"/>
                                        <p:tgtEl>
                                          <p:spTgt spid="23"/>
                                        </p:tgtEl>
                                        <p:attrNameLst>
                                          <p:attrName>ppt_x</p:attrName>
                                        </p:attrNameLst>
                                      </p:cBhvr>
                                      <p:tavLst>
                                        <p:tav tm="0">
                                          <p:val>
                                            <p:strVal val="0-#ppt_w/2"/>
                                          </p:val>
                                        </p:tav>
                                        <p:tav tm="100000">
                                          <p:val>
                                            <p:strVal val="#ppt_x"/>
                                          </p:val>
                                        </p:tav>
                                      </p:tavLst>
                                    </p:anim>
                                    <p:anim calcmode="lin" valueType="num">
                                      <p:cBhvr additive="base">
                                        <p:cTn id="85" dur="1000" fill="hold"/>
                                        <p:tgtEl>
                                          <p:spTgt spid="23"/>
                                        </p:tgtEl>
                                        <p:attrNameLst>
                                          <p:attrName>ppt_y</p:attrName>
                                        </p:attrNameLst>
                                      </p:cBhvr>
                                      <p:tavLst>
                                        <p:tav tm="0">
                                          <p:val>
                                            <p:strVal val="#ppt_y"/>
                                          </p:val>
                                        </p:tav>
                                        <p:tav tm="100000">
                                          <p:val>
                                            <p:strVal val="#ppt_y"/>
                                          </p:val>
                                        </p:tav>
                                      </p:tavLst>
                                    </p:anim>
                                  </p:childTnLst>
                                </p:cTn>
                              </p:par>
                              <p:par>
                                <p:cTn id="86" presetID="7" presetClass="entr" presetSubtype="8" fill="hold" grpId="0" nodeType="withEffect">
                                  <p:stCondLst>
                                    <p:cond delay="0"/>
                                  </p:stCondLst>
                                  <p:childTnLst>
                                    <p:set>
                                      <p:cBhvr>
                                        <p:cTn id="87" dur="1" fill="hold">
                                          <p:stCondLst>
                                            <p:cond delay="0"/>
                                          </p:stCondLst>
                                        </p:cTn>
                                        <p:tgtEl>
                                          <p:spTgt spid="24"/>
                                        </p:tgtEl>
                                        <p:attrNameLst>
                                          <p:attrName>style.visibility</p:attrName>
                                        </p:attrNameLst>
                                      </p:cBhvr>
                                      <p:to>
                                        <p:strVal val="visible"/>
                                      </p:to>
                                    </p:set>
                                    <p:anim calcmode="lin" valueType="num">
                                      <p:cBhvr additive="base">
                                        <p:cTn id="88" dur="1000" fill="hold"/>
                                        <p:tgtEl>
                                          <p:spTgt spid="24"/>
                                        </p:tgtEl>
                                        <p:attrNameLst>
                                          <p:attrName>ppt_x</p:attrName>
                                        </p:attrNameLst>
                                      </p:cBhvr>
                                      <p:tavLst>
                                        <p:tav tm="0">
                                          <p:val>
                                            <p:strVal val="0-#ppt_w/2"/>
                                          </p:val>
                                        </p:tav>
                                        <p:tav tm="100000">
                                          <p:val>
                                            <p:strVal val="#ppt_x"/>
                                          </p:val>
                                        </p:tav>
                                      </p:tavLst>
                                    </p:anim>
                                    <p:anim calcmode="lin" valueType="num">
                                      <p:cBhvr additive="base">
                                        <p:cTn id="89" dur="1000" fill="hold"/>
                                        <p:tgtEl>
                                          <p:spTgt spid="24"/>
                                        </p:tgtEl>
                                        <p:attrNameLst>
                                          <p:attrName>ppt_y</p:attrName>
                                        </p:attrNameLst>
                                      </p:cBhvr>
                                      <p:tavLst>
                                        <p:tav tm="0">
                                          <p:val>
                                            <p:strVal val="#ppt_y"/>
                                          </p:val>
                                        </p:tav>
                                        <p:tav tm="100000">
                                          <p:val>
                                            <p:strVal val="#ppt_y"/>
                                          </p:val>
                                        </p:tav>
                                      </p:tavLst>
                                    </p:anim>
                                  </p:childTnLst>
                                </p:cTn>
                              </p:par>
                              <p:par>
                                <p:cTn id="90" presetID="7" presetClass="entr" presetSubtype="8" fill="hold" grpId="0" nodeType="withEffect">
                                  <p:stCondLst>
                                    <p:cond delay="0"/>
                                  </p:stCondLst>
                                  <p:childTnLst>
                                    <p:set>
                                      <p:cBhvr>
                                        <p:cTn id="91" dur="1" fill="hold">
                                          <p:stCondLst>
                                            <p:cond delay="0"/>
                                          </p:stCondLst>
                                        </p:cTn>
                                        <p:tgtEl>
                                          <p:spTgt spid="25"/>
                                        </p:tgtEl>
                                        <p:attrNameLst>
                                          <p:attrName>style.visibility</p:attrName>
                                        </p:attrNameLst>
                                      </p:cBhvr>
                                      <p:to>
                                        <p:strVal val="visible"/>
                                      </p:to>
                                    </p:set>
                                    <p:anim calcmode="lin" valueType="num">
                                      <p:cBhvr additive="base">
                                        <p:cTn id="92" dur="1000" fill="hold"/>
                                        <p:tgtEl>
                                          <p:spTgt spid="25"/>
                                        </p:tgtEl>
                                        <p:attrNameLst>
                                          <p:attrName>ppt_x</p:attrName>
                                        </p:attrNameLst>
                                      </p:cBhvr>
                                      <p:tavLst>
                                        <p:tav tm="0">
                                          <p:val>
                                            <p:strVal val="0-#ppt_w/2"/>
                                          </p:val>
                                        </p:tav>
                                        <p:tav tm="100000">
                                          <p:val>
                                            <p:strVal val="#ppt_x"/>
                                          </p:val>
                                        </p:tav>
                                      </p:tavLst>
                                    </p:anim>
                                    <p:anim calcmode="lin" valueType="num">
                                      <p:cBhvr additive="base">
                                        <p:cTn id="93" dur="1000" fill="hold"/>
                                        <p:tgtEl>
                                          <p:spTgt spid="25"/>
                                        </p:tgtEl>
                                        <p:attrNameLst>
                                          <p:attrName>ppt_y</p:attrName>
                                        </p:attrNameLst>
                                      </p:cBhvr>
                                      <p:tavLst>
                                        <p:tav tm="0">
                                          <p:val>
                                            <p:strVal val="#ppt_y"/>
                                          </p:val>
                                        </p:tav>
                                        <p:tav tm="100000">
                                          <p:val>
                                            <p:strVal val="#ppt_y"/>
                                          </p:val>
                                        </p:tav>
                                      </p:tavLst>
                                    </p:anim>
                                  </p:childTnLst>
                                </p:cTn>
                              </p:par>
                              <p:par>
                                <p:cTn id="94" presetID="7" presetClass="entr" presetSubtype="8" fill="hold" grpId="0" nodeType="with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additive="base">
                                        <p:cTn id="96" dur="1000" fill="hold"/>
                                        <p:tgtEl>
                                          <p:spTgt spid="27"/>
                                        </p:tgtEl>
                                        <p:attrNameLst>
                                          <p:attrName>ppt_x</p:attrName>
                                        </p:attrNameLst>
                                      </p:cBhvr>
                                      <p:tavLst>
                                        <p:tav tm="0">
                                          <p:val>
                                            <p:strVal val="0-#ppt_w/2"/>
                                          </p:val>
                                        </p:tav>
                                        <p:tav tm="100000">
                                          <p:val>
                                            <p:strVal val="#ppt_x"/>
                                          </p:val>
                                        </p:tav>
                                      </p:tavLst>
                                    </p:anim>
                                    <p:anim calcmode="lin" valueType="num">
                                      <p:cBhvr additive="base">
                                        <p:cTn id="97" dur="1000" fill="hold"/>
                                        <p:tgtEl>
                                          <p:spTgt spid="27"/>
                                        </p:tgtEl>
                                        <p:attrNameLst>
                                          <p:attrName>ppt_y</p:attrName>
                                        </p:attrNameLst>
                                      </p:cBhvr>
                                      <p:tavLst>
                                        <p:tav tm="0">
                                          <p:val>
                                            <p:strVal val="#ppt_y"/>
                                          </p:val>
                                        </p:tav>
                                        <p:tav tm="100000">
                                          <p:val>
                                            <p:strVal val="#ppt_y"/>
                                          </p:val>
                                        </p:tav>
                                      </p:tavLst>
                                    </p:anim>
                                  </p:childTnLst>
                                </p:cTn>
                              </p:par>
                            </p:childTnLst>
                          </p:cTn>
                        </p:par>
                        <p:par>
                          <p:cTn id="98" fill="hold">
                            <p:stCondLst>
                              <p:cond delay="2000"/>
                            </p:stCondLst>
                            <p:childTnLst>
                              <p:par>
                                <p:cTn id="99" presetID="10" presetClass="entr" presetSubtype="0" fill="hold" nodeType="afterEffect">
                                  <p:stCondLst>
                                    <p:cond delay="0"/>
                                  </p:stCondLst>
                                  <p:childTnLst>
                                    <p:set>
                                      <p:cBhvr>
                                        <p:cTn id="100" dur="1" fill="hold">
                                          <p:stCondLst>
                                            <p:cond delay="0"/>
                                          </p:stCondLst>
                                        </p:cTn>
                                        <p:tgtEl>
                                          <p:spTgt spid="30"/>
                                        </p:tgtEl>
                                        <p:attrNameLst>
                                          <p:attrName>style.visibility</p:attrName>
                                        </p:attrNameLst>
                                      </p:cBhvr>
                                      <p:to>
                                        <p:strVal val="visible"/>
                                      </p:to>
                                    </p:set>
                                    <p:animEffect transition="in" filter="fade">
                                      <p:cBhvr>
                                        <p:cTn id="101"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P spid="23" grpId="0" animBg="1"/>
      <p:bldP spid="24" grpId="0" animBg="1"/>
      <p:bldP spid="25" grpId="0" animBg="1"/>
      <p:bldP spid="27" grpId="0" animBg="1"/>
    </p:bldLst>
  </p:timing>
</p:sld>
</file>

<file path=ppt/slides/slide106.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24.درظاهر با مخاطب، حالت مماشات داشته باشیم؛ امّا پذيرش حرف و اعتقاد او را داراي آسيب بدانيم؛مثلاًبگوییم: اگر حرف شما را بپذيريم، آنگاه مشكلاتي پيش مي‌آيد كه قابل حلّ نيست.</a:t>
                      </a:r>
                      <a:endParaRPr lang="en-US"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25.بايد از مخاطب - قبل از بيان دليل - اقرار گرفت و متناسب با اقرار او دليلي آورد و او را قانع كرد.اين اقرار گرفتن:</a:t>
                      </a:r>
                      <a:endParaRPr lang="en-US"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الف) گاهي براي اثبات ادّعاي خويش است.</a:t>
                      </a:r>
                      <a:endParaRPr lang="en-US"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ب) گاهي براي ردّ ادّعاي طرف مقابل است.</a:t>
                      </a:r>
                      <a:endParaRPr lang="en-US" sz="2200" b="1" kern="1200" dirty="0" smtClean="0">
                        <a:solidFill>
                          <a:schemeClr val="tx1"/>
                        </a:solidFill>
                        <a:latin typeface="+mn-lt"/>
                        <a:ea typeface="+mn-ea"/>
                        <a:cs typeface="B Lotus" pitchFamily="2" charset="-78"/>
                      </a:endParaRPr>
                    </a:p>
                    <a:p>
                      <a:pPr algn="just">
                        <a:lnSpc>
                          <a:spcPct val="150000"/>
                        </a:lnSpc>
                      </a:pPr>
                      <a:r>
                        <a:rPr lang="ar-SA" sz="2200" b="1" kern="1200" dirty="0" smtClean="0">
                          <a:solidFill>
                            <a:schemeClr val="tx1"/>
                          </a:solidFill>
                          <a:latin typeface="+mn-lt"/>
                          <a:ea typeface="+mn-ea"/>
                          <a:cs typeface="B Lotus" pitchFamily="2" charset="-78"/>
                        </a:rPr>
                        <a:t>26.بايد تمام ابعاد يك مسئله، مورد تبيين و بررسي قرار گيرد، تا براي مخاطب راه‌گريزي باقي نماند. </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نهم / قالب پرسش و پاسخ</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453881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418162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82443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46724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311005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752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39567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207167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71448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214414"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46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18</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46976"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17</a:t>
            </a:r>
            <a:endParaRPr lang="fa-IR" sz="1200" b="1" dirty="0">
              <a:effectLst>
                <a:glow rad="63500">
                  <a:schemeClr val="accent3">
                    <a:satMod val="175000"/>
                    <a:alpha val="40000"/>
                  </a:schemeClr>
                </a:glow>
              </a:effectLst>
              <a:cs typeface="B Mitra" pitchFamily="2" charset="-78"/>
            </a:endParaRPr>
          </a:p>
        </p:txBody>
      </p:sp>
      <p:sp>
        <p:nvSpPr>
          <p:cNvPr id="23" name="Rounded Rectangle 22">
            <a:hlinkClick r:id="rId23" action="ppaction://hlinksldjump">
              <a:snd r:embed="rId5" name="thbad.wav"/>
            </a:hlinkClick>
            <a:hlinkHover r:id="" action="ppaction://noaction">
              <a:snd r:embed="rId6" name="0.wav"/>
            </a:hlinkHover>
          </p:cNvPr>
          <p:cNvSpPr/>
          <p:nvPr/>
        </p:nvSpPr>
        <p:spPr>
          <a:xfrm flipH="1">
            <a:off x="1214414"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16</a:t>
            </a:r>
            <a:endParaRPr lang="fa-IR" sz="1200" b="1" dirty="0">
              <a:effectLst>
                <a:glow rad="63500">
                  <a:schemeClr val="accent3">
                    <a:satMod val="175000"/>
                    <a:alpha val="40000"/>
                  </a:schemeClr>
                </a:glow>
              </a:effectLst>
              <a:cs typeface="B Mitra" pitchFamily="2" charset="-78"/>
            </a:endParaRPr>
          </a:p>
        </p:txBody>
      </p:sp>
      <p:sp>
        <p:nvSpPr>
          <p:cNvPr id="24" name="Rounded Rectangle 23">
            <a:hlinkClick r:id="rId24" action="ppaction://hlinksldjump">
              <a:snd r:embed="rId5" name="thbad.wav"/>
            </a:hlinkClick>
            <a:hlinkHover r:id="" action="ppaction://noaction">
              <a:snd r:embed="rId6" name="0.wav"/>
            </a:hlinkHover>
          </p:cNvPr>
          <p:cNvSpPr/>
          <p:nvPr/>
        </p:nvSpPr>
        <p:spPr>
          <a:xfrm flipH="1">
            <a:off x="1714480"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15</a:t>
            </a:r>
            <a:endParaRPr lang="fa-IR" sz="1200" b="1" dirty="0">
              <a:effectLst>
                <a:glow rad="63500">
                  <a:schemeClr val="accent3">
                    <a:satMod val="175000"/>
                    <a:alpha val="40000"/>
                  </a:schemeClr>
                </a:glow>
              </a:effectLst>
              <a:cs typeface="B Mitra" pitchFamily="2" charset="-78"/>
            </a:endParaRPr>
          </a:p>
        </p:txBody>
      </p:sp>
      <p:sp>
        <p:nvSpPr>
          <p:cNvPr id="25" name="Rounded Rectangle 24">
            <a:hlinkClick r:id="rId25" action="ppaction://hlinksldjump">
              <a:snd r:embed="rId5" name="thbad.wav"/>
            </a:hlinkClick>
            <a:hlinkHover r:id="" action="ppaction://noaction">
              <a:snd r:embed="rId6" name="0.wav"/>
            </a:hlinkHover>
          </p:cNvPr>
          <p:cNvSpPr/>
          <p:nvPr/>
        </p:nvSpPr>
        <p:spPr>
          <a:xfrm flipH="1">
            <a:off x="2181918"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7" name="Rounded Rectangle 26">
            <a:hlinkClick r:id="rId26" action="ppaction://hlinksldjump">
              <a:snd r:embed="rId5" name="thbad.wav"/>
            </a:hlinkClick>
            <a:hlinkHover r:id="" action="ppaction://noaction">
              <a:snd r:embed="rId6" name="0.wav"/>
            </a:hlinkHover>
          </p:cNvPr>
          <p:cNvSpPr/>
          <p:nvPr/>
        </p:nvSpPr>
        <p:spPr>
          <a:xfrm flipH="1">
            <a:off x="2643174" y="538290"/>
            <a:ext cx="396000"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1000" fill="hold"/>
                                        <p:tgtEl>
                                          <p:spTgt spid="20"/>
                                        </p:tgtEl>
                                        <p:attrNameLst>
                                          <p:attrName>ppt_x</p:attrName>
                                        </p:attrNameLst>
                                      </p:cBhvr>
                                      <p:tavLst>
                                        <p:tav tm="0">
                                          <p:val>
                                            <p:strVal val="0-#ppt_w/2"/>
                                          </p:val>
                                        </p:tav>
                                        <p:tav tm="100000">
                                          <p:val>
                                            <p:strVal val="#ppt_x"/>
                                          </p:val>
                                        </p:tav>
                                      </p:tavLst>
                                    </p:anim>
                                    <p:anim calcmode="lin" valueType="num">
                                      <p:cBhvr additive="base">
                                        <p:cTn id="77" dur="1000" fill="hold"/>
                                        <p:tgtEl>
                                          <p:spTgt spid="20"/>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2"/>
                                        </p:tgtEl>
                                        <p:attrNameLst>
                                          <p:attrName>style.visibility</p:attrName>
                                        </p:attrNameLst>
                                      </p:cBhvr>
                                      <p:to>
                                        <p:strVal val="visible"/>
                                      </p:to>
                                    </p:set>
                                    <p:anim calcmode="lin" valueType="num">
                                      <p:cBhvr additive="base">
                                        <p:cTn id="80" dur="1000" fill="hold"/>
                                        <p:tgtEl>
                                          <p:spTgt spid="22"/>
                                        </p:tgtEl>
                                        <p:attrNameLst>
                                          <p:attrName>ppt_x</p:attrName>
                                        </p:attrNameLst>
                                      </p:cBhvr>
                                      <p:tavLst>
                                        <p:tav tm="0">
                                          <p:val>
                                            <p:strVal val="0-#ppt_w/2"/>
                                          </p:val>
                                        </p:tav>
                                        <p:tav tm="100000">
                                          <p:val>
                                            <p:strVal val="#ppt_x"/>
                                          </p:val>
                                        </p:tav>
                                      </p:tavLst>
                                    </p:anim>
                                    <p:anim calcmode="lin" valueType="num">
                                      <p:cBhvr additive="base">
                                        <p:cTn id="81" dur="1000" fill="hold"/>
                                        <p:tgtEl>
                                          <p:spTgt spid="22"/>
                                        </p:tgtEl>
                                        <p:attrNameLst>
                                          <p:attrName>ppt_y</p:attrName>
                                        </p:attrNameLst>
                                      </p:cBhvr>
                                      <p:tavLst>
                                        <p:tav tm="0">
                                          <p:val>
                                            <p:strVal val="#ppt_y"/>
                                          </p:val>
                                        </p:tav>
                                        <p:tav tm="100000">
                                          <p:val>
                                            <p:strVal val="#ppt_y"/>
                                          </p:val>
                                        </p:tav>
                                      </p:tavLst>
                                    </p:anim>
                                  </p:childTnLst>
                                </p:cTn>
                              </p:par>
                              <p:par>
                                <p:cTn id="82" presetID="7" presetClass="entr" presetSubtype="8"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 calcmode="lin" valueType="num">
                                      <p:cBhvr additive="base">
                                        <p:cTn id="84" dur="1000" fill="hold"/>
                                        <p:tgtEl>
                                          <p:spTgt spid="23"/>
                                        </p:tgtEl>
                                        <p:attrNameLst>
                                          <p:attrName>ppt_x</p:attrName>
                                        </p:attrNameLst>
                                      </p:cBhvr>
                                      <p:tavLst>
                                        <p:tav tm="0">
                                          <p:val>
                                            <p:strVal val="0-#ppt_w/2"/>
                                          </p:val>
                                        </p:tav>
                                        <p:tav tm="100000">
                                          <p:val>
                                            <p:strVal val="#ppt_x"/>
                                          </p:val>
                                        </p:tav>
                                      </p:tavLst>
                                    </p:anim>
                                    <p:anim calcmode="lin" valueType="num">
                                      <p:cBhvr additive="base">
                                        <p:cTn id="85" dur="1000" fill="hold"/>
                                        <p:tgtEl>
                                          <p:spTgt spid="23"/>
                                        </p:tgtEl>
                                        <p:attrNameLst>
                                          <p:attrName>ppt_y</p:attrName>
                                        </p:attrNameLst>
                                      </p:cBhvr>
                                      <p:tavLst>
                                        <p:tav tm="0">
                                          <p:val>
                                            <p:strVal val="#ppt_y"/>
                                          </p:val>
                                        </p:tav>
                                        <p:tav tm="100000">
                                          <p:val>
                                            <p:strVal val="#ppt_y"/>
                                          </p:val>
                                        </p:tav>
                                      </p:tavLst>
                                    </p:anim>
                                  </p:childTnLst>
                                </p:cTn>
                              </p:par>
                              <p:par>
                                <p:cTn id="86" presetID="7" presetClass="entr" presetSubtype="8" fill="hold" grpId="0" nodeType="withEffect">
                                  <p:stCondLst>
                                    <p:cond delay="0"/>
                                  </p:stCondLst>
                                  <p:childTnLst>
                                    <p:set>
                                      <p:cBhvr>
                                        <p:cTn id="87" dur="1" fill="hold">
                                          <p:stCondLst>
                                            <p:cond delay="0"/>
                                          </p:stCondLst>
                                        </p:cTn>
                                        <p:tgtEl>
                                          <p:spTgt spid="24"/>
                                        </p:tgtEl>
                                        <p:attrNameLst>
                                          <p:attrName>style.visibility</p:attrName>
                                        </p:attrNameLst>
                                      </p:cBhvr>
                                      <p:to>
                                        <p:strVal val="visible"/>
                                      </p:to>
                                    </p:set>
                                    <p:anim calcmode="lin" valueType="num">
                                      <p:cBhvr additive="base">
                                        <p:cTn id="88" dur="1000" fill="hold"/>
                                        <p:tgtEl>
                                          <p:spTgt spid="24"/>
                                        </p:tgtEl>
                                        <p:attrNameLst>
                                          <p:attrName>ppt_x</p:attrName>
                                        </p:attrNameLst>
                                      </p:cBhvr>
                                      <p:tavLst>
                                        <p:tav tm="0">
                                          <p:val>
                                            <p:strVal val="0-#ppt_w/2"/>
                                          </p:val>
                                        </p:tav>
                                        <p:tav tm="100000">
                                          <p:val>
                                            <p:strVal val="#ppt_x"/>
                                          </p:val>
                                        </p:tav>
                                      </p:tavLst>
                                    </p:anim>
                                    <p:anim calcmode="lin" valueType="num">
                                      <p:cBhvr additive="base">
                                        <p:cTn id="89" dur="1000" fill="hold"/>
                                        <p:tgtEl>
                                          <p:spTgt spid="24"/>
                                        </p:tgtEl>
                                        <p:attrNameLst>
                                          <p:attrName>ppt_y</p:attrName>
                                        </p:attrNameLst>
                                      </p:cBhvr>
                                      <p:tavLst>
                                        <p:tav tm="0">
                                          <p:val>
                                            <p:strVal val="#ppt_y"/>
                                          </p:val>
                                        </p:tav>
                                        <p:tav tm="100000">
                                          <p:val>
                                            <p:strVal val="#ppt_y"/>
                                          </p:val>
                                        </p:tav>
                                      </p:tavLst>
                                    </p:anim>
                                  </p:childTnLst>
                                </p:cTn>
                              </p:par>
                              <p:par>
                                <p:cTn id="90" presetID="7" presetClass="entr" presetSubtype="8" fill="hold" grpId="0" nodeType="withEffect">
                                  <p:stCondLst>
                                    <p:cond delay="0"/>
                                  </p:stCondLst>
                                  <p:childTnLst>
                                    <p:set>
                                      <p:cBhvr>
                                        <p:cTn id="91" dur="1" fill="hold">
                                          <p:stCondLst>
                                            <p:cond delay="0"/>
                                          </p:stCondLst>
                                        </p:cTn>
                                        <p:tgtEl>
                                          <p:spTgt spid="25"/>
                                        </p:tgtEl>
                                        <p:attrNameLst>
                                          <p:attrName>style.visibility</p:attrName>
                                        </p:attrNameLst>
                                      </p:cBhvr>
                                      <p:to>
                                        <p:strVal val="visible"/>
                                      </p:to>
                                    </p:set>
                                    <p:anim calcmode="lin" valueType="num">
                                      <p:cBhvr additive="base">
                                        <p:cTn id="92" dur="1000" fill="hold"/>
                                        <p:tgtEl>
                                          <p:spTgt spid="25"/>
                                        </p:tgtEl>
                                        <p:attrNameLst>
                                          <p:attrName>ppt_x</p:attrName>
                                        </p:attrNameLst>
                                      </p:cBhvr>
                                      <p:tavLst>
                                        <p:tav tm="0">
                                          <p:val>
                                            <p:strVal val="0-#ppt_w/2"/>
                                          </p:val>
                                        </p:tav>
                                        <p:tav tm="100000">
                                          <p:val>
                                            <p:strVal val="#ppt_x"/>
                                          </p:val>
                                        </p:tav>
                                      </p:tavLst>
                                    </p:anim>
                                    <p:anim calcmode="lin" valueType="num">
                                      <p:cBhvr additive="base">
                                        <p:cTn id="93" dur="1000" fill="hold"/>
                                        <p:tgtEl>
                                          <p:spTgt spid="25"/>
                                        </p:tgtEl>
                                        <p:attrNameLst>
                                          <p:attrName>ppt_y</p:attrName>
                                        </p:attrNameLst>
                                      </p:cBhvr>
                                      <p:tavLst>
                                        <p:tav tm="0">
                                          <p:val>
                                            <p:strVal val="#ppt_y"/>
                                          </p:val>
                                        </p:tav>
                                        <p:tav tm="100000">
                                          <p:val>
                                            <p:strVal val="#ppt_y"/>
                                          </p:val>
                                        </p:tav>
                                      </p:tavLst>
                                    </p:anim>
                                  </p:childTnLst>
                                </p:cTn>
                              </p:par>
                              <p:par>
                                <p:cTn id="94" presetID="7" presetClass="entr" presetSubtype="8" fill="hold" grpId="0" nodeType="with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additive="base">
                                        <p:cTn id="96" dur="1000" fill="hold"/>
                                        <p:tgtEl>
                                          <p:spTgt spid="27"/>
                                        </p:tgtEl>
                                        <p:attrNameLst>
                                          <p:attrName>ppt_x</p:attrName>
                                        </p:attrNameLst>
                                      </p:cBhvr>
                                      <p:tavLst>
                                        <p:tav tm="0">
                                          <p:val>
                                            <p:strVal val="0-#ppt_w/2"/>
                                          </p:val>
                                        </p:tav>
                                        <p:tav tm="100000">
                                          <p:val>
                                            <p:strVal val="#ppt_x"/>
                                          </p:val>
                                        </p:tav>
                                      </p:tavLst>
                                    </p:anim>
                                    <p:anim calcmode="lin" valueType="num">
                                      <p:cBhvr additive="base">
                                        <p:cTn id="97" dur="1000" fill="hold"/>
                                        <p:tgtEl>
                                          <p:spTgt spid="27"/>
                                        </p:tgtEl>
                                        <p:attrNameLst>
                                          <p:attrName>ppt_y</p:attrName>
                                        </p:attrNameLst>
                                      </p:cBhvr>
                                      <p:tavLst>
                                        <p:tav tm="0">
                                          <p:val>
                                            <p:strVal val="#ppt_y"/>
                                          </p:val>
                                        </p:tav>
                                        <p:tav tm="100000">
                                          <p:val>
                                            <p:strVal val="#ppt_y"/>
                                          </p:val>
                                        </p:tav>
                                      </p:tavLst>
                                    </p:anim>
                                  </p:childTnLst>
                                </p:cTn>
                              </p:par>
                            </p:childTnLst>
                          </p:cTn>
                        </p:par>
                        <p:par>
                          <p:cTn id="98" fill="hold">
                            <p:stCondLst>
                              <p:cond delay="2000"/>
                            </p:stCondLst>
                            <p:childTnLst>
                              <p:par>
                                <p:cTn id="99" presetID="10" presetClass="entr" presetSubtype="0" fill="hold" nodeType="afterEffect">
                                  <p:stCondLst>
                                    <p:cond delay="0"/>
                                  </p:stCondLst>
                                  <p:childTnLst>
                                    <p:set>
                                      <p:cBhvr>
                                        <p:cTn id="100" dur="1" fill="hold">
                                          <p:stCondLst>
                                            <p:cond delay="0"/>
                                          </p:stCondLst>
                                        </p:cTn>
                                        <p:tgtEl>
                                          <p:spTgt spid="30"/>
                                        </p:tgtEl>
                                        <p:attrNameLst>
                                          <p:attrName>style.visibility</p:attrName>
                                        </p:attrNameLst>
                                      </p:cBhvr>
                                      <p:to>
                                        <p:strVal val="visible"/>
                                      </p:to>
                                    </p:set>
                                    <p:animEffect transition="in" filter="fade">
                                      <p:cBhvr>
                                        <p:cTn id="101"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P spid="23" grpId="0" animBg="1"/>
      <p:bldP spid="24" grpId="0" animBg="1"/>
      <p:bldP spid="25" grpId="0" animBg="1"/>
      <p:bldP spid="27" grpId="0" animBg="1"/>
    </p:bldLst>
  </p:timing>
</p:sld>
</file>

<file path=ppt/slides/slide107.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27.براي پاسخ به پرسش اصلي، بايد زمينه چيني كرد؛ زیرا، در بعضي موارد تا زمينه چيني لازم صورت نگیرد،پاسخ سؤال اصلي حاصل نمي‌شود و به عبارتي، مخاطب را قانع نمي‌كند.</a:t>
                      </a:r>
                      <a:endParaRPr lang="en-US"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28.گاهي بايد در پاسخ،دليل را تغییر دهیم و از استدلال‌هاي ديگري استفاده كنيم كه مخاطب موضع‌گيري نكند.</a:t>
                      </a:r>
                      <a:endParaRPr lang="en-US"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29.از مخاطب، براي اثبات حرف خود، دليل بخواهيم.</a:t>
                      </a:r>
                      <a:endParaRPr lang="en-US"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30.جهت دادن به برخي از پرسش‌هاي مخاطب، به جاي پاسخ دادن.</a:t>
                      </a:r>
                      <a:endParaRPr lang="en-US" sz="2200" b="1" kern="1200" dirty="0" smtClean="0">
                        <a:solidFill>
                          <a:schemeClr val="tx1"/>
                        </a:solidFill>
                        <a:latin typeface="+mn-lt"/>
                        <a:ea typeface="+mn-ea"/>
                        <a:cs typeface="B Lotus" pitchFamily="2" charset="-78"/>
                      </a:endParaRPr>
                    </a:p>
                    <a:p>
                      <a:pPr algn="just">
                        <a:lnSpc>
                          <a:spcPct val="150000"/>
                        </a:lnSpc>
                      </a:pPr>
                      <a:r>
                        <a:rPr lang="ar-SA" sz="2200" b="1" kern="1200" dirty="0" smtClean="0">
                          <a:solidFill>
                            <a:schemeClr val="tx1"/>
                          </a:solidFill>
                          <a:latin typeface="+mn-lt"/>
                          <a:ea typeface="+mn-ea"/>
                          <a:cs typeface="B Lotus" pitchFamily="2" charset="-78"/>
                        </a:rPr>
                        <a:t>31.پاسخ بايد كوتاه و مفيد باشد</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نهم / قالب پرسش و پاسخ</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453881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418162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82443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46724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311005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752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39567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207167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71448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214414"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46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18</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46976"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17</a:t>
            </a:r>
            <a:endParaRPr lang="fa-IR" sz="1200" b="1" dirty="0">
              <a:effectLst>
                <a:glow rad="63500">
                  <a:schemeClr val="accent3">
                    <a:satMod val="175000"/>
                    <a:alpha val="40000"/>
                  </a:schemeClr>
                </a:glow>
              </a:effectLst>
              <a:cs typeface="B Mitra" pitchFamily="2" charset="-78"/>
            </a:endParaRPr>
          </a:p>
        </p:txBody>
      </p:sp>
      <p:sp>
        <p:nvSpPr>
          <p:cNvPr id="23" name="Rounded Rectangle 22">
            <a:hlinkClick r:id="rId23" action="ppaction://hlinksldjump">
              <a:snd r:embed="rId5" name="thbad.wav"/>
            </a:hlinkClick>
            <a:hlinkHover r:id="" action="ppaction://noaction">
              <a:snd r:embed="rId6" name="0.wav"/>
            </a:hlinkHover>
          </p:cNvPr>
          <p:cNvSpPr/>
          <p:nvPr/>
        </p:nvSpPr>
        <p:spPr>
          <a:xfrm flipH="1">
            <a:off x="1214414"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16</a:t>
            </a:r>
            <a:endParaRPr lang="fa-IR" sz="1200" b="1" dirty="0">
              <a:effectLst>
                <a:glow rad="63500">
                  <a:schemeClr val="accent3">
                    <a:satMod val="175000"/>
                    <a:alpha val="40000"/>
                  </a:schemeClr>
                </a:glow>
              </a:effectLst>
              <a:cs typeface="B Mitra" pitchFamily="2" charset="-78"/>
            </a:endParaRPr>
          </a:p>
        </p:txBody>
      </p:sp>
      <p:sp>
        <p:nvSpPr>
          <p:cNvPr id="24" name="Rounded Rectangle 23">
            <a:hlinkClick r:id="rId24" action="ppaction://hlinksldjump">
              <a:snd r:embed="rId5" name="thbad.wav"/>
            </a:hlinkClick>
            <a:hlinkHover r:id="" action="ppaction://noaction">
              <a:snd r:embed="rId6" name="0.wav"/>
            </a:hlinkHover>
          </p:cNvPr>
          <p:cNvSpPr/>
          <p:nvPr/>
        </p:nvSpPr>
        <p:spPr>
          <a:xfrm flipH="1">
            <a:off x="1714480"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15</a:t>
            </a:r>
            <a:endParaRPr lang="fa-IR" sz="1200" b="1" dirty="0">
              <a:effectLst>
                <a:glow rad="63500">
                  <a:schemeClr val="accent3">
                    <a:satMod val="175000"/>
                    <a:alpha val="40000"/>
                  </a:schemeClr>
                </a:glow>
              </a:effectLst>
              <a:cs typeface="B Mitra" pitchFamily="2" charset="-78"/>
            </a:endParaRPr>
          </a:p>
        </p:txBody>
      </p:sp>
      <p:sp>
        <p:nvSpPr>
          <p:cNvPr id="25" name="Rounded Rectangle 24">
            <a:hlinkClick r:id="rId25" action="ppaction://hlinksldjump">
              <a:snd r:embed="rId5" name="thbad.wav"/>
            </a:hlinkClick>
            <a:hlinkHover r:id="" action="ppaction://noaction">
              <a:snd r:embed="rId6" name="0.wav"/>
            </a:hlinkHover>
          </p:cNvPr>
          <p:cNvSpPr/>
          <p:nvPr/>
        </p:nvSpPr>
        <p:spPr>
          <a:xfrm flipH="1">
            <a:off x="2181918" y="538290"/>
            <a:ext cx="396000"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7" name="Rounded Rectangle 26">
            <a:hlinkClick r:id="rId26" action="ppaction://hlinksldjump">
              <a:snd r:embed="rId5" name="thbad.wav"/>
            </a:hlinkClick>
            <a:hlinkHover r:id="" action="ppaction://noaction">
              <a:snd r:embed="rId6" name="0.wav"/>
            </a:hlinkHover>
          </p:cNvPr>
          <p:cNvSpPr/>
          <p:nvPr/>
        </p:nvSpPr>
        <p:spPr>
          <a:xfrm flipH="1">
            <a:off x="2643174"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1000" fill="hold"/>
                                        <p:tgtEl>
                                          <p:spTgt spid="20"/>
                                        </p:tgtEl>
                                        <p:attrNameLst>
                                          <p:attrName>ppt_x</p:attrName>
                                        </p:attrNameLst>
                                      </p:cBhvr>
                                      <p:tavLst>
                                        <p:tav tm="0">
                                          <p:val>
                                            <p:strVal val="0-#ppt_w/2"/>
                                          </p:val>
                                        </p:tav>
                                        <p:tav tm="100000">
                                          <p:val>
                                            <p:strVal val="#ppt_x"/>
                                          </p:val>
                                        </p:tav>
                                      </p:tavLst>
                                    </p:anim>
                                    <p:anim calcmode="lin" valueType="num">
                                      <p:cBhvr additive="base">
                                        <p:cTn id="77" dur="1000" fill="hold"/>
                                        <p:tgtEl>
                                          <p:spTgt spid="20"/>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2"/>
                                        </p:tgtEl>
                                        <p:attrNameLst>
                                          <p:attrName>style.visibility</p:attrName>
                                        </p:attrNameLst>
                                      </p:cBhvr>
                                      <p:to>
                                        <p:strVal val="visible"/>
                                      </p:to>
                                    </p:set>
                                    <p:anim calcmode="lin" valueType="num">
                                      <p:cBhvr additive="base">
                                        <p:cTn id="80" dur="1000" fill="hold"/>
                                        <p:tgtEl>
                                          <p:spTgt spid="22"/>
                                        </p:tgtEl>
                                        <p:attrNameLst>
                                          <p:attrName>ppt_x</p:attrName>
                                        </p:attrNameLst>
                                      </p:cBhvr>
                                      <p:tavLst>
                                        <p:tav tm="0">
                                          <p:val>
                                            <p:strVal val="0-#ppt_w/2"/>
                                          </p:val>
                                        </p:tav>
                                        <p:tav tm="100000">
                                          <p:val>
                                            <p:strVal val="#ppt_x"/>
                                          </p:val>
                                        </p:tav>
                                      </p:tavLst>
                                    </p:anim>
                                    <p:anim calcmode="lin" valueType="num">
                                      <p:cBhvr additive="base">
                                        <p:cTn id="81" dur="1000" fill="hold"/>
                                        <p:tgtEl>
                                          <p:spTgt spid="22"/>
                                        </p:tgtEl>
                                        <p:attrNameLst>
                                          <p:attrName>ppt_y</p:attrName>
                                        </p:attrNameLst>
                                      </p:cBhvr>
                                      <p:tavLst>
                                        <p:tav tm="0">
                                          <p:val>
                                            <p:strVal val="#ppt_y"/>
                                          </p:val>
                                        </p:tav>
                                        <p:tav tm="100000">
                                          <p:val>
                                            <p:strVal val="#ppt_y"/>
                                          </p:val>
                                        </p:tav>
                                      </p:tavLst>
                                    </p:anim>
                                  </p:childTnLst>
                                </p:cTn>
                              </p:par>
                              <p:par>
                                <p:cTn id="82" presetID="7" presetClass="entr" presetSubtype="8"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 calcmode="lin" valueType="num">
                                      <p:cBhvr additive="base">
                                        <p:cTn id="84" dur="1000" fill="hold"/>
                                        <p:tgtEl>
                                          <p:spTgt spid="23"/>
                                        </p:tgtEl>
                                        <p:attrNameLst>
                                          <p:attrName>ppt_x</p:attrName>
                                        </p:attrNameLst>
                                      </p:cBhvr>
                                      <p:tavLst>
                                        <p:tav tm="0">
                                          <p:val>
                                            <p:strVal val="0-#ppt_w/2"/>
                                          </p:val>
                                        </p:tav>
                                        <p:tav tm="100000">
                                          <p:val>
                                            <p:strVal val="#ppt_x"/>
                                          </p:val>
                                        </p:tav>
                                      </p:tavLst>
                                    </p:anim>
                                    <p:anim calcmode="lin" valueType="num">
                                      <p:cBhvr additive="base">
                                        <p:cTn id="85" dur="1000" fill="hold"/>
                                        <p:tgtEl>
                                          <p:spTgt spid="23"/>
                                        </p:tgtEl>
                                        <p:attrNameLst>
                                          <p:attrName>ppt_y</p:attrName>
                                        </p:attrNameLst>
                                      </p:cBhvr>
                                      <p:tavLst>
                                        <p:tav tm="0">
                                          <p:val>
                                            <p:strVal val="#ppt_y"/>
                                          </p:val>
                                        </p:tav>
                                        <p:tav tm="100000">
                                          <p:val>
                                            <p:strVal val="#ppt_y"/>
                                          </p:val>
                                        </p:tav>
                                      </p:tavLst>
                                    </p:anim>
                                  </p:childTnLst>
                                </p:cTn>
                              </p:par>
                              <p:par>
                                <p:cTn id="86" presetID="7" presetClass="entr" presetSubtype="8" fill="hold" grpId="0" nodeType="withEffect">
                                  <p:stCondLst>
                                    <p:cond delay="0"/>
                                  </p:stCondLst>
                                  <p:childTnLst>
                                    <p:set>
                                      <p:cBhvr>
                                        <p:cTn id="87" dur="1" fill="hold">
                                          <p:stCondLst>
                                            <p:cond delay="0"/>
                                          </p:stCondLst>
                                        </p:cTn>
                                        <p:tgtEl>
                                          <p:spTgt spid="24"/>
                                        </p:tgtEl>
                                        <p:attrNameLst>
                                          <p:attrName>style.visibility</p:attrName>
                                        </p:attrNameLst>
                                      </p:cBhvr>
                                      <p:to>
                                        <p:strVal val="visible"/>
                                      </p:to>
                                    </p:set>
                                    <p:anim calcmode="lin" valueType="num">
                                      <p:cBhvr additive="base">
                                        <p:cTn id="88" dur="1000" fill="hold"/>
                                        <p:tgtEl>
                                          <p:spTgt spid="24"/>
                                        </p:tgtEl>
                                        <p:attrNameLst>
                                          <p:attrName>ppt_x</p:attrName>
                                        </p:attrNameLst>
                                      </p:cBhvr>
                                      <p:tavLst>
                                        <p:tav tm="0">
                                          <p:val>
                                            <p:strVal val="0-#ppt_w/2"/>
                                          </p:val>
                                        </p:tav>
                                        <p:tav tm="100000">
                                          <p:val>
                                            <p:strVal val="#ppt_x"/>
                                          </p:val>
                                        </p:tav>
                                      </p:tavLst>
                                    </p:anim>
                                    <p:anim calcmode="lin" valueType="num">
                                      <p:cBhvr additive="base">
                                        <p:cTn id="89" dur="1000" fill="hold"/>
                                        <p:tgtEl>
                                          <p:spTgt spid="24"/>
                                        </p:tgtEl>
                                        <p:attrNameLst>
                                          <p:attrName>ppt_y</p:attrName>
                                        </p:attrNameLst>
                                      </p:cBhvr>
                                      <p:tavLst>
                                        <p:tav tm="0">
                                          <p:val>
                                            <p:strVal val="#ppt_y"/>
                                          </p:val>
                                        </p:tav>
                                        <p:tav tm="100000">
                                          <p:val>
                                            <p:strVal val="#ppt_y"/>
                                          </p:val>
                                        </p:tav>
                                      </p:tavLst>
                                    </p:anim>
                                  </p:childTnLst>
                                </p:cTn>
                              </p:par>
                              <p:par>
                                <p:cTn id="90" presetID="7" presetClass="entr" presetSubtype="8" fill="hold" grpId="0" nodeType="withEffect">
                                  <p:stCondLst>
                                    <p:cond delay="0"/>
                                  </p:stCondLst>
                                  <p:childTnLst>
                                    <p:set>
                                      <p:cBhvr>
                                        <p:cTn id="91" dur="1" fill="hold">
                                          <p:stCondLst>
                                            <p:cond delay="0"/>
                                          </p:stCondLst>
                                        </p:cTn>
                                        <p:tgtEl>
                                          <p:spTgt spid="25"/>
                                        </p:tgtEl>
                                        <p:attrNameLst>
                                          <p:attrName>style.visibility</p:attrName>
                                        </p:attrNameLst>
                                      </p:cBhvr>
                                      <p:to>
                                        <p:strVal val="visible"/>
                                      </p:to>
                                    </p:set>
                                    <p:anim calcmode="lin" valueType="num">
                                      <p:cBhvr additive="base">
                                        <p:cTn id="92" dur="1000" fill="hold"/>
                                        <p:tgtEl>
                                          <p:spTgt spid="25"/>
                                        </p:tgtEl>
                                        <p:attrNameLst>
                                          <p:attrName>ppt_x</p:attrName>
                                        </p:attrNameLst>
                                      </p:cBhvr>
                                      <p:tavLst>
                                        <p:tav tm="0">
                                          <p:val>
                                            <p:strVal val="0-#ppt_w/2"/>
                                          </p:val>
                                        </p:tav>
                                        <p:tav tm="100000">
                                          <p:val>
                                            <p:strVal val="#ppt_x"/>
                                          </p:val>
                                        </p:tav>
                                      </p:tavLst>
                                    </p:anim>
                                    <p:anim calcmode="lin" valueType="num">
                                      <p:cBhvr additive="base">
                                        <p:cTn id="93" dur="1000" fill="hold"/>
                                        <p:tgtEl>
                                          <p:spTgt spid="25"/>
                                        </p:tgtEl>
                                        <p:attrNameLst>
                                          <p:attrName>ppt_y</p:attrName>
                                        </p:attrNameLst>
                                      </p:cBhvr>
                                      <p:tavLst>
                                        <p:tav tm="0">
                                          <p:val>
                                            <p:strVal val="#ppt_y"/>
                                          </p:val>
                                        </p:tav>
                                        <p:tav tm="100000">
                                          <p:val>
                                            <p:strVal val="#ppt_y"/>
                                          </p:val>
                                        </p:tav>
                                      </p:tavLst>
                                    </p:anim>
                                  </p:childTnLst>
                                </p:cTn>
                              </p:par>
                              <p:par>
                                <p:cTn id="94" presetID="7" presetClass="entr" presetSubtype="8" fill="hold" grpId="0" nodeType="with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additive="base">
                                        <p:cTn id="96" dur="1000" fill="hold"/>
                                        <p:tgtEl>
                                          <p:spTgt spid="27"/>
                                        </p:tgtEl>
                                        <p:attrNameLst>
                                          <p:attrName>ppt_x</p:attrName>
                                        </p:attrNameLst>
                                      </p:cBhvr>
                                      <p:tavLst>
                                        <p:tav tm="0">
                                          <p:val>
                                            <p:strVal val="0-#ppt_w/2"/>
                                          </p:val>
                                        </p:tav>
                                        <p:tav tm="100000">
                                          <p:val>
                                            <p:strVal val="#ppt_x"/>
                                          </p:val>
                                        </p:tav>
                                      </p:tavLst>
                                    </p:anim>
                                    <p:anim calcmode="lin" valueType="num">
                                      <p:cBhvr additive="base">
                                        <p:cTn id="97" dur="1000" fill="hold"/>
                                        <p:tgtEl>
                                          <p:spTgt spid="27"/>
                                        </p:tgtEl>
                                        <p:attrNameLst>
                                          <p:attrName>ppt_y</p:attrName>
                                        </p:attrNameLst>
                                      </p:cBhvr>
                                      <p:tavLst>
                                        <p:tav tm="0">
                                          <p:val>
                                            <p:strVal val="#ppt_y"/>
                                          </p:val>
                                        </p:tav>
                                        <p:tav tm="100000">
                                          <p:val>
                                            <p:strVal val="#ppt_y"/>
                                          </p:val>
                                        </p:tav>
                                      </p:tavLst>
                                    </p:anim>
                                  </p:childTnLst>
                                </p:cTn>
                              </p:par>
                            </p:childTnLst>
                          </p:cTn>
                        </p:par>
                        <p:par>
                          <p:cTn id="98" fill="hold">
                            <p:stCondLst>
                              <p:cond delay="2000"/>
                            </p:stCondLst>
                            <p:childTnLst>
                              <p:par>
                                <p:cTn id="99" presetID="10" presetClass="entr" presetSubtype="0" fill="hold" nodeType="afterEffect">
                                  <p:stCondLst>
                                    <p:cond delay="0"/>
                                  </p:stCondLst>
                                  <p:childTnLst>
                                    <p:set>
                                      <p:cBhvr>
                                        <p:cTn id="100" dur="1" fill="hold">
                                          <p:stCondLst>
                                            <p:cond delay="0"/>
                                          </p:stCondLst>
                                        </p:cTn>
                                        <p:tgtEl>
                                          <p:spTgt spid="30"/>
                                        </p:tgtEl>
                                        <p:attrNameLst>
                                          <p:attrName>style.visibility</p:attrName>
                                        </p:attrNameLst>
                                      </p:cBhvr>
                                      <p:to>
                                        <p:strVal val="visible"/>
                                      </p:to>
                                    </p:set>
                                    <p:animEffect transition="in" filter="fade">
                                      <p:cBhvr>
                                        <p:cTn id="101"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P spid="23" grpId="0" animBg="1"/>
      <p:bldP spid="24" grpId="0" animBg="1"/>
      <p:bldP spid="25" grpId="0" animBg="1"/>
      <p:bldP spid="27" grpId="0" animBg="1"/>
    </p:bldLst>
  </p:timing>
</p:sld>
</file>

<file path=ppt/slides/slide108.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1" kern="1200" dirty="0" smtClean="0">
                        <a:solidFill>
                          <a:schemeClr val="tx1"/>
                        </a:solidFill>
                        <a:latin typeface="+mn-lt"/>
                        <a:ea typeface="+mn-ea"/>
                        <a:cs typeface="B Lotus" pitchFamily="2" charset="-78"/>
                      </a:endParaRPr>
                    </a:p>
                    <a:p>
                      <a:pPr rtl="1">
                        <a:lnSpc>
                          <a:spcPct val="150000"/>
                        </a:lnSpc>
                      </a:pPr>
                      <a:r>
                        <a:rPr lang="fa-IR" sz="2200" b="1" kern="1200" dirty="0" smtClean="0">
                          <a:solidFill>
                            <a:schemeClr val="tx1"/>
                          </a:solidFill>
                          <a:latin typeface="+mn-lt"/>
                          <a:ea typeface="+mn-ea"/>
                          <a:cs typeface="B Lotus" pitchFamily="2" charset="-78"/>
                        </a:rPr>
                        <a:t>32.مي‌توان پاسخ بعضي از سؤالات را به جلسه‏ی بعد و يا جلسات دیگر موكول كرد، مثلاً:</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الف) سؤالاتي كه به بحث، ربطي ندارد.</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ب) سؤالاتي كه شبهه ايجاد مي‌كند و فرصتي براي پاسخ‌گويي آن‏ها نيست.</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ج) سؤالاتي كه خصوصي است و مشكل تمام مخاطبان نيست.</a:t>
                      </a:r>
                      <a:endParaRPr lang="en-US" sz="2200" b="1" kern="1200" dirty="0" smtClean="0">
                        <a:solidFill>
                          <a:schemeClr val="tx1"/>
                        </a:solidFill>
                        <a:latin typeface="+mn-lt"/>
                        <a:ea typeface="+mn-ea"/>
                        <a:cs typeface="B Lotus" pitchFamily="2" charset="-78"/>
                      </a:endParaRPr>
                    </a:p>
                    <a:p>
                      <a:pPr rtl="1">
                        <a:lnSpc>
                          <a:spcPct val="150000"/>
                        </a:lnSpc>
                      </a:pPr>
                      <a:r>
                        <a:rPr lang="fa-IR" sz="2200" b="1" kern="1200" dirty="0" smtClean="0">
                          <a:solidFill>
                            <a:schemeClr val="tx1"/>
                          </a:solidFill>
                          <a:latin typeface="+mn-lt"/>
                          <a:ea typeface="+mn-ea"/>
                          <a:cs typeface="B Lotus" pitchFamily="2" charset="-78"/>
                        </a:rPr>
                        <a:t>33.برخي سؤالات را، به دليل اهمّيّت،بايد پرورش داد وآن‏ها را تكميل كرد.</a:t>
                      </a:r>
                      <a:endParaRPr lang="en-US" sz="2200" b="1" kern="1200" dirty="0" smtClean="0">
                        <a:solidFill>
                          <a:schemeClr val="tx1"/>
                        </a:solidFill>
                        <a:latin typeface="+mn-lt"/>
                        <a:ea typeface="+mn-ea"/>
                        <a:cs typeface="B Lotus" pitchFamily="2" charset="-78"/>
                      </a:endParaRPr>
                    </a:p>
                    <a:p>
                      <a:pPr rtl="1">
                        <a:lnSpc>
                          <a:spcPct val="150000"/>
                        </a:lnSpc>
                      </a:pPr>
                      <a:r>
                        <a:rPr lang="fa-IR" sz="2200" b="1" kern="1200" dirty="0" smtClean="0">
                          <a:solidFill>
                            <a:schemeClr val="tx1"/>
                          </a:solidFill>
                          <a:latin typeface="+mn-lt"/>
                          <a:ea typeface="+mn-ea"/>
                          <a:cs typeface="B Lotus" pitchFamily="2" charset="-78"/>
                        </a:rPr>
                        <a:t>34.پاسخ‌ها مستند باشند.</a:t>
                      </a:r>
                      <a:endParaRPr lang="en-US" sz="2200" b="1" kern="1200" dirty="0" smtClean="0">
                        <a:solidFill>
                          <a:schemeClr val="tx1"/>
                        </a:solidFill>
                        <a:latin typeface="+mn-lt"/>
                        <a:ea typeface="+mn-ea"/>
                        <a:cs typeface="B Lotus" pitchFamily="2" charset="-78"/>
                      </a:endParaRPr>
                    </a:p>
                    <a:p>
                      <a:pPr>
                        <a:lnSpc>
                          <a:spcPct val="150000"/>
                        </a:lnSpc>
                      </a:pPr>
                      <a:r>
                        <a:rPr lang="ar-SA" sz="2200" b="1" kern="1200" dirty="0" smtClean="0">
                          <a:solidFill>
                            <a:schemeClr val="tx1"/>
                          </a:solidFill>
                          <a:latin typeface="+mn-lt"/>
                          <a:ea typeface="+mn-ea"/>
                          <a:cs typeface="B Lotus" pitchFamily="2" charset="-78"/>
                        </a:rPr>
                        <a:t>35. سؤال بايد كتبي باشد، و حتی الامکان به سؤالات شفاهي پاسخ داده نشود؛ زيرا، برخي ممكن است با طرح سؤالاتي جهت‌دار، به دنبال برهم زدن نظم جلسه،ايجاد شبهه و... باشند </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نهم / قالب پرسش و پاسخ</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453881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418162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82443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46724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311005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752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39567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207167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71448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214414"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46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18</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46976"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17</a:t>
            </a:r>
            <a:endParaRPr lang="fa-IR" sz="1200" b="1" dirty="0">
              <a:effectLst>
                <a:glow rad="63500">
                  <a:schemeClr val="accent3">
                    <a:satMod val="175000"/>
                    <a:alpha val="40000"/>
                  </a:schemeClr>
                </a:glow>
              </a:effectLst>
              <a:cs typeface="B Mitra" pitchFamily="2" charset="-78"/>
            </a:endParaRPr>
          </a:p>
        </p:txBody>
      </p:sp>
      <p:sp>
        <p:nvSpPr>
          <p:cNvPr id="23" name="Rounded Rectangle 22">
            <a:hlinkClick r:id="rId23" action="ppaction://hlinksldjump">
              <a:snd r:embed="rId5" name="thbad.wav"/>
            </a:hlinkClick>
            <a:hlinkHover r:id="" action="ppaction://noaction">
              <a:snd r:embed="rId6" name="0.wav"/>
            </a:hlinkHover>
          </p:cNvPr>
          <p:cNvSpPr/>
          <p:nvPr/>
        </p:nvSpPr>
        <p:spPr>
          <a:xfrm flipH="1">
            <a:off x="1214414"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16</a:t>
            </a:r>
            <a:endParaRPr lang="fa-IR" sz="1200" b="1" dirty="0">
              <a:effectLst>
                <a:glow rad="63500">
                  <a:schemeClr val="accent3">
                    <a:satMod val="175000"/>
                    <a:alpha val="40000"/>
                  </a:schemeClr>
                </a:glow>
              </a:effectLst>
              <a:cs typeface="B Mitra" pitchFamily="2" charset="-78"/>
            </a:endParaRPr>
          </a:p>
        </p:txBody>
      </p:sp>
      <p:sp>
        <p:nvSpPr>
          <p:cNvPr id="24" name="Rounded Rectangle 23">
            <a:hlinkClick r:id="rId24" action="ppaction://hlinksldjump">
              <a:snd r:embed="rId5" name="thbad.wav"/>
            </a:hlinkClick>
            <a:hlinkHover r:id="" action="ppaction://noaction">
              <a:snd r:embed="rId6" name="0.wav"/>
            </a:hlinkHover>
          </p:cNvPr>
          <p:cNvSpPr/>
          <p:nvPr/>
        </p:nvSpPr>
        <p:spPr>
          <a:xfrm flipH="1">
            <a:off x="1714480" y="538290"/>
            <a:ext cx="396000"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15</a:t>
            </a:r>
            <a:endParaRPr lang="fa-IR" sz="1200" b="1" dirty="0">
              <a:effectLst>
                <a:glow rad="63500">
                  <a:schemeClr val="accent3">
                    <a:satMod val="175000"/>
                    <a:alpha val="40000"/>
                  </a:schemeClr>
                </a:glow>
              </a:effectLst>
              <a:cs typeface="B Mitra" pitchFamily="2" charset="-78"/>
            </a:endParaRPr>
          </a:p>
        </p:txBody>
      </p:sp>
      <p:sp>
        <p:nvSpPr>
          <p:cNvPr id="25" name="Rounded Rectangle 24">
            <a:hlinkClick r:id="rId25" action="ppaction://hlinksldjump">
              <a:snd r:embed="rId5" name="thbad.wav"/>
            </a:hlinkClick>
            <a:hlinkHover r:id="" action="ppaction://noaction">
              <a:snd r:embed="rId6" name="0.wav"/>
            </a:hlinkHover>
          </p:cNvPr>
          <p:cNvSpPr/>
          <p:nvPr/>
        </p:nvSpPr>
        <p:spPr>
          <a:xfrm flipH="1">
            <a:off x="2181918"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7" name="Rounded Rectangle 26">
            <a:hlinkClick r:id="rId26" action="ppaction://hlinksldjump">
              <a:snd r:embed="rId5" name="thbad.wav"/>
            </a:hlinkClick>
            <a:hlinkHover r:id="" action="ppaction://noaction">
              <a:snd r:embed="rId6" name="0.wav"/>
            </a:hlinkHover>
          </p:cNvPr>
          <p:cNvSpPr/>
          <p:nvPr/>
        </p:nvSpPr>
        <p:spPr>
          <a:xfrm flipH="1">
            <a:off x="2643174"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1000" fill="hold"/>
                                        <p:tgtEl>
                                          <p:spTgt spid="20"/>
                                        </p:tgtEl>
                                        <p:attrNameLst>
                                          <p:attrName>ppt_x</p:attrName>
                                        </p:attrNameLst>
                                      </p:cBhvr>
                                      <p:tavLst>
                                        <p:tav tm="0">
                                          <p:val>
                                            <p:strVal val="0-#ppt_w/2"/>
                                          </p:val>
                                        </p:tav>
                                        <p:tav tm="100000">
                                          <p:val>
                                            <p:strVal val="#ppt_x"/>
                                          </p:val>
                                        </p:tav>
                                      </p:tavLst>
                                    </p:anim>
                                    <p:anim calcmode="lin" valueType="num">
                                      <p:cBhvr additive="base">
                                        <p:cTn id="77" dur="1000" fill="hold"/>
                                        <p:tgtEl>
                                          <p:spTgt spid="20"/>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2"/>
                                        </p:tgtEl>
                                        <p:attrNameLst>
                                          <p:attrName>style.visibility</p:attrName>
                                        </p:attrNameLst>
                                      </p:cBhvr>
                                      <p:to>
                                        <p:strVal val="visible"/>
                                      </p:to>
                                    </p:set>
                                    <p:anim calcmode="lin" valueType="num">
                                      <p:cBhvr additive="base">
                                        <p:cTn id="80" dur="1000" fill="hold"/>
                                        <p:tgtEl>
                                          <p:spTgt spid="22"/>
                                        </p:tgtEl>
                                        <p:attrNameLst>
                                          <p:attrName>ppt_x</p:attrName>
                                        </p:attrNameLst>
                                      </p:cBhvr>
                                      <p:tavLst>
                                        <p:tav tm="0">
                                          <p:val>
                                            <p:strVal val="0-#ppt_w/2"/>
                                          </p:val>
                                        </p:tav>
                                        <p:tav tm="100000">
                                          <p:val>
                                            <p:strVal val="#ppt_x"/>
                                          </p:val>
                                        </p:tav>
                                      </p:tavLst>
                                    </p:anim>
                                    <p:anim calcmode="lin" valueType="num">
                                      <p:cBhvr additive="base">
                                        <p:cTn id="81" dur="1000" fill="hold"/>
                                        <p:tgtEl>
                                          <p:spTgt spid="22"/>
                                        </p:tgtEl>
                                        <p:attrNameLst>
                                          <p:attrName>ppt_y</p:attrName>
                                        </p:attrNameLst>
                                      </p:cBhvr>
                                      <p:tavLst>
                                        <p:tav tm="0">
                                          <p:val>
                                            <p:strVal val="#ppt_y"/>
                                          </p:val>
                                        </p:tav>
                                        <p:tav tm="100000">
                                          <p:val>
                                            <p:strVal val="#ppt_y"/>
                                          </p:val>
                                        </p:tav>
                                      </p:tavLst>
                                    </p:anim>
                                  </p:childTnLst>
                                </p:cTn>
                              </p:par>
                              <p:par>
                                <p:cTn id="82" presetID="7" presetClass="entr" presetSubtype="8"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 calcmode="lin" valueType="num">
                                      <p:cBhvr additive="base">
                                        <p:cTn id="84" dur="1000" fill="hold"/>
                                        <p:tgtEl>
                                          <p:spTgt spid="23"/>
                                        </p:tgtEl>
                                        <p:attrNameLst>
                                          <p:attrName>ppt_x</p:attrName>
                                        </p:attrNameLst>
                                      </p:cBhvr>
                                      <p:tavLst>
                                        <p:tav tm="0">
                                          <p:val>
                                            <p:strVal val="0-#ppt_w/2"/>
                                          </p:val>
                                        </p:tav>
                                        <p:tav tm="100000">
                                          <p:val>
                                            <p:strVal val="#ppt_x"/>
                                          </p:val>
                                        </p:tav>
                                      </p:tavLst>
                                    </p:anim>
                                    <p:anim calcmode="lin" valueType="num">
                                      <p:cBhvr additive="base">
                                        <p:cTn id="85" dur="1000" fill="hold"/>
                                        <p:tgtEl>
                                          <p:spTgt spid="23"/>
                                        </p:tgtEl>
                                        <p:attrNameLst>
                                          <p:attrName>ppt_y</p:attrName>
                                        </p:attrNameLst>
                                      </p:cBhvr>
                                      <p:tavLst>
                                        <p:tav tm="0">
                                          <p:val>
                                            <p:strVal val="#ppt_y"/>
                                          </p:val>
                                        </p:tav>
                                        <p:tav tm="100000">
                                          <p:val>
                                            <p:strVal val="#ppt_y"/>
                                          </p:val>
                                        </p:tav>
                                      </p:tavLst>
                                    </p:anim>
                                  </p:childTnLst>
                                </p:cTn>
                              </p:par>
                              <p:par>
                                <p:cTn id="86" presetID="7" presetClass="entr" presetSubtype="8" fill="hold" grpId="0" nodeType="withEffect">
                                  <p:stCondLst>
                                    <p:cond delay="0"/>
                                  </p:stCondLst>
                                  <p:childTnLst>
                                    <p:set>
                                      <p:cBhvr>
                                        <p:cTn id="87" dur="1" fill="hold">
                                          <p:stCondLst>
                                            <p:cond delay="0"/>
                                          </p:stCondLst>
                                        </p:cTn>
                                        <p:tgtEl>
                                          <p:spTgt spid="24"/>
                                        </p:tgtEl>
                                        <p:attrNameLst>
                                          <p:attrName>style.visibility</p:attrName>
                                        </p:attrNameLst>
                                      </p:cBhvr>
                                      <p:to>
                                        <p:strVal val="visible"/>
                                      </p:to>
                                    </p:set>
                                    <p:anim calcmode="lin" valueType="num">
                                      <p:cBhvr additive="base">
                                        <p:cTn id="88" dur="1000" fill="hold"/>
                                        <p:tgtEl>
                                          <p:spTgt spid="24"/>
                                        </p:tgtEl>
                                        <p:attrNameLst>
                                          <p:attrName>ppt_x</p:attrName>
                                        </p:attrNameLst>
                                      </p:cBhvr>
                                      <p:tavLst>
                                        <p:tav tm="0">
                                          <p:val>
                                            <p:strVal val="0-#ppt_w/2"/>
                                          </p:val>
                                        </p:tav>
                                        <p:tav tm="100000">
                                          <p:val>
                                            <p:strVal val="#ppt_x"/>
                                          </p:val>
                                        </p:tav>
                                      </p:tavLst>
                                    </p:anim>
                                    <p:anim calcmode="lin" valueType="num">
                                      <p:cBhvr additive="base">
                                        <p:cTn id="89" dur="1000" fill="hold"/>
                                        <p:tgtEl>
                                          <p:spTgt spid="24"/>
                                        </p:tgtEl>
                                        <p:attrNameLst>
                                          <p:attrName>ppt_y</p:attrName>
                                        </p:attrNameLst>
                                      </p:cBhvr>
                                      <p:tavLst>
                                        <p:tav tm="0">
                                          <p:val>
                                            <p:strVal val="#ppt_y"/>
                                          </p:val>
                                        </p:tav>
                                        <p:tav tm="100000">
                                          <p:val>
                                            <p:strVal val="#ppt_y"/>
                                          </p:val>
                                        </p:tav>
                                      </p:tavLst>
                                    </p:anim>
                                  </p:childTnLst>
                                </p:cTn>
                              </p:par>
                              <p:par>
                                <p:cTn id="90" presetID="7" presetClass="entr" presetSubtype="8" fill="hold" grpId="0" nodeType="withEffect">
                                  <p:stCondLst>
                                    <p:cond delay="0"/>
                                  </p:stCondLst>
                                  <p:childTnLst>
                                    <p:set>
                                      <p:cBhvr>
                                        <p:cTn id="91" dur="1" fill="hold">
                                          <p:stCondLst>
                                            <p:cond delay="0"/>
                                          </p:stCondLst>
                                        </p:cTn>
                                        <p:tgtEl>
                                          <p:spTgt spid="25"/>
                                        </p:tgtEl>
                                        <p:attrNameLst>
                                          <p:attrName>style.visibility</p:attrName>
                                        </p:attrNameLst>
                                      </p:cBhvr>
                                      <p:to>
                                        <p:strVal val="visible"/>
                                      </p:to>
                                    </p:set>
                                    <p:anim calcmode="lin" valueType="num">
                                      <p:cBhvr additive="base">
                                        <p:cTn id="92" dur="1000" fill="hold"/>
                                        <p:tgtEl>
                                          <p:spTgt spid="25"/>
                                        </p:tgtEl>
                                        <p:attrNameLst>
                                          <p:attrName>ppt_x</p:attrName>
                                        </p:attrNameLst>
                                      </p:cBhvr>
                                      <p:tavLst>
                                        <p:tav tm="0">
                                          <p:val>
                                            <p:strVal val="0-#ppt_w/2"/>
                                          </p:val>
                                        </p:tav>
                                        <p:tav tm="100000">
                                          <p:val>
                                            <p:strVal val="#ppt_x"/>
                                          </p:val>
                                        </p:tav>
                                      </p:tavLst>
                                    </p:anim>
                                    <p:anim calcmode="lin" valueType="num">
                                      <p:cBhvr additive="base">
                                        <p:cTn id="93" dur="1000" fill="hold"/>
                                        <p:tgtEl>
                                          <p:spTgt spid="25"/>
                                        </p:tgtEl>
                                        <p:attrNameLst>
                                          <p:attrName>ppt_y</p:attrName>
                                        </p:attrNameLst>
                                      </p:cBhvr>
                                      <p:tavLst>
                                        <p:tav tm="0">
                                          <p:val>
                                            <p:strVal val="#ppt_y"/>
                                          </p:val>
                                        </p:tav>
                                        <p:tav tm="100000">
                                          <p:val>
                                            <p:strVal val="#ppt_y"/>
                                          </p:val>
                                        </p:tav>
                                      </p:tavLst>
                                    </p:anim>
                                  </p:childTnLst>
                                </p:cTn>
                              </p:par>
                              <p:par>
                                <p:cTn id="94" presetID="7" presetClass="entr" presetSubtype="8" fill="hold" grpId="0" nodeType="with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additive="base">
                                        <p:cTn id="96" dur="1000" fill="hold"/>
                                        <p:tgtEl>
                                          <p:spTgt spid="27"/>
                                        </p:tgtEl>
                                        <p:attrNameLst>
                                          <p:attrName>ppt_x</p:attrName>
                                        </p:attrNameLst>
                                      </p:cBhvr>
                                      <p:tavLst>
                                        <p:tav tm="0">
                                          <p:val>
                                            <p:strVal val="0-#ppt_w/2"/>
                                          </p:val>
                                        </p:tav>
                                        <p:tav tm="100000">
                                          <p:val>
                                            <p:strVal val="#ppt_x"/>
                                          </p:val>
                                        </p:tav>
                                      </p:tavLst>
                                    </p:anim>
                                    <p:anim calcmode="lin" valueType="num">
                                      <p:cBhvr additive="base">
                                        <p:cTn id="97" dur="1000" fill="hold"/>
                                        <p:tgtEl>
                                          <p:spTgt spid="27"/>
                                        </p:tgtEl>
                                        <p:attrNameLst>
                                          <p:attrName>ppt_y</p:attrName>
                                        </p:attrNameLst>
                                      </p:cBhvr>
                                      <p:tavLst>
                                        <p:tav tm="0">
                                          <p:val>
                                            <p:strVal val="#ppt_y"/>
                                          </p:val>
                                        </p:tav>
                                        <p:tav tm="100000">
                                          <p:val>
                                            <p:strVal val="#ppt_y"/>
                                          </p:val>
                                        </p:tav>
                                      </p:tavLst>
                                    </p:anim>
                                  </p:childTnLst>
                                </p:cTn>
                              </p:par>
                            </p:childTnLst>
                          </p:cTn>
                        </p:par>
                        <p:par>
                          <p:cTn id="98" fill="hold">
                            <p:stCondLst>
                              <p:cond delay="2000"/>
                            </p:stCondLst>
                            <p:childTnLst>
                              <p:par>
                                <p:cTn id="99" presetID="10" presetClass="entr" presetSubtype="0" fill="hold" nodeType="afterEffect">
                                  <p:stCondLst>
                                    <p:cond delay="0"/>
                                  </p:stCondLst>
                                  <p:childTnLst>
                                    <p:set>
                                      <p:cBhvr>
                                        <p:cTn id="100" dur="1" fill="hold">
                                          <p:stCondLst>
                                            <p:cond delay="0"/>
                                          </p:stCondLst>
                                        </p:cTn>
                                        <p:tgtEl>
                                          <p:spTgt spid="30"/>
                                        </p:tgtEl>
                                        <p:attrNameLst>
                                          <p:attrName>style.visibility</p:attrName>
                                        </p:attrNameLst>
                                      </p:cBhvr>
                                      <p:to>
                                        <p:strVal val="visible"/>
                                      </p:to>
                                    </p:set>
                                    <p:animEffect transition="in" filter="fade">
                                      <p:cBhvr>
                                        <p:cTn id="101"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P spid="23" grpId="0" animBg="1"/>
      <p:bldP spid="24" grpId="0" animBg="1"/>
      <p:bldP spid="25" grpId="0" animBg="1"/>
      <p:bldP spid="27" grpId="0" animBg="1"/>
    </p:bldLst>
  </p:timing>
</p:sld>
</file>

<file path=ppt/slides/slide109.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36. به متربّیان گفته شود: اگر كسي سؤال خصوصي دارد، در برگه، يك كد بنويسد و مربّیحين پاسخ دادن، به دو روش مي‌تواند عمل كند: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1) بدون خواندن سؤال: اگر امكان داشت مربّی به گونه‌اي پاسخ را ارائه دهد،كه احتمال حدس متن سؤال، براي ديگران ميسّر نباشد‌ (گاهي اوقات از طريق متن سؤال، دانش‌آموزان مي‌فهمند چه كسي سؤال را پرسيده است)؛مثلاً بگويد: كد 49شما با بی اعتنایی كردن به آن شخص مشكل‌تان حلّ مي‌شود.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2) پاسخ سؤال را به پايان جلسه موكول كند، تا به صورت خصوصي ارائه شود.</a:t>
                      </a:r>
                      <a:endParaRPr lang="en-US" sz="2200" b="1" kern="1200" dirty="0" smtClean="0">
                        <a:solidFill>
                          <a:schemeClr val="tx1"/>
                        </a:solidFill>
                        <a:latin typeface="+mn-lt"/>
                        <a:ea typeface="+mn-ea"/>
                        <a:cs typeface="B Lotus" pitchFamily="2" charset="-78"/>
                      </a:endParaRPr>
                    </a:p>
                    <a:p>
                      <a:pPr algn="just">
                        <a:lnSpc>
                          <a:spcPct val="150000"/>
                        </a:lnSpc>
                      </a:pPr>
                      <a:r>
                        <a:rPr lang="ar-SA" sz="2200" b="1" kern="1200" dirty="0" smtClean="0">
                          <a:solidFill>
                            <a:schemeClr val="tx1"/>
                          </a:solidFill>
                          <a:latin typeface="+mn-lt"/>
                          <a:ea typeface="+mn-ea"/>
                          <a:cs typeface="B Lotus" pitchFamily="2" charset="-78"/>
                        </a:rPr>
                        <a:t>37. به مقدار كافي، برگه برای طرح سؤال توزيع شود</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نهم / قالب پرسش و پاسخ</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453881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418162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82443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46724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311005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752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39567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207167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71448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214414"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46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18</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46976"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17</a:t>
            </a:r>
            <a:endParaRPr lang="fa-IR" sz="1200" b="1" dirty="0">
              <a:effectLst>
                <a:glow rad="63500">
                  <a:schemeClr val="accent3">
                    <a:satMod val="175000"/>
                    <a:alpha val="40000"/>
                  </a:schemeClr>
                </a:glow>
              </a:effectLst>
              <a:cs typeface="B Mitra" pitchFamily="2" charset="-78"/>
            </a:endParaRPr>
          </a:p>
        </p:txBody>
      </p:sp>
      <p:sp>
        <p:nvSpPr>
          <p:cNvPr id="23" name="Rounded Rectangle 22">
            <a:hlinkClick r:id="rId23" action="ppaction://hlinksldjump">
              <a:snd r:embed="rId5" name="thbad.wav"/>
            </a:hlinkClick>
            <a:hlinkHover r:id="" action="ppaction://noaction">
              <a:snd r:embed="rId6" name="0.wav"/>
            </a:hlinkHover>
          </p:cNvPr>
          <p:cNvSpPr/>
          <p:nvPr/>
        </p:nvSpPr>
        <p:spPr>
          <a:xfrm flipH="1">
            <a:off x="1214414" y="538290"/>
            <a:ext cx="396000"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16</a:t>
            </a:r>
            <a:endParaRPr lang="fa-IR" sz="1200" b="1" dirty="0">
              <a:effectLst>
                <a:glow rad="63500">
                  <a:schemeClr val="accent3">
                    <a:satMod val="175000"/>
                    <a:alpha val="40000"/>
                  </a:schemeClr>
                </a:glow>
              </a:effectLst>
              <a:cs typeface="B Mitra" pitchFamily="2" charset="-78"/>
            </a:endParaRPr>
          </a:p>
        </p:txBody>
      </p:sp>
      <p:sp>
        <p:nvSpPr>
          <p:cNvPr id="24" name="Rounded Rectangle 23">
            <a:hlinkClick r:id="rId24" action="ppaction://hlinksldjump">
              <a:snd r:embed="rId5" name="thbad.wav"/>
            </a:hlinkClick>
            <a:hlinkHover r:id="" action="ppaction://noaction">
              <a:snd r:embed="rId6" name="0.wav"/>
            </a:hlinkHover>
          </p:cNvPr>
          <p:cNvSpPr/>
          <p:nvPr/>
        </p:nvSpPr>
        <p:spPr>
          <a:xfrm flipH="1">
            <a:off x="1714480"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15</a:t>
            </a:r>
            <a:endParaRPr lang="fa-IR" sz="1200" b="1" dirty="0">
              <a:effectLst>
                <a:glow rad="63500">
                  <a:schemeClr val="accent3">
                    <a:satMod val="175000"/>
                    <a:alpha val="40000"/>
                  </a:schemeClr>
                </a:glow>
              </a:effectLst>
              <a:cs typeface="B Mitra" pitchFamily="2" charset="-78"/>
            </a:endParaRPr>
          </a:p>
        </p:txBody>
      </p:sp>
      <p:sp>
        <p:nvSpPr>
          <p:cNvPr id="25" name="Rounded Rectangle 24">
            <a:hlinkClick r:id="rId25" action="ppaction://hlinksldjump">
              <a:snd r:embed="rId5" name="thbad.wav"/>
            </a:hlinkClick>
            <a:hlinkHover r:id="" action="ppaction://noaction">
              <a:snd r:embed="rId6" name="0.wav"/>
            </a:hlinkHover>
          </p:cNvPr>
          <p:cNvSpPr/>
          <p:nvPr/>
        </p:nvSpPr>
        <p:spPr>
          <a:xfrm flipH="1">
            <a:off x="2181918"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7" name="Rounded Rectangle 26">
            <a:hlinkClick r:id="rId26" action="ppaction://hlinksldjump">
              <a:snd r:embed="rId5" name="thbad.wav"/>
            </a:hlinkClick>
            <a:hlinkHover r:id="" action="ppaction://noaction">
              <a:snd r:embed="rId6" name="0.wav"/>
            </a:hlinkHover>
          </p:cNvPr>
          <p:cNvSpPr/>
          <p:nvPr/>
        </p:nvSpPr>
        <p:spPr>
          <a:xfrm flipH="1">
            <a:off x="2643174"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1000" fill="hold"/>
                                        <p:tgtEl>
                                          <p:spTgt spid="20"/>
                                        </p:tgtEl>
                                        <p:attrNameLst>
                                          <p:attrName>ppt_x</p:attrName>
                                        </p:attrNameLst>
                                      </p:cBhvr>
                                      <p:tavLst>
                                        <p:tav tm="0">
                                          <p:val>
                                            <p:strVal val="0-#ppt_w/2"/>
                                          </p:val>
                                        </p:tav>
                                        <p:tav tm="100000">
                                          <p:val>
                                            <p:strVal val="#ppt_x"/>
                                          </p:val>
                                        </p:tav>
                                      </p:tavLst>
                                    </p:anim>
                                    <p:anim calcmode="lin" valueType="num">
                                      <p:cBhvr additive="base">
                                        <p:cTn id="77" dur="1000" fill="hold"/>
                                        <p:tgtEl>
                                          <p:spTgt spid="20"/>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2"/>
                                        </p:tgtEl>
                                        <p:attrNameLst>
                                          <p:attrName>style.visibility</p:attrName>
                                        </p:attrNameLst>
                                      </p:cBhvr>
                                      <p:to>
                                        <p:strVal val="visible"/>
                                      </p:to>
                                    </p:set>
                                    <p:anim calcmode="lin" valueType="num">
                                      <p:cBhvr additive="base">
                                        <p:cTn id="80" dur="1000" fill="hold"/>
                                        <p:tgtEl>
                                          <p:spTgt spid="22"/>
                                        </p:tgtEl>
                                        <p:attrNameLst>
                                          <p:attrName>ppt_x</p:attrName>
                                        </p:attrNameLst>
                                      </p:cBhvr>
                                      <p:tavLst>
                                        <p:tav tm="0">
                                          <p:val>
                                            <p:strVal val="0-#ppt_w/2"/>
                                          </p:val>
                                        </p:tav>
                                        <p:tav tm="100000">
                                          <p:val>
                                            <p:strVal val="#ppt_x"/>
                                          </p:val>
                                        </p:tav>
                                      </p:tavLst>
                                    </p:anim>
                                    <p:anim calcmode="lin" valueType="num">
                                      <p:cBhvr additive="base">
                                        <p:cTn id="81" dur="1000" fill="hold"/>
                                        <p:tgtEl>
                                          <p:spTgt spid="22"/>
                                        </p:tgtEl>
                                        <p:attrNameLst>
                                          <p:attrName>ppt_y</p:attrName>
                                        </p:attrNameLst>
                                      </p:cBhvr>
                                      <p:tavLst>
                                        <p:tav tm="0">
                                          <p:val>
                                            <p:strVal val="#ppt_y"/>
                                          </p:val>
                                        </p:tav>
                                        <p:tav tm="100000">
                                          <p:val>
                                            <p:strVal val="#ppt_y"/>
                                          </p:val>
                                        </p:tav>
                                      </p:tavLst>
                                    </p:anim>
                                  </p:childTnLst>
                                </p:cTn>
                              </p:par>
                              <p:par>
                                <p:cTn id="82" presetID="7" presetClass="entr" presetSubtype="8"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 calcmode="lin" valueType="num">
                                      <p:cBhvr additive="base">
                                        <p:cTn id="84" dur="1000" fill="hold"/>
                                        <p:tgtEl>
                                          <p:spTgt spid="23"/>
                                        </p:tgtEl>
                                        <p:attrNameLst>
                                          <p:attrName>ppt_x</p:attrName>
                                        </p:attrNameLst>
                                      </p:cBhvr>
                                      <p:tavLst>
                                        <p:tav tm="0">
                                          <p:val>
                                            <p:strVal val="0-#ppt_w/2"/>
                                          </p:val>
                                        </p:tav>
                                        <p:tav tm="100000">
                                          <p:val>
                                            <p:strVal val="#ppt_x"/>
                                          </p:val>
                                        </p:tav>
                                      </p:tavLst>
                                    </p:anim>
                                    <p:anim calcmode="lin" valueType="num">
                                      <p:cBhvr additive="base">
                                        <p:cTn id="85" dur="1000" fill="hold"/>
                                        <p:tgtEl>
                                          <p:spTgt spid="23"/>
                                        </p:tgtEl>
                                        <p:attrNameLst>
                                          <p:attrName>ppt_y</p:attrName>
                                        </p:attrNameLst>
                                      </p:cBhvr>
                                      <p:tavLst>
                                        <p:tav tm="0">
                                          <p:val>
                                            <p:strVal val="#ppt_y"/>
                                          </p:val>
                                        </p:tav>
                                        <p:tav tm="100000">
                                          <p:val>
                                            <p:strVal val="#ppt_y"/>
                                          </p:val>
                                        </p:tav>
                                      </p:tavLst>
                                    </p:anim>
                                  </p:childTnLst>
                                </p:cTn>
                              </p:par>
                              <p:par>
                                <p:cTn id="86" presetID="7" presetClass="entr" presetSubtype="8" fill="hold" grpId="0" nodeType="withEffect">
                                  <p:stCondLst>
                                    <p:cond delay="0"/>
                                  </p:stCondLst>
                                  <p:childTnLst>
                                    <p:set>
                                      <p:cBhvr>
                                        <p:cTn id="87" dur="1" fill="hold">
                                          <p:stCondLst>
                                            <p:cond delay="0"/>
                                          </p:stCondLst>
                                        </p:cTn>
                                        <p:tgtEl>
                                          <p:spTgt spid="24"/>
                                        </p:tgtEl>
                                        <p:attrNameLst>
                                          <p:attrName>style.visibility</p:attrName>
                                        </p:attrNameLst>
                                      </p:cBhvr>
                                      <p:to>
                                        <p:strVal val="visible"/>
                                      </p:to>
                                    </p:set>
                                    <p:anim calcmode="lin" valueType="num">
                                      <p:cBhvr additive="base">
                                        <p:cTn id="88" dur="1000" fill="hold"/>
                                        <p:tgtEl>
                                          <p:spTgt spid="24"/>
                                        </p:tgtEl>
                                        <p:attrNameLst>
                                          <p:attrName>ppt_x</p:attrName>
                                        </p:attrNameLst>
                                      </p:cBhvr>
                                      <p:tavLst>
                                        <p:tav tm="0">
                                          <p:val>
                                            <p:strVal val="0-#ppt_w/2"/>
                                          </p:val>
                                        </p:tav>
                                        <p:tav tm="100000">
                                          <p:val>
                                            <p:strVal val="#ppt_x"/>
                                          </p:val>
                                        </p:tav>
                                      </p:tavLst>
                                    </p:anim>
                                    <p:anim calcmode="lin" valueType="num">
                                      <p:cBhvr additive="base">
                                        <p:cTn id="89" dur="1000" fill="hold"/>
                                        <p:tgtEl>
                                          <p:spTgt spid="24"/>
                                        </p:tgtEl>
                                        <p:attrNameLst>
                                          <p:attrName>ppt_y</p:attrName>
                                        </p:attrNameLst>
                                      </p:cBhvr>
                                      <p:tavLst>
                                        <p:tav tm="0">
                                          <p:val>
                                            <p:strVal val="#ppt_y"/>
                                          </p:val>
                                        </p:tav>
                                        <p:tav tm="100000">
                                          <p:val>
                                            <p:strVal val="#ppt_y"/>
                                          </p:val>
                                        </p:tav>
                                      </p:tavLst>
                                    </p:anim>
                                  </p:childTnLst>
                                </p:cTn>
                              </p:par>
                              <p:par>
                                <p:cTn id="90" presetID="7" presetClass="entr" presetSubtype="8" fill="hold" grpId="0" nodeType="withEffect">
                                  <p:stCondLst>
                                    <p:cond delay="0"/>
                                  </p:stCondLst>
                                  <p:childTnLst>
                                    <p:set>
                                      <p:cBhvr>
                                        <p:cTn id="91" dur="1" fill="hold">
                                          <p:stCondLst>
                                            <p:cond delay="0"/>
                                          </p:stCondLst>
                                        </p:cTn>
                                        <p:tgtEl>
                                          <p:spTgt spid="25"/>
                                        </p:tgtEl>
                                        <p:attrNameLst>
                                          <p:attrName>style.visibility</p:attrName>
                                        </p:attrNameLst>
                                      </p:cBhvr>
                                      <p:to>
                                        <p:strVal val="visible"/>
                                      </p:to>
                                    </p:set>
                                    <p:anim calcmode="lin" valueType="num">
                                      <p:cBhvr additive="base">
                                        <p:cTn id="92" dur="1000" fill="hold"/>
                                        <p:tgtEl>
                                          <p:spTgt spid="25"/>
                                        </p:tgtEl>
                                        <p:attrNameLst>
                                          <p:attrName>ppt_x</p:attrName>
                                        </p:attrNameLst>
                                      </p:cBhvr>
                                      <p:tavLst>
                                        <p:tav tm="0">
                                          <p:val>
                                            <p:strVal val="0-#ppt_w/2"/>
                                          </p:val>
                                        </p:tav>
                                        <p:tav tm="100000">
                                          <p:val>
                                            <p:strVal val="#ppt_x"/>
                                          </p:val>
                                        </p:tav>
                                      </p:tavLst>
                                    </p:anim>
                                    <p:anim calcmode="lin" valueType="num">
                                      <p:cBhvr additive="base">
                                        <p:cTn id="93" dur="1000" fill="hold"/>
                                        <p:tgtEl>
                                          <p:spTgt spid="25"/>
                                        </p:tgtEl>
                                        <p:attrNameLst>
                                          <p:attrName>ppt_y</p:attrName>
                                        </p:attrNameLst>
                                      </p:cBhvr>
                                      <p:tavLst>
                                        <p:tav tm="0">
                                          <p:val>
                                            <p:strVal val="#ppt_y"/>
                                          </p:val>
                                        </p:tav>
                                        <p:tav tm="100000">
                                          <p:val>
                                            <p:strVal val="#ppt_y"/>
                                          </p:val>
                                        </p:tav>
                                      </p:tavLst>
                                    </p:anim>
                                  </p:childTnLst>
                                </p:cTn>
                              </p:par>
                              <p:par>
                                <p:cTn id="94" presetID="7" presetClass="entr" presetSubtype="8" fill="hold" grpId="0" nodeType="with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additive="base">
                                        <p:cTn id="96" dur="1000" fill="hold"/>
                                        <p:tgtEl>
                                          <p:spTgt spid="27"/>
                                        </p:tgtEl>
                                        <p:attrNameLst>
                                          <p:attrName>ppt_x</p:attrName>
                                        </p:attrNameLst>
                                      </p:cBhvr>
                                      <p:tavLst>
                                        <p:tav tm="0">
                                          <p:val>
                                            <p:strVal val="0-#ppt_w/2"/>
                                          </p:val>
                                        </p:tav>
                                        <p:tav tm="100000">
                                          <p:val>
                                            <p:strVal val="#ppt_x"/>
                                          </p:val>
                                        </p:tav>
                                      </p:tavLst>
                                    </p:anim>
                                    <p:anim calcmode="lin" valueType="num">
                                      <p:cBhvr additive="base">
                                        <p:cTn id="97" dur="1000" fill="hold"/>
                                        <p:tgtEl>
                                          <p:spTgt spid="27"/>
                                        </p:tgtEl>
                                        <p:attrNameLst>
                                          <p:attrName>ppt_y</p:attrName>
                                        </p:attrNameLst>
                                      </p:cBhvr>
                                      <p:tavLst>
                                        <p:tav tm="0">
                                          <p:val>
                                            <p:strVal val="#ppt_y"/>
                                          </p:val>
                                        </p:tav>
                                        <p:tav tm="100000">
                                          <p:val>
                                            <p:strVal val="#ppt_y"/>
                                          </p:val>
                                        </p:tav>
                                      </p:tavLst>
                                    </p:anim>
                                  </p:childTnLst>
                                </p:cTn>
                              </p:par>
                            </p:childTnLst>
                          </p:cTn>
                        </p:par>
                        <p:par>
                          <p:cTn id="98" fill="hold">
                            <p:stCondLst>
                              <p:cond delay="2000"/>
                            </p:stCondLst>
                            <p:childTnLst>
                              <p:par>
                                <p:cTn id="99" presetID="10" presetClass="entr" presetSubtype="0" fill="hold" nodeType="afterEffect">
                                  <p:stCondLst>
                                    <p:cond delay="0"/>
                                  </p:stCondLst>
                                  <p:childTnLst>
                                    <p:set>
                                      <p:cBhvr>
                                        <p:cTn id="100" dur="1" fill="hold">
                                          <p:stCondLst>
                                            <p:cond delay="0"/>
                                          </p:stCondLst>
                                        </p:cTn>
                                        <p:tgtEl>
                                          <p:spTgt spid="30"/>
                                        </p:tgtEl>
                                        <p:attrNameLst>
                                          <p:attrName>style.visibility</p:attrName>
                                        </p:attrNameLst>
                                      </p:cBhvr>
                                      <p:to>
                                        <p:strVal val="visible"/>
                                      </p:to>
                                    </p:set>
                                    <p:animEffect transition="in" filter="fade">
                                      <p:cBhvr>
                                        <p:cTn id="101"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P spid="23" grpId="0" animBg="1"/>
      <p:bldP spid="24" grpId="0" animBg="1"/>
      <p:bldP spid="25" grpId="0" animBg="1"/>
      <p:bldP spid="27"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000" b="1" kern="1200" dirty="0" smtClean="0">
                        <a:solidFill>
                          <a:schemeClr val="tx1"/>
                        </a:solidFill>
                        <a:latin typeface="+mn-lt"/>
                        <a:ea typeface="+mn-ea"/>
                        <a:cs typeface="B Lotus" pitchFamily="2" charset="-78"/>
                      </a:endParaRPr>
                    </a:p>
                    <a:p>
                      <a:pPr algn="just" rtl="1">
                        <a:lnSpc>
                          <a:spcPct val="150000"/>
                        </a:lnSpc>
                      </a:pPr>
                      <a:r>
                        <a:rPr lang="fa-IR" sz="24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نظرقرآن:</a:t>
                      </a:r>
                      <a:endParaRPr lang="en-US" sz="24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400" b="1" kern="1200" dirty="0" smtClean="0">
                          <a:solidFill>
                            <a:schemeClr val="tx1"/>
                          </a:solidFill>
                          <a:latin typeface="+mn-lt"/>
                          <a:ea typeface="+mn-ea"/>
                          <a:cs typeface="B Lotus" pitchFamily="2" charset="-78"/>
                        </a:rPr>
                        <a:t>-روح بعضي را به زمين آماده‏اي تشبيه كرده است كه با نزول باران، سبز مي‏شود؛ </a:t>
                      </a:r>
                    </a:p>
                    <a:p>
                      <a:pPr lvl="1" algn="just" rtl="1">
                        <a:lnSpc>
                          <a:spcPct val="150000"/>
                        </a:lnSpc>
                      </a:pPr>
                      <a:r>
                        <a:rPr lang="fa-IR" sz="2400" b="1" kern="1200" dirty="0" smtClean="0">
                          <a:solidFill>
                            <a:schemeClr val="tx1"/>
                          </a:solidFill>
                          <a:latin typeface="+mn-lt"/>
                          <a:ea typeface="+mn-ea"/>
                          <a:cs typeface="B Lotus" pitchFamily="2" charset="-78"/>
                        </a:rPr>
                        <a:t>- روح بعضی دیگر را زمين شوره‏زاري دانسته كه جز خار و خاشاك، رویيدني ديگري ندارند،</a:t>
                      </a:r>
                      <a:endParaRPr lang="en-US" sz="2400" b="1" kern="1200" dirty="0" smtClean="0">
                        <a:solidFill>
                          <a:schemeClr val="tx1"/>
                        </a:solidFill>
                        <a:latin typeface="+mn-lt"/>
                        <a:ea typeface="+mn-ea"/>
                        <a:cs typeface="B Lotus" pitchFamily="2" charset="-78"/>
                      </a:endParaRPr>
                    </a:p>
                    <a:p>
                      <a:pPr lvl="1" algn="just" rtl="1">
                        <a:lnSpc>
                          <a:spcPct val="150000"/>
                        </a:lnSpc>
                      </a:pPr>
                      <a:r>
                        <a:rPr lang="fa-IR" sz="2400" b="1" kern="1200" dirty="0" smtClean="0">
                          <a:solidFill>
                            <a:schemeClr val="tx1"/>
                          </a:solidFill>
                          <a:latin typeface="+mn-lt"/>
                          <a:ea typeface="+mn-ea"/>
                          <a:cs typeface="B Lotus" pitchFamily="2" charset="-78"/>
                        </a:rPr>
                        <a:t>- و قلب گروهی را نیز مثل سنگ نفوذناپذير برشمرده </a:t>
                      </a:r>
                      <a:endParaRPr lang="en-US" sz="2400" b="1" kern="1200" dirty="0" smtClean="0">
                        <a:solidFill>
                          <a:schemeClr val="tx1"/>
                        </a:solidFill>
                        <a:latin typeface="+mn-lt"/>
                        <a:ea typeface="+mn-ea"/>
                        <a:cs typeface="B Lotus" pitchFamily="2" charset="-78"/>
                      </a:endParaRPr>
                    </a:p>
                    <a:p>
                      <a:pPr lvl="1" algn="just">
                        <a:lnSpc>
                          <a:spcPct val="150000"/>
                        </a:lnSpc>
                      </a:pPr>
                      <a:r>
                        <a:rPr lang="ar-SA" sz="2400" b="1" kern="1200" dirty="0" smtClean="0">
                          <a:solidFill>
                            <a:schemeClr val="tx1"/>
                          </a:solidFill>
                          <a:latin typeface="+mn-lt"/>
                          <a:ea typeface="+mn-ea"/>
                          <a:cs typeface="B Lotus" pitchFamily="2" charset="-78"/>
                        </a:rPr>
                        <a:t>-و قلب گروه دیگری را چنان آماده می‌داند كه هرگاه سخن حقّي را بشنوند، از ديدگانشان اشك شوق جاری می شود</a:t>
                      </a:r>
                      <a:endParaRPr lang="en-US" sz="28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643438" y="139463"/>
            <a:ext cx="3357586"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اول / </a:t>
            </a:r>
            <a:r>
              <a:rPr lang="ar-SA" sz="1700" b="1" dirty="0" smtClean="0">
                <a:effectLst>
                  <a:glow rad="101600">
                    <a:schemeClr val="accent3">
                      <a:satMod val="175000"/>
                      <a:alpha val="40000"/>
                    </a:schemeClr>
                  </a:glow>
                </a:effectLst>
                <a:cs typeface="B Mitra" pitchFamily="2" charset="-78"/>
              </a:rPr>
              <a:t>اصل</a:t>
            </a:r>
            <a:r>
              <a:rPr lang="fa-IR" sz="1700" b="1" dirty="0" smtClean="0">
                <a:effectLst>
                  <a:glow rad="101600">
                    <a:schemeClr val="accent3">
                      <a:satMod val="175000"/>
                      <a:alpha val="40000"/>
                    </a:schemeClr>
                  </a:glow>
                </a:effectLst>
                <a:cs typeface="B Mitra" pitchFamily="2" charset="-78"/>
              </a:rPr>
              <a:t> دوم</a:t>
            </a:r>
            <a:endParaRPr lang="en-US" sz="1700" b="1" dirty="0" smtClean="0">
              <a:effectLst>
                <a:glow rad="101600">
                  <a:schemeClr val="accent3">
                    <a:satMod val="175000"/>
                    <a:alpha val="40000"/>
                  </a:schemeClr>
                </a:glow>
              </a:effectLst>
              <a:cs typeface="B Mitra" pitchFamily="2" charset="-78"/>
            </a:endParaRPr>
          </a:p>
          <a:p>
            <a:pPr algn="ctr"/>
            <a:r>
              <a:rPr lang="fa-IR" sz="1700" b="1" dirty="0" smtClean="0">
                <a:effectLst>
                  <a:glow rad="101600">
                    <a:schemeClr val="accent3">
                      <a:satMod val="175000"/>
                      <a:alpha val="40000"/>
                    </a:schemeClr>
                  </a:glow>
                </a:effectLst>
                <a:cs typeface="B Mitra" pitchFamily="2" charset="-78"/>
              </a:rPr>
              <a:t>شناخت مخاطب</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157160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1142976"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7143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8572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childTnLst>
                          </p:cTn>
                        </p:par>
                        <p:par>
                          <p:cTn id="49" fill="hold">
                            <p:stCondLst>
                              <p:cond delay="2000"/>
                            </p:stCondLst>
                            <p:childTnLst>
                              <p:par>
                                <p:cTn id="50" presetID="10" presetClass="entr" presetSubtype="0" fill="hold"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38. در سؤالاتي كه از شما مي‌پرسند مقدّمه‏ی شما، نقش تعيين كننده‌اي دارد.از اين رو، مقدّمه بايد حاوي تخصّص شما باشد</a:t>
                      </a:r>
                      <a:endParaRPr lang="en-US"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39. اگر در مورد موضوع، سؤال مهمّي‌وجود داشته كه متربّیان نپرسيده‌اند، مربّیبا اين بيان، خودش سؤال را مطرح مي‌كند: سؤالی هستكه....</a:t>
                      </a:r>
                      <a:endParaRPr lang="en-US" sz="2200" b="1" kern="1200" dirty="0" smtClean="0">
                        <a:solidFill>
                          <a:schemeClr val="tx1"/>
                        </a:solidFill>
                        <a:latin typeface="+mn-lt"/>
                        <a:ea typeface="+mn-ea"/>
                        <a:cs typeface="B Lotus" pitchFamily="2" charset="-78"/>
                      </a:endParaRPr>
                    </a:p>
                    <a:p>
                      <a:pPr algn="just">
                        <a:lnSpc>
                          <a:spcPct val="150000"/>
                        </a:lnSpc>
                      </a:pPr>
                      <a:r>
                        <a:rPr lang="ar-SA" sz="2200" b="1" kern="1200" dirty="0" smtClean="0">
                          <a:solidFill>
                            <a:schemeClr val="tx1"/>
                          </a:solidFill>
                          <a:latin typeface="+mn-lt"/>
                          <a:ea typeface="+mn-ea"/>
                          <a:cs typeface="B Lotus" pitchFamily="2" charset="-78"/>
                        </a:rPr>
                        <a:t>40. براي تنوّع برخي پرسش‌هاي فانتزي و خنده‌آور هم خوانده شود، مثلاً: فاصله‏ی دختر و پسر بايد چند متر باشد؟</a:t>
                      </a:r>
                      <a:endParaRPr lang="fa-IR" sz="2200" b="1" kern="1200" dirty="0" smtClean="0">
                        <a:solidFill>
                          <a:schemeClr val="tx1"/>
                        </a:solidFill>
                        <a:latin typeface="+mn-lt"/>
                        <a:ea typeface="+mn-ea"/>
                        <a:cs typeface="B Lotus" pitchFamily="2" charset="-78"/>
                      </a:endParaRPr>
                    </a:p>
                    <a:p>
                      <a:pPr algn="just">
                        <a:lnSpc>
                          <a:spcPct val="150000"/>
                        </a:lnSpc>
                      </a:pPr>
                      <a:r>
                        <a:rPr lang="ar-SA" sz="2200" b="1" kern="1200" dirty="0" smtClean="0">
                          <a:solidFill>
                            <a:schemeClr val="tx1"/>
                          </a:solidFill>
                          <a:latin typeface="+mn-lt"/>
                          <a:ea typeface="+mn-ea"/>
                          <a:cs typeface="B Lotus" pitchFamily="2" charset="-78"/>
                        </a:rPr>
                        <a:t> جواب:10 متر. </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نهم / قالب پرسش و پاسخ</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453881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418162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82443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46724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311005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752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39567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207167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71448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214414"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46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18</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46976" y="538290"/>
            <a:ext cx="396000"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17</a:t>
            </a:r>
            <a:endParaRPr lang="fa-IR" sz="1200" b="1" dirty="0">
              <a:effectLst>
                <a:glow rad="63500">
                  <a:schemeClr val="accent3">
                    <a:satMod val="175000"/>
                    <a:alpha val="40000"/>
                  </a:schemeClr>
                </a:glow>
              </a:effectLst>
              <a:cs typeface="B Mitra" pitchFamily="2" charset="-78"/>
            </a:endParaRPr>
          </a:p>
        </p:txBody>
      </p:sp>
      <p:sp>
        <p:nvSpPr>
          <p:cNvPr id="23" name="Rounded Rectangle 22">
            <a:hlinkClick r:id="rId23" action="ppaction://hlinksldjump">
              <a:snd r:embed="rId5" name="thbad.wav"/>
            </a:hlinkClick>
            <a:hlinkHover r:id="" action="ppaction://noaction">
              <a:snd r:embed="rId6" name="0.wav"/>
            </a:hlinkHover>
          </p:cNvPr>
          <p:cNvSpPr/>
          <p:nvPr/>
        </p:nvSpPr>
        <p:spPr>
          <a:xfrm flipH="1">
            <a:off x="1214414"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16</a:t>
            </a:r>
            <a:endParaRPr lang="fa-IR" sz="1200" b="1" dirty="0">
              <a:effectLst>
                <a:glow rad="63500">
                  <a:schemeClr val="accent3">
                    <a:satMod val="175000"/>
                    <a:alpha val="40000"/>
                  </a:schemeClr>
                </a:glow>
              </a:effectLst>
              <a:cs typeface="B Mitra" pitchFamily="2" charset="-78"/>
            </a:endParaRPr>
          </a:p>
        </p:txBody>
      </p:sp>
      <p:sp>
        <p:nvSpPr>
          <p:cNvPr id="24" name="Rounded Rectangle 23">
            <a:hlinkClick r:id="rId24" action="ppaction://hlinksldjump">
              <a:snd r:embed="rId5" name="thbad.wav"/>
            </a:hlinkClick>
            <a:hlinkHover r:id="" action="ppaction://noaction">
              <a:snd r:embed="rId6" name="0.wav"/>
            </a:hlinkHover>
          </p:cNvPr>
          <p:cNvSpPr/>
          <p:nvPr/>
        </p:nvSpPr>
        <p:spPr>
          <a:xfrm flipH="1">
            <a:off x="1714480"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15</a:t>
            </a:r>
            <a:endParaRPr lang="fa-IR" sz="1200" b="1" dirty="0">
              <a:effectLst>
                <a:glow rad="63500">
                  <a:schemeClr val="accent3">
                    <a:satMod val="175000"/>
                    <a:alpha val="40000"/>
                  </a:schemeClr>
                </a:glow>
              </a:effectLst>
              <a:cs typeface="B Mitra" pitchFamily="2" charset="-78"/>
            </a:endParaRPr>
          </a:p>
        </p:txBody>
      </p:sp>
      <p:sp>
        <p:nvSpPr>
          <p:cNvPr id="25" name="Rounded Rectangle 24">
            <a:hlinkClick r:id="rId25" action="ppaction://hlinksldjump">
              <a:snd r:embed="rId5" name="thbad.wav"/>
            </a:hlinkClick>
            <a:hlinkHover r:id="" action="ppaction://noaction">
              <a:snd r:embed="rId6" name="0.wav"/>
            </a:hlinkHover>
          </p:cNvPr>
          <p:cNvSpPr/>
          <p:nvPr/>
        </p:nvSpPr>
        <p:spPr>
          <a:xfrm flipH="1">
            <a:off x="2181918"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7" name="Rounded Rectangle 26">
            <a:hlinkClick r:id="rId26" action="ppaction://hlinksldjump">
              <a:snd r:embed="rId5" name="thbad.wav"/>
            </a:hlinkClick>
            <a:hlinkHover r:id="" action="ppaction://noaction">
              <a:snd r:embed="rId6" name="0.wav"/>
            </a:hlinkHover>
          </p:cNvPr>
          <p:cNvSpPr/>
          <p:nvPr/>
        </p:nvSpPr>
        <p:spPr>
          <a:xfrm flipH="1">
            <a:off x="2643174"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1000" fill="hold"/>
                                        <p:tgtEl>
                                          <p:spTgt spid="20"/>
                                        </p:tgtEl>
                                        <p:attrNameLst>
                                          <p:attrName>ppt_x</p:attrName>
                                        </p:attrNameLst>
                                      </p:cBhvr>
                                      <p:tavLst>
                                        <p:tav tm="0">
                                          <p:val>
                                            <p:strVal val="0-#ppt_w/2"/>
                                          </p:val>
                                        </p:tav>
                                        <p:tav tm="100000">
                                          <p:val>
                                            <p:strVal val="#ppt_x"/>
                                          </p:val>
                                        </p:tav>
                                      </p:tavLst>
                                    </p:anim>
                                    <p:anim calcmode="lin" valueType="num">
                                      <p:cBhvr additive="base">
                                        <p:cTn id="77" dur="1000" fill="hold"/>
                                        <p:tgtEl>
                                          <p:spTgt spid="20"/>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2"/>
                                        </p:tgtEl>
                                        <p:attrNameLst>
                                          <p:attrName>style.visibility</p:attrName>
                                        </p:attrNameLst>
                                      </p:cBhvr>
                                      <p:to>
                                        <p:strVal val="visible"/>
                                      </p:to>
                                    </p:set>
                                    <p:anim calcmode="lin" valueType="num">
                                      <p:cBhvr additive="base">
                                        <p:cTn id="80" dur="1000" fill="hold"/>
                                        <p:tgtEl>
                                          <p:spTgt spid="22"/>
                                        </p:tgtEl>
                                        <p:attrNameLst>
                                          <p:attrName>ppt_x</p:attrName>
                                        </p:attrNameLst>
                                      </p:cBhvr>
                                      <p:tavLst>
                                        <p:tav tm="0">
                                          <p:val>
                                            <p:strVal val="0-#ppt_w/2"/>
                                          </p:val>
                                        </p:tav>
                                        <p:tav tm="100000">
                                          <p:val>
                                            <p:strVal val="#ppt_x"/>
                                          </p:val>
                                        </p:tav>
                                      </p:tavLst>
                                    </p:anim>
                                    <p:anim calcmode="lin" valueType="num">
                                      <p:cBhvr additive="base">
                                        <p:cTn id="81" dur="1000" fill="hold"/>
                                        <p:tgtEl>
                                          <p:spTgt spid="22"/>
                                        </p:tgtEl>
                                        <p:attrNameLst>
                                          <p:attrName>ppt_y</p:attrName>
                                        </p:attrNameLst>
                                      </p:cBhvr>
                                      <p:tavLst>
                                        <p:tav tm="0">
                                          <p:val>
                                            <p:strVal val="#ppt_y"/>
                                          </p:val>
                                        </p:tav>
                                        <p:tav tm="100000">
                                          <p:val>
                                            <p:strVal val="#ppt_y"/>
                                          </p:val>
                                        </p:tav>
                                      </p:tavLst>
                                    </p:anim>
                                  </p:childTnLst>
                                </p:cTn>
                              </p:par>
                              <p:par>
                                <p:cTn id="82" presetID="7" presetClass="entr" presetSubtype="8"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 calcmode="lin" valueType="num">
                                      <p:cBhvr additive="base">
                                        <p:cTn id="84" dur="1000" fill="hold"/>
                                        <p:tgtEl>
                                          <p:spTgt spid="23"/>
                                        </p:tgtEl>
                                        <p:attrNameLst>
                                          <p:attrName>ppt_x</p:attrName>
                                        </p:attrNameLst>
                                      </p:cBhvr>
                                      <p:tavLst>
                                        <p:tav tm="0">
                                          <p:val>
                                            <p:strVal val="0-#ppt_w/2"/>
                                          </p:val>
                                        </p:tav>
                                        <p:tav tm="100000">
                                          <p:val>
                                            <p:strVal val="#ppt_x"/>
                                          </p:val>
                                        </p:tav>
                                      </p:tavLst>
                                    </p:anim>
                                    <p:anim calcmode="lin" valueType="num">
                                      <p:cBhvr additive="base">
                                        <p:cTn id="85" dur="1000" fill="hold"/>
                                        <p:tgtEl>
                                          <p:spTgt spid="23"/>
                                        </p:tgtEl>
                                        <p:attrNameLst>
                                          <p:attrName>ppt_y</p:attrName>
                                        </p:attrNameLst>
                                      </p:cBhvr>
                                      <p:tavLst>
                                        <p:tav tm="0">
                                          <p:val>
                                            <p:strVal val="#ppt_y"/>
                                          </p:val>
                                        </p:tav>
                                        <p:tav tm="100000">
                                          <p:val>
                                            <p:strVal val="#ppt_y"/>
                                          </p:val>
                                        </p:tav>
                                      </p:tavLst>
                                    </p:anim>
                                  </p:childTnLst>
                                </p:cTn>
                              </p:par>
                              <p:par>
                                <p:cTn id="86" presetID="7" presetClass="entr" presetSubtype="8" fill="hold" grpId="0" nodeType="withEffect">
                                  <p:stCondLst>
                                    <p:cond delay="0"/>
                                  </p:stCondLst>
                                  <p:childTnLst>
                                    <p:set>
                                      <p:cBhvr>
                                        <p:cTn id="87" dur="1" fill="hold">
                                          <p:stCondLst>
                                            <p:cond delay="0"/>
                                          </p:stCondLst>
                                        </p:cTn>
                                        <p:tgtEl>
                                          <p:spTgt spid="24"/>
                                        </p:tgtEl>
                                        <p:attrNameLst>
                                          <p:attrName>style.visibility</p:attrName>
                                        </p:attrNameLst>
                                      </p:cBhvr>
                                      <p:to>
                                        <p:strVal val="visible"/>
                                      </p:to>
                                    </p:set>
                                    <p:anim calcmode="lin" valueType="num">
                                      <p:cBhvr additive="base">
                                        <p:cTn id="88" dur="1000" fill="hold"/>
                                        <p:tgtEl>
                                          <p:spTgt spid="24"/>
                                        </p:tgtEl>
                                        <p:attrNameLst>
                                          <p:attrName>ppt_x</p:attrName>
                                        </p:attrNameLst>
                                      </p:cBhvr>
                                      <p:tavLst>
                                        <p:tav tm="0">
                                          <p:val>
                                            <p:strVal val="0-#ppt_w/2"/>
                                          </p:val>
                                        </p:tav>
                                        <p:tav tm="100000">
                                          <p:val>
                                            <p:strVal val="#ppt_x"/>
                                          </p:val>
                                        </p:tav>
                                      </p:tavLst>
                                    </p:anim>
                                    <p:anim calcmode="lin" valueType="num">
                                      <p:cBhvr additive="base">
                                        <p:cTn id="89" dur="1000" fill="hold"/>
                                        <p:tgtEl>
                                          <p:spTgt spid="24"/>
                                        </p:tgtEl>
                                        <p:attrNameLst>
                                          <p:attrName>ppt_y</p:attrName>
                                        </p:attrNameLst>
                                      </p:cBhvr>
                                      <p:tavLst>
                                        <p:tav tm="0">
                                          <p:val>
                                            <p:strVal val="#ppt_y"/>
                                          </p:val>
                                        </p:tav>
                                        <p:tav tm="100000">
                                          <p:val>
                                            <p:strVal val="#ppt_y"/>
                                          </p:val>
                                        </p:tav>
                                      </p:tavLst>
                                    </p:anim>
                                  </p:childTnLst>
                                </p:cTn>
                              </p:par>
                              <p:par>
                                <p:cTn id="90" presetID="7" presetClass="entr" presetSubtype="8" fill="hold" grpId="0" nodeType="withEffect">
                                  <p:stCondLst>
                                    <p:cond delay="0"/>
                                  </p:stCondLst>
                                  <p:childTnLst>
                                    <p:set>
                                      <p:cBhvr>
                                        <p:cTn id="91" dur="1" fill="hold">
                                          <p:stCondLst>
                                            <p:cond delay="0"/>
                                          </p:stCondLst>
                                        </p:cTn>
                                        <p:tgtEl>
                                          <p:spTgt spid="25"/>
                                        </p:tgtEl>
                                        <p:attrNameLst>
                                          <p:attrName>style.visibility</p:attrName>
                                        </p:attrNameLst>
                                      </p:cBhvr>
                                      <p:to>
                                        <p:strVal val="visible"/>
                                      </p:to>
                                    </p:set>
                                    <p:anim calcmode="lin" valueType="num">
                                      <p:cBhvr additive="base">
                                        <p:cTn id="92" dur="1000" fill="hold"/>
                                        <p:tgtEl>
                                          <p:spTgt spid="25"/>
                                        </p:tgtEl>
                                        <p:attrNameLst>
                                          <p:attrName>ppt_x</p:attrName>
                                        </p:attrNameLst>
                                      </p:cBhvr>
                                      <p:tavLst>
                                        <p:tav tm="0">
                                          <p:val>
                                            <p:strVal val="0-#ppt_w/2"/>
                                          </p:val>
                                        </p:tav>
                                        <p:tav tm="100000">
                                          <p:val>
                                            <p:strVal val="#ppt_x"/>
                                          </p:val>
                                        </p:tav>
                                      </p:tavLst>
                                    </p:anim>
                                    <p:anim calcmode="lin" valueType="num">
                                      <p:cBhvr additive="base">
                                        <p:cTn id="93" dur="1000" fill="hold"/>
                                        <p:tgtEl>
                                          <p:spTgt spid="25"/>
                                        </p:tgtEl>
                                        <p:attrNameLst>
                                          <p:attrName>ppt_y</p:attrName>
                                        </p:attrNameLst>
                                      </p:cBhvr>
                                      <p:tavLst>
                                        <p:tav tm="0">
                                          <p:val>
                                            <p:strVal val="#ppt_y"/>
                                          </p:val>
                                        </p:tav>
                                        <p:tav tm="100000">
                                          <p:val>
                                            <p:strVal val="#ppt_y"/>
                                          </p:val>
                                        </p:tav>
                                      </p:tavLst>
                                    </p:anim>
                                  </p:childTnLst>
                                </p:cTn>
                              </p:par>
                              <p:par>
                                <p:cTn id="94" presetID="7" presetClass="entr" presetSubtype="8" fill="hold" grpId="0" nodeType="with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additive="base">
                                        <p:cTn id="96" dur="1000" fill="hold"/>
                                        <p:tgtEl>
                                          <p:spTgt spid="27"/>
                                        </p:tgtEl>
                                        <p:attrNameLst>
                                          <p:attrName>ppt_x</p:attrName>
                                        </p:attrNameLst>
                                      </p:cBhvr>
                                      <p:tavLst>
                                        <p:tav tm="0">
                                          <p:val>
                                            <p:strVal val="0-#ppt_w/2"/>
                                          </p:val>
                                        </p:tav>
                                        <p:tav tm="100000">
                                          <p:val>
                                            <p:strVal val="#ppt_x"/>
                                          </p:val>
                                        </p:tav>
                                      </p:tavLst>
                                    </p:anim>
                                    <p:anim calcmode="lin" valueType="num">
                                      <p:cBhvr additive="base">
                                        <p:cTn id="97" dur="1000" fill="hold"/>
                                        <p:tgtEl>
                                          <p:spTgt spid="27"/>
                                        </p:tgtEl>
                                        <p:attrNameLst>
                                          <p:attrName>ppt_y</p:attrName>
                                        </p:attrNameLst>
                                      </p:cBhvr>
                                      <p:tavLst>
                                        <p:tav tm="0">
                                          <p:val>
                                            <p:strVal val="#ppt_y"/>
                                          </p:val>
                                        </p:tav>
                                        <p:tav tm="100000">
                                          <p:val>
                                            <p:strVal val="#ppt_y"/>
                                          </p:val>
                                        </p:tav>
                                      </p:tavLst>
                                    </p:anim>
                                  </p:childTnLst>
                                </p:cTn>
                              </p:par>
                            </p:childTnLst>
                          </p:cTn>
                        </p:par>
                        <p:par>
                          <p:cTn id="98" fill="hold">
                            <p:stCondLst>
                              <p:cond delay="2000"/>
                            </p:stCondLst>
                            <p:childTnLst>
                              <p:par>
                                <p:cTn id="99" presetID="10" presetClass="entr" presetSubtype="0" fill="hold" nodeType="afterEffect">
                                  <p:stCondLst>
                                    <p:cond delay="0"/>
                                  </p:stCondLst>
                                  <p:childTnLst>
                                    <p:set>
                                      <p:cBhvr>
                                        <p:cTn id="100" dur="1" fill="hold">
                                          <p:stCondLst>
                                            <p:cond delay="0"/>
                                          </p:stCondLst>
                                        </p:cTn>
                                        <p:tgtEl>
                                          <p:spTgt spid="30"/>
                                        </p:tgtEl>
                                        <p:attrNameLst>
                                          <p:attrName>style.visibility</p:attrName>
                                        </p:attrNameLst>
                                      </p:cBhvr>
                                      <p:to>
                                        <p:strVal val="visible"/>
                                      </p:to>
                                    </p:set>
                                    <p:animEffect transition="in" filter="fade">
                                      <p:cBhvr>
                                        <p:cTn id="101"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P spid="23" grpId="0" animBg="1"/>
      <p:bldP spid="24" grpId="0" animBg="1"/>
      <p:bldP spid="25" grpId="0" animBg="1"/>
      <p:bldP spid="27" grpId="0" animBg="1"/>
    </p:bldLst>
  </p:timing>
</p:sld>
</file>

<file path=ppt/slides/slide111.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1" kern="1200" dirty="0" smtClean="0">
                        <a:solidFill>
                          <a:schemeClr val="tx1"/>
                        </a:solidFill>
                        <a:latin typeface="+mn-lt"/>
                        <a:ea typeface="+mn-ea"/>
                        <a:cs typeface="B Lotus" pitchFamily="2" charset="-78"/>
                      </a:endParaRPr>
                    </a:p>
                    <a:p>
                      <a:pPr rtl="1">
                        <a:lnSpc>
                          <a:spcPct val="150000"/>
                        </a:lnSpc>
                      </a:pPr>
                      <a:r>
                        <a:rPr lang="fa-IR" sz="2200" b="1" kern="1200" dirty="0" smtClean="0">
                          <a:solidFill>
                            <a:schemeClr val="tx1"/>
                          </a:solidFill>
                          <a:latin typeface="+mn-lt"/>
                          <a:ea typeface="+mn-ea"/>
                          <a:cs typeface="B Lotus" pitchFamily="2" charset="-78"/>
                        </a:rPr>
                        <a:t>41. به برخي سؤالات نياز نيست‌ كه پاسخ حقيقي داده شود، مثل سؤال فرعون از حضرت موسي(ع):</a:t>
                      </a:r>
                      <a:endParaRPr lang="en-US" sz="2200" b="1" kern="1200" dirty="0" smtClean="0">
                        <a:solidFill>
                          <a:schemeClr val="tx1"/>
                        </a:solidFill>
                        <a:latin typeface="+mn-lt"/>
                        <a:ea typeface="+mn-ea"/>
                        <a:cs typeface="B Lotus" pitchFamily="2" charset="-78"/>
                      </a:endParaRPr>
                    </a:p>
                    <a:p>
                      <a:pPr algn="just" rtl="1">
                        <a:lnSpc>
                          <a:spcPct val="150000"/>
                        </a:lnSpc>
                      </a:pPr>
                      <a:r>
                        <a:rPr lang="en-US" sz="2200" b="1" kern="1200" dirty="0" smtClean="0">
                          <a:solidFill>
                            <a:schemeClr val="tx1"/>
                          </a:solidFill>
                          <a:latin typeface="+mn-lt"/>
                          <a:ea typeface="+mn-ea"/>
                          <a:cs typeface="B Lotus" pitchFamily="2" charset="-78"/>
                        </a:rPr>
                        <a:t>]</a:t>
                      </a:r>
                      <a:r>
                        <a:rPr lang="fa-IR" sz="2200" b="1" kern="1200" dirty="0" smtClean="0">
                          <a:solidFill>
                            <a:schemeClr val="tx1"/>
                          </a:solidFill>
                          <a:latin typeface="+mn-lt"/>
                          <a:ea typeface="+mn-ea"/>
                          <a:cs typeface="B Lotus" pitchFamily="2" charset="-78"/>
                        </a:rPr>
                        <a:t>قالَ فَما بالُ الْقُرُونِ الْأُولى‏ قالَ عِلْمُها عِنْدَ رَبِّي فِي كِتابٍ لا يَضِلُّ رَبِّي وَ لا يَنْسي</a:t>
                      </a:r>
                      <a:r>
                        <a:rPr lang="en-US" sz="2200" b="1" kern="1200" dirty="0" smtClean="0">
                          <a:solidFill>
                            <a:schemeClr val="tx1"/>
                          </a:solidFill>
                          <a:latin typeface="+mn-lt"/>
                          <a:ea typeface="+mn-ea"/>
                          <a:cs typeface="B Lotus" pitchFamily="2" charset="-78"/>
                        </a:rPr>
                        <a:t>[</a:t>
                      </a:r>
                      <a:r>
                        <a:rPr lang="fa-IR" sz="22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fa-IR" sz="2200" b="1" kern="1200" dirty="0" smtClean="0">
                          <a:solidFill>
                            <a:schemeClr val="tx1"/>
                          </a:solidFill>
                          <a:latin typeface="+mn-lt"/>
                          <a:ea typeface="+mn-ea"/>
                          <a:cs typeface="B Lotus" pitchFamily="2" charset="-78"/>
                        </a:rPr>
                        <a:t> «گفت: پس تكليف پيشينيان ما، چه خواهد شد؟ گفت: «آگاهى مربوط به آن‏ها نزد پروردگار من، در كتابى ثبت است. پروردگار من، هرگز گمراه نمى‏شود و فراموش نمى‏كند.»</a:t>
                      </a:r>
                      <a:endParaRPr lang="en-US"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42. در پاسخ به پرسش، مي‌توان از قالب‌هاي متنوّع، مثل داستان، شعر و تمثيل استفاده نمود.</a:t>
                      </a:r>
                      <a:endParaRPr lang="en-US" sz="2200" b="1" kern="1200" dirty="0" smtClean="0">
                        <a:solidFill>
                          <a:schemeClr val="tx1"/>
                        </a:solidFill>
                        <a:latin typeface="+mn-lt"/>
                        <a:ea typeface="+mn-ea"/>
                        <a:cs typeface="B Lotus" pitchFamily="2" charset="-78"/>
                      </a:endParaRPr>
                    </a:p>
                    <a:p>
                      <a:pPr algn="just" rtl="1">
                        <a:lnSpc>
                          <a:spcPct val="150000"/>
                        </a:lnSpc>
                      </a:pPr>
                      <a:r>
                        <a:rPr lang="ar-SA" sz="2200" b="1" kern="1200" dirty="0" smtClean="0">
                          <a:solidFill>
                            <a:schemeClr val="tx1"/>
                          </a:solidFill>
                          <a:latin typeface="+mn-lt"/>
                          <a:ea typeface="+mn-ea"/>
                          <a:cs typeface="B Lotus" pitchFamily="2" charset="-78"/>
                        </a:rPr>
                        <a:t>43. حتماً به دانش‌آموزان، قبل از شروع پرسش و پاسخ،بگويد كه: كسي به سؤال دوست خود نخندد و آن را كوچك نشمارد</a:t>
                      </a:r>
                      <a:r>
                        <a:rPr lang="fa-IR" sz="2200" b="1" kern="1200" dirty="0" smtClean="0">
                          <a:solidFill>
                            <a:schemeClr val="tx1"/>
                          </a:solidFill>
                          <a:latin typeface="+mn-lt"/>
                          <a:ea typeface="+mn-ea"/>
                          <a:cs typeface="B Lotus" pitchFamily="2" charset="-78"/>
                        </a:rPr>
                        <a:t>.</a:t>
                      </a:r>
                    </a:p>
                    <a:p>
                      <a:pPr rtl="1">
                        <a:lnSpc>
                          <a:spcPct val="150000"/>
                        </a:lnSpc>
                      </a:pPr>
                      <a:endParaRPr lang="fa-IR" sz="2200" b="1" kern="1200" dirty="0" smtClean="0">
                        <a:solidFill>
                          <a:schemeClr val="tx1"/>
                        </a:solidFill>
                        <a:latin typeface="+mn-lt"/>
                        <a:ea typeface="+mn-ea"/>
                        <a:cs typeface="B Lotus" pitchFamily="2" charset="-78"/>
                      </a:endParaRPr>
                    </a:p>
                    <a:p>
                      <a:pPr rtl="1">
                        <a:lnSpc>
                          <a:spcPct val="150000"/>
                        </a:lnSpc>
                      </a:pPr>
                      <a:r>
                        <a:rPr lang="fa-IR" sz="22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200" b="0" kern="1200" dirty="0" smtClean="0">
                          <a:solidFill>
                            <a:schemeClr val="tx1"/>
                          </a:solidFill>
                          <a:latin typeface="+mn-lt"/>
                          <a:ea typeface="+mn-ea"/>
                          <a:cs typeface="B Lotus" pitchFamily="2" charset="-78"/>
                        </a:rPr>
                        <a:t>طه:51 و52.</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نهم / قالب پرسش و پاسخ</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453881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418162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82443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46724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311005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752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39567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207167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71448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214414"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46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8290"/>
            <a:ext cx="396000"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18</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46976"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17</a:t>
            </a:r>
            <a:endParaRPr lang="fa-IR" sz="1200" b="1" dirty="0">
              <a:effectLst>
                <a:glow rad="63500">
                  <a:schemeClr val="accent3">
                    <a:satMod val="175000"/>
                    <a:alpha val="40000"/>
                  </a:schemeClr>
                </a:glow>
              </a:effectLst>
              <a:cs typeface="B Mitra" pitchFamily="2" charset="-78"/>
            </a:endParaRPr>
          </a:p>
        </p:txBody>
      </p:sp>
      <p:sp>
        <p:nvSpPr>
          <p:cNvPr id="23" name="Rounded Rectangle 22">
            <a:hlinkClick r:id="rId23" action="ppaction://hlinksldjump">
              <a:snd r:embed="rId5" name="thbad.wav"/>
            </a:hlinkClick>
            <a:hlinkHover r:id="" action="ppaction://noaction">
              <a:snd r:embed="rId6" name="0.wav"/>
            </a:hlinkHover>
          </p:cNvPr>
          <p:cNvSpPr/>
          <p:nvPr/>
        </p:nvSpPr>
        <p:spPr>
          <a:xfrm flipH="1">
            <a:off x="1214414"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16</a:t>
            </a:r>
            <a:endParaRPr lang="fa-IR" sz="1200" b="1" dirty="0">
              <a:effectLst>
                <a:glow rad="63500">
                  <a:schemeClr val="accent3">
                    <a:satMod val="175000"/>
                    <a:alpha val="40000"/>
                  </a:schemeClr>
                </a:glow>
              </a:effectLst>
              <a:cs typeface="B Mitra" pitchFamily="2" charset="-78"/>
            </a:endParaRPr>
          </a:p>
        </p:txBody>
      </p:sp>
      <p:sp>
        <p:nvSpPr>
          <p:cNvPr id="24" name="Rounded Rectangle 23">
            <a:hlinkClick r:id="rId24" action="ppaction://hlinksldjump">
              <a:snd r:embed="rId5" name="thbad.wav"/>
            </a:hlinkClick>
            <a:hlinkHover r:id="" action="ppaction://noaction">
              <a:snd r:embed="rId6" name="0.wav"/>
            </a:hlinkHover>
          </p:cNvPr>
          <p:cNvSpPr/>
          <p:nvPr/>
        </p:nvSpPr>
        <p:spPr>
          <a:xfrm flipH="1">
            <a:off x="1714480"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15</a:t>
            </a:r>
            <a:endParaRPr lang="fa-IR" sz="1200" b="1" dirty="0">
              <a:effectLst>
                <a:glow rad="63500">
                  <a:schemeClr val="accent3">
                    <a:satMod val="175000"/>
                    <a:alpha val="40000"/>
                  </a:schemeClr>
                </a:glow>
              </a:effectLst>
              <a:cs typeface="B Mitra" pitchFamily="2" charset="-78"/>
            </a:endParaRPr>
          </a:p>
        </p:txBody>
      </p:sp>
      <p:sp>
        <p:nvSpPr>
          <p:cNvPr id="25" name="Rounded Rectangle 24">
            <a:hlinkClick r:id="rId25" action="ppaction://hlinksldjump">
              <a:snd r:embed="rId5" name="thbad.wav"/>
            </a:hlinkClick>
            <a:hlinkHover r:id="" action="ppaction://noaction">
              <a:snd r:embed="rId6" name="0.wav"/>
            </a:hlinkHover>
          </p:cNvPr>
          <p:cNvSpPr/>
          <p:nvPr/>
        </p:nvSpPr>
        <p:spPr>
          <a:xfrm flipH="1">
            <a:off x="2181918"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7" name="Rounded Rectangle 26">
            <a:hlinkClick r:id="rId26" action="ppaction://hlinksldjump">
              <a:snd r:embed="rId5" name="thbad.wav"/>
            </a:hlinkClick>
            <a:hlinkHover r:id="" action="ppaction://noaction">
              <a:snd r:embed="rId6" name="0.wav"/>
            </a:hlinkHover>
          </p:cNvPr>
          <p:cNvSpPr/>
          <p:nvPr/>
        </p:nvSpPr>
        <p:spPr>
          <a:xfrm flipH="1">
            <a:off x="2643174"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1000" fill="hold"/>
                                        <p:tgtEl>
                                          <p:spTgt spid="20"/>
                                        </p:tgtEl>
                                        <p:attrNameLst>
                                          <p:attrName>ppt_x</p:attrName>
                                        </p:attrNameLst>
                                      </p:cBhvr>
                                      <p:tavLst>
                                        <p:tav tm="0">
                                          <p:val>
                                            <p:strVal val="0-#ppt_w/2"/>
                                          </p:val>
                                        </p:tav>
                                        <p:tav tm="100000">
                                          <p:val>
                                            <p:strVal val="#ppt_x"/>
                                          </p:val>
                                        </p:tav>
                                      </p:tavLst>
                                    </p:anim>
                                    <p:anim calcmode="lin" valueType="num">
                                      <p:cBhvr additive="base">
                                        <p:cTn id="77" dur="1000" fill="hold"/>
                                        <p:tgtEl>
                                          <p:spTgt spid="20"/>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2"/>
                                        </p:tgtEl>
                                        <p:attrNameLst>
                                          <p:attrName>style.visibility</p:attrName>
                                        </p:attrNameLst>
                                      </p:cBhvr>
                                      <p:to>
                                        <p:strVal val="visible"/>
                                      </p:to>
                                    </p:set>
                                    <p:anim calcmode="lin" valueType="num">
                                      <p:cBhvr additive="base">
                                        <p:cTn id="80" dur="1000" fill="hold"/>
                                        <p:tgtEl>
                                          <p:spTgt spid="22"/>
                                        </p:tgtEl>
                                        <p:attrNameLst>
                                          <p:attrName>ppt_x</p:attrName>
                                        </p:attrNameLst>
                                      </p:cBhvr>
                                      <p:tavLst>
                                        <p:tav tm="0">
                                          <p:val>
                                            <p:strVal val="0-#ppt_w/2"/>
                                          </p:val>
                                        </p:tav>
                                        <p:tav tm="100000">
                                          <p:val>
                                            <p:strVal val="#ppt_x"/>
                                          </p:val>
                                        </p:tav>
                                      </p:tavLst>
                                    </p:anim>
                                    <p:anim calcmode="lin" valueType="num">
                                      <p:cBhvr additive="base">
                                        <p:cTn id="81" dur="1000" fill="hold"/>
                                        <p:tgtEl>
                                          <p:spTgt spid="22"/>
                                        </p:tgtEl>
                                        <p:attrNameLst>
                                          <p:attrName>ppt_y</p:attrName>
                                        </p:attrNameLst>
                                      </p:cBhvr>
                                      <p:tavLst>
                                        <p:tav tm="0">
                                          <p:val>
                                            <p:strVal val="#ppt_y"/>
                                          </p:val>
                                        </p:tav>
                                        <p:tav tm="100000">
                                          <p:val>
                                            <p:strVal val="#ppt_y"/>
                                          </p:val>
                                        </p:tav>
                                      </p:tavLst>
                                    </p:anim>
                                  </p:childTnLst>
                                </p:cTn>
                              </p:par>
                              <p:par>
                                <p:cTn id="82" presetID="7" presetClass="entr" presetSubtype="8"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 calcmode="lin" valueType="num">
                                      <p:cBhvr additive="base">
                                        <p:cTn id="84" dur="1000" fill="hold"/>
                                        <p:tgtEl>
                                          <p:spTgt spid="23"/>
                                        </p:tgtEl>
                                        <p:attrNameLst>
                                          <p:attrName>ppt_x</p:attrName>
                                        </p:attrNameLst>
                                      </p:cBhvr>
                                      <p:tavLst>
                                        <p:tav tm="0">
                                          <p:val>
                                            <p:strVal val="0-#ppt_w/2"/>
                                          </p:val>
                                        </p:tav>
                                        <p:tav tm="100000">
                                          <p:val>
                                            <p:strVal val="#ppt_x"/>
                                          </p:val>
                                        </p:tav>
                                      </p:tavLst>
                                    </p:anim>
                                    <p:anim calcmode="lin" valueType="num">
                                      <p:cBhvr additive="base">
                                        <p:cTn id="85" dur="1000" fill="hold"/>
                                        <p:tgtEl>
                                          <p:spTgt spid="23"/>
                                        </p:tgtEl>
                                        <p:attrNameLst>
                                          <p:attrName>ppt_y</p:attrName>
                                        </p:attrNameLst>
                                      </p:cBhvr>
                                      <p:tavLst>
                                        <p:tav tm="0">
                                          <p:val>
                                            <p:strVal val="#ppt_y"/>
                                          </p:val>
                                        </p:tav>
                                        <p:tav tm="100000">
                                          <p:val>
                                            <p:strVal val="#ppt_y"/>
                                          </p:val>
                                        </p:tav>
                                      </p:tavLst>
                                    </p:anim>
                                  </p:childTnLst>
                                </p:cTn>
                              </p:par>
                              <p:par>
                                <p:cTn id="86" presetID="7" presetClass="entr" presetSubtype="8" fill="hold" grpId="0" nodeType="withEffect">
                                  <p:stCondLst>
                                    <p:cond delay="0"/>
                                  </p:stCondLst>
                                  <p:childTnLst>
                                    <p:set>
                                      <p:cBhvr>
                                        <p:cTn id="87" dur="1" fill="hold">
                                          <p:stCondLst>
                                            <p:cond delay="0"/>
                                          </p:stCondLst>
                                        </p:cTn>
                                        <p:tgtEl>
                                          <p:spTgt spid="24"/>
                                        </p:tgtEl>
                                        <p:attrNameLst>
                                          <p:attrName>style.visibility</p:attrName>
                                        </p:attrNameLst>
                                      </p:cBhvr>
                                      <p:to>
                                        <p:strVal val="visible"/>
                                      </p:to>
                                    </p:set>
                                    <p:anim calcmode="lin" valueType="num">
                                      <p:cBhvr additive="base">
                                        <p:cTn id="88" dur="1000" fill="hold"/>
                                        <p:tgtEl>
                                          <p:spTgt spid="24"/>
                                        </p:tgtEl>
                                        <p:attrNameLst>
                                          <p:attrName>ppt_x</p:attrName>
                                        </p:attrNameLst>
                                      </p:cBhvr>
                                      <p:tavLst>
                                        <p:tav tm="0">
                                          <p:val>
                                            <p:strVal val="0-#ppt_w/2"/>
                                          </p:val>
                                        </p:tav>
                                        <p:tav tm="100000">
                                          <p:val>
                                            <p:strVal val="#ppt_x"/>
                                          </p:val>
                                        </p:tav>
                                      </p:tavLst>
                                    </p:anim>
                                    <p:anim calcmode="lin" valueType="num">
                                      <p:cBhvr additive="base">
                                        <p:cTn id="89" dur="1000" fill="hold"/>
                                        <p:tgtEl>
                                          <p:spTgt spid="24"/>
                                        </p:tgtEl>
                                        <p:attrNameLst>
                                          <p:attrName>ppt_y</p:attrName>
                                        </p:attrNameLst>
                                      </p:cBhvr>
                                      <p:tavLst>
                                        <p:tav tm="0">
                                          <p:val>
                                            <p:strVal val="#ppt_y"/>
                                          </p:val>
                                        </p:tav>
                                        <p:tav tm="100000">
                                          <p:val>
                                            <p:strVal val="#ppt_y"/>
                                          </p:val>
                                        </p:tav>
                                      </p:tavLst>
                                    </p:anim>
                                  </p:childTnLst>
                                </p:cTn>
                              </p:par>
                              <p:par>
                                <p:cTn id="90" presetID="7" presetClass="entr" presetSubtype="8" fill="hold" grpId="0" nodeType="withEffect">
                                  <p:stCondLst>
                                    <p:cond delay="0"/>
                                  </p:stCondLst>
                                  <p:childTnLst>
                                    <p:set>
                                      <p:cBhvr>
                                        <p:cTn id="91" dur="1" fill="hold">
                                          <p:stCondLst>
                                            <p:cond delay="0"/>
                                          </p:stCondLst>
                                        </p:cTn>
                                        <p:tgtEl>
                                          <p:spTgt spid="25"/>
                                        </p:tgtEl>
                                        <p:attrNameLst>
                                          <p:attrName>style.visibility</p:attrName>
                                        </p:attrNameLst>
                                      </p:cBhvr>
                                      <p:to>
                                        <p:strVal val="visible"/>
                                      </p:to>
                                    </p:set>
                                    <p:anim calcmode="lin" valueType="num">
                                      <p:cBhvr additive="base">
                                        <p:cTn id="92" dur="1000" fill="hold"/>
                                        <p:tgtEl>
                                          <p:spTgt spid="25"/>
                                        </p:tgtEl>
                                        <p:attrNameLst>
                                          <p:attrName>ppt_x</p:attrName>
                                        </p:attrNameLst>
                                      </p:cBhvr>
                                      <p:tavLst>
                                        <p:tav tm="0">
                                          <p:val>
                                            <p:strVal val="0-#ppt_w/2"/>
                                          </p:val>
                                        </p:tav>
                                        <p:tav tm="100000">
                                          <p:val>
                                            <p:strVal val="#ppt_x"/>
                                          </p:val>
                                        </p:tav>
                                      </p:tavLst>
                                    </p:anim>
                                    <p:anim calcmode="lin" valueType="num">
                                      <p:cBhvr additive="base">
                                        <p:cTn id="93" dur="1000" fill="hold"/>
                                        <p:tgtEl>
                                          <p:spTgt spid="25"/>
                                        </p:tgtEl>
                                        <p:attrNameLst>
                                          <p:attrName>ppt_y</p:attrName>
                                        </p:attrNameLst>
                                      </p:cBhvr>
                                      <p:tavLst>
                                        <p:tav tm="0">
                                          <p:val>
                                            <p:strVal val="#ppt_y"/>
                                          </p:val>
                                        </p:tav>
                                        <p:tav tm="100000">
                                          <p:val>
                                            <p:strVal val="#ppt_y"/>
                                          </p:val>
                                        </p:tav>
                                      </p:tavLst>
                                    </p:anim>
                                  </p:childTnLst>
                                </p:cTn>
                              </p:par>
                              <p:par>
                                <p:cTn id="94" presetID="7" presetClass="entr" presetSubtype="8" fill="hold" grpId="0" nodeType="with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additive="base">
                                        <p:cTn id="96" dur="1000" fill="hold"/>
                                        <p:tgtEl>
                                          <p:spTgt spid="27"/>
                                        </p:tgtEl>
                                        <p:attrNameLst>
                                          <p:attrName>ppt_x</p:attrName>
                                        </p:attrNameLst>
                                      </p:cBhvr>
                                      <p:tavLst>
                                        <p:tav tm="0">
                                          <p:val>
                                            <p:strVal val="0-#ppt_w/2"/>
                                          </p:val>
                                        </p:tav>
                                        <p:tav tm="100000">
                                          <p:val>
                                            <p:strVal val="#ppt_x"/>
                                          </p:val>
                                        </p:tav>
                                      </p:tavLst>
                                    </p:anim>
                                    <p:anim calcmode="lin" valueType="num">
                                      <p:cBhvr additive="base">
                                        <p:cTn id="97" dur="1000" fill="hold"/>
                                        <p:tgtEl>
                                          <p:spTgt spid="27"/>
                                        </p:tgtEl>
                                        <p:attrNameLst>
                                          <p:attrName>ppt_y</p:attrName>
                                        </p:attrNameLst>
                                      </p:cBhvr>
                                      <p:tavLst>
                                        <p:tav tm="0">
                                          <p:val>
                                            <p:strVal val="#ppt_y"/>
                                          </p:val>
                                        </p:tav>
                                        <p:tav tm="100000">
                                          <p:val>
                                            <p:strVal val="#ppt_y"/>
                                          </p:val>
                                        </p:tav>
                                      </p:tavLst>
                                    </p:anim>
                                  </p:childTnLst>
                                </p:cTn>
                              </p:par>
                            </p:childTnLst>
                          </p:cTn>
                        </p:par>
                        <p:par>
                          <p:cTn id="98" fill="hold">
                            <p:stCondLst>
                              <p:cond delay="2000"/>
                            </p:stCondLst>
                            <p:childTnLst>
                              <p:par>
                                <p:cTn id="99" presetID="10" presetClass="entr" presetSubtype="0" fill="hold" nodeType="afterEffect">
                                  <p:stCondLst>
                                    <p:cond delay="0"/>
                                  </p:stCondLst>
                                  <p:childTnLst>
                                    <p:set>
                                      <p:cBhvr>
                                        <p:cTn id="100" dur="1" fill="hold">
                                          <p:stCondLst>
                                            <p:cond delay="0"/>
                                          </p:stCondLst>
                                        </p:cTn>
                                        <p:tgtEl>
                                          <p:spTgt spid="30"/>
                                        </p:tgtEl>
                                        <p:attrNameLst>
                                          <p:attrName>style.visibility</p:attrName>
                                        </p:attrNameLst>
                                      </p:cBhvr>
                                      <p:to>
                                        <p:strVal val="visible"/>
                                      </p:to>
                                    </p:set>
                                    <p:animEffect transition="in" filter="fade">
                                      <p:cBhvr>
                                        <p:cTn id="101"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P spid="23" grpId="0" animBg="1"/>
      <p:bldP spid="24" grpId="0" animBg="1"/>
      <p:bldP spid="25" grpId="0" animBg="1"/>
      <p:bldP spid="27" grpId="0" animBg="1"/>
    </p:bldLst>
  </p:timing>
</p:sld>
</file>

<file path=ppt/slides/slide112.xml><?xml version="1.0" encoding="utf-8"?>
<p:sld xmlns:a="http://schemas.openxmlformats.org/drawingml/2006/main" xmlns:r="http://schemas.openxmlformats.org/officeDocument/2006/relationships" xmlns:p="http://schemas.openxmlformats.org/presentationml/2006/main">
  <p:cSld>
    <p:bg>
      <p:bgPr>
        <a:blipFill dpi="0" rotWithShape="1">
          <a:blip r:embed="rId3" cstate="print">
            <a:lum/>
          </a:blip>
          <a:srcRect/>
          <a:stretch>
            <a:fillRect/>
          </a:stretch>
        </a:blipFill>
        <a:effectLst/>
      </p:bgPr>
    </p:bg>
    <p:spTree>
      <p:nvGrpSpPr>
        <p:cNvPr id="1" name=""/>
        <p:cNvGrpSpPr/>
        <p:nvPr/>
      </p:nvGrpSpPr>
      <p:grpSpPr>
        <a:xfrm>
          <a:off x="0" y="0"/>
          <a:ext cx="0" cy="0"/>
          <a:chOff x="0" y="0"/>
          <a:chExt cx="0" cy="0"/>
        </a:xfrm>
      </p:grpSpPr>
      <p:pic>
        <p:nvPicPr>
          <p:cNvPr id="2050"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5295931" y="1214422"/>
            <a:ext cx="3490911" cy="708549"/>
          </a:xfrm>
          <a:prstGeom prst="rect">
            <a:avLst/>
          </a:prstGeom>
          <a:noFill/>
        </p:spPr>
      </p:pic>
      <p:sp>
        <p:nvSpPr>
          <p:cNvPr id="14" name="TextBox 13"/>
          <p:cNvSpPr txBox="1"/>
          <p:nvPr/>
        </p:nvSpPr>
        <p:spPr>
          <a:xfrm>
            <a:off x="6494289" y="1342673"/>
            <a:ext cx="1094195"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معنای روش </a:t>
            </a:r>
            <a:endParaRPr lang="fa-IR" sz="1700" b="1" dirty="0">
              <a:effectLst/>
              <a:cs typeface="B Mitra" pitchFamily="2" charset="-78"/>
            </a:endParaRPr>
          </a:p>
        </p:txBody>
      </p:sp>
      <p:pic>
        <p:nvPicPr>
          <p:cNvPr id="23"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5081617" y="1862134"/>
            <a:ext cx="3490911" cy="708549"/>
          </a:xfrm>
          <a:prstGeom prst="rect">
            <a:avLst/>
          </a:prstGeom>
          <a:noFill/>
        </p:spPr>
      </p:pic>
      <p:pic>
        <p:nvPicPr>
          <p:cNvPr id="24"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867303" y="2500306"/>
            <a:ext cx="3490911" cy="708549"/>
          </a:xfrm>
          <a:prstGeom prst="rect">
            <a:avLst/>
          </a:prstGeom>
          <a:noFill/>
        </p:spPr>
      </p:pic>
      <p:pic>
        <p:nvPicPr>
          <p:cNvPr id="25"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652989" y="3148018"/>
            <a:ext cx="3490911" cy="708549"/>
          </a:xfrm>
          <a:prstGeom prst="rect">
            <a:avLst/>
          </a:prstGeom>
          <a:noFill/>
        </p:spPr>
      </p:pic>
      <p:pic>
        <p:nvPicPr>
          <p:cNvPr id="27"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438675" y="3790960"/>
            <a:ext cx="3490911" cy="708549"/>
          </a:xfrm>
          <a:prstGeom prst="rect">
            <a:avLst/>
          </a:prstGeom>
          <a:noFill/>
        </p:spPr>
      </p:pic>
      <p:pic>
        <p:nvPicPr>
          <p:cNvPr id="28"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224361" y="4433902"/>
            <a:ext cx="3490911" cy="708549"/>
          </a:xfrm>
          <a:prstGeom prst="rect">
            <a:avLst/>
          </a:prstGeom>
          <a:noFill/>
        </p:spPr>
      </p:pic>
      <p:pic>
        <p:nvPicPr>
          <p:cNvPr id="29"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081485" y="5076844"/>
            <a:ext cx="3490911" cy="708549"/>
          </a:xfrm>
          <a:prstGeom prst="rect">
            <a:avLst/>
          </a:prstGeom>
          <a:noFill/>
        </p:spPr>
      </p:pic>
      <p:pic>
        <p:nvPicPr>
          <p:cNvPr id="30"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3786182" y="5715016"/>
            <a:ext cx="3490911" cy="708549"/>
          </a:xfrm>
          <a:prstGeom prst="rect">
            <a:avLst/>
          </a:prstGeom>
          <a:noFill/>
        </p:spPr>
      </p:pic>
      <p:pic>
        <p:nvPicPr>
          <p:cNvPr id="53"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795469" y="1504944"/>
            <a:ext cx="3490911" cy="708549"/>
          </a:xfrm>
          <a:prstGeom prst="rect">
            <a:avLst/>
          </a:prstGeom>
          <a:noFill/>
        </p:spPr>
      </p:pic>
      <p:pic>
        <p:nvPicPr>
          <p:cNvPr id="54"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581155" y="2152656"/>
            <a:ext cx="3490911" cy="708549"/>
          </a:xfrm>
          <a:prstGeom prst="rect">
            <a:avLst/>
          </a:prstGeom>
          <a:noFill/>
        </p:spPr>
      </p:pic>
      <p:pic>
        <p:nvPicPr>
          <p:cNvPr id="55"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366841" y="2790828"/>
            <a:ext cx="3490911" cy="708549"/>
          </a:xfrm>
          <a:prstGeom prst="rect">
            <a:avLst/>
          </a:prstGeom>
          <a:noFill/>
        </p:spPr>
      </p:pic>
      <p:pic>
        <p:nvPicPr>
          <p:cNvPr id="56"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152527" y="3438540"/>
            <a:ext cx="3490911" cy="708549"/>
          </a:xfrm>
          <a:prstGeom prst="rect">
            <a:avLst/>
          </a:prstGeom>
          <a:noFill/>
        </p:spPr>
      </p:pic>
      <p:pic>
        <p:nvPicPr>
          <p:cNvPr id="57"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938213" y="4081482"/>
            <a:ext cx="3490911" cy="708549"/>
          </a:xfrm>
          <a:prstGeom prst="rect">
            <a:avLst/>
          </a:prstGeom>
          <a:noFill/>
        </p:spPr>
      </p:pic>
      <p:pic>
        <p:nvPicPr>
          <p:cNvPr id="58"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723899" y="4724424"/>
            <a:ext cx="3490911" cy="708549"/>
          </a:xfrm>
          <a:prstGeom prst="rect">
            <a:avLst/>
          </a:prstGeom>
          <a:noFill/>
        </p:spPr>
      </p:pic>
      <p:pic>
        <p:nvPicPr>
          <p:cNvPr id="59"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581023" y="5367366"/>
            <a:ext cx="3490911" cy="708549"/>
          </a:xfrm>
          <a:prstGeom prst="rect">
            <a:avLst/>
          </a:prstGeom>
          <a:noFill/>
        </p:spPr>
      </p:pic>
      <p:pic>
        <p:nvPicPr>
          <p:cNvPr id="60"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285720" y="6005538"/>
            <a:ext cx="3490911" cy="708549"/>
          </a:xfrm>
          <a:prstGeom prst="rect">
            <a:avLst/>
          </a:prstGeom>
          <a:noFill/>
        </p:spPr>
      </p:pic>
      <p:sp>
        <p:nvSpPr>
          <p:cNvPr id="61" name="TextBox 60"/>
          <p:cNvSpPr txBox="1"/>
          <p:nvPr/>
        </p:nvSpPr>
        <p:spPr>
          <a:xfrm>
            <a:off x="5958504" y="1974034"/>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 قالب داستان</a:t>
            </a:r>
            <a:endParaRPr lang="fa-IR" sz="1700" b="1" dirty="0">
              <a:effectLst/>
              <a:cs typeface="B Mitra" pitchFamily="2" charset="-78"/>
            </a:endParaRPr>
          </a:p>
        </p:txBody>
      </p:sp>
      <p:sp>
        <p:nvSpPr>
          <p:cNvPr id="62" name="TextBox 61">
            <a:hlinkClick r:id="rId5" action="ppaction://hlinksldjump">
              <a:snd r:embed="rId6" name="thbad.wav"/>
            </a:hlinkClick>
            <a:hlinkHover r:id="" action="ppaction://noaction">
              <a:snd r:embed="rId7" name="0.wav"/>
            </a:hlinkHover>
          </p:cNvPr>
          <p:cNvSpPr txBox="1"/>
          <p:nvPr/>
        </p:nvSpPr>
        <p:spPr>
          <a:xfrm>
            <a:off x="5529876" y="2612206"/>
            <a:ext cx="2165765" cy="484748"/>
          </a:xfrm>
          <a:prstGeom prst="rect">
            <a:avLst/>
          </a:prstGeom>
          <a:noFill/>
        </p:spPr>
        <p:txBody>
          <a:bodyPr wrap="square" rtlCol="1" anchor="ctr">
            <a:spAutoFit/>
          </a:bodyPr>
          <a:lstStyle/>
          <a:p>
            <a:pPr algn="ctr">
              <a:lnSpc>
                <a:spcPct val="150000"/>
              </a:lnSpc>
            </a:pPr>
            <a:r>
              <a:rPr lang="fa-IR" sz="1700" b="1" dirty="0" smtClean="0">
                <a:effectLst>
                  <a:glow rad="101600">
                    <a:schemeClr val="accent3">
                      <a:satMod val="175000"/>
                      <a:alpha val="40000"/>
                    </a:schemeClr>
                  </a:glow>
                </a:effectLst>
                <a:cs typeface="B Mitra" pitchFamily="2" charset="-78"/>
              </a:rPr>
              <a:t>2-قالب پرسش و پاسخ</a:t>
            </a:r>
            <a:endParaRPr lang="fa-IR" sz="1700" b="1" dirty="0">
              <a:effectLst>
                <a:glow rad="101600">
                  <a:schemeClr val="accent3">
                    <a:satMod val="175000"/>
                    <a:alpha val="40000"/>
                  </a:schemeClr>
                </a:glow>
              </a:effectLst>
              <a:cs typeface="B Mitra" pitchFamily="2" charset="-78"/>
            </a:endParaRPr>
          </a:p>
        </p:txBody>
      </p:sp>
      <p:sp>
        <p:nvSpPr>
          <p:cNvPr id="63" name="TextBox 62"/>
          <p:cNvSpPr txBox="1"/>
          <p:nvPr/>
        </p:nvSpPr>
        <p:spPr>
          <a:xfrm>
            <a:off x="5529876" y="3276269"/>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3- قالب انواعی</a:t>
            </a:r>
            <a:endParaRPr lang="fa-IR" sz="1700" b="1" dirty="0">
              <a:effectLst/>
              <a:cs typeface="B Mitra" pitchFamily="2" charset="-78"/>
            </a:endParaRPr>
          </a:p>
        </p:txBody>
      </p:sp>
      <p:sp>
        <p:nvSpPr>
          <p:cNvPr id="64" name="TextBox 63"/>
          <p:cNvSpPr txBox="1"/>
          <p:nvPr/>
        </p:nvSpPr>
        <p:spPr>
          <a:xfrm>
            <a:off x="5315562" y="3919211"/>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4-قالب گروهی</a:t>
            </a:r>
            <a:endParaRPr lang="fa-IR" sz="1700" b="1" dirty="0">
              <a:effectLst/>
              <a:cs typeface="B Mitra" pitchFamily="2" charset="-78"/>
            </a:endParaRPr>
          </a:p>
        </p:txBody>
      </p:sp>
      <p:sp>
        <p:nvSpPr>
          <p:cNvPr id="65" name="TextBox 64"/>
          <p:cNvSpPr txBox="1"/>
          <p:nvPr/>
        </p:nvSpPr>
        <p:spPr>
          <a:xfrm>
            <a:off x="5101248" y="4562153"/>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5-قالب شعاری</a:t>
            </a:r>
            <a:endParaRPr lang="fa-IR" sz="1700" b="1" dirty="0">
              <a:effectLst/>
              <a:cs typeface="B Mitra" pitchFamily="2" charset="-78"/>
            </a:endParaRPr>
          </a:p>
        </p:txBody>
      </p:sp>
      <p:sp>
        <p:nvSpPr>
          <p:cNvPr id="66" name="TextBox 65"/>
          <p:cNvSpPr txBox="1"/>
          <p:nvPr/>
        </p:nvSpPr>
        <p:spPr>
          <a:xfrm>
            <a:off x="4958372" y="5205095"/>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6-قالب آدابی</a:t>
            </a:r>
            <a:endParaRPr lang="fa-IR" sz="1700" b="1" dirty="0">
              <a:effectLst/>
              <a:cs typeface="B Mitra" pitchFamily="2" charset="-78"/>
            </a:endParaRPr>
          </a:p>
        </p:txBody>
      </p:sp>
      <p:sp>
        <p:nvSpPr>
          <p:cNvPr id="67" name="TextBox 66"/>
          <p:cNvSpPr txBox="1"/>
          <p:nvPr/>
        </p:nvSpPr>
        <p:spPr>
          <a:xfrm>
            <a:off x="4663069" y="5843267"/>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7-قالب عددی</a:t>
            </a:r>
            <a:endParaRPr lang="fa-IR" sz="1700" b="1" dirty="0">
              <a:effectLst/>
              <a:cs typeface="B Mitra" pitchFamily="2" charset="-78"/>
            </a:endParaRPr>
          </a:p>
        </p:txBody>
      </p:sp>
      <p:sp>
        <p:nvSpPr>
          <p:cNvPr id="68" name="TextBox 67"/>
          <p:cNvSpPr txBox="1"/>
          <p:nvPr/>
        </p:nvSpPr>
        <p:spPr>
          <a:xfrm>
            <a:off x="2672356" y="1633195"/>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9-قالب نمادین</a:t>
            </a:r>
            <a:endParaRPr lang="fa-IR" sz="1700" b="1" dirty="0">
              <a:effectLst/>
              <a:cs typeface="B Mitra" pitchFamily="2" charset="-78"/>
            </a:endParaRPr>
          </a:p>
        </p:txBody>
      </p:sp>
      <p:sp>
        <p:nvSpPr>
          <p:cNvPr id="69" name="TextBox 68"/>
          <p:cNvSpPr txBox="1"/>
          <p:nvPr/>
        </p:nvSpPr>
        <p:spPr>
          <a:xfrm>
            <a:off x="2458042" y="2280907"/>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10-قالب تشبیهی</a:t>
            </a:r>
            <a:endParaRPr lang="fa-IR" sz="1700" b="1" dirty="0">
              <a:effectLst/>
              <a:cs typeface="B Mitra" pitchFamily="2" charset="-78"/>
            </a:endParaRPr>
          </a:p>
        </p:txBody>
      </p:sp>
      <p:sp>
        <p:nvSpPr>
          <p:cNvPr id="70" name="TextBox 69"/>
          <p:cNvSpPr txBox="1"/>
          <p:nvPr/>
        </p:nvSpPr>
        <p:spPr>
          <a:xfrm>
            <a:off x="2243728" y="2919079"/>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11-قالب نکته ای</a:t>
            </a:r>
            <a:endParaRPr lang="fa-IR" sz="1700" b="1" dirty="0">
              <a:effectLst/>
              <a:cs typeface="B Mitra" pitchFamily="2" charset="-78"/>
            </a:endParaRPr>
          </a:p>
        </p:txBody>
      </p:sp>
      <p:sp>
        <p:nvSpPr>
          <p:cNvPr id="71" name="TextBox 70"/>
          <p:cNvSpPr txBox="1"/>
          <p:nvPr/>
        </p:nvSpPr>
        <p:spPr>
          <a:xfrm>
            <a:off x="2029414" y="3566791"/>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12-قالب تعارضی</a:t>
            </a:r>
            <a:endParaRPr lang="fa-IR" sz="1700" b="1" dirty="0">
              <a:effectLst/>
              <a:cs typeface="B Mitra" pitchFamily="2" charset="-78"/>
            </a:endParaRPr>
          </a:p>
        </p:txBody>
      </p:sp>
      <p:sp>
        <p:nvSpPr>
          <p:cNvPr id="72" name="TextBox 71"/>
          <p:cNvSpPr txBox="1"/>
          <p:nvPr/>
        </p:nvSpPr>
        <p:spPr>
          <a:xfrm>
            <a:off x="1815100" y="4209733"/>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13-قالب مقایسه ای</a:t>
            </a:r>
            <a:endParaRPr lang="fa-IR" sz="1700" b="1" dirty="0">
              <a:effectLst/>
              <a:cs typeface="B Mitra" pitchFamily="2" charset="-78"/>
            </a:endParaRPr>
          </a:p>
        </p:txBody>
      </p:sp>
      <p:sp>
        <p:nvSpPr>
          <p:cNvPr id="73" name="TextBox 72"/>
          <p:cNvSpPr txBox="1"/>
          <p:nvPr/>
        </p:nvSpPr>
        <p:spPr>
          <a:xfrm>
            <a:off x="1600786" y="4852675"/>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14-قالب نسخه ای</a:t>
            </a:r>
            <a:endParaRPr lang="fa-IR" sz="1700" b="1" dirty="0">
              <a:effectLst/>
              <a:cs typeface="B Mitra" pitchFamily="2" charset="-78"/>
            </a:endParaRPr>
          </a:p>
        </p:txBody>
      </p:sp>
      <p:sp>
        <p:nvSpPr>
          <p:cNvPr id="74" name="TextBox 73"/>
          <p:cNvSpPr txBox="1"/>
          <p:nvPr/>
        </p:nvSpPr>
        <p:spPr>
          <a:xfrm>
            <a:off x="1457910" y="5495617"/>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15-قالب نمایشی</a:t>
            </a:r>
            <a:endParaRPr lang="fa-IR" sz="1700" b="1" dirty="0">
              <a:effectLst/>
              <a:cs typeface="B Mitra" pitchFamily="2" charset="-78"/>
            </a:endParaRPr>
          </a:p>
        </p:txBody>
      </p:sp>
      <p:sp>
        <p:nvSpPr>
          <p:cNvPr id="75" name="TextBox 74"/>
          <p:cNvSpPr txBox="1"/>
          <p:nvPr/>
        </p:nvSpPr>
        <p:spPr>
          <a:xfrm>
            <a:off x="1162607" y="6133789"/>
            <a:ext cx="1737137" cy="452047"/>
          </a:xfrm>
          <a:prstGeom prst="rect">
            <a:avLst/>
          </a:prstGeom>
          <a:noFill/>
        </p:spPr>
        <p:txBody>
          <a:bodyPr wrap="square" rtlCol="1" anchor="ctr">
            <a:spAutoFit/>
          </a:bodyPr>
          <a:lstStyle/>
          <a:p>
            <a:pPr algn="ctr" rtl="0">
              <a:lnSpc>
                <a:spcPct val="150000"/>
              </a:lnSpc>
            </a:pPr>
            <a:r>
              <a:rPr lang="fa-IR" sz="1700" b="1" dirty="0" smtClean="0">
                <a:effectLst/>
                <a:cs typeface="B Mitra" pitchFamily="2" charset="-78"/>
              </a:rPr>
              <a:t>16-قالب توصیفی</a:t>
            </a:r>
            <a:endParaRPr lang="fa-IR" sz="1700" b="1" dirty="0">
              <a:effectLst/>
              <a:cs typeface="B Mitra" pitchFamily="2" charset="-78"/>
            </a:endParaRPr>
          </a:p>
        </p:txBody>
      </p:sp>
      <p:pic>
        <p:nvPicPr>
          <p:cNvPr id="76" name="Picture 2" descr="G:\ramezan 1390\pic - file\bais\b1.jpg">
            <a:hlinkClick r:id="rId8" action="ppaction://hlinksldjump">
              <a:snd r:embed="rId6" name="thbad.wav"/>
            </a:hlinkClick>
            <a:hlinkHover r:id="" action="ppaction://noaction">
              <a:snd r:embed="rId7" name="0.wav"/>
            </a:hlinkHover>
          </p:cNvPr>
          <p:cNvPicPr>
            <a:picLocks noChangeAspect="1" noChangeArrowheads="1"/>
          </p:cNvPicPr>
          <p:nvPr/>
        </p:nvPicPr>
        <p:blipFill>
          <a:blip r:embed="rId9" cstate="print"/>
          <a:srcRect/>
          <a:stretch>
            <a:fillRect/>
          </a:stretch>
        </p:blipFill>
        <p:spPr bwMode="auto">
          <a:xfrm>
            <a:off x="7929586" y="241290"/>
            <a:ext cx="383226" cy="396000"/>
          </a:xfrm>
          <a:prstGeom prst="rect">
            <a:avLst/>
          </a:prstGeom>
          <a:noFill/>
        </p:spPr>
      </p:pic>
      <p:pic>
        <p:nvPicPr>
          <p:cNvPr id="77" name="Picture 5" descr="D:\narmafzar H edayat\power point\Ordodari\pic\exist copy.png">
            <a:hlinkClick r:id="" action="ppaction://hlinkshowjump?jump=endshow">
              <a:snd r:embed="rId6" name="thbad.wav"/>
            </a:hlinkClick>
            <a:hlinkHover r:id="" action="ppaction://noaction">
              <a:snd r:embed="rId7" name="0.wav"/>
            </a:hlinkHover>
          </p:cNvPr>
          <p:cNvPicPr>
            <a:picLocks noChangeAspect="1" noChangeArrowheads="1"/>
          </p:cNvPicPr>
          <p:nvPr/>
        </p:nvPicPr>
        <p:blipFill>
          <a:blip r:embed="rId10" cstate="print"/>
          <a:srcRect/>
          <a:stretch>
            <a:fillRect/>
          </a:stretch>
        </p:blipFill>
        <p:spPr bwMode="auto">
          <a:xfrm>
            <a:off x="8358214" y="214290"/>
            <a:ext cx="450000" cy="450000"/>
          </a:xfrm>
          <a:prstGeom prst="rect">
            <a:avLst/>
          </a:prstGeom>
          <a:noFill/>
        </p:spPr>
      </p:pic>
      <p:pic>
        <p:nvPicPr>
          <p:cNvPr id="37"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2081221" y="857232"/>
            <a:ext cx="3490911" cy="708549"/>
          </a:xfrm>
          <a:prstGeom prst="rect">
            <a:avLst/>
          </a:prstGeom>
          <a:noFill/>
        </p:spPr>
      </p:pic>
      <p:sp>
        <p:nvSpPr>
          <p:cNvPr id="38" name="TextBox 37"/>
          <p:cNvSpPr txBox="1"/>
          <p:nvPr/>
        </p:nvSpPr>
        <p:spPr>
          <a:xfrm>
            <a:off x="2958108" y="985483"/>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8-قالب جوانبی</a:t>
            </a:r>
            <a:endParaRPr lang="fa-IR" sz="1700" b="1" dirty="0">
              <a:effectLst/>
              <a:cs typeface="B Mitra" pitchFamily="2" charset="-78"/>
            </a:endParaRPr>
          </a:p>
        </p:txBody>
      </p:sp>
      <p:sp>
        <p:nvSpPr>
          <p:cNvPr id="39" name="TextBox 38"/>
          <p:cNvSpPr txBox="1"/>
          <p:nvPr/>
        </p:nvSpPr>
        <p:spPr>
          <a:xfrm>
            <a:off x="2143108" y="231796"/>
            <a:ext cx="5357850" cy="553998"/>
          </a:xfrm>
          <a:prstGeom prst="rect">
            <a:avLst/>
          </a:prstGeom>
          <a:noFill/>
        </p:spPr>
        <p:txBody>
          <a:bodyPr wrap="square" rtlCol="1">
            <a:spAutoFit/>
          </a:bodyPr>
          <a:lstStyle/>
          <a:p>
            <a:pPr>
              <a:lnSpc>
                <a:spcPct val="150000"/>
              </a:lnSpc>
            </a:pPr>
            <a:r>
              <a:rPr lang="fa-IR" sz="2000" b="1" dirty="0" smtClean="0">
                <a:effectLst>
                  <a:glow rad="139700">
                    <a:schemeClr val="accent5">
                      <a:satMod val="175000"/>
                      <a:alpha val="40000"/>
                    </a:schemeClr>
                  </a:glow>
                </a:effectLst>
                <a:cs typeface="B Titr" pitchFamily="2" charset="-78"/>
              </a:rPr>
              <a:t>فصل دوم : روش ها             جلسه دهم </a:t>
            </a:r>
          </a:p>
        </p:txBody>
      </p:sp>
    </p:spTree>
  </p:cSld>
  <p:clrMapOvr>
    <a:masterClrMapping/>
  </p:clrMapOvr>
  <p:transition advClick="0">
    <p:sndAc>
      <p:stSnd>
        <p:snd r:embed="rId2" name="W8.WAV"/>
      </p:stSnd>
    </p:sndAc>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fade">
                                      <p:cBhvr>
                                        <p:cTn id="7" dur="1000"/>
                                        <p:tgtEl>
                                          <p:spTgt spid="39"/>
                                        </p:tgtEl>
                                      </p:cBhvr>
                                    </p:animEffect>
                                    <p:anim calcmode="lin" valueType="num">
                                      <p:cBhvr>
                                        <p:cTn id="8" dur="1000" fill="hold"/>
                                        <p:tgtEl>
                                          <p:spTgt spid="39"/>
                                        </p:tgtEl>
                                        <p:attrNameLst>
                                          <p:attrName>ppt_x</p:attrName>
                                        </p:attrNameLst>
                                      </p:cBhvr>
                                      <p:tavLst>
                                        <p:tav tm="0">
                                          <p:val>
                                            <p:strVal val="#ppt_x"/>
                                          </p:val>
                                        </p:tav>
                                        <p:tav tm="100000">
                                          <p:val>
                                            <p:strVal val="#ppt_x"/>
                                          </p:val>
                                        </p:tav>
                                      </p:tavLst>
                                    </p:anim>
                                    <p:anim calcmode="lin" valueType="num">
                                      <p:cBhvr>
                                        <p:cTn id="9" dur="1000" fill="hold"/>
                                        <p:tgtEl>
                                          <p:spTgt spid="3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24"/>
                                        </p:tgtEl>
                                        <p:attrNameLst>
                                          <p:attrName>style.visibility</p:attrName>
                                        </p:attrNameLst>
                                      </p:cBhvr>
                                      <p:to>
                                        <p:strVal val="visible"/>
                                      </p:to>
                                    </p:set>
                                    <p:animEffect transition="in" filter="fade">
                                      <p:cBhvr>
                                        <p:cTn id="13" dur="1000"/>
                                        <p:tgtEl>
                                          <p:spTgt spid="24"/>
                                        </p:tgtEl>
                                      </p:cBhvr>
                                    </p:animEffect>
                                    <p:anim calcmode="lin" valueType="num">
                                      <p:cBhvr>
                                        <p:cTn id="14" dur="1000" fill="hold"/>
                                        <p:tgtEl>
                                          <p:spTgt spid="24"/>
                                        </p:tgtEl>
                                        <p:attrNameLst>
                                          <p:attrName>ppt_x</p:attrName>
                                        </p:attrNameLst>
                                      </p:cBhvr>
                                      <p:tavLst>
                                        <p:tav tm="0">
                                          <p:val>
                                            <p:strVal val="#ppt_x"/>
                                          </p:val>
                                        </p:tav>
                                        <p:tav tm="100000">
                                          <p:val>
                                            <p:strVal val="#ppt_x"/>
                                          </p:val>
                                        </p:tav>
                                      </p:tavLst>
                                    </p:anim>
                                    <p:anim calcmode="lin" valueType="num">
                                      <p:cBhvr>
                                        <p:cTn id="15" dur="1000" fill="hold"/>
                                        <p:tgtEl>
                                          <p:spTgt spid="24"/>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10" presetClass="entr" presetSubtype="0" fill="hold" grpId="0" nodeType="afterEffect">
                                  <p:stCondLst>
                                    <p:cond delay="0"/>
                                  </p:stCondLst>
                                  <p:childTnLst>
                                    <p:set>
                                      <p:cBhvr>
                                        <p:cTn id="18" dur="1" fill="hold">
                                          <p:stCondLst>
                                            <p:cond delay="0"/>
                                          </p:stCondLst>
                                        </p:cTn>
                                        <p:tgtEl>
                                          <p:spTgt spid="62"/>
                                        </p:tgtEl>
                                        <p:attrNameLst>
                                          <p:attrName>style.visibility</p:attrName>
                                        </p:attrNameLst>
                                      </p:cBhvr>
                                      <p:to>
                                        <p:strVal val="visible"/>
                                      </p:to>
                                    </p:set>
                                    <p:animEffect transition="in" filter="fade">
                                      <p:cBhvr>
                                        <p:cTn id="19" dur="1000"/>
                                        <p:tgtEl>
                                          <p:spTgt spid="62"/>
                                        </p:tgtEl>
                                      </p:cBhvr>
                                    </p:animEffect>
                                  </p:childTnLst>
                                </p:cTn>
                              </p:par>
                              <p:par>
                                <p:cTn id="20" presetID="10" presetClass="entr" presetSubtype="0" fill="hold" nodeType="withEffect">
                                  <p:stCondLst>
                                    <p:cond delay="0"/>
                                  </p:stCondLst>
                                  <p:childTnLst>
                                    <p:set>
                                      <p:cBhvr>
                                        <p:cTn id="21" dur="1" fill="hold">
                                          <p:stCondLst>
                                            <p:cond delay="0"/>
                                          </p:stCondLst>
                                        </p:cTn>
                                        <p:tgtEl>
                                          <p:spTgt spid="2050"/>
                                        </p:tgtEl>
                                        <p:attrNameLst>
                                          <p:attrName>style.visibility</p:attrName>
                                        </p:attrNameLst>
                                      </p:cBhvr>
                                      <p:to>
                                        <p:strVal val="visible"/>
                                      </p:to>
                                    </p:set>
                                    <p:animEffect transition="in" filter="fade">
                                      <p:cBhvr>
                                        <p:cTn id="22" dur="2000"/>
                                        <p:tgtEl>
                                          <p:spTgt spid="2050"/>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2000"/>
                                        <p:tgtEl>
                                          <p:spTgt spid="14"/>
                                        </p:tgtEl>
                                      </p:cBhvr>
                                    </p:animEffect>
                                  </p:childTnLst>
                                </p:cTn>
                              </p:par>
                              <p:par>
                                <p:cTn id="26" presetID="10" presetClass="entr" presetSubtype="0" fill="hold" nodeType="with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fade">
                                      <p:cBhvr>
                                        <p:cTn id="28" dur="2000"/>
                                        <p:tgtEl>
                                          <p:spTgt spid="2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61"/>
                                        </p:tgtEl>
                                        <p:attrNameLst>
                                          <p:attrName>style.visibility</p:attrName>
                                        </p:attrNameLst>
                                      </p:cBhvr>
                                      <p:to>
                                        <p:strVal val="visible"/>
                                      </p:to>
                                    </p:set>
                                    <p:animEffect transition="in" filter="fade">
                                      <p:cBhvr>
                                        <p:cTn id="31" dur="2000"/>
                                        <p:tgtEl>
                                          <p:spTgt spid="61"/>
                                        </p:tgtEl>
                                      </p:cBhvr>
                                    </p:animEffect>
                                  </p:childTnLst>
                                </p:cTn>
                              </p:par>
                              <p:par>
                                <p:cTn id="32" presetID="10" presetClass="entr" presetSubtype="0" fill="hold" nodeType="withEffect">
                                  <p:stCondLst>
                                    <p:cond delay="0"/>
                                  </p:stCondLst>
                                  <p:childTnLst>
                                    <p:set>
                                      <p:cBhvr>
                                        <p:cTn id="33" dur="1" fill="hold">
                                          <p:stCondLst>
                                            <p:cond delay="0"/>
                                          </p:stCondLst>
                                        </p:cTn>
                                        <p:tgtEl>
                                          <p:spTgt spid="25"/>
                                        </p:tgtEl>
                                        <p:attrNameLst>
                                          <p:attrName>style.visibility</p:attrName>
                                        </p:attrNameLst>
                                      </p:cBhvr>
                                      <p:to>
                                        <p:strVal val="visible"/>
                                      </p:to>
                                    </p:set>
                                    <p:animEffect transition="in" filter="fade">
                                      <p:cBhvr>
                                        <p:cTn id="34" dur="2000"/>
                                        <p:tgtEl>
                                          <p:spTgt spid="25"/>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63"/>
                                        </p:tgtEl>
                                        <p:attrNameLst>
                                          <p:attrName>style.visibility</p:attrName>
                                        </p:attrNameLst>
                                      </p:cBhvr>
                                      <p:to>
                                        <p:strVal val="visible"/>
                                      </p:to>
                                    </p:set>
                                    <p:animEffect transition="in" filter="fade">
                                      <p:cBhvr>
                                        <p:cTn id="37" dur="2000"/>
                                        <p:tgtEl>
                                          <p:spTgt spid="63"/>
                                        </p:tgtEl>
                                      </p:cBhvr>
                                    </p:animEffect>
                                  </p:childTnLst>
                                </p:cTn>
                              </p:par>
                              <p:par>
                                <p:cTn id="38" presetID="10" presetClass="entr" presetSubtype="0" fill="hold" nodeType="withEffect">
                                  <p:stCondLst>
                                    <p:cond delay="0"/>
                                  </p:stCondLst>
                                  <p:childTnLst>
                                    <p:set>
                                      <p:cBhvr>
                                        <p:cTn id="39" dur="1" fill="hold">
                                          <p:stCondLst>
                                            <p:cond delay="0"/>
                                          </p:stCondLst>
                                        </p:cTn>
                                        <p:tgtEl>
                                          <p:spTgt spid="27"/>
                                        </p:tgtEl>
                                        <p:attrNameLst>
                                          <p:attrName>style.visibility</p:attrName>
                                        </p:attrNameLst>
                                      </p:cBhvr>
                                      <p:to>
                                        <p:strVal val="visible"/>
                                      </p:to>
                                    </p:set>
                                    <p:animEffect transition="in" filter="fade">
                                      <p:cBhvr>
                                        <p:cTn id="40" dur="2000"/>
                                        <p:tgtEl>
                                          <p:spTgt spid="27"/>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64"/>
                                        </p:tgtEl>
                                        <p:attrNameLst>
                                          <p:attrName>style.visibility</p:attrName>
                                        </p:attrNameLst>
                                      </p:cBhvr>
                                      <p:to>
                                        <p:strVal val="visible"/>
                                      </p:to>
                                    </p:set>
                                    <p:animEffect transition="in" filter="fade">
                                      <p:cBhvr>
                                        <p:cTn id="43" dur="2000"/>
                                        <p:tgtEl>
                                          <p:spTgt spid="64"/>
                                        </p:tgtEl>
                                      </p:cBhvr>
                                    </p:animEffect>
                                  </p:childTnLst>
                                </p:cTn>
                              </p:par>
                              <p:par>
                                <p:cTn id="44" presetID="10" presetClass="entr" presetSubtype="0" fill="hold" nodeType="withEffect">
                                  <p:stCondLst>
                                    <p:cond delay="0"/>
                                  </p:stCondLst>
                                  <p:childTnLst>
                                    <p:set>
                                      <p:cBhvr>
                                        <p:cTn id="45" dur="1" fill="hold">
                                          <p:stCondLst>
                                            <p:cond delay="0"/>
                                          </p:stCondLst>
                                        </p:cTn>
                                        <p:tgtEl>
                                          <p:spTgt spid="28"/>
                                        </p:tgtEl>
                                        <p:attrNameLst>
                                          <p:attrName>style.visibility</p:attrName>
                                        </p:attrNameLst>
                                      </p:cBhvr>
                                      <p:to>
                                        <p:strVal val="visible"/>
                                      </p:to>
                                    </p:set>
                                    <p:animEffect transition="in" filter="fade">
                                      <p:cBhvr>
                                        <p:cTn id="46" dur="2000"/>
                                        <p:tgtEl>
                                          <p:spTgt spid="28"/>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65"/>
                                        </p:tgtEl>
                                        <p:attrNameLst>
                                          <p:attrName>style.visibility</p:attrName>
                                        </p:attrNameLst>
                                      </p:cBhvr>
                                      <p:to>
                                        <p:strVal val="visible"/>
                                      </p:to>
                                    </p:set>
                                    <p:animEffect transition="in" filter="fade">
                                      <p:cBhvr>
                                        <p:cTn id="49" dur="2000"/>
                                        <p:tgtEl>
                                          <p:spTgt spid="65"/>
                                        </p:tgtEl>
                                      </p:cBhvr>
                                    </p:animEffect>
                                  </p:childTnLst>
                                </p:cTn>
                              </p:par>
                              <p:par>
                                <p:cTn id="50" presetID="10" presetClass="entr" presetSubtype="0"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2000"/>
                                        <p:tgtEl>
                                          <p:spTgt spid="29"/>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66"/>
                                        </p:tgtEl>
                                        <p:attrNameLst>
                                          <p:attrName>style.visibility</p:attrName>
                                        </p:attrNameLst>
                                      </p:cBhvr>
                                      <p:to>
                                        <p:strVal val="visible"/>
                                      </p:to>
                                    </p:set>
                                    <p:animEffect transition="in" filter="fade">
                                      <p:cBhvr>
                                        <p:cTn id="55" dur="2000"/>
                                        <p:tgtEl>
                                          <p:spTgt spid="66"/>
                                        </p:tgtEl>
                                      </p:cBhvr>
                                    </p:animEffect>
                                  </p:childTnLst>
                                </p:cTn>
                              </p:par>
                              <p:par>
                                <p:cTn id="56" presetID="10" presetClass="entr" presetSubtype="0" fill="hold" nodeType="withEffect">
                                  <p:stCondLst>
                                    <p:cond delay="0"/>
                                  </p:stCondLst>
                                  <p:childTnLst>
                                    <p:set>
                                      <p:cBhvr>
                                        <p:cTn id="57" dur="1" fill="hold">
                                          <p:stCondLst>
                                            <p:cond delay="0"/>
                                          </p:stCondLst>
                                        </p:cTn>
                                        <p:tgtEl>
                                          <p:spTgt spid="30"/>
                                        </p:tgtEl>
                                        <p:attrNameLst>
                                          <p:attrName>style.visibility</p:attrName>
                                        </p:attrNameLst>
                                      </p:cBhvr>
                                      <p:to>
                                        <p:strVal val="visible"/>
                                      </p:to>
                                    </p:set>
                                    <p:animEffect transition="in" filter="fade">
                                      <p:cBhvr>
                                        <p:cTn id="58" dur="2000"/>
                                        <p:tgtEl>
                                          <p:spTgt spid="30"/>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67"/>
                                        </p:tgtEl>
                                        <p:attrNameLst>
                                          <p:attrName>style.visibility</p:attrName>
                                        </p:attrNameLst>
                                      </p:cBhvr>
                                      <p:to>
                                        <p:strVal val="visible"/>
                                      </p:to>
                                    </p:set>
                                    <p:animEffect transition="in" filter="fade">
                                      <p:cBhvr>
                                        <p:cTn id="61" dur="2000"/>
                                        <p:tgtEl>
                                          <p:spTgt spid="67"/>
                                        </p:tgtEl>
                                      </p:cBhvr>
                                    </p:animEffect>
                                  </p:childTnLst>
                                </p:cTn>
                              </p:par>
                              <p:par>
                                <p:cTn id="62" presetID="10" presetClass="entr" presetSubtype="0" fill="hold" nodeType="withEffect">
                                  <p:stCondLst>
                                    <p:cond delay="0"/>
                                  </p:stCondLst>
                                  <p:childTnLst>
                                    <p:set>
                                      <p:cBhvr>
                                        <p:cTn id="63" dur="1" fill="hold">
                                          <p:stCondLst>
                                            <p:cond delay="0"/>
                                          </p:stCondLst>
                                        </p:cTn>
                                        <p:tgtEl>
                                          <p:spTgt spid="37"/>
                                        </p:tgtEl>
                                        <p:attrNameLst>
                                          <p:attrName>style.visibility</p:attrName>
                                        </p:attrNameLst>
                                      </p:cBhvr>
                                      <p:to>
                                        <p:strVal val="visible"/>
                                      </p:to>
                                    </p:set>
                                    <p:animEffect transition="in" filter="fade">
                                      <p:cBhvr>
                                        <p:cTn id="64" dur="2000"/>
                                        <p:tgtEl>
                                          <p:spTgt spid="37"/>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38"/>
                                        </p:tgtEl>
                                        <p:attrNameLst>
                                          <p:attrName>style.visibility</p:attrName>
                                        </p:attrNameLst>
                                      </p:cBhvr>
                                      <p:to>
                                        <p:strVal val="visible"/>
                                      </p:to>
                                    </p:set>
                                    <p:animEffect transition="in" filter="fade">
                                      <p:cBhvr>
                                        <p:cTn id="67" dur="2000"/>
                                        <p:tgtEl>
                                          <p:spTgt spid="38"/>
                                        </p:tgtEl>
                                      </p:cBhvr>
                                    </p:animEffect>
                                  </p:childTnLst>
                                </p:cTn>
                              </p:par>
                              <p:par>
                                <p:cTn id="68" presetID="10" presetClass="entr" presetSubtype="0" fill="hold" nodeType="withEffect">
                                  <p:stCondLst>
                                    <p:cond delay="0"/>
                                  </p:stCondLst>
                                  <p:childTnLst>
                                    <p:set>
                                      <p:cBhvr>
                                        <p:cTn id="69" dur="1" fill="hold">
                                          <p:stCondLst>
                                            <p:cond delay="0"/>
                                          </p:stCondLst>
                                        </p:cTn>
                                        <p:tgtEl>
                                          <p:spTgt spid="53"/>
                                        </p:tgtEl>
                                        <p:attrNameLst>
                                          <p:attrName>style.visibility</p:attrName>
                                        </p:attrNameLst>
                                      </p:cBhvr>
                                      <p:to>
                                        <p:strVal val="visible"/>
                                      </p:to>
                                    </p:set>
                                    <p:animEffect transition="in" filter="fade">
                                      <p:cBhvr>
                                        <p:cTn id="70" dur="2000"/>
                                        <p:tgtEl>
                                          <p:spTgt spid="53"/>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68"/>
                                        </p:tgtEl>
                                        <p:attrNameLst>
                                          <p:attrName>style.visibility</p:attrName>
                                        </p:attrNameLst>
                                      </p:cBhvr>
                                      <p:to>
                                        <p:strVal val="visible"/>
                                      </p:to>
                                    </p:set>
                                    <p:animEffect transition="in" filter="fade">
                                      <p:cBhvr>
                                        <p:cTn id="73" dur="2000"/>
                                        <p:tgtEl>
                                          <p:spTgt spid="68"/>
                                        </p:tgtEl>
                                      </p:cBhvr>
                                    </p:animEffect>
                                  </p:childTnLst>
                                </p:cTn>
                              </p:par>
                              <p:par>
                                <p:cTn id="74" presetID="10" presetClass="entr" presetSubtype="0" fill="hold" nodeType="withEffect">
                                  <p:stCondLst>
                                    <p:cond delay="0"/>
                                  </p:stCondLst>
                                  <p:childTnLst>
                                    <p:set>
                                      <p:cBhvr>
                                        <p:cTn id="75" dur="1" fill="hold">
                                          <p:stCondLst>
                                            <p:cond delay="0"/>
                                          </p:stCondLst>
                                        </p:cTn>
                                        <p:tgtEl>
                                          <p:spTgt spid="54"/>
                                        </p:tgtEl>
                                        <p:attrNameLst>
                                          <p:attrName>style.visibility</p:attrName>
                                        </p:attrNameLst>
                                      </p:cBhvr>
                                      <p:to>
                                        <p:strVal val="visible"/>
                                      </p:to>
                                    </p:set>
                                    <p:animEffect transition="in" filter="fade">
                                      <p:cBhvr>
                                        <p:cTn id="76" dur="2000"/>
                                        <p:tgtEl>
                                          <p:spTgt spid="54"/>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69"/>
                                        </p:tgtEl>
                                        <p:attrNameLst>
                                          <p:attrName>style.visibility</p:attrName>
                                        </p:attrNameLst>
                                      </p:cBhvr>
                                      <p:to>
                                        <p:strVal val="visible"/>
                                      </p:to>
                                    </p:set>
                                    <p:animEffect transition="in" filter="fade">
                                      <p:cBhvr>
                                        <p:cTn id="79" dur="2000"/>
                                        <p:tgtEl>
                                          <p:spTgt spid="69"/>
                                        </p:tgtEl>
                                      </p:cBhvr>
                                    </p:animEffect>
                                  </p:childTnLst>
                                </p:cTn>
                              </p:par>
                              <p:par>
                                <p:cTn id="80" presetID="10" presetClass="entr" presetSubtype="0" fill="hold" nodeType="withEffect">
                                  <p:stCondLst>
                                    <p:cond delay="0"/>
                                  </p:stCondLst>
                                  <p:childTnLst>
                                    <p:set>
                                      <p:cBhvr>
                                        <p:cTn id="81" dur="1" fill="hold">
                                          <p:stCondLst>
                                            <p:cond delay="0"/>
                                          </p:stCondLst>
                                        </p:cTn>
                                        <p:tgtEl>
                                          <p:spTgt spid="55"/>
                                        </p:tgtEl>
                                        <p:attrNameLst>
                                          <p:attrName>style.visibility</p:attrName>
                                        </p:attrNameLst>
                                      </p:cBhvr>
                                      <p:to>
                                        <p:strVal val="visible"/>
                                      </p:to>
                                    </p:set>
                                    <p:animEffect transition="in" filter="fade">
                                      <p:cBhvr>
                                        <p:cTn id="82" dur="2000"/>
                                        <p:tgtEl>
                                          <p:spTgt spid="55"/>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70"/>
                                        </p:tgtEl>
                                        <p:attrNameLst>
                                          <p:attrName>style.visibility</p:attrName>
                                        </p:attrNameLst>
                                      </p:cBhvr>
                                      <p:to>
                                        <p:strVal val="visible"/>
                                      </p:to>
                                    </p:set>
                                    <p:animEffect transition="in" filter="fade">
                                      <p:cBhvr>
                                        <p:cTn id="85" dur="2000"/>
                                        <p:tgtEl>
                                          <p:spTgt spid="70"/>
                                        </p:tgtEl>
                                      </p:cBhvr>
                                    </p:animEffect>
                                  </p:childTnLst>
                                </p:cTn>
                              </p:par>
                              <p:par>
                                <p:cTn id="86" presetID="10" presetClass="entr" presetSubtype="0" fill="hold" nodeType="withEffect">
                                  <p:stCondLst>
                                    <p:cond delay="0"/>
                                  </p:stCondLst>
                                  <p:childTnLst>
                                    <p:set>
                                      <p:cBhvr>
                                        <p:cTn id="87" dur="1" fill="hold">
                                          <p:stCondLst>
                                            <p:cond delay="0"/>
                                          </p:stCondLst>
                                        </p:cTn>
                                        <p:tgtEl>
                                          <p:spTgt spid="56"/>
                                        </p:tgtEl>
                                        <p:attrNameLst>
                                          <p:attrName>style.visibility</p:attrName>
                                        </p:attrNameLst>
                                      </p:cBhvr>
                                      <p:to>
                                        <p:strVal val="visible"/>
                                      </p:to>
                                    </p:set>
                                    <p:animEffect transition="in" filter="fade">
                                      <p:cBhvr>
                                        <p:cTn id="88" dur="2000"/>
                                        <p:tgtEl>
                                          <p:spTgt spid="56"/>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71"/>
                                        </p:tgtEl>
                                        <p:attrNameLst>
                                          <p:attrName>style.visibility</p:attrName>
                                        </p:attrNameLst>
                                      </p:cBhvr>
                                      <p:to>
                                        <p:strVal val="visible"/>
                                      </p:to>
                                    </p:set>
                                    <p:animEffect transition="in" filter="fade">
                                      <p:cBhvr>
                                        <p:cTn id="91" dur="2000"/>
                                        <p:tgtEl>
                                          <p:spTgt spid="71"/>
                                        </p:tgtEl>
                                      </p:cBhvr>
                                    </p:animEffect>
                                  </p:childTnLst>
                                </p:cTn>
                              </p:par>
                              <p:par>
                                <p:cTn id="92" presetID="10" presetClass="entr" presetSubtype="0" fill="hold" nodeType="withEffect">
                                  <p:stCondLst>
                                    <p:cond delay="0"/>
                                  </p:stCondLst>
                                  <p:childTnLst>
                                    <p:set>
                                      <p:cBhvr>
                                        <p:cTn id="93" dur="1" fill="hold">
                                          <p:stCondLst>
                                            <p:cond delay="0"/>
                                          </p:stCondLst>
                                        </p:cTn>
                                        <p:tgtEl>
                                          <p:spTgt spid="57"/>
                                        </p:tgtEl>
                                        <p:attrNameLst>
                                          <p:attrName>style.visibility</p:attrName>
                                        </p:attrNameLst>
                                      </p:cBhvr>
                                      <p:to>
                                        <p:strVal val="visible"/>
                                      </p:to>
                                    </p:set>
                                    <p:animEffect transition="in" filter="fade">
                                      <p:cBhvr>
                                        <p:cTn id="94" dur="2000"/>
                                        <p:tgtEl>
                                          <p:spTgt spid="57"/>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72"/>
                                        </p:tgtEl>
                                        <p:attrNameLst>
                                          <p:attrName>style.visibility</p:attrName>
                                        </p:attrNameLst>
                                      </p:cBhvr>
                                      <p:to>
                                        <p:strVal val="visible"/>
                                      </p:to>
                                    </p:set>
                                    <p:animEffect transition="in" filter="fade">
                                      <p:cBhvr>
                                        <p:cTn id="97" dur="2000"/>
                                        <p:tgtEl>
                                          <p:spTgt spid="72"/>
                                        </p:tgtEl>
                                      </p:cBhvr>
                                    </p:animEffect>
                                  </p:childTnLst>
                                </p:cTn>
                              </p:par>
                              <p:par>
                                <p:cTn id="98" presetID="10" presetClass="entr" presetSubtype="0" fill="hold" nodeType="withEffect">
                                  <p:stCondLst>
                                    <p:cond delay="0"/>
                                  </p:stCondLst>
                                  <p:childTnLst>
                                    <p:set>
                                      <p:cBhvr>
                                        <p:cTn id="99" dur="1" fill="hold">
                                          <p:stCondLst>
                                            <p:cond delay="0"/>
                                          </p:stCondLst>
                                        </p:cTn>
                                        <p:tgtEl>
                                          <p:spTgt spid="58"/>
                                        </p:tgtEl>
                                        <p:attrNameLst>
                                          <p:attrName>style.visibility</p:attrName>
                                        </p:attrNameLst>
                                      </p:cBhvr>
                                      <p:to>
                                        <p:strVal val="visible"/>
                                      </p:to>
                                    </p:set>
                                    <p:animEffect transition="in" filter="fade">
                                      <p:cBhvr>
                                        <p:cTn id="100" dur="2000"/>
                                        <p:tgtEl>
                                          <p:spTgt spid="58"/>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73"/>
                                        </p:tgtEl>
                                        <p:attrNameLst>
                                          <p:attrName>style.visibility</p:attrName>
                                        </p:attrNameLst>
                                      </p:cBhvr>
                                      <p:to>
                                        <p:strVal val="visible"/>
                                      </p:to>
                                    </p:set>
                                    <p:animEffect transition="in" filter="fade">
                                      <p:cBhvr>
                                        <p:cTn id="103" dur="2000"/>
                                        <p:tgtEl>
                                          <p:spTgt spid="73"/>
                                        </p:tgtEl>
                                      </p:cBhvr>
                                    </p:animEffect>
                                  </p:childTnLst>
                                </p:cTn>
                              </p:par>
                              <p:par>
                                <p:cTn id="104" presetID="10" presetClass="entr" presetSubtype="0" fill="hold" nodeType="withEffect">
                                  <p:stCondLst>
                                    <p:cond delay="0"/>
                                  </p:stCondLst>
                                  <p:childTnLst>
                                    <p:set>
                                      <p:cBhvr>
                                        <p:cTn id="105" dur="1" fill="hold">
                                          <p:stCondLst>
                                            <p:cond delay="0"/>
                                          </p:stCondLst>
                                        </p:cTn>
                                        <p:tgtEl>
                                          <p:spTgt spid="59"/>
                                        </p:tgtEl>
                                        <p:attrNameLst>
                                          <p:attrName>style.visibility</p:attrName>
                                        </p:attrNameLst>
                                      </p:cBhvr>
                                      <p:to>
                                        <p:strVal val="visible"/>
                                      </p:to>
                                    </p:set>
                                    <p:animEffect transition="in" filter="fade">
                                      <p:cBhvr>
                                        <p:cTn id="106" dur="2000"/>
                                        <p:tgtEl>
                                          <p:spTgt spid="59"/>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74"/>
                                        </p:tgtEl>
                                        <p:attrNameLst>
                                          <p:attrName>style.visibility</p:attrName>
                                        </p:attrNameLst>
                                      </p:cBhvr>
                                      <p:to>
                                        <p:strVal val="visible"/>
                                      </p:to>
                                    </p:set>
                                    <p:animEffect transition="in" filter="fade">
                                      <p:cBhvr>
                                        <p:cTn id="109" dur="2000"/>
                                        <p:tgtEl>
                                          <p:spTgt spid="74"/>
                                        </p:tgtEl>
                                      </p:cBhvr>
                                    </p:animEffect>
                                  </p:childTnLst>
                                </p:cTn>
                              </p:par>
                              <p:par>
                                <p:cTn id="110" presetID="10" presetClass="entr" presetSubtype="0" fill="hold" nodeType="withEffect">
                                  <p:stCondLst>
                                    <p:cond delay="0"/>
                                  </p:stCondLst>
                                  <p:childTnLst>
                                    <p:set>
                                      <p:cBhvr>
                                        <p:cTn id="111" dur="1" fill="hold">
                                          <p:stCondLst>
                                            <p:cond delay="0"/>
                                          </p:stCondLst>
                                        </p:cTn>
                                        <p:tgtEl>
                                          <p:spTgt spid="60"/>
                                        </p:tgtEl>
                                        <p:attrNameLst>
                                          <p:attrName>style.visibility</p:attrName>
                                        </p:attrNameLst>
                                      </p:cBhvr>
                                      <p:to>
                                        <p:strVal val="visible"/>
                                      </p:to>
                                    </p:set>
                                    <p:animEffect transition="in" filter="fade">
                                      <p:cBhvr>
                                        <p:cTn id="112" dur="2000"/>
                                        <p:tgtEl>
                                          <p:spTgt spid="60"/>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75"/>
                                        </p:tgtEl>
                                        <p:attrNameLst>
                                          <p:attrName>style.visibility</p:attrName>
                                        </p:attrNameLst>
                                      </p:cBhvr>
                                      <p:to>
                                        <p:strVal val="visible"/>
                                      </p:to>
                                    </p:set>
                                    <p:animEffect transition="in" filter="fade">
                                      <p:cBhvr>
                                        <p:cTn id="115" dur="2000"/>
                                        <p:tgtEl>
                                          <p:spTgt spid="75"/>
                                        </p:tgtEl>
                                      </p:cBhvr>
                                    </p:animEffect>
                                  </p:childTnLst>
                                </p:cTn>
                              </p:par>
                            </p:childTnLst>
                          </p:cTn>
                        </p:par>
                        <p:par>
                          <p:cTn id="116" fill="hold">
                            <p:stCondLst>
                              <p:cond delay="4000"/>
                            </p:stCondLst>
                            <p:childTnLst>
                              <p:par>
                                <p:cTn id="117" presetID="53" presetClass="entr" presetSubtype="0" fill="hold" nodeType="afterEffect">
                                  <p:stCondLst>
                                    <p:cond delay="0"/>
                                  </p:stCondLst>
                                  <p:childTnLst>
                                    <p:set>
                                      <p:cBhvr>
                                        <p:cTn id="118" dur="1" fill="hold">
                                          <p:stCondLst>
                                            <p:cond delay="0"/>
                                          </p:stCondLst>
                                        </p:cTn>
                                        <p:tgtEl>
                                          <p:spTgt spid="77"/>
                                        </p:tgtEl>
                                        <p:attrNameLst>
                                          <p:attrName>style.visibility</p:attrName>
                                        </p:attrNameLst>
                                      </p:cBhvr>
                                      <p:to>
                                        <p:strVal val="visible"/>
                                      </p:to>
                                    </p:set>
                                    <p:anim calcmode="lin" valueType="num">
                                      <p:cBhvr>
                                        <p:cTn id="119" dur="1000" fill="hold"/>
                                        <p:tgtEl>
                                          <p:spTgt spid="77"/>
                                        </p:tgtEl>
                                        <p:attrNameLst>
                                          <p:attrName>ppt_w</p:attrName>
                                        </p:attrNameLst>
                                      </p:cBhvr>
                                      <p:tavLst>
                                        <p:tav tm="0">
                                          <p:val>
                                            <p:fltVal val="0"/>
                                          </p:val>
                                        </p:tav>
                                        <p:tav tm="100000">
                                          <p:val>
                                            <p:strVal val="#ppt_w"/>
                                          </p:val>
                                        </p:tav>
                                      </p:tavLst>
                                    </p:anim>
                                    <p:anim calcmode="lin" valueType="num">
                                      <p:cBhvr>
                                        <p:cTn id="120" dur="1000" fill="hold"/>
                                        <p:tgtEl>
                                          <p:spTgt spid="77"/>
                                        </p:tgtEl>
                                        <p:attrNameLst>
                                          <p:attrName>ppt_h</p:attrName>
                                        </p:attrNameLst>
                                      </p:cBhvr>
                                      <p:tavLst>
                                        <p:tav tm="0">
                                          <p:val>
                                            <p:fltVal val="0"/>
                                          </p:val>
                                        </p:tav>
                                        <p:tav tm="100000">
                                          <p:val>
                                            <p:strVal val="#ppt_h"/>
                                          </p:val>
                                        </p:tav>
                                      </p:tavLst>
                                    </p:anim>
                                    <p:animEffect transition="in" filter="fade">
                                      <p:cBhvr>
                                        <p:cTn id="121" dur="1000"/>
                                        <p:tgtEl>
                                          <p:spTgt spid="77"/>
                                        </p:tgtEl>
                                      </p:cBhvr>
                                    </p:animEffect>
                                  </p:childTnLst>
                                </p:cTn>
                              </p:par>
                            </p:childTnLst>
                          </p:cTn>
                        </p:par>
                        <p:par>
                          <p:cTn id="122" fill="hold">
                            <p:stCondLst>
                              <p:cond delay="5000"/>
                            </p:stCondLst>
                            <p:childTnLst>
                              <p:par>
                                <p:cTn id="123" presetID="53" presetClass="entr" presetSubtype="0" fill="hold" nodeType="afterEffect">
                                  <p:stCondLst>
                                    <p:cond delay="0"/>
                                  </p:stCondLst>
                                  <p:childTnLst>
                                    <p:set>
                                      <p:cBhvr>
                                        <p:cTn id="124" dur="1" fill="hold">
                                          <p:stCondLst>
                                            <p:cond delay="0"/>
                                          </p:stCondLst>
                                        </p:cTn>
                                        <p:tgtEl>
                                          <p:spTgt spid="76"/>
                                        </p:tgtEl>
                                        <p:attrNameLst>
                                          <p:attrName>style.visibility</p:attrName>
                                        </p:attrNameLst>
                                      </p:cBhvr>
                                      <p:to>
                                        <p:strVal val="visible"/>
                                      </p:to>
                                    </p:set>
                                    <p:anim calcmode="lin" valueType="num">
                                      <p:cBhvr>
                                        <p:cTn id="125" dur="1000" fill="hold"/>
                                        <p:tgtEl>
                                          <p:spTgt spid="76"/>
                                        </p:tgtEl>
                                        <p:attrNameLst>
                                          <p:attrName>ppt_w</p:attrName>
                                        </p:attrNameLst>
                                      </p:cBhvr>
                                      <p:tavLst>
                                        <p:tav tm="0">
                                          <p:val>
                                            <p:fltVal val="0"/>
                                          </p:val>
                                        </p:tav>
                                        <p:tav tm="100000">
                                          <p:val>
                                            <p:strVal val="#ppt_w"/>
                                          </p:val>
                                        </p:tav>
                                      </p:tavLst>
                                    </p:anim>
                                    <p:anim calcmode="lin" valueType="num">
                                      <p:cBhvr>
                                        <p:cTn id="126" dur="1000" fill="hold"/>
                                        <p:tgtEl>
                                          <p:spTgt spid="76"/>
                                        </p:tgtEl>
                                        <p:attrNameLst>
                                          <p:attrName>ppt_h</p:attrName>
                                        </p:attrNameLst>
                                      </p:cBhvr>
                                      <p:tavLst>
                                        <p:tav tm="0">
                                          <p:val>
                                            <p:fltVal val="0"/>
                                          </p:val>
                                        </p:tav>
                                        <p:tav tm="100000">
                                          <p:val>
                                            <p:strVal val="#ppt_h"/>
                                          </p:val>
                                        </p:tav>
                                      </p:tavLst>
                                    </p:anim>
                                    <p:animEffect transition="in" filter="fade">
                                      <p:cBhvr>
                                        <p:cTn id="127"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61" grpId="0"/>
      <p:bldP spid="62" grpId="0"/>
      <p:bldP spid="63" grpId="0"/>
      <p:bldP spid="64" grpId="0"/>
      <p:bldP spid="65" grpId="0"/>
      <p:bldP spid="66" grpId="0"/>
      <p:bldP spid="67" grpId="0"/>
      <p:bldP spid="68" grpId="0"/>
      <p:bldP spid="69" grpId="0"/>
      <p:bldP spid="70" grpId="0"/>
      <p:bldP spid="71" grpId="0"/>
      <p:bldP spid="72" grpId="0"/>
      <p:bldP spid="73" grpId="0"/>
      <p:bldP spid="74" grpId="0"/>
      <p:bldP spid="75" grpId="0"/>
      <p:bldP spid="38" grpId="0"/>
      <p:bldP spid="39" grpId="0"/>
    </p:bldLst>
  </p:timing>
</p:sld>
</file>

<file path=ppt/slides/slide113.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ctr" rtl="1">
                        <a:lnSpc>
                          <a:spcPct val="150000"/>
                        </a:lnSpc>
                      </a:pPr>
                      <a:r>
                        <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(جلسه دهم)</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نمونه‏ها</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مقطع ابتدايي</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ar-SA" sz="1800" b="1" kern="1200" dirty="0" smtClean="0">
                          <a:solidFill>
                            <a:schemeClr val="tx1"/>
                          </a:solidFill>
                          <a:latin typeface="+mn-lt"/>
                          <a:ea typeface="+mn-ea"/>
                          <a:cs typeface="B Lotus" pitchFamily="2" charset="-78"/>
                        </a:rPr>
                        <a:t>خدا چه رنگی است؟</a:t>
                      </a:r>
                      <a:endParaRPr lang="en-US" sz="1800" b="1" kern="1200" dirty="0" smtClean="0">
                        <a:solidFill>
                          <a:schemeClr val="tx1"/>
                        </a:solidFill>
                        <a:latin typeface="+mn-lt"/>
                        <a:ea typeface="+mn-ea"/>
                        <a:cs typeface="B Lotus" pitchFamily="2" charset="-78"/>
                      </a:endParaRPr>
                    </a:p>
                    <a:p>
                      <a:pPr rtl="1">
                        <a:lnSpc>
                          <a:spcPct val="150000"/>
                        </a:lnSpc>
                      </a:pPr>
                      <a:r>
                        <a:rPr lang="fa-IR"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جواب:</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fa-IR" sz="1800" b="1" kern="1200" dirty="0" smtClean="0">
                          <a:solidFill>
                            <a:schemeClr val="tx1"/>
                          </a:solidFill>
                          <a:latin typeface="+mn-lt"/>
                          <a:ea typeface="+mn-ea"/>
                          <a:cs typeface="B Lotus" pitchFamily="2" charset="-78"/>
                        </a:rPr>
                        <a:t>گـل محمّدی، قـرمـز است</a:t>
                      </a:r>
                      <a:endParaRPr lang="en-US" sz="1800" b="1" kern="1200" dirty="0" smtClean="0">
                        <a:solidFill>
                          <a:schemeClr val="tx1"/>
                        </a:solidFill>
                        <a:latin typeface="+mn-lt"/>
                        <a:ea typeface="+mn-ea"/>
                        <a:cs typeface="B Lotus" pitchFamily="2" charset="-78"/>
                      </a:endParaRPr>
                    </a:p>
                    <a:p>
                      <a:pPr rtl="1">
                        <a:lnSpc>
                          <a:spcPct val="150000"/>
                        </a:lnSpc>
                      </a:pPr>
                      <a:r>
                        <a:rPr lang="fa-IR" sz="1800" b="1" kern="1200" dirty="0" smtClean="0">
                          <a:solidFill>
                            <a:schemeClr val="tx1"/>
                          </a:solidFill>
                          <a:latin typeface="+mn-lt"/>
                          <a:ea typeface="+mn-ea"/>
                          <a:cs typeface="B Lotus" pitchFamily="2" charset="-78"/>
                        </a:rPr>
                        <a:t>بـرگ درخـت، سـبز است.</a:t>
                      </a:r>
                      <a:endParaRPr lang="en-US" sz="1800" b="1" kern="1200" dirty="0" smtClean="0">
                        <a:solidFill>
                          <a:schemeClr val="tx1"/>
                        </a:solidFill>
                        <a:latin typeface="+mn-lt"/>
                        <a:ea typeface="+mn-ea"/>
                        <a:cs typeface="B Lotus" pitchFamily="2" charset="-78"/>
                      </a:endParaRPr>
                    </a:p>
                    <a:p>
                      <a:pPr rtl="1">
                        <a:lnSpc>
                          <a:spcPct val="150000"/>
                        </a:lnSpc>
                      </a:pPr>
                      <a:r>
                        <a:rPr lang="fa-IR" sz="1800" b="1" kern="1200" dirty="0" smtClean="0">
                          <a:solidFill>
                            <a:schemeClr val="tx1"/>
                          </a:solidFill>
                          <a:latin typeface="+mn-lt"/>
                          <a:ea typeface="+mn-ea"/>
                          <a:cs typeface="B Lotus" pitchFamily="2" charset="-78"/>
                        </a:rPr>
                        <a:t>گنبد حرم امام رضا، زرد است</a:t>
                      </a:r>
                      <a:endParaRPr lang="en-US" sz="1800" b="1" kern="1200" dirty="0" smtClean="0">
                        <a:solidFill>
                          <a:schemeClr val="tx1"/>
                        </a:solidFill>
                        <a:latin typeface="+mn-lt"/>
                        <a:ea typeface="+mn-ea"/>
                        <a:cs typeface="B Lotus" pitchFamily="2" charset="-78"/>
                      </a:endParaRPr>
                    </a:p>
                    <a:p>
                      <a:pPr rtl="1">
                        <a:lnSpc>
                          <a:spcPct val="150000"/>
                        </a:lnSpc>
                      </a:pPr>
                      <a:r>
                        <a:rPr lang="fa-IR" sz="1800" b="1" kern="1200" dirty="0" smtClean="0">
                          <a:solidFill>
                            <a:schemeClr val="tx1"/>
                          </a:solidFill>
                          <a:latin typeface="+mn-lt"/>
                          <a:ea typeface="+mn-ea"/>
                          <a:cs typeface="B Lotus" pitchFamily="2" charset="-78"/>
                        </a:rPr>
                        <a:t>توپی که دیروز خریدی، سفید است.</a:t>
                      </a:r>
                      <a:endParaRPr lang="en-US" sz="1800" b="1" kern="1200" dirty="0" smtClean="0">
                        <a:solidFill>
                          <a:schemeClr val="tx1"/>
                        </a:solidFill>
                        <a:latin typeface="+mn-lt"/>
                        <a:ea typeface="+mn-ea"/>
                        <a:cs typeface="B Lotus" pitchFamily="2" charset="-78"/>
                      </a:endParaRPr>
                    </a:p>
                    <a:p>
                      <a:pPr rtl="1">
                        <a:lnSpc>
                          <a:spcPct val="150000"/>
                        </a:lnSpc>
                      </a:pPr>
                      <a:r>
                        <a:rPr lang="fa-IR" sz="1800" b="1" kern="1200" dirty="0" smtClean="0">
                          <a:solidFill>
                            <a:schemeClr val="tx1"/>
                          </a:solidFill>
                          <a:latin typeface="+mn-lt"/>
                          <a:ea typeface="+mn-ea"/>
                          <a:cs typeface="B Lotus" pitchFamily="2" charset="-78"/>
                        </a:rPr>
                        <a:t>دمپایی مادرت صورتی است</a:t>
                      </a:r>
                      <a:endParaRPr lang="en-US" sz="1800" b="1" kern="1200" dirty="0" smtClean="0">
                        <a:solidFill>
                          <a:schemeClr val="tx1"/>
                        </a:solidFill>
                        <a:latin typeface="+mn-lt"/>
                        <a:ea typeface="+mn-ea"/>
                        <a:cs typeface="B Lotus" pitchFamily="2" charset="-78"/>
                      </a:endParaRPr>
                    </a:p>
                    <a:p>
                      <a:pPr rtl="1">
                        <a:lnSpc>
                          <a:spcPct val="150000"/>
                        </a:lnSpc>
                      </a:pPr>
                      <a:r>
                        <a:rPr lang="fa-IR" sz="1800" b="1" kern="1200" dirty="0" smtClean="0">
                          <a:solidFill>
                            <a:schemeClr val="tx1"/>
                          </a:solidFill>
                          <a:latin typeface="+mn-lt"/>
                          <a:ea typeface="+mn-ea"/>
                          <a:cs typeface="B Lotus" pitchFamily="2" charset="-78"/>
                        </a:rPr>
                        <a:t>مـوی سـرت، سیـاه است.</a:t>
                      </a:r>
                      <a:endParaRPr lang="en-US" sz="1800" b="1" kern="1200" dirty="0" smtClean="0">
                        <a:solidFill>
                          <a:schemeClr val="tx1"/>
                        </a:solidFill>
                        <a:latin typeface="+mn-lt"/>
                        <a:ea typeface="+mn-ea"/>
                        <a:cs typeface="B Lotus" pitchFamily="2" charset="-78"/>
                      </a:endParaRPr>
                    </a:p>
                    <a:p>
                      <a:pPr rtl="1">
                        <a:lnSpc>
                          <a:spcPct val="150000"/>
                        </a:lnSpc>
                      </a:pPr>
                      <a:r>
                        <a:rPr lang="fa-IR" sz="1800" b="1" kern="1200" dirty="0" smtClean="0">
                          <a:solidFill>
                            <a:schemeClr val="tx1"/>
                          </a:solidFill>
                          <a:latin typeface="+mn-lt"/>
                          <a:ea typeface="+mn-ea"/>
                          <a:cs typeface="B Lotus" pitchFamily="2" charset="-78"/>
                        </a:rPr>
                        <a:t>درب خـانه‏ات، قهوه‏ای است</a:t>
                      </a:r>
                      <a:endParaRPr lang="en-US" sz="1800" b="1" kern="1200" dirty="0" smtClean="0">
                        <a:solidFill>
                          <a:schemeClr val="tx1"/>
                        </a:solidFill>
                        <a:latin typeface="+mn-lt"/>
                        <a:ea typeface="+mn-ea"/>
                        <a:cs typeface="B Lotus" pitchFamily="2" charset="-78"/>
                      </a:endParaRPr>
                    </a:p>
                    <a:p>
                      <a:pPr>
                        <a:lnSpc>
                          <a:spcPct val="150000"/>
                        </a:lnSpc>
                      </a:pPr>
                      <a:r>
                        <a:rPr lang="ar-SA" sz="1800" b="1" kern="1200" dirty="0" smtClean="0">
                          <a:solidFill>
                            <a:schemeClr val="tx1"/>
                          </a:solidFill>
                          <a:latin typeface="+mn-lt"/>
                          <a:ea typeface="+mn-ea"/>
                          <a:cs typeface="B Lotus" pitchFamily="2" charset="-78"/>
                        </a:rPr>
                        <a:t>دوچـرخـه‏ی تـو، آبـی است. </a:t>
                      </a:r>
                      <a:endParaRPr lang="fa-IR" sz="2000" b="0"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دهم/ قالب پرسش و پاسخ</a:t>
            </a:r>
          </a:p>
        </p:txBody>
      </p:sp>
      <p:sp>
        <p:nvSpPr>
          <p:cNvPr id="17" name="Rounded Rectangle 16">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9" name="Rounded Rectangle 18">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20" name="Rounded Rectangle 19">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22" name="Rounded Rectangle 21">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23" name="Rounded Rectangle 22">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24" name="Rounded Rectangle 23">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25" name="Rounded Rectangle 24">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27" name="Rounded Rectangle 26">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a:solidFill>
            <a:schemeClr val="accent3">
              <a:lumMod val="60000"/>
              <a:lumOff val="40000"/>
            </a:schemeClr>
          </a:solidFill>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28" name="Rounded Rectangle 27">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29" name="Rounded Rectangle 28">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0-#ppt_w/2"/>
                                          </p:val>
                                        </p:tav>
                                        <p:tav tm="100000">
                                          <p:val>
                                            <p:strVal val="#ppt_x"/>
                                          </p:val>
                                        </p:tav>
                                      </p:tavLst>
                                    </p:anim>
                                    <p:anim calcmode="lin" valueType="num">
                                      <p:cBhvr additive="base">
                                        <p:cTn id="32" dur="1000" fill="hold"/>
                                        <p:tgtEl>
                                          <p:spTgt spid="17"/>
                                        </p:tgtEl>
                                        <p:attrNameLst>
                                          <p:attrName>ppt_y</p:attrName>
                                        </p:attrNameLst>
                                      </p:cBhvr>
                                      <p:tavLst>
                                        <p:tav tm="0">
                                          <p:val>
                                            <p:strVal val="#ppt_y"/>
                                          </p:val>
                                        </p:tav>
                                        <p:tav tm="100000">
                                          <p:val>
                                            <p:strVal val="#ppt_y"/>
                                          </p:val>
                                        </p:tav>
                                      </p:tavLst>
                                    </p:anim>
                                  </p:childTnLst>
                                </p:cTn>
                              </p:par>
                              <p:par>
                                <p:cTn id="33" presetID="7" presetClass="entr" presetSubtype="8" fill="hold"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0-#ppt_w/2"/>
                                          </p:val>
                                        </p:tav>
                                        <p:tav tm="100000">
                                          <p:val>
                                            <p:strVal val="#ppt_x"/>
                                          </p:val>
                                        </p:tav>
                                      </p:tavLst>
                                    </p:anim>
                                    <p:anim calcmode="lin" valueType="num">
                                      <p:cBhvr additive="base">
                                        <p:cTn id="36" dur="1000" fill="hold"/>
                                        <p:tgtEl>
                                          <p:spTgt spid="18"/>
                                        </p:tgtEl>
                                        <p:attrNameLst>
                                          <p:attrName>ppt_y</p:attrName>
                                        </p:attrNameLst>
                                      </p:cBhvr>
                                      <p:tavLst>
                                        <p:tav tm="0">
                                          <p:val>
                                            <p:strVal val="#ppt_y"/>
                                          </p:val>
                                        </p:tav>
                                        <p:tav tm="100000">
                                          <p:val>
                                            <p:strVal val="#ppt_y"/>
                                          </p:val>
                                        </p:tav>
                                      </p:tavLst>
                                    </p:anim>
                                  </p:childTnLst>
                                </p:cTn>
                              </p:par>
                              <p:par>
                                <p:cTn id="37" presetID="7" presetClass="entr" presetSubtype="8" fill="hold"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1000" fill="hold"/>
                                        <p:tgtEl>
                                          <p:spTgt spid="19"/>
                                        </p:tgtEl>
                                        <p:attrNameLst>
                                          <p:attrName>ppt_x</p:attrName>
                                        </p:attrNameLst>
                                      </p:cBhvr>
                                      <p:tavLst>
                                        <p:tav tm="0">
                                          <p:val>
                                            <p:strVal val="0-#ppt_w/2"/>
                                          </p:val>
                                        </p:tav>
                                        <p:tav tm="100000">
                                          <p:val>
                                            <p:strVal val="#ppt_x"/>
                                          </p:val>
                                        </p:tav>
                                      </p:tavLst>
                                    </p:anim>
                                    <p:anim calcmode="lin" valueType="num">
                                      <p:cBhvr additive="base">
                                        <p:cTn id="40" dur="1000" fill="hold"/>
                                        <p:tgtEl>
                                          <p:spTgt spid="19"/>
                                        </p:tgtEl>
                                        <p:attrNameLst>
                                          <p:attrName>ppt_y</p:attrName>
                                        </p:attrNameLst>
                                      </p:cBhvr>
                                      <p:tavLst>
                                        <p:tav tm="0">
                                          <p:val>
                                            <p:strVal val="#ppt_y"/>
                                          </p:val>
                                        </p:tav>
                                        <p:tav tm="100000">
                                          <p:val>
                                            <p:strVal val="#ppt_y"/>
                                          </p:val>
                                        </p:tav>
                                      </p:tavLst>
                                    </p:anim>
                                  </p:childTnLst>
                                </p:cTn>
                              </p:par>
                              <p:par>
                                <p:cTn id="41" presetID="7" presetClass="entr" presetSubtype="8" fill="hold"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1000" fill="hold"/>
                                        <p:tgtEl>
                                          <p:spTgt spid="20"/>
                                        </p:tgtEl>
                                        <p:attrNameLst>
                                          <p:attrName>ppt_x</p:attrName>
                                        </p:attrNameLst>
                                      </p:cBhvr>
                                      <p:tavLst>
                                        <p:tav tm="0">
                                          <p:val>
                                            <p:strVal val="0-#ppt_w/2"/>
                                          </p:val>
                                        </p:tav>
                                        <p:tav tm="100000">
                                          <p:val>
                                            <p:strVal val="#ppt_x"/>
                                          </p:val>
                                        </p:tav>
                                      </p:tavLst>
                                    </p:anim>
                                    <p:anim calcmode="lin" valueType="num">
                                      <p:cBhvr additive="base">
                                        <p:cTn id="44" dur="1000" fill="hold"/>
                                        <p:tgtEl>
                                          <p:spTgt spid="20"/>
                                        </p:tgtEl>
                                        <p:attrNameLst>
                                          <p:attrName>ppt_y</p:attrName>
                                        </p:attrNameLst>
                                      </p:cBhvr>
                                      <p:tavLst>
                                        <p:tav tm="0">
                                          <p:val>
                                            <p:strVal val="#ppt_y"/>
                                          </p:val>
                                        </p:tav>
                                        <p:tav tm="100000">
                                          <p:val>
                                            <p:strVal val="#ppt_y"/>
                                          </p:val>
                                        </p:tav>
                                      </p:tavLst>
                                    </p:anim>
                                  </p:childTnLst>
                                </p:cTn>
                              </p:par>
                              <p:par>
                                <p:cTn id="45" presetID="7" presetClass="entr" presetSubtype="8" fill="hold" nodeType="withEffect">
                                  <p:stCondLst>
                                    <p:cond delay="0"/>
                                  </p:stCondLst>
                                  <p:childTnLst>
                                    <p:set>
                                      <p:cBhvr>
                                        <p:cTn id="46" dur="1" fill="hold">
                                          <p:stCondLst>
                                            <p:cond delay="0"/>
                                          </p:stCondLst>
                                        </p:cTn>
                                        <p:tgtEl>
                                          <p:spTgt spid="22"/>
                                        </p:tgtEl>
                                        <p:attrNameLst>
                                          <p:attrName>style.visibility</p:attrName>
                                        </p:attrNameLst>
                                      </p:cBhvr>
                                      <p:to>
                                        <p:strVal val="visible"/>
                                      </p:to>
                                    </p:set>
                                    <p:anim calcmode="lin" valueType="num">
                                      <p:cBhvr additive="base">
                                        <p:cTn id="47" dur="1000" fill="hold"/>
                                        <p:tgtEl>
                                          <p:spTgt spid="22"/>
                                        </p:tgtEl>
                                        <p:attrNameLst>
                                          <p:attrName>ppt_x</p:attrName>
                                        </p:attrNameLst>
                                      </p:cBhvr>
                                      <p:tavLst>
                                        <p:tav tm="0">
                                          <p:val>
                                            <p:strVal val="0-#ppt_w/2"/>
                                          </p:val>
                                        </p:tav>
                                        <p:tav tm="100000">
                                          <p:val>
                                            <p:strVal val="#ppt_x"/>
                                          </p:val>
                                        </p:tav>
                                      </p:tavLst>
                                    </p:anim>
                                    <p:anim calcmode="lin" valueType="num">
                                      <p:cBhvr additive="base">
                                        <p:cTn id="48" dur="1000" fill="hold"/>
                                        <p:tgtEl>
                                          <p:spTgt spid="22"/>
                                        </p:tgtEl>
                                        <p:attrNameLst>
                                          <p:attrName>ppt_y</p:attrName>
                                        </p:attrNameLst>
                                      </p:cBhvr>
                                      <p:tavLst>
                                        <p:tav tm="0">
                                          <p:val>
                                            <p:strVal val="#ppt_y"/>
                                          </p:val>
                                        </p:tav>
                                        <p:tav tm="100000">
                                          <p:val>
                                            <p:strVal val="#ppt_y"/>
                                          </p:val>
                                        </p:tav>
                                      </p:tavLst>
                                    </p:anim>
                                  </p:childTnLst>
                                </p:cTn>
                              </p:par>
                              <p:par>
                                <p:cTn id="49" presetID="7" presetClass="entr" presetSubtype="8" fill="hold" nodeType="with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1000" fill="hold"/>
                                        <p:tgtEl>
                                          <p:spTgt spid="23"/>
                                        </p:tgtEl>
                                        <p:attrNameLst>
                                          <p:attrName>ppt_x</p:attrName>
                                        </p:attrNameLst>
                                      </p:cBhvr>
                                      <p:tavLst>
                                        <p:tav tm="0">
                                          <p:val>
                                            <p:strVal val="0-#ppt_w/2"/>
                                          </p:val>
                                        </p:tav>
                                        <p:tav tm="100000">
                                          <p:val>
                                            <p:strVal val="#ppt_x"/>
                                          </p:val>
                                        </p:tav>
                                      </p:tavLst>
                                    </p:anim>
                                    <p:anim calcmode="lin" valueType="num">
                                      <p:cBhvr additive="base">
                                        <p:cTn id="52" dur="1000" fill="hold"/>
                                        <p:tgtEl>
                                          <p:spTgt spid="23"/>
                                        </p:tgtEl>
                                        <p:attrNameLst>
                                          <p:attrName>ppt_y</p:attrName>
                                        </p:attrNameLst>
                                      </p:cBhvr>
                                      <p:tavLst>
                                        <p:tav tm="0">
                                          <p:val>
                                            <p:strVal val="#ppt_y"/>
                                          </p:val>
                                        </p:tav>
                                        <p:tav tm="100000">
                                          <p:val>
                                            <p:strVal val="#ppt_y"/>
                                          </p:val>
                                        </p:tav>
                                      </p:tavLst>
                                    </p:anim>
                                  </p:childTnLst>
                                </p:cTn>
                              </p:par>
                              <p:par>
                                <p:cTn id="53" presetID="7" presetClass="entr" presetSubtype="8" fill="hold" nodeType="withEffect">
                                  <p:stCondLst>
                                    <p:cond delay="0"/>
                                  </p:stCondLst>
                                  <p:childTnLst>
                                    <p:set>
                                      <p:cBhvr>
                                        <p:cTn id="54" dur="1" fill="hold">
                                          <p:stCondLst>
                                            <p:cond delay="0"/>
                                          </p:stCondLst>
                                        </p:cTn>
                                        <p:tgtEl>
                                          <p:spTgt spid="24"/>
                                        </p:tgtEl>
                                        <p:attrNameLst>
                                          <p:attrName>style.visibility</p:attrName>
                                        </p:attrNameLst>
                                      </p:cBhvr>
                                      <p:to>
                                        <p:strVal val="visible"/>
                                      </p:to>
                                    </p:set>
                                    <p:anim calcmode="lin" valueType="num">
                                      <p:cBhvr additive="base">
                                        <p:cTn id="55" dur="1000" fill="hold"/>
                                        <p:tgtEl>
                                          <p:spTgt spid="24"/>
                                        </p:tgtEl>
                                        <p:attrNameLst>
                                          <p:attrName>ppt_x</p:attrName>
                                        </p:attrNameLst>
                                      </p:cBhvr>
                                      <p:tavLst>
                                        <p:tav tm="0">
                                          <p:val>
                                            <p:strVal val="0-#ppt_w/2"/>
                                          </p:val>
                                        </p:tav>
                                        <p:tav tm="100000">
                                          <p:val>
                                            <p:strVal val="#ppt_x"/>
                                          </p:val>
                                        </p:tav>
                                      </p:tavLst>
                                    </p:anim>
                                    <p:anim calcmode="lin" valueType="num">
                                      <p:cBhvr additive="base">
                                        <p:cTn id="56" dur="1000" fill="hold"/>
                                        <p:tgtEl>
                                          <p:spTgt spid="24"/>
                                        </p:tgtEl>
                                        <p:attrNameLst>
                                          <p:attrName>ppt_y</p:attrName>
                                        </p:attrNameLst>
                                      </p:cBhvr>
                                      <p:tavLst>
                                        <p:tav tm="0">
                                          <p:val>
                                            <p:strVal val="#ppt_y"/>
                                          </p:val>
                                        </p:tav>
                                        <p:tav tm="100000">
                                          <p:val>
                                            <p:strVal val="#ppt_y"/>
                                          </p:val>
                                        </p:tav>
                                      </p:tavLst>
                                    </p:anim>
                                  </p:childTnLst>
                                </p:cTn>
                              </p:par>
                              <p:par>
                                <p:cTn id="57" presetID="7" presetClass="entr" presetSubtype="8" fill="hold" nodeType="withEffect">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cBhvr additive="base">
                                        <p:cTn id="59" dur="1000" fill="hold"/>
                                        <p:tgtEl>
                                          <p:spTgt spid="25"/>
                                        </p:tgtEl>
                                        <p:attrNameLst>
                                          <p:attrName>ppt_x</p:attrName>
                                        </p:attrNameLst>
                                      </p:cBhvr>
                                      <p:tavLst>
                                        <p:tav tm="0">
                                          <p:val>
                                            <p:strVal val="0-#ppt_w/2"/>
                                          </p:val>
                                        </p:tav>
                                        <p:tav tm="100000">
                                          <p:val>
                                            <p:strVal val="#ppt_x"/>
                                          </p:val>
                                        </p:tav>
                                      </p:tavLst>
                                    </p:anim>
                                    <p:anim calcmode="lin" valueType="num">
                                      <p:cBhvr additive="base">
                                        <p:cTn id="60" dur="1000" fill="hold"/>
                                        <p:tgtEl>
                                          <p:spTgt spid="25"/>
                                        </p:tgtEl>
                                        <p:attrNameLst>
                                          <p:attrName>ppt_y</p:attrName>
                                        </p:attrNameLst>
                                      </p:cBhvr>
                                      <p:tavLst>
                                        <p:tav tm="0">
                                          <p:val>
                                            <p:strVal val="#ppt_y"/>
                                          </p:val>
                                        </p:tav>
                                        <p:tav tm="100000">
                                          <p:val>
                                            <p:strVal val="#ppt_y"/>
                                          </p:val>
                                        </p:tav>
                                      </p:tavLst>
                                    </p:anim>
                                  </p:childTnLst>
                                </p:cTn>
                              </p:par>
                              <p:par>
                                <p:cTn id="61" presetID="7" presetClass="entr" presetSubtype="8" fill="hold"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0-#ppt_w/2"/>
                                          </p:val>
                                        </p:tav>
                                        <p:tav tm="100000">
                                          <p:val>
                                            <p:strVal val="#ppt_x"/>
                                          </p:val>
                                        </p:tav>
                                      </p:tavLst>
                                    </p:anim>
                                    <p:anim calcmode="lin" valueType="num">
                                      <p:cBhvr additive="base">
                                        <p:cTn id="64" dur="1000" fill="hold"/>
                                        <p:tgtEl>
                                          <p:spTgt spid="27"/>
                                        </p:tgtEl>
                                        <p:attrNameLst>
                                          <p:attrName>ppt_y</p:attrName>
                                        </p:attrNameLst>
                                      </p:cBhvr>
                                      <p:tavLst>
                                        <p:tav tm="0">
                                          <p:val>
                                            <p:strVal val="#ppt_y"/>
                                          </p:val>
                                        </p:tav>
                                        <p:tav tm="100000">
                                          <p:val>
                                            <p:strVal val="#ppt_y"/>
                                          </p:val>
                                        </p:tav>
                                      </p:tavLst>
                                    </p:anim>
                                  </p:childTnLst>
                                </p:cTn>
                              </p:par>
                              <p:par>
                                <p:cTn id="65" presetID="7" presetClass="entr" presetSubtype="8" fill="hold"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0-#ppt_w/2"/>
                                          </p:val>
                                        </p:tav>
                                        <p:tav tm="100000">
                                          <p:val>
                                            <p:strVal val="#ppt_x"/>
                                          </p:val>
                                        </p:tav>
                                      </p:tavLst>
                                    </p:anim>
                                    <p:anim calcmode="lin" valueType="num">
                                      <p:cBhvr additive="base">
                                        <p:cTn id="68" dur="1000" fill="hold"/>
                                        <p:tgtEl>
                                          <p:spTgt spid="28"/>
                                        </p:tgtEl>
                                        <p:attrNameLst>
                                          <p:attrName>ppt_y</p:attrName>
                                        </p:attrNameLst>
                                      </p:cBhvr>
                                      <p:tavLst>
                                        <p:tav tm="0">
                                          <p:val>
                                            <p:strVal val="#ppt_y"/>
                                          </p:val>
                                        </p:tav>
                                        <p:tav tm="100000">
                                          <p:val>
                                            <p:strVal val="#ppt_y"/>
                                          </p:val>
                                        </p:tav>
                                      </p:tavLst>
                                    </p:anim>
                                  </p:childTnLst>
                                </p:cTn>
                              </p:par>
                              <p:par>
                                <p:cTn id="69" presetID="7" presetClass="entr" presetSubtype="8" fill="hold"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0-#ppt_w/2"/>
                                          </p:val>
                                        </p:tav>
                                        <p:tav tm="100000">
                                          <p:val>
                                            <p:strVal val="#ppt_x"/>
                                          </p:val>
                                        </p:tav>
                                      </p:tavLst>
                                    </p:anim>
                                    <p:anim calcmode="lin" valueType="num">
                                      <p:cBhvr additive="base">
                                        <p:cTn id="72" dur="1000" fill="hold"/>
                                        <p:tgtEl>
                                          <p:spTgt spid="29"/>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114.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fa-IR" sz="2200" b="1" kern="1200" dirty="0" smtClean="0">
                          <a:solidFill>
                            <a:schemeClr val="tx1"/>
                          </a:solidFill>
                          <a:latin typeface="+mn-lt"/>
                          <a:ea typeface="+mn-ea"/>
                          <a:cs typeface="B Lotus" pitchFamily="2" charset="-78"/>
                        </a:rPr>
                        <a:t>این چیزها را که می‏بینیم،می‏فهمیم هرکدام رنگ مخصوصی دارند؛ امّا اگر چیزی را نبینیم،آیا می‏توانیم بگوییم چه رنگی است؟اگر چیزی جسم نبود ودیده نشد،آیا می‏توان گفت «چه رنگی است؟</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مثلاً: عقل، چه رنگی است؟مهربانی، چه رنگی است؟علم و دانش، چه رنگی است؟دوست داشتن دیگران، چه رنگی است؟شادی، چه رنگی است؟هیچ کدام از این‏ها دیدنی نیستند تا بگوییم چه رنگی هستند.</a:t>
                      </a:r>
                      <a:endParaRPr lang="en-US"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خدا هم همین‌طور است. اورا نمی‌توان دید تا بتوان گفت چه رنگی دارد.اصلاً خدا دیدنی نیست، تا رنگی داشته باشد.خدا آفریننده‏ی رنگ‌هاست ورنگ داشتن برای او بی‌معنی است.</a:t>
                      </a:r>
                      <a:endParaRPr lang="en-US" sz="2200" b="1" kern="1200" dirty="0" smtClean="0">
                        <a:solidFill>
                          <a:schemeClr val="tx1"/>
                        </a:solidFill>
                        <a:latin typeface="+mn-lt"/>
                        <a:ea typeface="+mn-ea"/>
                        <a:cs typeface="B Lotus" pitchFamily="2" charset="-78"/>
                      </a:endParaRPr>
                    </a:p>
                    <a:p>
                      <a:pPr algn="just">
                        <a:lnSpc>
                          <a:spcPct val="150000"/>
                        </a:lnSpc>
                      </a:pPr>
                      <a:r>
                        <a:rPr lang="ar-SA" sz="2200" b="1" kern="1200" dirty="0" smtClean="0">
                          <a:solidFill>
                            <a:schemeClr val="tx1"/>
                          </a:solidFill>
                          <a:latin typeface="+mn-lt"/>
                          <a:ea typeface="+mn-ea"/>
                          <a:cs typeface="B Lotus" pitchFamily="2" charset="-78"/>
                        </a:rPr>
                        <a:t>البتّه در قرآن از ما خواسته شده است تا به رنگ خدا در بیاییم.باید بدانیم که منظور قرآن از رنگ خدا رنگ‏هایی مثل سبز، زرد،آبی وقرمز نیست. </a:t>
                      </a:r>
                      <a:endParaRPr lang="fa-IR" sz="2200" b="0"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دهم/ قالب پرسش و پاسخ</a:t>
            </a:r>
          </a:p>
        </p:txBody>
      </p:sp>
      <p:sp>
        <p:nvSpPr>
          <p:cNvPr id="17" name="Rounded Rectangle 16">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a:solidFill>
            <a:schemeClr val="accent3">
              <a:lumMod val="60000"/>
              <a:lumOff val="40000"/>
            </a:schemeClr>
          </a:solidFill>
        </p:spPr>
        <p:style>
          <a:lnRef idx="3">
            <a:schemeClr val="lt1"/>
          </a:lnRef>
          <a:fillRef idx="1">
            <a:schemeClr val="accent3"/>
          </a:fillRef>
          <a:effectRef idx="1">
            <a:schemeClr val="accent3"/>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9" name="Rounded Rectangle 18">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20" name="Rounded Rectangle 19">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22" name="Rounded Rectangle 21">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23" name="Rounded Rectangle 22">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24" name="Rounded Rectangle 23">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25" name="Rounded Rectangle 24">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27" name="Rounded Rectangle 26">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a:solidFill>
            <a:schemeClr val="accent3">
              <a:lumMod val="60000"/>
              <a:lumOff val="40000"/>
            </a:schemeClr>
          </a:solidFill>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28" name="Rounded Rectangle 27">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29" name="Rounded Rectangle 28">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0-#ppt_w/2"/>
                                          </p:val>
                                        </p:tav>
                                        <p:tav tm="100000">
                                          <p:val>
                                            <p:strVal val="#ppt_x"/>
                                          </p:val>
                                        </p:tav>
                                      </p:tavLst>
                                    </p:anim>
                                    <p:anim calcmode="lin" valueType="num">
                                      <p:cBhvr additive="base">
                                        <p:cTn id="32" dur="1000" fill="hold"/>
                                        <p:tgtEl>
                                          <p:spTgt spid="17"/>
                                        </p:tgtEl>
                                        <p:attrNameLst>
                                          <p:attrName>ppt_y</p:attrName>
                                        </p:attrNameLst>
                                      </p:cBhvr>
                                      <p:tavLst>
                                        <p:tav tm="0">
                                          <p:val>
                                            <p:strVal val="#ppt_y"/>
                                          </p:val>
                                        </p:tav>
                                        <p:tav tm="100000">
                                          <p:val>
                                            <p:strVal val="#ppt_y"/>
                                          </p:val>
                                        </p:tav>
                                      </p:tavLst>
                                    </p:anim>
                                  </p:childTnLst>
                                </p:cTn>
                              </p:par>
                              <p:par>
                                <p:cTn id="33" presetID="7" presetClass="entr" presetSubtype="8" fill="hold"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0-#ppt_w/2"/>
                                          </p:val>
                                        </p:tav>
                                        <p:tav tm="100000">
                                          <p:val>
                                            <p:strVal val="#ppt_x"/>
                                          </p:val>
                                        </p:tav>
                                      </p:tavLst>
                                    </p:anim>
                                    <p:anim calcmode="lin" valueType="num">
                                      <p:cBhvr additive="base">
                                        <p:cTn id="36" dur="1000" fill="hold"/>
                                        <p:tgtEl>
                                          <p:spTgt spid="18"/>
                                        </p:tgtEl>
                                        <p:attrNameLst>
                                          <p:attrName>ppt_y</p:attrName>
                                        </p:attrNameLst>
                                      </p:cBhvr>
                                      <p:tavLst>
                                        <p:tav tm="0">
                                          <p:val>
                                            <p:strVal val="#ppt_y"/>
                                          </p:val>
                                        </p:tav>
                                        <p:tav tm="100000">
                                          <p:val>
                                            <p:strVal val="#ppt_y"/>
                                          </p:val>
                                        </p:tav>
                                      </p:tavLst>
                                    </p:anim>
                                  </p:childTnLst>
                                </p:cTn>
                              </p:par>
                              <p:par>
                                <p:cTn id="37" presetID="7" presetClass="entr" presetSubtype="8" fill="hold"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1000" fill="hold"/>
                                        <p:tgtEl>
                                          <p:spTgt spid="19"/>
                                        </p:tgtEl>
                                        <p:attrNameLst>
                                          <p:attrName>ppt_x</p:attrName>
                                        </p:attrNameLst>
                                      </p:cBhvr>
                                      <p:tavLst>
                                        <p:tav tm="0">
                                          <p:val>
                                            <p:strVal val="0-#ppt_w/2"/>
                                          </p:val>
                                        </p:tav>
                                        <p:tav tm="100000">
                                          <p:val>
                                            <p:strVal val="#ppt_x"/>
                                          </p:val>
                                        </p:tav>
                                      </p:tavLst>
                                    </p:anim>
                                    <p:anim calcmode="lin" valueType="num">
                                      <p:cBhvr additive="base">
                                        <p:cTn id="40" dur="1000" fill="hold"/>
                                        <p:tgtEl>
                                          <p:spTgt spid="19"/>
                                        </p:tgtEl>
                                        <p:attrNameLst>
                                          <p:attrName>ppt_y</p:attrName>
                                        </p:attrNameLst>
                                      </p:cBhvr>
                                      <p:tavLst>
                                        <p:tav tm="0">
                                          <p:val>
                                            <p:strVal val="#ppt_y"/>
                                          </p:val>
                                        </p:tav>
                                        <p:tav tm="100000">
                                          <p:val>
                                            <p:strVal val="#ppt_y"/>
                                          </p:val>
                                        </p:tav>
                                      </p:tavLst>
                                    </p:anim>
                                  </p:childTnLst>
                                </p:cTn>
                              </p:par>
                              <p:par>
                                <p:cTn id="41" presetID="7" presetClass="entr" presetSubtype="8" fill="hold"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1000" fill="hold"/>
                                        <p:tgtEl>
                                          <p:spTgt spid="20"/>
                                        </p:tgtEl>
                                        <p:attrNameLst>
                                          <p:attrName>ppt_x</p:attrName>
                                        </p:attrNameLst>
                                      </p:cBhvr>
                                      <p:tavLst>
                                        <p:tav tm="0">
                                          <p:val>
                                            <p:strVal val="0-#ppt_w/2"/>
                                          </p:val>
                                        </p:tav>
                                        <p:tav tm="100000">
                                          <p:val>
                                            <p:strVal val="#ppt_x"/>
                                          </p:val>
                                        </p:tav>
                                      </p:tavLst>
                                    </p:anim>
                                    <p:anim calcmode="lin" valueType="num">
                                      <p:cBhvr additive="base">
                                        <p:cTn id="44" dur="1000" fill="hold"/>
                                        <p:tgtEl>
                                          <p:spTgt spid="20"/>
                                        </p:tgtEl>
                                        <p:attrNameLst>
                                          <p:attrName>ppt_y</p:attrName>
                                        </p:attrNameLst>
                                      </p:cBhvr>
                                      <p:tavLst>
                                        <p:tav tm="0">
                                          <p:val>
                                            <p:strVal val="#ppt_y"/>
                                          </p:val>
                                        </p:tav>
                                        <p:tav tm="100000">
                                          <p:val>
                                            <p:strVal val="#ppt_y"/>
                                          </p:val>
                                        </p:tav>
                                      </p:tavLst>
                                    </p:anim>
                                  </p:childTnLst>
                                </p:cTn>
                              </p:par>
                              <p:par>
                                <p:cTn id="45" presetID="7" presetClass="entr" presetSubtype="8" fill="hold" nodeType="withEffect">
                                  <p:stCondLst>
                                    <p:cond delay="0"/>
                                  </p:stCondLst>
                                  <p:childTnLst>
                                    <p:set>
                                      <p:cBhvr>
                                        <p:cTn id="46" dur="1" fill="hold">
                                          <p:stCondLst>
                                            <p:cond delay="0"/>
                                          </p:stCondLst>
                                        </p:cTn>
                                        <p:tgtEl>
                                          <p:spTgt spid="22"/>
                                        </p:tgtEl>
                                        <p:attrNameLst>
                                          <p:attrName>style.visibility</p:attrName>
                                        </p:attrNameLst>
                                      </p:cBhvr>
                                      <p:to>
                                        <p:strVal val="visible"/>
                                      </p:to>
                                    </p:set>
                                    <p:anim calcmode="lin" valueType="num">
                                      <p:cBhvr additive="base">
                                        <p:cTn id="47" dur="1000" fill="hold"/>
                                        <p:tgtEl>
                                          <p:spTgt spid="22"/>
                                        </p:tgtEl>
                                        <p:attrNameLst>
                                          <p:attrName>ppt_x</p:attrName>
                                        </p:attrNameLst>
                                      </p:cBhvr>
                                      <p:tavLst>
                                        <p:tav tm="0">
                                          <p:val>
                                            <p:strVal val="0-#ppt_w/2"/>
                                          </p:val>
                                        </p:tav>
                                        <p:tav tm="100000">
                                          <p:val>
                                            <p:strVal val="#ppt_x"/>
                                          </p:val>
                                        </p:tav>
                                      </p:tavLst>
                                    </p:anim>
                                    <p:anim calcmode="lin" valueType="num">
                                      <p:cBhvr additive="base">
                                        <p:cTn id="48" dur="1000" fill="hold"/>
                                        <p:tgtEl>
                                          <p:spTgt spid="22"/>
                                        </p:tgtEl>
                                        <p:attrNameLst>
                                          <p:attrName>ppt_y</p:attrName>
                                        </p:attrNameLst>
                                      </p:cBhvr>
                                      <p:tavLst>
                                        <p:tav tm="0">
                                          <p:val>
                                            <p:strVal val="#ppt_y"/>
                                          </p:val>
                                        </p:tav>
                                        <p:tav tm="100000">
                                          <p:val>
                                            <p:strVal val="#ppt_y"/>
                                          </p:val>
                                        </p:tav>
                                      </p:tavLst>
                                    </p:anim>
                                  </p:childTnLst>
                                </p:cTn>
                              </p:par>
                              <p:par>
                                <p:cTn id="49" presetID="7" presetClass="entr" presetSubtype="8" fill="hold" nodeType="with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1000" fill="hold"/>
                                        <p:tgtEl>
                                          <p:spTgt spid="23"/>
                                        </p:tgtEl>
                                        <p:attrNameLst>
                                          <p:attrName>ppt_x</p:attrName>
                                        </p:attrNameLst>
                                      </p:cBhvr>
                                      <p:tavLst>
                                        <p:tav tm="0">
                                          <p:val>
                                            <p:strVal val="0-#ppt_w/2"/>
                                          </p:val>
                                        </p:tav>
                                        <p:tav tm="100000">
                                          <p:val>
                                            <p:strVal val="#ppt_x"/>
                                          </p:val>
                                        </p:tav>
                                      </p:tavLst>
                                    </p:anim>
                                    <p:anim calcmode="lin" valueType="num">
                                      <p:cBhvr additive="base">
                                        <p:cTn id="52" dur="1000" fill="hold"/>
                                        <p:tgtEl>
                                          <p:spTgt spid="23"/>
                                        </p:tgtEl>
                                        <p:attrNameLst>
                                          <p:attrName>ppt_y</p:attrName>
                                        </p:attrNameLst>
                                      </p:cBhvr>
                                      <p:tavLst>
                                        <p:tav tm="0">
                                          <p:val>
                                            <p:strVal val="#ppt_y"/>
                                          </p:val>
                                        </p:tav>
                                        <p:tav tm="100000">
                                          <p:val>
                                            <p:strVal val="#ppt_y"/>
                                          </p:val>
                                        </p:tav>
                                      </p:tavLst>
                                    </p:anim>
                                  </p:childTnLst>
                                </p:cTn>
                              </p:par>
                              <p:par>
                                <p:cTn id="53" presetID="7" presetClass="entr" presetSubtype="8" fill="hold" nodeType="withEffect">
                                  <p:stCondLst>
                                    <p:cond delay="0"/>
                                  </p:stCondLst>
                                  <p:childTnLst>
                                    <p:set>
                                      <p:cBhvr>
                                        <p:cTn id="54" dur="1" fill="hold">
                                          <p:stCondLst>
                                            <p:cond delay="0"/>
                                          </p:stCondLst>
                                        </p:cTn>
                                        <p:tgtEl>
                                          <p:spTgt spid="24"/>
                                        </p:tgtEl>
                                        <p:attrNameLst>
                                          <p:attrName>style.visibility</p:attrName>
                                        </p:attrNameLst>
                                      </p:cBhvr>
                                      <p:to>
                                        <p:strVal val="visible"/>
                                      </p:to>
                                    </p:set>
                                    <p:anim calcmode="lin" valueType="num">
                                      <p:cBhvr additive="base">
                                        <p:cTn id="55" dur="1000" fill="hold"/>
                                        <p:tgtEl>
                                          <p:spTgt spid="24"/>
                                        </p:tgtEl>
                                        <p:attrNameLst>
                                          <p:attrName>ppt_x</p:attrName>
                                        </p:attrNameLst>
                                      </p:cBhvr>
                                      <p:tavLst>
                                        <p:tav tm="0">
                                          <p:val>
                                            <p:strVal val="0-#ppt_w/2"/>
                                          </p:val>
                                        </p:tav>
                                        <p:tav tm="100000">
                                          <p:val>
                                            <p:strVal val="#ppt_x"/>
                                          </p:val>
                                        </p:tav>
                                      </p:tavLst>
                                    </p:anim>
                                    <p:anim calcmode="lin" valueType="num">
                                      <p:cBhvr additive="base">
                                        <p:cTn id="56" dur="1000" fill="hold"/>
                                        <p:tgtEl>
                                          <p:spTgt spid="24"/>
                                        </p:tgtEl>
                                        <p:attrNameLst>
                                          <p:attrName>ppt_y</p:attrName>
                                        </p:attrNameLst>
                                      </p:cBhvr>
                                      <p:tavLst>
                                        <p:tav tm="0">
                                          <p:val>
                                            <p:strVal val="#ppt_y"/>
                                          </p:val>
                                        </p:tav>
                                        <p:tav tm="100000">
                                          <p:val>
                                            <p:strVal val="#ppt_y"/>
                                          </p:val>
                                        </p:tav>
                                      </p:tavLst>
                                    </p:anim>
                                  </p:childTnLst>
                                </p:cTn>
                              </p:par>
                              <p:par>
                                <p:cTn id="57" presetID="7" presetClass="entr" presetSubtype="8" fill="hold" nodeType="withEffect">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cBhvr additive="base">
                                        <p:cTn id="59" dur="1000" fill="hold"/>
                                        <p:tgtEl>
                                          <p:spTgt spid="25"/>
                                        </p:tgtEl>
                                        <p:attrNameLst>
                                          <p:attrName>ppt_x</p:attrName>
                                        </p:attrNameLst>
                                      </p:cBhvr>
                                      <p:tavLst>
                                        <p:tav tm="0">
                                          <p:val>
                                            <p:strVal val="0-#ppt_w/2"/>
                                          </p:val>
                                        </p:tav>
                                        <p:tav tm="100000">
                                          <p:val>
                                            <p:strVal val="#ppt_x"/>
                                          </p:val>
                                        </p:tav>
                                      </p:tavLst>
                                    </p:anim>
                                    <p:anim calcmode="lin" valueType="num">
                                      <p:cBhvr additive="base">
                                        <p:cTn id="60" dur="1000" fill="hold"/>
                                        <p:tgtEl>
                                          <p:spTgt spid="25"/>
                                        </p:tgtEl>
                                        <p:attrNameLst>
                                          <p:attrName>ppt_y</p:attrName>
                                        </p:attrNameLst>
                                      </p:cBhvr>
                                      <p:tavLst>
                                        <p:tav tm="0">
                                          <p:val>
                                            <p:strVal val="#ppt_y"/>
                                          </p:val>
                                        </p:tav>
                                        <p:tav tm="100000">
                                          <p:val>
                                            <p:strVal val="#ppt_y"/>
                                          </p:val>
                                        </p:tav>
                                      </p:tavLst>
                                    </p:anim>
                                  </p:childTnLst>
                                </p:cTn>
                              </p:par>
                              <p:par>
                                <p:cTn id="61" presetID="7" presetClass="entr" presetSubtype="8" fill="hold"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0-#ppt_w/2"/>
                                          </p:val>
                                        </p:tav>
                                        <p:tav tm="100000">
                                          <p:val>
                                            <p:strVal val="#ppt_x"/>
                                          </p:val>
                                        </p:tav>
                                      </p:tavLst>
                                    </p:anim>
                                    <p:anim calcmode="lin" valueType="num">
                                      <p:cBhvr additive="base">
                                        <p:cTn id="64" dur="1000" fill="hold"/>
                                        <p:tgtEl>
                                          <p:spTgt spid="27"/>
                                        </p:tgtEl>
                                        <p:attrNameLst>
                                          <p:attrName>ppt_y</p:attrName>
                                        </p:attrNameLst>
                                      </p:cBhvr>
                                      <p:tavLst>
                                        <p:tav tm="0">
                                          <p:val>
                                            <p:strVal val="#ppt_y"/>
                                          </p:val>
                                        </p:tav>
                                        <p:tav tm="100000">
                                          <p:val>
                                            <p:strVal val="#ppt_y"/>
                                          </p:val>
                                        </p:tav>
                                      </p:tavLst>
                                    </p:anim>
                                  </p:childTnLst>
                                </p:cTn>
                              </p:par>
                              <p:par>
                                <p:cTn id="65" presetID="7" presetClass="entr" presetSubtype="8" fill="hold"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0-#ppt_w/2"/>
                                          </p:val>
                                        </p:tav>
                                        <p:tav tm="100000">
                                          <p:val>
                                            <p:strVal val="#ppt_x"/>
                                          </p:val>
                                        </p:tav>
                                      </p:tavLst>
                                    </p:anim>
                                    <p:anim calcmode="lin" valueType="num">
                                      <p:cBhvr additive="base">
                                        <p:cTn id="68" dur="1000" fill="hold"/>
                                        <p:tgtEl>
                                          <p:spTgt spid="28"/>
                                        </p:tgtEl>
                                        <p:attrNameLst>
                                          <p:attrName>ppt_y</p:attrName>
                                        </p:attrNameLst>
                                      </p:cBhvr>
                                      <p:tavLst>
                                        <p:tav tm="0">
                                          <p:val>
                                            <p:strVal val="#ppt_y"/>
                                          </p:val>
                                        </p:tav>
                                        <p:tav tm="100000">
                                          <p:val>
                                            <p:strVal val="#ppt_y"/>
                                          </p:val>
                                        </p:tav>
                                      </p:tavLst>
                                    </p:anim>
                                  </p:childTnLst>
                                </p:cTn>
                              </p:par>
                              <p:par>
                                <p:cTn id="69" presetID="7" presetClass="entr" presetSubtype="8" fill="hold"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0-#ppt_w/2"/>
                                          </p:val>
                                        </p:tav>
                                        <p:tav tm="100000">
                                          <p:val>
                                            <p:strVal val="#ppt_x"/>
                                          </p:val>
                                        </p:tav>
                                      </p:tavLst>
                                    </p:anim>
                                    <p:anim calcmode="lin" valueType="num">
                                      <p:cBhvr additive="base">
                                        <p:cTn id="72" dur="1000" fill="hold"/>
                                        <p:tgtEl>
                                          <p:spTgt spid="29"/>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115.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منظور قرآن از رنگ خدا:</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buFont typeface="Wingdings" pitchFamily="2" charset="2"/>
                        <a:buChar char="v"/>
                      </a:pPr>
                      <a:r>
                        <a:rPr lang="fa-IR" sz="2000" b="1" kern="1200" dirty="0" smtClean="0">
                          <a:solidFill>
                            <a:schemeClr val="tx1"/>
                          </a:solidFill>
                          <a:latin typeface="+mn-lt"/>
                          <a:ea typeface="+mn-ea"/>
                          <a:cs typeface="B Lotus" pitchFamily="2" charset="-78"/>
                        </a:rPr>
                        <a:t>ایمان داشتن به خدا و انجام کارهایی است که او دوست دارد.</a:t>
                      </a:r>
                      <a:endParaRPr lang="en-US" sz="2000" b="1" kern="1200" dirty="0" smtClean="0">
                        <a:solidFill>
                          <a:schemeClr val="tx1"/>
                        </a:solidFill>
                        <a:latin typeface="+mn-lt"/>
                        <a:ea typeface="+mn-ea"/>
                        <a:cs typeface="B Lotus" pitchFamily="2" charset="-78"/>
                      </a:endParaRPr>
                    </a:p>
                    <a:p>
                      <a:pPr lvl="1" rtl="1">
                        <a:lnSpc>
                          <a:spcPct val="150000"/>
                        </a:lnSpc>
                        <a:buFont typeface="Wingdings" pitchFamily="2" charset="2"/>
                        <a:buChar char="v"/>
                      </a:pPr>
                      <a:r>
                        <a:rPr lang="fa-IR" sz="2000" b="1" kern="1200" dirty="0" smtClean="0">
                          <a:solidFill>
                            <a:schemeClr val="tx1"/>
                          </a:solidFill>
                          <a:latin typeface="+mn-lt"/>
                          <a:ea typeface="+mn-ea"/>
                          <a:cs typeface="B Lotus" pitchFamily="2" charset="-78"/>
                        </a:rPr>
                        <a:t>رنگ خدا؛ یعنی، ایمان،مهربانی،خوبی وپاکی.</a:t>
                      </a:r>
                      <a:endParaRPr lang="en-US" sz="2000" b="1" kern="1200" dirty="0" smtClean="0">
                        <a:solidFill>
                          <a:schemeClr val="tx1"/>
                        </a:solidFill>
                        <a:latin typeface="+mn-lt"/>
                        <a:ea typeface="+mn-ea"/>
                        <a:cs typeface="B Lotus" pitchFamily="2" charset="-78"/>
                      </a:endParaRPr>
                    </a:p>
                    <a:p>
                      <a:pPr lvl="1" rtl="1">
                        <a:lnSpc>
                          <a:spcPct val="150000"/>
                        </a:lnSpc>
                        <a:buFont typeface="Wingdings" pitchFamily="2" charset="2"/>
                        <a:buChar char="v"/>
                      </a:pPr>
                      <a:r>
                        <a:rPr lang="fa-IR" sz="2000" b="1" kern="1200" dirty="0" smtClean="0">
                          <a:solidFill>
                            <a:schemeClr val="tx1"/>
                          </a:solidFill>
                          <a:latin typeface="+mn-lt"/>
                          <a:ea typeface="+mn-ea"/>
                          <a:cs typeface="B Lotus" pitchFamily="2" charset="-78"/>
                        </a:rPr>
                        <a:t>اگر تو نماز بخوانی، به رنگ خدا در آمده‏ای.</a:t>
                      </a:r>
                      <a:endParaRPr lang="en-US" sz="2000" b="1" kern="1200" dirty="0" smtClean="0">
                        <a:solidFill>
                          <a:schemeClr val="tx1"/>
                        </a:solidFill>
                        <a:latin typeface="+mn-lt"/>
                        <a:ea typeface="+mn-ea"/>
                        <a:cs typeface="B Lotus" pitchFamily="2" charset="-78"/>
                      </a:endParaRPr>
                    </a:p>
                    <a:p>
                      <a:pPr lvl="1" rtl="1">
                        <a:lnSpc>
                          <a:spcPct val="150000"/>
                        </a:lnSpc>
                        <a:buFont typeface="Wingdings" pitchFamily="2" charset="2"/>
                        <a:buChar char="v"/>
                      </a:pPr>
                      <a:r>
                        <a:rPr lang="fa-IR" sz="2000" b="1" kern="1200" dirty="0" smtClean="0">
                          <a:solidFill>
                            <a:schemeClr val="tx1"/>
                          </a:solidFill>
                          <a:latin typeface="+mn-lt"/>
                          <a:ea typeface="+mn-ea"/>
                          <a:cs typeface="B Lotus" pitchFamily="2" charset="-78"/>
                        </a:rPr>
                        <a:t>اگر به مادرت کمک کنی، به رنگ خدا در آمده‌ای.</a:t>
                      </a:r>
                      <a:endParaRPr lang="en-US" sz="2000" b="1" kern="1200" dirty="0" smtClean="0">
                        <a:solidFill>
                          <a:schemeClr val="tx1"/>
                        </a:solidFill>
                        <a:latin typeface="+mn-lt"/>
                        <a:ea typeface="+mn-ea"/>
                        <a:cs typeface="B Lotus" pitchFamily="2" charset="-78"/>
                      </a:endParaRPr>
                    </a:p>
                    <a:p>
                      <a:pPr lvl="1" rtl="1">
                        <a:lnSpc>
                          <a:spcPct val="150000"/>
                        </a:lnSpc>
                        <a:buFont typeface="Wingdings" pitchFamily="2" charset="2"/>
                        <a:buChar char="v"/>
                      </a:pPr>
                      <a:r>
                        <a:rPr lang="fa-IR" sz="2000" b="1" kern="1200" dirty="0" smtClean="0">
                          <a:solidFill>
                            <a:schemeClr val="tx1"/>
                          </a:solidFill>
                          <a:latin typeface="+mn-lt"/>
                          <a:ea typeface="+mn-ea"/>
                          <a:cs typeface="B Lotus" pitchFamily="2" charset="-78"/>
                        </a:rPr>
                        <a:t>اگر قرآن بخوانی، همرنگ خدا شده‌ای.</a:t>
                      </a:r>
                      <a:endParaRPr lang="en-US" sz="2000" b="1" kern="1200" dirty="0" smtClean="0">
                        <a:solidFill>
                          <a:schemeClr val="tx1"/>
                        </a:solidFill>
                        <a:latin typeface="+mn-lt"/>
                        <a:ea typeface="+mn-ea"/>
                        <a:cs typeface="B Lotus" pitchFamily="2" charset="-78"/>
                      </a:endParaRPr>
                    </a:p>
                    <a:p>
                      <a:pPr lvl="1" rtl="1">
                        <a:lnSpc>
                          <a:spcPct val="150000"/>
                        </a:lnSpc>
                        <a:buFont typeface="Wingdings" pitchFamily="2" charset="2"/>
                        <a:buChar char="v"/>
                      </a:pPr>
                      <a:r>
                        <a:rPr lang="fa-IR" sz="2000" b="1" kern="1200" dirty="0" smtClean="0">
                          <a:solidFill>
                            <a:schemeClr val="tx1"/>
                          </a:solidFill>
                          <a:latin typeface="+mn-lt"/>
                          <a:ea typeface="+mn-ea"/>
                          <a:cs typeface="B Lotus" pitchFamily="2" charset="-78"/>
                        </a:rPr>
                        <a:t>اگر حسود نباشی، رنگ خدا بر دلت نشسته است.</a:t>
                      </a:r>
                      <a:endParaRPr lang="en-US" sz="2000" b="1" kern="1200" dirty="0" smtClean="0">
                        <a:solidFill>
                          <a:schemeClr val="tx1"/>
                        </a:solidFill>
                        <a:latin typeface="+mn-lt"/>
                        <a:ea typeface="+mn-ea"/>
                        <a:cs typeface="B Lotus" pitchFamily="2" charset="-78"/>
                      </a:endParaRPr>
                    </a:p>
                    <a:p>
                      <a:pPr lvl="1" rtl="1">
                        <a:lnSpc>
                          <a:spcPct val="150000"/>
                        </a:lnSpc>
                        <a:buFont typeface="Wingdings" pitchFamily="2" charset="2"/>
                        <a:buChar char="v"/>
                      </a:pPr>
                      <a:r>
                        <a:rPr lang="fa-IR" sz="2000" b="1" kern="1200" dirty="0" smtClean="0">
                          <a:solidFill>
                            <a:schemeClr val="tx1"/>
                          </a:solidFill>
                          <a:latin typeface="+mn-lt"/>
                          <a:ea typeface="+mn-ea"/>
                          <a:cs typeface="B Lotus" pitchFamily="2" charset="-78"/>
                        </a:rPr>
                        <a:t>اگر پاک کن یا مدادت را به دوستت قرض بدهی، به رنگ خدا در آمده‌ای.</a:t>
                      </a:r>
                      <a:endParaRPr lang="en-US" sz="2000" b="1" kern="1200" dirty="0" smtClean="0">
                        <a:solidFill>
                          <a:schemeClr val="tx1"/>
                        </a:solidFill>
                        <a:latin typeface="+mn-lt"/>
                        <a:ea typeface="+mn-ea"/>
                        <a:cs typeface="B Lotus" pitchFamily="2" charset="-78"/>
                      </a:endParaRPr>
                    </a:p>
                    <a:p>
                      <a:pPr lvl="1" rtl="1">
                        <a:lnSpc>
                          <a:spcPct val="150000"/>
                        </a:lnSpc>
                        <a:buFont typeface="Wingdings" pitchFamily="2" charset="2"/>
                        <a:buChar char="v"/>
                      </a:pPr>
                      <a:r>
                        <a:rPr lang="fa-IR" sz="2000" b="1" kern="1200" dirty="0" smtClean="0">
                          <a:solidFill>
                            <a:schemeClr val="tx1"/>
                          </a:solidFill>
                          <a:latin typeface="+mn-lt"/>
                          <a:ea typeface="+mn-ea"/>
                          <a:cs typeface="B Lotus" pitchFamily="2" charset="-78"/>
                        </a:rPr>
                        <a:t>اگر به نابینایی برای عبور از خیابان کمک کنی،همرنگ خدا شده‌ای.</a:t>
                      </a:r>
                      <a:endParaRPr lang="en-US" sz="2000" b="1" kern="1200" dirty="0" smtClean="0">
                        <a:solidFill>
                          <a:schemeClr val="tx1"/>
                        </a:solidFill>
                        <a:latin typeface="+mn-lt"/>
                        <a:ea typeface="+mn-ea"/>
                        <a:cs typeface="B Lotus" pitchFamily="2" charset="-78"/>
                      </a:endParaRPr>
                    </a:p>
                    <a:p>
                      <a:pPr lvl="1" rtl="1">
                        <a:lnSpc>
                          <a:spcPct val="150000"/>
                        </a:lnSpc>
                        <a:buFont typeface="Wingdings" pitchFamily="2" charset="2"/>
                        <a:buChar char="v"/>
                      </a:pPr>
                      <a:r>
                        <a:rPr lang="ar-SA" sz="2000" b="1" kern="1200" dirty="0" smtClean="0">
                          <a:solidFill>
                            <a:schemeClr val="tx1"/>
                          </a:solidFill>
                          <a:latin typeface="+mn-lt"/>
                          <a:ea typeface="+mn-ea"/>
                          <a:cs typeface="B Lotus" pitchFamily="2" charset="-78"/>
                        </a:rPr>
                        <a:t>رنگ خدا؛ یعنی، دوستی با خدا ومهربانی با بندگان او که این زیباترین رنگ است</a:t>
                      </a:r>
                      <a:r>
                        <a:rPr lang="fa-IR" sz="2000" b="1" kern="1200" dirty="0" smtClean="0">
                          <a:solidFill>
                            <a:schemeClr val="tx1"/>
                          </a:solidFill>
                          <a:latin typeface="+mn-lt"/>
                          <a:ea typeface="+mn-ea"/>
                          <a:cs typeface="B Lotus" pitchFamily="2" charset="-78"/>
                        </a:rPr>
                        <a:t>.</a:t>
                      </a: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a:t>
                      </a:r>
                    </a:p>
                    <a:p>
                      <a:pPr rtl="1">
                        <a:lnSpc>
                          <a:spcPct val="150000"/>
                        </a:lnSpc>
                      </a:pPr>
                      <a:endParaRPr lang="fa-IR" sz="2000" b="1" kern="1200" dirty="0" smtClean="0">
                        <a:solidFill>
                          <a:schemeClr val="tx1"/>
                        </a:solidFill>
                        <a:latin typeface="+mn-lt"/>
                        <a:ea typeface="+mn-ea"/>
                        <a:cs typeface="B Lotus" pitchFamily="2" charset="-78"/>
                      </a:endParaRPr>
                    </a:p>
                    <a:p>
                      <a:pPr rtl="1">
                        <a:lnSpc>
                          <a:spcPct val="150000"/>
                        </a:lnSpc>
                      </a:pP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غلامرضا حیدری ابهری، </a:t>
                      </a:r>
                      <a:r>
                        <a:rPr lang="ar-SA" sz="1800" b="1" kern="1200" dirty="0" smtClean="0">
                          <a:solidFill>
                            <a:schemeClr val="tx1"/>
                          </a:solidFill>
                          <a:latin typeface="+mn-lt"/>
                          <a:ea typeface="+mn-ea"/>
                          <a:cs typeface="B Lotus" pitchFamily="2" charset="-78"/>
                        </a:rPr>
                        <a:t>خداشناسی قرآنی کودکان</a:t>
                      </a:r>
                      <a:r>
                        <a:rPr lang="ar-SA" sz="1800" b="0" kern="1200" dirty="0" smtClean="0">
                          <a:solidFill>
                            <a:schemeClr val="tx1"/>
                          </a:solidFill>
                          <a:latin typeface="+mn-lt"/>
                          <a:ea typeface="+mn-ea"/>
                          <a:cs typeface="B Lotus" pitchFamily="2" charset="-78"/>
                        </a:rPr>
                        <a:t>، چ 12، (قم: انتشارات جمال، 1388)، ص37-38.</a:t>
                      </a:r>
                      <a:endParaRPr lang="en-US" sz="18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دهم/ قالب پرسش و پاسخ</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a:solidFill>
            <a:schemeClr val="accent3">
              <a:lumMod val="60000"/>
              <a:lumOff val="40000"/>
            </a:schemeClr>
          </a:solidFill>
        </p:spPr>
        <p:style>
          <a:lnRef idx="3">
            <a:schemeClr val="lt1"/>
          </a:lnRef>
          <a:fillRef idx="1">
            <a:schemeClr val="accent3"/>
          </a:fillRef>
          <a:effectRef idx="1">
            <a:schemeClr val="accent3"/>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a:solidFill>
            <a:schemeClr val="accent3">
              <a:lumMod val="60000"/>
              <a:lumOff val="40000"/>
            </a:schemeClr>
          </a:solidFill>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116.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85216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ar-SA"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مقطع راهنمايي</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چرا اسلام روابط دختر و پسر را نفی کرده است؟</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1800" b="1" kern="1200" dirty="0" smtClean="0">
                          <a:solidFill>
                            <a:schemeClr val="tx1"/>
                          </a:solidFill>
                          <a:latin typeface="+mn-lt"/>
                          <a:ea typeface="+mn-ea"/>
                          <a:cs typeface="B Lotus" pitchFamily="2" charset="-78"/>
                        </a:rPr>
                        <a:t>جواب: به دلایل زیر:</a:t>
                      </a:r>
                      <a:endParaRPr lang="en-US" sz="1800" b="1" kern="1200" dirty="0" smtClean="0">
                        <a:solidFill>
                          <a:schemeClr val="tx1"/>
                        </a:solidFill>
                        <a:latin typeface="+mn-lt"/>
                        <a:ea typeface="+mn-ea"/>
                        <a:cs typeface="B Lotus" pitchFamily="2" charset="-78"/>
                      </a:endParaRPr>
                    </a:p>
                    <a:p>
                      <a:pPr lvl="1" algn="just" rtl="1">
                        <a:lnSpc>
                          <a:spcPct val="150000"/>
                        </a:lnSpc>
                      </a:pPr>
                      <a:r>
                        <a:rPr lang="fa-IR" sz="1800" b="1" kern="1200" dirty="0" smtClean="0">
                          <a:solidFill>
                            <a:schemeClr val="tx1"/>
                          </a:solidFill>
                          <a:latin typeface="+mn-lt"/>
                          <a:ea typeface="+mn-ea"/>
                          <a:cs typeface="B Lotus" pitchFamily="2" charset="-78"/>
                        </a:rPr>
                        <a:t>- سست نشدن بنیان خانواده.</a:t>
                      </a:r>
                      <a:endParaRPr lang="en-US" sz="1800" b="1" kern="1200" dirty="0" smtClean="0">
                        <a:solidFill>
                          <a:schemeClr val="tx1"/>
                        </a:solidFill>
                        <a:latin typeface="+mn-lt"/>
                        <a:ea typeface="+mn-ea"/>
                        <a:cs typeface="B Lotus" pitchFamily="2" charset="-78"/>
                      </a:endParaRPr>
                    </a:p>
                    <a:p>
                      <a:pPr lvl="1" algn="just" rtl="1">
                        <a:lnSpc>
                          <a:spcPct val="150000"/>
                        </a:lnSpc>
                      </a:pPr>
                      <a:r>
                        <a:rPr lang="fa-IR" sz="1800" b="1" kern="1200" dirty="0" smtClean="0">
                          <a:solidFill>
                            <a:schemeClr val="tx1"/>
                          </a:solidFill>
                          <a:latin typeface="+mn-lt"/>
                          <a:ea typeface="+mn-ea"/>
                          <a:cs typeface="B Lotus" pitchFamily="2" charset="-78"/>
                        </a:rPr>
                        <a:t>- از دست نرفتن انگيزه‏ی ازدواج.</a:t>
                      </a:r>
                      <a:endParaRPr lang="en-US" sz="1800" b="1" kern="1200" dirty="0" smtClean="0">
                        <a:solidFill>
                          <a:schemeClr val="tx1"/>
                        </a:solidFill>
                        <a:latin typeface="+mn-lt"/>
                        <a:ea typeface="+mn-ea"/>
                        <a:cs typeface="B Lotus" pitchFamily="2" charset="-78"/>
                      </a:endParaRPr>
                    </a:p>
                    <a:p>
                      <a:pPr lvl="1" algn="just" rtl="1">
                        <a:lnSpc>
                          <a:spcPct val="150000"/>
                        </a:lnSpc>
                      </a:pPr>
                      <a:r>
                        <a:rPr lang="fa-IR" sz="1800" b="1" kern="1200" dirty="0" smtClean="0">
                          <a:solidFill>
                            <a:schemeClr val="tx1"/>
                          </a:solidFill>
                          <a:latin typeface="+mn-lt"/>
                          <a:ea typeface="+mn-ea"/>
                          <a:cs typeface="B Lotus" pitchFamily="2" charset="-78"/>
                        </a:rPr>
                        <a:t>- از دست ندادن آینده، به دلیل: </a:t>
                      </a:r>
                      <a:r>
                        <a:rPr lang="en-US" sz="1800" b="1" kern="1200" dirty="0" smtClean="0">
                          <a:solidFill>
                            <a:schemeClr val="tx1"/>
                          </a:solidFill>
                          <a:latin typeface="+mn-lt"/>
                          <a:ea typeface="+mn-ea"/>
                          <a:cs typeface="B Lotus" pitchFamily="2" charset="-78"/>
                        </a:rPr>
                        <a:t>]</a:t>
                      </a:r>
                      <a:r>
                        <a:rPr lang="fa-IR" sz="1800" b="1" kern="1200" dirty="0" smtClean="0">
                          <a:solidFill>
                            <a:schemeClr val="tx1"/>
                          </a:solidFill>
                          <a:latin typeface="+mn-lt"/>
                          <a:ea typeface="+mn-ea"/>
                          <a:cs typeface="B Lotus" pitchFamily="2" charset="-78"/>
                        </a:rPr>
                        <a:t>أَلخَبیثاتُ لِلخَبیثینَ</a:t>
                      </a:r>
                      <a:r>
                        <a:rPr lang="en-US" sz="1800" b="1" kern="1200" dirty="0" smtClean="0">
                          <a:solidFill>
                            <a:schemeClr val="tx1"/>
                          </a:solidFill>
                          <a:latin typeface="+mn-lt"/>
                          <a:ea typeface="+mn-ea"/>
                          <a:cs typeface="B Lotus" pitchFamily="2" charset="-78"/>
                        </a:rPr>
                        <a:t>[</a:t>
                      </a: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a:t>
                      </a:r>
                      <a:endParaRPr lang="en-US" sz="1800" b="1" kern="1200" dirty="0" smtClean="0">
                        <a:solidFill>
                          <a:schemeClr val="tx1"/>
                        </a:solidFill>
                        <a:latin typeface="+mn-lt"/>
                        <a:ea typeface="+mn-ea"/>
                        <a:cs typeface="B Lotus" pitchFamily="2" charset="-78"/>
                      </a:endParaRPr>
                    </a:p>
                    <a:p>
                      <a:pPr lvl="1" algn="just" rtl="1">
                        <a:lnSpc>
                          <a:spcPct val="150000"/>
                        </a:lnSpc>
                      </a:pPr>
                      <a:r>
                        <a:rPr lang="fa-IR" sz="1800" b="1" kern="1200" dirty="0" smtClean="0">
                          <a:solidFill>
                            <a:schemeClr val="tx1"/>
                          </a:solidFill>
                          <a:latin typeface="+mn-lt"/>
                          <a:ea typeface="+mn-ea"/>
                          <a:cs typeface="B Lotus" pitchFamily="2" charset="-78"/>
                        </a:rPr>
                        <a:t>- خالی نشدن دل‌ها از محبّت خدا که در روایت آمده است: «ألقَلبُ حَرَمُ الله فَلا تَسکُن حَرَمَ اللهِ غَیْرَاللهِ»</a:t>
                      </a: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 **</a:t>
                      </a:r>
                      <a:endParaRPr lang="en-US" sz="1800" b="1" kern="1200" dirty="0" smtClean="0">
                        <a:solidFill>
                          <a:schemeClr val="tx1"/>
                        </a:solidFill>
                        <a:latin typeface="+mn-lt"/>
                        <a:ea typeface="+mn-ea"/>
                        <a:cs typeface="B Lotus" pitchFamily="2" charset="-78"/>
                      </a:endParaRPr>
                    </a:p>
                    <a:p>
                      <a:pPr lvl="1" algn="just" rtl="1">
                        <a:lnSpc>
                          <a:spcPct val="150000"/>
                        </a:lnSpc>
                      </a:pPr>
                      <a:r>
                        <a:rPr lang="fa-IR" sz="1800" b="1" kern="1200" dirty="0" smtClean="0">
                          <a:solidFill>
                            <a:schemeClr val="tx1"/>
                          </a:solidFill>
                          <a:latin typeface="+mn-lt"/>
                          <a:ea typeface="+mn-ea"/>
                          <a:cs typeface="B Lotus" pitchFamily="2" charset="-78"/>
                        </a:rPr>
                        <a:t>- فراهم نشدن زمینه‏ی افسردگی و شکست عشقی.</a:t>
                      </a:r>
                      <a:endParaRPr lang="en-US" sz="1800" b="1" kern="1200" dirty="0" smtClean="0">
                        <a:solidFill>
                          <a:schemeClr val="tx1"/>
                        </a:solidFill>
                        <a:latin typeface="+mn-lt"/>
                        <a:ea typeface="+mn-ea"/>
                        <a:cs typeface="B Lotus" pitchFamily="2" charset="-78"/>
                      </a:endParaRPr>
                    </a:p>
                    <a:p>
                      <a:pPr lvl="1" algn="just" rtl="1">
                        <a:lnSpc>
                          <a:spcPct val="150000"/>
                        </a:lnSpc>
                      </a:pPr>
                      <a:r>
                        <a:rPr lang="fa-IR" sz="1800" b="1" kern="1200" dirty="0" smtClean="0">
                          <a:solidFill>
                            <a:schemeClr val="tx1"/>
                          </a:solidFill>
                          <a:latin typeface="+mn-lt"/>
                          <a:ea typeface="+mn-ea"/>
                          <a:cs typeface="B Lotus" pitchFamily="2" charset="-78"/>
                        </a:rPr>
                        <a:t>- از دست ندادن حمایت خانواده.</a:t>
                      </a:r>
                      <a:endParaRPr lang="en-US" sz="1800" b="1" kern="1200" dirty="0" smtClean="0">
                        <a:solidFill>
                          <a:schemeClr val="tx1"/>
                        </a:solidFill>
                        <a:latin typeface="+mn-lt"/>
                        <a:ea typeface="+mn-ea"/>
                        <a:cs typeface="B Lotus" pitchFamily="2" charset="-78"/>
                      </a:endParaRPr>
                    </a:p>
                    <a:p>
                      <a:pPr lvl="1" algn="just" rtl="1">
                        <a:lnSpc>
                          <a:spcPct val="150000"/>
                        </a:lnSpc>
                      </a:pPr>
                      <a:r>
                        <a:rPr lang="fa-IR" sz="1800" b="1" kern="1200" dirty="0" smtClean="0">
                          <a:solidFill>
                            <a:schemeClr val="tx1"/>
                          </a:solidFill>
                          <a:latin typeface="+mn-lt"/>
                          <a:ea typeface="+mn-ea"/>
                          <a:cs typeface="B Lotus" pitchFamily="2" charset="-78"/>
                        </a:rPr>
                        <a:t>- عدم ایجاد زمینه‏ی بدبینی، برای زندگی آینده.</a:t>
                      </a:r>
                      <a:endParaRPr lang="en-US" sz="1800" b="1" kern="1200" dirty="0" smtClean="0">
                        <a:solidFill>
                          <a:schemeClr val="tx1"/>
                        </a:solidFill>
                        <a:latin typeface="+mn-lt"/>
                        <a:ea typeface="+mn-ea"/>
                        <a:cs typeface="B Lotus" pitchFamily="2" charset="-78"/>
                      </a:endParaRPr>
                    </a:p>
                    <a:p>
                      <a:pPr lvl="1" algn="just" rtl="1">
                        <a:lnSpc>
                          <a:spcPct val="150000"/>
                        </a:lnSpc>
                      </a:pPr>
                      <a:r>
                        <a:rPr lang="fa-IR" sz="1800" b="1" kern="1200" dirty="0" smtClean="0">
                          <a:solidFill>
                            <a:schemeClr val="tx1"/>
                          </a:solidFill>
                          <a:latin typeface="+mn-lt"/>
                          <a:ea typeface="+mn-ea"/>
                          <a:cs typeface="B Lotus" pitchFamily="2" charset="-78"/>
                        </a:rPr>
                        <a:t>- کم نشدن محبّت، به دلیل برداشتن محدودیّت و به‏هم خوردن درجه‏ی لذّت.</a:t>
                      </a:r>
                      <a:endParaRPr lang="en-US" sz="1800" b="1" kern="1200" dirty="0" smtClean="0">
                        <a:solidFill>
                          <a:schemeClr val="tx1"/>
                        </a:solidFill>
                        <a:latin typeface="+mn-lt"/>
                        <a:ea typeface="+mn-ea"/>
                        <a:cs typeface="B Lotus" pitchFamily="2" charset="-78"/>
                      </a:endParaRPr>
                    </a:p>
                    <a:p>
                      <a:pPr lvl="1" algn="just" rtl="1">
                        <a:lnSpc>
                          <a:spcPct val="150000"/>
                        </a:lnSpc>
                        <a:buFontTx/>
                        <a:buChar char="-"/>
                      </a:pPr>
                      <a:r>
                        <a:rPr lang="fa-IR" sz="1800" b="1" kern="1200" dirty="0" smtClean="0">
                          <a:solidFill>
                            <a:schemeClr val="tx1"/>
                          </a:solidFill>
                          <a:latin typeface="+mn-lt"/>
                          <a:ea typeface="+mn-ea"/>
                          <a:cs typeface="B Lotus" pitchFamily="2" charset="-78"/>
                        </a:rPr>
                        <a:t>محدود نکردن قدرت انتخاب، به دلیل عدم به وجود آمدن د‌‌لباختگی بی‌موقع.</a:t>
                      </a:r>
                      <a:endParaRPr lang="en-US" sz="1800" b="1" kern="1200" dirty="0" smtClean="0">
                        <a:solidFill>
                          <a:schemeClr val="tx1"/>
                        </a:solidFill>
                        <a:latin typeface="+mn-lt"/>
                        <a:ea typeface="+mn-ea"/>
                        <a:cs typeface="B Lotus" pitchFamily="2" charset="-78"/>
                      </a:endParaRPr>
                    </a:p>
                    <a:p>
                      <a:pPr algn="just" rtl="1">
                        <a:lnSpc>
                          <a:spcPct val="150000"/>
                        </a:lnSpc>
                      </a:pP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نور: 26.</a:t>
                      </a:r>
                      <a:endParaRPr lang="en-US" sz="1800" b="1" kern="1200" dirty="0" smtClean="0">
                        <a:solidFill>
                          <a:schemeClr val="tx1"/>
                        </a:solidFill>
                        <a:latin typeface="+mn-lt"/>
                        <a:ea typeface="+mn-ea"/>
                        <a:cs typeface="B Lotus" pitchFamily="2" charset="-78"/>
                      </a:endParaRPr>
                    </a:p>
                    <a:p>
                      <a:pPr algn="just" rtl="1">
                        <a:lnSpc>
                          <a:spcPct val="150000"/>
                        </a:lnSpc>
                      </a:pP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1" kern="1200" dirty="0" smtClean="0">
                          <a:solidFill>
                            <a:schemeClr val="tx1"/>
                          </a:solidFill>
                          <a:latin typeface="+mn-lt"/>
                          <a:ea typeface="+mn-ea"/>
                          <a:cs typeface="B Lotus" pitchFamily="2" charset="-78"/>
                        </a:rPr>
                        <a:t>بحار الانوار</a:t>
                      </a:r>
                      <a:r>
                        <a:rPr lang="ar-SA" sz="1800" b="0" kern="1200" dirty="0" smtClean="0">
                          <a:solidFill>
                            <a:schemeClr val="tx1"/>
                          </a:solidFill>
                          <a:latin typeface="+mn-lt"/>
                          <a:ea typeface="+mn-ea"/>
                          <a:cs typeface="B Lotus" pitchFamily="2" charset="-78"/>
                        </a:rPr>
                        <a:t>، ج67، ص25.</a:t>
                      </a:r>
                      <a:endParaRPr lang="en-US" sz="1800" b="1"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دهم/ قالب پرسش و پاسخ</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a:solidFill>
            <a:schemeClr val="accent3">
              <a:lumMod val="60000"/>
              <a:lumOff val="40000"/>
            </a:schemeClr>
          </a:solidFill>
        </p:spPr>
        <p:style>
          <a:lnRef idx="3">
            <a:schemeClr val="lt1"/>
          </a:lnRef>
          <a:fillRef idx="1">
            <a:schemeClr val="accent3"/>
          </a:fillRef>
          <a:effectRef idx="1">
            <a:schemeClr val="accent3"/>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a:solidFill>
            <a:schemeClr val="accent3">
              <a:lumMod val="60000"/>
              <a:lumOff val="40000"/>
            </a:schemeClr>
          </a:solidFill>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117.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مقطع دبيرستان</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2000" b="1" kern="1200" dirty="0" smtClean="0">
                          <a:solidFill>
                            <a:schemeClr val="tx1"/>
                          </a:solidFill>
                          <a:latin typeface="+mn-lt"/>
                          <a:ea typeface="+mn-ea"/>
                          <a:cs typeface="B Lotus" pitchFamily="2" charset="-78"/>
                        </a:rPr>
                        <a:t>نمونه اول: سؤال: چرا موسیقی و غنا حرام است؟ مگر چه مضرّاتی در زندگیدنیا و آخرتی ما انسان‏ها دارد؟</a:t>
                      </a:r>
                      <a:endParaRPr lang="en-US" sz="2000" b="1" kern="1200" dirty="0" smtClean="0">
                        <a:solidFill>
                          <a:schemeClr val="tx1"/>
                        </a:solidFill>
                        <a:latin typeface="+mn-lt"/>
                        <a:ea typeface="+mn-ea"/>
                        <a:cs typeface="B Lotus" pitchFamily="2" charset="-78"/>
                      </a:endParaRPr>
                    </a:p>
                    <a:p>
                      <a:pPr lvl="1" algn="just"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پاسخ: </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الف) بی‌تفاوت شدن نسبت به ناموس</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2000" b="1" kern="1200" dirty="0" smtClean="0">
                          <a:solidFill>
                            <a:schemeClr val="tx1"/>
                          </a:solidFill>
                          <a:latin typeface="+mn-lt"/>
                          <a:ea typeface="+mn-ea"/>
                          <a:cs typeface="B Lotus" pitchFamily="2" charset="-78"/>
                        </a:rPr>
                        <a:t>امام صادق</a:t>
                      </a:r>
                      <a:r>
                        <a:rPr lang="fa-IR" sz="2000" b="1" kern="1200" dirty="0" smtClean="0">
                          <a:solidFill>
                            <a:schemeClr val="tx1"/>
                          </a:solidFill>
                          <a:latin typeface="+mn-lt"/>
                          <a:ea typeface="+mn-ea"/>
                          <a:cs typeface="B Lotus" pitchFamily="2" charset="-78"/>
                        </a:rPr>
                        <a:t>(ع)</a:t>
                      </a:r>
                      <a:r>
                        <a:rPr lang="ar-SA" sz="2000" b="1" kern="1200" dirty="0" smtClean="0">
                          <a:solidFill>
                            <a:schemeClr val="tx1"/>
                          </a:solidFill>
                          <a:latin typeface="+mn-lt"/>
                          <a:ea typeface="+mn-ea"/>
                          <a:cs typeface="B Lotus" pitchFamily="2" charset="-78"/>
                        </a:rPr>
                        <a:t>می‏فرماید: «به شیطان، قفند (بد قیافه) گفته می‌شود. زمانی که در خانه‏ی کسی چهل روز با وسایل موسیقی، مردان و زنان، در آن مجلس باطل گرد آیند، شیطان تمام اعضای بدن صاحبخانه را لمس می‌کند (به طوری که گوش، چشم، زبان و سایر اعضایش در مسیر و فرمان شیطان و گناه قرار می‏گیرند)؛بعد از آن، برای این‏که کاملاً او را در زشتی و ظلمت غرق کند، نَفَسی شیطانی در او می‌دمد که بعد از آن،غیرت را از دست می‏دهد،آنچنان که نسبت به رابطه‏ی نامشروع دیگران با همسرش بی‌تفاوت می‌گردد.»</a:t>
                      </a: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 *</a:t>
                      </a:r>
                      <a:endParaRPr lang="fa-IR" sz="2000" b="1" kern="1200" dirty="0" smtClean="0">
                        <a:solidFill>
                          <a:schemeClr val="tx1"/>
                        </a:solidFill>
                        <a:latin typeface="+mn-lt"/>
                        <a:ea typeface="+mn-ea"/>
                        <a:cs typeface="B Lotus" pitchFamily="2" charset="-78"/>
                      </a:endParaRPr>
                    </a:p>
                    <a:p>
                      <a:pPr rtl="1">
                        <a:lnSpc>
                          <a:spcPct val="150000"/>
                        </a:lnSpc>
                      </a:pPr>
                      <a:r>
                        <a:rPr lang="ar-SA" sz="2000" b="1" kern="1200" dirty="0" smtClean="0">
                          <a:solidFill>
                            <a:schemeClr val="tx1"/>
                          </a:solidFill>
                          <a:latin typeface="+mn-lt"/>
                          <a:ea typeface="+mn-ea"/>
                          <a:cs typeface="B Lotus" pitchFamily="2" charset="-78"/>
                        </a:rPr>
                        <a:t> </a:t>
                      </a: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000" b="0" kern="1200" dirty="0" smtClean="0">
                          <a:solidFill>
                            <a:schemeClr val="tx1"/>
                          </a:solidFill>
                          <a:latin typeface="+mn-lt"/>
                          <a:ea typeface="+mn-ea"/>
                          <a:cs typeface="B Lotus" pitchFamily="2" charset="-78"/>
                        </a:rPr>
                        <a:t>کافی، ج6، ص433.</a:t>
                      </a:r>
                      <a:endParaRPr lang="en-US" sz="20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دهم/ قالب پرسش و پاسخ</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a:solidFill>
            <a:schemeClr val="accent3">
              <a:lumMod val="60000"/>
              <a:lumOff val="40000"/>
            </a:schemeClr>
          </a:solidFill>
        </p:spPr>
        <p:style>
          <a:lnRef idx="3">
            <a:schemeClr val="lt1"/>
          </a:lnRef>
          <a:fillRef idx="1">
            <a:schemeClr val="accent3"/>
          </a:fillRef>
          <a:effectRef idx="1">
            <a:schemeClr val="accent3"/>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a:solidFill>
            <a:schemeClr val="accent3">
              <a:lumMod val="60000"/>
              <a:lumOff val="40000"/>
            </a:schemeClr>
          </a:solidFill>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118.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lvl="1" algn="just" rtl="1">
                        <a:lnSpc>
                          <a:spcPct val="150000"/>
                        </a:lnSpc>
                      </a:pPr>
                      <a:r>
                        <a:rPr lang="ar-SA"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ب) مرگ ناگهانی</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1800" b="1" kern="1200" dirty="0" smtClean="0">
                          <a:solidFill>
                            <a:schemeClr val="tx1"/>
                          </a:solidFill>
                          <a:latin typeface="+mn-lt"/>
                          <a:ea typeface="+mn-ea"/>
                          <a:cs typeface="B Lotus" pitchFamily="2" charset="-78"/>
                        </a:rPr>
                        <a:t>امام صادق(ع)می‏فرماید: «بِيتُ الْغِناءِ لا تِؤْمَنُّ فِيهِ الْفَجِيعَۀُ وَلا تُجَابُ فِيهِ الدَّعْوَۀُ وَلَا يَدْخُلُهُ الْمَلَكُ؛</a:t>
                      </a: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 *</a:t>
                      </a:r>
                      <a:r>
                        <a:rPr lang="fa-IR" sz="1800" b="1" kern="1200" dirty="0" smtClean="0">
                          <a:solidFill>
                            <a:schemeClr val="tx1"/>
                          </a:solidFill>
                          <a:latin typeface="+mn-lt"/>
                          <a:ea typeface="+mn-ea"/>
                          <a:cs typeface="B Lotus" pitchFamily="2" charset="-78"/>
                        </a:rPr>
                        <a:t>خانه‏ای که در آن غنا باشد، ازمرگ و مصیبت دردناک در امان نیست و دعا در آن به اجابت نمی‌رسد و فرشتگان وارد آن نمی‌شوند.»</a:t>
                      </a:r>
                      <a:endParaRPr lang="en-US" sz="1800" b="1" kern="1200" dirty="0" smtClean="0">
                        <a:solidFill>
                          <a:schemeClr val="tx1"/>
                        </a:solidFill>
                        <a:latin typeface="+mn-lt"/>
                        <a:ea typeface="+mn-ea"/>
                        <a:cs typeface="B Lotus" pitchFamily="2" charset="-78"/>
                      </a:endParaRPr>
                    </a:p>
                    <a:p>
                      <a:pPr lvl="1" algn="just" rtl="1">
                        <a:lnSpc>
                          <a:spcPct val="150000"/>
                        </a:lnSpc>
                      </a:pPr>
                      <a:r>
                        <a:rPr lang="ar-SA"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ج) قبول نشدن دعا</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ar-SA"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د) عامل نفاق</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1800" b="1" kern="1200" dirty="0" smtClean="0">
                          <a:solidFill>
                            <a:schemeClr val="tx1"/>
                          </a:solidFill>
                          <a:latin typeface="+mn-lt"/>
                          <a:ea typeface="+mn-ea"/>
                          <a:cs typeface="B Lotus" pitchFamily="2" charset="-78"/>
                        </a:rPr>
                        <a:t> امام صادق(ع)می‏فرمایند: «الْغِنَاءُ يُنْبِتُ النِّفَاقَ فِي الْقَلْبِ كَمَا يُنْبِتُ الْمَاءُ الْبَقْل؛</a:t>
                      </a:r>
                      <a:r>
                        <a:rPr lang="fa-IR" sz="1800" b="1" kern="1200" baseline="30000" dirty="0" smtClean="0">
                          <a:solidFill>
                            <a:schemeClr val="tx1"/>
                          </a:solidFill>
                          <a:latin typeface="+mn-lt"/>
                          <a:ea typeface="+mn-ea"/>
                          <a:cs typeface="B Lotus" pitchFamily="2" charset="-78"/>
                        </a:rPr>
                        <a:t>‏</a:t>
                      </a: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fa-IR" sz="1800" b="1" kern="1200" dirty="0" smtClean="0">
                          <a:solidFill>
                            <a:schemeClr val="tx1"/>
                          </a:solidFill>
                          <a:latin typeface="+mn-lt"/>
                          <a:ea typeface="+mn-ea"/>
                          <a:cs typeface="B Lotus" pitchFamily="2" charset="-78"/>
                        </a:rPr>
                        <a:t>غنا نفاق را در قلب مى‏روياند، چنان كه آب، سبزى را.»</a:t>
                      </a:r>
                      <a:endParaRPr lang="en-US" sz="1800" b="1" kern="1200" dirty="0" smtClean="0">
                        <a:solidFill>
                          <a:schemeClr val="tx1"/>
                        </a:solidFill>
                        <a:latin typeface="+mn-lt"/>
                        <a:ea typeface="+mn-ea"/>
                        <a:cs typeface="B Lotus" pitchFamily="2" charset="-78"/>
                      </a:endParaRPr>
                    </a:p>
                    <a:p>
                      <a:pPr lvl="1" algn="just" rtl="1">
                        <a:lnSpc>
                          <a:spcPct val="150000"/>
                        </a:lnSpc>
                      </a:pPr>
                      <a:r>
                        <a:rPr lang="ar-SA"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هـ) باعث رفتن برکت و نفرت فرشتگان</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1800" b="1" kern="1200" dirty="0" smtClean="0">
                          <a:solidFill>
                            <a:schemeClr val="tx1"/>
                          </a:solidFill>
                          <a:latin typeface="+mn-lt"/>
                          <a:ea typeface="+mn-ea"/>
                          <a:cs typeface="B Lotus" pitchFamily="2" charset="-78"/>
                        </a:rPr>
                        <a:t>پیامبر</a:t>
                      </a:r>
                      <a:r>
                        <a:rPr lang="fa-IR" sz="1800" b="1" kern="1200" dirty="0" smtClean="0">
                          <a:solidFill>
                            <a:schemeClr val="tx1"/>
                          </a:solidFill>
                          <a:latin typeface="+mn-lt"/>
                          <a:ea typeface="+mn-ea"/>
                          <a:cs typeface="B Lotus" pitchFamily="2" charset="-78"/>
                        </a:rPr>
                        <a:t>(ص)</a:t>
                      </a:r>
                      <a:r>
                        <a:rPr lang="ar-SA" sz="1800" b="1" kern="1200" dirty="0" smtClean="0">
                          <a:solidFill>
                            <a:schemeClr val="tx1"/>
                          </a:solidFill>
                          <a:latin typeface="+mn-lt"/>
                          <a:ea typeface="+mn-ea"/>
                          <a:cs typeface="B Lotus" pitchFamily="2" charset="-78"/>
                        </a:rPr>
                        <a:t>فرموده‏اند: «لَا تَدْخُلُ الْمَلَائِكَۀُبَيْتاً فِيهِ خَمْرٌ أَوْ دَفٌّ أَوْ طُنْبُورٌ أَوْ نَرْدٌ وَ لَا يُسْتَجَابُ دُعَاؤُهُمْ وَ يَرْفَعُ اللَّهُ عَنْهُمُ الْبَرَكَة </a:t>
                      </a:r>
                      <a:endParaRPr lang="fa-IR" sz="1800" b="1" kern="1200" dirty="0" smtClean="0">
                        <a:solidFill>
                          <a:schemeClr val="tx1"/>
                        </a:solidFill>
                        <a:latin typeface="+mn-lt"/>
                        <a:ea typeface="+mn-ea"/>
                        <a:cs typeface="B Lotus" pitchFamily="2" charset="-78"/>
                      </a:endParaRPr>
                    </a:p>
                    <a:p>
                      <a:pPr algn="just" rtl="1">
                        <a:lnSpc>
                          <a:spcPct val="150000"/>
                        </a:lnSpc>
                      </a:pPr>
                      <a:endParaRPr lang="fa-IR" sz="1800" b="1" kern="1200" dirty="0" smtClean="0">
                        <a:solidFill>
                          <a:schemeClr val="tx1"/>
                        </a:solidFill>
                        <a:latin typeface="+mn-lt"/>
                        <a:ea typeface="+mn-ea"/>
                        <a:cs typeface="B Lotus" pitchFamily="2" charset="-78"/>
                      </a:endParaRPr>
                    </a:p>
                    <a:p>
                      <a:pPr algn="just" rtl="1">
                        <a:lnSpc>
                          <a:spcPct val="150000"/>
                        </a:lnSpc>
                      </a:pP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کافی، ج6، ص433.</a:t>
                      </a:r>
                      <a:endParaRPr lang="en-US" sz="1800" b="1" kern="1200" dirty="0" smtClean="0">
                        <a:solidFill>
                          <a:schemeClr val="tx1"/>
                        </a:solidFill>
                        <a:latin typeface="+mn-lt"/>
                        <a:ea typeface="+mn-ea"/>
                        <a:cs typeface="B Lotus" pitchFamily="2" charset="-78"/>
                      </a:endParaRPr>
                    </a:p>
                    <a:p>
                      <a:pPr algn="just" rtl="1">
                        <a:lnSpc>
                          <a:spcPct val="150000"/>
                        </a:lnSpc>
                      </a:pP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جمال الدّین حسن حلّی، </a:t>
                      </a:r>
                      <a:r>
                        <a:rPr lang="ar-SA" sz="1800" b="1" kern="1200" dirty="0" smtClean="0">
                          <a:solidFill>
                            <a:schemeClr val="tx1"/>
                          </a:solidFill>
                          <a:latin typeface="+mn-lt"/>
                          <a:ea typeface="+mn-ea"/>
                          <a:cs typeface="B Lotus" pitchFamily="2" charset="-78"/>
                        </a:rPr>
                        <a:t>نهج الحق و كشف الصدق</a:t>
                      </a:r>
                      <a:r>
                        <a:rPr lang="ar-SA" sz="1800" b="0" kern="1200" dirty="0" smtClean="0">
                          <a:solidFill>
                            <a:schemeClr val="tx1"/>
                          </a:solidFill>
                          <a:latin typeface="+mn-lt"/>
                          <a:ea typeface="+mn-ea"/>
                          <a:cs typeface="B Lotus" pitchFamily="2" charset="-78"/>
                        </a:rPr>
                        <a:t>، (بیروت: انتشارات دارالکتاب اللبنان، 1982م.)، ص569.</a:t>
                      </a:r>
                      <a:endParaRPr lang="en-US" sz="1800" b="1"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دهم/ قالب پرسش و پاسخ</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a:solidFill>
            <a:schemeClr val="accent3">
              <a:lumMod val="60000"/>
              <a:lumOff val="40000"/>
            </a:schemeClr>
          </a:solidFill>
        </p:spPr>
        <p:style>
          <a:lnRef idx="3">
            <a:schemeClr val="lt1"/>
          </a:lnRef>
          <a:fillRef idx="1">
            <a:schemeClr val="accent3"/>
          </a:fillRef>
          <a:effectRef idx="1">
            <a:schemeClr val="accent3"/>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a:solidFill>
            <a:schemeClr val="accent3">
              <a:lumMod val="60000"/>
              <a:lumOff val="40000"/>
            </a:schemeClr>
          </a:solidFill>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a:solidFill>
            <a:schemeClr val="accent3">
              <a:lumMod val="60000"/>
              <a:lumOff val="40000"/>
            </a:schemeClr>
          </a:solidFill>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119.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lvl="1" algn="just"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و) موجب زنا و فحشا</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000" b="1" kern="1200" dirty="0" smtClean="0">
                          <a:solidFill>
                            <a:schemeClr val="tx1"/>
                          </a:solidFill>
                          <a:latin typeface="+mn-lt"/>
                          <a:ea typeface="+mn-ea"/>
                          <a:cs typeface="B Lotus" pitchFamily="2" charset="-78"/>
                        </a:rPr>
                        <a:t>رسول الله</a:t>
                      </a: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latin typeface="+mn-lt"/>
                          <a:ea typeface="+mn-ea"/>
                          <a:cs typeface="B Lotus" pitchFamily="2" charset="-78"/>
                        </a:rPr>
                        <a:t>فرمودند: «الْغِنَاءُ رُقْيَۀُالزِّنَا؛</a:t>
                      </a: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 *</a:t>
                      </a:r>
                      <a:r>
                        <a:rPr lang="fa-IR" sz="2000" b="1" kern="1200" dirty="0" smtClean="0">
                          <a:solidFill>
                            <a:schemeClr val="tx1"/>
                          </a:solidFill>
                          <a:latin typeface="+mn-lt"/>
                          <a:ea typeface="+mn-ea"/>
                          <a:cs typeface="B Lotus" pitchFamily="2" charset="-78"/>
                        </a:rPr>
                        <a:t>غنا کاری است که انسان را به زنا (و فحشا) می‌کشاند.»</a:t>
                      </a:r>
                      <a:endParaRPr lang="en-US" sz="2000" b="1" kern="1200" dirty="0" smtClean="0">
                        <a:solidFill>
                          <a:schemeClr val="tx1"/>
                        </a:solidFill>
                        <a:latin typeface="+mn-lt"/>
                        <a:ea typeface="+mn-ea"/>
                        <a:cs typeface="B Lotus" pitchFamily="2" charset="-78"/>
                      </a:endParaRPr>
                    </a:p>
                    <a:p>
                      <a:pPr lvl="2" algn="just"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الف) منشأ بی حیایی</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در روایت آمده است: «فَاِنَّهُ يَنْقِصُ الْحَياءَ؛ (غنا و موسیقی) حیا را از بین می‌برد.»</a:t>
                      </a:r>
                      <a:endParaRPr lang="en-US" sz="2000" b="1" kern="1200" dirty="0" smtClean="0">
                        <a:solidFill>
                          <a:schemeClr val="tx1"/>
                        </a:solidFill>
                        <a:latin typeface="+mn-lt"/>
                        <a:ea typeface="+mn-ea"/>
                        <a:cs typeface="B Lotus" pitchFamily="2" charset="-78"/>
                      </a:endParaRPr>
                    </a:p>
                    <a:p>
                      <a:pPr lvl="2" algn="just"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ب) تحریک غریزه‏ی جنسی و نابودی غیرت</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ar-SA" sz="2000" b="1" kern="1200" dirty="0" smtClean="0">
                          <a:solidFill>
                            <a:schemeClr val="tx1"/>
                          </a:solidFill>
                          <a:latin typeface="+mn-lt"/>
                          <a:ea typeface="+mn-ea"/>
                          <a:cs typeface="B Lotus" pitchFamily="2" charset="-78"/>
                        </a:rPr>
                        <a:t>«</a:t>
                      </a:r>
                      <a:r>
                        <a:rPr lang="ar-SA" sz="2400" b="1" kern="1200" dirty="0" smtClean="0">
                          <a:solidFill>
                            <a:schemeClr val="tx1"/>
                          </a:solidFill>
                          <a:latin typeface="+mn-lt"/>
                          <a:ea typeface="+mn-ea"/>
                          <a:cs typeface="B Lotus" pitchFamily="2" charset="-78"/>
                        </a:rPr>
                        <a:t>وَ يَزِيدُ فِي الشَّهْوَۀِوَ يَهْدمُ الْمُرُوَّةَ</a:t>
                      </a:r>
                      <a:r>
                        <a:rPr lang="ar-SA" sz="2000" b="1" kern="1200" dirty="0" smtClean="0">
                          <a:solidFill>
                            <a:schemeClr val="tx1"/>
                          </a:solidFill>
                          <a:latin typeface="+mn-lt"/>
                          <a:ea typeface="+mn-ea"/>
                          <a:cs typeface="B Lotus" pitchFamily="2" charset="-78"/>
                        </a:rPr>
                        <a:t>؛</a:t>
                      </a: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 **</a:t>
                      </a:r>
                      <a:r>
                        <a:rPr lang="ar-SA" sz="2000" b="1" kern="1200" dirty="0" smtClean="0">
                          <a:solidFill>
                            <a:schemeClr val="tx1"/>
                          </a:solidFill>
                          <a:latin typeface="+mn-lt"/>
                          <a:ea typeface="+mn-ea"/>
                          <a:cs typeface="B Lotus" pitchFamily="2" charset="-78"/>
                        </a:rPr>
                        <a:t>موسیقی غریزه‏ی جنسی را زیاد می‌کند و غیرت و مردانگی را نابود می‌سازد.»</a:t>
                      </a:r>
                      <a:endParaRPr lang="fa-IR" sz="2000" b="1" kern="1200" dirty="0" smtClean="0">
                        <a:solidFill>
                          <a:schemeClr val="tx1"/>
                        </a:solidFill>
                        <a:latin typeface="+mn-lt"/>
                        <a:ea typeface="+mn-ea"/>
                        <a:cs typeface="B Lotus" pitchFamily="2" charset="-78"/>
                      </a:endParaRPr>
                    </a:p>
                    <a:p>
                      <a:pPr algn="just" rtl="1">
                        <a:lnSpc>
                          <a:spcPct val="150000"/>
                        </a:lnSpc>
                      </a:pPr>
                      <a:endParaRPr lang="fa-IR" sz="2000" b="1" kern="1200" dirty="0" smtClean="0">
                        <a:solidFill>
                          <a:schemeClr val="tx1"/>
                        </a:solidFill>
                        <a:latin typeface="+mn-lt"/>
                        <a:ea typeface="+mn-ea"/>
                        <a:cs typeface="B Lotus" pitchFamily="2" charset="-78"/>
                      </a:endParaRPr>
                    </a:p>
                    <a:p>
                      <a:pPr algn="just" rtl="1">
                        <a:lnSpc>
                          <a:spcPct val="150000"/>
                        </a:lnSpc>
                      </a:pPr>
                      <a:endParaRPr lang="fa-IR" sz="2000" b="1" kern="1200" dirty="0" smtClean="0">
                        <a:solidFill>
                          <a:schemeClr val="tx1"/>
                        </a:solidFill>
                        <a:latin typeface="+mn-lt"/>
                        <a:ea typeface="+mn-ea"/>
                        <a:cs typeface="B Lotus" pitchFamily="2" charset="-78"/>
                      </a:endParaRPr>
                    </a:p>
                    <a:p>
                      <a:pPr algn="just" rtl="1">
                        <a:lnSpc>
                          <a:spcPct val="150000"/>
                        </a:lnSpc>
                      </a:pP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000" b="1" kern="1200" dirty="0" smtClean="0">
                          <a:solidFill>
                            <a:schemeClr val="tx1"/>
                          </a:solidFill>
                          <a:latin typeface="+mn-lt"/>
                          <a:ea typeface="+mn-ea"/>
                          <a:cs typeface="B Lotus" pitchFamily="2" charset="-78"/>
                        </a:rPr>
                        <a:t> </a:t>
                      </a:r>
                      <a:r>
                        <a:rPr lang="ar-SA" sz="2000" b="0" kern="1200" dirty="0" smtClean="0">
                          <a:solidFill>
                            <a:schemeClr val="tx1"/>
                          </a:solidFill>
                          <a:latin typeface="+mn-lt"/>
                          <a:ea typeface="+mn-ea"/>
                          <a:cs typeface="B Lotus" pitchFamily="2" charset="-78"/>
                        </a:rPr>
                        <a:t>تاج الدّین شعیری، </a:t>
                      </a:r>
                      <a:r>
                        <a:rPr lang="ar-SA" sz="2000" b="1" kern="1200" dirty="0" smtClean="0">
                          <a:solidFill>
                            <a:schemeClr val="tx1"/>
                          </a:solidFill>
                          <a:latin typeface="+mn-lt"/>
                          <a:ea typeface="+mn-ea"/>
                          <a:cs typeface="B Lotus" pitchFamily="2" charset="-78"/>
                        </a:rPr>
                        <a:t>جامع الاخبار</a:t>
                      </a:r>
                      <a:r>
                        <a:rPr lang="ar-SA" sz="2000" b="0" kern="1200" dirty="0" smtClean="0">
                          <a:solidFill>
                            <a:schemeClr val="tx1"/>
                          </a:solidFill>
                          <a:latin typeface="+mn-lt"/>
                          <a:ea typeface="+mn-ea"/>
                          <a:cs typeface="B Lotus" pitchFamily="2" charset="-78"/>
                        </a:rPr>
                        <a:t>، (قم: انتشارات رضی، 1404 هـ . ق.)، ص154.</a:t>
                      </a:r>
                      <a:endParaRPr lang="en-US" sz="2000" b="1" kern="1200" dirty="0" smtClean="0">
                        <a:solidFill>
                          <a:schemeClr val="tx1"/>
                        </a:solidFill>
                        <a:latin typeface="+mn-lt"/>
                        <a:ea typeface="+mn-ea"/>
                        <a:cs typeface="B Lotus" pitchFamily="2" charset="-78"/>
                      </a:endParaRPr>
                    </a:p>
                    <a:p>
                      <a:pPr algn="just" rtl="1">
                        <a:lnSpc>
                          <a:spcPct val="150000"/>
                        </a:lnSpc>
                      </a:pP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000" b="0" kern="1200" dirty="0" smtClean="0">
                          <a:solidFill>
                            <a:schemeClr val="tx1"/>
                          </a:solidFill>
                          <a:latin typeface="+mn-lt"/>
                          <a:ea typeface="+mn-ea"/>
                          <a:cs typeface="B Lotus" pitchFamily="2" charset="-78"/>
                        </a:rPr>
                        <a:t>اسدالله محمدی‌نیا، پاسخ به پرسش‏های جوانان، ج 1، چ هفتم، (قم: انتشارات سبط اکبر، 1389)، صص199-203.</a:t>
                      </a:r>
                      <a:endParaRPr lang="en-US" sz="2000" b="1"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دهم/ قالب پرسش و پاسخ</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a:solidFill>
            <a:schemeClr val="accent3">
              <a:lumMod val="60000"/>
              <a:lumOff val="40000"/>
            </a:schemeClr>
          </a:solidFill>
        </p:spPr>
        <p:style>
          <a:lnRef idx="3">
            <a:schemeClr val="lt1"/>
          </a:lnRef>
          <a:fillRef idx="1">
            <a:schemeClr val="accent3"/>
          </a:fillRef>
          <a:effectRef idx="1">
            <a:schemeClr val="accent3"/>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a:solidFill>
            <a:schemeClr val="accent3">
              <a:lumMod val="60000"/>
              <a:lumOff val="40000"/>
            </a:schemeClr>
          </a:solidFill>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400" b="0" kern="1200" dirty="0" smtClean="0">
                        <a:solidFill>
                          <a:schemeClr val="tx1"/>
                        </a:solidFill>
                        <a:latin typeface="+mn-lt"/>
                        <a:ea typeface="+mn-ea"/>
                        <a:cs typeface="B Lotus" pitchFamily="2" charset="-78"/>
                      </a:endParaRPr>
                    </a:p>
                    <a:p>
                      <a:pPr algn="just" rtl="1">
                        <a:lnSpc>
                          <a:spcPct val="150000"/>
                        </a:lnSpc>
                      </a:pPr>
                      <a:r>
                        <a:rPr lang="fa-IR" sz="2400" b="0"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وي‍ژگي‏هاي کودک و نوجوان</a:t>
                      </a:r>
                      <a:endParaRPr lang="en-US" sz="24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ar-SA" sz="2400" b="1" kern="1200" dirty="0" smtClean="0">
                          <a:solidFill>
                            <a:schemeClr val="tx1"/>
                          </a:solidFill>
                          <a:latin typeface="+mn-lt"/>
                          <a:ea typeface="+mn-ea"/>
                          <a:cs typeface="B Lotus" pitchFamily="2" charset="-78"/>
                        </a:rPr>
                        <a:t>الف) کنجکاوي</a:t>
                      </a:r>
                      <a:endParaRPr lang="en-US" sz="2400" b="1" kern="1200" dirty="0" smtClean="0">
                        <a:solidFill>
                          <a:schemeClr val="tx1"/>
                        </a:solidFill>
                        <a:latin typeface="+mn-lt"/>
                        <a:ea typeface="+mn-ea"/>
                        <a:cs typeface="B Lotus" pitchFamily="2" charset="-78"/>
                      </a:endParaRPr>
                    </a:p>
                    <a:p>
                      <a:pPr lvl="1" algn="just" rtl="1">
                        <a:lnSpc>
                          <a:spcPct val="150000"/>
                        </a:lnSpc>
                      </a:pPr>
                      <a:r>
                        <a:rPr lang="ar-SA" sz="2400" b="1" kern="1200" dirty="0" smtClean="0">
                          <a:solidFill>
                            <a:schemeClr val="tx1"/>
                          </a:solidFill>
                          <a:latin typeface="+mn-lt"/>
                          <a:ea typeface="+mn-ea"/>
                          <a:cs typeface="B Lotus" pitchFamily="2" charset="-78"/>
                        </a:rPr>
                        <a:t>ب) زيبايي دوستي</a:t>
                      </a:r>
                      <a:endParaRPr lang="en-US" sz="2400" b="1" kern="1200" dirty="0" smtClean="0">
                        <a:solidFill>
                          <a:schemeClr val="tx1"/>
                        </a:solidFill>
                        <a:latin typeface="+mn-lt"/>
                        <a:ea typeface="+mn-ea"/>
                        <a:cs typeface="B Lotus" pitchFamily="2" charset="-78"/>
                      </a:endParaRPr>
                    </a:p>
                    <a:p>
                      <a:pPr lvl="1" algn="just" rtl="1">
                        <a:lnSpc>
                          <a:spcPct val="150000"/>
                        </a:lnSpc>
                      </a:pPr>
                      <a:r>
                        <a:rPr lang="ar-SA" sz="2400" b="1" kern="1200" dirty="0" smtClean="0">
                          <a:solidFill>
                            <a:schemeClr val="tx1"/>
                          </a:solidFill>
                          <a:latin typeface="+mn-lt"/>
                          <a:ea typeface="+mn-ea"/>
                          <a:cs typeface="B Lotus" pitchFamily="2" charset="-78"/>
                        </a:rPr>
                        <a:t>ج) پرستش</a:t>
                      </a:r>
                      <a:endParaRPr lang="en-US" sz="2400" b="1" kern="1200" dirty="0" smtClean="0">
                        <a:solidFill>
                          <a:schemeClr val="tx1"/>
                        </a:solidFill>
                        <a:latin typeface="+mn-lt"/>
                        <a:ea typeface="+mn-ea"/>
                        <a:cs typeface="B Lotus" pitchFamily="2" charset="-78"/>
                      </a:endParaRPr>
                    </a:p>
                    <a:p>
                      <a:pPr lvl="1" algn="just" rtl="1">
                        <a:lnSpc>
                          <a:spcPct val="150000"/>
                        </a:lnSpc>
                      </a:pPr>
                      <a:r>
                        <a:rPr lang="ar-SA" sz="2400" b="1" kern="1200" dirty="0" smtClean="0">
                          <a:solidFill>
                            <a:schemeClr val="tx1"/>
                          </a:solidFill>
                          <a:latin typeface="+mn-lt"/>
                          <a:ea typeface="+mn-ea"/>
                          <a:cs typeface="B Lotus" pitchFamily="2" charset="-78"/>
                        </a:rPr>
                        <a:t>د) ابداع و نوآوري </a:t>
                      </a:r>
                      <a:endParaRPr lang="en-US" sz="24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643438" y="139463"/>
            <a:ext cx="3357586"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اول / </a:t>
            </a:r>
            <a:r>
              <a:rPr lang="ar-SA" sz="1700" b="1" dirty="0" smtClean="0">
                <a:effectLst>
                  <a:glow rad="101600">
                    <a:schemeClr val="accent3">
                      <a:satMod val="175000"/>
                      <a:alpha val="40000"/>
                    </a:schemeClr>
                  </a:glow>
                </a:effectLst>
                <a:cs typeface="B Mitra" pitchFamily="2" charset="-78"/>
              </a:rPr>
              <a:t>اصل</a:t>
            </a:r>
            <a:r>
              <a:rPr lang="fa-IR" sz="1700" b="1" dirty="0" smtClean="0">
                <a:effectLst>
                  <a:glow rad="101600">
                    <a:schemeClr val="accent3">
                      <a:satMod val="175000"/>
                      <a:alpha val="40000"/>
                    </a:schemeClr>
                  </a:glow>
                </a:effectLst>
                <a:cs typeface="B Mitra" pitchFamily="2" charset="-78"/>
              </a:rPr>
              <a:t> دوم</a:t>
            </a:r>
            <a:endParaRPr lang="en-US" sz="1700" b="1" dirty="0" smtClean="0">
              <a:effectLst>
                <a:glow rad="101600">
                  <a:schemeClr val="accent3">
                    <a:satMod val="175000"/>
                    <a:alpha val="40000"/>
                  </a:schemeClr>
                </a:glow>
              </a:effectLst>
              <a:cs typeface="B Mitra" pitchFamily="2" charset="-78"/>
            </a:endParaRPr>
          </a:p>
          <a:p>
            <a:pPr algn="ctr"/>
            <a:r>
              <a:rPr lang="fa-IR" sz="1700" b="1" dirty="0" smtClean="0">
                <a:effectLst>
                  <a:glow rad="101600">
                    <a:schemeClr val="accent3">
                      <a:satMod val="175000"/>
                      <a:alpha val="40000"/>
                    </a:schemeClr>
                  </a:glow>
                </a:effectLst>
                <a:cs typeface="B Mitra" pitchFamily="2" charset="-78"/>
              </a:rPr>
              <a:t>شناخت مخاطب</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157160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114297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714348"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8572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childTnLst>
                          </p:cTn>
                        </p:par>
                        <p:par>
                          <p:cTn id="49" fill="hold">
                            <p:stCondLst>
                              <p:cond delay="2000"/>
                            </p:stCondLst>
                            <p:childTnLst>
                              <p:par>
                                <p:cTn id="50" presetID="10" presetClass="entr" presetSubtype="0" fill="hold"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Lst>
  </p:timing>
</p:sld>
</file>

<file path=ppt/slides/slide120.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نمونه‏ی دوم</a:t>
                      </a:r>
                      <a:r>
                        <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 </a:t>
                      </a: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a:t>
                      </a:r>
                      <a:r>
                        <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 </a:t>
                      </a: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چه کار کنیم تا اعتماد به نفس خود را بالا ببریم؟</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جواب:</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r>
                        <a:rPr lang="fa-IR" sz="1800" b="1" kern="1200" dirty="0" smtClean="0">
                          <a:solidFill>
                            <a:schemeClr val="tx1"/>
                          </a:solidFill>
                          <a:latin typeface="+mn-lt"/>
                          <a:ea typeface="+mn-ea"/>
                          <a:cs typeface="B Lotus" pitchFamily="2" charset="-78"/>
                        </a:rPr>
                        <a:t>1. ارتباط با خدا:</a:t>
                      </a:r>
                      <a:r>
                        <a:rPr lang="en-US" sz="1800" b="1" kern="1200" dirty="0" smtClean="0">
                          <a:solidFill>
                            <a:schemeClr val="tx1"/>
                          </a:solidFill>
                          <a:latin typeface="+mn-lt"/>
                          <a:ea typeface="+mn-ea"/>
                          <a:cs typeface="B Lotus" pitchFamily="2" charset="-78"/>
                        </a:rPr>
                        <a:t>]</a:t>
                      </a:r>
                      <a:r>
                        <a:rPr lang="fa-IR" sz="1800" b="1" kern="1200" dirty="0" smtClean="0">
                          <a:solidFill>
                            <a:schemeClr val="tx1"/>
                          </a:solidFill>
                          <a:latin typeface="+mn-lt"/>
                          <a:ea typeface="+mn-ea"/>
                          <a:cs typeface="B Lotus" pitchFamily="2" charset="-78"/>
                        </a:rPr>
                        <a:t>وَ مَنْ يَتَوَكَّلْ عَلَى اللَّهِ فَهُوَ حَسْبُهُ</a:t>
                      </a:r>
                      <a:r>
                        <a:rPr lang="en-US" sz="1800" b="1" kern="1200" dirty="0" smtClean="0">
                          <a:solidFill>
                            <a:schemeClr val="tx1"/>
                          </a:solidFill>
                          <a:latin typeface="+mn-lt"/>
                          <a:ea typeface="+mn-ea"/>
                          <a:cs typeface="B Lotus" pitchFamily="2" charset="-78"/>
                        </a:rPr>
                        <a:t>[</a:t>
                      </a:r>
                      <a:r>
                        <a:rPr lang="fa-IR" sz="18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fa-IR" sz="1800" b="1" kern="1200" dirty="0" smtClean="0">
                          <a:solidFill>
                            <a:schemeClr val="tx1"/>
                          </a:solidFill>
                          <a:latin typeface="+mn-lt"/>
                          <a:ea typeface="+mn-ea"/>
                          <a:cs typeface="B Lotus" pitchFamily="2" charset="-78"/>
                        </a:rPr>
                        <a:t>؛«هر کس به خدا تکیه کند، او را کفایت می‌کند.»</a:t>
                      </a:r>
                      <a:endParaRPr lang="en-US" sz="1800" b="1" kern="1200" dirty="0" smtClean="0">
                        <a:solidFill>
                          <a:schemeClr val="tx1"/>
                        </a:solidFill>
                        <a:latin typeface="+mn-lt"/>
                        <a:ea typeface="+mn-ea"/>
                        <a:cs typeface="B Lotus" pitchFamily="2" charset="-78"/>
                      </a:endParaRPr>
                    </a:p>
                    <a:p>
                      <a:pPr lvl="1" rtl="1">
                        <a:lnSpc>
                          <a:spcPct val="150000"/>
                        </a:lnSpc>
                      </a:pPr>
                      <a:r>
                        <a:rPr lang="fa-IR" sz="1800" b="1" kern="1200" dirty="0" smtClean="0">
                          <a:solidFill>
                            <a:schemeClr val="tx1"/>
                          </a:solidFill>
                          <a:latin typeface="+mn-lt"/>
                          <a:ea typeface="+mn-ea"/>
                          <a:cs typeface="B Lotus" pitchFamily="2" charset="-78"/>
                        </a:rPr>
                        <a:t>2. شناخت بهتر خویش</a:t>
                      </a:r>
                      <a:endParaRPr lang="en-US" sz="1800" b="1" kern="1200" dirty="0" smtClean="0">
                        <a:solidFill>
                          <a:schemeClr val="tx1"/>
                        </a:solidFill>
                        <a:latin typeface="+mn-lt"/>
                        <a:ea typeface="+mn-ea"/>
                        <a:cs typeface="B Lotus" pitchFamily="2" charset="-78"/>
                      </a:endParaRPr>
                    </a:p>
                    <a:p>
                      <a:pPr lvl="1" rtl="1">
                        <a:lnSpc>
                          <a:spcPct val="150000"/>
                        </a:lnSpc>
                      </a:pPr>
                      <a:r>
                        <a:rPr lang="fa-IR" sz="1800" b="1" kern="1200" dirty="0" smtClean="0">
                          <a:solidFill>
                            <a:schemeClr val="tx1"/>
                          </a:solidFill>
                          <a:latin typeface="+mn-lt"/>
                          <a:ea typeface="+mn-ea"/>
                          <a:cs typeface="B Lotus" pitchFamily="2" charset="-78"/>
                        </a:rPr>
                        <a:t>3. تکیه بر توانایی‌های خود</a:t>
                      </a:r>
                      <a:endParaRPr lang="en-US" sz="1800" b="1" kern="1200" dirty="0" smtClean="0">
                        <a:solidFill>
                          <a:schemeClr val="tx1"/>
                        </a:solidFill>
                        <a:latin typeface="+mn-lt"/>
                        <a:ea typeface="+mn-ea"/>
                        <a:cs typeface="B Lotus" pitchFamily="2" charset="-78"/>
                      </a:endParaRPr>
                    </a:p>
                    <a:p>
                      <a:pPr lvl="1" rtl="1">
                        <a:lnSpc>
                          <a:spcPct val="150000"/>
                        </a:lnSpc>
                      </a:pPr>
                      <a:r>
                        <a:rPr lang="fa-IR" sz="1800" b="1" kern="1200" dirty="0" smtClean="0">
                          <a:solidFill>
                            <a:schemeClr val="tx1"/>
                          </a:solidFill>
                          <a:latin typeface="+mn-lt"/>
                          <a:ea typeface="+mn-ea"/>
                          <a:cs typeface="B Lotus" pitchFamily="2" charset="-78"/>
                        </a:rPr>
                        <a:t>4. خطر پذیری</a:t>
                      </a:r>
                      <a:endParaRPr lang="en-US" sz="1800" b="1" kern="1200" dirty="0" smtClean="0">
                        <a:solidFill>
                          <a:schemeClr val="tx1"/>
                        </a:solidFill>
                        <a:latin typeface="+mn-lt"/>
                        <a:ea typeface="+mn-ea"/>
                        <a:cs typeface="B Lotus" pitchFamily="2" charset="-78"/>
                      </a:endParaRPr>
                    </a:p>
                    <a:p>
                      <a:pPr lvl="1" rtl="1">
                        <a:lnSpc>
                          <a:spcPct val="150000"/>
                        </a:lnSpc>
                      </a:pPr>
                      <a:r>
                        <a:rPr lang="fa-IR" sz="1800" b="1" kern="1200" dirty="0" smtClean="0">
                          <a:solidFill>
                            <a:schemeClr val="tx1"/>
                          </a:solidFill>
                          <a:latin typeface="+mn-lt"/>
                          <a:ea typeface="+mn-ea"/>
                          <a:cs typeface="B Lotus" pitchFamily="2" charset="-78"/>
                        </a:rPr>
                        <a:t>5. تلقین به خود</a:t>
                      </a:r>
                      <a:endParaRPr lang="en-US" sz="1800" b="1" kern="1200" dirty="0" smtClean="0">
                        <a:solidFill>
                          <a:schemeClr val="tx1"/>
                        </a:solidFill>
                        <a:latin typeface="+mn-lt"/>
                        <a:ea typeface="+mn-ea"/>
                        <a:cs typeface="B Lotus" pitchFamily="2" charset="-78"/>
                      </a:endParaRPr>
                    </a:p>
                    <a:p>
                      <a:pPr lvl="1" rtl="1">
                        <a:lnSpc>
                          <a:spcPct val="150000"/>
                        </a:lnSpc>
                      </a:pPr>
                      <a:r>
                        <a:rPr lang="fa-IR" sz="1800" b="1" kern="1200" dirty="0" smtClean="0">
                          <a:solidFill>
                            <a:schemeClr val="tx1"/>
                          </a:solidFill>
                          <a:latin typeface="+mn-lt"/>
                          <a:ea typeface="+mn-ea"/>
                          <a:cs typeface="B Lotus" pitchFamily="2" charset="-78"/>
                        </a:rPr>
                        <a:t>6. کاهش خواهش‌های خویش</a:t>
                      </a:r>
                      <a:endParaRPr lang="en-US" sz="1800" b="1" kern="1200" dirty="0" smtClean="0">
                        <a:solidFill>
                          <a:schemeClr val="tx1"/>
                        </a:solidFill>
                        <a:latin typeface="+mn-lt"/>
                        <a:ea typeface="+mn-ea"/>
                        <a:cs typeface="B Lotus" pitchFamily="2" charset="-78"/>
                      </a:endParaRPr>
                    </a:p>
                    <a:p>
                      <a:pPr lvl="1" rtl="1">
                        <a:lnSpc>
                          <a:spcPct val="150000"/>
                        </a:lnSpc>
                      </a:pPr>
                      <a:r>
                        <a:rPr lang="fa-IR" sz="1800" b="1" kern="1200" dirty="0" smtClean="0">
                          <a:solidFill>
                            <a:schemeClr val="tx1"/>
                          </a:solidFill>
                          <a:latin typeface="+mn-lt"/>
                          <a:ea typeface="+mn-ea"/>
                          <a:cs typeface="B Lotus" pitchFamily="2" charset="-78"/>
                        </a:rPr>
                        <a:t>7. مبارزه با احساسات متعارض.</a:t>
                      </a:r>
                      <a:endParaRPr lang="en-US" sz="1800" b="1" kern="1200" dirty="0" smtClean="0">
                        <a:solidFill>
                          <a:schemeClr val="tx1"/>
                        </a:solidFill>
                        <a:latin typeface="+mn-lt"/>
                        <a:ea typeface="+mn-ea"/>
                        <a:cs typeface="B Lotus" pitchFamily="2" charset="-78"/>
                      </a:endParaRPr>
                    </a:p>
                    <a:p>
                      <a:pPr lvl="1" rtl="1">
                        <a:lnSpc>
                          <a:spcPct val="150000"/>
                        </a:lnSpc>
                      </a:pPr>
                      <a:r>
                        <a:rPr lang="fa-IR" sz="1800" b="1" kern="1200" dirty="0" smtClean="0">
                          <a:solidFill>
                            <a:schemeClr val="tx1"/>
                          </a:solidFill>
                          <a:latin typeface="+mn-lt"/>
                          <a:ea typeface="+mn-ea"/>
                          <a:cs typeface="B Lotus" pitchFamily="2" charset="-78"/>
                        </a:rPr>
                        <a:t>8. فراموشی نسبت به گذشته.</a:t>
                      </a:r>
                      <a:endParaRPr lang="en-US" sz="1800" b="1" kern="1200" dirty="0" smtClean="0">
                        <a:solidFill>
                          <a:schemeClr val="tx1"/>
                        </a:solidFill>
                        <a:latin typeface="+mn-lt"/>
                        <a:ea typeface="+mn-ea"/>
                        <a:cs typeface="B Lotus" pitchFamily="2" charset="-78"/>
                      </a:endParaRPr>
                    </a:p>
                    <a:p>
                      <a:pPr lvl="1" rtl="1">
                        <a:lnSpc>
                          <a:spcPct val="150000"/>
                        </a:lnSpc>
                      </a:pPr>
                      <a:r>
                        <a:rPr lang="fa-IR" sz="1800" b="1" kern="1200" dirty="0" smtClean="0">
                          <a:solidFill>
                            <a:schemeClr val="tx1"/>
                          </a:solidFill>
                          <a:latin typeface="+mn-lt"/>
                          <a:ea typeface="+mn-ea"/>
                          <a:cs typeface="B Lotus" pitchFamily="2" charset="-78"/>
                        </a:rPr>
                        <a:t>9. ارزیابی مثبت از خود.</a:t>
                      </a:r>
                      <a:endParaRPr lang="en-US" sz="1800" b="1" kern="1200" dirty="0" smtClean="0">
                        <a:solidFill>
                          <a:schemeClr val="tx1"/>
                        </a:solidFill>
                        <a:latin typeface="+mn-lt"/>
                        <a:ea typeface="+mn-ea"/>
                        <a:cs typeface="B Lotus" pitchFamily="2" charset="-78"/>
                      </a:endParaRPr>
                    </a:p>
                    <a:p>
                      <a:pPr lvl="1" rtl="1">
                        <a:lnSpc>
                          <a:spcPct val="150000"/>
                        </a:lnSpc>
                      </a:pPr>
                      <a:r>
                        <a:rPr lang="fa-IR" sz="1800" b="1" kern="1200" dirty="0" smtClean="0">
                          <a:solidFill>
                            <a:schemeClr val="tx1"/>
                          </a:solidFill>
                          <a:latin typeface="+mn-lt"/>
                          <a:ea typeface="+mn-ea"/>
                          <a:cs typeface="B Lotus" pitchFamily="2" charset="-78"/>
                        </a:rPr>
                        <a:t>10. عدم حسادت نسبت به دیگران.</a:t>
                      </a:r>
                      <a:endParaRPr lang="en-US" sz="1800" b="1" kern="1200" dirty="0" smtClean="0">
                        <a:solidFill>
                          <a:schemeClr val="tx1"/>
                        </a:solidFill>
                        <a:latin typeface="+mn-lt"/>
                        <a:ea typeface="+mn-ea"/>
                        <a:cs typeface="B Lotus" pitchFamily="2" charset="-78"/>
                      </a:endParaRPr>
                    </a:p>
                    <a:p>
                      <a:pPr rtl="1">
                        <a:lnSpc>
                          <a:spcPct val="150000"/>
                        </a:lnSpc>
                      </a:pPr>
                      <a:r>
                        <a:rPr lang="fa-IR" sz="18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طلاق: 3.</a:t>
                      </a:r>
                      <a:endParaRPr lang="en-US" sz="18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دهم/ قالب پرسش و پاسخ</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a:solidFill>
            <a:schemeClr val="accent3">
              <a:lumMod val="60000"/>
              <a:lumOff val="40000"/>
            </a:schemeClr>
          </a:solidFill>
        </p:spPr>
        <p:style>
          <a:lnRef idx="3">
            <a:schemeClr val="lt1"/>
          </a:lnRef>
          <a:fillRef idx="1">
            <a:schemeClr val="accent3"/>
          </a:fillRef>
          <a:effectRef idx="1">
            <a:schemeClr val="accent3"/>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a:solidFill>
            <a:schemeClr val="accent3">
              <a:lumMod val="60000"/>
              <a:lumOff val="40000"/>
            </a:schemeClr>
          </a:solidFill>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121.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اوليا و مربّیان</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2000" b="1" kern="1200" dirty="0" smtClean="0">
                          <a:solidFill>
                            <a:schemeClr val="tx1"/>
                          </a:solidFill>
                          <a:latin typeface="+mn-lt"/>
                          <a:ea typeface="+mn-ea"/>
                          <a:cs typeface="B Lotus" pitchFamily="2" charset="-78"/>
                        </a:rPr>
                        <a:t>چرا در برخي از اوقات توفيق عبادت از انسان سلب مي‌شود؟براي بازگشت توفيق وحالات معنوي چه بايد كرد؟</a:t>
                      </a:r>
                      <a:endParaRPr lang="en-US" sz="2000" b="1" kern="1200" dirty="0" smtClean="0">
                        <a:solidFill>
                          <a:schemeClr val="tx1"/>
                        </a:solidFill>
                        <a:latin typeface="+mn-lt"/>
                        <a:ea typeface="+mn-ea"/>
                        <a:cs typeface="B Lotus" pitchFamily="2" charset="-78"/>
                      </a:endParaRPr>
                    </a:p>
                    <a:p>
                      <a:pPr algn="just" rtl="1">
                        <a:lnSpc>
                          <a:spcPct val="150000"/>
                        </a:lnSpc>
                      </a:pPr>
                      <a:r>
                        <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جواب:</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000" b="1" kern="1200" dirty="0" smtClean="0">
                          <a:solidFill>
                            <a:schemeClr val="tx1"/>
                          </a:solidFill>
                          <a:latin typeface="+mn-lt"/>
                          <a:ea typeface="+mn-ea"/>
                          <a:cs typeface="B Lotus" pitchFamily="2" charset="-78"/>
                        </a:rPr>
                        <a:t>توفيق، عبارت است از:آماده شدن زمينه‏ی روحي وجسميعبادت وجذبه‏ی معنوي در انسان و نقطه‏ی مقابل آن خذلان است؛ يعني، نداشتن توفيق يا سلب شدن آن حالت.</a:t>
                      </a:r>
                      <a:endParaRPr lang="en-US" sz="2000" b="1" kern="1200" dirty="0" smtClean="0">
                        <a:solidFill>
                          <a:schemeClr val="tx1"/>
                        </a:solidFill>
                        <a:latin typeface="+mn-lt"/>
                        <a:ea typeface="+mn-ea"/>
                        <a:cs typeface="B Lotus" pitchFamily="2" charset="-78"/>
                      </a:endParaRPr>
                    </a:p>
                    <a:p>
                      <a:pPr algn="just" rtl="1">
                        <a:lnSpc>
                          <a:spcPct val="150000"/>
                        </a:lnSpc>
                      </a:pPr>
                      <a:r>
                        <a:rPr lang="ar-SA" sz="2000" b="1" kern="1200" dirty="0" smtClean="0">
                          <a:solidFill>
                            <a:schemeClr val="tx1"/>
                          </a:solidFill>
                          <a:latin typeface="+mn-lt"/>
                          <a:ea typeface="+mn-ea"/>
                          <a:cs typeface="B Lotus" pitchFamily="2" charset="-78"/>
                        </a:rPr>
                        <a:t>پيامبر اكرم</a:t>
                      </a:r>
                      <a:r>
                        <a:rPr lang="en-US" sz="2000" b="1" kern="1200" dirty="0" smtClean="0">
                          <a:solidFill>
                            <a:schemeClr val="tx1"/>
                          </a:solidFill>
                          <a:latin typeface="+mn-lt"/>
                          <a:ea typeface="+mn-ea"/>
                          <a:cs typeface="B Lotus" pitchFamily="2" charset="-78"/>
                        </a:rPr>
                        <a:t>-</a:t>
                      </a:r>
                      <a:r>
                        <a:rPr lang="ar-SA" sz="2000" b="1" kern="1200" dirty="0" smtClean="0">
                          <a:solidFill>
                            <a:schemeClr val="tx1"/>
                          </a:solidFill>
                          <a:latin typeface="+mn-lt"/>
                          <a:ea typeface="+mn-ea"/>
                          <a:cs typeface="B Lotus" pitchFamily="2" charset="-78"/>
                        </a:rPr>
                        <a:t>مي‌فرمايد: «إِنَّ لِرَبِّكُمْ فِي أَيَّامِ دَهْرِكُمْ نَفَحَاتٍ أَلَا فَتَعرَضُوا لَهَا</a:t>
                      </a:r>
                      <a:r>
                        <a:rPr lang="fa-IR" sz="20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000" b="1" kern="1200" dirty="0" smtClean="0">
                          <a:solidFill>
                            <a:schemeClr val="tx1"/>
                          </a:solidFill>
                          <a:latin typeface="+mn-lt"/>
                          <a:ea typeface="+mn-ea"/>
                          <a:cs typeface="B Lotus" pitchFamily="2" charset="-78"/>
                        </a:rPr>
                        <a:t>؛پروردگارتان در ايّام زندگي شما نسيم‌هايي (درحال وزيدن) دارد؛ سعي كنيد خود را در معرض آن‏ها قرار دهيد.» </a:t>
                      </a:r>
                      <a:endParaRPr lang="fa-IR" sz="2000" b="1" kern="1200" dirty="0" smtClean="0">
                        <a:solidFill>
                          <a:schemeClr val="tx1"/>
                        </a:solidFill>
                        <a:latin typeface="+mn-lt"/>
                        <a:ea typeface="+mn-ea"/>
                        <a:cs typeface="B Lotus" pitchFamily="2" charset="-78"/>
                      </a:endParaRPr>
                    </a:p>
                    <a:p>
                      <a:pPr rtl="1">
                        <a:lnSpc>
                          <a:spcPct val="150000"/>
                        </a:lnSpc>
                      </a:pPr>
                      <a:endParaRPr lang="fa-IR" sz="2000" b="1" kern="1200" dirty="0" smtClean="0">
                        <a:solidFill>
                          <a:schemeClr val="tx1"/>
                        </a:solidFill>
                        <a:latin typeface="+mn-lt"/>
                        <a:ea typeface="+mn-ea"/>
                        <a:cs typeface="B Lotus" pitchFamily="2" charset="-78"/>
                      </a:endParaRPr>
                    </a:p>
                    <a:p>
                      <a:pPr rtl="1">
                        <a:lnSpc>
                          <a:spcPct val="150000"/>
                        </a:lnSpc>
                      </a:pPr>
                      <a:endParaRPr lang="fa-IR" sz="1800" b="1" kern="1200" dirty="0" smtClean="0">
                        <a:solidFill>
                          <a:schemeClr val="tx1"/>
                        </a:solidFill>
                        <a:latin typeface="+mn-lt"/>
                        <a:ea typeface="+mn-ea"/>
                        <a:cs typeface="B Lotus" pitchFamily="2" charset="-78"/>
                      </a:endParaRPr>
                    </a:p>
                    <a:p>
                      <a:pPr marL="342900" indent="-342900" rtl="1">
                        <a:lnSpc>
                          <a:spcPct val="150000"/>
                        </a:lnSpc>
                        <a:buFontTx/>
                        <a:buNone/>
                      </a:pPr>
                      <a:r>
                        <a:rPr lang="fa-IR" sz="18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1" kern="1200" dirty="0" smtClean="0">
                          <a:solidFill>
                            <a:schemeClr val="tx1"/>
                          </a:solidFill>
                          <a:latin typeface="+mn-lt"/>
                          <a:ea typeface="+mn-ea"/>
                          <a:cs typeface="B Lotus" pitchFamily="2" charset="-78"/>
                        </a:rPr>
                        <a:t>ميزان الحكمۀ</a:t>
                      </a:r>
                      <a:r>
                        <a:rPr lang="ar-SA" sz="1800" b="0" kern="1200" dirty="0" smtClean="0">
                          <a:solidFill>
                            <a:schemeClr val="tx1"/>
                          </a:solidFill>
                          <a:latin typeface="+mn-lt"/>
                          <a:ea typeface="+mn-ea"/>
                          <a:cs typeface="B Lotus" pitchFamily="2" charset="-78"/>
                        </a:rPr>
                        <a:t>، ج2‌، ص1051؛ اصول كافي، ج3، ص212؛ بحارالانوار، ج68، ص221.</a:t>
                      </a:r>
                      <a:endParaRPr lang="en-US" sz="1800" b="1"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دهم/ قالب پرسش و پاسخ</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a:solidFill>
            <a:schemeClr val="accent3">
              <a:lumMod val="60000"/>
              <a:lumOff val="40000"/>
            </a:schemeClr>
          </a:solidFill>
        </p:spPr>
        <p:style>
          <a:lnRef idx="3">
            <a:schemeClr val="lt1"/>
          </a:lnRef>
          <a:fillRef idx="1">
            <a:schemeClr val="accent3"/>
          </a:fillRef>
          <a:effectRef idx="1">
            <a:schemeClr val="accent3"/>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122.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fa-IR"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برخي امور، موجب خذلان وسلب توفيق مي‌شود كه بايد از آن‏ها پرهيز كرد. اين امور عبارتند از:</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ar-SA"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1. گناه:</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1800" b="1" kern="1200" dirty="0" smtClean="0">
                          <a:solidFill>
                            <a:schemeClr val="tx1"/>
                          </a:solidFill>
                          <a:latin typeface="+mn-lt"/>
                          <a:ea typeface="+mn-ea"/>
                          <a:cs typeface="B Lotus" pitchFamily="2" charset="-78"/>
                        </a:rPr>
                        <a:t>رسول اكرم(ص)مي‌فرمايند: «بِهَا فَإِنَّ الْمَعَاصِيَ يَسْتَوْلِي بِهَا الْخِذْلَانُ عَلَى صَاحِبِهَا حَتَّى يُوقِعَهُ فِيمَا هُوَ أَعْظَمُ مِنْهَا</a:t>
                      </a:r>
                      <a:r>
                        <a:rPr lang="fa-IR" sz="18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fa-IR" sz="1800" b="1" kern="1200" dirty="0" smtClean="0">
                          <a:solidFill>
                            <a:schemeClr val="tx1"/>
                          </a:solidFill>
                          <a:latin typeface="+mn-lt"/>
                          <a:ea typeface="+mn-ea"/>
                          <a:cs typeface="B Lotus" pitchFamily="2" charset="-78"/>
                        </a:rPr>
                        <a:t>؛همانا به وسيله‏ی گناهان، خذلان بر گنه‏كار مسلط مي‌شود تا این‏که او را در گناهان بزرگ‌تر فرو برد.»</a:t>
                      </a:r>
                      <a:endParaRPr lang="en-US" sz="1800" b="1" kern="1200" dirty="0" smtClean="0">
                        <a:solidFill>
                          <a:schemeClr val="tx1"/>
                        </a:solidFill>
                        <a:latin typeface="+mn-lt"/>
                        <a:ea typeface="+mn-ea"/>
                        <a:cs typeface="B Lotus" pitchFamily="2" charset="-78"/>
                      </a:endParaRPr>
                    </a:p>
                    <a:p>
                      <a:pPr lvl="1" algn="just" rtl="1">
                        <a:lnSpc>
                          <a:spcPct val="150000"/>
                        </a:lnSpc>
                      </a:pPr>
                      <a:r>
                        <a:rPr lang="ar-SA"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2.دنيا گرايي</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1800" b="1" kern="1200" dirty="0" smtClean="0">
                          <a:solidFill>
                            <a:schemeClr val="tx1"/>
                          </a:solidFill>
                          <a:latin typeface="+mn-lt"/>
                          <a:ea typeface="+mn-ea"/>
                          <a:cs typeface="B Lotus" pitchFamily="2" charset="-78"/>
                        </a:rPr>
                        <a:t>اميرالمؤمنين(ع)مي‌فرمايند: «مَنِ ازْوَرَّ عَنْ حَبَائِلِكِ وُفِّق</a:t>
                      </a:r>
                      <a:r>
                        <a:rPr lang="fa-IR" sz="18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fa-IR" sz="1800" b="1" kern="1200" dirty="0" smtClean="0">
                          <a:solidFill>
                            <a:schemeClr val="tx1"/>
                          </a:solidFill>
                          <a:latin typeface="+mn-lt"/>
                          <a:ea typeface="+mn-ea"/>
                          <a:cs typeface="B Lotus" pitchFamily="2" charset="-78"/>
                        </a:rPr>
                        <a:t>؛[اي دنيا!] هر كس از قيد و بندهايت كناره بگيرد،موفّقمي‌شود.»</a:t>
                      </a:r>
                      <a:endParaRPr lang="en-US" sz="1800" b="1" kern="1200" dirty="0" smtClean="0">
                        <a:solidFill>
                          <a:schemeClr val="tx1"/>
                        </a:solidFill>
                        <a:latin typeface="+mn-lt"/>
                        <a:ea typeface="+mn-ea"/>
                        <a:cs typeface="B Lotus" pitchFamily="2" charset="-78"/>
                      </a:endParaRPr>
                    </a:p>
                    <a:p>
                      <a:pPr lvl="1" algn="just" rtl="1">
                        <a:lnSpc>
                          <a:spcPct val="150000"/>
                        </a:lnSpc>
                      </a:pPr>
                      <a:r>
                        <a:rPr lang="ar-SA"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3.پر حرفي</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1800" b="1" kern="1200" dirty="0" smtClean="0">
                          <a:solidFill>
                            <a:schemeClr val="tx1"/>
                          </a:solidFill>
                          <a:latin typeface="+mn-lt"/>
                          <a:ea typeface="+mn-ea"/>
                          <a:cs typeface="B Lotus" pitchFamily="2" charset="-78"/>
                        </a:rPr>
                        <a:t>پيامبر اكرم</a:t>
                      </a:r>
                      <a:r>
                        <a:rPr lang="fa-IR" sz="1800" b="1" kern="1200" dirty="0" smtClean="0">
                          <a:solidFill>
                            <a:schemeClr val="tx1"/>
                          </a:solidFill>
                          <a:latin typeface="+mn-lt"/>
                          <a:ea typeface="+mn-ea"/>
                          <a:cs typeface="B Lotus" pitchFamily="2" charset="-78"/>
                        </a:rPr>
                        <a:t>(ص)</a:t>
                      </a:r>
                      <a:r>
                        <a:rPr lang="ar-SA" sz="1800" b="1" kern="1200" dirty="0" smtClean="0">
                          <a:solidFill>
                            <a:schemeClr val="tx1"/>
                          </a:solidFill>
                          <a:latin typeface="+mn-lt"/>
                          <a:ea typeface="+mn-ea"/>
                          <a:cs typeface="B Lotus" pitchFamily="2" charset="-78"/>
                        </a:rPr>
                        <a:t> مي‌فرمايند: «فَإِنَّ كَثْرَۀَالْكَلَامِ بِغَيْرِ ذِكْرِ اللَّهِ تَقْسُو الْقَلْب</a:t>
                      </a:r>
                      <a:r>
                        <a:rPr lang="fa-IR" sz="18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1" kern="1200" dirty="0" smtClean="0">
                          <a:solidFill>
                            <a:schemeClr val="tx1"/>
                          </a:solidFill>
                          <a:latin typeface="+mn-lt"/>
                          <a:ea typeface="+mn-ea"/>
                          <a:cs typeface="B Lotus" pitchFamily="2" charset="-78"/>
                        </a:rPr>
                        <a:t>؛سخن گفتن زياد، به غير ياد خدا، موجب قساوت قلب مي‌شود.» </a:t>
                      </a:r>
                      <a:endParaRPr lang="fa-IR" sz="1800" b="1" kern="1200" dirty="0" smtClean="0">
                        <a:solidFill>
                          <a:schemeClr val="tx1"/>
                        </a:solidFill>
                        <a:latin typeface="+mn-lt"/>
                        <a:ea typeface="+mn-ea"/>
                        <a:cs typeface="B Lotus" pitchFamily="2" charset="-78"/>
                      </a:endParaRPr>
                    </a:p>
                    <a:p>
                      <a:pPr algn="just" rtl="1">
                        <a:lnSpc>
                          <a:spcPct val="150000"/>
                        </a:lnSpc>
                      </a:pPr>
                      <a:endParaRPr lang="fa-IR" sz="1800" b="1" kern="1200" dirty="0" smtClean="0">
                        <a:solidFill>
                          <a:schemeClr val="tx1"/>
                        </a:solidFill>
                        <a:latin typeface="+mn-lt"/>
                        <a:ea typeface="+mn-ea"/>
                        <a:cs typeface="B Lotus" pitchFamily="2" charset="-78"/>
                      </a:endParaRPr>
                    </a:p>
                    <a:p>
                      <a:pPr algn="just" rtl="1">
                        <a:lnSpc>
                          <a:spcPct val="150000"/>
                        </a:lnSpc>
                      </a:pPr>
                      <a:r>
                        <a:rPr lang="fa-IR" sz="16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600" b="1" kern="1200" dirty="0" smtClean="0">
                          <a:solidFill>
                            <a:schemeClr val="tx1"/>
                          </a:solidFill>
                          <a:latin typeface="+mn-lt"/>
                          <a:ea typeface="+mn-ea"/>
                          <a:cs typeface="B Lotus" pitchFamily="2" charset="-78"/>
                        </a:rPr>
                        <a:t>تفسير منسوب به امام حسن عسكري،</a:t>
                      </a:r>
                      <a:r>
                        <a:rPr lang="en-US" sz="1600" b="0" kern="1200" dirty="0" smtClean="0">
                          <a:solidFill>
                            <a:schemeClr val="tx1"/>
                          </a:solidFill>
                          <a:latin typeface="+mn-lt"/>
                          <a:ea typeface="+mn-ea"/>
                          <a:cs typeface="B Lotus" pitchFamily="2" charset="-78"/>
                        </a:rPr>
                        <a:t>%</a:t>
                      </a:r>
                      <a:r>
                        <a:rPr lang="ar-SA" sz="1600" b="0" kern="1200" dirty="0" smtClean="0">
                          <a:solidFill>
                            <a:schemeClr val="tx1"/>
                          </a:solidFill>
                          <a:latin typeface="+mn-lt"/>
                          <a:ea typeface="+mn-ea"/>
                          <a:cs typeface="B Lotus" pitchFamily="2" charset="-78"/>
                        </a:rPr>
                        <a:t>، (قم: انتشارات مدرسه‏ی امام مهدی، 1409 هـ . ق.)، ص221، ص224.</a:t>
                      </a:r>
                      <a:endParaRPr lang="en-US" sz="1600" b="1" kern="1200" dirty="0" smtClean="0">
                        <a:solidFill>
                          <a:schemeClr val="tx1"/>
                        </a:solidFill>
                        <a:latin typeface="+mn-lt"/>
                        <a:ea typeface="+mn-ea"/>
                        <a:cs typeface="B Lotus" pitchFamily="2" charset="-78"/>
                      </a:endParaRPr>
                    </a:p>
                    <a:p>
                      <a:pPr algn="just" rtl="1">
                        <a:lnSpc>
                          <a:spcPct val="150000"/>
                        </a:lnSpc>
                      </a:pPr>
                      <a:r>
                        <a:rPr lang="fa-IR" sz="16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600" b="1" kern="1200" dirty="0" smtClean="0">
                          <a:solidFill>
                            <a:schemeClr val="tx1"/>
                          </a:solidFill>
                          <a:latin typeface="+mn-lt"/>
                          <a:ea typeface="+mn-ea"/>
                          <a:cs typeface="B Lotus" pitchFamily="2" charset="-78"/>
                        </a:rPr>
                        <a:t>مجموعه ورام (تنبيه الخواطر)</a:t>
                      </a:r>
                      <a:r>
                        <a:rPr lang="ar-SA" sz="1600" b="0" kern="1200" dirty="0" smtClean="0">
                          <a:solidFill>
                            <a:schemeClr val="tx1"/>
                          </a:solidFill>
                          <a:latin typeface="+mn-lt"/>
                          <a:ea typeface="+mn-ea"/>
                          <a:cs typeface="B Lotus" pitchFamily="2" charset="-78"/>
                        </a:rPr>
                        <a:t>، ج2 ص36؛ نهج البلاغه، ص419.</a:t>
                      </a:r>
                      <a:endParaRPr lang="en-US" sz="1600" b="1" kern="1200" dirty="0" smtClean="0">
                        <a:solidFill>
                          <a:schemeClr val="tx1"/>
                        </a:solidFill>
                        <a:latin typeface="+mn-lt"/>
                        <a:ea typeface="+mn-ea"/>
                        <a:cs typeface="B Lotus" pitchFamily="2" charset="-78"/>
                      </a:endParaRPr>
                    </a:p>
                    <a:p>
                      <a:pPr algn="just" rtl="1">
                        <a:lnSpc>
                          <a:spcPct val="150000"/>
                        </a:lnSpc>
                      </a:pPr>
                      <a:r>
                        <a:rPr lang="fa-IR" sz="16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600" b="1" kern="1200" dirty="0" smtClean="0">
                          <a:solidFill>
                            <a:schemeClr val="tx1"/>
                          </a:solidFill>
                          <a:latin typeface="+mn-lt"/>
                          <a:ea typeface="+mn-ea"/>
                          <a:cs typeface="B Lotus" pitchFamily="2" charset="-78"/>
                        </a:rPr>
                        <a:t>بحارالانوار</a:t>
                      </a:r>
                      <a:r>
                        <a:rPr lang="ar-SA" sz="1600" b="0" kern="1200" dirty="0" smtClean="0">
                          <a:solidFill>
                            <a:schemeClr val="tx1"/>
                          </a:solidFill>
                          <a:latin typeface="+mn-lt"/>
                          <a:ea typeface="+mn-ea"/>
                          <a:cs typeface="B Lotus" pitchFamily="2" charset="-78"/>
                        </a:rPr>
                        <a:t>، ج68، ص281.</a:t>
                      </a:r>
                      <a:endParaRPr lang="en-US" sz="16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دهم/ قالب پرسش و پاسخ</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a:solidFill>
            <a:schemeClr val="accent3">
              <a:lumMod val="60000"/>
              <a:lumOff val="40000"/>
            </a:schemeClr>
          </a:solidFill>
        </p:spPr>
        <p:style>
          <a:lnRef idx="3">
            <a:schemeClr val="lt1"/>
          </a:lnRef>
          <a:fillRef idx="1">
            <a:schemeClr val="accent3"/>
          </a:fillRef>
          <a:effectRef idx="1">
            <a:schemeClr val="accent3"/>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a:solidFill>
            <a:schemeClr val="accent3">
              <a:lumMod val="60000"/>
              <a:lumOff val="40000"/>
            </a:schemeClr>
          </a:solidFill>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123.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000" b="1" kern="1200" dirty="0" smtClean="0">
                        <a:solidFill>
                          <a:schemeClr val="tx1"/>
                        </a:solidFill>
                        <a:latin typeface="+mn-lt"/>
                        <a:ea typeface="+mn-ea"/>
                        <a:cs typeface="B Lotus" pitchFamily="2" charset="-78"/>
                      </a:endParaRPr>
                    </a:p>
                    <a:p>
                      <a:pPr algn="just" rtl="1">
                        <a:lnSpc>
                          <a:spcPct val="150000"/>
                        </a:lnSpc>
                      </a:pPr>
                      <a:r>
                        <a:rPr lang="fa-IR" sz="2000" b="1" kern="1200" dirty="0" smtClean="0">
                          <a:solidFill>
                            <a:schemeClr val="tx1"/>
                          </a:solidFill>
                          <a:latin typeface="+mn-lt"/>
                          <a:ea typeface="+mn-ea"/>
                          <a:cs typeface="B Lotus" pitchFamily="2" charset="-78"/>
                        </a:rPr>
                        <a:t>حضرت علي(ع)مي‌فرمايند: «إِيَّاكَ وَ كَثْرَۀَ الْكَلَامِ فَإِنَّهُ يُكْثِرُ الزَّلَلَ وَ يُورِثُ الْمَلَلَ</a:t>
                      </a:r>
                      <a:r>
                        <a:rPr lang="fa-IR" sz="20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fa-IR" sz="2000" b="1" kern="1200" dirty="0" smtClean="0">
                          <a:solidFill>
                            <a:schemeClr val="tx1"/>
                          </a:solidFill>
                          <a:latin typeface="+mn-lt"/>
                          <a:ea typeface="+mn-ea"/>
                          <a:cs typeface="B Lotus" pitchFamily="2" charset="-78"/>
                        </a:rPr>
                        <a:t>؛از پرحرفي بپرهيزيد؛ زيرا، موجب لغزش فراوان و ملالت مي‌شود.»</a:t>
                      </a:r>
                      <a:endParaRPr lang="en-US" sz="2000" b="1" kern="1200" dirty="0" smtClean="0">
                        <a:solidFill>
                          <a:schemeClr val="tx1"/>
                        </a:solidFill>
                        <a:latin typeface="+mn-lt"/>
                        <a:ea typeface="+mn-ea"/>
                        <a:cs typeface="B Lotus" pitchFamily="2" charset="-78"/>
                      </a:endParaRPr>
                    </a:p>
                    <a:p>
                      <a:pPr lvl="1" algn="just"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4.حرام خواري</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000" b="1" kern="1200" dirty="0" smtClean="0">
                          <a:solidFill>
                            <a:schemeClr val="tx1"/>
                          </a:solidFill>
                          <a:latin typeface="+mn-lt"/>
                          <a:ea typeface="+mn-ea"/>
                          <a:cs typeface="B Lotus" pitchFamily="2" charset="-78"/>
                        </a:rPr>
                        <a:t>امام حسين(ع) در كربلا براي اتمام حجّت با سپاه عمر سعد خواست خطبه‌اي بخواند؛امّا،آن‏ها به حرف‌هاي حضرت گوش نمي‌دادند و سروصدا مي‌كردند.امام(ع) فرمودند:مي‌دانيد براي چه حاضر نيستيد به حرف‌هاي من گوش دهيد؟ «فَقَدْ مُلِئَتْ بُطُونُكُمْ مِنَ الْحَرَامِ وَ طُبِعَ عَلَى قُلُوبِكُمْ</a:t>
                      </a:r>
                      <a:r>
                        <a:rPr lang="fa-IR" sz="20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fa-IR" sz="2000" b="1" kern="1200" dirty="0" smtClean="0">
                          <a:solidFill>
                            <a:schemeClr val="tx1"/>
                          </a:solidFill>
                          <a:latin typeface="+mn-lt"/>
                          <a:ea typeface="+mn-ea"/>
                          <a:cs typeface="B Lotus" pitchFamily="2" charset="-78"/>
                        </a:rPr>
                        <a:t>؛براي این‏که شكم‌هاي شما از حرام پر شده و دل‌هاي شما مُهر خورده است.»</a:t>
                      </a:r>
                      <a:endParaRPr lang="en-US" sz="2000" b="1" kern="1200" dirty="0" smtClean="0">
                        <a:solidFill>
                          <a:schemeClr val="tx1"/>
                        </a:solidFill>
                        <a:latin typeface="+mn-lt"/>
                        <a:ea typeface="+mn-ea"/>
                        <a:cs typeface="B Lotus" pitchFamily="2" charset="-78"/>
                      </a:endParaRPr>
                    </a:p>
                    <a:p>
                      <a:pPr algn="just" rtl="1">
                        <a:lnSpc>
                          <a:spcPct val="150000"/>
                        </a:lnSpc>
                      </a:pPr>
                      <a:r>
                        <a:rPr lang="ar-SA" sz="2000" b="1" kern="1200" dirty="0" smtClean="0">
                          <a:solidFill>
                            <a:schemeClr val="tx1"/>
                          </a:solidFill>
                          <a:latin typeface="+mn-lt"/>
                          <a:ea typeface="+mn-ea"/>
                          <a:cs typeface="B Lotus" pitchFamily="2" charset="-78"/>
                        </a:rPr>
                        <a:t>و به عكس، حلال خوري توفيق مي‌آورد. پيامبر</a:t>
                      </a:r>
                      <a:r>
                        <a:rPr lang="en-US" sz="2000" b="1" kern="1200" dirty="0" smtClean="0">
                          <a:solidFill>
                            <a:schemeClr val="tx1"/>
                          </a:solidFill>
                          <a:latin typeface="+mn-lt"/>
                          <a:ea typeface="+mn-ea"/>
                          <a:cs typeface="B Lotus" pitchFamily="2" charset="-78"/>
                        </a:rPr>
                        <a:t>-</a:t>
                      </a:r>
                      <a:r>
                        <a:rPr lang="ar-SA" sz="2000" b="1" kern="1200" dirty="0" smtClean="0">
                          <a:solidFill>
                            <a:schemeClr val="tx1"/>
                          </a:solidFill>
                          <a:latin typeface="+mn-lt"/>
                          <a:ea typeface="+mn-ea"/>
                          <a:cs typeface="B Lotus" pitchFamily="2" charset="-78"/>
                        </a:rPr>
                        <a:t> مي‌فرمايند: «مَنْ أَكَلَ الْحَلَالَ أَرْبَعِينَ يَوْماً نَوَّرَ اللَّهُ قَلْبَه . </a:t>
                      </a:r>
                      <a:endPar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endParaRPr>
                    </a:p>
                    <a:p>
                      <a:pPr algn="just" rtl="1">
                        <a:lnSpc>
                          <a:spcPct val="150000"/>
                        </a:lnSpc>
                      </a:pPr>
                      <a:endPar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endParaRPr>
                    </a:p>
                    <a:p>
                      <a:pPr algn="just" rtl="1">
                        <a:lnSpc>
                          <a:spcPct val="150000"/>
                        </a:lnSpc>
                      </a:pPr>
                      <a:r>
                        <a:rPr lang="fa-IR" sz="18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1" kern="1200" dirty="0" smtClean="0">
                          <a:solidFill>
                            <a:schemeClr val="tx1"/>
                          </a:solidFill>
                          <a:latin typeface="+mn-lt"/>
                          <a:ea typeface="+mn-ea"/>
                          <a:cs typeface="B Lotus" pitchFamily="2" charset="-78"/>
                        </a:rPr>
                        <a:t>تصنيف غرر الحكم و دررالكلم</a:t>
                      </a:r>
                      <a:r>
                        <a:rPr lang="ar-SA" sz="1800" b="0" kern="1200" dirty="0" smtClean="0">
                          <a:solidFill>
                            <a:schemeClr val="tx1"/>
                          </a:solidFill>
                          <a:latin typeface="+mn-lt"/>
                          <a:ea typeface="+mn-ea"/>
                          <a:cs typeface="B Lotus" pitchFamily="2" charset="-78"/>
                        </a:rPr>
                        <a:t>، ص212.</a:t>
                      </a:r>
                      <a:endParaRPr lang="en-US" sz="1800" b="1" kern="1200" dirty="0" smtClean="0">
                        <a:solidFill>
                          <a:schemeClr val="tx1"/>
                        </a:solidFill>
                        <a:latin typeface="+mn-lt"/>
                        <a:ea typeface="+mn-ea"/>
                        <a:cs typeface="B Lotus" pitchFamily="2" charset="-78"/>
                      </a:endParaRPr>
                    </a:p>
                    <a:p>
                      <a:pPr algn="just" rtl="1">
                        <a:lnSpc>
                          <a:spcPct val="150000"/>
                        </a:lnSpc>
                      </a:pPr>
                      <a:r>
                        <a:rPr lang="fa-IR" sz="18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1" kern="1200" dirty="0" smtClean="0">
                          <a:solidFill>
                            <a:schemeClr val="tx1"/>
                          </a:solidFill>
                          <a:latin typeface="+mn-lt"/>
                          <a:ea typeface="+mn-ea"/>
                          <a:cs typeface="B Lotus" pitchFamily="2" charset="-78"/>
                        </a:rPr>
                        <a:t>بحارالانوار</a:t>
                      </a:r>
                      <a:r>
                        <a:rPr lang="ar-SA" sz="1800" b="0" kern="1200" dirty="0" smtClean="0">
                          <a:solidFill>
                            <a:schemeClr val="tx1"/>
                          </a:solidFill>
                          <a:latin typeface="+mn-lt"/>
                          <a:ea typeface="+mn-ea"/>
                          <a:cs typeface="B Lotus" pitchFamily="2" charset="-78"/>
                        </a:rPr>
                        <a:t>، ج45، ص8.</a:t>
                      </a:r>
                      <a:endParaRPr lang="en-US" sz="1800" b="1"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دهم/ قالب پرسش و پاسخ</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a:solidFill>
            <a:schemeClr val="accent3">
              <a:lumMod val="60000"/>
              <a:lumOff val="40000"/>
            </a:schemeClr>
          </a:solidFill>
        </p:spPr>
        <p:style>
          <a:lnRef idx="3">
            <a:schemeClr val="lt1"/>
          </a:lnRef>
          <a:fillRef idx="1">
            <a:schemeClr val="accent3"/>
          </a:fillRef>
          <a:effectRef idx="1">
            <a:schemeClr val="accent3"/>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a:solidFill>
            <a:schemeClr val="accent3">
              <a:lumMod val="60000"/>
              <a:lumOff val="40000"/>
            </a:schemeClr>
          </a:solidFill>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124.xml><?xml version="1.0" encoding="utf-8"?>
<p:sld xmlns:a="http://schemas.openxmlformats.org/drawingml/2006/main" xmlns:r="http://schemas.openxmlformats.org/officeDocument/2006/relationships" xmlns:p="http://schemas.openxmlformats.org/presentationml/2006/main">
  <p:cSld>
    <p:bg>
      <p:bgPr>
        <a:blipFill dpi="0" rotWithShape="1">
          <a:blip r:embed="rId3" cstate="print">
            <a:lum/>
          </a:blip>
          <a:srcRect/>
          <a:stretch>
            <a:fillRect/>
          </a:stretch>
        </a:blipFill>
        <a:effectLst/>
      </p:bgPr>
    </p:bg>
    <p:spTree>
      <p:nvGrpSpPr>
        <p:cNvPr id="1" name=""/>
        <p:cNvGrpSpPr/>
        <p:nvPr/>
      </p:nvGrpSpPr>
      <p:grpSpPr>
        <a:xfrm>
          <a:off x="0" y="0"/>
          <a:ext cx="0" cy="0"/>
          <a:chOff x="0" y="0"/>
          <a:chExt cx="0" cy="0"/>
        </a:xfrm>
      </p:grpSpPr>
      <p:pic>
        <p:nvPicPr>
          <p:cNvPr id="2050"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5295931" y="1214422"/>
            <a:ext cx="3490911" cy="708549"/>
          </a:xfrm>
          <a:prstGeom prst="rect">
            <a:avLst/>
          </a:prstGeom>
          <a:noFill/>
        </p:spPr>
      </p:pic>
      <p:sp>
        <p:nvSpPr>
          <p:cNvPr id="14" name="TextBox 13"/>
          <p:cNvSpPr txBox="1"/>
          <p:nvPr/>
        </p:nvSpPr>
        <p:spPr>
          <a:xfrm>
            <a:off x="6494289" y="1342673"/>
            <a:ext cx="1094195"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معنای روش </a:t>
            </a:r>
            <a:endParaRPr lang="fa-IR" sz="1700" b="1" dirty="0">
              <a:effectLst/>
              <a:cs typeface="B Mitra" pitchFamily="2" charset="-78"/>
            </a:endParaRPr>
          </a:p>
        </p:txBody>
      </p:sp>
      <p:pic>
        <p:nvPicPr>
          <p:cNvPr id="23"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5081617" y="1862134"/>
            <a:ext cx="3490911" cy="708549"/>
          </a:xfrm>
          <a:prstGeom prst="rect">
            <a:avLst/>
          </a:prstGeom>
          <a:noFill/>
        </p:spPr>
      </p:pic>
      <p:pic>
        <p:nvPicPr>
          <p:cNvPr id="24"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867303" y="2500306"/>
            <a:ext cx="3490911" cy="708549"/>
          </a:xfrm>
          <a:prstGeom prst="rect">
            <a:avLst/>
          </a:prstGeom>
          <a:noFill/>
        </p:spPr>
      </p:pic>
      <p:pic>
        <p:nvPicPr>
          <p:cNvPr id="25"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652989" y="3148018"/>
            <a:ext cx="3490911" cy="708549"/>
          </a:xfrm>
          <a:prstGeom prst="rect">
            <a:avLst/>
          </a:prstGeom>
          <a:noFill/>
        </p:spPr>
      </p:pic>
      <p:pic>
        <p:nvPicPr>
          <p:cNvPr id="27"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438675" y="3790960"/>
            <a:ext cx="3490911" cy="708549"/>
          </a:xfrm>
          <a:prstGeom prst="rect">
            <a:avLst/>
          </a:prstGeom>
          <a:noFill/>
        </p:spPr>
      </p:pic>
      <p:pic>
        <p:nvPicPr>
          <p:cNvPr id="28"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224361" y="4433902"/>
            <a:ext cx="3490911" cy="708549"/>
          </a:xfrm>
          <a:prstGeom prst="rect">
            <a:avLst/>
          </a:prstGeom>
          <a:noFill/>
        </p:spPr>
      </p:pic>
      <p:pic>
        <p:nvPicPr>
          <p:cNvPr id="29"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081485" y="5076844"/>
            <a:ext cx="3490911" cy="708549"/>
          </a:xfrm>
          <a:prstGeom prst="rect">
            <a:avLst/>
          </a:prstGeom>
          <a:noFill/>
        </p:spPr>
      </p:pic>
      <p:pic>
        <p:nvPicPr>
          <p:cNvPr id="30"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3786182" y="5715016"/>
            <a:ext cx="3490911" cy="708549"/>
          </a:xfrm>
          <a:prstGeom prst="rect">
            <a:avLst/>
          </a:prstGeom>
          <a:noFill/>
        </p:spPr>
      </p:pic>
      <p:pic>
        <p:nvPicPr>
          <p:cNvPr id="53"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795469" y="1504944"/>
            <a:ext cx="3490911" cy="708549"/>
          </a:xfrm>
          <a:prstGeom prst="rect">
            <a:avLst/>
          </a:prstGeom>
          <a:noFill/>
        </p:spPr>
      </p:pic>
      <p:pic>
        <p:nvPicPr>
          <p:cNvPr id="54"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581155" y="2152656"/>
            <a:ext cx="3490911" cy="708549"/>
          </a:xfrm>
          <a:prstGeom prst="rect">
            <a:avLst/>
          </a:prstGeom>
          <a:noFill/>
        </p:spPr>
      </p:pic>
      <p:pic>
        <p:nvPicPr>
          <p:cNvPr id="55"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366841" y="2790828"/>
            <a:ext cx="3490911" cy="708549"/>
          </a:xfrm>
          <a:prstGeom prst="rect">
            <a:avLst/>
          </a:prstGeom>
          <a:noFill/>
        </p:spPr>
      </p:pic>
      <p:pic>
        <p:nvPicPr>
          <p:cNvPr id="56"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152527" y="3438540"/>
            <a:ext cx="3490911" cy="708549"/>
          </a:xfrm>
          <a:prstGeom prst="rect">
            <a:avLst/>
          </a:prstGeom>
          <a:noFill/>
        </p:spPr>
      </p:pic>
      <p:pic>
        <p:nvPicPr>
          <p:cNvPr id="57"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938213" y="4081482"/>
            <a:ext cx="3490911" cy="708549"/>
          </a:xfrm>
          <a:prstGeom prst="rect">
            <a:avLst/>
          </a:prstGeom>
          <a:noFill/>
        </p:spPr>
      </p:pic>
      <p:pic>
        <p:nvPicPr>
          <p:cNvPr id="58"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723899" y="4724424"/>
            <a:ext cx="3490911" cy="708549"/>
          </a:xfrm>
          <a:prstGeom prst="rect">
            <a:avLst/>
          </a:prstGeom>
          <a:noFill/>
        </p:spPr>
      </p:pic>
      <p:pic>
        <p:nvPicPr>
          <p:cNvPr id="59"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581023" y="5367366"/>
            <a:ext cx="3490911" cy="708549"/>
          </a:xfrm>
          <a:prstGeom prst="rect">
            <a:avLst/>
          </a:prstGeom>
          <a:noFill/>
        </p:spPr>
      </p:pic>
      <p:pic>
        <p:nvPicPr>
          <p:cNvPr id="60"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285720" y="6005538"/>
            <a:ext cx="3490911" cy="708549"/>
          </a:xfrm>
          <a:prstGeom prst="rect">
            <a:avLst/>
          </a:prstGeom>
          <a:noFill/>
        </p:spPr>
      </p:pic>
      <p:sp>
        <p:nvSpPr>
          <p:cNvPr id="61" name="TextBox 60"/>
          <p:cNvSpPr txBox="1"/>
          <p:nvPr/>
        </p:nvSpPr>
        <p:spPr>
          <a:xfrm>
            <a:off x="5958504" y="1974034"/>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 قالب داستان</a:t>
            </a:r>
            <a:endParaRPr lang="fa-IR" sz="1700" b="1" dirty="0">
              <a:effectLst/>
              <a:cs typeface="B Mitra" pitchFamily="2" charset="-78"/>
            </a:endParaRPr>
          </a:p>
        </p:txBody>
      </p:sp>
      <p:sp>
        <p:nvSpPr>
          <p:cNvPr id="62" name="TextBox 61">
            <a:hlinkClick r:id="rId5" action="ppaction://hlinksldjump">
              <a:snd r:embed="rId6" name="thbad.wav"/>
            </a:hlinkClick>
            <a:hlinkHover r:id="" action="ppaction://noaction">
              <a:snd r:embed="rId7" name="0.wav"/>
            </a:hlinkHover>
          </p:cNvPr>
          <p:cNvSpPr txBox="1"/>
          <p:nvPr/>
        </p:nvSpPr>
        <p:spPr>
          <a:xfrm>
            <a:off x="5529876" y="2612206"/>
            <a:ext cx="2165765" cy="484748"/>
          </a:xfrm>
          <a:prstGeom prst="rect">
            <a:avLst/>
          </a:prstGeom>
          <a:noFill/>
        </p:spPr>
        <p:txBody>
          <a:bodyPr wrap="square" rtlCol="1" anchor="ctr">
            <a:spAutoFit/>
          </a:bodyPr>
          <a:lstStyle/>
          <a:p>
            <a:pPr algn="ctr">
              <a:lnSpc>
                <a:spcPct val="150000"/>
              </a:lnSpc>
            </a:pPr>
            <a:r>
              <a:rPr lang="fa-IR" sz="1700" b="1" dirty="0" smtClean="0">
                <a:effectLst>
                  <a:glow rad="101600">
                    <a:schemeClr val="accent3">
                      <a:satMod val="175000"/>
                      <a:alpha val="40000"/>
                    </a:schemeClr>
                  </a:glow>
                </a:effectLst>
                <a:cs typeface="B Mitra" pitchFamily="2" charset="-78"/>
              </a:rPr>
              <a:t>2-قالب پرسش و پاسخ</a:t>
            </a:r>
            <a:endParaRPr lang="fa-IR" sz="1700" b="1" dirty="0">
              <a:effectLst>
                <a:glow rad="101600">
                  <a:schemeClr val="accent3">
                    <a:satMod val="175000"/>
                    <a:alpha val="40000"/>
                  </a:schemeClr>
                </a:glow>
              </a:effectLst>
              <a:cs typeface="B Mitra" pitchFamily="2" charset="-78"/>
            </a:endParaRPr>
          </a:p>
        </p:txBody>
      </p:sp>
      <p:sp>
        <p:nvSpPr>
          <p:cNvPr id="63" name="TextBox 62"/>
          <p:cNvSpPr txBox="1"/>
          <p:nvPr/>
        </p:nvSpPr>
        <p:spPr>
          <a:xfrm>
            <a:off x="5529876" y="3276269"/>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3- قالب انواعی</a:t>
            </a:r>
            <a:endParaRPr lang="fa-IR" sz="1700" b="1" dirty="0">
              <a:effectLst/>
              <a:cs typeface="B Mitra" pitchFamily="2" charset="-78"/>
            </a:endParaRPr>
          </a:p>
        </p:txBody>
      </p:sp>
      <p:sp>
        <p:nvSpPr>
          <p:cNvPr id="64" name="TextBox 63"/>
          <p:cNvSpPr txBox="1"/>
          <p:nvPr/>
        </p:nvSpPr>
        <p:spPr>
          <a:xfrm>
            <a:off x="5315562" y="3919211"/>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4-قالب گروهی</a:t>
            </a:r>
            <a:endParaRPr lang="fa-IR" sz="1700" b="1" dirty="0">
              <a:effectLst/>
              <a:cs typeface="B Mitra" pitchFamily="2" charset="-78"/>
            </a:endParaRPr>
          </a:p>
        </p:txBody>
      </p:sp>
      <p:sp>
        <p:nvSpPr>
          <p:cNvPr id="65" name="TextBox 64"/>
          <p:cNvSpPr txBox="1"/>
          <p:nvPr/>
        </p:nvSpPr>
        <p:spPr>
          <a:xfrm>
            <a:off x="5101248" y="4562153"/>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5-قالب شعاری</a:t>
            </a:r>
            <a:endParaRPr lang="fa-IR" sz="1700" b="1" dirty="0">
              <a:effectLst/>
              <a:cs typeface="B Mitra" pitchFamily="2" charset="-78"/>
            </a:endParaRPr>
          </a:p>
        </p:txBody>
      </p:sp>
      <p:sp>
        <p:nvSpPr>
          <p:cNvPr id="66" name="TextBox 65"/>
          <p:cNvSpPr txBox="1"/>
          <p:nvPr/>
        </p:nvSpPr>
        <p:spPr>
          <a:xfrm>
            <a:off x="4958372" y="5205095"/>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6-قالب آدابی</a:t>
            </a:r>
            <a:endParaRPr lang="fa-IR" sz="1700" b="1" dirty="0">
              <a:effectLst/>
              <a:cs typeface="B Mitra" pitchFamily="2" charset="-78"/>
            </a:endParaRPr>
          </a:p>
        </p:txBody>
      </p:sp>
      <p:sp>
        <p:nvSpPr>
          <p:cNvPr id="67" name="TextBox 66"/>
          <p:cNvSpPr txBox="1"/>
          <p:nvPr/>
        </p:nvSpPr>
        <p:spPr>
          <a:xfrm>
            <a:off x="4663069" y="5843267"/>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7-قالب عددی</a:t>
            </a:r>
            <a:endParaRPr lang="fa-IR" sz="1700" b="1" dirty="0">
              <a:effectLst/>
              <a:cs typeface="B Mitra" pitchFamily="2" charset="-78"/>
            </a:endParaRPr>
          </a:p>
        </p:txBody>
      </p:sp>
      <p:sp>
        <p:nvSpPr>
          <p:cNvPr id="68" name="TextBox 67"/>
          <p:cNvSpPr txBox="1"/>
          <p:nvPr/>
        </p:nvSpPr>
        <p:spPr>
          <a:xfrm>
            <a:off x="2672356" y="1633195"/>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9-قالب نمادین</a:t>
            </a:r>
            <a:endParaRPr lang="fa-IR" sz="1700" b="1" dirty="0">
              <a:effectLst/>
              <a:cs typeface="B Mitra" pitchFamily="2" charset="-78"/>
            </a:endParaRPr>
          </a:p>
        </p:txBody>
      </p:sp>
      <p:sp>
        <p:nvSpPr>
          <p:cNvPr id="69" name="TextBox 68"/>
          <p:cNvSpPr txBox="1"/>
          <p:nvPr/>
        </p:nvSpPr>
        <p:spPr>
          <a:xfrm>
            <a:off x="2458042" y="2280907"/>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10-قالب تشبیهی</a:t>
            </a:r>
            <a:endParaRPr lang="fa-IR" sz="1700" b="1" dirty="0">
              <a:effectLst/>
              <a:cs typeface="B Mitra" pitchFamily="2" charset="-78"/>
            </a:endParaRPr>
          </a:p>
        </p:txBody>
      </p:sp>
      <p:sp>
        <p:nvSpPr>
          <p:cNvPr id="70" name="TextBox 69"/>
          <p:cNvSpPr txBox="1"/>
          <p:nvPr/>
        </p:nvSpPr>
        <p:spPr>
          <a:xfrm>
            <a:off x="2243728" y="2919079"/>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11-قالب نکته ای</a:t>
            </a:r>
            <a:endParaRPr lang="fa-IR" sz="1700" b="1" dirty="0">
              <a:effectLst/>
              <a:cs typeface="B Mitra" pitchFamily="2" charset="-78"/>
            </a:endParaRPr>
          </a:p>
        </p:txBody>
      </p:sp>
      <p:sp>
        <p:nvSpPr>
          <p:cNvPr id="71" name="TextBox 70"/>
          <p:cNvSpPr txBox="1"/>
          <p:nvPr/>
        </p:nvSpPr>
        <p:spPr>
          <a:xfrm>
            <a:off x="2029414" y="3566791"/>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12-قالب تعارضی</a:t>
            </a:r>
            <a:endParaRPr lang="fa-IR" sz="1700" b="1" dirty="0">
              <a:effectLst/>
              <a:cs typeface="B Mitra" pitchFamily="2" charset="-78"/>
            </a:endParaRPr>
          </a:p>
        </p:txBody>
      </p:sp>
      <p:sp>
        <p:nvSpPr>
          <p:cNvPr id="72" name="TextBox 71"/>
          <p:cNvSpPr txBox="1"/>
          <p:nvPr/>
        </p:nvSpPr>
        <p:spPr>
          <a:xfrm>
            <a:off x="1815100" y="4209733"/>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13-قالب مقایسه ای</a:t>
            </a:r>
            <a:endParaRPr lang="fa-IR" sz="1700" b="1" dirty="0">
              <a:effectLst/>
              <a:cs typeface="B Mitra" pitchFamily="2" charset="-78"/>
            </a:endParaRPr>
          </a:p>
        </p:txBody>
      </p:sp>
      <p:sp>
        <p:nvSpPr>
          <p:cNvPr id="73" name="TextBox 72"/>
          <p:cNvSpPr txBox="1"/>
          <p:nvPr/>
        </p:nvSpPr>
        <p:spPr>
          <a:xfrm>
            <a:off x="1600786" y="4852675"/>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14-قالب نسخه ای</a:t>
            </a:r>
            <a:endParaRPr lang="fa-IR" sz="1700" b="1" dirty="0">
              <a:effectLst/>
              <a:cs typeface="B Mitra" pitchFamily="2" charset="-78"/>
            </a:endParaRPr>
          </a:p>
        </p:txBody>
      </p:sp>
      <p:sp>
        <p:nvSpPr>
          <p:cNvPr id="74" name="TextBox 73"/>
          <p:cNvSpPr txBox="1"/>
          <p:nvPr/>
        </p:nvSpPr>
        <p:spPr>
          <a:xfrm>
            <a:off x="1457910" y="5495617"/>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15-قالب نمایشی</a:t>
            </a:r>
            <a:endParaRPr lang="fa-IR" sz="1700" b="1" dirty="0">
              <a:effectLst/>
              <a:cs typeface="B Mitra" pitchFamily="2" charset="-78"/>
            </a:endParaRPr>
          </a:p>
        </p:txBody>
      </p:sp>
      <p:sp>
        <p:nvSpPr>
          <p:cNvPr id="75" name="TextBox 74"/>
          <p:cNvSpPr txBox="1"/>
          <p:nvPr/>
        </p:nvSpPr>
        <p:spPr>
          <a:xfrm>
            <a:off x="1162607" y="6133789"/>
            <a:ext cx="1737137" cy="452047"/>
          </a:xfrm>
          <a:prstGeom prst="rect">
            <a:avLst/>
          </a:prstGeom>
          <a:noFill/>
        </p:spPr>
        <p:txBody>
          <a:bodyPr wrap="square" rtlCol="1" anchor="ctr">
            <a:spAutoFit/>
          </a:bodyPr>
          <a:lstStyle/>
          <a:p>
            <a:pPr algn="ctr" rtl="0">
              <a:lnSpc>
                <a:spcPct val="150000"/>
              </a:lnSpc>
            </a:pPr>
            <a:r>
              <a:rPr lang="fa-IR" sz="1700" b="1" dirty="0" smtClean="0">
                <a:effectLst/>
                <a:cs typeface="B Mitra" pitchFamily="2" charset="-78"/>
              </a:rPr>
              <a:t>16-قالب توصیفی</a:t>
            </a:r>
            <a:endParaRPr lang="fa-IR" sz="1700" b="1" dirty="0">
              <a:effectLst/>
              <a:cs typeface="B Mitra" pitchFamily="2" charset="-78"/>
            </a:endParaRPr>
          </a:p>
        </p:txBody>
      </p:sp>
      <p:pic>
        <p:nvPicPr>
          <p:cNvPr id="76" name="Picture 2" descr="G:\ramezan 1390\pic - file\bais\b1.jpg">
            <a:hlinkClick r:id="rId8" action="ppaction://hlinksldjump">
              <a:snd r:embed="rId6" name="thbad.wav"/>
            </a:hlinkClick>
            <a:hlinkHover r:id="" action="ppaction://noaction">
              <a:snd r:embed="rId7" name="0.wav"/>
            </a:hlinkHover>
          </p:cNvPr>
          <p:cNvPicPr>
            <a:picLocks noChangeAspect="1" noChangeArrowheads="1"/>
          </p:cNvPicPr>
          <p:nvPr/>
        </p:nvPicPr>
        <p:blipFill>
          <a:blip r:embed="rId9" cstate="print"/>
          <a:srcRect/>
          <a:stretch>
            <a:fillRect/>
          </a:stretch>
        </p:blipFill>
        <p:spPr bwMode="auto">
          <a:xfrm>
            <a:off x="7929586" y="241290"/>
            <a:ext cx="383226" cy="396000"/>
          </a:xfrm>
          <a:prstGeom prst="rect">
            <a:avLst/>
          </a:prstGeom>
          <a:noFill/>
        </p:spPr>
      </p:pic>
      <p:pic>
        <p:nvPicPr>
          <p:cNvPr id="77" name="Picture 5" descr="D:\narmafzar H edayat\power point\Ordodari\pic\exist copy.png">
            <a:hlinkClick r:id="" action="ppaction://hlinkshowjump?jump=endshow">
              <a:snd r:embed="rId6" name="thbad.wav"/>
            </a:hlinkClick>
            <a:hlinkHover r:id="" action="ppaction://noaction">
              <a:snd r:embed="rId7" name="0.wav"/>
            </a:hlinkHover>
          </p:cNvPr>
          <p:cNvPicPr>
            <a:picLocks noChangeAspect="1" noChangeArrowheads="1"/>
          </p:cNvPicPr>
          <p:nvPr/>
        </p:nvPicPr>
        <p:blipFill>
          <a:blip r:embed="rId10" cstate="print"/>
          <a:srcRect/>
          <a:stretch>
            <a:fillRect/>
          </a:stretch>
        </p:blipFill>
        <p:spPr bwMode="auto">
          <a:xfrm>
            <a:off x="8358214" y="214290"/>
            <a:ext cx="450000" cy="450000"/>
          </a:xfrm>
          <a:prstGeom prst="rect">
            <a:avLst/>
          </a:prstGeom>
          <a:noFill/>
        </p:spPr>
      </p:pic>
      <p:pic>
        <p:nvPicPr>
          <p:cNvPr id="37"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2081221" y="857232"/>
            <a:ext cx="3490911" cy="708549"/>
          </a:xfrm>
          <a:prstGeom prst="rect">
            <a:avLst/>
          </a:prstGeom>
          <a:noFill/>
        </p:spPr>
      </p:pic>
      <p:sp>
        <p:nvSpPr>
          <p:cNvPr id="38" name="TextBox 37"/>
          <p:cNvSpPr txBox="1"/>
          <p:nvPr/>
        </p:nvSpPr>
        <p:spPr>
          <a:xfrm>
            <a:off x="2958108" y="985483"/>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8-قالب جوانبی</a:t>
            </a:r>
            <a:endParaRPr lang="fa-IR" sz="1700" b="1" dirty="0">
              <a:effectLst/>
              <a:cs typeface="B Mitra" pitchFamily="2" charset="-78"/>
            </a:endParaRPr>
          </a:p>
        </p:txBody>
      </p:sp>
      <p:sp>
        <p:nvSpPr>
          <p:cNvPr id="39" name="TextBox 38"/>
          <p:cNvSpPr txBox="1"/>
          <p:nvPr/>
        </p:nvSpPr>
        <p:spPr>
          <a:xfrm>
            <a:off x="2143108" y="231796"/>
            <a:ext cx="5357850" cy="553998"/>
          </a:xfrm>
          <a:prstGeom prst="rect">
            <a:avLst/>
          </a:prstGeom>
          <a:noFill/>
        </p:spPr>
        <p:txBody>
          <a:bodyPr wrap="square" rtlCol="1">
            <a:spAutoFit/>
          </a:bodyPr>
          <a:lstStyle/>
          <a:p>
            <a:pPr>
              <a:lnSpc>
                <a:spcPct val="150000"/>
              </a:lnSpc>
            </a:pPr>
            <a:r>
              <a:rPr lang="fa-IR" sz="2000" b="1" dirty="0" smtClean="0">
                <a:effectLst>
                  <a:glow rad="139700">
                    <a:schemeClr val="accent5">
                      <a:satMod val="175000"/>
                      <a:alpha val="40000"/>
                    </a:schemeClr>
                  </a:glow>
                </a:effectLst>
                <a:cs typeface="B Titr" pitchFamily="2" charset="-78"/>
              </a:rPr>
              <a:t>فصل دوم : روش ها             جلسه یازدهم </a:t>
            </a:r>
          </a:p>
        </p:txBody>
      </p:sp>
    </p:spTree>
  </p:cSld>
  <p:clrMapOvr>
    <a:masterClrMapping/>
  </p:clrMapOvr>
  <p:transition advClick="0">
    <p:sndAc>
      <p:stSnd>
        <p:snd r:embed="rId2" name="W8.WAV"/>
      </p:stSnd>
    </p:sndAc>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fade">
                                      <p:cBhvr>
                                        <p:cTn id="7" dur="1000"/>
                                        <p:tgtEl>
                                          <p:spTgt spid="39"/>
                                        </p:tgtEl>
                                      </p:cBhvr>
                                    </p:animEffect>
                                    <p:anim calcmode="lin" valueType="num">
                                      <p:cBhvr>
                                        <p:cTn id="8" dur="1000" fill="hold"/>
                                        <p:tgtEl>
                                          <p:spTgt spid="39"/>
                                        </p:tgtEl>
                                        <p:attrNameLst>
                                          <p:attrName>ppt_x</p:attrName>
                                        </p:attrNameLst>
                                      </p:cBhvr>
                                      <p:tavLst>
                                        <p:tav tm="0">
                                          <p:val>
                                            <p:strVal val="#ppt_x"/>
                                          </p:val>
                                        </p:tav>
                                        <p:tav tm="100000">
                                          <p:val>
                                            <p:strVal val="#ppt_x"/>
                                          </p:val>
                                        </p:tav>
                                      </p:tavLst>
                                    </p:anim>
                                    <p:anim calcmode="lin" valueType="num">
                                      <p:cBhvr>
                                        <p:cTn id="9" dur="1000" fill="hold"/>
                                        <p:tgtEl>
                                          <p:spTgt spid="3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24"/>
                                        </p:tgtEl>
                                        <p:attrNameLst>
                                          <p:attrName>style.visibility</p:attrName>
                                        </p:attrNameLst>
                                      </p:cBhvr>
                                      <p:to>
                                        <p:strVal val="visible"/>
                                      </p:to>
                                    </p:set>
                                    <p:animEffect transition="in" filter="fade">
                                      <p:cBhvr>
                                        <p:cTn id="13" dur="1000"/>
                                        <p:tgtEl>
                                          <p:spTgt spid="24"/>
                                        </p:tgtEl>
                                      </p:cBhvr>
                                    </p:animEffect>
                                    <p:anim calcmode="lin" valueType="num">
                                      <p:cBhvr>
                                        <p:cTn id="14" dur="1000" fill="hold"/>
                                        <p:tgtEl>
                                          <p:spTgt spid="24"/>
                                        </p:tgtEl>
                                        <p:attrNameLst>
                                          <p:attrName>ppt_x</p:attrName>
                                        </p:attrNameLst>
                                      </p:cBhvr>
                                      <p:tavLst>
                                        <p:tav tm="0">
                                          <p:val>
                                            <p:strVal val="#ppt_x"/>
                                          </p:val>
                                        </p:tav>
                                        <p:tav tm="100000">
                                          <p:val>
                                            <p:strVal val="#ppt_x"/>
                                          </p:val>
                                        </p:tav>
                                      </p:tavLst>
                                    </p:anim>
                                    <p:anim calcmode="lin" valueType="num">
                                      <p:cBhvr>
                                        <p:cTn id="15" dur="1000" fill="hold"/>
                                        <p:tgtEl>
                                          <p:spTgt spid="24"/>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10" presetClass="entr" presetSubtype="0" fill="hold" grpId="0" nodeType="afterEffect">
                                  <p:stCondLst>
                                    <p:cond delay="0"/>
                                  </p:stCondLst>
                                  <p:childTnLst>
                                    <p:set>
                                      <p:cBhvr>
                                        <p:cTn id="18" dur="1" fill="hold">
                                          <p:stCondLst>
                                            <p:cond delay="0"/>
                                          </p:stCondLst>
                                        </p:cTn>
                                        <p:tgtEl>
                                          <p:spTgt spid="62"/>
                                        </p:tgtEl>
                                        <p:attrNameLst>
                                          <p:attrName>style.visibility</p:attrName>
                                        </p:attrNameLst>
                                      </p:cBhvr>
                                      <p:to>
                                        <p:strVal val="visible"/>
                                      </p:to>
                                    </p:set>
                                    <p:animEffect transition="in" filter="fade">
                                      <p:cBhvr>
                                        <p:cTn id="19" dur="1000"/>
                                        <p:tgtEl>
                                          <p:spTgt spid="62"/>
                                        </p:tgtEl>
                                      </p:cBhvr>
                                    </p:animEffect>
                                  </p:childTnLst>
                                </p:cTn>
                              </p:par>
                              <p:par>
                                <p:cTn id="20" presetID="10" presetClass="entr" presetSubtype="0" fill="hold" nodeType="withEffect">
                                  <p:stCondLst>
                                    <p:cond delay="0"/>
                                  </p:stCondLst>
                                  <p:childTnLst>
                                    <p:set>
                                      <p:cBhvr>
                                        <p:cTn id="21" dur="1" fill="hold">
                                          <p:stCondLst>
                                            <p:cond delay="0"/>
                                          </p:stCondLst>
                                        </p:cTn>
                                        <p:tgtEl>
                                          <p:spTgt spid="2050"/>
                                        </p:tgtEl>
                                        <p:attrNameLst>
                                          <p:attrName>style.visibility</p:attrName>
                                        </p:attrNameLst>
                                      </p:cBhvr>
                                      <p:to>
                                        <p:strVal val="visible"/>
                                      </p:to>
                                    </p:set>
                                    <p:animEffect transition="in" filter="fade">
                                      <p:cBhvr>
                                        <p:cTn id="22" dur="2000"/>
                                        <p:tgtEl>
                                          <p:spTgt spid="2050"/>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2000"/>
                                        <p:tgtEl>
                                          <p:spTgt spid="14"/>
                                        </p:tgtEl>
                                      </p:cBhvr>
                                    </p:animEffect>
                                  </p:childTnLst>
                                </p:cTn>
                              </p:par>
                              <p:par>
                                <p:cTn id="26" presetID="10" presetClass="entr" presetSubtype="0" fill="hold" nodeType="with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fade">
                                      <p:cBhvr>
                                        <p:cTn id="28" dur="2000"/>
                                        <p:tgtEl>
                                          <p:spTgt spid="2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61"/>
                                        </p:tgtEl>
                                        <p:attrNameLst>
                                          <p:attrName>style.visibility</p:attrName>
                                        </p:attrNameLst>
                                      </p:cBhvr>
                                      <p:to>
                                        <p:strVal val="visible"/>
                                      </p:to>
                                    </p:set>
                                    <p:animEffect transition="in" filter="fade">
                                      <p:cBhvr>
                                        <p:cTn id="31" dur="2000"/>
                                        <p:tgtEl>
                                          <p:spTgt spid="61"/>
                                        </p:tgtEl>
                                      </p:cBhvr>
                                    </p:animEffect>
                                  </p:childTnLst>
                                </p:cTn>
                              </p:par>
                              <p:par>
                                <p:cTn id="32" presetID="10" presetClass="entr" presetSubtype="0" fill="hold" nodeType="withEffect">
                                  <p:stCondLst>
                                    <p:cond delay="0"/>
                                  </p:stCondLst>
                                  <p:childTnLst>
                                    <p:set>
                                      <p:cBhvr>
                                        <p:cTn id="33" dur="1" fill="hold">
                                          <p:stCondLst>
                                            <p:cond delay="0"/>
                                          </p:stCondLst>
                                        </p:cTn>
                                        <p:tgtEl>
                                          <p:spTgt spid="25"/>
                                        </p:tgtEl>
                                        <p:attrNameLst>
                                          <p:attrName>style.visibility</p:attrName>
                                        </p:attrNameLst>
                                      </p:cBhvr>
                                      <p:to>
                                        <p:strVal val="visible"/>
                                      </p:to>
                                    </p:set>
                                    <p:animEffect transition="in" filter="fade">
                                      <p:cBhvr>
                                        <p:cTn id="34" dur="2000"/>
                                        <p:tgtEl>
                                          <p:spTgt spid="25"/>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63"/>
                                        </p:tgtEl>
                                        <p:attrNameLst>
                                          <p:attrName>style.visibility</p:attrName>
                                        </p:attrNameLst>
                                      </p:cBhvr>
                                      <p:to>
                                        <p:strVal val="visible"/>
                                      </p:to>
                                    </p:set>
                                    <p:animEffect transition="in" filter="fade">
                                      <p:cBhvr>
                                        <p:cTn id="37" dur="2000"/>
                                        <p:tgtEl>
                                          <p:spTgt spid="63"/>
                                        </p:tgtEl>
                                      </p:cBhvr>
                                    </p:animEffect>
                                  </p:childTnLst>
                                </p:cTn>
                              </p:par>
                              <p:par>
                                <p:cTn id="38" presetID="10" presetClass="entr" presetSubtype="0" fill="hold" nodeType="withEffect">
                                  <p:stCondLst>
                                    <p:cond delay="0"/>
                                  </p:stCondLst>
                                  <p:childTnLst>
                                    <p:set>
                                      <p:cBhvr>
                                        <p:cTn id="39" dur="1" fill="hold">
                                          <p:stCondLst>
                                            <p:cond delay="0"/>
                                          </p:stCondLst>
                                        </p:cTn>
                                        <p:tgtEl>
                                          <p:spTgt spid="27"/>
                                        </p:tgtEl>
                                        <p:attrNameLst>
                                          <p:attrName>style.visibility</p:attrName>
                                        </p:attrNameLst>
                                      </p:cBhvr>
                                      <p:to>
                                        <p:strVal val="visible"/>
                                      </p:to>
                                    </p:set>
                                    <p:animEffect transition="in" filter="fade">
                                      <p:cBhvr>
                                        <p:cTn id="40" dur="2000"/>
                                        <p:tgtEl>
                                          <p:spTgt spid="27"/>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64"/>
                                        </p:tgtEl>
                                        <p:attrNameLst>
                                          <p:attrName>style.visibility</p:attrName>
                                        </p:attrNameLst>
                                      </p:cBhvr>
                                      <p:to>
                                        <p:strVal val="visible"/>
                                      </p:to>
                                    </p:set>
                                    <p:animEffect transition="in" filter="fade">
                                      <p:cBhvr>
                                        <p:cTn id="43" dur="2000"/>
                                        <p:tgtEl>
                                          <p:spTgt spid="64"/>
                                        </p:tgtEl>
                                      </p:cBhvr>
                                    </p:animEffect>
                                  </p:childTnLst>
                                </p:cTn>
                              </p:par>
                              <p:par>
                                <p:cTn id="44" presetID="10" presetClass="entr" presetSubtype="0" fill="hold" nodeType="withEffect">
                                  <p:stCondLst>
                                    <p:cond delay="0"/>
                                  </p:stCondLst>
                                  <p:childTnLst>
                                    <p:set>
                                      <p:cBhvr>
                                        <p:cTn id="45" dur="1" fill="hold">
                                          <p:stCondLst>
                                            <p:cond delay="0"/>
                                          </p:stCondLst>
                                        </p:cTn>
                                        <p:tgtEl>
                                          <p:spTgt spid="28"/>
                                        </p:tgtEl>
                                        <p:attrNameLst>
                                          <p:attrName>style.visibility</p:attrName>
                                        </p:attrNameLst>
                                      </p:cBhvr>
                                      <p:to>
                                        <p:strVal val="visible"/>
                                      </p:to>
                                    </p:set>
                                    <p:animEffect transition="in" filter="fade">
                                      <p:cBhvr>
                                        <p:cTn id="46" dur="2000"/>
                                        <p:tgtEl>
                                          <p:spTgt spid="28"/>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65"/>
                                        </p:tgtEl>
                                        <p:attrNameLst>
                                          <p:attrName>style.visibility</p:attrName>
                                        </p:attrNameLst>
                                      </p:cBhvr>
                                      <p:to>
                                        <p:strVal val="visible"/>
                                      </p:to>
                                    </p:set>
                                    <p:animEffect transition="in" filter="fade">
                                      <p:cBhvr>
                                        <p:cTn id="49" dur="2000"/>
                                        <p:tgtEl>
                                          <p:spTgt spid="65"/>
                                        </p:tgtEl>
                                      </p:cBhvr>
                                    </p:animEffect>
                                  </p:childTnLst>
                                </p:cTn>
                              </p:par>
                              <p:par>
                                <p:cTn id="50" presetID="10" presetClass="entr" presetSubtype="0"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2000"/>
                                        <p:tgtEl>
                                          <p:spTgt spid="29"/>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66"/>
                                        </p:tgtEl>
                                        <p:attrNameLst>
                                          <p:attrName>style.visibility</p:attrName>
                                        </p:attrNameLst>
                                      </p:cBhvr>
                                      <p:to>
                                        <p:strVal val="visible"/>
                                      </p:to>
                                    </p:set>
                                    <p:animEffect transition="in" filter="fade">
                                      <p:cBhvr>
                                        <p:cTn id="55" dur="2000"/>
                                        <p:tgtEl>
                                          <p:spTgt spid="66"/>
                                        </p:tgtEl>
                                      </p:cBhvr>
                                    </p:animEffect>
                                  </p:childTnLst>
                                </p:cTn>
                              </p:par>
                              <p:par>
                                <p:cTn id="56" presetID="10" presetClass="entr" presetSubtype="0" fill="hold" nodeType="withEffect">
                                  <p:stCondLst>
                                    <p:cond delay="0"/>
                                  </p:stCondLst>
                                  <p:childTnLst>
                                    <p:set>
                                      <p:cBhvr>
                                        <p:cTn id="57" dur="1" fill="hold">
                                          <p:stCondLst>
                                            <p:cond delay="0"/>
                                          </p:stCondLst>
                                        </p:cTn>
                                        <p:tgtEl>
                                          <p:spTgt spid="30"/>
                                        </p:tgtEl>
                                        <p:attrNameLst>
                                          <p:attrName>style.visibility</p:attrName>
                                        </p:attrNameLst>
                                      </p:cBhvr>
                                      <p:to>
                                        <p:strVal val="visible"/>
                                      </p:to>
                                    </p:set>
                                    <p:animEffect transition="in" filter="fade">
                                      <p:cBhvr>
                                        <p:cTn id="58" dur="2000"/>
                                        <p:tgtEl>
                                          <p:spTgt spid="30"/>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67"/>
                                        </p:tgtEl>
                                        <p:attrNameLst>
                                          <p:attrName>style.visibility</p:attrName>
                                        </p:attrNameLst>
                                      </p:cBhvr>
                                      <p:to>
                                        <p:strVal val="visible"/>
                                      </p:to>
                                    </p:set>
                                    <p:animEffect transition="in" filter="fade">
                                      <p:cBhvr>
                                        <p:cTn id="61" dur="2000"/>
                                        <p:tgtEl>
                                          <p:spTgt spid="67"/>
                                        </p:tgtEl>
                                      </p:cBhvr>
                                    </p:animEffect>
                                  </p:childTnLst>
                                </p:cTn>
                              </p:par>
                              <p:par>
                                <p:cTn id="62" presetID="10" presetClass="entr" presetSubtype="0" fill="hold" nodeType="withEffect">
                                  <p:stCondLst>
                                    <p:cond delay="0"/>
                                  </p:stCondLst>
                                  <p:childTnLst>
                                    <p:set>
                                      <p:cBhvr>
                                        <p:cTn id="63" dur="1" fill="hold">
                                          <p:stCondLst>
                                            <p:cond delay="0"/>
                                          </p:stCondLst>
                                        </p:cTn>
                                        <p:tgtEl>
                                          <p:spTgt spid="37"/>
                                        </p:tgtEl>
                                        <p:attrNameLst>
                                          <p:attrName>style.visibility</p:attrName>
                                        </p:attrNameLst>
                                      </p:cBhvr>
                                      <p:to>
                                        <p:strVal val="visible"/>
                                      </p:to>
                                    </p:set>
                                    <p:animEffect transition="in" filter="fade">
                                      <p:cBhvr>
                                        <p:cTn id="64" dur="2000"/>
                                        <p:tgtEl>
                                          <p:spTgt spid="37"/>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38"/>
                                        </p:tgtEl>
                                        <p:attrNameLst>
                                          <p:attrName>style.visibility</p:attrName>
                                        </p:attrNameLst>
                                      </p:cBhvr>
                                      <p:to>
                                        <p:strVal val="visible"/>
                                      </p:to>
                                    </p:set>
                                    <p:animEffect transition="in" filter="fade">
                                      <p:cBhvr>
                                        <p:cTn id="67" dur="2000"/>
                                        <p:tgtEl>
                                          <p:spTgt spid="38"/>
                                        </p:tgtEl>
                                      </p:cBhvr>
                                    </p:animEffect>
                                  </p:childTnLst>
                                </p:cTn>
                              </p:par>
                              <p:par>
                                <p:cTn id="68" presetID="10" presetClass="entr" presetSubtype="0" fill="hold" nodeType="withEffect">
                                  <p:stCondLst>
                                    <p:cond delay="0"/>
                                  </p:stCondLst>
                                  <p:childTnLst>
                                    <p:set>
                                      <p:cBhvr>
                                        <p:cTn id="69" dur="1" fill="hold">
                                          <p:stCondLst>
                                            <p:cond delay="0"/>
                                          </p:stCondLst>
                                        </p:cTn>
                                        <p:tgtEl>
                                          <p:spTgt spid="53"/>
                                        </p:tgtEl>
                                        <p:attrNameLst>
                                          <p:attrName>style.visibility</p:attrName>
                                        </p:attrNameLst>
                                      </p:cBhvr>
                                      <p:to>
                                        <p:strVal val="visible"/>
                                      </p:to>
                                    </p:set>
                                    <p:animEffect transition="in" filter="fade">
                                      <p:cBhvr>
                                        <p:cTn id="70" dur="2000"/>
                                        <p:tgtEl>
                                          <p:spTgt spid="53"/>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68"/>
                                        </p:tgtEl>
                                        <p:attrNameLst>
                                          <p:attrName>style.visibility</p:attrName>
                                        </p:attrNameLst>
                                      </p:cBhvr>
                                      <p:to>
                                        <p:strVal val="visible"/>
                                      </p:to>
                                    </p:set>
                                    <p:animEffect transition="in" filter="fade">
                                      <p:cBhvr>
                                        <p:cTn id="73" dur="2000"/>
                                        <p:tgtEl>
                                          <p:spTgt spid="68"/>
                                        </p:tgtEl>
                                      </p:cBhvr>
                                    </p:animEffect>
                                  </p:childTnLst>
                                </p:cTn>
                              </p:par>
                              <p:par>
                                <p:cTn id="74" presetID="10" presetClass="entr" presetSubtype="0" fill="hold" nodeType="withEffect">
                                  <p:stCondLst>
                                    <p:cond delay="0"/>
                                  </p:stCondLst>
                                  <p:childTnLst>
                                    <p:set>
                                      <p:cBhvr>
                                        <p:cTn id="75" dur="1" fill="hold">
                                          <p:stCondLst>
                                            <p:cond delay="0"/>
                                          </p:stCondLst>
                                        </p:cTn>
                                        <p:tgtEl>
                                          <p:spTgt spid="54"/>
                                        </p:tgtEl>
                                        <p:attrNameLst>
                                          <p:attrName>style.visibility</p:attrName>
                                        </p:attrNameLst>
                                      </p:cBhvr>
                                      <p:to>
                                        <p:strVal val="visible"/>
                                      </p:to>
                                    </p:set>
                                    <p:animEffect transition="in" filter="fade">
                                      <p:cBhvr>
                                        <p:cTn id="76" dur="2000"/>
                                        <p:tgtEl>
                                          <p:spTgt spid="54"/>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69"/>
                                        </p:tgtEl>
                                        <p:attrNameLst>
                                          <p:attrName>style.visibility</p:attrName>
                                        </p:attrNameLst>
                                      </p:cBhvr>
                                      <p:to>
                                        <p:strVal val="visible"/>
                                      </p:to>
                                    </p:set>
                                    <p:animEffect transition="in" filter="fade">
                                      <p:cBhvr>
                                        <p:cTn id="79" dur="2000"/>
                                        <p:tgtEl>
                                          <p:spTgt spid="69"/>
                                        </p:tgtEl>
                                      </p:cBhvr>
                                    </p:animEffect>
                                  </p:childTnLst>
                                </p:cTn>
                              </p:par>
                              <p:par>
                                <p:cTn id="80" presetID="10" presetClass="entr" presetSubtype="0" fill="hold" nodeType="withEffect">
                                  <p:stCondLst>
                                    <p:cond delay="0"/>
                                  </p:stCondLst>
                                  <p:childTnLst>
                                    <p:set>
                                      <p:cBhvr>
                                        <p:cTn id="81" dur="1" fill="hold">
                                          <p:stCondLst>
                                            <p:cond delay="0"/>
                                          </p:stCondLst>
                                        </p:cTn>
                                        <p:tgtEl>
                                          <p:spTgt spid="55"/>
                                        </p:tgtEl>
                                        <p:attrNameLst>
                                          <p:attrName>style.visibility</p:attrName>
                                        </p:attrNameLst>
                                      </p:cBhvr>
                                      <p:to>
                                        <p:strVal val="visible"/>
                                      </p:to>
                                    </p:set>
                                    <p:animEffect transition="in" filter="fade">
                                      <p:cBhvr>
                                        <p:cTn id="82" dur="2000"/>
                                        <p:tgtEl>
                                          <p:spTgt spid="55"/>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70"/>
                                        </p:tgtEl>
                                        <p:attrNameLst>
                                          <p:attrName>style.visibility</p:attrName>
                                        </p:attrNameLst>
                                      </p:cBhvr>
                                      <p:to>
                                        <p:strVal val="visible"/>
                                      </p:to>
                                    </p:set>
                                    <p:animEffect transition="in" filter="fade">
                                      <p:cBhvr>
                                        <p:cTn id="85" dur="2000"/>
                                        <p:tgtEl>
                                          <p:spTgt spid="70"/>
                                        </p:tgtEl>
                                      </p:cBhvr>
                                    </p:animEffect>
                                  </p:childTnLst>
                                </p:cTn>
                              </p:par>
                              <p:par>
                                <p:cTn id="86" presetID="10" presetClass="entr" presetSubtype="0" fill="hold" nodeType="withEffect">
                                  <p:stCondLst>
                                    <p:cond delay="0"/>
                                  </p:stCondLst>
                                  <p:childTnLst>
                                    <p:set>
                                      <p:cBhvr>
                                        <p:cTn id="87" dur="1" fill="hold">
                                          <p:stCondLst>
                                            <p:cond delay="0"/>
                                          </p:stCondLst>
                                        </p:cTn>
                                        <p:tgtEl>
                                          <p:spTgt spid="56"/>
                                        </p:tgtEl>
                                        <p:attrNameLst>
                                          <p:attrName>style.visibility</p:attrName>
                                        </p:attrNameLst>
                                      </p:cBhvr>
                                      <p:to>
                                        <p:strVal val="visible"/>
                                      </p:to>
                                    </p:set>
                                    <p:animEffect transition="in" filter="fade">
                                      <p:cBhvr>
                                        <p:cTn id="88" dur="2000"/>
                                        <p:tgtEl>
                                          <p:spTgt spid="56"/>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71"/>
                                        </p:tgtEl>
                                        <p:attrNameLst>
                                          <p:attrName>style.visibility</p:attrName>
                                        </p:attrNameLst>
                                      </p:cBhvr>
                                      <p:to>
                                        <p:strVal val="visible"/>
                                      </p:to>
                                    </p:set>
                                    <p:animEffect transition="in" filter="fade">
                                      <p:cBhvr>
                                        <p:cTn id="91" dur="2000"/>
                                        <p:tgtEl>
                                          <p:spTgt spid="71"/>
                                        </p:tgtEl>
                                      </p:cBhvr>
                                    </p:animEffect>
                                  </p:childTnLst>
                                </p:cTn>
                              </p:par>
                              <p:par>
                                <p:cTn id="92" presetID="10" presetClass="entr" presetSubtype="0" fill="hold" nodeType="withEffect">
                                  <p:stCondLst>
                                    <p:cond delay="0"/>
                                  </p:stCondLst>
                                  <p:childTnLst>
                                    <p:set>
                                      <p:cBhvr>
                                        <p:cTn id="93" dur="1" fill="hold">
                                          <p:stCondLst>
                                            <p:cond delay="0"/>
                                          </p:stCondLst>
                                        </p:cTn>
                                        <p:tgtEl>
                                          <p:spTgt spid="57"/>
                                        </p:tgtEl>
                                        <p:attrNameLst>
                                          <p:attrName>style.visibility</p:attrName>
                                        </p:attrNameLst>
                                      </p:cBhvr>
                                      <p:to>
                                        <p:strVal val="visible"/>
                                      </p:to>
                                    </p:set>
                                    <p:animEffect transition="in" filter="fade">
                                      <p:cBhvr>
                                        <p:cTn id="94" dur="2000"/>
                                        <p:tgtEl>
                                          <p:spTgt spid="57"/>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72"/>
                                        </p:tgtEl>
                                        <p:attrNameLst>
                                          <p:attrName>style.visibility</p:attrName>
                                        </p:attrNameLst>
                                      </p:cBhvr>
                                      <p:to>
                                        <p:strVal val="visible"/>
                                      </p:to>
                                    </p:set>
                                    <p:animEffect transition="in" filter="fade">
                                      <p:cBhvr>
                                        <p:cTn id="97" dur="2000"/>
                                        <p:tgtEl>
                                          <p:spTgt spid="72"/>
                                        </p:tgtEl>
                                      </p:cBhvr>
                                    </p:animEffect>
                                  </p:childTnLst>
                                </p:cTn>
                              </p:par>
                              <p:par>
                                <p:cTn id="98" presetID="10" presetClass="entr" presetSubtype="0" fill="hold" nodeType="withEffect">
                                  <p:stCondLst>
                                    <p:cond delay="0"/>
                                  </p:stCondLst>
                                  <p:childTnLst>
                                    <p:set>
                                      <p:cBhvr>
                                        <p:cTn id="99" dur="1" fill="hold">
                                          <p:stCondLst>
                                            <p:cond delay="0"/>
                                          </p:stCondLst>
                                        </p:cTn>
                                        <p:tgtEl>
                                          <p:spTgt spid="58"/>
                                        </p:tgtEl>
                                        <p:attrNameLst>
                                          <p:attrName>style.visibility</p:attrName>
                                        </p:attrNameLst>
                                      </p:cBhvr>
                                      <p:to>
                                        <p:strVal val="visible"/>
                                      </p:to>
                                    </p:set>
                                    <p:animEffect transition="in" filter="fade">
                                      <p:cBhvr>
                                        <p:cTn id="100" dur="2000"/>
                                        <p:tgtEl>
                                          <p:spTgt spid="58"/>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73"/>
                                        </p:tgtEl>
                                        <p:attrNameLst>
                                          <p:attrName>style.visibility</p:attrName>
                                        </p:attrNameLst>
                                      </p:cBhvr>
                                      <p:to>
                                        <p:strVal val="visible"/>
                                      </p:to>
                                    </p:set>
                                    <p:animEffect transition="in" filter="fade">
                                      <p:cBhvr>
                                        <p:cTn id="103" dur="2000"/>
                                        <p:tgtEl>
                                          <p:spTgt spid="73"/>
                                        </p:tgtEl>
                                      </p:cBhvr>
                                    </p:animEffect>
                                  </p:childTnLst>
                                </p:cTn>
                              </p:par>
                              <p:par>
                                <p:cTn id="104" presetID="10" presetClass="entr" presetSubtype="0" fill="hold" nodeType="withEffect">
                                  <p:stCondLst>
                                    <p:cond delay="0"/>
                                  </p:stCondLst>
                                  <p:childTnLst>
                                    <p:set>
                                      <p:cBhvr>
                                        <p:cTn id="105" dur="1" fill="hold">
                                          <p:stCondLst>
                                            <p:cond delay="0"/>
                                          </p:stCondLst>
                                        </p:cTn>
                                        <p:tgtEl>
                                          <p:spTgt spid="59"/>
                                        </p:tgtEl>
                                        <p:attrNameLst>
                                          <p:attrName>style.visibility</p:attrName>
                                        </p:attrNameLst>
                                      </p:cBhvr>
                                      <p:to>
                                        <p:strVal val="visible"/>
                                      </p:to>
                                    </p:set>
                                    <p:animEffect transition="in" filter="fade">
                                      <p:cBhvr>
                                        <p:cTn id="106" dur="2000"/>
                                        <p:tgtEl>
                                          <p:spTgt spid="59"/>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74"/>
                                        </p:tgtEl>
                                        <p:attrNameLst>
                                          <p:attrName>style.visibility</p:attrName>
                                        </p:attrNameLst>
                                      </p:cBhvr>
                                      <p:to>
                                        <p:strVal val="visible"/>
                                      </p:to>
                                    </p:set>
                                    <p:animEffect transition="in" filter="fade">
                                      <p:cBhvr>
                                        <p:cTn id="109" dur="2000"/>
                                        <p:tgtEl>
                                          <p:spTgt spid="74"/>
                                        </p:tgtEl>
                                      </p:cBhvr>
                                    </p:animEffect>
                                  </p:childTnLst>
                                </p:cTn>
                              </p:par>
                              <p:par>
                                <p:cTn id="110" presetID="10" presetClass="entr" presetSubtype="0" fill="hold" nodeType="withEffect">
                                  <p:stCondLst>
                                    <p:cond delay="0"/>
                                  </p:stCondLst>
                                  <p:childTnLst>
                                    <p:set>
                                      <p:cBhvr>
                                        <p:cTn id="111" dur="1" fill="hold">
                                          <p:stCondLst>
                                            <p:cond delay="0"/>
                                          </p:stCondLst>
                                        </p:cTn>
                                        <p:tgtEl>
                                          <p:spTgt spid="60"/>
                                        </p:tgtEl>
                                        <p:attrNameLst>
                                          <p:attrName>style.visibility</p:attrName>
                                        </p:attrNameLst>
                                      </p:cBhvr>
                                      <p:to>
                                        <p:strVal val="visible"/>
                                      </p:to>
                                    </p:set>
                                    <p:animEffect transition="in" filter="fade">
                                      <p:cBhvr>
                                        <p:cTn id="112" dur="2000"/>
                                        <p:tgtEl>
                                          <p:spTgt spid="60"/>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75"/>
                                        </p:tgtEl>
                                        <p:attrNameLst>
                                          <p:attrName>style.visibility</p:attrName>
                                        </p:attrNameLst>
                                      </p:cBhvr>
                                      <p:to>
                                        <p:strVal val="visible"/>
                                      </p:to>
                                    </p:set>
                                    <p:animEffect transition="in" filter="fade">
                                      <p:cBhvr>
                                        <p:cTn id="115" dur="2000"/>
                                        <p:tgtEl>
                                          <p:spTgt spid="75"/>
                                        </p:tgtEl>
                                      </p:cBhvr>
                                    </p:animEffect>
                                  </p:childTnLst>
                                </p:cTn>
                              </p:par>
                            </p:childTnLst>
                          </p:cTn>
                        </p:par>
                        <p:par>
                          <p:cTn id="116" fill="hold">
                            <p:stCondLst>
                              <p:cond delay="4000"/>
                            </p:stCondLst>
                            <p:childTnLst>
                              <p:par>
                                <p:cTn id="117" presetID="53" presetClass="entr" presetSubtype="0" fill="hold" nodeType="afterEffect">
                                  <p:stCondLst>
                                    <p:cond delay="0"/>
                                  </p:stCondLst>
                                  <p:childTnLst>
                                    <p:set>
                                      <p:cBhvr>
                                        <p:cTn id="118" dur="1" fill="hold">
                                          <p:stCondLst>
                                            <p:cond delay="0"/>
                                          </p:stCondLst>
                                        </p:cTn>
                                        <p:tgtEl>
                                          <p:spTgt spid="77"/>
                                        </p:tgtEl>
                                        <p:attrNameLst>
                                          <p:attrName>style.visibility</p:attrName>
                                        </p:attrNameLst>
                                      </p:cBhvr>
                                      <p:to>
                                        <p:strVal val="visible"/>
                                      </p:to>
                                    </p:set>
                                    <p:anim calcmode="lin" valueType="num">
                                      <p:cBhvr>
                                        <p:cTn id="119" dur="1000" fill="hold"/>
                                        <p:tgtEl>
                                          <p:spTgt spid="77"/>
                                        </p:tgtEl>
                                        <p:attrNameLst>
                                          <p:attrName>ppt_w</p:attrName>
                                        </p:attrNameLst>
                                      </p:cBhvr>
                                      <p:tavLst>
                                        <p:tav tm="0">
                                          <p:val>
                                            <p:fltVal val="0"/>
                                          </p:val>
                                        </p:tav>
                                        <p:tav tm="100000">
                                          <p:val>
                                            <p:strVal val="#ppt_w"/>
                                          </p:val>
                                        </p:tav>
                                      </p:tavLst>
                                    </p:anim>
                                    <p:anim calcmode="lin" valueType="num">
                                      <p:cBhvr>
                                        <p:cTn id="120" dur="1000" fill="hold"/>
                                        <p:tgtEl>
                                          <p:spTgt spid="77"/>
                                        </p:tgtEl>
                                        <p:attrNameLst>
                                          <p:attrName>ppt_h</p:attrName>
                                        </p:attrNameLst>
                                      </p:cBhvr>
                                      <p:tavLst>
                                        <p:tav tm="0">
                                          <p:val>
                                            <p:fltVal val="0"/>
                                          </p:val>
                                        </p:tav>
                                        <p:tav tm="100000">
                                          <p:val>
                                            <p:strVal val="#ppt_h"/>
                                          </p:val>
                                        </p:tav>
                                      </p:tavLst>
                                    </p:anim>
                                    <p:animEffect transition="in" filter="fade">
                                      <p:cBhvr>
                                        <p:cTn id="121" dur="1000"/>
                                        <p:tgtEl>
                                          <p:spTgt spid="77"/>
                                        </p:tgtEl>
                                      </p:cBhvr>
                                    </p:animEffect>
                                  </p:childTnLst>
                                </p:cTn>
                              </p:par>
                            </p:childTnLst>
                          </p:cTn>
                        </p:par>
                        <p:par>
                          <p:cTn id="122" fill="hold">
                            <p:stCondLst>
                              <p:cond delay="5000"/>
                            </p:stCondLst>
                            <p:childTnLst>
                              <p:par>
                                <p:cTn id="123" presetID="53" presetClass="entr" presetSubtype="0" fill="hold" nodeType="afterEffect">
                                  <p:stCondLst>
                                    <p:cond delay="0"/>
                                  </p:stCondLst>
                                  <p:childTnLst>
                                    <p:set>
                                      <p:cBhvr>
                                        <p:cTn id="124" dur="1" fill="hold">
                                          <p:stCondLst>
                                            <p:cond delay="0"/>
                                          </p:stCondLst>
                                        </p:cTn>
                                        <p:tgtEl>
                                          <p:spTgt spid="76"/>
                                        </p:tgtEl>
                                        <p:attrNameLst>
                                          <p:attrName>style.visibility</p:attrName>
                                        </p:attrNameLst>
                                      </p:cBhvr>
                                      <p:to>
                                        <p:strVal val="visible"/>
                                      </p:to>
                                    </p:set>
                                    <p:anim calcmode="lin" valueType="num">
                                      <p:cBhvr>
                                        <p:cTn id="125" dur="1000" fill="hold"/>
                                        <p:tgtEl>
                                          <p:spTgt spid="76"/>
                                        </p:tgtEl>
                                        <p:attrNameLst>
                                          <p:attrName>ppt_w</p:attrName>
                                        </p:attrNameLst>
                                      </p:cBhvr>
                                      <p:tavLst>
                                        <p:tav tm="0">
                                          <p:val>
                                            <p:fltVal val="0"/>
                                          </p:val>
                                        </p:tav>
                                        <p:tav tm="100000">
                                          <p:val>
                                            <p:strVal val="#ppt_w"/>
                                          </p:val>
                                        </p:tav>
                                      </p:tavLst>
                                    </p:anim>
                                    <p:anim calcmode="lin" valueType="num">
                                      <p:cBhvr>
                                        <p:cTn id="126" dur="1000" fill="hold"/>
                                        <p:tgtEl>
                                          <p:spTgt spid="76"/>
                                        </p:tgtEl>
                                        <p:attrNameLst>
                                          <p:attrName>ppt_h</p:attrName>
                                        </p:attrNameLst>
                                      </p:cBhvr>
                                      <p:tavLst>
                                        <p:tav tm="0">
                                          <p:val>
                                            <p:fltVal val="0"/>
                                          </p:val>
                                        </p:tav>
                                        <p:tav tm="100000">
                                          <p:val>
                                            <p:strVal val="#ppt_h"/>
                                          </p:val>
                                        </p:tav>
                                      </p:tavLst>
                                    </p:anim>
                                    <p:animEffect transition="in" filter="fade">
                                      <p:cBhvr>
                                        <p:cTn id="127"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61" grpId="0"/>
      <p:bldP spid="62" grpId="0"/>
      <p:bldP spid="63" grpId="0"/>
      <p:bldP spid="64" grpId="0"/>
      <p:bldP spid="65" grpId="0"/>
      <p:bldP spid="66" grpId="0"/>
      <p:bldP spid="67" grpId="0"/>
      <p:bldP spid="68" grpId="0"/>
      <p:bldP spid="69" grpId="0"/>
      <p:bldP spid="70" grpId="0"/>
      <p:bldP spid="71" grpId="0"/>
      <p:bldP spid="72" grpId="0"/>
      <p:bldP spid="73" grpId="0"/>
      <p:bldP spid="74" grpId="0"/>
      <p:bldP spid="75" grpId="0"/>
      <p:bldP spid="38" grpId="0"/>
      <p:bldP spid="39" grpId="0"/>
    </p:bldLst>
  </p:timing>
</p:sld>
</file>

<file path=ppt/slides/slide125.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ctr"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 (جلسه یازدهم)</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endPar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ب) پرسش از مربّی، پاسخ از مخاطب:</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فواید:</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r>
                        <a:rPr lang="fa-IR" sz="2000" b="1" kern="1200" dirty="0" smtClean="0">
                          <a:solidFill>
                            <a:schemeClr val="tx1"/>
                          </a:solidFill>
                          <a:latin typeface="+mn-lt"/>
                          <a:ea typeface="+mn-ea"/>
                          <a:cs typeface="B Lotus" pitchFamily="2" charset="-78"/>
                        </a:rPr>
                        <a:t>1. تفکّر مخاطب را پرورش می‏دهد.</a:t>
                      </a:r>
                      <a:endParaRPr lang="en-US" sz="2000" b="1" kern="1200" dirty="0" smtClean="0">
                        <a:solidFill>
                          <a:schemeClr val="tx1"/>
                        </a:solidFill>
                        <a:latin typeface="+mn-lt"/>
                        <a:ea typeface="+mn-ea"/>
                        <a:cs typeface="B Lotus" pitchFamily="2" charset="-78"/>
                      </a:endParaRPr>
                    </a:p>
                    <a:p>
                      <a:pPr lvl="1" rtl="1">
                        <a:lnSpc>
                          <a:spcPct val="150000"/>
                        </a:lnSpc>
                      </a:pPr>
                      <a:r>
                        <a:rPr lang="fa-IR" sz="2000" b="1" kern="1200" dirty="0" smtClean="0">
                          <a:solidFill>
                            <a:schemeClr val="tx1"/>
                          </a:solidFill>
                          <a:latin typeface="+mn-lt"/>
                          <a:ea typeface="+mn-ea"/>
                          <a:cs typeface="B Lotus" pitchFamily="2" charset="-78"/>
                        </a:rPr>
                        <a:t>2.متربّی را در مباحث کلاس مشارکت می‏دهد و به یادگیری کمک بهتری می‏کند.</a:t>
                      </a:r>
                      <a:endParaRPr lang="en-US" sz="2000" b="1" kern="1200" dirty="0" smtClean="0">
                        <a:solidFill>
                          <a:schemeClr val="tx1"/>
                        </a:solidFill>
                        <a:latin typeface="+mn-lt"/>
                        <a:ea typeface="+mn-ea"/>
                        <a:cs typeface="B Lotus" pitchFamily="2" charset="-78"/>
                      </a:endParaRPr>
                    </a:p>
                    <a:p>
                      <a:pPr lvl="1" rtl="1">
                        <a:lnSpc>
                          <a:spcPct val="150000"/>
                        </a:lnSpc>
                      </a:pPr>
                      <a:r>
                        <a:rPr lang="fa-IR" sz="2000" b="1" kern="1200" dirty="0" smtClean="0">
                          <a:solidFill>
                            <a:schemeClr val="tx1"/>
                          </a:solidFill>
                          <a:latin typeface="+mn-lt"/>
                          <a:ea typeface="+mn-ea"/>
                          <a:cs typeface="B Lotus" pitchFamily="2" charset="-78"/>
                        </a:rPr>
                        <a:t>3.ميزان يادگيري متربّیان را نشان مي‏دهد.</a:t>
                      </a:r>
                      <a:endParaRPr lang="en-US" sz="2000" b="1" kern="1200" dirty="0" smtClean="0">
                        <a:solidFill>
                          <a:schemeClr val="tx1"/>
                        </a:solidFill>
                        <a:latin typeface="+mn-lt"/>
                        <a:ea typeface="+mn-ea"/>
                        <a:cs typeface="B Lotus" pitchFamily="2" charset="-78"/>
                      </a:endParaRPr>
                    </a:p>
                    <a:p>
                      <a:pPr lvl="1" rtl="1">
                        <a:lnSpc>
                          <a:spcPct val="150000"/>
                        </a:lnSpc>
                      </a:pPr>
                      <a:r>
                        <a:rPr lang="fa-IR" sz="2000" b="1" kern="1200" dirty="0" smtClean="0">
                          <a:solidFill>
                            <a:schemeClr val="tx1"/>
                          </a:solidFill>
                          <a:latin typeface="+mn-lt"/>
                          <a:ea typeface="+mn-ea"/>
                          <a:cs typeface="B Lotus" pitchFamily="2" charset="-78"/>
                        </a:rPr>
                        <a:t>4.اعتماد به نفس متربّیان را بالا مي‌برد.</a:t>
                      </a:r>
                      <a:endParaRPr lang="en-US" sz="2000" b="1" kern="1200" dirty="0" smtClean="0">
                        <a:solidFill>
                          <a:schemeClr val="tx1"/>
                        </a:solidFill>
                        <a:latin typeface="+mn-lt"/>
                        <a:ea typeface="+mn-ea"/>
                        <a:cs typeface="B Lotus" pitchFamily="2" charset="-78"/>
                      </a:endParaRPr>
                    </a:p>
                    <a:p>
                      <a:pPr lvl="1" rtl="1">
                        <a:lnSpc>
                          <a:spcPct val="150000"/>
                        </a:lnSpc>
                      </a:pPr>
                      <a:r>
                        <a:rPr lang="fa-IR" sz="2000" b="1" kern="1200" dirty="0" smtClean="0">
                          <a:solidFill>
                            <a:schemeClr val="tx1"/>
                          </a:solidFill>
                          <a:latin typeface="+mn-lt"/>
                          <a:ea typeface="+mn-ea"/>
                          <a:cs typeface="B Lotus" pitchFamily="2" charset="-78"/>
                        </a:rPr>
                        <a:t>5.روحيّه‏ی خلاقيّت و نوآوري را در متربّیان به‏وجود مي‌آورد.</a:t>
                      </a:r>
                      <a:endParaRPr lang="en-US" sz="2000" b="1" kern="1200" dirty="0" smtClean="0">
                        <a:solidFill>
                          <a:schemeClr val="tx1"/>
                        </a:solidFill>
                        <a:latin typeface="+mn-lt"/>
                        <a:ea typeface="+mn-ea"/>
                        <a:cs typeface="B Lotus" pitchFamily="2" charset="-78"/>
                      </a:endParaRPr>
                    </a:p>
                    <a:p>
                      <a:pPr lvl="1" rtl="1">
                        <a:lnSpc>
                          <a:spcPct val="150000"/>
                        </a:lnSpc>
                      </a:pPr>
                      <a:r>
                        <a:rPr lang="fa-IR" sz="2000" b="1" kern="1200" dirty="0" smtClean="0">
                          <a:solidFill>
                            <a:schemeClr val="tx1"/>
                          </a:solidFill>
                          <a:latin typeface="+mn-lt"/>
                          <a:ea typeface="+mn-ea"/>
                          <a:cs typeface="B Lotus" pitchFamily="2" charset="-78"/>
                        </a:rPr>
                        <a:t>6.نوعي تنوّع در كلاس ایجاد می‏کند.</a:t>
                      </a:r>
                      <a:endParaRPr lang="en-US" sz="2000" b="1" kern="1200" dirty="0" smtClean="0">
                        <a:solidFill>
                          <a:schemeClr val="tx1"/>
                        </a:solidFill>
                        <a:latin typeface="+mn-lt"/>
                        <a:ea typeface="+mn-ea"/>
                        <a:cs typeface="B Lotus" pitchFamily="2" charset="-78"/>
                      </a:endParaRPr>
                    </a:p>
                    <a:p>
                      <a:pPr lvl="1">
                        <a:lnSpc>
                          <a:spcPct val="150000"/>
                        </a:lnSpc>
                      </a:pPr>
                      <a:r>
                        <a:rPr lang="ar-SA" sz="2000" b="1" kern="1200" dirty="0" smtClean="0">
                          <a:solidFill>
                            <a:schemeClr val="tx1"/>
                          </a:solidFill>
                          <a:latin typeface="+mn-lt"/>
                          <a:ea typeface="+mn-ea"/>
                          <a:cs typeface="B Lotus" pitchFamily="2" charset="-78"/>
                        </a:rPr>
                        <a:t>7.موجب نظم بخشيدن و كنترل كلاس می‏شود. </a:t>
                      </a:r>
                      <a:endParaRPr lang="fa-IR" sz="2400" b="0"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857752" y="253223"/>
            <a:ext cx="2824965"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یازدهم / قالب پرسش و پاسخ</a:t>
            </a:r>
          </a:p>
        </p:txBody>
      </p:sp>
      <p:sp>
        <p:nvSpPr>
          <p:cNvPr id="48" name="Rounded Rectangle 47">
            <a:hlinkClick r:id="rId9" action="ppaction://hlinksldjump">
              <a:snd r:embed="rId5" name="thbad.wav"/>
            </a:hlinkClick>
            <a:hlinkHover r:id="" action="ppaction://noaction">
              <a:snd r:embed="rId6" name="0.wav"/>
            </a:hlinkHover>
          </p:cNvPr>
          <p:cNvSpPr/>
          <p:nvPr/>
        </p:nvSpPr>
        <p:spPr>
          <a:xfrm>
            <a:off x="2857488"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51" name="Rounded Rectangle 50">
            <a:hlinkClick r:id="rId10" action="ppaction://hlinksldjump">
              <a:snd r:embed="rId5" name="thbad.wav"/>
            </a:hlinkClick>
            <a:hlinkHover r:id="" action="ppaction://noaction">
              <a:snd r:embed="rId6" name="0.wav"/>
            </a:hlinkHover>
          </p:cNvPr>
          <p:cNvSpPr/>
          <p:nvPr/>
        </p:nvSpPr>
        <p:spPr>
          <a:xfrm>
            <a:off x="2428860"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52" name="Rounded Rectangle 51">
            <a:hlinkClick r:id="rId11" action="ppaction://hlinksldjump">
              <a:snd r:embed="rId5" name="thbad.wav"/>
            </a:hlinkClick>
            <a:hlinkHover r:id="" action="ppaction://noaction">
              <a:snd r:embed="rId6" name="0.wav"/>
            </a:hlinkHover>
          </p:cNvPr>
          <p:cNvSpPr/>
          <p:nvPr/>
        </p:nvSpPr>
        <p:spPr>
          <a:xfrm>
            <a:off x="2000232"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53" name="Rounded Rectangle 52">
            <a:hlinkClick r:id="rId12" action="ppaction://hlinksldjump">
              <a:snd r:embed="rId5" name="thbad.wav"/>
            </a:hlinkClick>
            <a:hlinkHover r:id="" action="ppaction://noaction">
              <a:snd r:embed="rId6" name="0.wav"/>
            </a:hlinkHover>
          </p:cNvPr>
          <p:cNvSpPr/>
          <p:nvPr/>
        </p:nvSpPr>
        <p:spPr>
          <a:xfrm>
            <a:off x="1571604"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54" name="Rounded Rectangle 53">
            <a:hlinkClick r:id="rId13" action="ppaction://hlinksldjump">
              <a:snd r:embed="rId5" name="thbad.wav"/>
            </a:hlinkClick>
            <a:hlinkHover r:id="" action="ppaction://noaction">
              <a:snd r:embed="rId6" name="0.wav"/>
            </a:hlinkHover>
          </p:cNvPr>
          <p:cNvSpPr/>
          <p:nvPr/>
        </p:nvSpPr>
        <p:spPr>
          <a:xfrm>
            <a:off x="1142976"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55" name="Rounded Rectangle 54">
            <a:hlinkClick r:id="rId14" action="ppaction://hlinksldjump">
              <a:snd r:embed="rId5" name="thbad.wav"/>
            </a:hlinkClick>
            <a:hlinkHover r:id="" action="ppaction://noaction">
              <a:snd r:embed="rId6" name="0.wav"/>
            </a:hlinkHover>
          </p:cNvPr>
          <p:cNvSpPr/>
          <p:nvPr/>
        </p:nvSpPr>
        <p:spPr>
          <a:xfrm>
            <a:off x="714348"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56" name="Rounded Rectangle 55">
            <a:hlinkClick r:id="rId15" action="ppaction://hlinksldjump">
              <a:snd r:embed="rId5" name="thbad.wav"/>
            </a:hlinkClick>
            <a:hlinkHover r:id="" action="ppaction://noaction">
              <a:snd r:embed="rId6" name="0.wav"/>
            </a:hlinkHover>
          </p:cNvPr>
          <p:cNvSpPr/>
          <p:nvPr/>
        </p:nvSpPr>
        <p:spPr>
          <a:xfrm>
            <a:off x="285720"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1000" fill="hold"/>
                                        <p:tgtEl>
                                          <p:spTgt spid="48"/>
                                        </p:tgtEl>
                                        <p:attrNameLst>
                                          <p:attrName>ppt_x</p:attrName>
                                        </p:attrNameLst>
                                      </p:cBhvr>
                                      <p:tavLst>
                                        <p:tav tm="0">
                                          <p:val>
                                            <p:strVal val="0-#ppt_w/2"/>
                                          </p:val>
                                        </p:tav>
                                        <p:tav tm="100000">
                                          <p:val>
                                            <p:strVal val="#ppt_x"/>
                                          </p:val>
                                        </p:tav>
                                      </p:tavLst>
                                    </p:anim>
                                    <p:anim calcmode="lin" valueType="num">
                                      <p:cBhvr additive="base">
                                        <p:cTn id="32" dur="1000" fill="hold"/>
                                        <p:tgtEl>
                                          <p:spTgt spid="4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51"/>
                                        </p:tgtEl>
                                        <p:attrNameLst>
                                          <p:attrName>style.visibility</p:attrName>
                                        </p:attrNameLst>
                                      </p:cBhvr>
                                      <p:to>
                                        <p:strVal val="visible"/>
                                      </p:to>
                                    </p:set>
                                    <p:anim calcmode="lin" valueType="num">
                                      <p:cBhvr additive="base">
                                        <p:cTn id="35" dur="1000" fill="hold"/>
                                        <p:tgtEl>
                                          <p:spTgt spid="51"/>
                                        </p:tgtEl>
                                        <p:attrNameLst>
                                          <p:attrName>ppt_x</p:attrName>
                                        </p:attrNameLst>
                                      </p:cBhvr>
                                      <p:tavLst>
                                        <p:tav tm="0">
                                          <p:val>
                                            <p:strVal val="0-#ppt_w/2"/>
                                          </p:val>
                                        </p:tav>
                                        <p:tav tm="100000">
                                          <p:val>
                                            <p:strVal val="#ppt_x"/>
                                          </p:val>
                                        </p:tav>
                                      </p:tavLst>
                                    </p:anim>
                                    <p:anim calcmode="lin" valueType="num">
                                      <p:cBhvr additive="base">
                                        <p:cTn id="36" dur="1000" fill="hold"/>
                                        <p:tgtEl>
                                          <p:spTgt spid="51"/>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52"/>
                                        </p:tgtEl>
                                        <p:attrNameLst>
                                          <p:attrName>style.visibility</p:attrName>
                                        </p:attrNameLst>
                                      </p:cBhvr>
                                      <p:to>
                                        <p:strVal val="visible"/>
                                      </p:to>
                                    </p:set>
                                    <p:anim calcmode="lin" valueType="num">
                                      <p:cBhvr additive="base">
                                        <p:cTn id="39" dur="1000" fill="hold"/>
                                        <p:tgtEl>
                                          <p:spTgt spid="52"/>
                                        </p:tgtEl>
                                        <p:attrNameLst>
                                          <p:attrName>ppt_x</p:attrName>
                                        </p:attrNameLst>
                                      </p:cBhvr>
                                      <p:tavLst>
                                        <p:tav tm="0">
                                          <p:val>
                                            <p:strVal val="0-#ppt_w/2"/>
                                          </p:val>
                                        </p:tav>
                                        <p:tav tm="100000">
                                          <p:val>
                                            <p:strVal val="#ppt_x"/>
                                          </p:val>
                                        </p:tav>
                                      </p:tavLst>
                                    </p:anim>
                                    <p:anim calcmode="lin" valueType="num">
                                      <p:cBhvr additive="base">
                                        <p:cTn id="40" dur="1000" fill="hold"/>
                                        <p:tgtEl>
                                          <p:spTgt spid="52"/>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53"/>
                                        </p:tgtEl>
                                        <p:attrNameLst>
                                          <p:attrName>style.visibility</p:attrName>
                                        </p:attrNameLst>
                                      </p:cBhvr>
                                      <p:to>
                                        <p:strVal val="visible"/>
                                      </p:to>
                                    </p:set>
                                    <p:anim calcmode="lin" valueType="num">
                                      <p:cBhvr additive="base">
                                        <p:cTn id="43" dur="1000" fill="hold"/>
                                        <p:tgtEl>
                                          <p:spTgt spid="53"/>
                                        </p:tgtEl>
                                        <p:attrNameLst>
                                          <p:attrName>ppt_x</p:attrName>
                                        </p:attrNameLst>
                                      </p:cBhvr>
                                      <p:tavLst>
                                        <p:tav tm="0">
                                          <p:val>
                                            <p:strVal val="0-#ppt_w/2"/>
                                          </p:val>
                                        </p:tav>
                                        <p:tav tm="100000">
                                          <p:val>
                                            <p:strVal val="#ppt_x"/>
                                          </p:val>
                                        </p:tav>
                                      </p:tavLst>
                                    </p:anim>
                                    <p:anim calcmode="lin" valueType="num">
                                      <p:cBhvr additive="base">
                                        <p:cTn id="44" dur="1000" fill="hold"/>
                                        <p:tgtEl>
                                          <p:spTgt spid="53"/>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54"/>
                                        </p:tgtEl>
                                        <p:attrNameLst>
                                          <p:attrName>style.visibility</p:attrName>
                                        </p:attrNameLst>
                                      </p:cBhvr>
                                      <p:to>
                                        <p:strVal val="visible"/>
                                      </p:to>
                                    </p:set>
                                    <p:anim calcmode="lin" valueType="num">
                                      <p:cBhvr additive="base">
                                        <p:cTn id="47" dur="1000" fill="hold"/>
                                        <p:tgtEl>
                                          <p:spTgt spid="54"/>
                                        </p:tgtEl>
                                        <p:attrNameLst>
                                          <p:attrName>ppt_x</p:attrName>
                                        </p:attrNameLst>
                                      </p:cBhvr>
                                      <p:tavLst>
                                        <p:tav tm="0">
                                          <p:val>
                                            <p:strVal val="0-#ppt_w/2"/>
                                          </p:val>
                                        </p:tav>
                                        <p:tav tm="100000">
                                          <p:val>
                                            <p:strVal val="#ppt_x"/>
                                          </p:val>
                                        </p:tav>
                                      </p:tavLst>
                                    </p:anim>
                                    <p:anim calcmode="lin" valueType="num">
                                      <p:cBhvr additive="base">
                                        <p:cTn id="48" dur="1000" fill="hold"/>
                                        <p:tgtEl>
                                          <p:spTgt spid="54"/>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55"/>
                                        </p:tgtEl>
                                        <p:attrNameLst>
                                          <p:attrName>style.visibility</p:attrName>
                                        </p:attrNameLst>
                                      </p:cBhvr>
                                      <p:to>
                                        <p:strVal val="visible"/>
                                      </p:to>
                                    </p:set>
                                    <p:anim calcmode="lin" valueType="num">
                                      <p:cBhvr additive="base">
                                        <p:cTn id="51" dur="1000" fill="hold"/>
                                        <p:tgtEl>
                                          <p:spTgt spid="55"/>
                                        </p:tgtEl>
                                        <p:attrNameLst>
                                          <p:attrName>ppt_x</p:attrName>
                                        </p:attrNameLst>
                                      </p:cBhvr>
                                      <p:tavLst>
                                        <p:tav tm="0">
                                          <p:val>
                                            <p:strVal val="0-#ppt_w/2"/>
                                          </p:val>
                                        </p:tav>
                                        <p:tav tm="100000">
                                          <p:val>
                                            <p:strVal val="#ppt_x"/>
                                          </p:val>
                                        </p:tav>
                                      </p:tavLst>
                                    </p:anim>
                                    <p:anim calcmode="lin" valueType="num">
                                      <p:cBhvr additive="base">
                                        <p:cTn id="52" dur="1000" fill="hold"/>
                                        <p:tgtEl>
                                          <p:spTgt spid="55"/>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56"/>
                                        </p:tgtEl>
                                        <p:attrNameLst>
                                          <p:attrName>style.visibility</p:attrName>
                                        </p:attrNameLst>
                                      </p:cBhvr>
                                      <p:to>
                                        <p:strVal val="visible"/>
                                      </p:to>
                                    </p:set>
                                    <p:anim calcmode="lin" valueType="num">
                                      <p:cBhvr additive="base">
                                        <p:cTn id="55" dur="1000" fill="hold"/>
                                        <p:tgtEl>
                                          <p:spTgt spid="56"/>
                                        </p:tgtEl>
                                        <p:attrNameLst>
                                          <p:attrName>ppt_x</p:attrName>
                                        </p:attrNameLst>
                                      </p:cBhvr>
                                      <p:tavLst>
                                        <p:tav tm="0">
                                          <p:val>
                                            <p:strVal val="0-#ppt_w/2"/>
                                          </p:val>
                                        </p:tav>
                                        <p:tav tm="100000">
                                          <p:val>
                                            <p:strVal val="#ppt_x"/>
                                          </p:val>
                                        </p:tav>
                                      </p:tavLst>
                                    </p:anim>
                                    <p:anim calcmode="lin" valueType="num">
                                      <p:cBhvr additive="base">
                                        <p:cTn id="56" dur="1000" fill="hold"/>
                                        <p:tgtEl>
                                          <p:spTgt spid="56"/>
                                        </p:tgtEl>
                                        <p:attrNameLst>
                                          <p:attrName>ppt_y</p:attrName>
                                        </p:attrNameLst>
                                      </p:cBhvr>
                                      <p:tavLst>
                                        <p:tav tm="0">
                                          <p:val>
                                            <p:strVal val="#ppt_y"/>
                                          </p:val>
                                        </p:tav>
                                        <p:tav tm="100000">
                                          <p:val>
                                            <p:strVal val="#ppt_y"/>
                                          </p:val>
                                        </p:tav>
                                      </p:tavLst>
                                    </p:anim>
                                  </p:childTnLst>
                                </p:cTn>
                              </p:par>
                            </p:childTnLst>
                          </p:cTn>
                        </p:par>
                        <p:par>
                          <p:cTn id="57" fill="hold">
                            <p:stCondLst>
                              <p:cond delay="2000"/>
                            </p:stCondLst>
                            <p:childTnLst>
                              <p:par>
                                <p:cTn id="58" presetID="10" presetClass="entr" presetSubtype="0" fill="hold" nodeType="afterEffect">
                                  <p:stCondLst>
                                    <p:cond delay="0"/>
                                  </p:stCondLst>
                                  <p:childTnLst>
                                    <p:set>
                                      <p:cBhvr>
                                        <p:cTn id="59" dur="1" fill="hold">
                                          <p:stCondLst>
                                            <p:cond delay="0"/>
                                          </p:stCondLst>
                                        </p:cTn>
                                        <p:tgtEl>
                                          <p:spTgt spid="30"/>
                                        </p:tgtEl>
                                        <p:attrNameLst>
                                          <p:attrName>style.visibility</p:attrName>
                                        </p:attrNameLst>
                                      </p:cBhvr>
                                      <p:to>
                                        <p:strVal val="visible"/>
                                      </p:to>
                                    </p:set>
                                    <p:animEffect transition="in" filter="fade">
                                      <p:cBhvr>
                                        <p:cTn id="60"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48" grpId="0" animBg="1"/>
      <p:bldP spid="51" grpId="0" animBg="1"/>
      <p:bldP spid="52" grpId="0" animBg="1"/>
      <p:bldP spid="53" grpId="0" animBg="1"/>
      <p:bldP spid="54" grpId="0" animBg="1"/>
      <p:bldP spid="55" grpId="0" animBg="1"/>
      <p:bldP spid="56" grpId="0" animBg="1"/>
    </p:bldLst>
  </p:timing>
</p:sld>
</file>

<file path=ppt/slides/slide126.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50000"/>
                        </a:lnSpc>
                      </a:pPr>
                      <a:endPar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نكته‏هاي اجرايي</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marL="914400" lvl="1" indent="-457200" rtl="1">
                        <a:lnSpc>
                          <a:spcPct val="150000"/>
                        </a:lnSpc>
                        <a:buFont typeface="+mj-lt"/>
                        <a:buAutoNum type="arabicPeriod"/>
                      </a:pPr>
                      <a:r>
                        <a:rPr lang="fa-IR" sz="2000" b="1" kern="1200" dirty="0" smtClean="0">
                          <a:solidFill>
                            <a:schemeClr val="tx1"/>
                          </a:solidFill>
                          <a:latin typeface="+mn-lt"/>
                          <a:ea typeface="+mn-ea"/>
                          <a:cs typeface="B Lotus" pitchFamily="2" charset="-78"/>
                        </a:rPr>
                        <a:t>سؤال‏ها واضح و روشن باشد تا موجب سردر گميوتحیّر متربّیان نشود.</a:t>
                      </a:r>
                      <a:endParaRPr lang="en-US" sz="2000" b="1" kern="1200" dirty="0" smtClean="0">
                        <a:solidFill>
                          <a:schemeClr val="tx1"/>
                        </a:solidFill>
                        <a:latin typeface="+mn-lt"/>
                        <a:ea typeface="+mn-ea"/>
                        <a:cs typeface="B Lotus" pitchFamily="2" charset="-78"/>
                      </a:endParaRPr>
                    </a:p>
                    <a:p>
                      <a:pPr marL="914400" lvl="1" indent="-457200" rtl="1">
                        <a:lnSpc>
                          <a:spcPct val="150000"/>
                        </a:lnSpc>
                        <a:buFont typeface="+mj-lt"/>
                        <a:buAutoNum type="arabicPeriod"/>
                      </a:pPr>
                      <a:r>
                        <a:rPr lang="fa-IR" sz="2000" b="1" kern="1200" dirty="0" smtClean="0">
                          <a:solidFill>
                            <a:schemeClr val="tx1"/>
                          </a:solidFill>
                          <a:latin typeface="+mn-lt"/>
                          <a:ea typeface="+mn-ea"/>
                          <a:cs typeface="B Lotus" pitchFamily="2" charset="-78"/>
                        </a:rPr>
                        <a:t>سؤال‌ها به هم‌ديگر ربط و پيوستگي داشته باشند.</a:t>
                      </a:r>
                      <a:endParaRPr lang="en-US" sz="2000" b="1" kern="1200" dirty="0" smtClean="0">
                        <a:solidFill>
                          <a:schemeClr val="tx1"/>
                        </a:solidFill>
                        <a:latin typeface="+mn-lt"/>
                        <a:ea typeface="+mn-ea"/>
                        <a:cs typeface="B Lotus" pitchFamily="2" charset="-78"/>
                      </a:endParaRPr>
                    </a:p>
                    <a:p>
                      <a:pPr marL="914400" lvl="1" indent="-457200" rtl="1">
                        <a:lnSpc>
                          <a:spcPct val="150000"/>
                        </a:lnSpc>
                        <a:buFont typeface="+mj-lt"/>
                        <a:buAutoNum type="arabicPeriod"/>
                      </a:pPr>
                      <a:r>
                        <a:rPr lang="fa-IR" sz="2000" b="1" kern="1200" dirty="0" smtClean="0">
                          <a:solidFill>
                            <a:schemeClr val="tx1"/>
                          </a:solidFill>
                          <a:latin typeface="+mn-lt"/>
                          <a:ea typeface="+mn-ea"/>
                          <a:cs typeface="B Lotus" pitchFamily="2" charset="-78"/>
                        </a:rPr>
                        <a:t>پرسش چالش برانگيز باشد و مخاطب را به تفکّر وادارد.</a:t>
                      </a:r>
                      <a:endParaRPr lang="en-US" sz="2000" b="1" kern="1200" dirty="0" smtClean="0">
                        <a:solidFill>
                          <a:schemeClr val="tx1"/>
                        </a:solidFill>
                        <a:latin typeface="+mn-lt"/>
                        <a:ea typeface="+mn-ea"/>
                        <a:cs typeface="B Lotus" pitchFamily="2" charset="-78"/>
                      </a:endParaRPr>
                    </a:p>
                    <a:p>
                      <a:pPr marL="914400" lvl="1" indent="-457200" rtl="1">
                        <a:lnSpc>
                          <a:spcPct val="150000"/>
                        </a:lnSpc>
                        <a:buFont typeface="+mj-lt"/>
                        <a:buAutoNum type="arabicPeriod"/>
                      </a:pPr>
                      <a:r>
                        <a:rPr lang="fa-IR" sz="2000" b="1" kern="1200" dirty="0" smtClean="0">
                          <a:solidFill>
                            <a:schemeClr val="tx1"/>
                          </a:solidFill>
                          <a:latin typeface="+mn-lt"/>
                          <a:ea typeface="+mn-ea"/>
                          <a:cs typeface="B Lotus" pitchFamily="2" charset="-78"/>
                        </a:rPr>
                        <a:t>بعد از پرسش فرصت تفکّر به متربّی داده شود.</a:t>
                      </a:r>
                      <a:endParaRPr lang="en-US" sz="2000" b="1" kern="1200" dirty="0" smtClean="0">
                        <a:solidFill>
                          <a:schemeClr val="tx1"/>
                        </a:solidFill>
                        <a:latin typeface="+mn-lt"/>
                        <a:ea typeface="+mn-ea"/>
                        <a:cs typeface="B Lotus" pitchFamily="2" charset="-78"/>
                      </a:endParaRPr>
                    </a:p>
                    <a:p>
                      <a:pPr marL="914400" lvl="1" indent="-457200" rtl="1">
                        <a:lnSpc>
                          <a:spcPct val="150000"/>
                        </a:lnSpc>
                        <a:buFont typeface="+mj-lt"/>
                        <a:buAutoNum type="arabicPeriod"/>
                      </a:pPr>
                      <a:r>
                        <a:rPr lang="fa-IR" sz="2000" b="1" kern="1200" dirty="0" smtClean="0">
                          <a:solidFill>
                            <a:schemeClr val="tx1"/>
                          </a:solidFill>
                          <a:latin typeface="+mn-lt"/>
                          <a:ea typeface="+mn-ea"/>
                          <a:cs typeface="B Lotus" pitchFamily="2" charset="-78"/>
                        </a:rPr>
                        <a:t>در هر فرصت تدريس، به طور مكرّر، از مخاطبان سؤالات مناسبي پرسيده شود.</a:t>
                      </a:r>
                      <a:endParaRPr lang="en-US" sz="2000" b="1" kern="1200" dirty="0" smtClean="0">
                        <a:solidFill>
                          <a:schemeClr val="tx1"/>
                        </a:solidFill>
                        <a:latin typeface="+mn-lt"/>
                        <a:ea typeface="+mn-ea"/>
                        <a:cs typeface="B Lotus" pitchFamily="2" charset="-78"/>
                      </a:endParaRPr>
                    </a:p>
                    <a:p>
                      <a:pPr marL="914400" lvl="1" indent="-457200" rtl="1">
                        <a:lnSpc>
                          <a:spcPct val="150000"/>
                        </a:lnSpc>
                        <a:buFont typeface="+mj-lt"/>
                        <a:buAutoNum type="arabicPeriod"/>
                      </a:pPr>
                      <a:r>
                        <a:rPr lang="fa-IR" sz="2000" b="1" kern="1200" dirty="0" smtClean="0">
                          <a:solidFill>
                            <a:schemeClr val="tx1"/>
                          </a:solidFill>
                          <a:latin typeface="+mn-lt"/>
                          <a:ea typeface="+mn-ea"/>
                          <a:cs typeface="B Lotus" pitchFamily="2" charset="-78"/>
                        </a:rPr>
                        <a:t>مربّی با نهايت دقّت و توجّه به جواب مخاطبان گوش دهد. اگر پاسخ‏ها مطابق با نظر او نيست، صبر كند تا كاملاً اظهارنظر خود را به پايان رسانند.</a:t>
                      </a:r>
                      <a:endParaRPr lang="en-US" sz="2000" b="1" kern="1200" dirty="0" smtClean="0">
                        <a:solidFill>
                          <a:schemeClr val="tx1"/>
                        </a:solidFill>
                        <a:latin typeface="+mn-lt"/>
                        <a:ea typeface="+mn-ea"/>
                        <a:cs typeface="B Lotus" pitchFamily="2" charset="-78"/>
                      </a:endParaRPr>
                    </a:p>
                    <a:p>
                      <a:pPr marL="914400" lvl="1" indent="-457200" rtl="1">
                        <a:lnSpc>
                          <a:spcPct val="150000"/>
                        </a:lnSpc>
                        <a:buFont typeface="+mj-lt"/>
                        <a:buAutoNum type="arabicPeriod"/>
                      </a:pPr>
                      <a:r>
                        <a:rPr lang="fa-IR" sz="2000" b="1" kern="1200" dirty="0" smtClean="0">
                          <a:solidFill>
                            <a:schemeClr val="tx1"/>
                          </a:solidFill>
                          <a:latin typeface="+mn-lt"/>
                          <a:ea typeface="+mn-ea"/>
                          <a:cs typeface="B Lotus" pitchFamily="2" charset="-78"/>
                        </a:rPr>
                        <a:t>در حدّ اعتدال، پاسخ‌هاي خوب ودرست را مورد تشويق قرار دهد.</a:t>
                      </a:r>
                      <a:endParaRPr lang="en-US" sz="2000" b="1" kern="1200" dirty="0" smtClean="0">
                        <a:solidFill>
                          <a:schemeClr val="tx1"/>
                        </a:solidFill>
                        <a:latin typeface="+mn-lt"/>
                        <a:ea typeface="+mn-ea"/>
                        <a:cs typeface="B Lotus" pitchFamily="2" charset="-78"/>
                      </a:endParaRPr>
                    </a:p>
                    <a:p>
                      <a:pPr marL="914400" lvl="1" indent="-457200">
                        <a:lnSpc>
                          <a:spcPct val="150000"/>
                        </a:lnSpc>
                        <a:buFont typeface="+mj-lt"/>
                        <a:buAutoNum type="arabicPeriod"/>
                      </a:pPr>
                      <a:r>
                        <a:rPr lang="ar-SA" sz="2000" b="1" kern="1200" dirty="0" smtClean="0">
                          <a:solidFill>
                            <a:schemeClr val="tx1"/>
                          </a:solidFill>
                          <a:latin typeface="+mn-lt"/>
                          <a:ea typeface="+mn-ea"/>
                          <a:cs typeface="B Lotus" pitchFamily="2" charset="-78"/>
                        </a:rPr>
                        <a:t>بايد به دانش آموز فهماند كه مشاركت فعّال آن‏ها در كلاس، براي مربّیاهمّيّت دارد. </a:t>
                      </a:r>
                      <a:endParaRPr lang="fa-IR" sz="2800" b="0"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857752" y="253223"/>
            <a:ext cx="2824965"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یازدهم / قالب پرسش و پاسخ</a:t>
            </a:r>
          </a:p>
        </p:txBody>
      </p:sp>
      <p:sp>
        <p:nvSpPr>
          <p:cNvPr id="17" name="Rounded Rectangle 16">
            <a:hlinkClick r:id="rId9" action="ppaction://hlinksldjump">
              <a:snd r:embed="rId5" name="thbad.wav"/>
            </a:hlinkClick>
            <a:hlinkHover r:id="" action="ppaction://noaction">
              <a:snd r:embed="rId6" name="0.wav"/>
            </a:hlinkHover>
          </p:cNvPr>
          <p:cNvSpPr/>
          <p:nvPr/>
        </p:nvSpPr>
        <p:spPr>
          <a:xfrm>
            <a:off x="2857488"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0" action="ppaction://hlinksldjump">
              <a:snd r:embed="rId5" name="thbad.wav"/>
            </a:hlinkClick>
            <a:hlinkHover r:id="" action="ppaction://noaction">
              <a:snd r:embed="rId6" name="0.wav"/>
            </a:hlinkHover>
          </p:cNvPr>
          <p:cNvSpPr/>
          <p:nvPr/>
        </p:nvSpPr>
        <p:spPr>
          <a:xfrm>
            <a:off x="2428860"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9" name="Rounded Rectangle 18">
            <a:hlinkClick r:id="rId11" action="ppaction://hlinksldjump">
              <a:snd r:embed="rId5" name="thbad.wav"/>
            </a:hlinkClick>
            <a:hlinkHover r:id="" action="ppaction://noaction">
              <a:snd r:embed="rId6" name="0.wav"/>
            </a:hlinkHover>
          </p:cNvPr>
          <p:cNvSpPr/>
          <p:nvPr/>
        </p:nvSpPr>
        <p:spPr>
          <a:xfrm>
            <a:off x="2000232"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20" name="Rounded Rectangle 19">
            <a:hlinkClick r:id="rId12" action="ppaction://hlinksldjump">
              <a:snd r:embed="rId5" name="thbad.wav"/>
            </a:hlinkClick>
            <a:hlinkHover r:id="" action="ppaction://noaction">
              <a:snd r:embed="rId6" name="0.wav"/>
            </a:hlinkHover>
          </p:cNvPr>
          <p:cNvSpPr/>
          <p:nvPr/>
        </p:nvSpPr>
        <p:spPr>
          <a:xfrm>
            <a:off x="1571604"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22" name="Rounded Rectangle 21">
            <a:hlinkClick r:id="rId13" action="ppaction://hlinksldjump">
              <a:snd r:embed="rId5" name="thbad.wav"/>
            </a:hlinkClick>
            <a:hlinkHover r:id="" action="ppaction://noaction">
              <a:snd r:embed="rId6" name="0.wav"/>
            </a:hlinkHover>
          </p:cNvPr>
          <p:cNvSpPr/>
          <p:nvPr/>
        </p:nvSpPr>
        <p:spPr>
          <a:xfrm>
            <a:off x="1142976"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23" name="Rounded Rectangle 22">
            <a:hlinkClick r:id="rId14" action="ppaction://hlinksldjump">
              <a:snd r:embed="rId5" name="thbad.wav"/>
            </a:hlinkClick>
            <a:hlinkHover r:id="" action="ppaction://noaction">
              <a:snd r:embed="rId6" name="0.wav"/>
            </a:hlinkHover>
          </p:cNvPr>
          <p:cNvSpPr/>
          <p:nvPr/>
        </p:nvSpPr>
        <p:spPr>
          <a:xfrm>
            <a:off x="714348"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24" name="Rounded Rectangle 23">
            <a:hlinkClick r:id="rId15" action="ppaction://hlinksldjump">
              <a:snd r:embed="rId5" name="thbad.wav"/>
            </a:hlinkClick>
            <a:hlinkHover r:id="" action="ppaction://noaction">
              <a:snd r:embed="rId6" name="0.wav"/>
            </a:hlinkHover>
          </p:cNvPr>
          <p:cNvSpPr/>
          <p:nvPr/>
        </p:nvSpPr>
        <p:spPr>
          <a:xfrm>
            <a:off x="285720"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0-#ppt_w/2"/>
                                          </p:val>
                                        </p:tav>
                                        <p:tav tm="100000">
                                          <p:val>
                                            <p:strVal val="#ppt_x"/>
                                          </p:val>
                                        </p:tav>
                                      </p:tavLst>
                                    </p:anim>
                                    <p:anim calcmode="lin" valueType="num">
                                      <p:cBhvr additive="base">
                                        <p:cTn id="32" dur="1000" fill="hold"/>
                                        <p:tgtEl>
                                          <p:spTgt spid="17"/>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0-#ppt_w/2"/>
                                          </p:val>
                                        </p:tav>
                                        <p:tav tm="100000">
                                          <p:val>
                                            <p:strVal val="#ppt_x"/>
                                          </p:val>
                                        </p:tav>
                                      </p:tavLst>
                                    </p:anim>
                                    <p:anim calcmode="lin" valueType="num">
                                      <p:cBhvr additive="base">
                                        <p:cTn id="36" dur="1000" fill="hold"/>
                                        <p:tgtEl>
                                          <p:spTgt spid="18"/>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1000" fill="hold"/>
                                        <p:tgtEl>
                                          <p:spTgt spid="19"/>
                                        </p:tgtEl>
                                        <p:attrNameLst>
                                          <p:attrName>ppt_x</p:attrName>
                                        </p:attrNameLst>
                                      </p:cBhvr>
                                      <p:tavLst>
                                        <p:tav tm="0">
                                          <p:val>
                                            <p:strVal val="0-#ppt_w/2"/>
                                          </p:val>
                                        </p:tav>
                                        <p:tav tm="100000">
                                          <p:val>
                                            <p:strVal val="#ppt_x"/>
                                          </p:val>
                                        </p:tav>
                                      </p:tavLst>
                                    </p:anim>
                                    <p:anim calcmode="lin" valueType="num">
                                      <p:cBhvr additive="base">
                                        <p:cTn id="40" dur="1000" fill="hold"/>
                                        <p:tgtEl>
                                          <p:spTgt spid="19"/>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1000" fill="hold"/>
                                        <p:tgtEl>
                                          <p:spTgt spid="20"/>
                                        </p:tgtEl>
                                        <p:attrNameLst>
                                          <p:attrName>ppt_x</p:attrName>
                                        </p:attrNameLst>
                                      </p:cBhvr>
                                      <p:tavLst>
                                        <p:tav tm="0">
                                          <p:val>
                                            <p:strVal val="0-#ppt_w/2"/>
                                          </p:val>
                                        </p:tav>
                                        <p:tav tm="100000">
                                          <p:val>
                                            <p:strVal val="#ppt_x"/>
                                          </p:val>
                                        </p:tav>
                                      </p:tavLst>
                                    </p:anim>
                                    <p:anim calcmode="lin" valueType="num">
                                      <p:cBhvr additive="base">
                                        <p:cTn id="44" dur="1000" fill="hold"/>
                                        <p:tgtEl>
                                          <p:spTgt spid="20"/>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22"/>
                                        </p:tgtEl>
                                        <p:attrNameLst>
                                          <p:attrName>style.visibility</p:attrName>
                                        </p:attrNameLst>
                                      </p:cBhvr>
                                      <p:to>
                                        <p:strVal val="visible"/>
                                      </p:to>
                                    </p:set>
                                    <p:anim calcmode="lin" valueType="num">
                                      <p:cBhvr additive="base">
                                        <p:cTn id="47" dur="1000" fill="hold"/>
                                        <p:tgtEl>
                                          <p:spTgt spid="22"/>
                                        </p:tgtEl>
                                        <p:attrNameLst>
                                          <p:attrName>ppt_x</p:attrName>
                                        </p:attrNameLst>
                                      </p:cBhvr>
                                      <p:tavLst>
                                        <p:tav tm="0">
                                          <p:val>
                                            <p:strVal val="0-#ppt_w/2"/>
                                          </p:val>
                                        </p:tav>
                                        <p:tav tm="100000">
                                          <p:val>
                                            <p:strVal val="#ppt_x"/>
                                          </p:val>
                                        </p:tav>
                                      </p:tavLst>
                                    </p:anim>
                                    <p:anim calcmode="lin" valueType="num">
                                      <p:cBhvr additive="base">
                                        <p:cTn id="48" dur="1000" fill="hold"/>
                                        <p:tgtEl>
                                          <p:spTgt spid="2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1000" fill="hold"/>
                                        <p:tgtEl>
                                          <p:spTgt spid="23"/>
                                        </p:tgtEl>
                                        <p:attrNameLst>
                                          <p:attrName>ppt_x</p:attrName>
                                        </p:attrNameLst>
                                      </p:cBhvr>
                                      <p:tavLst>
                                        <p:tav tm="0">
                                          <p:val>
                                            <p:strVal val="0-#ppt_w/2"/>
                                          </p:val>
                                        </p:tav>
                                        <p:tav tm="100000">
                                          <p:val>
                                            <p:strVal val="#ppt_x"/>
                                          </p:val>
                                        </p:tav>
                                      </p:tavLst>
                                    </p:anim>
                                    <p:anim calcmode="lin" valueType="num">
                                      <p:cBhvr additive="base">
                                        <p:cTn id="52" dur="1000" fill="hold"/>
                                        <p:tgtEl>
                                          <p:spTgt spid="2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24"/>
                                        </p:tgtEl>
                                        <p:attrNameLst>
                                          <p:attrName>style.visibility</p:attrName>
                                        </p:attrNameLst>
                                      </p:cBhvr>
                                      <p:to>
                                        <p:strVal val="visible"/>
                                      </p:to>
                                    </p:set>
                                    <p:anim calcmode="lin" valueType="num">
                                      <p:cBhvr additive="base">
                                        <p:cTn id="55" dur="1000" fill="hold"/>
                                        <p:tgtEl>
                                          <p:spTgt spid="24"/>
                                        </p:tgtEl>
                                        <p:attrNameLst>
                                          <p:attrName>ppt_x</p:attrName>
                                        </p:attrNameLst>
                                      </p:cBhvr>
                                      <p:tavLst>
                                        <p:tav tm="0">
                                          <p:val>
                                            <p:strVal val="0-#ppt_w/2"/>
                                          </p:val>
                                        </p:tav>
                                        <p:tav tm="100000">
                                          <p:val>
                                            <p:strVal val="#ppt_x"/>
                                          </p:val>
                                        </p:tav>
                                      </p:tavLst>
                                    </p:anim>
                                    <p:anim calcmode="lin" valueType="num">
                                      <p:cBhvr additive="base">
                                        <p:cTn id="56" dur="1000" fill="hold"/>
                                        <p:tgtEl>
                                          <p:spTgt spid="24"/>
                                        </p:tgtEl>
                                        <p:attrNameLst>
                                          <p:attrName>ppt_y</p:attrName>
                                        </p:attrNameLst>
                                      </p:cBhvr>
                                      <p:tavLst>
                                        <p:tav tm="0">
                                          <p:val>
                                            <p:strVal val="#ppt_y"/>
                                          </p:val>
                                        </p:tav>
                                        <p:tav tm="100000">
                                          <p:val>
                                            <p:strVal val="#ppt_y"/>
                                          </p:val>
                                        </p:tav>
                                      </p:tavLst>
                                    </p:anim>
                                  </p:childTnLst>
                                </p:cTn>
                              </p:par>
                            </p:childTnLst>
                          </p:cTn>
                        </p:par>
                        <p:par>
                          <p:cTn id="57" fill="hold">
                            <p:stCondLst>
                              <p:cond delay="2000"/>
                            </p:stCondLst>
                            <p:childTnLst>
                              <p:par>
                                <p:cTn id="58" presetID="10" presetClass="entr" presetSubtype="0" fill="hold" nodeType="afterEffect">
                                  <p:stCondLst>
                                    <p:cond delay="0"/>
                                  </p:stCondLst>
                                  <p:childTnLst>
                                    <p:set>
                                      <p:cBhvr>
                                        <p:cTn id="59" dur="1" fill="hold">
                                          <p:stCondLst>
                                            <p:cond delay="0"/>
                                          </p:stCondLst>
                                        </p:cTn>
                                        <p:tgtEl>
                                          <p:spTgt spid="30"/>
                                        </p:tgtEl>
                                        <p:attrNameLst>
                                          <p:attrName>style.visibility</p:attrName>
                                        </p:attrNameLst>
                                      </p:cBhvr>
                                      <p:to>
                                        <p:strVal val="visible"/>
                                      </p:to>
                                    </p:set>
                                    <p:animEffect transition="in" filter="fade">
                                      <p:cBhvr>
                                        <p:cTn id="60"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7" grpId="0" animBg="1"/>
      <p:bldP spid="18" grpId="0" animBg="1"/>
      <p:bldP spid="19" grpId="0" animBg="1"/>
      <p:bldP spid="20" grpId="0" animBg="1"/>
      <p:bldP spid="22" grpId="0" animBg="1"/>
      <p:bldP spid="23" grpId="0" animBg="1"/>
      <p:bldP spid="24" grpId="0" animBg="1"/>
    </p:bldLst>
  </p:timing>
</p:sld>
</file>

<file path=ppt/slides/slide127.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marL="914400" lvl="1" indent="-457200" rtl="1">
                        <a:lnSpc>
                          <a:spcPct val="150000"/>
                        </a:lnSpc>
                        <a:buFont typeface="+mj-lt"/>
                        <a:buAutoNum type="arabicPeriod" startAt="9"/>
                      </a:pPr>
                      <a:endPar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marL="800100" lvl="1" indent="-342900" algn="just" rtl="1">
                        <a:lnSpc>
                          <a:spcPct val="150000"/>
                        </a:lnSpc>
                        <a:buFontTx/>
                        <a:buNone/>
                      </a:pPr>
                      <a:r>
                        <a:rPr lang="fa-IR" sz="2000" b="1" kern="1200" dirty="0" smtClean="0">
                          <a:solidFill>
                            <a:schemeClr val="tx1"/>
                          </a:solidFill>
                          <a:latin typeface="+mn-lt"/>
                          <a:ea typeface="+mn-ea"/>
                          <a:cs typeface="B Lotus" pitchFamily="2" charset="-78"/>
                        </a:rPr>
                        <a:t>9.</a:t>
                      </a:r>
                      <a:r>
                        <a:rPr lang="fa-IR" sz="2000" b="1" kern="1200" baseline="0" dirty="0" smtClean="0">
                          <a:solidFill>
                            <a:schemeClr val="tx1"/>
                          </a:solidFill>
                          <a:latin typeface="+mn-lt"/>
                          <a:ea typeface="+mn-ea"/>
                          <a:cs typeface="B Lotus" pitchFamily="2" charset="-78"/>
                        </a:rPr>
                        <a:t> </a:t>
                      </a:r>
                      <a:r>
                        <a:rPr lang="fa-IR" sz="2000" b="1" kern="1200" dirty="0" smtClean="0">
                          <a:solidFill>
                            <a:schemeClr val="tx1"/>
                          </a:solidFill>
                          <a:latin typeface="+mn-lt"/>
                          <a:ea typeface="+mn-ea"/>
                          <a:cs typeface="B Lotus" pitchFamily="2" charset="-78"/>
                        </a:rPr>
                        <a:t>با پاسخ غلط متربّیان،به گونه‌اي مناسب، برخورد شود تا احساس خجالت و شرمندگي نكنند.</a:t>
                      </a:r>
                      <a:endParaRPr lang="en-US" sz="2000" b="1" kern="1200" dirty="0" smtClean="0">
                        <a:solidFill>
                          <a:schemeClr val="tx1"/>
                        </a:solidFill>
                        <a:latin typeface="+mn-lt"/>
                        <a:ea typeface="+mn-ea"/>
                        <a:cs typeface="B Lotus" pitchFamily="2" charset="-78"/>
                      </a:endParaRPr>
                    </a:p>
                    <a:p>
                      <a:pPr marL="800100" lvl="1" indent="-342900" algn="just" rtl="1">
                        <a:lnSpc>
                          <a:spcPct val="150000"/>
                        </a:lnSpc>
                        <a:buFontTx/>
                        <a:buNone/>
                      </a:pPr>
                      <a:r>
                        <a:rPr lang="fa-IR" sz="2000" b="1" kern="1200" dirty="0" smtClean="0">
                          <a:solidFill>
                            <a:schemeClr val="tx1"/>
                          </a:solidFill>
                          <a:latin typeface="+mn-lt"/>
                          <a:ea typeface="+mn-ea"/>
                          <a:cs typeface="B Lotus" pitchFamily="2" charset="-78"/>
                        </a:rPr>
                        <a:t>10. اگر پاسخ متربّی به خاطر بي‌توجّهي او غلط بود، از آن صرف نظر كند و فوراً از شخص ديگري سؤال نماید.</a:t>
                      </a:r>
                      <a:endParaRPr lang="en-US" sz="2000" b="1" kern="1200" dirty="0" smtClean="0">
                        <a:solidFill>
                          <a:schemeClr val="tx1"/>
                        </a:solidFill>
                        <a:latin typeface="+mn-lt"/>
                        <a:ea typeface="+mn-ea"/>
                        <a:cs typeface="B Lotus" pitchFamily="2" charset="-78"/>
                      </a:endParaRPr>
                    </a:p>
                    <a:p>
                      <a:pPr marL="800100" lvl="1" indent="-342900" algn="just" rtl="1">
                        <a:lnSpc>
                          <a:spcPct val="150000"/>
                        </a:lnSpc>
                        <a:buFontTx/>
                        <a:buNone/>
                      </a:pPr>
                      <a:r>
                        <a:rPr lang="fa-IR" sz="2000" b="1" kern="1200" dirty="0" smtClean="0">
                          <a:solidFill>
                            <a:schemeClr val="tx1"/>
                          </a:solidFill>
                          <a:latin typeface="+mn-lt"/>
                          <a:ea typeface="+mn-ea"/>
                          <a:cs typeface="B Lotus" pitchFamily="2" charset="-78"/>
                        </a:rPr>
                        <a:t>11. در صورتي كه پاسخ متربّی،به خاطر عدم درك،نادرست بود، او را راهنمايي كند.</a:t>
                      </a:r>
                      <a:endParaRPr lang="en-US" sz="2000" b="1" kern="1200" dirty="0" smtClean="0">
                        <a:solidFill>
                          <a:schemeClr val="tx1"/>
                        </a:solidFill>
                        <a:latin typeface="+mn-lt"/>
                        <a:ea typeface="+mn-ea"/>
                        <a:cs typeface="B Lotus" pitchFamily="2" charset="-78"/>
                      </a:endParaRPr>
                    </a:p>
                    <a:p>
                      <a:pPr marL="800100" lvl="1" indent="-342900" algn="just" rtl="1">
                        <a:lnSpc>
                          <a:spcPct val="150000"/>
                        </a:lnSpc>
                        <a:buFontTx/>
                        <a:buNone/>
                      </a:pPr>
                      <a:r>
                        <a:rPr lang="fa-IR" sz="2000" b="1" kern="1200" dirty="0" smtClean="0">
                          <a:solidFill>
                            <a:schemeClr val="tx1"/>
                          </a:solidFill>
                          <a:latin typeface="+mn-lt"/>
                          <a:ea typeface="+mn-ea"/>
                          <a:cs typeface="B Lotus" pitchFamily="2" charset="-78"/>
                        </a:rPr>
                        <a:t>12. بايد مدّت زمان لازم را براي پاسخ به متربّیان،در نظر گرفت تا بتوانند پاسخ صحيح را ارائه دهند؛ البتّه، مدّت زمان پاسخ‌گويي، به نوع سؤالات، بستگي دارد.</a:t>
                      </a:r>
                      <a:endParaRPr lang="en-US" sz="2000" b="1" kern="1200" dirty="0" smtClean="0">
                        <a:solidFill>
                          <a:schemeClr val="tx1"/>
                        </a:solidFill>
                        <a:latin typeface="+mn-lt"/>
                        <a:ea typeface="+mn-ea"/>
                        <a:cs typeface="B Lotus" pitchFamily="2" charset="-78"/>
                      </a:endParaRPr>
                    </a:p>
                    <a:p>
                      <a:pPr marL="800100" lvl="1" indent="-342900" algn="just" rtl="1">
                        <a:lnSpc>
                          <a:spcPct val="150000"/>
                        </a:lnSpc>
                        <a:buFontTx/>
                        <a:buNone/>
                      </a:pPr>
                      <a:r>
                        <a:rPr lang="fa-IR" sz="2000" b="1" kern="1200" dirty="0" smtClean="0">
                          <a:solidFill>
                            <a:schemeClr val="tx1"/>
                          </a:solidFill>
                          <a:latin typeface="+mn-lt"/>
                          <a:ea typeface="+mn-ea"/>
                          <a:cs typeface="B Lotus" pitchFamily="2" charset="-78"/>
                        </a:rPr>
                        <a:t>13. مربّی كلّ متربّیان را در امر پرسش و پاسخ مشاركت دهد.</a:t>
                      </a:r>
                      <a:endParaRPr lang="en-US" sz="2000" b="1" kern="1200" dirty="0" smtClean="0">
                        <a:solidFill>
                          <a:schemeClr val="tx1"/>
                        </a:solidFill>
                        <a:latin typeface="+mn-lt"/>
                        <a:ea typeface="+mn-ea"/>
                        <a:cs typeface="B Lotus" pitchFamily="2" charset="-78"/>
                      </a:endParaRPr>
                    </a:p>
                    <a:p>
                      <a:pPr marL="800100" lvl="1" indent="-342900" algn="just" rtl="1">
                        <a:lnSpc>
                          <a:spcPct val="150000"/>
                        </a:lnSpc>
                        <a:buFontTx/>
                        <a:buNone/>
                      </a:pPr>
                      <a:r>
                        <a:rPr lang="fa-IR" sz="2000" b="1" kern="1200" dirty="0" smtClean="0">
                          <a:solidFill>
                            <a:schemeClr val="tx1"/>
                          </a:solidFill>
                          <a:latin typeface="+mn-lt"/>
                          <a:ea typeface="+mn-ea"/>
                          <a:cs typeface="B Lotus" pitchFamily="2" charset="-78"/>
                        </a:rPr>
                        <a:t>14. گاهي لازم است مربّی،پاسخ‌هاي اوّلیّه را خودش بدهد تاذهن مخاطب براي يافتن پاسخ، فعّال شود.</a:t>
                      </a:r>
                      <a:endParaRPr lang="en-US" sz="2000" b="1" kern="1200" dirty="0" smtClean="0">
                        <a:solidFill>
                          <a:schemeClr val="tx1"/>
                        </a:solidFill>
                        <a:latin typeface="+mn-lt"/>
                        <a:ea typeface="+mn-ea"/>
                        <a:cs typeface="B Lotus" pitchFamily="2" charset="-78"/>
                      </a:endParaRPr>
                    </a:p>
                    <a:p>
                      <a:pPr marL="800100" lvl="1" indent="-342900" algn="just">
                        <a:lnSpc>
                          <a:spcPct val="150000"/>
                        </a:lnSpc>
                        <a:buFontTx/>
                        <a:buNone/>
                      </a:pPr>
                      <a:r>
                        <a:rPr lang="fa-IR" sz="2000" b="1" kern="1200" dirty="0" smtClean="0">
                          <a:solidFill>
                            <a:schemeClr val="tx1"/>
                          </a:solidFill>
                          <a:latin typeface="+mn-lt"/>
                          <a:ea typeface="+mn-ea"/>
                          <a:cs typeface="B Lotus" pitchFamily="2" charset="-78"/>
                        </a:rPr>
                        <a:t>15. </a:t>
                      </a:r>
                      <a:r>
                        <a:rPr lang="ar-SA" sz="2000" b="1" kern="1200" dirty="0" smtClean="0">
                          <a:solidFill>
                            <a:schemeClr val="tx1"/>
                          </a:solidFill>
                          <a:latin typeface="+mn-lt"/>
                          <a:ea typeface="+mn-ea"/>
                          <a:cs typeface="B Lotus" pitchFamily="2" charset="-78"/>
                        </a:rPr>
                        <a:t>پرسش مطرح شده، نياز مخاطب باشد. </a:t>
                      </a:r>
                      <a:endParaRPr lang="fa-IR" sz="3200" b="0"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857752" y="253223"/>
            <a:ext cx="2824965"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یازدهم / قالب پرسش و پاسخ</a:t>
            </a:r>
          </a:p>
        </p:txBody>
      </p:sp>
      <p:sp>
        <p:nvSpPr>
          <p:cNvPr id="17" name="Rounded Rectangle 16">
            <a:hlinkClick r:id="rId9" action="ppaction://hlinksldjump">
              <a:snd r:embed="rId5" name="thbad.wav"/>
            </a:hlinkClick>
            <a:hlinkHover r:id="" action="ppaction://noaction">
              <a:snd r:embed="rId6" name="0.wav"/>
            </a:hlinkHover>
          </p:cNvPr>
          <p:cNvSpPr/>
          <p:nvPr/>
        </p:nvSpPr>
        <p:spPr>
          <a:xfrm>
            <a:off x="2857488"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0" action="ppaction://hlinksldjump">
              <a:snd r:embed="rId5" name="thbad.wav"/>
            </a:hlinkClick>
            <a:hlinkHover r:id="" action="ppaction://noaction">
              <a:snd r:embed="rId6" name="0.wav"/>
            </a:hlinkHover>
          </p:cNvPr>
          <p:cNvSpPr/>
          <p:nvPr/>
        </p:nvSpPr>
        <p:spPr>
          <a:xfrm>
            <a:off x="2428860"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9" name="Rounded Rectangle 18">
            <a:hlinkClick r:id="rId11"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20" name="Rounded Rectangle 19">
            <a:hlinkClick r:id="rId12" action="ppaction://hlinksldjump">
              <a:snd r:embed="rId5" name="thbad.wav"/>
            </a:hlinkClick>
            <a:hlinkHover r:id="" action="ppaction://noaction">
              <a:snd r:embed="rId6" name="0.wav"/>
            </a:hlinkHover>
          </p:cNvPr>
          <p:cNvSpPr/>
          <p:nvPr/>
        </p:nvSpPr>
        <p:spPr>
          <a:xfrm>
            <a:off x="1571604"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22" name="Rounded Rectangle 21">
            <a:hlinkClick r:id="rId13" action="ppaction://hlinksldjump">
              <a:snd r:embed="rId5" name="thbad.wav"/>
            </a:hlinkClick>
            <a:hlinkHover r:id="" action="ppaction://noaction">
              <a:snd r:embed="rId6" name="0.wav"/>
            </a:hlinkHover>
          </p:cNvPr>
          <p:cNvSpPr/>
          <p:nvPr/>
        </p:nvSpPr>
        <p:spPr>
          <a:xfrm>
            <a:off x="1142976"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23" name="Rounded Rectangle 22">
            <a:hlinkClick r:id="rId14" action="ppaction://hlinksldjump">
              <a:snd r:embed="rId5" name="thbad.wav"/>
            </a:hlinkClick>
            <a:hlinkHover r:id="" action="ppaction://noaction">
              <a:snd r:embed="rId6" name="0.wav"/>
            </a:hlinkHover>
          </p:cNvPr>
          <p:cNvSpPr/>
          <p:nvPr/>
        </p:nvSpPr>
        <p:spPr>
          <a:xfrm>
            <a:off x="714348"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24" name="Rounded Rectangle 23">
            <a:hlinkClick r:id="rId15" action="ppaction://hlinksldjump">
              <a:snd r:embed="rId5" name="thbad.wav"/>
            </a:hlinkClick>
            <a:hlinkHover r:id="" action="ppaction://noaction">
              <a:snd r:embed="rId6" name="0.wav"/>
            </a:hlinkHover>
          </p:cNvPr>
          <p:cNvSpPr/>
          <p:nvPr/>
        </p:nvSpPr>
        <p:spPr>
          <a:xfrm>
            <a:off x="285720"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0-#ppt_w/2"/>
                                          </p:val>
                                        </p:tav>
                                        <p:tav tm="100000">
                                          <p:val>
                                            <p:strVal val="#ppt_x"/>
                                          </p:val>
                                        </p:tav>
                                      </p:tavLst>
                                    </p:anim>
                                    <p:anim calcmode="lin" valueType="num">
                                      <p:cBhvr additive="base">
                                        <p:cTn id="32" dur="1000" fill="hold"/>
                                        <p:tgtEl>
                                          <p:spTgt spid="17"/>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0-#ppt_w/2"/>
                                          </p:val>
                                        </p:tav>
                                        <p:tav tm="100000">
                                          <p:val>
                                            <p:strVal val="#ppt_x"/>
                                          </p:val>
                                        </p:tav>
                                      </p:tavLst>
                                    </p:anim>
                                    <p:anim calcmode="lin" valueType="num">
                                      <p:cBhvr additive="base">
                                        <p:cTn id="36" dur="1000" fill="hold"/>
                                        <p:tgtEl>
                                          <p:spTgt spid="18"/>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1000" fill="hold"/>
                                        <p:tgtEl>
                                          <p:spTgt spid="19"/>
                                        </p:tgtEl>
                                        <p:attrNameLst>
                                          <p:attrName>ppt_x</p:attrName>
                                        </p:attrNameLst>
                                      </p:cBhvr>
                                      <p:tavLst>
                                        <p:tav tm="0">
                                          <p:val>
                                            <p:strVal val="0-#ppt_w/2"/>
                                          </p:val>
                                        </p:tav>
                                        <p:tav tm="100000">
                                          <p:val>
                                            <p:strVal val="#ppt_x"/>
                                          </p:val>
                                        </p:tav>
                                      </p:tavLst>
                                    </p:anim>
                                    <p:anim calcmode="lin" valueType="num">
                                      <p:cBhvr additive="base">
                                        <p:cTn id="40" dur="1000" fill="hold"/>
                                        <p:tgtEl>
                                          <p:spTgt spid="19"/>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1000" fill="hold"/>
                                        <p:tgtEl>
                                          <p:spTgt spid="20"/>
                                        </p:tgtEl>
                                        <p:attrNameLst>
                                          <p:attrName>ppt_x</p:attrName>
                                        </p:attrNameLst>
                                      </p:cBhvr>
                                      <p:tavLst>
                                        <p:tav tm="0">
                                          <p:val>
                                            <p:strVal val="0-#ppt_w/2"/>
                                          </p:val>
                                        </p:tav>
                                        <p:tav tm="100000">
                                          <p:val>
                                            <p:strVal val="#ppt_x"/>
                                          </p:val>
                                        </p:tav>
                                      </p:tavLst>
                                    </p:anim>
                                    <p:anim calcmode="lin" valueType="num">
                                      <p:cBhvr additive="base">
                                        <p:cTn id="44" dur="1000" fill="hold"/>
                                        <p:tgtEl>
                                          <p:spTgt spid="20"/>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22"/>
                                        </p:tgtEl>
                                        <p:attrNameLst>
                                          <p:attrName>style.visibility</p:attrName>
                                        </p:attrNameLst>
                                      </p:cBhvr>
                                      <p:to>
                                        <p:strVal val="visible"/>
                                      </p:to>
                                    </p:set>
                                    <p:anim calcmode="lin" valueType="num">
                                      <p:cBhvr additive="base">
                                        <p:cTn id="47" dur="1000" fill="hold"/>
                                        <p:tgtEl>
                                          <p:spTgt spid="22"/>
                                        </p:tgtEl>
                                        <p:attrNameLst>
                                          <p:attrName>ppt_x</p:attrName>
                                        </p:attrNameLst>
                                      </p:cBhvr>
                                      <p:tavLst>
                                        <p:tav tm="0">
                                          <p:val>
                                            <p:strVal val="0-#ppt_w/2"/>
                                          </p:val>
                                        </p:tav>
                                        <p:tav tm="100000">
                                          <p:val>
                                            <p:strVal val="#ppt_x"/>
                                          </p:val>
                                        </p:tav>
                                      </p:tavLst>
                                    </p:anim>
                                    <p:anim calcmode="lin" valueType="num">
                                      <p:cBhvr additive="base">
                                        <p:cTn id="48" dur="1000" fill="hold"/>
                                        <p:tgtEl>
                                          <p:spTgt spid="2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1000" fill="hold"/>
                                        <p:tgtEl>
                                          <p:spTgt spid="23"/>
                                        </p:tgtEl>
                                        <p:attrNameLst>
                                          <p:attrName>ppt_x</p:attrName>
                                        </p:attrNameLst>
                                      </p:cBhvr>
                                      <p:tavLst>
                                        <p:tav tm="0">
                                          <p:val>
                                            <p:strVal val="0-#ppt_w/2"/>
                                          </p:val>
                                        </p:tav>
                                        <p:tav tm="100000">
                                          <p:val>
                                            <p:strVal val="#ppt_x"/>
                                          </p:val>
                                        </p:tav>
                                      </p:tavLst>
                                    </p:anim>
                                    <p:anim calcmode="lin" valueType="num">
                                      <p:cBhvr additive="base">
                                        <p:cTn id="52" dur="1000" fill="hold"/>
                                        <p:tgtEl>
                                          <p:spTgt spid="2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24"/>
                                        </p:tgtEl>
                                        <p:attrNameLst>
                                          <p:attrName>style.visibility</p:attrName>
                                        </p:attrNameLst>
                                      </p:cBhvr>
                                      <p:to>
                                        <p:strVal val="visible"/>
                                      </p:to>
                                    </p:set>
                                    <p:anim calcmode="lin" valueType="num">
                                      <p:cBhvr additive="base">
                                        <p:cTn id="55" dur="1000" fill="hold"/>
                                        <p:tgtEl>
                                          <p:spTgt spid="24"/>
                                        </p:tgtEl>
                                        <p:attrNameLst>
                                          <p:attrName>ppt_x</p:attrName>
                                        </p:attrNameLst>
                                      </p:cBhvr>
                                      <p:tavLst>
                                        <p:tav tm="0">
                                          <p:val>
                                            <p:strVal val="0-#ppt_w/2"/>
                                          </p:val>
                                        </p:tav>
                                        <p:tav tm="100000">
                                          <p:val>
                                            <p:strVal val="#ppt_x"/>
                                          </p:val>
                                        </p:tav>
                                      </p:tavLst>
                                    </p:anim>
                                    <p:anim calcmode="lin" valueType="num">
                                      <p:cBhvr additive="base">
                                        <p:cTn id="56" dur="1000" fill="hold"/>
                                        <p:tgtEl>
                                          <p:spTgt spid="24"/>
                                        </p:tgtEl>
                                        <p:attrNameLst>
                                          <p:attrName>ppt_y</p:attrName>
                                        </p:attrNameLst>
                                      </p:cBhvr>
                                      <p:tavLst>
                                        <p:tav tm="0">
                                          <p:val>
                                            <p:strVal val="#ppt_y"/>
                                          </p:val>
                                        </p:tav>
                                        <p:tav tm="100000">
                                          <p:val>
                                            <p:strVal val="#ppt_y"/>
                                          </p:val>
                                        </p:tav>
                                      </p:tavLst>
                                    </p:anim>
                                  </p:childTnLst>
                                </p:cTn>
                              </p:par>
                            </p:childTnLst>
                          </p:cTn>
                        </p:par>
                        <p:par>
                          <p:cTn id="57" fill="hold">
                            <p:stCondLst>
                              <p:cond delay="2000"/>
                            </p:stCondLst>
                            <p:childTnLst>
                              <p:par>
                                <p:cTn id="58" presetID="10" presetClass="entr" presetSubtype="0" fill="hold" nodeType="afterEffect">
                                  <p:stCondLst>
                                    <p:cond delay="0"/>
                                  </p:stCondLst>
                                  <p:childTnLst>
                                    <p:set>
                                      <p:cBhvr>
                                        <p:cTn id="59" dur="1" fill="hold">
                                          <p:stCondLst>
                                            <p:cond delay="0"/>
                                          </p:stCondLst>
                                        </p:cTn>
                                        <p:tgtEl>
                                          <p:spTgt spid="30"/>
                                        </p:tgtEl>
                                        <p:attrNameLst>
                                          <p:attrName>style.visibility</p:attrName>
                                        </p:attrNameLst>
                                      </p:cBhvr>
                                      <p:to>
                                        <p:strVal val="visible"/>
                                      </p:to>
                                    </p:set>
                                    <p:animEffect transition="in" filter="fade">
                                      <p:cBhvr>
                                        <p:cTn id="60"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7" grpId="0" animBg="1"/>
      <p:bldP spid="18" grpId="0" animBg="1"/>
      <p:bldP spid="19" grpId="0" animBg="1"/>
      <p:bldP spid="20" grpId="0" animBg="1"/>
      <p:bldP spid="22" grpId="0" animBg="1"/>
      <p:bldP spid="23" grpId="0" animBg="1"/>
      <p:bldP spid="24" grpId="0" animBg="1"/>
    </p:bldLst>
  </p:timing>
</p:sld>
</file>

<file path=ppt/slides/slide128.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50000"/>
                        </a:lnSpc>
                      </a:pPr>
                      <a:endPar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ج) پرسش از مربّی، پاسخ از مربّی:</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000" b="1" kern="1200" dirty="0" smtClean="0">
                          <a:solidFill>
                            <a:schemeClr val="tx1"/>
                          </a:solidFill>
                          <a:latin typeface="+mn-lt"/>
                          <a:ea typeface="+mn-ea"/>
                          <a:cs typeface="B Lotus" pitchFamily="2" charset="-78"/>
                        </a:rPr>
                        <a:t>در اين روش،مربّیخود درباره‏ی موضوع پرسش‌هاي مختلفي مطرح مي‌كند و خود نیز جواب آن‏ها را مي‌دهد. اين پرسش‌ها براي آن است كه ايجاد انگيزه كند و با جلب توجّه مخاطب او را به گوش دادن و پیگیری مطلب وادار نماید. ويژگي‌هاي این نوع سؤال‏ها:</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1.مبتلابه و كاربردي باشند.</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2.رسيدن به جواب آن‏ها براي مخاطب مهم باشد.</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3.گرهي از انديشه و فكر مخاطب يا حتّي زندگي روزمرّه‏ی او باز كند.</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4.مخاطب فرصت كافي براي پاسخ‌گويي به تمام سؤالات داشته باشد.</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5.ايجاد شبهه نكنند.</a:t>
                      </a:r>
                      <a:endParaRPr lang="en-US" sz="2000" b="1" kern="1200" dirty="0" smtClean="0">
                        <a:solidFill>
                          <a:schemeClr val="tx1"/>
                        </a:solidFill>
                        <a:latin typeface="+mn-lt"/>
                        <a:ea typeface="+mn-ea"/>
                        <a:cs typeface="B Lotus" pitchFamily="2" charset="-78"/>
                      </a:endParaRPr>
                    </a:p>
                    <a:p>
                      <a:pPr lvl="1" algn="just">
                        <a:lnSpc>
                          <a:spcPct val="150000"/>
                        </a:lnSpc>
                      </a:pPr>
                      <a:r>
                        <a:rPr lang="ar-SA" sz="2000" b="1" kern="1200" dirty="0" smtClean="0">
                          <a:solidFill>
                            <a:schemeClr val="tx1"/>
                          </a:solidFill>
                          <a:latin typeface="+mn-lt"/>
                          <a:ea typeface="+mn-ea"/>
                          <a:cs typeface="B Lotus" pitchFamily="2" charset="-78"/>
                        </a:rPr>
                        <a:t>6.يك موضوع از زواياي گوناگون، به وسيله‏ی طرح سؤال، مورد بررسي قرار گيرد</a:t>
                      </a:r>
                      <a:endParaRPr lang="fa-IR" sz="4800" b="0"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857752" y="253223"/>
            <a:ext cx="2824965"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یازدهم / قالب پرسش و پاسخ</a:t>
            </a:r>
          </a:p>
        </p:txBody>
      </p:sp>
      <p:sp>
        <p:nvSpPr>
          <p:cNvPr id="17" name="Rounded Rectangle 16">
            <a:hlinkClick r:id="rId9" action="ppaction://hlinksldjump">
              <a:snd r:embed="rId5" name="thbad.wav"/>
            </a:hlinkClick>
            <a:hlinkHover r:id="" action="ppaction://noaction">
              <a:snd r:embed="rId6" name="0.wav"/>
            </a:hlinkHover>
          </p:cNvPr>
          <p:cNvSpPr/>
          <p:nvPr/>
        </p:nvSpPr>
        <p:spPr>
          <a:xfrm>
            <a:off x="2857488"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0" action="ppaction://hlinksldjump">
              <a:snd r:embed="rId5" name="thbad.wav"/>
            </a:hlinkClick>
            <a:hlinkHover r:id="" action="ppaction://noaction">
              <a:snd r:embed="rId6" name="0.wav"/>
            </a:hlinkHover>
          </p:cNvPr>
          <p:cNvSpPr/>
          <p:nvPr/>
        </p:nvSpPr>
        <p:spPr>
          <a:xfrm>
            <a:off x="2428860"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9" name="Rounded Rectangle 18">
            <a:hlinkClick r:id="rId11" action="ppaction://hlinksldjump">
              <a:snd r:embed="rId5" name="thbad.wav"/>
            </a:hlinkClick>
            <a:hlinkHover r:id="" action="ppaction://noaction">
              <a:snd r:embed="rId6" name="0.wav"/>
            </a:hlinkHover>
          </p:cNvPr>
          <p:cNvSpPr/>
          <p:nvPr/>
        </p:nvSpPr>
        <p:spPr>
          <a:xfrm>
            <a:off x="2000232"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20" name="Rounded Rectangle 19">
            <a:hlinkClick r:id="rId12" action="ppaction://hlinksldjump">
              <a:snd r:embed="rId5" name="thbad.wav"/>
            </a:hlinkClick>
            <a:hlinkHover r:id="" action="ppaction://noaction">
              <a:snd r:embed="rId6" name="0.wav"/>
            </a:hlinkHover>
          </p:cNvPr>
          <p:cNvSpPr/>
          <p:nvPr/>
        </p:nvSpPr>
        <p:spPr>
          <a:xfrm>
            <a:off x="1571604"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22" name="Rounded Rectangle 21">
            <a:hlinkClick r:id="rId13" action="ppaction://hlinksldjump">
              <a:snd r:embed="rId5" name="thbad.wav"/>
            </a:hlinkClick>
            <a:hlinkHover r:id="" action="ppaction://noaction">
              <a:snd r:embed="rId6" name="0.wav"/>
            </a:hlinkHover>
          </p:cNvPr>
          <p:cNvSpPr/>
          <p:nvPr/>
        </p:nvSpPr>
        <p:spPr>
          <a:xfrm>
            <a:off x="1142976"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23" name="Rounded Rectangle 22">
            <a:hlinkClick r:id="rId14" action="ppaction://hlinksldjump">
              <a:snd r:embed="rId5" name="thbad.wav"/>
            </a:hlinkClick>
            <a:hlinkHover r:id="" action="ppaction://noaction">
              <a:snd r:embed="rId6" name="0.wav"/>
            </a:hlinkHover>
          </p:cNvPr>
          <p:cNvSpPr/>
          <p:nvPr/>
        </p:nvSpPr>
        <p:spPr>
          <a:xfrm>
            <a:off x="714348"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24" name="Rounded Rectangle 23">
            <a:hlinkClick r:id="rId15" action="ppaction://hlinksldjump">
              <a:snd r:embed="rId5" name="thbad.wav"/>
            </a:hlinkClick>
            <a:hlinkHover r:id="" action="ppaction://noaction">
              <a:snd r:embed="rId6" name="0.wav"/>
            </a:hlinkHover>
          </p:cNvPr>
          <p:cNvSpPr/>
          <p:nvPr/>
        </p:nvSpPr>
        <p:spPr>
          <a:xfrm>
            <a:off x="285720"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0-#ppt_w/2"/>
                                          </p:val>
                                        </p:tav>
                                        <p:tav tm="100000">
                                          <p:val>
                                            <p:strVal val="#ppt_x"/>
                                          </p:val>
                                        </p:tav>
                                      </p:tavLst>
                                    </p:anim>
                                    <p:anim calcmode="lin" valueType="num">
                                      <p:cBhvr additive="base">
                                        <p:cTn id="32" dur="1000" fill="hold"/>
                                        <p:tgtEl>
                                          <p:spTgt spid="17"/>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0-#ppt_w/2"/>
                                          </p:val>
                                        </p:tav>
                                        <p:tav tm="100000">
                                          <p:val>
                                            <p:strVal val="#ppt_x"/>
                                          </p:val>
                                        </p:tav>
                                      </p:tavLst>
                                    </p:anim>
                                    <p:anim calcmode="lin" valueType="num">
                                      <p:cBhvr additive="base">
                                        <p:cTn id="36" dur="1000" fill="hold"/>
                                        <p:tgtEl>
                                          <p:spTgt spid="18"/>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1000" fill="hold"/>
                                        <p:tgtEl>
                                          <p:spTgt spid="19"/>
                                        </p:tgtEl>
                                        <p:attrNameLst>
                                          <p:attrName>ppt_x</p:attrName>
                                        </p:attrNameLst>
                                      </p:cBhvr>
                                      <p:tavLst>
                                        <p:tav tm="0">
                                          <p:val>
                                            <p:strVal val="0-#ppt_w/2"/>
                                          </p:val>
                                        </p:tav>
                                        <p:tav tm="100000">
                                          <p:val>
                                            <p:strVal val="#ppt_x"/>
                                          </p:val>
                                        </p:tav>
                                      </p:tavLst>
                                    </p:anim>
                                    <p:anim calcmode="lin" valueType="num">
                                      <p:cBhvr additive="base">
                                        <p:cTn id="40" dur="1000" fill="hold"/>
                                        <p:tgtEl>
                                          <p:spTgt spid="19"/>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1000" fill="hold"/>
                                        <p:tgtEl>
                                          <p:spTgt spid="20"/>
                                        </p:tgtEl>
                                        <p:attrNameLst>
                                          <p:attrName>ppt_x</p:attrName>
                                        </p:attrNameLst>
                                      </p:cBhvr>
                                      <p:tavLst>
                                        <p:tav tm="0">
                                          <p:val>
                                            <p:strVal val="0-#ppt_w/2"/>
                                          </p:val>
                                        </p:tav>
                                        <p:tav tm="100000">
                                          <p:val>
                                            <p:strVal val="#ppt_x"/>
                                          </p:val>
                                        </p:tav>
                                      </p:tavLst>
                                    </p:anim>
                                    <p:anim calcmode="lin" valueType="num">
                                      <p:cBhvr additive="base">
                                        <p:cTn id="44" dur="1000" fill="hold"/>
                                        <p:tgtEl>
                                          <p:spTgt spid="20"/>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22"/>
                                        </p:tgtEl>
                                        <p:attrNameLst>
                                          <p:attrName>style.visibility</p:attrName>
                                        </p:attrNameLst>
                                      </p:cBhvr>
                                      <p:to>
                                        <p:strVal val="visible"/>
                                      </p:to>
                                    </p:set>
                                    <p:anim calcmode="lin" valueType="num">
                                      <p:cBhvr additive="base">
                                        <p:cTn id="47" dur="1000" fill="hold"/>
                                        <p:tgtEl>
                                          <p:spTgt spid="22"/>
                                        </p:tgtEl>
                                        <p:attrNameLst>
                                          <p:attrName>ppt_x</p:attrName>
                                        </p:attrNameLst>
                                      </p:cBhvr>
                                      <p:tavLst>
                                        <p:tav tm="0">
                                          <p:val>
                                            <p:strVal val="0-#ppt_w/2"/>
                                          </p:val>
                                        </p:tav>
                                        <p:tav tm="100000">
                                          <p:val>
                                            <p:strVal val="#ppt_x"/>
                                          </p:val>
                                        </p:tav>
                                      </p:tavLst>
                                    </p:anim>
                                    <p:anim calcmode="lin" valueType="num">
                                      <p:cBhvr additive="base">
                                        <p:cTn id="48" dur="1000" fill="hold"/>
                                        <p:tgtEl>
                                          <p:spTgt spid="2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1000" fill="hold"/>
                                        <p:tgtEl>
                                          <p:spTgt spid="23"/>
                                        </p:tgtEl>
                                        <p:attrNameLst>
                                          <p:attrName>ppt_x</p:attrName>
                                        </p:attrNameLst>
                                      </p:cBhvr>
                                      <p:tavLst>
                                        <p:tav tm="0">
                                          <p:val>
                                            <p:strVal val="0-#ppt_w/2"/>
                                          </p:val>
                                        </p:tav>
                                        <p:tav tm="100000">
                                          <p:val>
                                            <p:strVal val="#ppt_x"/>
                                          </p:val>
                                        </p:tav>
                                      </p:tavLst>
                                    </p:anim>
                                    <p:anim calcmode="lin" valueType="num">
                                      <p:cBhvr additive="base">
                                        <p:cTn id="52" dur="1000" fill="hold"/>
                                        <p:tgtEl>
                                          <p:spTgt spid="2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24"/>
                                        </p:tgtEl>
                                        <p:attrNameLst>
                                          <p:attrName>style.visibility</p:attrName>
                                        </p:attrNameLst>
                                      </p:cBhvr>
                                      <p:to>
                                        <p:strVal val="visible"/>
                                      </p:to>
                                    </p:set>
                                    <p:anim calcmode="lin" valueType="num">
                                      <p:cBhvr additive="base">
                                        <p:cTn id="55" dur="1000" fill="hold"/>
                                        <p:tgtEl>
                                          <p:spTgt spid="24"/>
                                        </p:tgtEl>
                                        <p:attrNameLst>
                                          <p:attrName>ppt_x</p:attrName>
                                        </p:attrNameLst>
                                      </p:cBhvr>
                                      <p:tavLst>
                                        <p:tav tm="0">
                                          <p:val>
                                            <p:strVal val="0-#ppt_w/2"/>
                                          </p:val>
                                        </p:tav>
                                        <p:tav tm="100000">
                                          <p:val>
                                            <p:strVal val="#ppt_x"/>
                                          </p:val>
                                        </p:tav>
                                      </p:tavLst>
                                    </p:anim>
                                    <p:anim calcmode="lin" valueType="num">
                                      <p:cBhvr additive="base">
                                        <p:cTn id="56" dur="1000" fill="hold"/>
                                        <p:tgtEl>
                                          <p:spTgt spid="24"/>
                                        </p:tgtEl>
                                        <p:attrNameLst>
                                          <p:attrName>ppt_y</p:attrName>
                                        </p:attrNameLst>
                                      </p:cBhvr>
                                      <p:tavLst>
                                        <p:tav tm="0">
                                          <p:val>
                                            <p:strVal val="#ppt_y"/>
                                          </p:val>
                                        </p:tav>
                                        <p:tav tm="100000">
                                          <p:val>
                                            <p:strVal val="#ppt_y"/>
                                          </p:val>
                                        </p:tav>
                                      </p:tavLst>
                                    </p:anim>
                                  </p:childTnLst>
                                </p:cTn>
                              </p:par>
                            </p:childTnLst>
                          </p:cTn>
                        </p:par>
                        <p:par>
                          <p:cTn id="57" fill="hold">
                            <p:stCondLst>
                              <p:cond delay="2000"/>
                            </p:stCondLst>
                            <p:childTnLst>
                              <p:par>
                                <p:cTn id="58" presetID="10" presetClass="entr" presetSubtype="0" fill="hold" nodeType="afterEffect">
                                  <p:stCondLst>
                                    <p:cond delay="0"/>
                                  </p:stCondLst>
                                  <p:childTnLst>
                                    <p:set>
                                      <p:cBhvr>
                                        <p:cTn id="59" dur="1" fill="hold">
                                          <p:stCondLst>
                                            <p:cond delay="0"/>
                                          </p:stCondLst>
                                        </p:cTn>
                                        <p:tgtEl>
                                          <p:spTgt spid="30"/>
                                        </p:tgtEl>
                                        <p:attrNameLst>
                                          <p:attrName>style.visibility</p:attrName>
                                        </p:attrNameLst>
                                      </p:cBhvr>
                                      <p:to>
                                        <p:strVal val="visible"/>
                                      </p:to>
                                    </p:set>
                                    <p:animEffect transition="in" filter="fade">
                                      <p:cBhvr>
                                        <p:cTn id="60"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7" grpId="0" animBg="1"/>
      <p:bldP spid="18" grpId="0" animBg="1"/>
      <p:bldP spid="19" grpId="0" animBg="1"/>
      <p:bldP spid="20" grpId="0" animBg="1"/>
      <p:bldP spid="22" grpId="0" animBg="1"/>
      <p:bldP spid="23" grpId="0" animBg="1"/>
      <p:bldP spid="24" grpId="0" animBg="1"/>
    </p:bldLst>
  </p:timing>
</p:sld>
</file>

<file path=ppt/slides/slide129.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نمونه‏:</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مربّی:(خداوند</a:t>
                      </a:r>
                      <a:r>
                        <a:rPr lang="fa-IR" sz="2200" b="1" kern="1200" baseline="0" dirty="0" smtClean="0">
                          <a:solidFill>
                            <a:schemeClr val="tx1"/>
                          </a:solidFill>
                          <a:latin typeface="+mn-lt"/>
                          <a:ea typeface="+mn-ea"/>
                          <a:cs typeface="B Lotus" pitchFamily="2" charset="-78"/>
                          <a:sym typeface="Roumouz6"/>
                        </a:rPr>
                        <a:t> متعال</a:t>
                      </a:r>
                      <a:r>
                        <a:rPr lang="fa-IR" sz="2200" b="1" kern="1200" dirty="0" smtClean="0">
                          <a:solidFill>
                            <a:schemeClr val="tx1"/>
                          </a:solidFill>
                          <a:latin typeface="+mn-lt"/>
                          <a:ea typeface="+mn-ea"/>
                          <a:cs typeface="B Lotus" pitchFamily="2" charset="-78"/>
                        </a:rPr>
                        <a:t>) می‌گوید: </a:t>
                      </a:r>
                      <a:r>
                        <a:rPr lang="en-US" sz="2200" b="1" kern="1200" dirty="0" smtClean="0">
                          <a:solidFill>
                            <a:schemeClr val="tx1"/>
                          </a:solidFill>
                          <a:latin typeface="+mn-lt"/>
                          <a:ea typeface="+mn-ea"/>
                          <a:cs typeface="B Lotus" pitchFamily="2" charset="-78"/>
                        </a:rPr>
                        <a:t>]</a:t>
                      </a:r>
                      <a:r>
                        <a:rPr lang="fa-IR" sz="2200" b="1" kern="1200" dirty="0" smtClean="0">
                          <a:solidFill>
                            <a:schemeClr val="tx1"/>
                          </a:solidFill>
                          <a:latin typeface="+mn-lt"/>
                          <a:ea typeface="+mn-ea"/>
                          <a:cs typeface="B Lotus" pitchFamily="2" charset="-78"/>
                        </a:rPr>
                        <a:t>قُلْ هَلْ نُنَبِّئُكُمْ بِالْأَخْسَرِينَ أَعْمالاً</a:t>
                      </a:r>
                      <a:r>
                        <a:rPr lang="en-US" sz="2200" b="1" kern="1200" dirty="0" smtClean="0">
                          <a:solidFill>
                            <a:schemeClr val="tx1"/>
                          </a:solidFill>
                          <a:latin typeface="+mn-lt"/>
                          <a:ea typeface="+mn-ea"/>
                          <a:cs typeface="B Lotus" pitchFamily="2" charset="-78"/>
                        </a:rPr>
                        <a:t>[</a:t>
                      </a:r>
                      <a:r>
                        <a:rPr lang="fa-IR" sz="22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fa-IR" sz="2200" b="1" kern="1200" dirty="0" smtClean="0">
                          <a:solidFill>
                            <a:schemeClr val="tx1"/>
                          </a:solidFill>
                          <a:latin typeface="+mn-lt"/>
                          <a:ea typeface="+mn-ea"/>
                          <a:cs typeface="B Lotus" pitchFamily="2" charset="-78"/>
                        </a:rPr>
                        <a:t>؛ «بگو آيا به شما خبر دهيم كه زيان‏كارترين (مردم) كيانند؟»</a:t>
                      </a:r>
                      <a:endParaRPr lang="en-US" sz="2200" b="1" kern="1200" dirty="0" smtClean="0">
                        <a:solidFill>
                          <a:schemeClr val="tx1"/>
                        </a:solidFill>
                        <a:latin typeface="+mn-lt"/>
                        <a:ea typeface="+mn-ea"/>
                        <a:cs typeface="B Lotus" pitchFamily="2" charset="-78"/>
                      </a:endParaRPr>
                    </a:p>
                    <a:p>
                      <a:pPr algn="just" rtl="1">
                        <a:lnSpc>
                          <a:spcPct val="150000"/>
                        </a:lnSpc>
                      </a:pPr>
                      <a:r>
                        <a:rPr lang="ar-SA" sz="2200" b="1" kern="1200" dirty="0" smtClean="0">
                          <a:solidFill>
                            <a:schemeClr val="tx1"/>
                          </a:solidFill>
                          <a:latin typeface="+mn-lt"/>
                          <a:ea typeface="+mn-ea"/>
                          <a:cs typeface="B Lotus" pitchFamily="2" charset="-78"/>
                        </a:rPr>
                        <a:t>جواب از مربّی: </a:t>
                      </a:r>
                      <a:r>
                        <a:rPr lang="en-US" sz="2200" b="1" kern="1200" dirty="0" smtClean="0">
                          <a:solidFill>
                            <a:schemeClr val="tx1"/>
                          </a:solidFill>
                          <a:latin typeface="+mn-lt"/>
                          <a:ea typeface="+mn-ea"/>
                          <a:cs typeface="B Lotus" pitchFamily="2" charset="-78"/>
                        </a:rPr>
                        <a:t>]</a:t>
                      </a:r>
                      <a:r>
                        <a:rPr lang="ar-SA" sz="2200" b="1" kern="1200" dirty="0" smtClean="0">
                          <a:solidFill>
                            <a:schemeClr val="tx1"/>
                          </a:solidFill>
                          <a:latin typeface="+mn-lt"/>
                          <a:ea typeface="+mn-ea"/>
                          <a:cs typeface="B Lotus" pitchFamily="2" charset="-78"/>
                        </a:rPr>
                        <a:t>الَّذِينَ ضَلَّ سَعْيُهُمْ فِي الْحَياه‏ی الدُّنْيا وَ هُمْ يَحْسَبُونَ أَنَّهُمْ يُحْسِنُونَ صُنْعاً</a:t>
                      </a:r>
                      <a:r>
                        <a:rPr lang="en-US" sz="2200" b="1" kern="1200" dirty="0" smtClean="0">
                          <a:solidFill>
                            <a:schemeClr val="tx1"/>
                          </a:solidFill>
                          <a:latin typeface="+mn-lt"/>
                          <a:ea typeface="+mn-ea"/>
                          <a:cs typeface="B Lotus" pitchFamily="2" charset="-78"/>
                        </a:rPr>
                        <a:t>[</a:t>
                      </a:r>
                      <a:r>
                        <a:rPr lang="fa-IR" sz="22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200" b="1" kern="1200" dirty="0" smtClean="0">
                          <a:solidFill>
                            <a:schemeClr val="tx1"/>
                          </a:solidFill>
                          <a:latin typeface="+mn-lt"/>
                          <a:ea typeface="+mn-ea"/>
                          <a:cs typeface="B Lotus" pitchFamily="2" charset="-78"/>
                        </a:rPr>
                        <a:t>؛ «آن‏ها كه تلاش‏هايشان در زندگى دنيا، گم (و نابود) شده؛ با اين‏حال گمان مى‏كنند، كار نيك انجام مى‏دهند!»</a:t>
                      </a:r>
                      <a:endParaRPr lang="fa-IR" sz="2200" b="1" kern="1200" dirty="0" smtClean="0">
                        <a:solidFill>
                          <a:schemeClr val="tx1"/>
                        </a:solidFill>
                        <a:latin typeface="+mn-lt"/>
                        <a:ea typeface="+mn-ea"/>
                        <a:cs typeface="B Lotus" pitchFamily="2" charset="-78"/>
                      </a:endParaRPr>
                    </a:p>
                    <a:p>
                      <a:pPr algn="just" rtl="1">
                        <a:lnSpc>
                          <a:spcPct val="150000"/>
                        </a:lnSpc>
                      </a:pPr>
                      <a:endParaRPr lang="fa-IR" sz="1800" b="1" kern="1200" dirty="0" smtClean="0">
                        <a:solidFill>
                          <a:schemeClr val="tx1"/>
                        </a:solidFill>
                        <a:latin typeface="+mn-lt"/>
                        <a:ea typeface="+mn-ea"/>
                        <a:cs typeface="B Lotus" pitchFamily="2" charset="-78"/>
                      </a:endParaRPr>
                    </a:p>
                    <a:p>
                      <a:pPr algn="just" rtl="1">
                        <a:lnSpc>
                          <a:spcPct val="150000"/>
                        </a:lnSpc>
                      </a:pPr>
                      <a:endParaRPr lang="fa-IR" sz="1800" b="1" kern="1200" dirty="0" smtClean="0">
                        <a:solidFill>
                          <a:schemeClr val="tx1"/>
                        </a:solidFill>
                        <a:latin typeface="+mn-lt"/>
                        <a:ea typeface="+mn-ea"/>
                        <a:cs typeface="B Lotus" pitchFamily="2" charset="-78"/>
                      </a:endParaRPr>
                    </a:p>
                    <a:p>
                      <a:pPr algn="just" rtl="1">
                        <a:lnSpc>
                          <a:spcPct val="150000"/>
                        </a:lnSpc>
                      </a:pPr>
                      <a:endParaRPr lang="fa-IR" sz="1800" b="1" kern="1200" dirty="0" smtClean="0">
                        <a:solidFill>
                          <a:schemeClr val="tx1"/>
                        </a:solidFill>
                        <a:latin typeface="+mn-lt"/>
                        <a:ea typeface="+mn-ea"/>
                        <a:cs typeface="B Lotus" pitchFamily="2" charset="-78"/>
                      </a:endParaRPr>
                    </a:p>
                    <a:p>
                      <a:pPr algn="just" rtl="1">
                        <a:lnSpc>
                          <a:spcPct val="150000"/>
                        </a:lnSpc>
                      </a:pPr>
                      <a:r>
                        <a:rPr lang="fa-IR" sz="18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كهف: 103.</a:t>
                      </a:r>
                      <a:endParaRPr lang="en-US" sz="1800" b="1" kern="1200" dirty="0" smtClean="0">
                        <a:solidFill>
                          <a:schemeClr val="tx1"/>
                        </a:solidFill>
                        <a:latin typeface="+mn-lt"/>
                        <a:ea typeface="+mn-ea"/>
                        <a:cs typeface="B Lotus" pitchFamily="2" charset="-78"/>
                      </a:endParaRPr>
                    </a:p>
                    <a:p>
                      <a:pPr algn="just" rtl="1">
                        <a:lnSpc>
                          <a:spcPct val="150000"/>
                        </a:lnSpc>
                      </a:pPr>
                      <a:r>
                        <a:rPr lang="fa-IR" sz="18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همان: 104.</a:t>
                      </a:r>
                      <a:endParaRPr lang="en-US" sz="18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857752" y="253223"/>
            <a:ext cx="2824965"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یازدهم / قالب پرسش و پاسخ</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2857488"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2428860"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2000232"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1571604"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1142976"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714348"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85720"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childTnLst>
                          </p:cTn>
                        </p:par>
                        <p:par>
                          <p:cTn id="57" fill="hold">
                            <p:stCondLst>
                              <p:cond delay="2000"/>
                            </p:stCondLst>
                            <p:childTnLst>
                              <p:par>
                                <p:cTn id="58" presetID="10" presetClass="entr" presetSubtype="0" fill="hold" nodeType="afterEffect">
                                  <p:stCondLst>
                                    <p:cond delay="0"/>
                                  </p:stCondLst>
                                  <p:childTnLst>
                                    <p:set>
                                      <p:cBhvr>
                                        <p:cTn id="59" dur="1" fill="hold">
                                          <p:stCondLst>
                                            <p:cond delay="0"/>
                                          </p:stCondLst>
                                        </p:cTn>
                                        <p:tgtEl>
                                          <p:spTgt spid="30"/>
                                        </p:tgtEl>
                                        <p:attrNameLst>
                                          <p:attrName>style.visibility</p:attrName>
                                        </p:attrNameLst>
                                      </p:cBhvr>
                                      <p:to>
                                        <p:strVal val="visible"/>
                                      </p:to>
                                    </p:set>
                                    <p:animEffect transition="in" filter="fade">
                                      <p:cBhvr>
                                        <p:cTn id="60"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400" b="0"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643438" y="139463"/>
            <a:ext cx="3357586"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اول / </a:t>
            </a:r>
            <a:r>
              <a:rPr lang="ar-SA" sz="1700" b="1" dirty="0" smtClean="0">
                <a:effectLst>
                  <a:glow rad="101600">
                    <a:schemeClr val="accent3">
                      <a:satMod val="175000"/>
                      <a:alpha val="40000"/>
                    </a:schemeClr>
                  </a:glow>
                </a:effectLst>
                <a:cs typeface="B Mitra" pitchFamily="2" charset="-78"/>
              </a:rPr>
              <a:t>اصل</a:t>
            </a:r>
            <a:r>
              <a:rPr lang="fa-IR" sz="1700" b="1" dirty="0" smtClean="0">
                <a:effectLst>
                  <a:glow rad="101600">
                    <a:schemeClr val="accent3">
                      <a:satMod val="175000"/>
                      <a:alpha val="40000"/>
                    </a:schemeClr>
                  </a:glow>
                </a:effectLst>
                <a:cs typeface="B Mitra" pitchFamily="2" charset="-78"/>
              </a:rPr>
              <a:t> دوم</a:t>
            </a:r>
            <a:endParaRPr lang="en-US" sz="1700" b="1" dirty="0" smtClean="0">
              <a:effectLst>
                <a:glow rad="101600">
                  <a:schemeClr val="accent3">
                    <a:satMod val="175000"/>
                    <a:alpha val="40000"/>
                  </a:schemeClr>
                </a:glow>
              </a:effectLst>
              <a:cs typeface="B Mitra" pitchFamily="2" charset="-78"/>
            </a:endParaRPr>
          </a:p>
          <a:p>
            <a:pPr algn="ctr"/>
            <a:r>
              <a:rPr lang="fa-IR" sz="1700" b="1" dirty="0" smtClean="0">
                <a:effectLst>
                  <a:glow rad="101600">
                    <a:schemeClr val="accent3">
                      <a:satMod val="175000"/>
                      <a:alpha val="40000"/>
                    </a:schemeClr>
                  </a:glow>
                </a:effectLst>
                <a:cs typeface="B Mitra" pitchFamily="2" charset="-78"/>
              </a:rPr>
              <a:t>شناخت مخاطب</a:t>
            </a:r>
          </a:p>
        </p:txBody>
      </p:sp>
      <p:graphicFrame>
        <p:nvGraphicFramePr>
          <p:cNvPr id="8" name="Table 7"/>
          <p:cNvGraphicFramePr>
            <a:graphicFrameLocks noGrp="1"/>
          </p:cNvGraphicFramePr>
          <p:nvPr/>
        </p:nvGraphicFramePr>
        <p:xfrm>
          <a:off x="464316" y="1000108"/>
          <a:ext cx="8215369" cy="5500725"/>
        </p:xfrm>
        <a:graphic>
          <a:graphicData uri="http://schemas.openxmlformats.org/drawingml/2006/table">
            <a:tbl>
              <a:tblPr rtl="1"/>
              <a:tblGrid>
                <a:gridCol w="2255345"/>
                <a:gridCol w="1656684"/>
                <a:gridCol w="1377568"/>
                <a:gridCol w="1568949"/>
                <a:gridCol w="1356823"/>
              </a:tblGrid>
              <a:tr h="420193">
                <a:tc gridSpan="5">
                  <a:txBody>
                    <a:bodyPr/>
                    <a:lstStyle/>
                    <a:p>
                      <a:pPr indent="288290" algn="ctr" rtl="1">
                        <a:lnSpc>
                          <a:spcPct val="150000"/>
                        </a:lnSpc>
                        <a:spcAft>
                          <a:spcPts val="0"/>
                        </a:spcAft>
                      </a:pPr>
                      <a:r>
                        <a:rPr lang="fa-IR" sz="1800" b="1" dirty="0">
                          <a:effectLst>
                            <a:outerShdw blurRad="38100" dist="38100" dir="2700000" algn="tl">
                              <a:srgbClr val="000000">
                                <a:alpha val="43137"/>
                              </a:srgbClr>
                            </a:outerShdw>
                          </a:effectLst>
                          <a:latin typeface="B Lotus"/>
                          <a:ea typeface="B Lotus"/>
                          <a:cs typeface="B Lotus" pitchFamily="2" charset="-78"/>
                        </a:rPr>
                        <a:t>برخي دیگر از ويژگي‏ها و نيازهاي كودكان و نوجوانان</a:t>
                      </a:r>
                      <a:endParaRPr lang="en-US" sz="2000" b="1" dirty="0">
                        <a:effectLst>
                          <a:outerShdw blurRad="38100" dist="38100" dir="2700000" algn="tl">
                            <a:srgbClr val="000000">
                              <a:alpha val="43137"/>
                            </a:srgbClr>
                          </a:outerShdw>
                        </a:effectLst>
                        <a:latin typeface="B Lotus"/>
                        <a:ea typeface="B Lotus"/>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60000"/>
                        <a:lumOff val="40000"/>
                      </a:schemeClr>
                    </a:solidFill>
                  </a:tcPr>
                </a:tc>
                <a:tc hMerge="1">
                  <a:txBody>
                    <a:bodyPr/>
                    <a:lstStyle/>
                    <a:p>
                      <a:pPr rtl="1"/>
                      <a:endParaRPr lang="fa-IR"/>
                    </a:p>
                  </a:txBody>
                  <a:tcPr/>
                </a:tc>
                <a:tc hMerge="1">
                  <a:txBody>
                    <a:bodyPr/>
                    <a:lstStyle/>
                    <a:p>
                      <a:pPr rtl="1"/>
                      <a:endParaRPr lang="fa-IR"/>
                    </a:p>
                  </a:txBody>
                  <a:tcPr/>
                </a:tc>
                <a:tc hMerge="1">
                  <a:txBody>
                    <a:bodyPr/>
                    <a:lstStyle/>
                    <a:p>
                      <a:pPr rtl="1"/>
                      <a:endParaRPr lang="fa-IR"/>
                    </a:p>
                  </a:txBody>
                  <a:tcPr/>
                </a:tc>
                <a:tc hMerge="1">
                  <a:txBody>
                    <a:bodyPr/>
                    <a:lstStyle/>
                    <a:p>
                      <a:pPr rtl="1"/>
                      <a:endParaRPr lang="fa-IR"/>
                    </a:p>
                  </a:txBody>
                  <a:tcPr/>
                </a:tc>
              </a:tr>
              <a:tr h="5080532">
                <a:tc>
                  <a:txBody>
                    <a:bodyPr/>
                    <a:lstStyle/>
                    <a:p>
                      <a:pPr indent="288290" algn="ctr" rtl="1">
                        <a:lnSpc>
                          <a:spcPct val="150000"/>
                        </a:lnSpc>
                        <a:spcAft>
                          <a:spcPts val="0"/>
                        </a:spcAft>
                      </a:pPr>
                      <a:r>
                        <a:rPr lang="fa-IR" sz="1800">
                          <a:latin typeface="B Lotus"/>
                          <a:ea typeface="B Lotus"/>
                          <a:cs typeface="B Lotus" pitchFamily="2" charset="-78"/>
                        </a:rPr>
                        <a:t>تلقین‏پذیری</a:t>
                      </a:r>
                      <a:endParaRPr lang="en-US" sz="2000">
                        <a:latin typeface="B Lotus"/>
                        <a:ea typeface="B Lotus"/>
                        <a:cs typeface="B Lotus" pitchFamily="2" charset="-78"/>
                      </a:endParaRPr>
                    </a:p>
                    <a:p>
                      <a:pPr indent="288290" algn="ctr" rtl="1">
                        <a:lnSpc>
                          <a:spcPct val="150000"/>
                        </a:lnSpc>
                        <a:spcAft>
                          <a:spcPts val="0"/>
                        </a:spcAft>
                      </a:pPr>
                      <a:r>
                        <a:rPr lang="fa-IR" sz="1800">
                          <a:latin typeface="B Lotus"/>
                          <a:ea typeface="B Lotus"/>
                          <a:cs typeface="B Lotus" pitchFamily="2" charset="-78"/>
                        </a:rPr>
                        <a:t>حساسیّت و زودرنجی</a:t>
                      </a:r>
                      <a:endParaRPr lang="en-US" sz="2000">
                        <a:latin typeface="B Lotus"/>
                        <a:ea typeface="B Lotus"/>
                        <a:cs typeface="B Lotus" pitchFamily="2" charset="-78"/>
                      </a:endParaRPr>
                    </a:p>
                    <a:p>
                      <a:pPr indent="288290" algn="ctr" rtl="1">
                        <a:lnSpc>
                          <a:spcPct val="150000"/>
                        </a:lnSpc>
                        <a:spcAft>
                          <a:spcPts val="0"/>
                        </a:spcAft>
                      </a:pPr>
                      <a:r>
                        <a:rPr lang="fa-IR" sz="1800">
                          <a:latin typeface="B Lotus"/>
                          <a:ea typeface="B Lotus"/>
                          <a:cs typeface="B Lotus" pitchFamily="2" charset="-78"/>
                        </a:rPr>
                        <a:t>ظاهرگرایی</a:t>
                      </a:r>
                      <a:endParaRPr lang="en-US" sz="2000">
                        <a:latin typeface="B Lotus"/>
                        <a:ea typeface="B Lotus"/>
                        <a:cs typeface="B Lotus" pitchFamily="2" charset="-78"/>
                      </a:endParaRPr>
                    </a:p>
                    <a:p>
                      <a:pPr indent="288290" algn="ctr" rtl="1">
                        <a:lnSpc>
                          <a:spcPct val="150000"/>
                        </a:lnSpc>
                        <a:spcAft>
                          <a:spcPts val="0"/>
                        </a:spcAft>
                      </a:pPr>
                      <a:r>
                        <a:rPr lang="fa-IR" sz="1800">
                          <a:latin typeface="B Lotus"/>
                          <a:ea typeface="B Lotus"/>
                          <a:cs typeface="B Lotus" pitchFamily="2" charset="-78"/>
                        </a:rPr>
                        <a:t>خودنمایی و جلوه‏گری</a:t>
                      </a:r>
                      <a:endParaRPr lang="en-US" sz="2000">
                        <a:latin typeface="B Lotus"/>
                        <a:ea typeface="B Lotus"/>
                        <a:cs typeface="B Lotus" pitchFamily="2" charset="-78"/>
                      </a:endParaRPr>
                    </a:p>
                    <a:p>
                      <a:pPr indent="288290" algn="ctr" rtl="1">
                        <a:lnSpc>
                          <a:spcPct val="150000"/>
                        </a:lnSpc>
                        <a:spcAft>
                          <a:spcPts val="0"/>
                        </a:spcAft>
                      </a:pPr>
                      <a:r>
                        <a:rPr lang="fa-IR" sz="1800">
                          <a:latin typeface="B Lotus"/>
                          <a:ea typeface="B Lotus"/>
                          <a:cs typeface="B Lotus" pitchFamily="2" charset="-78"/>
                        </a:rPr>
                        <a:t>مدگرایی</a:t>
                      </a:r>
                      <a:endParaRPr lang="en-US" sz="2000">
                        <a:latin typeface="B Lotus"/>
                        <a:ea typeface="B Lotus"/>
                        <a:cs typeface="B Lotus" pitchFamily="2" charset="-78"/>
                      </a:endParaRPr>
                    </a:p>
                    <a:p>
                      <a:pPr indent="288290" algn="ctr" rtl="1">
                        <a:lnSpc>
                          <a:spcPct val="150000"/>
                        </a:lnSpc>
                        <a:spcAft>
                          <a:spcPts val="0"/>
                        </a:spcAft>
                      </a:pPr>
                      <a:r>
                        <a:rPr lang="fa-IR" sz="1800">
                          <a:latin typeface="B Lotus"/>
                          <a:ea typeface="B Lotus"/>
                          <a:cs typeface="B Lotus" pitchFamily="2" charset="-78"/>
                        </a:rPr>
                        <a:t>میل به خودآرایی</a:t>
                      </a:r>
                      <a:endParaRPr lang="en-US" sz="2000">
                        <a:latin typeface="B Lotus"/>
                        <a:ea typeface="B Lotus"/>
                        <a:cs typeface="B Lotus" pitchFamily="2" charset="-78"/>
                      </a:endParaRPr>
                    </a:p>
                    <a:p>
                      <a:pPr indent="288290" algn="ctr" rtl="1">
                        <a:lnSpc>
                          <a:spcPct val="150000"/>
                        </a:lnSpc>
                        <a:spcAft>
                          <a:spcPts val="0"/>
                        </a:spcAft>
                      </a:pPr>
                      <a:r>
                        <a:rPr lang="fa-IR" sz="1800">
                          <a:latin typeface="B Lotus"/>
                          <a:ea typeface="B Lotus"/>
                          <a:cs typeface="B Lotus" pitchFamily="2" charset="-78"/>
                        </a:rPr>
                        <a:t>خامی و بی‏تجربگی</a:t>
                      </a:r>
                      <a:endParaRPr lang="en-US" sz="2000">
                        <a:latin typeface="B Lotus"/>
                        <a:ea typeface="B Lotus"/>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288290" algn="ctr" rtl="1">
                        <a:lnSpc>
                          <a:spcPct val="150000"/>
                        </a:lnSpc>
                        <a:spcAft>
                          <a:spcPts val="0"/>
                        </a:spcAft>
                      </a:pPr>
                      <a:r>
                        <a:rPr lang="fa-IR" sz="1800">
                          <a:latin typeface="B Lotus"/>
                          <a:ea typeface="B Lotus"/>
                          <a:cs typeface="B Lotus" pitchFamily="2" charset="-78"/>
                        </a:rPr>
                        <a:t>احساسات متضاد</a:t>
                      </a:r>
                      <a:endParaRPr lang="en-US" sz="2000">
                        <a:latin typeface="B Lotus"/>
                        <a:ea typeface="B Lotus"/>
                        <a:cs typeface="B Lotus" pitchFamily="2" charset="-78"/>
                      </a:endParaRPr>
                    </a:p>
                    <a:p>
                      <a:pPr indent="288290" algn="ctr" rtl="1">
                        <a:lnSpc>
                          <a:spcPct val="150000"/>
                        </a:lnSpc>
                        <a:spcAft>
                          <a:spcPts val="0"/>
                        </a:spcAft>
                      </a:pPr>
                      <a:r>
                        <a:rPr lang="fa-IR" sz="1800">
                          <a:latin typeface="B Lotus"/>
                          <a:ea typeface="B Lotus"/>
                          <a:cs typeface="B Lotus" pitchFamily="2" charset="-78"/>
                        </a:rPr>
                        <a:t>نگرانی برای آینده کاری</a:t>
                      </a:r>
                      <a:endParaRPr lang="en-US" sz="2000">
                        <a:latin typeface="B Lotus"/>
                        <a:ea typeface="B Lotus"/>
                        <a:cs typeface="B Lotus" pitchFamily="2" charset="-78"/>
                      </a:endParaRPr>
                    </a:p>
                    <a:p>
                      <a:pPr indent="288290" algn="ctr" rtl="1">
                        <a:lnSpc>
                          <a:spcPct val="150000"/>
                        </a:lnSpc>
                        <a:spcAft>
                          <a:spcPts val="0"/>
                        </a:spcAft>
                      </a:pPr>
                      <a:r>
                        <a:rPr lang="fa-IR" sz="1800">
                          <a:latin typeface="B Lotus"/>
                          <a:ea typeface="B Lotus"/>
                          <a:cs typeface="B Lotus" pitchFamily="2" charset="-78"/>
                        </a:rPr>
                        <a:t>تردید و دودلی</a:t>
                      </a:r>
                      <a:endParaRPr lang="en-US" sz="2000">
                        <a:latin typeface="B Lotus"/>
                        <a:ea typeface="B Lotus"/>
                        <a:cs typeface="B Lotus" pitchFamily="2" charset="-78"/>
                      </a:endParaRPr>
                    </a:p>
                    <a:p>
                      <a:pPr indent="288290" algn="ctr" rtl="1">
                        <a:lnSpc>
                          <a:spcPct val="150000"/>
                        </a:lnSpc>
                        <a:spcAft>
                          <a:spcPts val="0"/>
                        </a:spcAft>
                      </a:pPr>
                      <a:r>
                        <a:rPr lang="fa-IR" sz="1800">
                          <a:latin typeface="B Lotus"/>
                          <a:ea typeface="B Lotus"/>
                          <a:cs typeface="B Lotus" pitchFamily="2" charset="-78"/>
                        </a:rPr>
                        <a:t>عشق و محبّت</a:t>
                      </a:r>
                      <a:endParaRPr lang="en-US" sz="2000">
                        <a:latin typeface="B Lotus"/>
                        <a:ea typeface="B Lotus"/>
                        <a:cs typeface="B Lotus" pitchFamily="2" charset="-78"/>
                      </a:endParaRPr>
                    </a:p>
                    <a:p>
                      <a:pPr indent="288290" algn="ctr" rtl="1">
                        <a:lnSpc>
                          <a:spcPct val="150000"/>
                        </a:lnSpc>
                        <a:spcAft>
                          <a:spcPts val="0"/>
                        </a:spcAft>
                      </a:pPr>
                      <a:r>
                        <a:rPr lang="fa-IR" sz="1800">
                          <a:latin typeface="B Lotus"/>
                          <a:ea typeface="B Lotus"/>
                          <a:cs typeface="B Lotus" pitchFamily="2" charset="-78"/>
                        </a:rPr>
                        <a:t>جلب توجّه</a:t>
                      </a:r>
                      <a:endParaRPr lang="en-US" sz="2000">
                        <a:latin typeface="B Lotus"/>
                        <a:ea typeface="B Lotus"/>
                        <a:cs typeface="B Lotus" pitchFamily="2" charset="-78"/>
                      </a:endParaRPr>
                    </a:p>
                    <a:p>
                      <a:pPr indent="288290" algn="ctr" rtl="1">
                        <a:lnSpc>
                          <a:spcPct val="150000"/>
                        </a:lnSpc>
                        <a:spcAft>
                          <a:spcPts val="0"/>
                        </a:spcAft>
                      </a:pPr>
                      <a:r>
                        <a:rPr lang="fa-IR" sz="1800">
                          <a:latin typeface="B Lotus"/>
                          <a:ea typeface="B Lotus"/>
                          <a:cs typeface="B Lotus" pitchFamily="2" charset="-78"/>
                        </a:rPr>
                        <a:t>هیجان‏طلبی</a:t>
                      </a:r>
                      <a:endParaRPr lang="en-US" sz="2000">
                        <a:latin typeface="B Lotus"/>
                        <a:ea typeface="B Lotus"/>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288290" algn="ctr" rtl="1">
                        <a:lnSpc>
                          <a:spcPct val="150000"/>
                        </a:lnSpc>
                        <a:spcAft>
                          <a:spcPts val="0"/>
                        </a:spcAft>
                      </a:pPr>
                      <a:r>
                        <a:rPr lang="fa-IR" sz="1800">
                          <a:latin typeface="B Lotus"/>
                          <a:ea typeface="B Lotus"/>
                          <a:cs typeface="B Lotus" pitchFamily="2" charset="-78"/>
                        </a:rPr>
                        <a:t>تقلید</a:t>
                      </a:r>
                      <a:endParaRPr lang="en-US" sz="2000">
                        <a:latin typeface="B Lotus"/>
                        <a:ea typeface="B Lotus"/>
                        <a:cs typeface="B Lotus" pitchFamily="2" charset="-78"/>
                      </a:endParaRPr>
                    </a:p>
                    <a:p>
                      <a:pPr indent="288290" algn="ctr" rtl="1">
                        <a:lnSpc>
                          <a:spcPct val="150000"/>
                        </a:lnSpc>
                        <a:spcAft>
                          <a:spcPts val="0"/>
                        </a:spcAft>
                      </a:pPr>
                      <a:r>
                        <a:rPr lang="fa-IR" sz="1800">
                          <a:latin typeface="B Lotus"/>
                          <a:ea typeface="B Lotus"/>
                          <a:cs typeface="B Lotus" pitchFamily="2" charset="-78"/>
                        </a:rPr>
                        <a:t>حقیقت‏طلبی</a:t>
                      </a:r>
                      <a:endParaRPr lang="en-US" sz="2000">
                        <a:latin typeface="B Lotus"/>
                        <a:ea typeface="B Lotus"/>
                        <a:cs typeface="B Lotus" pitchFamily="2" charset="-78"/>
                      </a:endParaRPr>
                    </a:p>
                    <a:p>
                      <a:pPr indent="288290" algn="ctr" rtl="1">
                        <a:lnSpc>
                          <a:spcPct val="150000"/>
                        </a:lnSpc>
                        <a:spcAft>
                          <a:spcPts val="0"/>
                        </a:spcAft>
                      </a:pPr>
                      <a:r>
                        <a:rPr lang="fa-IR" sz="1800">
                          <a:latin typeface="B Lotus"/>
                          <a:ea typeface="B Lotus"/>
                          <a:cs typeface="B Lotus" pitchFamily="2" charset="-78"/>
                        </a:rPr>
                        <a:t>رازداری</a:t>
                      </a:r>
                      <a:endParaRPr lang="en-US" sz="2000">
                        <a:latin typeface="B Lotus"/>
                        <a:ea typeface="B Lotus"/>
                        <a:cs typeface="B Lotus" pitchFamily="2" charset="-78"/>
                      </a:endParaRPr>
                    </a:p>
                    <a:p>
                      <a:pPr indent="288290" algn="ctr" rtl="1">
                        <a:lnSpc>
                          <a:spcPct val="150000"/>
                        </a:lnSpc>
                        <a:spcAft>
                          <a:spcPts val="0"/>
                        </a:spcAft>
                      </a:pPr>
                      <a:r>
                        <a:rPr lang="fa-IR" sz="1800">
                          <a:latin typeface="B Lotus"/>
                          <a:ea typeface="B Lotus"/>
                          <a:cs typeface="B Lotus" pitchFamily="2" charset="-78"/>
                        </a:rPr>
                        <a:t>استقلال‏طلبی</a:t>
                      </a:r>
                      <a:endParaRPr lang="en-US" sz="2000">
                        <a:latin typeface="B Lotus"/>
                        <a:ea typeface="B Lotus"/>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288290" algn="ctr" rtl="1">
                        <a:lnSpc>
                          <a:spcPct val="150000"/>
                        </a:lnSpc>
                        <a:spcAft>
                          <a:spcPts val="0"/>
                        </a:spcAft>
                      </a:pPr>
                      <a:r>
                        <a:rPr lang="fa-IR" sz="1800" dirty="0">
                          <a:latin typeface="B Lotus"/>
                          <a:ea typeface="B Lotus"/>
                          <a:cs typeface="B Lotus" pitchFamily="2" charset="-78"/>
                        </a:rPr>
                        <a:t>عزّت‏طلبی</a:t>
                      </a:r>
                      <a:endParaRPr lang="en-US" sz="2000" dirty="0">
                        <a:latin typeface="B Lotus"/>
                        <a:ea typeface="B Lotus"/>
                        <a:cs typeface="B Lotus" pitchFamily="2" charset="-78"/>
                      </a:endParaRPr>
                    </a:p>
                    <a:p>
                      <a:pPr indent="288290" algn="ctr" rtl="1">
                        <a:lnSpc>
                          <a:spcPct val="150000"/>
                        </a:lnSpc>
                        <a:spcAft>
                          <a:spcPts val="0"/>
                        </a:spcAft>
                      </a:pPr>
                      <a:r>
                        <a:rPr lang="fa-IR" sz="1800" dirty="0">
                          <a:latin typeface="B Lotus"/>
                          <a:ea typeface="B Lotus"/>
                          <a:cs typeface="B Lotus" pitchFamily="2" charset="-78"/>
                        </a:rPr>
                        <a:t>فضیلت‏طلبی</a:t>
                      </a:r>
                      <a:endParaRPr lang="en-US" sz="2000" dirty="0">
                        <a:latin typeface="B Lotus"/>
                        <a:ea typeface="B Lotus"/>
                        <a:cs typeface="B Lotus" pitchFamily="2" charset="-78"/>
                      </a:endParaRPr>
                    </a:p>
                    <a:p>
                      <a:pPr indent="288290" algn="ctr" rtl="1">
                        <a:lnSpc>
                          <a:spcPct val="150000"/>
                        </a:lnSpc>
                        <a:spcAft>
                          <a:spcPts val="0"/>
                        </a:spcAft>
                      </a:pPr>
                      <a:r>
                        <a:rPr lang="fa-IR" sz="1800" dirty="0">
                          <a:latin typeface="B Lotus"/>
                          <a:ea typeface="B Lotus"/>
                          <a:cs typeface="B Lotus" pitchFamily="2" charset="-78"/>
                        </a:rPr>
                        <a:t>خیر‏خواهی</a:t>
                      </a:r>
                      <a:endParaRPr lang="en-US" sz="2000" dirty="0">
                        <a:latin typeface="B Lotus"/>
                        <a:ea typeface="B Lotus"/>
                        <a:cs typeface="B Lotus" pitchFamily="2" charset="-78"/>
                      </a:endParaRPr>
                    </a:p>
                    <a:p>
                      <a:pPr indent="288290" algn="ctr" rtl="1">
                        <a:lnSpc>
                          <a:spcPct val="150000"/>
                        </a:lnSpc>
                        <a:spcAft>
                          <a:spcPts val="0"/>
                        </a:spcAft>
                      </a:pPr>
                      <a:r>
                        <a:rPr lang="fa-IR" sz="1800" dirty="0">
                          <a:latin typeface="B Lotus"/>
                          <a:ea typeface="B Lotus"/>
                          <a:cs typeface="B Lotus" pitchFamily="2" charset="-78"/>
                        </a:rPr>
                        <a:t>نشاط‏طلبی</a:t>
                      </a:r>
                      <a:endParaRPr lang="en-US" sz="2000" dirty="0">
                        <a:latin typeface="B Lotus"/>
                        <a:ea typeface="B Lotus"/>
                        <a:cs typeface="B Lotus" pitchFamily="2" charset="-78"/>
                      </a:endParaRPr>
                    </a:p>
                    <a:p>
                      <a:pPr indent="288290" algn="ctr" rtl="1">
                        <a:lnSpc>
                          <a:spcPct val="150000"/>
                        </a:lnSpc>
                        <a:spcAft>
                          <a:spcPts val="0"/>
                        </a:spcAft>
                      </a:pPr>
                      <a:r>
                        <a:rPr lang="fa-IR" sz="1800" dirty="0">
                          <a:latin typeface="B Lotus"/>
                          <a:ea typeface="B Lotus"/>
                          <a:cs typeface="B Lotus" pitchFamily="2" charset="-78"/>
                        </a:rPr>
                        <a:t>طراوت و لطافت</a:t>
                      </a:r>
                      <a:endParaRPr lang="en-US" sz="2000" dirty="0">
                        <a:latin typeface="B Lotus"/>
                        <a:ea typeface="B Lotus"/>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288290" algn="ctr" rtl="1">
                        <a:lnSpc>
                          <a:spcPct val="150000"/>
                        </a:lnSpc>
                        <a:spcAft>
                          <a:spcPts val="0"/>
                        </a:spcAft>
                      </a:pPr>
                      <a:r>
                        <a:rPr lang="fa-IR" sz="1800" dirty="0">
                          <a:latin typeface="B Lotus"/>
                          <a:ea typeface="B Lotus"/>
                          <a:cs typeface="B Lotus" pitchFamily="2" charset="-78"/>
                        </a:rPr>
                        <a:t>تنوّع‏طلبی</a:t>
                      </a:r>
                      <a:endParaRPr lang="en-US" sz="2000" dirty="0">
                        <a:latin typeface="B Lotus"/>
                        <a:ea typeface="B Lotus"/>
                        <a:cs typeface="B Lotus" pitchFamily="2" charset="-78"/>
                      </a:endParaRPr>
                    </a:p>
                    <a:p>
                      <a:pPr indent="288290" algn="ctr" rtl="1">
                        <a:lnSpc>
                          <a:spcPct val="150000"/>
                        </a:lnSpc>
                        <a:spcAft>
                          <a:spcPts val="0"/>
                        </a:spcAft>
                      </a:pPr>
                      <a:r>
                        <a:rPr lang="fa-IR" sz="1800" dirty="0">
                          <a:latin typeface="B Lotus"/>
                          <a:ea typeface="B Lotus"/>
                          <a:cs typeface="B Lotus" pitchFamily="2" charset="-78"/>
                        </a:rPr>
                        <a:t>خداجویی</a:t>
                      </a:r>
                      <a:endParaRPr lang="en-US" sz="2000" dirty="0">
                        <a:latin typeface="B Lotus"/>
                        <a:ea typeface="B Lotus"/>
                        <a:cs typeface="B Lotus" pitchFamily="2" charset="-78"/>
                      </a:endParaRPr>
                    </a:p>
                    <a:p>
                      <a:pPr indent="288290" algn="ctr" rtl="1">
                        <a:lnSpc>
                          <a:spcPct val="150000"/>
                        </a:lnSpc>
                        <a:spcAft>
                          <a:spcPts val="0"/>
                        </a:spcAft>
                      </a:pPr>
                      <a:r>
                        <a:rPr lang="fa-IR" sz="1800" dirty="0">
                          <a:latin typeface="B Lotus"/>
                          <a:ea typeface="B Lotus"/>
                          <a:cs typeface="B Lotus" pitchFamily="2" charset="-78"/>
                        </a:rPr>
                        <a:t>لذّت‌طلبی</a:t>
                      </a:r>
                      <a:endParaRPr lang="en-US" sz="2000" dirty="0">
                        <a:latin typeface="B Lotus"/>
                        <a:ea typeface="B Lotus"/>
                        <a:cs typeface="B Lotus" pitchFamily="2" charset="-78"/>
                      </a:endParaRPr>
                    </a:p>
                    <a:p>
                      <a:pPr indent="288290" algn="ctr" rtl="1">
                        <a:lnSpc>
                          <a:spcPct val="150000"/>
                        </a:lnSpc>
                        <a:spcAft>
                          <a:spcPts val="0"/>
                        </a:spcAft>
                      </a:pPr>
                      <a:r>
                        <a:rPr lang="fa-IR" sz="1800" dirty="0">
                          <a:latin typeface="B Lotus"/>
                          <a:ea typeface="B Lotus"/>
                          <a:cs typeface="B Lotus" pitchFamily="2" charset="-78"/>
                        </a:rPr>
                        <a:t>و...</a:t>
                      </a:r>
                      <a:endParaRPr lang="en-US" sz="2000" dirty="0">
                        <a:latin typeface="B Lotus"/>
                        <a:ea typeface="B Lotus"/>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
        <p:nvSpPr>
          <p:cNvPr id="9" name="Rounded Rectangle 8">
            <a:hlinkClick r:id="rId9"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0" action="ppaction://hlinksldjump">
              <a:snd r:embed="rId5" name="thbad.wav"/>
            </a:hlinkClick>
            <a:hlinkHover r:id="" action="ppaction://noaction">
              <a:snd r:embed="rId6" name="0.wav"/>
            </a:hlinkHover>
          </p:cNvPr>
          <p:cNvSpPr/>
          <p:nvPr/>
        </p:nvSpPr>
        <p:spPr>
          <a:xfrm>
            <a:off x="157160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1" action="ppaction://hlinksldjump">
              <a:snd r:embed="rId5" name="thbad.wav"/>
            </a:hlinkClick>
            <a:hlinkHover r:id="" action="ppaction://noaction">
              <a:snd r:embed="rId6" name="0.wav"/>
            </a:hlinkHover>
          </p:cNvPr>
          <p:cNvSpPr/>
          <p:nvPr/>
        </p:nvSpPr>
        <p:spPr>
          <a:xfrm>
            <a:off x="114297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2" action="ppaction://hlinksldjump">
              <a:snd r:embed="rId5" name="thbad.wav"/>
            </a:hlinkClick>
            <a:hlinkHover r:id="" action="ppaction://noaction">
              <a:snd r:embed="rId6" name="0.wav"/>
            </a:hlinkHover>
          </p:cNvPr>
          <p:cNvSpPr/>
          <p:nvPr/>
        </p:nvSpPr>
        <p:spPr>
          <a:xfrm>
            <a:off x="7143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3" action="ppaction://hlinksldjump">
              <a:snd r:embed="rId5" name="thbad.wav"/>
            </a:hlinkClick>
            <a:hlinkHover r:id="" action="ppaction://noaction">
              <a:snd r:embed="rId6" name="0.wav"/>
            </a:hlinkHover>
          </p:cNvPr>
          <p:cNvSpPr/>
          <p:nvPr/>
        </p:nvSpPr>
        <p:spPr>
          <a:xfrm>
            <a:off x="285720"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0" fill="hold"/>
                                        <p:tgtEl>
                                          <p:spTgt spid="9"/>
                                        </p:tgtEl>
                                        <p:attrNameLst>
                                          <p:attrName>ppt_x</p:attrName>
                                        </p:attrNameLst>
                                      </p:cBhvr>
                                      <p:tavLst>
                                        <p:tav tm="0">
                                          <p:val>
                                            <p:strVal val="0-#ppt_w/2"/>
                                          </p:val>
                                        </p:tav>
                                        <p:tav tm="100000">
                                          <p:val>
                                            <p:strVal val="#ppt_x"/>
                                          </p:val>
                                        </p:tav>
                                      </p:tavLst>
                                    </p:anim>
                                    <p:anim calcmode="lin" valueType="num">
                                      <p:cBhvr additive="base">
                                        <p:cTn id="32" dur="1000" fill="hold"/>
                                        <p:tgtEl>
                                          <p:spTgt spid="9"/>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0"/>
                                        </p:tgtEl>
                                        <p:attrNameLst>
                                          <p:attrName>style.visibility</p:attrName>
                                        </p:attrNameLst>
                                      </p:cBhvr>
                                      <p:to>
                                        <p:strVal val="visible"/>
                                      </p:to>
                                    </p:set>
                                    <p:anim calcmode="lin" valueType="num">
                                      <p:cBhvr additive="base">
                                        <p:cTn id="35" dur="1000" fill="hold"/>
                                        <p:tgtEl>
                                          <p:spTgt spid="10"/>
                                        </p:tgtEl>
                                        <p:attrNameLst>
                                          <p:attrName>ppt_x</p:attrName>
                                        </p:attrNameLst>
                                      </p:cBhvr>
                                      <p:tavLst>
                                        <p:tav tm="0">
                                          <p:val>
                                            <p:strVal val="0-#ppt_w/2"/>
                                          </p:val>
                                        </p:tav>
                                        <p:tav tm="100000">
                                          <p:val>
                                            <p:strVal val="#ppt_x"/>
                                          </p:val>
                                        </p:tav>
                                      </p:tavLst>
                                    </p:anim>
                                    <p:anim calcmode="lin" valueType="num">
                                      <p:cBhvr additive="base">
                                        <p:cTn id="36" dur="1000" fill="hold"/>
                                        <p:tgtEl>
                                          <p:spTgt spid="10"/>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 calcmode="lin" valueType="num">
                                      <p:cBhvr additive="base">
                                        <p:cTn id="39" dur="1000" fill="hold"/>
                                        <p:tgtEl>
                                          <p:spTgt spid="11"/>
                                        </p:tgtEl>
                                        <p:attrNameLst>
                                          <p:attrName>ppt_x</p:attrName>
                                        </p:attrNameLst>
                                      </p:cBhvr>
                                      <p:tavLst>
                                        <p:tav tm="0">
                                          <p:val>
                                            <p:strVal val="0-#ppt_w/2"/>
                                          </p:val>
                                        </p:tav>
                                        <p:tav tm="100000">
                                          <p:val>
                                            <p:strVal val="#ppt_x"/>
                                          </p:val>
                                        </p:tav>
                                      </p:tavLst>
                                    </p:anim>
                                    <p:anim calcmode="lin" valueType="num">
                                      <p:cBhvr additive="base">
                                        <p:cTn id="40" dur="1000" fill="hold"/>
                                        <p:tgtEl>
                                          <p:spTgt spid="11"/>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additive="base">
                                        <p:cTn id="43" dur="1000" fill="hold"/>
                                        <p:tgtEl>
                                          <p:spTgt spid="12"/>
                                        </p:tgtEl>
                                        <p:attrNameLst>
                                          <p:attrName>ppt_x</p:attrName>
                                        </p:attrNameLst>
                                      </p:cBhvr>
                                      <p:tavLst>
                                        <p:tav tm="0">
                                          <p:val>
                                            <p:strVal val="0-#ppt_w/2"/>
                                          </p:val>
                                        </p:tav>
                                        <p:tav tm="100000">
                                          <p:val>
                                            <p:strVal val="#ppt_x"/>
                                          </p:val>
                                        </p:tav>
                                      </p:tavLst>
                                    </p:anim>
                                    <p:anim calcmode="lin" valueType="num">
                                      <p:cBhvr additive="base">
                                        <p:cTn id="44" dur="1000" fill="hold"/>
                                        <p:tgtEl>
                                          <p:spTgt spid="12"/>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1000" fill="hold"/>
                                        <p:tgtEl>
                                          <p:spTgt spid="13"/>
                                        </p:tgtEl>
                                        <p:attrNameLst>
                                          <p:attrName>ppt_x</p:attrName>
                                        </p:attrNameLst>
                                      </p:cBhvr>
                                      <p:tavLst>
                                        <p:tav tm="0">
                                          <p:val>
                                            <p:strVal val="0-#ppt_w/2"/>
                                          </p:val>
                                        </p:tav>
                                        <p:tav tm="100000">
                                          <p:val>
                                            <p:strVal val="#ppt_x"/>
                                          </p:val>
                                        </p:tav>
                                      </p:tavLst>
                                    </p:anim>
                                    <p:anim calcmode="lin" valueType="num">
                                      <p:cBhvr additive="base">
                                        <p:cTn id="48" dur="1000" fill="hold"/>
                                        <p:tgtEl>
                                          <p:spTgt spid="13"/>
                                        </p:tgtEl>
                                        <p:attrNameLst>
                                          <p:attrName>ppt_y</p:attrName>
                                        </p:attrNameLst>
                                      </p:cBhvr>
                                      <p:tavLst>
                                        <p:tav tm="0">
                                          <p:val>
                                            <p:strVal val="#ppt_y"/>
                                          </p:val>
                                        </p:tav>
                                        <p:tav tm="100000">
                                          <p:val>
                                            <p:strVal val="#ppt_y"/>
                                          </p:val>
                                        </p:tav>
                                      </p:tavLst>
                                    </p:anim>
                                  </p:childTnLst>
                                </p:cTn>
                              </p:par>
                              <p:par>
                                <p:cTn id="49" presetID="10" presetClass="entr" presetSubtype="0" fill="hold" nodeType="withEffect">
                                  <p:stCondLst>
                                    <p:cond delay="0"/>
                                  </p:stCondLst>
                                  <p:childTnLst>
                                    <p:set>
                                      <p:cBhvr>
                                        <p:cTn id="50" dur="1" fill="hold">
                                          <p:stCondLst>
                                            <p:cond delay="0"/>
                                          </p:stCondLst>
                                        </p:cTn>
                                        <p:tgtEl>
                                          <p:spTgt spid="30"/>
                                        </p:tgtEl>
                                        <p:attrNameLst>
                                          <p:attrName>style.visibility</p:attrName>
                                        </p:attrNameLst>
                                      </p:cBhvr>
                                      <p:to>
                                        <p:strVal val="visible"/>
                                      </p:to>
                                    </p:set>
                                    <p:animEffect transition="in" filter="fade">
                                      <p:cBhvr>
                                        <p:cTn id="51" dur="1000"/>
                                        <p:tgtEl>
                                          <p:spTgt spid="30"/>
                                        </p:tgtEl>
                                      </p:cBhvr>
                                    </p:animEffect>
                                  </p:childTnLst>
                                </p:cTn>
                              </p:par>
                            </p:childTnLst>
                          </p:cTn>
                        </p:par>
                        <p:par>
                          <p:cTn id="52" fill="hold">
                            <p:stCondLst>
                              <p:cond delay="2000"/>
                            </p:stCondLst>
                            <p:childTnLst>
                              <p:par>
                                <p:cTn id="53" presetID="10" presetClass="entr" presetSubtype="0" fill="hold" nodeType="afterEffect">
                                  <p:stCondLst>
                                    <p:cond delay="0"/>
                                  </p:stCondLst>
                                  <p:childTnLst>
                                    <p:set>
                                      <p:cBhvr>
                                        <p:cTn id="54" dur="1" fill="hold">
                                          <p:stCondLst>
                                            <p:cond delay="0"/>
                                          </p:stCondLst>
                                        </p:cTn>
                                        <p:tgtEl>
                                          <p:spTgt spid="8"/>
                                        </p:tgtEl>
                                        <p:attrNameLst>
                                          <p:attrName>style.visibility</p:attrName>
                                        </p:attrNameLst>
                                      </p:cBhvr>
                                      <p:to>
                                        <p:strVal val="visible"/>
                                      </p:to>
                                    </p:set>
                                    <p:animEffect transition="in" filter="fade">
                                      <p:cBhvr>
                                        <p:cTn id="5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9" grpId="0" animBg="1"/>
      <p:bldP spid="10" grpId="0" animBg="1"/>
      <p:bldP spid="11" grpId="0" animBg="1"/>
      <p:bldP spid="12" grpId="0" animBg="1"/>
      <p:bldP spid="13" grpId="0" animBg="1"/>
    </p:bldLst>
  </p:timing>
</p:sld>
</file>

<file path=ppt/slides/slide130.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4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اوليا و مربّیان</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fa-IR" sz="2200" b="1" kern="1200" dirty="0" smtClean="0">
                          <a:solidFill>
                            <a:schemeClr val="tx1"/>
                          </a:solidFill>
                          <a:latin typeface="+mn-lt"/>
                          <a:ea typeface="+mn-ea"/>
                          <a:cs typeface="B Lotus" pitchFamily="2" charset="-78"/>
                        </a:rPr>
                        <a:t>آيا به تو، چهار رفتار ياد ندهم كه با به كار بستن آن‏ها، از طِب، بي نياز شوي؟عرض كرد:«چرا.»</a:t>
                      </a:r>
                      <a:endParaRPr lang="en-US" sz="2200" b="1" kern="1200" dirty="0" smtClean="0">
                        <a:solidFill>
                          <a:schemeClr val="tx1"/>
                        </a:solidFill>
                        <a:latin typeface="+mn-lt"/>
                        <a:ea typeface="+mn-ea"/>
                        <a:cs typeface="B Lotus" pitchFamily="2" charset="-78"/>
                      </a:endParaRPr>
                    </a:p>
                    <a:p>
                      <a:pPr rtl="1">
                        <a:lnSpc>
                          <a:spcPct val="150000"/>
                        </a:lnSpc>
                      </a:pPr>
                      <a:r>
                        <a:rPr lang="fa-IR" sz="2200" b="1" kern="1200" dirty="0" smtClean="0">
                          <a:solidFill>
                            <a:schemeClr val="tx1"/>
                          </a:solidFill>
                          <a:latin typeface="+mn-lt"/>
                          <a:ea typeface="+mn-ea"/>
                          <a:cs typeface="B Lotus" pitchFamily="2" charset="-78"/>
                        </a:rPr>
                        <a:t>فرمود:</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«1. تا وقتي گرسنه نشده‌اي بر (سر سفره‏ی) غذا ننشين!</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2. و از (سر سفره) بلند نشو؛ مگر این‏که هنوز اشتهاي خوردن داري.</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3. غذا را خوب بجو.</a:t>
                      </a:r>
                      <a:endParaRPr lang="en-US" sz="2200" b="1" kern="1200" dirty="0" smtClean="0">
                        <a:solidFill>
                          <a:schemeClr val="tx1"/>
                        </a:solidFill>
                        <a:latin typeface="+mn-lt"/>
                        <a:ea typeface="+mn-ea"/>
                        <a:cs typeface="B Lotus" pitchFamily="2" charset="-78"/>
                      </a:endParaRPr>
                    </a:p>
                    <a:p>
                      <a:pPr lvl="1">
                        <a:lnSpc>
                          <a:spcPct val="150000"/>
                        </a:lnSpc>
                      </a:pPr>
                      <a:r>
                        <a:rPr lang="ar-SA" sz="2200" b="1" kern="1200" dirty="0" smtClean="0">
                          <a:solidFill>
                            <a:schemeClr val="tx1"/>
                          </a:solidFill>
                          <a:latin typeface="+mn-lt"/>
                          <a:ea typeface="+mn-ea"/>
                          <a:cs typeface="B Lotus" pitchFamily="2" charset="-78"/>
                        </a:rPr>
                        <a:t>4. و هرگاه تصميم به خوابيدن گرفتي، عمل تخلّي (رفتن به دست‏شويي) را انجام ده.» </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857752" y="253223"/>
            <a:ext cx="2824965"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یازدهم / قالب پرسش و پاسخ</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2857488"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2428860"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2000232"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1571604"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1142976"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714348"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85720"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childTnLst>
                          </p:cTn>
                        </p:par>
                        <p:par>
                          <p:cTn id="57" fill="hold">
                            <p:stCondLst>
                              <p:cond delay="2000"/>
                            </p:stCondLst>
                            <p:childTnLst>
                              <p:par>
                                <p:cTn id="58" presetID="10" presetClass="entr" presetSubtype="0" fill="hold" nodeType="afterEffect">
                                  <p:stCondLst>
                                    <p:cond delay="0"/>
                                  </p:stCondLst>
                                  <p:childTnLst>
                                    <p:set>
                                      <p:cBhvr>
                                        <p:cTn id="59" dur="1" fill="hold">
                                          <p:stCondLst>
                                            <p:cond delay="0"/>
                                          </p:stCondLst>
                                        </p:cTn>
                                        <p:tgtEl>
                                          <p:spTgt spid="30"/>
                                        </p:tgtEl>
                                        <p:attrNameLst>
                                          <p:attrName>style.visibility</p:attrName>
                                        </p:attrNameLst>
                                      </p:cBhvr>
                                      <p:to>
                                        <p:strVal val="visible"/>
                                      </p:to>
                                    </p:set>
                                    <p:animEffect transition="in" filter="fade">
                                      <p:cBhvr>
                                        <p:cTn id="60"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Lst>
  </p:timing>
</p:sld>
</file>

<file path=ppt/slides/slide131.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د) پرسش و پاسخ از مخاطب:</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نكات مهمّ این شيوه‏ی پرسش و پاسخ:</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1800" b="1" kern="1200" dirty="0" smtClean="0">
                          <a:solidFill>
                            <a:schemeClr val="tx1"/>
                          </a:solidFill>
                          <a:latin typeface="+mn-lt"/>
                          <a:ea typeface="+mn-ea"/>
                          <a:cs typeface="B Lotus" pitchFamily="2" charset="-78"/>
                        </a:rPr>
                        <a:t>1. مي‌توان سؤالات كلي متربّیان را توسط خود آن‏ها به سؤالات جزیي تبديل نمود و آن‏ها را به پاسخ صحيح هدايت کرد.</a:t>
                      </a:r>
                      <a:endParaRPr lang="en-US" sz="1800" b="1" kern="1200" dirty="0" smtClean="0">
                        <a:solidFill>
                          <a:schemeClr val="tx1"/>
                        </a:solidFill>
                        <a:latin typeface="+mn-lt"/>
                        <a:ea typeface="+mn-ea"/>
                        <a:cs typeface="B Lotus" pitchFamily="2" charset="-78"/>
                      </a:endParaRPr>
                    </a:p>
                    <a:p>
                      <a:pPr lvl="1" algn="just" rtl="1">
                        <a:lnSpc>
                          <a:spcPct val="150000"/>
                        </a:lnSpc>
                      </a:pPr>
                      <a:r>
                        <a:rPr lang="fa-IR" sz="1800" b="1" kern="1200" dirty="0" smtClean="0">
                          <a:solidFill>
                            <a:schemeClr val="tx1"/>
                          </a:solidFill>
                          <a:latin typeface="+mn-lt"/>
                          <a:ea typeface="+mn-ea"/>
                          <a:cs typeface="B Lotus" pitchFamily="2" charset="-78"/>
                        </a:rPr>
                        <a:t>2. هر جوابي كه دانش آموزان مي‌دهند، احتمال دارد پاسخی براي سؤالات ريز باشد و اين خود كمك مي‌كند هم تمام دانش آموزان به جواب درست برسند وهم موجب شركت بقيّه در امر كلاس و درس می‏شود.</a:t>
                      </a:r>
                      <a:endParaRPr lang="en-US" sz="1800" b="1" kern="1200" dirty="0" smtClean="0">
                        <a:solidFill>
                          <a:schemeClr val="tx1"/>
                        </a:solidFill>
                        <a:latin typeface="+mn-lt"/>
                        <a:ea typeface="+mn-ea"/>
                        <a:cs typeface="B Lotus" pitchFamily="2" charset="-78"/>
                      </a:endParaRPr>
                    </a:p>
                    <a:p>
                      <a:pPr lvl="1" algn="just" rtl="1">
                        <a:lnSpc>
                          <a:spcPct val="150000"/>
                        </a:lnSpc>
                      </a:pPr>
                      <a:r>
                        <a:rPr lang="fa-IR" sz="1800" b="1" kern="1200" dirty="0" smtClean="0">
                          <a:solidFill>
                            <a:schemeClr val="tx1"/>
                          </a:solidFill>
                          <a:latin typeface="+mn-lt"/>
                          <a:ea typeface="+mn-ea"/>
                          <a:cs typeface="B Lotus" pitchFamily="2" charset="-78"/>
                        </a:rPr>
                        <a:t>3. بعضي از سؤالات كه تشنج‌زا است، بايد برگردانده و از خود دانش‏آموز پرسيده شود تا با استفاده از نظر او و به كمك افراد كلاس، جمع‌بندي مناسبي صورت پذيرد.</a:t>
                      </a:r>
                      <a:endParaRPr lang="en-US" sz="1800" b="1" kern="1200" dirty="0" smtClean="0">
                        <a:solidFill>
                          <a:schemeClr val="tx1"/>
                        </a:solidFill>
                        <a:latin typeface="+mn-lt"/>
                        <a:ea typeface="+mn-ea"/>
                        <a:cs typeface="B Lotus" pitchFamily="2" charset="-78"/>
                      </a:endParaRPr>
                    </a:p>
                    <a:p>
                      <a:pPr lvl="1" algn="just" rtl="1">
                        <a:lnSpc>
                          <a:spcPct val="150000"/>
                        </a:lnSpc>
                      </a:pPr>
                      <a:r>
                        <a:rPr lang="ar-SA" sz="1800" b="1" kern="1200" dirty="0" smtClean="0">
                          <a:solidFill>
                            <a:schemeClr val="tx1"/>
                          </a:solidFill>
                          <a:latin typeface="+mn-lt"/>
                          <a:ea typeface="+mn-ea"/>
                          <a:cs typeface="B Lotus" pitchFamily="2" charset="-78"/>
                        </a:rPr>
                        <a:t>4. بعضي از سؤالات به گونه‌اي هستند كه خود مربّیبرای پاسخ‌گويي، آمادگي كامل ندارد؛در اين صورت مي‌توان سؤال را با كميپرورش و توضيح و يا جزء جزءكردن، از بقيّه متربّیان پرسيد و كلاس را فعّال ساخت. اگر جواب‌ها درست بود، آن‏ها را خلاصه و جمع‌بندي كرده،دوباره ارائه نمايند</a:t>
                      </a:r>
                      <a:r>
                        <a:rPr lang="fa-IR" sz="18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1" kern="1200" dirty="0" smtClean="0">
                          <a:solidFill>
                            <a:schemeClr val="tx1"/>
                          </a:solidFill>
                          <a:latin typeface="+mn-lt"/>
                          <a:ea typeface="+mn-ea"/>
                          <a:cs typeface="B Lotus" pitchFamily="2" charset="-78"/>
                        </a:rPr>
                        <a:t>.</a:t>
                      </a:r>
                      <a:r>
                        <a:rPr lang="fa-IR" sz="1800" b="0" kern="1200" dirty="0" smtClean="0">
                          <a:solidFill>
                            <a:schemeClr val="tx1"/>
                          </a:solidFill>
                          <a:effectLst>
                            <a:glow rad="139700">
                              <a:schemeClr val="accent2">
                                <a:satMod val="175000"/>
                                <a:alpha val="40000"/>
                              </a:schemeClr>
                            </a:glow>
                          </a:effectLst>
                          <a:latin typeface="+mn-lt"/>
                          <a:ea typeface="+mn-ea"/>
                          <a:cs typeface="B Lotus" pitchFamily="2" charset="-78"/>
                        </a:rPr>
                        <a:t> </a:t>
                      </a:r>
                      <a:endParaRPr lang="fa-IR" sz="1800" b="1" kern="1200" dirty="0" smtClean="0">
                        <a:solidFill>
                          <a:schemeClr val="tx1"/>
                        </a:solidFill>
                        <a:latin typeface="+mn-lt"/>
                        <a:ea typeface="+mn-ea"/>
                        <a:cs typeface="B Lotus" pitchFamily="2" charset="-78"/>
                      </a:endParaRPr>
                    </a:p>
                    <a:p>
                      <a:pPr algn="just" rtl="1">
                        <a:lnSpc>
                          <a:spcPct val="150000"/>
                        </a:lnSpc>
                      </a:pPr>
                      <a:r>
                        <a:rPr lang="fa-IR" sz="16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600" b="0" kern="1200" dirty="0" smtClean="0">
                          <a:solidFill>
                            <a:schemeClr val="tx1"/>
                          </a:solidFill>
                          <a:latin typeface="+mn-lt"/>
                          <a:ea typeface="+mn-ea"/>
                          <a:cs typeface="B Lotus" pitchFamily="2" charset="-78"/>
                        </a:rPr>
                        <a:t> براي آگاهي بيشتر: ر ك: حلقه‏هاي معرفت، معاونت تبليغ، واحد ابداع روش‏هاي نوين تبليغي(این جزوه بصورت جزوه ای آماده شده است.).</a:t>
                      </a:r>
                      <a:endParaRPr lang="en-US" sz="16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857752" y="253223"/>
            <a:ext cx="2824965"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یازدهم / قالب پرسش و پاسخ</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2857488"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2428860"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2000232"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1571604"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1142976"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714348"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85720"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childTnLst>
                          </p:cTn>
                        </p:par>
                        <p:par>
                          <p:cTn id="57" fill="hold">
                            <p:stCondLst>
                              <p:cond delay="2000"/>
                            </p:stCondLst>
                            <p:childTnLst>
                              <p:par>
                                <p:cTn id="58" presetID="10" presetClass="entr" presetSubtype="0" fill="hold" nodeType="afterEffect">
                                  <p:stCondLst>
                                    <p:cond delay="0"/>
                                  </p:stCondLst>
                                  <p:childTnLst>
                                    <p:set>
                                      <p:cBhvr>
                                        <p:cTn id="59" dur="1" fill="hold">
                                          <p:stCondLst>
                                            <p:cond delay="0"/>
                                          </p:stCondLst>
                                        </p:cTn>
                                        <p:tgtEl>
                                          <p:spTgt spid="30"/>
                                        </p:tgtEl>
                                        <p:attrNameLst>
                                          <p:attrName>style.visibility</p:attrName>
                                        </p:attrNameLst>
                                      </p:cBhvr>
                                      <p:to>
                                        <p:strVal val="visible"/>
                                      </p:to>
                                    </p:set>
                                    <p:animEffect transition="in" filter="fade">
                                      <p:cBhvr>
                                        <p:cTn id="60"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Lst>
  </p:timing>
</p:sld>
</file>

<file path=ppt/slides/slide132.xml><?xml version="1.0" encoding="utf-8"?>
<p:sld xmlns:a="http://schemas.openxmlformats.org/drawingml/2006/main" xmlns:r="http://schemas.openxmlformats.org/officeDocument/2006/relationships" xmlns:p="http://schemas.openxmlformats.org/presentationml/2006/main">
  <p:cSld>
    <p:bg>
      <p:bgPr>
        <a:blipFill dpi="0" rotWithShape="1">
          <a:blip r:embed="rId3" cstate="print">
            <a:lum/>
          </a:blip>
          <a:srcRect/>
          <a:stretch>
            <a:fillRect/>
          </a:stretch>
        </a:blipFill>
        <a:effectLst/>
      </p:bgPr>
    </p:bg>
    <p:spTree>
      <p:nvGrpSpPr>
        <p:cNvPr id="1" name=""/>
        <p:cNvGrpSpPr/>
        <p:nvPr/>
      </p:nvGrpSpPr>
      <p:grpSpPr>
        <a:xfrm>
          <a:off x="0" y="0"/>
          <a:ext cx="0" cy="0"/>
          <a:chOff x="0" y="0"/>
          <a:chExt cx="0" cy="0"/>
        </a:xfrm>
      </p:grpSpPr>
      <p:pic>
        <p:nvPicPr>
          <p:cNvPr id="2050"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5295931" y="1214422"/>
            <a:ext cx="3490911" cy="708549"/>
          </a:xfrm>
          <a:prstGeom prst="rect">
            <a:avLst/>
          </a:prstGeom>
          <a:noFill/>
        </p:spPr>
      </p:pic>
      <p:sp>
        <p:nvSpPr>
          <p:cNvPr id="14" name="TextBox 13"/>
          <p:cNvSpPr txBox="1"/>
          <p:nvPr/>
        </p:nvSpPr>
        <p:spPr>
          <a:xfrm>
            <a:off x="6494289" y="1342673"/>
            <a:ext cx="1094195"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معنای روش </a:t>
            </a:r>
            <a:endParaRPr lang="fa-IR" sz="1700" b="1" dirty="0">
              <a:effectLst/>
              <a:cs typeface="B Mitra" pitchFamily="2" charset="-78"/>
            </a:endParaRPr>
          </a:p>
        </p:txBody>
      </p:sp>
      <p:pic>
        <p:nvPicPr>
          <p:cNvPr id="23"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5081617" y="1862134"/>
            <a:ext cx="3490911" cy="708549"/>
          </a:xfrm>
          <a:prstGeom prst="rect">
            <a:avLst/>
          </a:prstGeom>
          <a:noFill/>
        </p:spPr>
      </p:pic>
      <p:pic>
        <p:nvPicPr>
          <p:cNvPr id="24"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867303" y="2500306"/>
            <a:ext cx="3490911" cy="708549"/>
          </a:xfrm>
          <a:prstGeom prst="rect">
            <a:avLst/>
          </a:prstGeom>
          <a:noFill/>
        </p:spPr>
      </p:pic>
      <p:pic>
        <p:nvPicPr>
          <p:cNvPr id="25"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652989" y="3148018"/>
            <a:ext cx="3490911" cy="708549"/>
          </a:xfrm>
          <a:prstGeom prst="rect">
            <a:avLst/>
          </a:prstGeom>
          <a:noFill/>
        </p:spPr>
      </p:pic>
      <p:pic>
        <p:nvPicPr>
          <p:cNvPr id="27"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438675" y="3790960"/>
            <a:ext cx="3490911" cy="708549"/>
          </a:xfrm>
          <a:prstGeom prst="rect">
            <a:avLst/>
          </a:prstGeom>
          <a:noFill/>
        </p:spPr>
      </p:pic>
      <p:pic>
        <p:nvPicPr>
          <p:cNvPr id="28"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224361" y="4433902"/>
            <a:ext cx="3490911" cy="708549"/>
          </a:xfrm>
          <a:prstGeom prst="rect">
            <a:avLst/>
          </a:prstGeom>
          <a:noFill/>
        </p:spPr>
      </p:pic>
      <p:pic>
        <p:nvPicPr>
          <p:cNvPr id="29"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081485" y="5076844"/>
            <a:ext cx="3490911" cy="708549"/>
          </a:xfrm>
          <a:prstGeom prst="rect">
            <a:avLst/>
          </a:prstGeom>
          <a:noFill/>
        </p:spPr>
      </p:pic>
      <p:pic>
        <p:nvPicPr>
          <p:cNvPr id="30"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3786182" y="5715016"/>
            <a:ext cx="3490911" cy="708549"/>
          </a:xfrm>
          <a:prstGeom prst="rect">
            <a:avLst/>
          </a:prstGeom>
          <a:noFill/>
        </p:spPr>
      </p:pic>
      <p:pic>
        <p:nvPicPr>
          <p:cNvPr id="53"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795469" y="1504944"/>
            <a:ext cx="3490911" cy="708549"/>
          </a:xfrm>
          <a:prstGeom prst="rect">
            <a:avLst/>
          </a:prstGeom>
          <a:noFill/>
        </p:spPr>
      </p:pic>
      <p:pic>
        <p:nvPicPr>
          <p:cNvPr id="54"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581155" y="2152656"/>
            <a:ext cx="3490911" cy="708549"/>
          </a:xfrm>
          <a:prstGeom prst="rect">
            <a:avLst/>
          </a:prstGeom>
          <a:noFill/>
        </p:spPr>
      </p:pic>
      <p:pic>
        <p:nvPicPr>
          <p:cNvPr id="55"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366841" y="2790828"/>
            <a:ext cx="3490911" cy="708549"/>
          </a:xfrm>
          <a:prstGeom prst="rect">
            <a:avLst/>
          </a:prstGeom>
          <a:noFill/>
        </p:spPr>
      </p:pic>
      <p:pic>
        <p:nvPicPr>
          <p:cNvPr id="56"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152527" y="3438540"/>
            <a:ext cx="3490911" cy="708549"/>
          </a:xfrm>
          <a:prstGeom prst="rect">
            <a:avLst/>
          </a:prstGeom>
          <a:noFill/>
        </p:spPr>
      </p:pic>
      <p:pic>
        <p:nvPicPr>
          <p:cNvPr id="57"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938213" y="4081482"/>
            <a:ext cx="3490911" cy="708549"/>
          </a:xfrm>
          <a:prstGeom prst="rect">
            <a:avLst/>
          </a:prstGeom>
          <a:noFill/>
        </p:spPr>
      </p:pic>
      <p:pic>
        <p:nvPicPr>
          <p:cNvPr id="58"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723899" y="4724424"/>
            <a:ext cx="3490911" cy="708549"/>
          </a:xfrm>
          <a:prstGeom prst="rect">
            <a:avLst/>
          </a:prstGeom>
          <a:noFill/>
        </p:spPr>
      </p:pic>
      <p:pic>
        <p:nvPicPr>
          <p:cNvPr id="59"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581023" y="5367366"/>
            <a:ext cx="3490911" cy="708549"/>
          </a:xfrm>
          <a:prstGeom prst="rect">
            <a:avLst/>
          </a:prstGeom>
          <a:noFill/>
        </p:spPr>
      </p:pic>
      <p:pic>
        <p:nvPicPr>
          <p:cNvPr id="60"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285720" y="6005538"/>
            <a:ext cx="3490911" cy="708549"/>
          </a:xfrm>
          <a:prstGeom prst="rect">
            <a:avLst/>
          </a:prstGeom>
          <a:noFill/>
        </p:spPr>
      </p:pic>
      <p:sp>
        <p:nvSpPr>
          <p:cNvPr id="61" name="TextBox 60"/>
          <p:cNvSpPr txBox="1"/>
          <p:nvPr/>
        </p:nvSpPr>
        <p:spPr>
          <a:xfrm>
            <a:off x="5958504" y="1974034"/>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 قالب داستان</a:t>
            </a:r>
            <a:endParaRPr lang="fa-IR" sz="1700" b="1" dirty="0">
              <a:effectLst/>
              <a:cs typeface="B Mitra" pitchFamily="2" charset="-78"/>
            </a:endParaRPr>
          </a:p>
        </p:txBody>
      </p:sp>
      <p:sp>
        <p:nvSpPr>
          <p:cNvPr id="62" name="TextBox 61"/>
          <p:cNvSpPr txBox="1"/>
          <p:nvPr/>
        </p:nvSpPr>
        <p:spPr>
          <a:xfrm>
            <a:off x="5529876" y="2612206"/>
            <a:ext cx="2165765"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2-قالب پرسش و پاسخ</a:t>
            </a:r>
            <a:endParaRPr lang="fa-IR" sz="1700" b="1" dirty="0">
              <a:effectLst/>
              <a:cs typeface="B Mitra" pitchFamily="2" charset="-78"/>
            </a:endParaRPr>
          </a:p>
        </p:txBody>
      </p:sp>
      <p:sp>
        <p:nvSpPr>
          <p:cNvPr id="63" name="TextBox 62">
            <a:hlinkClick r:id="rId5" action="ppaction://hlinksldjump">
              <a:snd r:embed="rId6" name="thbad.wav"/>
            </a:hlinkClick>
            <a:hlinkHover r:id="" action="ppaction://noaction">
              <a:snd r:embed="rId7" name="0.wav"/>
            </a:hlinkHover>
          </p:cNvPr>
          <p:cNvSpPr txBox="1"/>
          <p:nvPr/>
        </p:nvSpPr>
        <p:spPr>
          <a:xfrm>
            <a:off x="5529876" y="3276269"/>
            <a:ext cx="1737137" cy="452047"/>
          </a:xfrm>
          <a:prstGeom prst="rect">
            <a:avLst/>
          </a:prstGeom>
          <a:noFill/>
        </p:spPr>
        <p:txBody>
          <a:bodyPr wrap="square" rtlCol="1" anchor="ctr">
            <a:spAutoFit/>
          </a:bodyPr>
          <a:lstStyle/>
          <a:p>
            <a:pPr algn="ctr">
              <a:lnSpc>
                <a:spcPct val="150000"/>
              </a:lnSpc>
            </a:pPr>
            <a:r>
              <a:rPr lang="fa-IR" sz="1700" b="1" dirty="0" smtClean="0">
                <a:effectLst>
                  <a:glow rad="101600">
                    <a:schemeClr val="accent3">
                      <a:satMod val="175000"/>
                      <a:alpha val="40000"/>
                    </a:schemeClr>
                  </a:glow>
                </a:effectLst>
                <a:cs typeface="B Mitra" pitchFamily="2" charset="-78"/>
              </a:rPr>
              <a:t>3- قالب انواعی</a:t>
            </a:r>
            <a:endParaRPr lang="fa-IR" sz="1700" b="1" dirty="0">
              <a:effectLst>
                <a:glow rad="101600">
                  <a:schemeClr val="accent3">
                    <a:satMod val="175000"/>
                    <a:alpha val="40000"/>
                  </a:schemeClr>
                </a:glow>
              </a:effectLst>
              <a:cs typeface="B Mitra" pitchFamily="2" charset="-78"/>
            </a:endParaRPr>
          </a:p>
        </p:txBody>
      </p:sp>
      <p:sp>
        <p:nvSpPr>
          <p:cNvPr id="64" name="TextBox 63"/>
          <p:cNvSpPr txBox="1"/>
          <p:nvPr/>
        </p:nvSpPr>
        <p:spPr>
          <a:xfrm>
            <a:off x="5315562" y="3919211"/>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4-قالب گروهی</a:t>
            </a:r>
            <a:endParaRPr lang="fa-IR" sz="1700" b="1" dirty="0">
              <a:effectLst/>
              <a:cs typeface="B Mitra" pitchFamily="2" charset="-78"/>
            </a:endParaRPr>
          </a:p>
        </p:txBody>
      </p:sp>
      <p:sp>
        <p:nvSpPr>
          <p:cNvPr id="65" name="TextBox 64"/>
          <p:cNvSpPr txBox="1"/>
          <p:nvPr/>
        </p:nvSpPr>
        <p:spPr>
          <a:xfrm>
            <a:off x="5101248" y="4562153"/>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5-قالب شعاری</a:t>
            </a:r>
            <a:endParaRPr lang="fa-IR" sz="1700" b="1" dirty="0">
              <a:effectLst/>
              <a:cs typeface="B Mitra" pitchFamily="2" charset="-78"/>
            </a:endParaRPr>
          </a:p>
        </p:txBody>
      </p:sp>
      <p:sp>
        <p:nvSpPr>
          <p:cNvPr id="66" name="TextBox 65"/>
          <p:cNvSpPr txBox="1"/>
          <p:nvPr/>
        </p:nvSpPr>
        <p:spPr>
          <a:xfrm>
            <a:off x="4958372" y="5205095"/>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6-قالب آدابی</a:t>
            </a:r>
            <a:endParaRPr lang="fa-IR" sz="1700" b="1" dirty="0">
              <a:effectLst/>
              <a:cs typeface="B Mitra" pitchFamily="2" charset="-78"/>
            </a:endParaRPr>
          </a:p>
        </p:txBody>
      </p:sp>
      <p:sp>
        <p:nvSpPr>
          <p:cNvPr id="67" name="TextBox 66"/>
          <p:cNvSpPr txBox="1"/>
          <p:nvPr/>
        </p:nvSpPr>
        <p:spPr>
          <a:xfrm>
            <a:off x="4663069" y="5843267"/>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7-قالب عددی</a:t>
            </a:r>
            <a:endParaRPr lang="fa-IR" sz="1700" b="1" dirty="0">
              <a:effectLst/>
              <a:cs typeface="B Mitra" pitchFamily="2" charset="-78"/>
            </a:endParaRPr>
          </a:p>
        </p:txBody>
      </p:sp>
      <p:sp>
        <p:nvSpPr>
          <p:cNvPr id="68" name="TextBox 67"/>
          <p:cNvSpPr txBox="1"/>
          <p:nvPr/>
        </p:nvSpPr>
        <p:spPr>
          <a:xfrm>
            <a:off x="2672356" y="1633195"/>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9-قالب نمادین</a:t>
            </a:r>
            <a:endParaRPr lang="fa-IR" sz="1700" b="1" dirty="0">
              <a:effectLst/>
              <a:cs typeface="B Mitra" pitchFamily="2" charset="-78"/>
            </a:endParaRPr>
          </a:p>
        </p:txBody>
      </p:sp>
      <p:sp>
        <p:nvSpPr>
          <p:cNvPr id="69" name="TextBox 68"/>
          <p:cNvSpPr txBox="1"/>
          <p:nvPr/>
        </p:nvSpPr>
        <p:spPr>
          <a:xfrm>
            <a:off x="2458042" y="2280907"/>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10-قالب تشبیهی</a:t>
            </a:r>
            <a:endParaRPr lang="fa-IR" sz="1700" b="1" dirty="0">
              <a:effectLst/>
              <a:cs typeface="B Mitra" pitchFamily="2" charset="-78"/>
            </a:endParaRPr>
          </a:p>
        </p:txBody>
      </p:sp>
      <p:sp>
        <p:nvSpPr>
          <p:cNvPr id="70" name="TextBox 69"/>
          <p:cNvSpPr txBox="1"/>
          <p:nvPr/>
        </p:nvSpPr>
        <p:spPr>
          <a:xfrm>
            <a:off x="2243728" y="2919079"/>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11-قالب نکته ای</a:t>
            </a:r>
            <a:endParaRPr lang="fa-IR" sz="1700" b="1" dirty="0">
              <a:effectLst/>
              <a:cs typeface="B Mitra" pitchFamily="2" charset="-78"/>
            </a:endParaRPr>
          </a:p>
        </p:txBody>
      </p:sp>
      <p:sp>
        <p:nvSpPr>
          <p:cNvPr id="71" name="TextBox 70"/>
          <p:cNvSpPr txBox="1"/>
          <p:nvPr/>
        </p:nvSpPr>
        <p:spPr>
          <a:xfrm>
            <a:off x="2029414" y="3566791"/>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12-قالب تعارضی</a:t>
            </a:r>
            <a:endParaRPr lang="fa-IR" sz="1700" b="1" dirty="0">
              <a:effectLst/>
              <a:cs typeface="B Mitra" pitchFamily="2" charset="-78"/>
            </a:endParaRPr>
          </a:p>
        </p:txBody>
      </p:sp>
      <p:sp>
        <p:nvSpPr>
          <p:cNvPr id="72" name="TextBox 71"/>
          <p:cNvSpPr txBox="1"/>
          <p:nvPr/>
        </p:nvSpPr>
        <p:spPr>
          <a:xfrm>
            <a:off x="1815100" y="4209733"/>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13-قالب مقایسه ای</a:t>
            </a:r>
            <a:endParaRPr lang="fa-IR" sz="1700" b="1" dirty="0">
              <a:effectLst/>
              <a:cs typeface="B Mitra" pitchFamily="2" charset="-78"/>
            </a:endParaRPr>
          </a:p>
        </p:txBody>
      </p:sp>
      <p:sp>
        <p:nvSpPr>
          <p:cNvPr id="73" name="TextBox 72"/>
          <p:cNvSpPr txBox="1"/>
          <p:nvPr/>
        </p:nvSpPr>
        <p:spPr>
          <a:xfrm>
            <a:off x="1600786" y="4852675"/>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14-قالب نسخه ای</a:t>
            </a:r>
            <a:endParaRPr lang="fa-IR" sz="1700" b="1" dirty="0">
              <a:effectLst/>
              <a:cs typeface="B Mitra" pitchFamily="2" charset="-78"/>
            </a:endParaRPr>
          </a:p>
        </p:txBody>
      </p:sp>
      <p:sp>
        <p:nvSpPr>
          <p:cNvPr id="74" name="TextBox 73"/>
          <p:cNvSpPr txBox="1"/>
          <p:nvPr/>
        </p:nvSpPr>
        <p:spPr>
          <a:xfrm>
            <a:off x="1457910" y="5495617"/>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15-قالب نمایشی</a:t>
            </a:r>
            <a:endParaRPr lang="fa-IR" sz="1700" b="1" dirty="0">
              <a:effectLst/>
              <a:cs typeface="B Mitra" pitchFamily="2" charset="-78"/>
            </a:endParaRPr>
          </a:p>
        </p:txBody>
      </p:sp>
      <p:sp>
        <p:nvSpPr>
          <p:cNvPr id="75" name="TextBox 74"/>
          <p:cNvSpPr txBox="1"/>
          <p:nvPr/>
        </p:nvSpPr>
        <p:spPr>
          <a:xfrm>
            <a:off x="1162607" y="6133789"/>
            <a:ext cx="1737137" cy="452047"/>
          </a:xfrm>
          <a:prstGeom prst="rect">
            <a:avLst/>
          </a:prstGeom>
          <a:noFill/>
        </p:spPr>
        <p:txBody>
          <a:bodyPr wrap="square" rtlCol="1" anchor="ctr">
            <a:spAutoFit/>
          </a:bodyPr>
          <a:lstStyle/>
          <a:p>
            <a:pPr algn="ctr" rtl="0">
              <a:lnSpc>
                <a:spcPct val="150000"/>
              </a:lnSpc>
            </a:pPr>
            <a:r>
              <a:rPr lang="fa-IR" sz="1700" b="1" dirty="0" smtClean="0">
                <a:effectLst/>
                <a:cs typeface="B Mitra" pitchFamily="2" charset="-78"/>
              </a:rPr>
              <a:t>16-قالب توصیفی</a:t>
            </a:r>
            <a:endParaRPr lang="fa-IR" sz="1700" b="1" dirty="0">
              <a:effectLst/>
              <a:cs typeface="B Mitra" pitchFamily="2" charset="-78"/>
            </a:endParaRPr>
          </a:p>
        </p:txBody>
      </p:sp>
      <p:pic>
        <p:nvPicPr>
          <p:cNvPr id="76" name="Picture 2" descr="G:\ramezan 1390\pic - file\bais\b1.jpg">
            <a:hlinkClick r:id="rId8" action="ppaction://hlinksldjump">
              <a:snd r:embed="rId6" name="thbad.wav"/>
            </a:hlinkClick>
            <a:hlinkHover r:id="" action="ppaction://noaction">
              <a:snd r:embed="rId7" name="0.wav"/>
            </a:hlinkHover>
          </p:cNvPr>
          <p:cNvPicPr>
            <a:picLocks noChangeAspect="1" noChangeArrowheads="1"/>
          </p:cNvPicPr>
          <p:nvPr/>
        </p:nvPicPr>
        <p:blipFill>
          <a:blip r:embed="rId9" cstate="print"/>
          <a:srcRect/>
          <a:stretch>
            <a:fillRect/>
          </a:stretch>
        </p:blipFill>
        <p:spPr bwMode="auto">
          <a:xfrm>
            <a:off x="7929586" y="241290"/>
            <a:ext cx="383226" cy="396000"/>
          </a:xfrm>
          <a:prstGeom prst="rect">
            <a:avLst/>
          </a:prstGeom>
          <a:noFill/>
        </p:spPr>
      </p:pic>
      <p:pic>
        <p:nvPicPr>
          <p:cNvPr id="77" name="Picture 5" descr="D:\narmafzar H edayat\power point\Ordodari\pic\exist copy.png">
            <a:hlinkClick r:id="" action="ppaction://hlinkshowjump?jump=endshow">
              <a:snd r:embed="rId6" name="thbad.wav"/>
            </a:hlinkClick>
            <a:hlinkHover r:id="" action="ppaction://noaction">
              <a:snd r:embed="rId7" name="0.wav"/>
            </a:hlinkHover>
          </p:cNvPr>
          <p:cNvPicPr>
            <a:picLocks noChangeAspect="1" noChangeArrowheads="1"/>
          </p:cNvPicPr>
          <p:nvPr/>
        </p:nvPicPr>
        <p:blipFill>
          <a:blip r:embed="rId10" cstate="print"/>
          <a:srcRect/>
          <a:stretch>
            <a:fillRect/>
          </a:stretch>
        </p:blipFill>
        <p:spPr bwMode="auto">
          <a:xfrm>
            <a:off x="8358214" y="214290"/>
            <a:ext cx="450000" cy="450000"/>
          </a:xfrm>
          <a:prstGeom prst="rect">
            <a:avLst/>
          </a:prstGeom>
          <a:noFill/>
        </p:spPr>
      </p:pic>
      <p:pic>
        <p:nvPicPr>
          <p:cNvPr id="37"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2081221" y="857232"/>
            <a:ext cx="3490911" cy="708549"/>
          </a:xfrm>
          <a:prstGeom prst="rect">
            <a:avLst/>
          </a:prstGeom>
          <a:noFill/>
        </p:spPr>
      </p:pic>
      <p:sp>
        <p:nvSpPr>
          <p:cNvPr id="38" name="TextBox 37"/>
          <p:cNvSpPr txBox="1"/>
          <p:nvPr/>
        </p:nvSpPr>
        <p:spPr>
          <a:xfrm>
            <a:off x="2958108" y="985483"/>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8-قالب جوانبی</a:t>
            </a:r>
            <a:endParaRPr lang="fa-IR" sz="1700" b="1" dirty="0">
              <a:effectLst/>
              <a:cs typeface="B Mitra" pitchFamily="2" charset="-78"/>
            </a:endParaRPr>
          </a:p>
        </p:txBody>
      </p:sp>
      <p:sp>
        <p:nvSpPr>
          <p:cNvPr id="39" name="TextBox 38"/>
          <p:cNvSpPr txBox="1"/>
          <p:nvPr/>
        </p:nvSpPr>
        <p:spPr>
          <a:xfrm>
            <a:off x="2143108" y="231796"/>
            <a:ext cx="5357850" cy="553998"/>
          </a:xfrm>
          <a:prstGeom prst="rect">
            <a:avLst/>
          </a:prstGeom>
          <a:noFill/>
        </p:spPr>
        <p:txBody>
          <a:bodyPr wrap="square" rtlCol="1">
            <a:spAutoFit/>
          </a:bodyPr>
          <a:lstStyle/>
          <a:p>
            <a:pPr>
              <a:lnSpc>
                <a:spcPct val="150000"/>
              </a:lnSpc>
            </a:pPr>
            <a:r>
              <a:rPr lang="fa-IR" sz="2000" b="1" dirty="0" smtClean="0">
                <a:effectLst>
                  <a:glow rad="139700">
                    <a:schemeClr val="accent5">
                      <a:satMod val="175000"/>
                      <a:alpha val="40000"/>
                    </a:schemeClr>
                  </a:glow>
                </a:effectLst>
                <a:cs typeface="B Titr" pitchFamily="2" charset="-78"/>
              </a:rPr>
              <a:t>فصل دوم : روش ها             جلسه دوازدهم </a:t>
            </a:r>
          </a:p>
        </p:txBody>
      </p:sp>
    </p:spTree>
  </p:cSld>
  <p:clrMapOvr>
    <a:masterClrMapping/>
  </p:clrMapOvr>
  <p:transition advClick="0">
    <p:sndAc>
      <p:stSnd>
        <p:snd r:embed="rId2" name="W8.WAV"/>
      </p:stSnd>
    </p:sndAc>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fade">
                                      <p:cBhvr>
                                        <p:cTn id="7" dur="1000"/>
                                        <p:tgtEl>
                                          <p:spTgt spid="39"/>
                                        </p:tgtEl>
                                      </p:cBhvr>
                                    </p:animEffect>
                                    <p:anim calcmode="lin" valueType="num">
                                      <p:cBhvr>
                                        <p:cTn id="8" dur="1000" fill="hold"/>
                                        <p:tgtEl>
                                          <p:spTgt spid="39"/>
                                        </p:tgtEl>
                                        <p:attrNameLst>
                                          <p:attrName>ppt_x</p:attrName>
                                        </p:attrNameLst>
                                      </p:cBhvr>
                                      <p:tavLst>
                                        <p:tav tm="0">
                                          <p:val>
                                            <p:strVal val="#ppt_x"/>
                                          </p:val>
                                        </p:tav>
                                        <p:tav tm="100000">
                                          <p:val>
                                            <p:strVal val="#ppt_x"/>
                                          </p:val>
                                        </p:tav>
                                      </p:tavLst>
                                    </p:anim>
                                    <p:anim calcmode="lin" valueType="num">
                                      <p:cBhvr>
                                        <p:cTn id="9" dur="1000" fill="hold"/>
                                        <p:tgtEl>
                                          <p:spTgt spid="3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fade">
                                      <p:cBhvr>
                                        <p:cTn id="13" dur="1000"/>
                                        <p:tgtEl>
                                          <p:spTgt spid="25"/>
                                        </p:tgtEl>
                                      </p:cBhvr>
                                    </p:animEffect>
                                    <p:anim calcmode="lin" valueType="num">
                                      <p:cBhvr>
                                        <p:cTn id="14" dur="1000" fill="hold"/>
                                        <p:tgtEl>
                                          <p:spTgt spid="25"/>
                                        </p:tgtEl>
                                        <p:attrNameLst>
                                          <p:attrName>ppt_x</p:attrName>
                                        </p:attrNameLst>
                                      </p:cBhvr>
                                      <p:tavLst>
                                        <p:tav tm="0">
                                          <p:val>
                                            <p:strVal val="#ppt_x"/>
                                          </p:val>
                                        </p:tav>
                                        <p:tav tm="100000">
                                          <p:val>
                                            <p:strVal val="#ppt_x"/>
                                          </p:val>
                                        </p:tav>
                                      </p:tavLst>
                                    </p:anim>
                                    <p:anim calcmode="lin" valueType="num">
                                      <p:cBhvr>
                                        <p:cTn id="15" dur="1000" fill="hold"/>
                                        <p:tgtEl>
                                          <p:spTgt spid="25"/>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10" presetClass="entr" presetSubtype="0" fill="hold" grpId="0" nodeType="afterEffect">
                                  <p:stCondLst>
                                    <p:cond delay="0"/>
                                  </p:stCondLst>
                                  <p:childTnLst>
                                    <p:set>
                                      <p:cBhvr>
                                        <p:cTn id="18" dur="1" fill="hold">
                                          <p:stCondLst>
                                            <p:cond delay="0"/>
                                          </p:stCondLst>
                                        </p:cTn>
                                        <p:tgtEl>
                                          <p:spTgt spid="63"/>
                                        </p:tgtEl>
                                        <p:attrNameLst>
                                          <p:attrName>style.visibility</p:attrName>
                                        </p:attrNameLst>
                                      </p:cBhvr>
                                      <p:to>
                                        <p:strVal val="visible"/>
                                      </p:to>
                                    </p:set>
                                    <p:animEffect transition="in" filter="fade">
                                      <p:cBhvr>
                                        <p:cTn id="19" dur="1000"/>
                                        <p:tgtEl>
                                          <p:spTgt spid="63"/>
                                        </p:tgtEl>
                                      </p:cBhvr>
                                    </p:animEffect>
                                  </p:childTnLst>
                                </p:cTn>
                              </p:par>
                              <p:par>
                                <p:cTn id="20" presetID="10" presetClass="entr" presetSubtype="0" fill="hold" nodeType="withEffect">
                                  <p:stCondLst>
                                    <p:cond delay="0"/>
                                  </p:stCondLst>
                                  <p:childTnLst>
                                    <p:set>
                                      <p:cBhvr>
                                        <p:cTn id="21" dur="1" fill="hold">
                                          <p:stCondLst>
                                            <p:cond delay="0"/>
                                          </p:stCondLst>
                                        </p:cTn>
                                        <p:tgtEl>
                                          <p:spTgt spid="2050"/>
                                        </p:tgtEl>
                                        <p:attrNameLst>
                                          <p:attrName>style.visibility</p:attrName>
                                        </p:attrNameLst>
                                      </p:cBhvr>
                                      <p:to>
                                        <p:strVal val="visible"/>
                                      </p:to>
                                    </p:set>
                                    <p:animEffect transition="in" filter="fade">
                                      <p:cBhvr>
                                        <p:cTn id="22" dur="2000"/>
                                        <p:tgtEl>
                                          <p:spTgt spid="2050"/>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2000"/>
                                        <p:tgtEl>
                                          <p:spTgt spid="14"/>
                                        </p:tgtEl>
                                      </p:cBhvr>
                                    </p:animEffect>
                                  </p:childTnLst>
                                </p:cTn>
                              </p:par>
                              <p:par>
                                <p:cTn id="26" presetID="10" presetClass="entr" presetSubtype="0" fill="hold" nodeType="with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fade">
                                      <p:cBhvr>
                                        <p:cTn id="28" dur="2000"/>
                                        <p:tgtEl>
                                          <p:spTgt spid="2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61"/>
                                        </p:tgtEl>
                                        <p:attrNameLst>
                                          <p:attrName>style.visibility</p:attrName>
                                        </p:attrNameLst>
                                      </p:cBhvr>
                                      <p:to>
                                        <p:strVal val="visible"/>
                                      </p:to>
                                    </p:set>
                                    <p:animEffect transition="in" filter="fade">
                                      <p:cBhvr>
                                        <p:cTn id="31" dur="2000"/>
                                        <p:tgtEl>
                                          <p:spTgt spid="61"/>
                                        </p:tgtEl>
                                      </p:cBhvr>
                                    </p:animEffect>
                                  </p:childTnLst>
                                </p:cTn>
                              </p:par>
                              <p:par>
                                <p:cTn id="32" presetID="10" presetClass="entr" presetSubtype="0" fill="hold"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fade">
                                      <p:cBhvr>
                                        <p:cTn id="34" dur="2000"/>
                                        <p:tgtEl>
                                          <p:spTgt spid="24"/>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62"/>
                                        </p:tgtEl>
                                        <p:attrNameLst>
                                          <p:attrName>style.visibility</p:attrName>
                                        </p:attrNameLst>
                                      </p:cBhvr>
                                      <p:to>
                                        <p:strVal val="visible"/>
                                      </p:to>
                                    </p:set>
                                    <p:animEffect transition="in" filter="fade">
                                      <p:cBhvr>
                                        <p:cTn id="37" dur="2000"/>
                                        <p:tgtEl>
                                          <p:spTgt spid="62"/>
                                        </p:tgtEl>
                                      </p:cBhvr>
                                    </p:animEffect>
                                  </p:childTnLst>
                                </p:cTn>
                              </p:par>
                              <p:par>
                                <p:cTn id="38" presetID="10" presetClass="entr" presetSubtype="0" fill="hold" nodeType="withEffect">
                                  <p:stCondLst>
                                    <p:cond delay="0"/>
                                  </p:stCondLst>
                                  <p:childTnLst>
                                    <p:set>
                                      <p:cBhvr>
                                        <p:cTn id="39" dur="1" fill="hold">
                                          <p:stCondLst>
                                            <p:cond delay="0"/>
                                          </p:stCondLst>
                                        </p:cTn>
                                        <p:tgtEl>
                                          <p:spTgt spid="27"/>
                                        </p:tgtEl>
                                        <p:attrNameLst>
                                          <p:attrName>style.visibility</p:attrName>
                                        </p:attrNameLst>
                                      </p:cBhvr>
                                      <p:to>
                                        <p:strVal val="visible"/>
                                      </p:to>
                                    </p:set>
                                    <p:animEffect transition="in" filter="fade">
                                      <p:cBhvr>
                                        <p:cTn id="40" dur="2000"/>
                                        <p:tgtEl>
                                          <p:spTgt spid="27"/>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64"/>
                                        </p:tgtEl>
                                        <p:attrNameLst>
                                          <p:attrName>style.visibility</p:attrName>
                                        </p:attrNameLst>
                                      </p:cBhvr>
                                      <p:to>
                                        <p:strVal val="visible"/>
                                      </p:to>
                                    </p:set>
                                    <p:animEffect transition="in" filter="fade">
                                      <p:cBhvr>
                                        <p:cTn id="43" dur="2000"/>
                                        <p:tgtEl>
                                          <p:spTgt spid="64"/>
                                        </p:tgtEl>
                                      </p:cBhvr>
                                    </p:animEffect>
                                  </p:childTnLst>
                                </p:cTn>
                              </p:par>
                              <p:par>
                                <p:cTn id="44" presetID="10" presetClass="entr" presetSubtype="0" fill="hold" nodeType="withEffect">
                                  <p:stCondLst>
                                    <p:cond delay="0"/>
                                  </p:stCondLst>
                                  <p:childTnLst>
                                    <p:set>
                                      <p:cBhvr>
                                        <p:cTn id="45" dur="1" fill="hold">
                                          <p:stCondLst>
                                            <p:cond delay="0"/>
                                          </p:stCondLst>
                                        </p:cTn>
                                        <p:tgtEl>
                                          <p:spTgt spid="28"/>
                                        </p:tgtEl>
                                        <p:attrNameLst>
                                          <p:attrName>style.visibility</p:attrName>
                                        </p:attrNameLst>
                                      </p:cBhvr>
                                      <p:to>
                                        <p:strVal val="visible"/>
                                      </p:to>
                                    </p:set>
                                    <p:animEffect transition="in" filter="fade">
                                      <p:cBhvr>
                                        <p:cTn id="46" dur="2000"/>
                                        <p:tgtEl>
                                          <p:spTgt spid="28"/>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65"/>
                                        </p:tgtEl>
                                        <p:attrNameLst>
                                          <p:attrName>style.visibility</p:attrName>
                                        </p:attrNameLst>
                                      </p:cBhvr>
                                      <p:to>
                                        <p:strVal val="visible"/>
                                      </p:to>
                                    </p:set>
                                    <p:animEffect transition="in" filter="fade">
                                      <p:cBhvr>
                                        <p:cTn id="49" dur="2000"/>
                                        <p:tgtEl>
                                          <p:spTgt spid="65"/>
                                        </p:tgtEl>
                                      </p:cBhvr>
                                    </p:animEffect>
                                  </p:childTnLst>
                                </p:cTn>
                              </p:par>
                              <p:par>
                                <p:cTn id="50" presetID="10" presetClass="entr" presetSubtype="0"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2000"/>
                                        <p:tgtEl>
                                          <p:spTgt spid="29"/>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66"/>
                                        </p:tgtEl>
                                        <p:attrNameLst>
                                          <p:attrName>style.visibility</p:attrName>
                                        </p:attrNameLst>
                                      </p:cBhvr>
                                      <p:to>
                                        <p:strVal val="visible"/>
                                      </p:to>
                                    </p:set>
                                    <p:animEffect transition="in" filter="fade">
                                      <p:cBhvr>
                                        <p:cTn id="55" dur="2000"/>
                                        <p:tgtEl>
                                          <p:spTgt spid="66"/>
                                        </p:tgtEl>
                                      </p:cBhvr>
                                    </p:animEffect>
                                  </p:childTnLst>
                                </p:cTn>
                              </p:par>
                              <p:par>
                                <p:cTn id="56" presetID="10" presetClass="entr" presetSubtype="0" fill="hold" nodeType="withEffect">
                                  <p:stCondLst>
                                    <p:cond delay="0"/>
                                  </p:stCondLst>
                                  <p:childTnLst>
                                    <p:set>
                                      <p:cBhvr>
                                        <p:cTn id="57" dur="1" fill="hold">
                                          <p:stCondLst>
                                            <p:cond delay="0"/>
                                          </p:stCondLst>
                                        </p:cTn>
                                        <p:tgtEl>
                                          <p:spTgt spid="30"/>
                                        </p:tgtEl>
                                        <p:attrNameLst>
                                          <p:attrName>style.visibility</p:attrName>
                                        </p:attrNameLst>
                                      </p:cBhvr>
                                      <p:to>
                                        <p:strVal val="visible"/>
                                      </p:to>
                                    </p:set>
                                    <p:animEffect transition="in" filter="fade">
                                      <p:cBhvr>
                                        <p:cTn id="58" dur="2000"/>
                                        <p:tgtEl>
                                          <p:spTgt spid="30"/>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67"/>
                                        </p:tgtEl>
                                        <p:attrNameLst>
                                          <p:attrName>style.visibility</p:attrName>
                                        </p:attrNameLst>
                                      </p:cBhvr>
                                      <p:to>
                                        <p:strVal val="visible"/>
                                      </p:to>
                                    </p:set>
                                    <p:animEffect transition="in" filter="fade">
                                      <p:cBhvr>
                                        <p:cTn id="61" dur="2000"/>
                                        <p:tgtEl>
                                          <p:spTgt spid="67"/>
                                        </p:tgtEl>
                                      </p:cBhvr>
                                    </p:animEffect>
                                  </p:childTnLst>
                                </p:cTn>
                              </p:par>
                              <p:par>
                                <p:cTn id="62" presetID="10" presetClass="entr" presetSubtype="0" fill="hold" nodeType="withEffect">
                                  <p:stCondLst>
                                    <p:cond delay="0"/>
                                  </p:stCondLst>
                                  <p:childTnLst>
                                    <p:set>
                                      <p:cBhvr>
                                        <p:cTn id="63" dur="1" fill="hold">
                                          <p:stCondLst>
                                            <p:cond delay="0"/>
                                          </p:stCondLst>
                                        </p:cTn>
                                        <p:tgtEl>
                                          <p:spTgt spid="37"/>
                                        </p:tgtEl>
                                        <p:attrNameLst>
                                          <p:attrName>style.visibility</p:attrName>
                                        </p:attrNameLst>
                                      </p:cBhvr>
                                      <p:to>
                                        <p:strVal val="visible"/>
                                      </p:to>
                                    </p:set>
                                    <p:animEffect transition="in" filter="fade">
                                      <p:cBhvr>
                                        <p:cTn id="64" dur="2000"/>
                                        <p:tgtEl>
                                          <p:spTgt spid="37"/>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38"/>
                                        </p:tgtEl>
                                        <p:attrNameLst>
                                          <p:attrName>style.visibility</p:attrName>
                                        </p:attrNameLst>
                                      </p:cBhvr>
                                      <p:to>
                                        <p:strVal val="visible"/>
                                      </p:to>
                                    </p:set>
                                    <p:animEffect transition="in" filter="fade">
                                      <p:cBhvr>
                                        <p:cTn id="67" dur="2000"/>
                                        <p:tgtEl>
                                          <p:spTgt spid="38"/>
                                        </p:tgtEl>
                                      </p:cBhvr>
                                    </p:animEffect>
                                  </p:childTnLst>
                                </p:cTn>
                              </p:par>
                              <p:par>
                                <p:cTn id="68" presetID="10" presetClass="entr" presetSubtype="0" fill="hold" nodeType="withEffect">
                                  <p:stCondLst>
                                    <p:cond delay="0"/>
                                  </p:stCondLst>
                                  <p:childTnLst>
                                    <p:set>
                                      <p:cBhvr>
                                        <p:cTn id="69" dur="1" fill="hold">
                                          <p:stCondLst>
                                            <p:cond delay="0"/>
                                          </p:stCondLst>
                                        </p:cTn>
                                        <p:tgtEl>
                                          <p:spTgt spid="53"/>
                                        </p:tgtEl>
                                        <p:attrNameLst>
                                          <p:attrName>style.visibility</p:attrName>
                                        </p:attrNameLst>
                                      </p:cBhvr>
                                      <p:to>
                                        <p:strVal val="visible"/>
                                      </p:to>
                                    </p:set>
                                    <p:animEffect transition="in" filter="fade">
                                      <p:cBhvr>
                                        <p:cTn id="70" dur="2000"/>
                                        <p:tgtEl>
                                          <p:spTgt spid="53"/>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68"/>
                                        </p:tgtEl>
                                        <p:attrNameLst>
                                          <p:attrName>style.visibility</p:attrName>
                                        </p:attrNameLst>
                                      </p:cBhvr>
                                      <p:to>
                                        <p:strVal val="visible"/>
                                      </p:to>
                                    </p:set>
                                    <p:animEffect transition="in" filter="fade">
                                      <p:cBhvr>
                                        <p:cTn id="73" dur="2000"/>
                                        <p:tgtEl>
                                          <p:spTgt spid="68"/>
                                        </p:tgtEl>
                                      </p:cBhvr>
                                    </p:animEffect>
                                  </p:childTnLst>
                                </p:cTn>
                              </p:par>
                              <p:par>
                                <p:cTn id="74" presetID="10" presetClass="entr" presetSubtype="0" fill="hold" nodeType="withEffect">
                                  <p:stCondLst>
                                    <p:cond delay="0"/>
                                  </p:stCondLst>
                                  <p:childTnLst>
                                    <p:set>
                                      <p:cBhvr>
                                        <p:cTn id="75" dur="1" fill="hold">
                                          <p:stCondLst>
                                            <p:cond delay="0"/>
                                          </p:stCondLst>
                                        </p:cTn>
                                        <p:tgtEl>
                                          <p:spTgt spid="54"/>
                                        </p:tgtEl>
                                        <p:attrNameLst>
                                          <p:attrName>style.visibility</p:attrName>
                                        </p:attrNameLst>
                                      </p:cBhvr>
                                      <p:to>
                                        <p:strVal val="visible"/>
                                      </p:to>
                                    </p:set>
                                    <p:animEffect transition="in" filter="fade">
                                      <p:cBhvr>
                                        <p:cTn id="76" dur="2000"/>
                                        <p:tgtEl>
                                          <p:spTgt spid="54"/>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69"/>
                                        </p:tgtEl>
                                        <p:attrNameLst>
                                          <p:attrName>style.visibility</p:attrName>
                                        </p:attrNameLst>
                                      </p:cBhvr>
                                      <p:to>
                                        <p:strVal val="visible"/>
                                      </p:to>
                                    </p:set>
                                    <p:animEffect transition="in" filter="fade">
                                      <p:cBhvr>
                                        <p:cTn id="79" dur="2000"/>
                                        <p:tgtEl>
                                          <p:spTgt spid="69"/>
                                        </p:tgtEl>
                                      </p:cBhvr>
                                    </p:animEffect>
                                  </p:childTnLst>
                                </p:cTn>
                              </p:par>
                              <p:par>
                                <p:cTn id="80" presetID="10" presetClass="entr" presetSubtype="0" fill="hold" nodeType="withEffect">
                                  <p:stCondLst>
                                    <p:cond delay="0"/>
                                  </p:stCondLst>
                                  <p:childTnLst>
                                    <p:set>
                                      <p:cBhvr>
                                        <p:cTn id="81" dur="1" fill="hold">
                                          <p:stCondLst>
                                            <p:cond delay="0"/>
                                          </p:stCondLst>
                                        </p:cTn>
                                        <p:tgtEl>
                                          <p:spTgt spid="55"/>
                                        </p:tgtEl>
                                        <p:attrNameLst>
                                          <p:attrName>style.visibility</p:attrName>
                                        </p:attrNameLst>
                                      </p:cBhvr>
                                      <p:to>
                                        <p:strVal val="visible"/>
                                      </p:to>
                                    </p:set>
                                    <p:animEffect transition="in" filter="fade">
                                      <p:cBhvr>
                                        <p:cTn id="82" dur="2000"/>
                                        <p:tgtEl>
                                          <p:spTgt spid="55"/>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70"/>
                                        </p:tgtEl>
                                        <p:attrNameLst>
                                          <p:attrName>style.visibility</p:attrName>
                                        </p:attrNameLst>
                                      </p:cBhvr>
                                      <p:to>
                                        <p:strVal val="visible"/>
                                      </p:to>
                                    </p:set>
                                    <p:animEffect transition="in" filter="fade">
                                      <p:cBhvr>
                                        <p:cTn id="85" dur="2000"/>
                                        <p:tgtEl>
                                          <p:spTgt spid="70"/>
                                        </p:tgtEl>
                                      </p:cBhvr>
                                    </p:animEffect>
                                  </p:childTnLst>
                                </p:cTn>
                              </p:par>
                              <p:par>
                                <p:cTn id="86" presetID="10" presetClass="entr" presetSubtype="0" fill="hold" nodeType="withEffect">
                                  <p:stCondLst>
                                    <p:cond delay="0"/>
                                  </p:stCondLst>
                                  <p:childTnLst>
                                    <p:set>
                                      <p:cBhvr>
                                        <p:cTn id="87" dur="1" fill="hold">
                                          <p:stCondLst>
                                            <p:cond delay="0"/>
                                          </p:stCondLst>
                                        </p:cTn>
                                        <p:tgtEl>
                                          <p:spTgt spid="56"/>
                                        </p:tgtEl>
                                        <p:attrNameLst>
                                          <p:attrName>style.visibility</p:attrName>
                                        </p:attrNameLst>
                                      </p:cBhvr>
                                      <p:to>
                                        <p:strVal val="visible"/>
                                      </p:to>
                                    </p:set>
                                    <p:animEffect transition="in" filter="fade">
                                      <p:cBhvr>
                                        <p:cTn id="88" dur="2000"/>
                                        <p:tgtEl>
                                          <p:spTgt spid="56"/>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71"/>
                                        </p:tgtEl>
                                        <p:attrNameLst>
                                          <p:attrName>style.visibility</p:attrName>
                                        </p:attrNameLst>
                                      </p:cBhvr>
                                      <p:to>
                                        <p:strVal val="visible"/>
                                      </p:to>
                                    </p:set>
                                    <p:animEffect transition="in" filter="fade">
                                      <p:cBhvr>
                                        <p:cTn id="91" dur="2000"/>
                                        <p:tgtEl>
                                          <p:spTgt spid="71"/>
                                        </p:tgtEl>
                                      </p:cBhvr>
                                    </p:animEffect>
                                  </p:childTnLst>
                                </p:cTn>
                              </p:par>
                              <p:par>
                                <p:cTn id="92" presetID="10" presetClass="entr" presetSubtype="0" fill="hold" nodeType="withEffect">
                                  <p:stCondLst>
                                    <p:cond delay="0"/>
                                  </p:stCondLst>
                                  <p:childTnLst>
                                    <p:set>
                                      <p:cBhvr>
                                        <p:cTn id="93" dur="1" fill="hold">
                                          <p:stCondLst>
                                            <p:cond delay="0"/>
                                          </p:stCondLst>
                                        </p:cTn>
                                        <p:tgtEl>
                                          <p:spTgt spid="57"/>
                                        </p:tgtEl>
                                        <p:attrNameLst>
                                          <p:attrName>style.visibility</p:attrName>
                                        </p:attrNameLst>
                                      </p:cBhvr>
                                      <p:to>
                                        <p:strVal val="visible"/>
                                      </p:to>
                                    </p:set>
                                    <p:animEffect transition="in" filter="fade">
                                      <p:cBhvr>
                                        <p:cTn id="94" dur="2000"/>
                                        <p:tgtEl>
                                          <p:spTgt spid="57"/>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72"/>
                                        </p:tgtEl>
                                        <p:attrNameLst>
                                          <p:attrName>style.visibility</p:attrName>
                                        </p:attrNameLst>
                                      </p:cBhvr>
                                      <p:to>
                                        <p:strVal val="visible"/>
                                      </p:to>
                                    </p:set>
                                    <p:animEffect transition="in" filter="fade">
                                      <p:cBhvr>
                                        <p:cTn id="97" dur="2000"/>
                                        <p:tgtEl>
                                          <p:spTgt spid="72"/>
                                        </p:tgtEl>
                                      </p:cBhvr>
                                    </p:animEffect>
                                  </p:childTnLst>
                                </p:cTn>
                              </p:par>
                              <p:par>
                                <p:cTn id="98" presetID="10" presetClass="entr" presetSubtype="0" fill="hold" nodeType="withEffect">
                                  <p:stCondLst>
                                    <p:cond delay="0"/>
                                  </p:stCondLst>
                                  <p:childTnLst>
                                    <p:set>
                                      <p:cBhvr>
                                        <p:cTn id="99" dur="1" fill="hold">
                                          <p:stCondLst>
                                            <p:cond delay="0"/>
                                          </p:stCondLst>
                                        </p:cTn>
                                        <p:tgtEl>
                                          <p:spTgt spid="58"/>
                                        </p:tgtEl>
                                        <p:attrNameLst>
                                          <p:attrName>style.visibility</p:attrName>
                                        </p:attrNameLst>
                                      </p:cBhvr>
                                      <p:to>
                                        <p:strVal val="visible"/>
                                      </p:to>
                                    </p:set>
                                    <p:animEffect transition="in" filter="fade">
                                      <p:cBhvr>
                                        <p:cTn id="100" dur="2000"/>
                                        <p:tgtEl>
                                          <p:spTgt spid="58"/>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73"/>
                                        </p:tgtEl>
                                        <p:attrNameLst>
                                          <p:attrName>style.visibility</p:attrName>
                                        </p:attrNameLst>
                                      </p:cBhvr>
                                      <p:to>
                                        <p:strVal val="visible"/>
                                      </p:to>
                                    </p:set>
                                    <p:animEffect transition="in" filter="fade">
                                      <p:cBhvr>
                                        <p:cTn id="103" dur="2000"/>
                                        <p:tgtEl>
                                          <p:spTgt spid="73"/>
                                        </p:tgtEl>
                                      </p:cBhvr>
                                    </p:animEffect>
                                  </p:childTnLst>
                                </p:cTn>
                              </p:par>
                              <p:par>
                                <p:cTn id="104" presetID="10" presetClass="entr" presetSubtype="0" fill="hold" nodeType="withEffect">
                                  <p:stCondLst>
                                    <p:cond delay="0"/>
                                  </p:stCondLst>
                                  <p:childTnLst>
                                    <p:set>
                                      <p:cBhvr>
                                        <p:cTn id="105" dur="1" fill="hold">
                                          <p:stCondLst>
                                            <p:cond delay="0"/>
                                          </p:stCondLst>
                                        </p:cTn>
                                        <p:tgtEl>
                                          <p:spTgt spid="59"/>
                                        </p:tgtEl>
                                        <p:attrNameLst>
                                          <p:attrName>style.visibility</p:attrName>
                                        </p:attrNameLst>
                                      </p:cBhvr>
                                      <p:to>
                                        <p:strVal val="visible"/>
                                      </p:to>
                                    </p:set>
                                    <p:animEffect transition="in" filter="fade">
                                      <p:cBhvr>
                                        <p:cTn id="106" dur="2000"/>
                                        <p:tgtEl>
                                          <p:spTgt spid="59"/>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74"/>
                                        </p:tgtEl>
                                        <p:attrNameLst>
                                          <p:attrName>style.visibility</p:attrName>
                                        </p:attrNameLst>
                                      </p:cBhvr>
                                      <p:to>
                                        <p:strVal val="visible"/>
                                      </p:to>
                                    </p:set>
                                    <p:animEffect transition="in" filter="fade">
                                      <p:cBhvr>
                                        <p:cTn id="109" dur="2000"/>
                                        <p:tgtEl>
                                          <p:spTgt spid="74"/>
                                        </p:tgtEl>
                                      </p:cBhvr>
                                    </p:animEffect>
                                  </p:childTnLst>
                                </p:cTn>
                              </p:par>
                              <p:par>
                                <p:cTn id="110" presetID="10" presetClass="entr" presetSubtype="0" fill="hold" nodeType="withEffect">
                                  <p:stCondLst>
                                    <p:cond delay="0"/>
                                  </p:stCondLst>
                                  <p:childTnLst>
                                    <p:set>
                                      <p:cBhvr>
                                        <p:cTn id="111" dur="1" fill="hold">
                                          <p:stCondLst>
                                            <p:cond delay="0"/>
                                          </p:stCondLst>
                                        </p:cTn>
                                        <p:tgtEl>
                                          <p:spTgt spid="60"/>
                                        </p:tgtEl>
                                        <p:attrNameLst>
                                          <p:attrName>style.visibility</p:attrName>
                                        </p:attrNameLst>
                                      </p:cBhvr>
                                      <p:to>
                                        <p:strVal val="visible"/>
                                      </p:to>
                                    </p:set>
                                    <p:animEffect transition="in" filter="fade">
                                      <p:cBhvr>
                                        <p:cTn id="112" dur="2000"/>
                                        <p:tgtEl>
                                          <p:spTgt spid="60"/>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75"/>
                                        </p:tgtEl>
                                        <p:attrNameLst>
                                          <p:attrName>style.visibility</p:attrName>
                                        </p:attrNameLst>
                                      </p:cBhvr>
                                      <p:to>
                                        <p:strVal val="visible"/>
                                      </p:to>
                                    </p:set>
                                    <p:animEffect transition="in" filter="fade">
                                      <p:cBhvr>
                                        <p:cTn id="115" dur="2000"/>
                                        <p:tgtEl>
                                          <p:spTgt spid="75"/>
                                        </p:tgtEl>
                                      </p:cBhvr>
                                    </p:animEffect>
                                  </p:childTnLst>
                                </p:cTn>
                              </p:par>
                            </p:childTnLst>
                          </p:cTn>
                        </p:par>
                        <p:par>
                          <p:cTn id="116" fill="hold">
                            <p:stCondLst>
                              <p:cond delay="4000"/>
                            </p:stCondLst>
                            <p:childTnLst>
                              <p:par>
                                <p:cTn id="117" presetID="53" presetClass="entr" presetSubtype="0" fill="hold" nodeType="afterEffect">
                                  <p:stCondLst>
                                    <p:cond delay="0"/>
                                  </p:stCondLst>
                                  <p:childTnLst>
                                    <p:set>
                                      <p:cBhvr>
                                        <p:cTn id="118" dur="1" fill="hold">
                                          <p:stCondLst>
                                            <p:cond delay="0"/>
                                          </p:stCondLst>
                                        </p:cTn>
                                        <p:tgtEl>
                                          <p:spTgt spid="77"/>
                                        </p:tgtEl>
                                        <p:attrNameLst>
                                          <p:attrName>style.visibility</p:attrName>
                                        </p:attrNameLst>
                                      </p:cBhvr>
                                      <p:to>
                                        <p:strVal val="visible"/>
                                      </p:to>
                                    </p:set>
                                    <p:anim calcmode="lin" valueType="num">
                                      <p:cBhvr>
                                        <p:cTn id="119" dur="1000" fill="hold"/>
                                        <p:tgtEl>
                                          <p:spTgt spid="77"/>
                                        </p:tgtEl>
                                        <p:attrNameLst>
                                          <p:attrName>ppt_w</p:attrName>
                                        </p:attrNameLst>
                                      </p:cBhvr>
                                      <p:tavLst>
                                        <p:tav tm="0">
                                          <p:val>
                                            <p:fltVal val="0"/>
                                          </p:val>
                                        </p:tav>
                                        <p:tav tm="100000">
                                          <p:val>
                                            <p:strVal val="#ppt_w"/>
                                          </p:val>
                                        </p:tav>
                                      </p:tavLst>
                                    </p:anim>
                                    <p:anim calcmode="lin" valueType="num">
                                      <p:cBhvr>
                                        <p:cTn id="120" dur="1000" fill="hold"/>
                                        <p:tgtEl>
                                          <p:spTgt spid="77"/>
                                        </p:tgtEl>
                                        <p:attrNameLst>
                                          <p:attrName>ppt_h</p:attrName>
                                        </p:attrNameLst>
                                      </p:cBhvr>
                                      <p:tavLst>
                                        <p:tav tm="0">
                                          <p:val>
                                            <p:fltVal val="0"/>
                                          </p:val>
                                        </p:tav>
                                        <p:tav tm="100000">
                                          <p:val>
                                            <p:strVal val="#ppt_h"/>
                                          </p:val>
                                        </p:tav>
                                      </p:tavLst>
                                    </p:anim>
                                    <p:animEffect transition="in" filter="fade">
                                      <p:cBhvr>
                                        <p:cTn id="121" dur="1000"/>
                                        <p:tgtEl>
                                          <p:spTgt spid="77"/>
                                        </p:tgtEl>
                                      </p:cBhvr>
                                    </p:animEffect>
                                  </p:childTnLst>
                                </p:cTn>
                              </p:par>
                            </p:childTnLst>
                          </p:cTn>
                        </p:par>
                        <p:par>
                          <p:cTn id="122" fill="hold">
                            <p:stCondLst>
                              <p:cond delay="5000"/>
                            </p:stCondLst>
                            <p:childTnLst>
                              <p:par>
                                <p:cTn id="123" presetID="53" presetClass="entr" presetSubtype="0" fill="hold" nodeType="afterEffect">
                                  <p:stCondLst>
                                    <p:cond delay="0"/>
                                  </p:stCondLst>
                                  <p:childTnLst>
                                    <p:set>
                                      <p:cBhvr>
                                        <p:cTn id="124" dur="1" fill="hold">
                                          <p:stCondLst>
                                            <p:cond delay="0"/>
                                          </p:stCondLst>
                                        </p:cTn>
                                        <p:tgtEl>
                                          <p:spTgt spid="76"/>
                                        </p:tgtEl>
                                        <p:attrNameLst>
                                          <p:attrName>style.visibility</p:attrName>
                                        </p:attrNameLst>
                                      </p:cBhvr>
                                      <p:to>
                                        <p:strVal val="visible"/>
                                      </p:to>
                                    </p:set>
                                    <p:anim calcmode="lin" valueType="num">
                                      <p:cBhvr>
                                        <p:cTn id="125" dur="1000" fill="hold"/>
                                        <p:tgtEl>
                                          <p:spTgt spid="76"/>
                                        </p:tgtEl>
                                        <p:attrNameLst>
                                          <p:attrName>ppt_w</p:attrName>
                                        </p:attrNameLst>
                                      </p:cBhvr>
                                      <p:tavLst>
                                        <p:tav tm="0">
                                          <p:val>
                                            <p:fltVal val="0"/>
                                          </p:val>
                                        </p:tav>
                                        <p:tav tm="100000">
                                          <p:val>
                                            <p:strVal val="#ppt_w"/>
                                          </p:val>
                                        </p:tav>
                                      </p:tavLst>
                                    </p:anim>
                                    <p:anim calcmode="lin" valueType="num">
                                      <p:cBhvr>
                                        <p:cTn id="126" dur="1000" fill="hold"/>
                                        <p:tgtEl>
                                          <p:spTgt spid="76"/>
                                        </p:tgtEl>
                                        <p:attrNameLst>
                                          <p:attrName>ppt_h</p:attrName>
                                        </p:attrNameLst>
                                      </p:cBhvr>
                                      <p:tavLst>
                                        <p:tav tm="0">
                                          <p:val>
                                            <p:fltVal val="0"/>
                                          </p:val>
                                        </p:tav>
                                        <p:tav tm="100000">
                                          <p:val>
                                            <p:strVal val="#ppt_h"/>
                                          </p:val>
                                        </p:tav>
                                      </p:tavLst>
                                    </p:anim>
                                    <p:animEffect transition="in" filter="fade">
                                      <p:cBhvr>
                                        <p:cTn id="127"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61" grpId="0"/>
      <p:bldP spid="62" grpId="0"/>
      <p:bldP spid="63" grpId="0"/>
      <p:bldP spid="64" grpId="0"/>
      <p:bldP spid="65" grpId="0"/>
      <p:bldP spid="66" grpId="0"/>
      <p:bldP spid="67" grpId="0"/>
      <p:bldP spid="68" grpId="0"/>
      <p:bldP spid="69" grpId="0"/>
      <p:bldP spid="70" grpId="0"/>
      <p:bldP spid="71" grpId="0"/>
      <p:bldP spid="72" grpId="0"/>
      <p:bldP spid="73" grpId="0"/>
      <p:bldP spid="74" grpId="0"/>
      <p:bldP spid="75" grpId="0"/>
      <p:bldP spid="38" grpId="0"/>
      <p:bldP spid="39" grpId="0"/>
    </p:bldLst>
  </p:timing>
</p:sld>
</file>

<file path=ppt/slides/slide133.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ctr" rtl="1">
                        <a:lnSpc>
                          <a:spcPct val="150000"/>
                        </a:lnSpc>
                      </a:pPr>
                      <a:r>
                        <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 (جلسه دوازدهم)</a:t>
                      </a:r>
                    </a:p>
                    <a:p>
                      <a:pPr algn="ctr" rtl="1">
                        <a:lnSpc>
                          <a:spcPct val="150000"/>
                        </a:lnSpc>
                      </a:pP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000" b="0"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3. قالب انواعي</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تعريف: </a:t>
                      </a:r>
                      <a:r>
                        <a:rPr lang="fa-IR" sz="2000" b="1" kern="1200" dirty="0" smtClean="0">
                          <a:solidFill>
                            <a:schemeClr val="tx1"/>
                          </a:solidFill>
                          <a:latin typeface="+mn-lt"/>
                          <a:ea typeface="+mn-ea"/>
                          <a:cs typeface="B Lotus" pitchFamily="2" charset="-78"/>
                        </a:rPr>
                        <a:t>قالب انواعي، عبارت است از: تجزيه وتقسيم يك موضوع به انواع واقسام مختلف به منظور جذّاب كردن موضوع وآسان‏سازی تفهيم آن به مخاطب.</a:t>
                      </a:r>
                      <a:endParaRPr lang="en-US" sz="2000" b="1" kern="1200" dirty="0" smtClean="0">
                        <a:solidFill>
                          <a:schemeClr val="tx1"/>
                        </a:solidFill>
                        <a:latin typeface="+mn-lt"/>
                        <a:ea typeface="+mn-ea"/>
                        <a:cs typeface="B Lotus" pitchFamily="2" charset="-78"/>
                      </a:endParaRPr>
                    </a:p>
                    <a:p>
                      <a:pPr algn="just"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مستند روايي:</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انواع خواب:</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«قال رسول الله</a:t>
                      </a: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latin typeface="+mn-lt"/>
                          <a:ea typeface="+mn-ea"/>
                          <a:cs typeface="B Lotus" pitchFamily="2" charset="-78"/>
                        </a:rPr>
                        <a:t>: «اَلنَّوْمُ عَلي سَبْعَۀِ اَوْجَهٍ: ؛ «خواب بر هفت نوع است:»</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نَْومُ الْغَفْلَۀِ: فَََهُوَالَّذِي في مَجْلِسِ الذِّكْرِ؛ خواب غفلت: همان خوابی است که در مجلس پند، رخ می‏دهد</a:t>
                      </a:r>
                      <a:r>
                        <a:rPr lang="en-US" sz="2000" b="1" kern="1200" dirty="0" smtClean="0">
                          <a:solidFill>
                            <a:schemeClr val="tx1"/>
                          </a:solidFill>
                          <a:latin typeface="+mn-lt"/>
                          <a:ea typeface="+mn-ea"/>
                          <a:cs typeface="B Lotus" pitchFamily="2" charset="-78"/>
                        </a:rPr>
                        <a:t>.</a:t>
                      </a:r>
                    </a:p>
                    <a:p>
                      <a:pPr lvl="1" algn="just">
                        <a:lnSpc>
                          <a:spcPct val="150000"/>
                        </a:lnSpc>
                      </a:pPr>
                      <a:r>
                        <a:rPr lang="ar-SA" sz="2000" b="1" kern="1200" dirty="0" smtClean="0">
                          <a:solidFill>
                            <a:schemeClr val="tx1"/>
                          </a:solidFill>
                          <a:latin typeface="+mn-lt"/>
                          <a:ea typeface="+mn-ea"/>
                          <a:cs typeface="B Lotus" pitchFamily="2" charset="-78"/>
                        </a:rPr>
                        <a:t>نَوْمُ الشَّقَاوَۀِ: فَهُوَالَّذِي فِي وَقْتِ الصُّبْحِ؛ خواب شقاوت: همان خوابی است که هنگام صبح، رخ می‏دهد</a:t>
                      </a:r>
                      <a:r>
                        <a:rPr lang="en-US" sz="2000" b="1" kern="1200" dirty="0" smtClean="0">
                          <a:solidFill>
                            <a:schemeClr val="tx1"/>
                          </a:solidFill>
                          <a:latin typeface="+mn-lt"/>
                          <a:ea typeface="+mn-ea"/>
                          <a:cs typeface="B Lotus" pitchFamily="2" charset="-78"/>
                        </a:rPr>
                        <a:t>.</a:t>
                      </a:r>
                      <a:r>
                        <a:rPr lang="ar-SA" sz="2000" b="1" kern="1200" dirty="0" smtClean="0">
                          <a:solidFill>
                            <a:schemeClr val="tx1"/>
                          </a:solidFill>
                          <a:latin typeface="+mn-lt"/>
                          <a:ea typeface="+mn-ea"/>
                          <a:cs typeface="B Lotus" pitchFamily="2" charset="-78"/>
                        </a:rPr>
                        <a:t> </a:t>
                      </a:r>
                      <a:endParaRPr lang="fa-IR" sz="2400" b="0"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دوازدهم / قالب انواعی</a:t>
            </a:r>
          </a:p>
        </p:txBody>
      </p:sp>
      <p:sp>
        <p:nvSpPr>
          <p:cNvPr id="17" name="Rounded Rectangle 16">
            <a:hlinkClick r:id="rId9" action="ppaction://hlinksldjump">
              <a:snd r:embed="rId5" name="thbad.wav"/>
            </a:hlinkClick>
            <a:hlinkHover r:id="" action="ppaction://noaction">
              <a:snd r:embed="rId6" name="0.wav"/>
            </a:hlinkHover>
          </p:cNvPr>
          <p:cNvSpPr/>
          <p:nvPr/>
        </p:nvSpPr>
        <p:spPr>
          <a:xfrm flipH="1">
            <a:off x="4286248" y="214290"/>
            <a:ext cx="247504" cy="247504"/>
          </a:xfrm>
          <a:prstGeom prst="roundRect">
            <a:avLst>
              <a:gd name="adj" fmla="val 14338"/>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0" action="ppaction://hlinksldjump">
              <a:snd r:embed="rId5" name="thbad.wav"/>
            </a:hlinkClick>
            <a:hlinkHover r:id="" action="ppaction://noaction">
              <a:snd r:embed="rId6" name="0.wav"/>
            </a:hlinkHover>
          </p:cNvPr>
          <p:cNvSpPr/>
          <p:nvPr/>
        </p:nvSpPr>
        <p:spPr>
          <a:xfrm flipH="1">
            <a:off x="4000496"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11" action="ppaction://hlinksldjump">
              <a:snd r:embed="rId5" name="thbad.wav"/>
            </a:hlinkClick>
            <a:hlinkHover r:id="" action="ppaction://noaction">
              <a:snd r:embed="rId6" name="0.wav"/>
            </a:hlinkHover>
          </p:cNvPr>
          <p:cNvSpPr/>
          <p:nvPr/>
        </p:nvSpPr>
        <p:spPr>
          <a:xfrm flipH="1">
            <a:off x="371474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12" action="ppaction://hlinksldjump">
              <a:snd r:embed="rId5" name="thbad.wav"/>
            </a:hlinkClick>
            <a:hlinkHover r:id="" action="ppaction://noaction">
              <a:snd r:embed="rId6" name="0.wav"/>
            </a:hlinkHover>
          </p:cNvPr>
          <p:cNvSpPr/>
          <p:nvPr/>
        </p:nvSpPr>
        <p:spPr>
          <a:xfrm flipH="1">
            <a:off x="342899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13" action="ppaction://hlinksldjump">
              <a:snd r:embed="rId5" name="thbad.wav"/>
            </a:hlinkClick>
            <a:hlinkHover r:id="" action="ppaction://noaction">
              <a:snd r:embed="rId6" name="0.wav"/>
            </a:hlinkHover>
          </p:cNvPr>
          <p:cNvSpPr/>
          <p:nvPr/>
        </p:nvSpPr>
        <p:spPr>
          <a:xfrm flipH="1">
            <a:off x="314324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23" name="Rounded Rectangle 22">
            <a:hlinkClick r:id="rId14" action="ppaction://hlinksldjump">
              <a:snd r:embed="rId5" name="thbad.wav"/>
            </a:hlinkClick>
            <a:hlinkHover r:id="" action="ppaction://noaction">
              <a:snd r:embed="rId6" name="0.wav"/>
            </a:hlinkHover>
          </p:cNvPr>
          <p:cNvSpPr/>
          <p:nvPr/>
        </p:nvSpPr>
        <p:spPr>
          <a:xfrm flipH="1">
            <a:off x="285748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24" name="Rounded Rectangle 23">
            <a:hlinkClick r:id="rId15" action="ppaction://hlinksldjump">
              <a:snd r:embed="rId5" name="thbad.wav"/>
            </a:hlinkClick>
            <a:hlinkHover r:id="" action="ppaction://noaction">
              <a:snd r:embed="rId6" name="0.wav"/>
            </a:hlinkHover>
          </p:cNvPr>
          <p:cNvSpPr/>
          <p:nvPr/>
        </p:nvSpPr>
        <p:spPr>
          <a:xfrm flipH="1">
            <a:off x="257173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25" name="Rounded Rectangle 24">
            <a:hlinkClick r:id="rId16" action="ppaction://hlinksldjump">
              <a:snd r:embed="rId5" name="thbad.wav"/>
            </a:hlinkClick>
            <a:hlinkHover r:id="" action="ppaction://noaction">
              <a:snd r:embed="rId6" name="0.wav"/>
            </a:hlinkHover>
          </p:cNvPr>
          <p:cNvSpPr/>
          <p:nvPr/>
        </p:nvSpPr>
        <p:spPr>
          <a:xfrm flipH="1">
            <a:off x="228092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27" name="Rounded Rectangle 26">
            <a:hlinkClick r:id="rId17" action="ppaction://hlinksldjump">
              <a:snd r:embed="rId5" name="thbad.wav"/>
            </a:hlinkClick>
            <a:hlinkHover r:id="" action="ppaction://noaction">
              <a:snd r:embed="rId6" name="0.wav"/>
            </a:hlinkHover>
          </p:cNvPr>
          <p:cNvSpPr/>
          <p:nvPr/>
        </p:nvSpPr>
        <p:spPr>
          <a:xfrm flipH="1">
            <a:off x="200023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28" name="Rounded Rectangle 27">
            <a:hlinkClick r:id="rId18" action="ppaction://hlinksldjump">
              <a:snd r:embed="rId5" name="thbad.wav"/>
            </a:hlinkClick>
            <a:hlinkHover r:id="" action="ppaction://noaction">
              <a:snd r:embed="rId6" name="0.wav"/>
            </a:hlinkHover>
          </p:cNvPr>
          <p:cNvSpPr/>
          <p:nvPr/>
        </p:nvSpPr>
        <p:spPr>
          <a:xfrm flipH="1">
            <a:off x="1571604"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29" name="Rounded Rectangle 28">
            <a:hlinkClick r:id="rId19"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31" name="Rounded Rectangle 30">
            <a:hlinkClick r:id="rId20"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34" name="Rounded Rectangle 33">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16</a:t>
            </a:r>
            <a:endParaRPr lang="fa-IR" sz="1200" b="1" dirty="0">
              <a:effectLst>
                <a:glow rad="63500">
                  <a:schemeClr val="accent3">
                    <a:satMod val="175000"/>
                    <a:alpha val="40000"/>
                  </a:schemeClr>
                </a:glow>
              </a:effectLst>
              <a:cs typeface="B Mitra" pitchFamily="2" charset="-78"/>
            </a:endParaRPr>
          </a:p>
        </p:txBody>
      </p:sp>
      <p:sp>
        <p:nvSpPr>
          <p:cNvPr id="35" name="Rounded Rectangle 34">
            <a:hlinkClick r:id="rId22" action="ppaction://hlinksldjump">
              <a:snd r:embed="rId5" name="thbad.wav"/>
            </a:hlinkClick>
            <a:hlinkHover r:id="" action="ppaction://noaction">
              <a:snd r:embed="rId6" name="0.wav"/>
            </a:hlinkHover>
          </p:cNvPr>
          <p:cNvSpPr/>
          <p:nvPr/>
        </p:nvSpPr>
        <p:spPr>
          <a:xfrm flipH="1">
            <a:off x="714348" y="533232"/>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15</a:t>
            </a:r>
            <a:endParaRPr lang="fa-IR" sz="1200" b="1" dirty="0">
              <a:effectLst>
                <a:glow rad="63500">
                  <a:schemeClr val="accent3">
                    <a:satMod val="175000"/>
                    <a:alpha val="40000"/>
                  </a:schemeClr>
                </a:glow>
              </a:effectLst>
              <a:cs typeface="B Mitra" pitchFamily="2" charset="-78"/>
            </a:endParaRPr>
          </a:p>
        </p:txBody>
      </p:sp>
      <p:sp>
        <p:nvSpPr>
          <p:cNvPr id="36" name="Rounded Rectangle 35">
            <a:hlinkClick r:id="rId23" action="ppaction://hlinksldjump">
              <a:snd r:embed="rId5" name="thbad.wav"/>
            </a:hlinkClick>
            <a:hlinkHover r:id="" action="ppaction://noaction">
              <a:snd r:embed="rId6" name="0.wav"/>
            </a:hlinkHover>
          </p:cNvPr>
          <p:cNvSpPr/>
          <p:nvPr/>
        </p:nvSpPr>
        <p:spPr>
          <a:xfrm flipH="1">
            <a:off x="1142976"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37" name="Rounded Rectangle 36">
            <a:hlinkClick r:id="rId24"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17"/>
                                        </p:tgtEl>
                                        <p:attrNameLst>
                                          <p:attrName>style.visibility</p:attrName>
                                        </p:attrNameLst>
                                      </p:cBhvr>
                                      <p:to>
                                        <p:strVal val="visible"/>
                                      </p:to>
                                    </p:set>
                                    <p:anim calcmode="lin" valueType="num">
                                      <p:cBhvr additive="base">
                                        <p:cTn id="28" dur="1000" fill="hold"/>
                                        <p:tgtEl>
                                          <p:spTgt spid="17"/>
                                        </p:tgtEl>
                                        <p:attrNameLst>
                                          <p:attrName>ppt_x</p:attrName>
                                        </p:attrNameLst>
                                      </p:cBhvr>
                                      <p:tavLst>
                                        <p:tav tm="0">
                                          <p:val>
                                            <p:strVal val="0-#ppt_w/2"/>
                                          </p:val>
                                        </p:tav>
                                        <p:tav tm="100000">
                                          <p:val>
                                            <p:strVal val="#ppt_x"/>
                                          </p:val>
                                        </p:tav>
                                      </p:tavLst>
                                    </p:anim>
                                    <p:anim calcmode="lin" valueType="num">
                                      <p:cBhvr additive="base">
                                        <p:cTn id="29" dur="1000" fill="hold"/>
                                        <p:tgtEl>
                                          <p:spTgt spid="17"/>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18"/>
                                        </p:tgtEl>
                                        <p:attrNameLst>
                                          <p:attrName>style.visibility</p:attrName>
                                        </p:attrNameLst>
                                      </p:cBhvr>
                                      <p:to>
                                        <p:strVal val="visible"/>
                                      </p:to>
                                    </p:set>
                                    <p:anim calcmode="lin" valueType="num">
                                      <p:cBhvr additive="base">
                                        <p:cTn id="32" dur="1000" fill="hold"/>
                                        <p:tgtEl>
                                          <p:spTgt spid="18"/>
                                        </p:tgtEl>
                                        <p:attrNameLst>
                                          <p:attrName>ppt_x</p:attrName>
                                        </p:attrNameLst>
                                      </p:cBhvr>
                                      <p:tavLst>
                                        <p:tav tm="0">
                                          <p:val>
                                            <p:strVal val="0-#ppt_w/2"/>
                                          </p:val>
                                        </p:tav>
                                        <p:tav tm="100000">
                                          <p:val>
                                            <p:strVal val="#ppt_x"/>
                                          </p:val>
                                        </p:tav>
                                      </p:tavLst>
                                    </p:anim>
                                    <p:anim calcmode="lin" valueType="num">
                                      <p:cBhvr additive="base">
                                        <p:cTn id="33" dur="1000" fill="hold"/>
                                        <p:tgtEl>
                                          <p:spTgt spid="18"/>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9"/>
                                        </p:tgtEl>
                                        <p:attrNameLst>
                                          <p:attrName>style.visibility</p:attrName>
                                        </p:attrNameLst>
                                      </p:cBhvr>
                                      <p:to>
                                        <p:strVal val="visible"/>
                                      </p:to>
                                    </p:set>
                                    <p:anim calcmode="lin" valueType="num">
                                      <p:cBhvr additive="base">
                                        <p:cTn id="36" dur="1000" fill="hold"/>
                                        <p:tgtEl>
                                          <p:spTgt spid="19"/>
                                        </p:tgtEl>
                                        <p:attrNameLst>
                                          <p:attrName>ppt_x</p:attrName>
                                        </p:attrNameLst>
                                      </p:cBhvr>
                                      <p:tavLst>
                                        <p:tav tm="0">
                                          <p:val>
                                            <p:strVal val="0-#ppt_w/2"/>
                                          </p:val>
                                        </p:tav>
                                        <p:tav tm="100000">
                                          <p:val>
                                            <p:strVal val="#ppt_x"/>
                                          </p:val>
                                        </p:tav>
                                      </p:tavLst>
                                    </p:anim>
                                    <p:anim calcmode="lin" valueType="num">
                                      <p:cBhvr additive="base">
                                        <p:cTn id="37" dur="1000" fill="hold"/>
                                        <p:tgtEl>
                                          <p:spTgt spid="19"/>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20"/>
                                        </p:tgtEl>
                                        <p:attrNameLst>
                                          <p:attrName>style.visibility</p:attrName>
                                        </p:attrNameLst>
                                      </p:cBhvr>
                                      <p:to>
                                        <p:strVal val="visible"/>
                                      </p:to>
                                    </p:set>
                                    <p:anim calcmode="lin" valueType="num">
                                      <p:cBhvr additive="base">
                                        <p:cTn id="40" dur="1000" fill="hold"/>
                                        <p:tgtEl>
                                          <p:spTgt spid="20"/>
                                        </p:tgtEl>
                                        <p:attrNameLst>
                                          <p:attrName>ppt_x</p:attrName>
                                        </p:attrNameLst>
                                      </p:cBhvr>
                                      <p:tavLst>
                                        <p:tav tm="0">
                                          <p:val>
                                            <p:strVal val="0-#ppt_w/2"/>
                                          </p:val>
                                        </p:tav>
                                        <p:tav tm="100000">
                                          <p:val>
                                            <p:strVal val="#ppt_x"/>
                                          </p:val>
                                        </p:tav>
                                      </p:tavLst>
                                    </p:anim>
                                    <p:anim calcmode="lin" valueType="num">
                                      <p:cBhvr additive="base">
                                        <p:cTn id="41" dur="1000" fill="hold"/>
                                        <p:tgtEl>
                                          <p:spTgt spid="20"/>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22"/>
                                        </p:tgtEl>
                                        <p:attrNameLst>
                                          <p:attrName>style.visibility</p:attrName>
                                        </p:attrNameLst>
                                      </p:cBhvr>
                                      <p:to>
                                        <p:strVal val="visible"/>
                                      </p:to>
                                    </p:set>
                                    <p:anim calcmode="lin" valueType="num">
                                      <p:cBhvr additive="base">
                                        <p:cTn id="44" dur="1000" fill="hold"/>
                                        <p:tgtEl>
                                          <p:spTgt spid="22"/>
                                        </p:tgtEl>
                                        <p:attrNameLst>
                                          <p:attrName>ppt_x</p:attrName>
                                        </p:attrNameLst>
                                      </p:cBhvr>
                                      <p:tavLst>
                                        <p:tav tm="0">
                                          <p:val>
                                            <p:strVal val="0-#ppt_w/2"/>
                                          </p:val>
                                        </p:tav>
                                        <p:tav tm="100000">
                                          <p:val>
                                            <p:strVal val="#ppt_x"/>
                                          </p:val>
                                        </p:tav>
                                      </p:tavLst>
                                    </p:anim>
                                    <p:anim calcmode="lin" valueType="num">
                                      <p:cBhvr additive="base">
                                        <p:cTn id="45" dur="1000" fill="hold"/>
                                        <p:tgtEl>
                                          <p:spTgt spid="2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23"/>
                                        </p:tgtEl>
                                        <p:attrNameLst>
                                          <p:attrName>style.visibility</p:attrName>
                                        </p:attrNameLst>
                                      </p:cBhvr>
                                      <p:to>
                                        <p:strVal val="visible"/>
                                      </p:to>
                                    </p:set>
                                    <p:anim calcmode="lin" valueType="num">
                                      <p:cBhvr additive="base">
                                        <p:cTn id="48" dur="1000" fill="hold"/>
                                        <p:tgtEl>
                                          <p:spTgt spid="23"/>
                                        </p:tgtEl>
                                        <p:attrNameLst>
                                          <p:attrName>ppt_x</p:attrName>
                                        </p:attrNameLst>
                                      </p:cBhvr>
                                      <p:tavLst>
                                        <p:tav tm="0">
                                          <p:val>
                                            <p:strVal val="0-#ppt_w/2"/>
                                          </p:val>
                                        </p:tav>
                                        <p:tav tm="100000">
                                          <p:val>
                                            <p:strVal val="#ppt_x"/>
                                          </p:val>
                                        </p:tav>
                                      </p:tavLst>
                                    </p:anim>
                                    <p:anim calcmode="lin" valueType="num">
                                      <p:cBhvr additive="base">
                                        <p:cTn id="49" dur="1000" fill="hold"/>
                                        <p:tgtEl>
                                          <p:spTgt spid="2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additive="base">
                                        <p:cTn id="52" dur="1000" fill="hold"/>
                                        <p:tgtEl>
                                          <p:spTgt spid="24"/>
                                        </p:tgtEl>
                                        <p:attrNameLst>
                                          <p:attrName>ppt_x</p:attrName>
                                        </p:attrNameLst>
                                      </p:cBhvr>
                                      <p:tavLst>
                                        <p:tav tm="0">
                                          <p:val>
                                            <p:strVal val="0-#ppt_w/2"/>
                                          </p:val>
                                        </p:tav>
                                        <p:tav tm="100000">
                                          <p:val>
                                            <p:strVal val="#ppt_x"/>
                                          </p:val>
                                        </p:tav>
                                      </p:tavLst>
                                    </p:anim>
                                    <p:anim calcmode="lin" valueType="num">
                                      <p:cBhvr additive="base">
                                        <p:cTn id="53" dur="1000" fill="hold"/>
                                        <p:tgtEl>
                                          <p:spTgt spid="2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25"/>
                                        </p:tgtEl>
                                        <p:attrNameLst>
                                          <p:attrName>style.visibility</p:attrName>
                                        </p:attrNameLst>
                                      </p:cBhvr>
                                      <p:to>
                                        <p:strVal val="visible"/>
                                      </p:to>
                                    </p:set>
                                    <p:anim calcmode="lin" valueType="num">
                                      <p:cBhvr additive="base">
                                        <p:cTn id="56" dur="1000" fill="hold"/>
                                        <p:tgtEl>
                                          <p:spTgt spid="25"/>
                                        </p:tgtEl>
                                        <p:attrNameLst>
                                          <p:attrName>ppt_x</p:attrName>
                                        </p:attrNameLst>
                                      </p:cBhvr>
                                      <p:tavLst>
                                        <p:tav tm="0">
                                          <p:val>
                                            <p:strVal val="0-#ppt_w/2"/>
                                          </p:val>
                                        </p:tav>
                                        <p:tav tm="100000">
                                          <p:val>
                                            <p:strVal val="#ppt_x"/>
                                          </p:val>
                                        </p:tav>
                                      </p:tavLst>
                                    </p:anim>
                                    <p:anim calcmode="lin" valueType="num">
                                      <p:cBhvr additive="base">
                                        <p:cTn id="57" dur="1000" fill="hold"/>
                                        <p:tgtEl>
                                          <p:spTgt spid="2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27"/>
                                        </p:tgtEl>
                                        <p:attrNameLst>
                                          <p:attrName>style.visibility</p:attrName>
                                        </p:attrNameLst>
                                      </p:cBhvr>
                                      <p:to>
                                        <p:strVal val="visible"/>
                                      </p:to>
                                    </p:set>
                                    <p:anim calcmode="lin" valueType="num">
                                      <p:cBhvr additive="base">
                                        <p:cTn id="60" dur="1000" fill="hold"/>
                                        <p:tgtEl>
                                          <p:spTgt spid="27"/>
                                        </p:tgtEl>
                                        <p:attrNameLst>
                                          <p:attrName>ppt_x</p:attrName>
                                        </p:attrNameLst>
                                      </p:cBhvr>
                                      <p:tavLst>
                                        <p:tav tm="0">
                                          <p:val>
                                            <p:strVal val="0-#ppt_w/2"/>
                                          </p:val>
                                        </p:tav>
                                        <p:tav tm="100000">
                                          <p:val>
                                            <p:strVal val="#ppt_x"/>
                                          </p:val>
                                        </p:tav>
                                      </p:tavLst>
                                    </p:anim>
                                    <p:anim calcmode="lin" valueType="num">
                                      <p:cBhvr additive="base">
                                        <p:cTn id="61" dur="1000" fill="hold"/>
                                        <p:tgtEl>
                                          <p:spTgt spid="27"/>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28"/>
                                        </p:tgtEl>
                                        <p:attrNameLst>
                                          <p:attrName>style.visibility</p:attrName>
                                        </p:attrNameLst>
                                      </p:cBhvr>
                                      <p:to>
                                        <p:strVal val="visible"/>
                                      </p:to>
                                    </p:set>
                                    <p:anim calcmode="lin" valueType="num">
                                      <p:cBhvr additive="base">
                                        <p:cTn id="64" dur="1000" fill="hold"/>
                                        <p:tgtEl>
                                          <p:spTgt spid="28"/>
                                        </p:tgtEl>
                                        <p:attrNameLst>
                                          <p:attrName>ppt_x</p:attrName>
                                        </p:attrNameLst>
                                      </p:cBhvr>
                                      <p:tavLst>
                                        <p:tav tm="0">
                                          <p:val>
                                            <p:strVal val="0-#ppt_w/2"/>
                                          </p:val>
                                        </p:tav>
                                        <p:tav tm="100000">
                                          <p:val>
                                            <p:strVal val="#ppt_x"/>
                                          </p:val>
                                        </p:tav>
                                      </p:tavLst>
                                    </p:anim>
                                    <p:anim calcmode="lin" valueType="num">
                                      <p:cBhvr additive="base">
                                        <p:cTn id="65" dur="1000" fill="hold"/>
                                        <p:tgtEl>
                                          <p:spTgt spid="28"/>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29"/>
                                        </p:tgtEl>
                                        <p:attrNameLst>
                                          <p:attrName>style.visibility</p:attrName>
                                        </p:attrNameLst>
                                      </p:cBhvr>
                                      <p:to>
                                        <p:strVal val="visible"/>
                                      </p:to>
                                    </p:set>
                                    <p:anim calcmode="lin" valueType="num">
                                      <p:cBhvr additive="base">
                                        <p:cTn id="68" dur="1000" fill="hold"/>
                                        <p:tgtEl>
                                          <p:spTgt spid="29"/>
                                        </p:tgtEl>
                                        <p:attrNameLst>
                                          <p:attrName>ppt_x</p:attrName>
                                        </p:attrNameLst>
                                      </p:cBhvr>
                                      <p:tavLst>
                                        <p:tav tm="0">
                                          <p:val>
                                            <p:strVal val="0-#ppt_w/2"/>
                                          </p:val>
                                        </p:tav>
                                        <p:tav tm="100000">
                                          <p:val>
                                            <p:strVal val="#ppt_x"/>
                                          </p:val>
                                        </p:tav>
                                      </p:tavLst>
                                    </p:anim>
                                    <p:anim calcmode="lin" valueType="num">
                                      <p:cBhvr additive="base">
                                        <p:cTn id="69" dur="1000" fill="hold"/>
                                        <p:tgtEl>
                                          <p:spTgt spid="29"/>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31"/>
                                        </p:tgtEl>
                                        <p:attrNameLst>
                                          <p:attrName>style.visibility</p:attrName>
                                        </p:attrNameLst>
                                      </p:cBhvr>
                                      <p:to>
                                        <p:strVal val="visible"/>
                                      </p:to>
                                    </p:set>
                                    <p:anim calcmode="lin" valueType="num">
                                      <p:cBhvr additive="base">
                                        <p:cTn id="72" dur="1000" fill="hold"/>
                                        <p:tgtEl>
                                          <p:spTgt spid="31"/>
                                        </p:tgtEl>
                                        <p:attrNameLst>
                                          <p:attrName>ppt_x</p:attrName>
                                        </p:attrNameLst>
                                      </p:cBhvr>
                                      <p:tavLst>
                                        <p:tav tm="0">
                                          <p:val>
                                            <p:strVal val="0-#ppt_w/2"/>
                                          </p:val>
                                        </p:tav>
                                        <p:tav tm="100000">
                                          <p:val>
                                            <p:strVal val="#ppt_x"/>
                                          </p:val>
                                        </p:tav>
                                      </p:tavLst>
                                    </p:anim>
                                    <p:anim calcmode="lin" valueType="num">
                                      <p:cBhvr additive="base">
                                        <p:cTn id="73" dur="1000" fill="hold"/>
                                        <p:tgtEl>
                                          <p:spTgt spid="31"/>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37"/>
                                        </p:tgtEl>
                                        <p:attrNameLst>
                                          <p:attrName>style.visibility</p:attrName>
                                        </p:attrNameLst>
                                      </p:cBhvr>
                                      <p:to>
                                        <p:strVal val="visible"/>
                                      </p:to>
                                    </p:set>
                                    <p:anim calcmode="lin" valueType="num">
                                      <p:cBhvr additive="base">
                                        <p:cTn id="76" dur="1000" fill="hold"/>
                                        <p:tgtEl>
                                          <p:spTgt spid="37"/>
                                        </p:tgtEl>
                                        <p:attrNameLst>
                                          <p:attrName>ppt_x</p:attrName>
                                        </p:attrNameLst>
                                      </p:cBhvr>
                                      <p:tavLst>
                                        <p:tav tm="0">
                                          <p:val>
                                            <p:strVal val="0-#ppt_w/2"/>
                                          </p:val>
                                        </p:tav>
                                        <p:tav tm="100000">
                                          <p:val>
                                            <p:strVal val="#ppt_x"/>
                                          </p:val>
                                        </p:tav>
                                      </p:tavLst>
                                    </p:anim>
                                    <p:anim calcmode="lin" valueType="num">
                                      <p:cBhvr additive="base">
                                        <p:cTn id="77" dur="1000" fill="hold"/>
                                        <p:tgtEl>
                                          <p:spTgt spid="37"/>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36"/>
                                        </p:tgtEl>
                                        <p:attrNameLst>
                                          <p:attrName>style.visibility</p:attrName>
                                        </p:attrNameLst>
                                      </p:cBhvr>
                                      <p:to>
                                        <p:strVal val="visible"/>
                                      </p:to>
                                    </p:set>
                                    <p:anim calcmode="lin" valueType="num">
                                      <p:cBhvr additive="base">
                                        <p:cTn id="80" dur="1000" fill="hold"/>
                                        <p:tgtEl>
                                          <p:spTgt spid="36"/>
                                        </p:tgtEl>
                                        <p:attrNameLst>
                                          <p:attrName>ppt_x</p:attrName>
                                        </p:attrNameLst>
                                      </p:cBhvr>
                                      <p:tavLst>
                                        <p:tav tm="0">
                                          <p:val>
                                            <p:strVal val="0-#ppt_w/2"/>
                                          </p:val>
                                        </p:tav>
                                        <p:tav tm="100000">
                                          <p:val>
                                            <p:strVal val="#ppt_x"/>
                                          </p:val>
                                        </p:tav>
                                      </p:tavLst>
                                    </p:anim>
                                    <p:anim calcmode="lin" valueType="num">
                                      <p:cBhvr additive="base">
                                        <p:cTn id="81" dur="1000" fill="hold"/>
                                        <p:tgtEl>
                                          <p:spTgt spid="36"/>
                                        </p:tgtEl>
                                        <p:attrNameLst>
                                          <p:attrName>ppt_y</p:attrName>
                                        </p:attrNameLst>
                                      </p:cBhvr>
                                      <p:tavLst>
                                        <p:tav tm="0">
                                          <p:val>
                                            <p:strVal val="#ppt_y"/>
                                          </p:val>
                                        </p:tav>
                                        <p:tav tm="100000">
                                          <p:val>
                                            <p:strVal val="#ppt_y"/>
                                          </p:val>
                                        </p:tav>
                                      </p:tavLst>
                                    </p:anim>
                                  </p:childTnLst>
                                </p:cTn>
                              </p:par>
                              <p:par>
                                <p:cTn id="82" presetID="7" presetClass="entr" presetSubtype="8" fill="hold" grpId="0" nodeType="withEffect">
                                  <p:stCondLst>
                                    <p:cond delay="0"/>
                                  </p:stCondLst>
                                  <p:childTnLst>
                                    <p:set>
                                      <p:cBhvr>
                                        <p:cTn id="83" dur="1" fill="hold">
                                          <p:stCondLst>
                                            <p:cond delay="0"/>
                                          </p:stCondLst>
                                        </p:cTn>
                                        <p:tgtEl>
                                          <p:spTgt spid="35"/>
                                        </p:tgtEl>
                                        <p:attrNameLst>
                                          <p:attrName>style.visibility</p:attrName>
                                        </p:attrNameLst>
                                      </p:cBhvr>
                                      <p:to>
                                        <p:strVal val="visible"/>
                                      </p:to>
                                    </p:set>
                                    <p:anim calcmode="lin" valueType="num">
                                      <p:cBhvr additive="base">
                                        <p:cTn id="84" dur="1000" fill="hold"/>
                                        <p:tgtEl>
                                          <p:spTgt spid="35"/>
                                        </p:tgtEl>
                                        <p:attrNameLst>
                                          <p:attrName>ppt_x</p:attrName>
                                        </p:attrNameLst>
                                      </p:cBhvr>
                                      <p:tavLst>
                                        <p:tav tm="0">
                                          <p:val>
                                            <p:strVal val="0-#ppt_w/2"/>
                                          </p:val>
                                        </p:tav>
                                        <p:tav tm="100000">
                                          <p:val>
                                            <p:strVal val="#ppt_x"/>
                                          </p:val>
                                        </p:tav>
                                      </p:tavLst>
                                    </p:anim>
                                    <p:anim calcmode="lin" valueType="num">
                                      <p:cBhvr additive="base">
                                        <p:cTn id="85" dur="1000" fill="hold"/>
                                        <p:tgtEl>
                                          <p:spTgt spid="35"/>
                                        </p:tgtEl>
                                        <p:attrNameLst>
                                          <p:attrName>ppt_y</p:attrName>
                                        </p:attrNameLst>
                                      </p:cBhvr>
                                      <p:tavLst>
                                        <p:tav tm="0">
                                          <p:val>
                                            <p:strVal val="#ppt_y"/>
                                          </p:val>
                                        </p:tav>
                                        <p:tav tm="100000">
                                          <p:val>
                                            <p:strVal val="#ppt_y"/>
                                          </p:val>
                                        </p:tav>
                                      </p:tavLst>
                                    </p:anim>
                                  </p:childTnLst>
                                </p:cTn>
                              </p:par>
                              <p:par>
                                <p:cTn id="86" presetID="7" presetClass="entr" presetSubtype="8" fill="hold" grpId="0" nodeType="withEffect">
                                  <p:stCondLst>
                                    <p:cond delay="0"/>
                                  </p:stCondLst>
                                  <p:childTnLst>
                                    <p:set>
                                      <p:cBhvr>
                                        <p:cTn id="87" dur="1" fill="hold">
                                          <p:stCondLst>
                                            <p:cond delay="0"/>
                                          </p:stCondLst>
                                        </p:cTn>
                                        <p:tgtEl>
                                          <p:spTgt spid="34"/>
                                        </p:tgtEl>
                                        <p:attrNameLst>
                                          <p:attrName>style.visibility</p:attrName>
                                        </p:attrNameLst>
                                      </p:cBhvr>
                                      <p:to>
                                        <p:strVal val="visible"/>
                                      </p:to>
                                    </p:set>
                                    <p:anim calcmode="lin" valueType="num">
                                      <p:cBhvr additive="base">
                                        <p:cTn id="88" dur="1000" fill="hold"/>
                                        <p:tgtEl>
                                          <p:spTgt spid="34"/>
                                        </p:tgtEl>
                                        <p:attrNameLst>
                                          <p:attrName>ppt_x</p:attrName>
                                        </p:attrNameLst>
                                      </p:cBhvr>
                                      <p:tavLst>
                                        <p:tav tm="0">
                                          <p:val>
                                            <p:strVal val="0-#ppt_w/2"/>
                                          </p:val>
                                        </p:tav>
                                        <p:tav tm="100000">
                                          <p:val>
                                            <p:strVal val="#ppt_x"/>
                                          </p:val>
                                        </p:tav>
                                      </p:tavLst>
                                    </p:anim>
                                    <p:anim calcmode="lin" valueType="num">
                                      <p:cBhvr additive="base">
                                        <p:cTn id="89" dur="1000" fill="hold"/>
                                        <p:tgtEl>
                                          <p:spTgt spid="34"/>
                                        </p:tgtEl>
                                        <p:attrNameLst>
                                          <p:attrName>ppt_y</p:attrName>
                                        </p:attrNameLst>
                                      </p:cBhvr>
                                      <p:tavLst>
                                        <p:tav tm="0">
                                          <p:val>
                                            <p:strVal val="#ppt_y"/>
                                          </p:val>
                                        </p:tav>
                                        <p:tav tm="100000">
                                          <p:val>
                                            <p:strVal val="#ppt_y"/>
                                          </p:val>
                                        </p:tav>
                                      </p:tavLst>
                                    </p:anim>
                                  </p:childTnLst>
                                </p:cTn>
                              </p:par>
                            </p:childTnLst>
                          </p:cTn>
                        </p:par>
                        <p:par>
                          <p:cTn id="90" fill="hold">
                            <p:stCondLst>
                              <p:cond delay="2000"/>
                            </p:stCondLst>
                            <p:childTnLst>
                              <p:par>
                                <p:cTn id="91" presetID="10" presetClass="entr" presetSubtype="0" fill="hold" nodeType="afterEffect">
                                  <p:stCondLst>
                                    <p:cond delay="0"/>
                                  </p:stCondLst>
                                  <p:childTnLst>
                                    <p:set>
                                      <p:cBhvr>
                                        <p:cTn id="92" dur="1" fill="hold">
                                          <p:stCondLst>
                                            <p:cond delay="0"/>
                                          </p:stCondLst>
                                        </p:cTn>
                                        <p:tgtEl>
                                          <p:spTgt spid="30"/>
                                        </p:tgtEl>
                                        <p:attrNameLst>
                                          <p:attrName>style.visibility</p:attrName>
                                        </p:attrNameLst>
                                      </p:cBhvr>
                                      <p:to>
                                        <p:strVal val="visible"/>
                                      </p:to>
                                    </p:set>
                                    <p:animEffect transition="in" filter="fade">
                                      <p:cBhvr>
                                        <p:cTn id="93"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7" grpId="0" animBg="1"/>
      <p:bldP spid="18" grpId="0" animBg="1"/>
      <p:bldP spid="19" grpId="0" animBg="1"/>
      <p:bldP spid="20" grpId="0" animBg="1"/>
      <p:bldP spid="22" grpId="0" animBg="1"/>
      <p:bldP spid="23" grpId="0" animBg="1"/>
      <p:bldP spid="24" grpId="0" animBg="1"/>
      <p:bldP spid="25" grpId="0" animBg="1"/>
      <p:bldP spid="27" grpId="0" animBg="1"/>
      <p:bldP spid="28" grpId="0" animBg="1"/>
      <p:bldP spid="29" grpId="0" animBg="1"/>
      <p:bldP spid="31" grpId="0" animBg="1"/>
      <p:bldP spid="34" grpId="0" animBg="1"/>
      <p:bldP spid="35" grpId="0" animBg="1"/>
      <p:bldP spid="36" grpId="0" animBg="1"/>
      <p:bldP spid="37" grpId="0" animBg="1"/>
    </p:bldLst>
  </p:timing>
</p:sld>
</file>

<file path=ppt/slides/slide134.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0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نَوْمُ الْعُقُوبَۀِ: فَهُوَ الَّذِي فِي وَقْتِ الصَّلَوۀِ؛ خواب عقوبت: همان خوابی است که هنگام نماز باشد.</a:t>
                      </a:r>
                      <a:endParaRPr lang="en-US"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نَوْمُ اللَّعْنَۀِ: فَهُوَ الَّذِي بَعْدَ صَلَوۀِ الْفَجْرِ؛ خواب لعنت: همان خوابی است که بعد از نماز صبح باشد</a:t>
                      </a:r>
                      <a:r>
                        <a:rPr lang="en-US" sz="2200" b="1" kern="1200" dirty="0" smtClean="0">
                          <a:solidFill>
                            <a:schemeClr val="tx1"/>
                          </a:solidFill>
                          <a:latin typeface="+mn-lt"/>
                          <a:ea typeface="+mn-ea"/>
                          <a:cs typeface="B Lotus" pitchFamily="2" charset="-78"/>
                        </a:rPr>
                        <a:t>.</a:t>
                      </a:r>
                    </a:p>
                    <a:p>
                      <a:pPr algn="just" rtl="1">
                        <a:lnSpc>
                          <a:spcPct val="150000"/>
                        </a:lnSpc>
                      </a:pPr>
                      <a:r>
                        <a:rPr lang="fa-IR" sz="2200" b="1" kern="1200" dirty="0" smtClean="0">
                          <a:solidFill>
                            <a:schemeClr val="tx1"/>
                          </a:solidFill>
                          <a:latin typeface="+mn-lt"/>
                          <a:ea typeface="+mn-ea"/>
                          <a:cs typeface="B Lotus" pitchFamily="2" charset="-78"/>
                        </a:rPr>
                        <a:t>نَوْمُ الرَّاحَۀِ: فَهُوَ نَوْمُ الَّذِي عِنْدَ اسْتِوَاءِ؛ خواب راحت: همان خوابی است که هنگام ظهر باشد. (قیلوله) </a:t>
                      </a:r>
                      <a:endParaRPr lang="en-US"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نَوْمُ الرُّخْصَۀِ: فَهُوَالَّذِي بَعْدَالْعِشَاءِ؛ خواب رخصت: همان خوابی است که بعد از شام باشد.</a:t>
                      </a:r>
                      <a:endParaRPr lang="en-US" sz="2200" b="1" kern="1200" dirty="0" smtClean="0">
                        <a:solidFill>
                          <a:schemeClr val="tx1"/>
                        </a:solidFill>
                        <a:latin typeface="+mn-lt"/>
                        <a:ea typeface="+mn-ea"/>
                        <a:cs typeface="B Lotus" pitchFamily="2" charset="-78"/>
                      </a:endParaRPr>
                    </a:p>
                    <a:p>
                      <a:pPr algn="just" rtl="1">
                        <a:lnSpc>
                          <a:spcPct val="150000"/>
                        </a:lnSpc>
                      </a:pPr>
                      <a:r>
                        <a:rPr lang="ar-SA" sz="2200" b="1" kern="1200" dirty="0" smtClean="0">
                          <a:solidFill>
                            <a:schemeClr val="tx1"/>
                          </a:solidFill>
                          <a:latin typeface="+mn-lt"/>
                          <a:ea typeface="+mn-ea"/>
                          <a:cs typeface="B Lotus" pitchFamily="2" charset="-78"/>
                        </a:rPr>
                        <a:t>نَوْمُ الْحَسْرَۀِ: فَهُوَ نَوْمُ يَوْمِ الْجُمُعَهِ</a:t>
                      </a:r>
                      <a:r>
                        <a:rPr lang="fa-IR" sz="22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200" b="1" kern="1200" dirty="0" smtClean="0">
                          <a:solidFill>
                            <a:schemeClr val="tx1"/>
                          </a:solidFill>
                          <a:latin typeface="+mn-lt"/>
                          <a:ea typeface="+mn-ea"/>
                          <a:cs typeface="B Lotus" pitchFamily="2" charset="-78"/>
                        </a:rPr>
                        <a:t>؛خواب حسرت همان خوابی است که در روز جمعه باشد.»</a:t>
                      </a:r>
                      <a:endParaRPr lang="fa-IR" sz="2200" b="1" kern="1200" dirty="0" smtClean="0">
                        <a:solidFill>
                          <a:schemeClr val="tx1"/>
                        </a:solidFill>
                        <a:latin typeface="+mn-lt"/>
                        <a:ea typeface="+mn-ea"/>
                        <a:cs typeface="B Lotus" pitchFamily="2" charset="-78"/>
                      </a:endParaRPr>
                    </a:p>
                    <a:p>
                      <a:pPr algn="just" rtl="1">
                        <a:lnSpc>
                          <a:spcPct val="150000"/>
                        </a:lnSpc>
                      </a:pPr>
                      <a:endParaRPr lang="fa-IR" sz="2000" b="1" kern="1200" dirty="0" smtClean="0">
                        <a:solidFill>
                          <a:schemeClr val="tx1"/>
                        </a:solidFill>
                        <a:latin typeface="+mn-lt"/>
                        <a:ea typeface="+mn-ea"/>
                        <a:cs typeface="B Lotus" pitchFamily="2" charset="-78"/>
                      </a:endParaRPr>
                    </a:p>
                    <a:p>
                      <a:pPr algn="just" rtl="1">
                        <a:lnSpc>
                          <a:spcPct val="150000"/>
                        </a:lnSpc>
                      </a:pPr>
                      <a:endParaRPr lang="fa-IR" sz="2000" b="1" kern="1200" dirty="0" smtClean="0">
                        <a:solidFill>
                          <a:schemeClr val="tx1"/>
                        </a:solidFill>
                        <a:latin typeface="+mn-lt"/>
                        <a:ea typeface="+mn-ea"/>
                        <a:cs typeface="B Lotus" pitchFamily="2" charset="-78"/>
                      </a:endParaRPr>
                    </a:p>
                    <a:p>
                      <a:pPr algn="just" rtl="1">
                        <a:lnSpc>
                          <a:spcPct val="150000"/>
                        </a:lnSpc>
                      </a:pP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آیت الله مشکینی، </a:t>
                      </a:r>
                      <a:r>
                        <a:rPr lang="ar-SA" sz="1800" b="1" kern="1200" dirty="0" smtClean="0">
                          <a:solidFill>
                            <a:schemeClr val="tx1"/>
                          </a:solidFill>
                          <a:latin typeface="+mn-lt"/>
                          <a:ea typeface="+mn-ea"/>
                          <a:cs typeface="B Lotus" pitchFamily="2" charset="-78"/>
                        </a:rPr>
                        <a:t>تحریر المواعظ العدديّه</a:t>
                      </a:r>
                      <a:r>
                        <a:rPr lang="ar-SA" sz="1800" b="0" kern="1200" dirty="0" smtClean="0">
                          <a:solidFill>
                            <a:schemeClr val="tx1"/>
                          </a:solidFill>
                          <a:latin typeface="+mn-lt"/>
                          <a:ea typeface="+mn-ea"/>
                          <a:cs typeface="B Lotus" pitchFamily="2" charset="-78"/>
                        </a:rPr>
                        <a:t>، چ هشتم، (قم: انتشارات الهادی، 1409 هـ . ق.)، ص321.</a:t>
                      </a:r>
                      <a:endParaRPr lang="en-US" sz="18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دوازدهم / قالب انواعی</a:t>
            </a:r>
          </a:p>
        </p:txBody>
      </p:sp>
      <p:sp>
        <p:nvSpPr>
          <p:cNvPr id="17" name="Rounded Rectangle 16">
            <a:hlinkClick r:id="rId9" action="ppaction://hlinksldjump">
              <a:snd r:embed="rId5" name="thbad.wav"/>
            </a:hlinkClick>
            <a:hlinkHover r:id="" action="ppaction://noaction">
              <a:snd r:embed="rId6" name="0.wav"/>
            </a:hlinkHover>
          </p:cNvPr>
          <p:cNvSpPr/>
          <p:nvPr/>
        </p:nvSpPr>
        <p:spPr>
          <a:xfrm flipH="1">
            <a:off x="4286248"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0" action="ppaction://hlinksldjump">
              <a:snd r:embed="rId5" name="thbad.wav"/>
            </a:hlinkClick>
            <a:hlinkHover r:id="" action="ppaction://noaction">
              <a:snd r:embed="rId6" name="0.wav"/>
            </a:hlinkHover>
          </p:cNvPr>
          <p:cNvSpPr/>
          <p:nvPr/>
        </p:nvSpPr>
        <p:spPr>
          <a:xfrm flipH="1">
            <a:off x="4000496" y="214290"/>
            <a:ext cx="247504" cy="247504"/>
          </a:xfrm>
          <a:prstGeom prst="roundRect">
            <a:avLst>
              <a:gd name="adj" fmla="val 17118"/>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11" action="ppaction://hlinksldjump">
              <a:snd r:embed="rId5" name="thbad.wav"/>
            </a:hlinkClick>
            <a:hlinkHover r:id="" action="ppaction://noaction">
              <a:snd r:embed="rId6" name="0.wav"/>
            </a:hlinkHover>
          </p:cNvPr>
          <p:cNvSpPr/>
          <p:nvPr/>
        </p:nvSpPr>
        <p:spPr>
          <a:xfrm flipH="1">
            <a:off x="371474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12" action="ppaction://hlinksldjump">
              <a:snd r:embed="rId5" name="thbad.wav"/>
            </a:hlinkClick>
            <a:hlinkHover r:id="" action="ppaction://noaction">
              <a:snd r:embed="rId6" name="0.wav"/>
            </a:hlinkHover>
          </p:cNvPr>
          <p:cNvSpPr/>
          <p:nvPr/>
        </p:nvSpPr>
        <p:spPr>
          <a:xfrm flipH="1">
            <a:off x="342899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13" action="ppaction://hlinksldjump">
              <a:snd r:embed="rId5" name="thbad.wav"/>
            </a:hlinkClick>
            <a:hlinkHover r:id="" action="ppaction://noaction">
              <a:snd r:embed="rId6" name="0.wav"/>
            </a:hlinkHover>
          </p:cNvPr>
          <p:cNvSpPr/>
          <p:nvPr/>
        </p:nvSpPr>
        <p:spPr>
          <a:xfrm flipH="1">
            <a:off x="314324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23" name="Rounded Rectangle 22">
            <a:hlinkClick r:id="rId14" action="ppaction://hlinksldjump">
              <a:snd r:embed="rId5" name="thbad.wav"/>
            </a:hlinkClick>
            <a:hlinkHover r:id="" action="ppaction://noaction">
              <a:snd r:embed="rId6" name="0.wav"/>
            </a:hlinkHover>
          </p:cNvPr>
          <p:cNvSpPr/>
          <p:nvPr/>
        </p:nvSpPr>
        <p:spPr>
          <a:xfrm flipH="1">
            <a:off x="285748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24" name="Rounded Rectangle 23">
            <a:hlinkClick r:id="rId15" action="ppaction://hlinksldjump">
              <a:snd r:embed="rId5" name="thbad.wav"/>
            </a:hlinkClick>
            <a:hlinkHover r:id="" action="ppaction://noaction">
              <a:snd r:embed="rId6" name="0.wav"/>
            </a:hlinkHover>
          </p:cNvPr>
          <p:cNvSpPr/>
          <p:nvPr/>
        </p:nvSpPr>
        <p:spPr>
          <a:xfrm flipH="1">
            <a:off x="257173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25" name="Rounded Rectangle 24">
            <a:hlinkClick r:id="rId16" action="ppaction://hlinksldjump">
              <a:snd r:embed="rId5" name="thbad.wav"/>
            </a:hlinkClick>
            <a:hlinkHover r:id="" action="ppaction://noaction">
              <a:snd r:embed="rId6" name="0.wav"/>
            </a:hlinkHover>
          </p:cNvPr>
          <p:cNvSpPr/>
          <p:nvPr/>
        </p:nvSpPr>
        <p:spPr>
          <a:xfrm flipH="1">
            <a:off x="228092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27" name="Rounded Rectangle 26">
            <a:hlinkClick r:id="rId17" action="ppaction://hlinksldjump">
              <a:snd r:embed="rId5" name="thbad.wav"/>
            </a:hlinkClick>
            <a:hlinkHover r:id="" action="ppaction://noaction">
              <a:snd r:embed="rId6" name="0.wav"/>
            </a:hlinkHover>
          </p:cNvPr>
          <p:cNvSpPr/>
          <p:nvPr/>
        </p:nvSpPr>
        <p:spPr>
          <a:xfrm flipH="1">
            <a:off x="200023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28" name="Rounded Rectangle 27">
            <a:hlinkClick r:id="rId18" action="ppaction://hlinksldjump">
              <a:snd r:embed="rId5" name="thbad.wav"/>
            </a:hlinkClick>
            <a:hlinkHover r:id="" action="ppaction://noaction">
              <a:snd r:embed="rId6" name="0.wav"/>
            </a:hlinkHover>
          </p:cNvPr>
          <p:cNvSpPr/>
          <p:nvPr/>
        </p:nvSpPr>
        <p:spPr>
          <a:xfrm flipH="1">
            <a:off x="1571604"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29" name="Rounded Rectangle 28">
            <a:hlinkClick r:id="rId19"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31" name="Rounded Rectangle 30">
            <a:hlinkClick r:id="rId20"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32" name="Rounded Rectangle 31">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16</a:t>
            </a:r>
            <a:endParaRPr lang="fa-IR" sz="1200" b="1" dirty="0">
              <a:effectLst>
                <a:glow rad="63500">
                  <a:schemeClr val="accent3">
                    <a:satMod val="175000"/>
                    <a:alpha val="40000"/>
                  </a:schemeClr>
                </a:glow>
              </a:effectLst>
              <a:cs typeface="B Mitra" pitchFamily="2" charset="-78"/>
            </a:endParaRPr>
          </a:p>
        </p:txBody>
      </p:sp>
      <p:sp>
        <p:nvSpPr>
          <p:cNvPr id="33" name="Rounded Rectangle 32">
            <a:hlinkClick r:id="rId22" action="ppaction://hlinksldjump">
              <a:snd r:embed="rId5" name="thbad.wav"/>
            </a:hlinkClick>
            <a:hlinkHover r:id="" action="ppaction://noaction">
              <a:snd r:embed="rId6" name="0.wav"/>
            </a:hlinkHover>
          </p:cNvPr>
          <p:cNvSpPr/>
          <p:nvPr/>
        </p:nvSpPr>
        <p:spPr>
          <a:xfrm flipH="1">
            <a:off x="714348" y="533232"/>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15</a:t>
            </a:r>
            <a:endParaRPr lang="fa-IR" sz="1200" b="1" dirty="0">
              <a:effectLst>
                <a:glow rad="63500">
                  <a:schemeClr val="accent3">
                    <a:satMod val="175000"/>
                    <a:alpha val="40000"/>
                  </a:schemeClr>
                </a:glow>
              </a:effectLst>
              <a:cs typeface="B Mitra" pitchFamily="2" charset="-78"/>
            </a:endParaRPr>
          </a:p>
        </p:txBody>
      </p:sp>
      <p:sp>
        <p:nvSpPr>
          <p:cNvPr id="34" name="Rounded Rectangle 33">
            <a:hlinkClick r:id="rId23" action="ppaction://hlinksldjump">
              <a:snd r:embed="rId5" name="thbad.wav"/>
            </a:hlinkClick>
            <a:hlinkHover r:id="" action="ppaction://noaction">
              <a:snd r:embed="rId6" name="0.wav"/>
            </a:hlinkHover>
          </p:cNvPr>
          <p:cNvSpPr/>
          <p:nvPr/>
        </p:nvSpPr>
        <p:spPr>
          <a:xfrm flipH="1">
            <a:off x="1142976"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35" name="Rounded Rectangle 34">
            <a:hlinkClick r:id="rId24"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17"/>
                                        </p:tgtEl>
                                        <p:attrNameLst>
                                          <p:attrName>style.visibility</p:attrName>
                                        </p:attrNameLst>
                                      </p:cBhvr>
                                      <p:to>
                                        <p:strVal val="visible"/>
                                      </p:to>
                                    </p:set>
                                    <p:anim calcmode="lin" valueType="num">
                                      <p:cBhvr additive="base">
                                        <p:cTn id="28" dur="1000" fill="hold"/>
                                        <p:tgtEl>
                                          <p:spTgt spid="17"/>
                                        </p:tgtEl>
                                        <p:attrNameLst>
                                          <p:attrName>ppt_x</p:attrName>
                                        </p:attrNameLst>
                                      </p:cBhvr>
                                      <p:tavLst>
                                        <p:tav tm="0">
                                          <p:val>
                                            <p:strVal val="0-#ppt_w/2"/>
                                          </p:val>
                                        </p:tav>
                                        <p:tav tm="100000">
                                          <p:val>
                                            <p:strVal val="#ppt_x"/>
                                          </p:val>
                                        </p:tav>
                                      </p:tavLst>
                                    </p:anim>
                                    <p:anim calcmode="lin" valueType="num">
                                      <p:cBhvr additive="base">
                                        <p:cTn id="29" dur="1000" fill="hold"/>
                                        <p:tgtEl>
                                          <p:spTgt spid="17"/>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18"/>
                                        </p:tgtEl>
                                        <p:attrNameLst>
                                          <p:attrName>style.visibility</p:attrName>
                                        </p:attrNameLst>
                                      </p:cBhvr>
                                      <p:to>
                                        <p:strVal val="visible"/>
                                      </p:to>
                                    </p:set>
                                    <p:anim calcmode="lin" valueType="num">
                                      <p:cBhvr additive="base">
                                        <p:cTn id="32" dur="1000" fill="hold"/>
                                        <p:tgtEl>
                                          <p:spTgt spid="18"/>
                                        </p:tgtEl>
                                        <p:attrNameLst>
                                          <p:attrName>ppt_x</p:attrName>
                                        </p:attrNameLst>
                                      </p:cBhvr>
                                      <p:tavLst>
                                        <p:tav tm="0">
                                          <p:val>
                                            <p:strVal val="0-#ppt_w/2"/>
                                          </p:val>
                                        </p:tav>
                                        <p:tav tm="100000">
                                          <p:val>
                                            <p:strVal val="#ppt_x"/>
                                          </p:val>
                                        </p:tav>
                                      </p:tavLst>
                                    </p:anim>
                                    <p:anim calcmode="lin" valueType="num">
                                      <p:cBhvr additive="base">
                                        <p:cTn id="33" dur="1000" fill="hold"/>
                                        <p:tgtEl>
                                          <p:spTgt spid="18"/>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9"/>
                                        </p:tgtEl>
                                        <p:attrNameLst>
                                          <p:attrName>style.visibility</p:attrName>
                                        </p:attrNameLst>
                                      </p:cBhvr>
                                      <p:to>
                                        <p:strVal val="visible"/>
                                      </p:to>
                                    </p:set>
                                    <p:anim calcmode="lin" valueType="num">
                                      <p:cBhvr additive="base">
                                        <p:cTn id="36" dur="1000" fill="hold"/>
                                        <p:tgtEl>
                                          <p:spTgt spid="19"/>
                                        </p:tgtEl>
                                        <p:attrNameLst>
                                          <p:attrName>ppt_x</p:attrName>
                                        </p:attrNameLst>
                                      </p:cBhvr>
                                      <p:tavLst>
                                        <p:tav tm="0">
                                          <p:val>
                                            <p:strVal val="0-#ppt_w/2"/>
                                          </p:val>
                                        </p:tav>
                                        <p:tav tm="100000">
                                          <p:val>
                                            <p:strVal val="#ppt_x"/>
                                          </p:val>
                                        </p:tav>
                                      </p:tavLst>
                                    </p:anim>
                                    <p:anim calcmode="lin" valueType="num">
                                      <p:cBhvr additive="base">
                                        <p:cTn id="37" dur="1000" fill="hold"/>
                                        <p:tgtEl>
                                          <p:spTgt spid="19"/>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20"/>
                                        </p:tgtEl>
                                        <p:attrNameLst>
                                          <p:attrName>style.visibility</p:attrName>
                                        </p:attrNameLst>
                                      </p:cBhvr>
                                      <p:to>
                                        <p:strVal val="visible"/>
                                      </p:to>
                                    </p:set>
                                    <p:anim calcmode="lin" valueType="num">
                                      <p:cBhvr additive="base">
                                        <p:cTn id="40" dur="1000" fill="hold"/>
                                        <p:tgtEl>
                                          <p:spTgt spid="20"/>
                                        </p:tgtEl>
                                        <p:attrNameLst>
                                          <p:attrName>ppt_x</p:attrName>
                                        </p:attrNameLst>
                                      </p:cBhvr>
                                      <p:tavLst>
                                        <p:tav tm="0">
                                          <p:val>
                                            <p:strVal val="0-#ppt_w/2"/>
                                          </p:val>
                                        </p:tav>
                                        <p:tav tm="100000">
                                          <p:val>
                                            <p:strVal val="#ppt_x"/>
                                          </p:val>
                                        </p:tav>
                                      </p:tavLst>
                                    </p:anim>
                                    <p:anim calcmode="lin" valueType="num">
                                      <p:cBhvr additive="base">
                                        <p:cTn id="41" dur="1000" fill="hold"/>
                                        <p:tgtEl>
                                          <p:spTgt spid="20"/>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22"/>
                                        </p:tgtEl>
                                        <p:attrNameLst>
                                          <p:attrName>style.visibility</p:attrName>
                                        </p:attrNameLst>
                                      </p:cBhvr>
                                      <p:to>
                                        <p:strVal val="visible"/>
                                      </p:to>
                                    </p:set>
                                    <p:anim calcmode="lin" valueType="num">
                                      <p:cBhvr additive="base">
                                        <p:cTn id="44" dur="1000" fill="hold"/>
                                        <p:tgtEl>
                                          <p:spTgt spid="22"/>
                                        </p:tgtEl>
                                        <p:attrNameLst>
                                          <p:attrName>ppt_x</p:attrName>
                                        </p:attrNameLst>
                                      </p:cBhvr>
                                      <p:tavLst>
                                        <p:tav tm="0">
                                          <p:val>
                                            <p:strVal val="0-#ppt_w/2"/>
                                          </p:val>
                                        </p:tav>
                                        <p:tav tm="100000">
                                          <p:val>
                                            <p:strVal val="#ppt_x"/>
                                          </p:val>
                                        </p:tav>
                                      </p:tavLst>
                                    </p:anim>
                                    <p:anim calcmode="lin" valueType="num">
                                      <p:cBhvr additive="base">
                                        <p:cTn id="45" dur="1000" fill="hold"/>
                                        <p:tgtEl>
                                          <p:spTgt spid="2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23"/>
                                        </p:tgtEl>
                                        <p:attrNameLst>
                                          <p:attrName>style.visibility</p:attrName>
                                        </p:attrNameLst>
                                      </p:cBhvr>
                                      <p:to>
                                        <p:strVal val="visible"/>
                                      </p:to>
                                    </p:set>
                                    <p:anim calcmode="lin" valueType="num">
                                      <p:cBhvr additive="base">
                                        <p:cTn id="48" dur="1000" fill="hold"/>
                                        <p:tgtEl>
                                          <p:spTgt spid="23"/>
                                        </p:tgtEl>
                                        <p:attrNameLst>
                                          <p:attrName>ppt_x</p:attrName>
                                        </p:attrNameLst>
                                      </p:cBhvr>
                                      <p:tavLst>
                                        <p:tav tm="0">
                                          <p:val>
                                            <p:strVal val="0-#ppt_w/2"/>
                                          </p:val>
                                        </p:tav>
                                        <p:tav tm="100000">
                                          <p:val>
                                            <p:strVal val="#ppt_x"/>
                                          </p:val>
                                        </p:tav>
                                      </p:tavLst>
                                    </p:anim>
                                    <p:anim calcmode="lin" valueType="num">
                                      <p:cBhvr additive="base">
                                        <p:cTn id="49" dur="1000" fill="hold"/>
                                        <p:tgtEl>
                                          <p:spTgt spid="2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additive="base">
                                        <p:cTn id="52" dur="1000" fill="hold"/>
                                        <p:tgtEl>
                                          <p:spTgt spid="24"/>
                                        </p:tgtEl>
                                        <p:attrNameLst>
                                          <p:attrName>ppt_x</p:attrName>
                                        </p:attrNameLst>
                                      </p:cBhvr>
                                      <p:tavLst>
                                        <p:tav tm="0">
                                          <p:val>
                                            <p:strVal val="0-#ppt_w/2"/>
                                          </p:val>
                                        </p:tav>
                                        <p:tav tm="100000">
                                          <p:val>
                                            <p:strVal val="#ppt_x"/>
                                          </p:val>
                                        </p:tav>
                                      </p:tavLst>
                                    </p:anim>
                                    <p:anim calcmode="lin" valueType="num">
                                      <p:cBhvr additive="base">
                                        <p:cTn id="53" dur="1000" fill="hold"/>
                                        <p:tgtEl>
                                          <p:spTgt spid="2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25"/>
                                        </p:tgtEl>
                                        <p:attrNameLst>
                                          <p:attrName>style.visibility</p:attrName>
                                        </p:attrNameLst>
                                      </p:cBhvr>
                                      <p:to>
                                        <p:strVal val="visible"/>
                                      </p:to>
                                    </p:set>
                                    <p:anim calcmode="lin" valueType="num">
                                      <p:cBhvr additive="base">
                                        <p:cTn id="56" dur="1000" fill="hold"/>
                                        <p:tgtEl>
                                          <p:spTgt spid="25"/>
                                        </p:tgtEl>
                                        <p:attrNameLst>
                                          <p:attrName>ppt_x</p:attrName>
                                        </p:attrNameLst>
                                      </p:cBhvr>
                                      <p:tavLst>
                                        <p:tav tm="0">
                                          <p:val>
                                            <p:strVal val="0-#ppt_w/2"/>
                                          </p:val>
                                        </p:tav>
                                        <p:tav tm="100000">
                                          <p:val>
                                            <p:strVal val="#ppt_x"/>
                                          </p:val>
                                        </p:tav>
                                      </p:tavLst>
                                    </p:anim>
                                    <p:anim calcmode="lin" valueType="num">
                                      <p:cBhvr additive="base">
                                        <p:cTn id="57" dur="1000" fill="hold"/>
                                        <p:tgtEl>
                                          <p:spTgt spid="2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27"/>
                                        </p:tgtEl>
                                        <p:attrNameLst>
                                          <p:attrName>style.visibility</p:attrName>
                                        </p:attrNameLst>
                                      </p:cBhvr>
                                      <p:to>
                                        <p:strVal val="visible"/>
                                      </p:to>
                                    </p:set>
                                    <p:anim calcmode="lin" valueType="num">
                                      <p:cBhvr additive="base">
                                        <p:cTn id="60" dur="1000" fill="hold"/>
                                        <p:tgtEl>
                                          <p:spTgt spid="27"/>
                                        </p:tgtEl>
                                        <p:attrNameLst>
                                          <p:attrName>ppt_x</p:attrName>
                                        </p:attrNameLst>
                                      </p:cBhvr>
                                      <p:tavLst>
                                        <p:tav tm="0">
                                          <p:val>
                                            <p:strVal val="0-#ppt_w/2"/>
                                          </p:val>
                                        </p:tav>
                                        <p:tav tm="100000">
                                          <p:val>
                                            <p:strVal val="#ppt_x"/>
                                          </p:val>
                                        </p:tav>
                                      </p:tavLst>
                                    </p:anim>
                                    <p:anim calcmode="lin" valueType="num">
                                      <p:cBhvr additive="base">
                                        <p:cTn id="61" dur="1000" fill="hold"/>
                                        <p:tgtEl>
                                          <p:spTgt spid="27"/>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28"/>
                                        </p:tgtEl>
                                        <p:attrNameLst>
                                          <p:attrName>style.visibility</p:attrName>
                                        </p:attrNameLst>
                                      </p:cBhvr>
                                      <p:to>
                                        <p:strVal val="visible"/>
                                      </p:to>
                                    </p:set>
                                    <p:anim calcmode="lin" valueType="num">
                                      <p:cBhvr additive="base">
                                        <p:cTn id="64" dur="1000" fill="hold"/>
                                        <p:tgtEl>
                                          <p:spTgt spid="28"/>
                                        </p:tgtEl>
                                        <p:attrNameLst>
                                          <p:attrName>ppt_x</p:attrName>
                                        </p:attrNameLst>
                                      </p:cBhvr>
                                      <p:tavLst>
                                        <p:tav tm="0">
                                          <p:val>
                                            <p:strVal val="0-#ppt_w/2"/>
                                          </p:val>
                                        </p:tav>
                                        <p:tav tm="100000">
                                          <p:val>
                                            <p:strVal val="#ppt_x"/>
                                          </p:val>
                                        </p:tav>
                                      </p:tavLst>
                                    </p:anim>
                                    <p:anim calcmode="lin" valueType="num">
                                      <p:cBhvr additive="base">
                                        <p:cTn id="65" dur="1000" fill="hold"/>
                                        <p:tgtEl>
                                          <p:spTgt spid="28"/>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29"/>
                                        </p:tgtEl>
                                        <p:attrNameLst>
                                          <p:attrName>style.visibility</p:attrName>
                                        </p:attrNameLst>
                                      </p:cBhvr>
                                      <p:to>
                                        <p:strVal val="visible"/>
                                      </p:to>
                                    </p:set>
                                    <p:anim calcmode="lin" valueType="num">
                                      <p:cBhvr additive="base">
                                        <p:cTn id="68" dur="1000" fill="hold"/>
                                        <p:tgtEl>
                                          <p:spTgt spid="29"/>
                                        </p:tgtEl>
                                        <p:attrNameLst>
                                          <p:attrName>ppt_x</p:attrName>
                                        </p:attrNameLst>
                                      </p:cBhvr>
                                      <p:tavLst>
                                        <p:tav tm="0">
                                          <p:val>
                                            <p:strVal val="0-#ppt_w/2"/>
                                          </p:val>
                                        </p:tav>
                                        <p:tav tm="100000">
                                          <p:val>
                                            <p:strVal val="#ppt_x"/>
                                          </p:val>
                                        </p:tav>
                                      </p:tavLst>
                                    </p:anim>
                                    <p:anim calcmode="lin" valueType="num">
                                      <p:cBhvr additive="base">
                                        <p:cTn id="69" dur="1000" fill="hold"/>
                                        <p:tgtEl>
                                          <p:spTgt spid="29"/>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31"/>
                                        </p:tgtEl>
                                        <p:attrNameLst>
                                          <p:attrName>style.visibility</p:attrName>
                                        </p:attrNameLst>
                                      </p:cBhvr>
                                      <p:to>
                                        <p:strVal val="visible"/>
                                      </p:to>
                                    </p:set>
                                    <p:anim calcmode="lin" valueType="num">
                                      <p:cBhvr additive="base">
                                        <p:cTn id="72" dur="1000" fill="hold"/>
                                        <p:tgtEl>
                                          <p:spTgt spid="31"/>
                                        </p:tgtEl>
                                        <p:attrNameLst>
                                          <p:attrName>ppt_x</p:attrName>
                                        </p:attrNameLst>
                                      </p:cBhvr>
                                      <p:tavLst>
                                        <p:tav tm="0">
                                          <p:val>
                                            <p:strVal val="0-#ppt_w/2"/>
                                          </p:val>
                                        </p:tav>
                                        <p:tav tm="100000">
                                          <p:val>
                                            <p:strVal val="#ppt_x"/>
                                          </p:val>
                                        </p:tav>
                                      </p:tavLst>
                                    </p:anim>
                                    <p:anim calcmode="lin" valueType="num">
                                      <p:cBhvr additive="base">
                                        <p:cTn id="73" dur="1000" fill="hold"/>
                                        <p:tgtEl>
                                          <p:spTgt spid="31"/>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35"/>
                                        </p:tgtEl>
                                        <p:attrNameLst>
                                          <p:attrName>style.visibility</p:attrName>
                                        </p:attrNameLst>
                                      </p:cBhvr>
                                      <p:to>
                                        <p:strVal val="visible"/>
                                      </p:to>
                                    </p:set>
                                    <p:anim calcmode="lin" valueType="num">
                                      <p:cBhvr additive="base">
                                        <p:cTn id="76" dur="1000" fill="hold"/>
                                        <p:tgtEl>
                                          <p:spTgt spid="35"/>
                                        </p:tgtEl>
                                        <p:attrNameLst>
                                          <p:attrName>ppt_x</p:attrName>
                                        </p:attrNameLst>
                                      </p:cBhvr>
                                      <p:tavLst>
                                        <p:tav tm="0">
                                          <p:val>
                                            <p:strVal val="0-#ppt_w/2"/>
                                          </p:val>
                                        </p:tav>
                                        <p:tav tm="100000">
                                          <p:val>
                                            <p:strVal val="#ppt_x"/>
                                          </p:val>
                                        </p:tav>
                                      </p:tavLst>
                                    </p:anim>
                                    <p:anim calcmode="lin" valueType="num">
                                      <p:cBhvr additive="base">
                                        <p:cTn id="77" dur="1000" fill="hold"/>
                                        <p:tgtEl>
                                          <p:spTgt spid="35"/>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34"/>
                                        </p:tgtEl>
                                        <p:attrNameLst>
                                          <p:attrName>style.visibility</p:attrName>
                                        </p:attrNameLst>
                                      </p:cBhvr>
                                      <p:to>
                                        <p:strVal val="visible"/>
                                      </p:to>
                                    </p:set>
                                    <p:anim calcmode="lin" valueType="num">
                                      <p:cBhvr additive="base">
                                        <p:cTn id="80" dur="1000" fill="hold"/>
                                        <p:tgtEl>
                                          <p:spTgt spid="34"/>
                                        </p:tgtEl>
                                        <p:attrNameLst>
                                          <p:attrName>ppt_x</p:attrName>
                                        </p:attrNameLst>
                                      </p:cBhvr>
                                      <p:tavLst>
                                        <p:tav tm="0">
                                          <p:val>
                                            <p:strVal val="0-#ppt_w/2"/>
                                          </p:val>
                                        </p:tav>
                                        <p:tav tm="100000">
                                          <p:val>
                                            <p:strVal val="#ppt_x"/>
                                          </p:val>
                                        </p:tav>
                                      </p:tavLst>
                                    </p:anim>
                                    <p:anim calcmode="lin" valueType="num">
                                      <p:cBhvr additive="base">
                                        <p:cTn id="81" dur="1000" fill="hold"/>
                                        <p:tgtEl>
                                          <p:spTgt spid="34"/>
                                        </p:tgtEl>
                                        <p:attrNameLst>
                                          <p:attrName>ppt_y</p:attrName>
                                        </p:attrNameLst>
                                      </p:cBhvr>
                                      <p:tavLst>
                                        <p:tav tm="0">
                                          <p:val>
                                            <p:strVal val="#ppt_y"/>
                                          </p:val>
                                        </p:tav>
                                        <p:tav tm="100000">
                                          <p:val>
                                            <p:strVal val="#ppt_y"/>
                                          </p:val>
                                        </p:tav>
                                      </p:tavLst>
                                    </p:anim>
                                  </p:childTnLst>
                                </p:cTn>
                              </p:par>
                              <p:par>
                                <p:cTn id="82" presetID="7" presetClass="entr" presetSubtype="8" fill="hold" grpId="0" nodeType="withEffect">
                                  <p:stCondLst>
                                    <p:cond delay="0"/>
                                  </p:stCondLst>
                                  <p:childTnLst>
                                    <p:set>
                                      <p:cBhvr>
                                        <p:cTn id="83" dur="1" fill="hold">
                                          <p:stCondLst>
                                            <p:cond delay="0"/>
                                          </p:stCondLst>
                                        </p:cTn>
                                        <p:tgtEl>
                                          <p:spTgt spid="33"/>
                                        </p:tgtEl>
                                        <p:attrNameLst>
                                          <p:attrName>style.visibility</p:attrName>
                                        </p:attrNameLst>
                                      </p:cBhvr>
                                      <p:to>
                                        <p:strVal val="visible"/>
                                      </p:to>
                                    </p:set>
                                    <p:anim calcmode="lin" valueType="num">
                                      <p:cBhvr additive="base">
                                        <p:cTn id="84" dur="1000" fill="hold"/>
                                        <p:tgtEl>
                                          <p:spTgt spid="33"/>
                                        </p:tgtEl>
                                        <p:attrNameLst>
                                          <p:attrName>ppt_x</p:attrName>
                                        </p:attrNameLst>
                                      </p:cBhvr>
                                      <p:tavLst>
                                        <p:tav tm="0">
                                          <p:val>
                                            <p:strVal val="0-#ppt_w/2"/>
                                          </p:val>
                                        </p:tav>
                                        <p:tav tm="100000">
                                          <p:val>
                                            <p:strVal val="#ppt_x"/>
                                          </p:val>
                                        </p:tav>
                                      </p:tavLst>
                                    </p:anim>
                                    <p:anim calcmode="lin" valueType="num">
                                      <p:cBhvr additive="base">
                                        <p:cTn id="85" dur="1000" fill="hold"/>
                                        <p:tgtEl>
                                          <p:spTgt spid="33"/>
                                        </p:tgtEl>
                                        <p:attrNameLst>
                                          <p:attrName>ppt_y</p:attrName>
                                        </p:attrNameLst>
                                      </p:cBhvr>
                                      <p:tavLst>
                                        <p:tav tm="0">
                                          <p:val>
                                            <p:strVal val="#ppt_y"/>
                                          </p:val>
                                        </p:tav>
                                        <p:tav tm="100000">
                                          <p:val>
                                            <p:strVal val="#ppt_y"/>
                                          </p:val>
                                        </p:tav>
                                      </p:tavLst>
                                    </p:anim>
                                  </p:childTnLst>
                                </p:cTn>
                              </p:par>
                              <p:par>
                                <p:cTn id="86" presetID="7" presetClass="entr" presetSubtype="8" fill="hold" grpId="0" nodeType="withEffect">
                                  <p:stCondLst>
                                    <p:cond delay="0"/>
                                  </p:stCondLst>
                                  <p:childTnLst>
                                    <p:set>
                                      <p:cBhvr>
                                        <p:cTn id="87" dur="1" fill="hold">
                                          <p:stCondLst>
                                            <p:cond delay="0"/>
                                          </p:stCondLst>
                                        </p:cTn>
                                        <p:tgtEl>
                                          <p:spTgt spid="32"/>
                                        </p:tgtEl>
                                        <p:attrNameLst>
                                          <p:attrName>style.visibility</p:attrName>
                                        </p:attrNameLst>
                                      </p:cBhvr>
                                      <p:to>
                                        <p:strVal val="visible"/>
                                      </p:to>
                                    </p:set>
                                    <p:anim calcmode="lin" valueType="num">
                                      <p:cBhvr additive="base">
                                        <p:cTn id="88" dur="1000" fill="hold"/>
                                        <p:tgtEl>
                                          <p:spTgt spid="32"/>
                                        </p:tgtEl>
                                        <p:attrNameLst>
                                          <p:attrName>ppt_x</p:attrName>
                                        </p:attrNameLst>
                                      </p:cBhvr>
                                      <p:tavLst>
                                        <p:tav tm="0">
                                          <p:val>
                                            <p:strVal val="0-#ppt_w/2"/>
                                          </p:val>
                                        </p:tav>
                                        <p:tav tm="100000">
                                          <p:val>
                                            <p:strVal val="#ppt_x"/>
                                          </p:val>
                                        </p:tav>
                                      </p:tavLst>
                                    </p:anim>
                                    <p:anim calcmode="lin" valueType="num">
                                      <p:cBhvr additive="base">
                                        <p:cTn id="89" dur="1000" fill="hold"/>
                                        <p:tgtEl>
                                          <p:spTgt spid="32"/>
                                        </p:tgtEl>
                                        <p:attrNameLst>
                                          <p:attrName>ppt_y</p:attrName>
                                        </p:attrNameLst>
                                      </p:cBhvr>
                                      <p:tavLst>
                                        <p:tav tm="0">
                                          <p:val>
                                            <p:strVal val="#ppt_y"/>
                                          </p:val>
                                        </p:tav>
                                        <p:tav tm="100000">
                                          <p:val>
                                            <p:strVal val="#ppt_y"/>
                                          </p:val>
                                        </p:tav>
                                      </p:tavLst>
                                    </p:anim>
                                  </p:childTnLst>
                                </p:cTn>
                              </p:par>
                            </p:childTnLst>
                          </p:cTn>
                        </p:par>
                        <p:par>
                          <p:cTn id="90" fill="hold">
                            <p:stCondLst>
                              <p:cond delay="2000"/>
                            </p:stCondLst>
                            <p:childTnLst>
                              <p:par>
                                <p:cTn id="91" presetID="10" presetClass="entr" presetSubtype="0" fill="hold" nodeType="afterEffect">
                                  <p:stCondLst>
                                    <p:cond delay="0"/>
                                  </p:stCondLst>
                                  <p:childTnLst>
                                    <p:set>
                                      <p:cBhvr>
                                        <p:cTn id="92" dur="1" fill="hold">
                                          <p:stCondLst>
                                            <p:cond delay="0"/>
                                          </p:stCondLst>
                                        </p:cTn>
                                        <p:tgtEl>
                                          <p:spTgt spid="30"/>
                                        </p:tgtEl>
                                        <p:attrNameLst>
                                          <p:attrName>style.visibility</p:attrName>
                                        </p:attrNameLst>
                                      </p:cBhvr>
                                      <p:to>
                                        <p:strVal val="visible"/>
                                      </p:to>
                                    </p:set>
                                    <p:animEffect transition="in" filter="fade">
                                      <p:cBhvr>
                                        <p:cTn id="93"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7" grpId="0" animBg="1"/>
      <p:bldP spid="18" grpId="0" animBg="1"/>
      <p:bldP spid="19" grpId="0" animBg="1"/>
      <p:bldP spid="20" grpId="0" animBg="1"/>
      <p:bldP spid="22" grpId="0" animBg="1"/>
      <p:bldP spid="23" grpId="0" animBg="1"/>
      <p:bldP spid="24" grpId="0" animBg="1"/>
      <p:bldP spid="25" grpId="0" animBg="1"/>
      <p:bldP spid="27" grpId="0" animBg="1"/>
      <p:bldP spid="28" grpId="0" animBg="1"/>
      <p:bldP spid="29" grpId="0" animBg="1"/>
      <p:bldP spid="31" grpId="0" animBg="1"/>
      <p:bldP spid="32" grpId="0" animBg="1"/>
      <p:bldP spid="33" grpId="0" animBg="1"/>
      <p:bldP spid="34" grpId="0" animBg="1"/>
      <p:bldP spid="35" grpId="0" animBg="1"/>
    </p:bldLst>
  </p:timing>
</p:sld>
</file>

<file path=ppt/slides/slide135.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1" kern="1200" dirty="0" smtClean="0">
                        <a:solidFill>
                          <a:schemeClr val="tx1"/>
                        </a:solidFill>
                        <a:latin typeface="+mn-lt"/>
                        <a:ea typeface="+mn-ea"/>
                        <a:cs typeface="B Lotus" pitchFamily="2" charset="-78"/>
                      </a:endParaRPr>
                    </a:p>
                    <a:p>
                      <a:pPr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فواید وآثار قالب انواعی</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1.جذابيّت دارد؛ جذّابیّت «قالب انواعي» به اين است كه نوع نوع كردن يك موضوع، براي مخاطب، به نحوي ايجاد انتظار مي‏كند و او را با چالش روبه رو می‏سازد و در حالت تعلیق و انتظار قرار می‏گیرد.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2.زواياي مختلف يک موضوع، با احصای مواردي که مخاطب با موضوع سر و کار دارد، شناخته می‏شود.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3.باعث ايجاد تنوّع در کلاس و مطالب می‏گردد.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4.موجب برانگيخته شدن حس زيباگرایي مخاطب می‏شود.</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دوازدهم / قالب انواعی</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4286248"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4000496"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714744" y="214290"/>
            <a:ext cx="247504"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42899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314324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85748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57173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228092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200023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571604"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16</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14348" y="533232"/>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15</a:t>
            </a:r>
            <a:endParaRPr lang="fa-IR" sz="1200" b="1" dirty="0">
              <a:effectLst>
                <a:glow rad="63500">
                  <a:schemeClr val="accent3">
                    <a:satMod val="175000"/>
                    <a:alpha val="40000"/>
                  </a:schemeClr>
                </a:glow>
              </a:effectLst>
              <a:cs typeface="B Mitra" pitchFamily="2" charset="-78"/>
            </a:endParaRPr>
          </a:p>
        </p:txBody>
      </p:sp>
      <p:sp>
        <p:nvSpPr>
          <p:cNvPr id="23" name="Rounded Rectangle 22">
            <a:hlinkClick r:id="rId23" action="ppaction://hlinksldjump">
              <a:snd r:embed="rId5" name="thbad.wav"/>
            </a:hlinkClick>
            <a:hlinkHover r:id="" action="ppaction://noaction">
              <a:snd r:embed="rId6" name="0.wav"/>
            </a:hlinkHover>
          </p:cNvPr>
          <p:cNvSpPr/>
          <p:nvPr/>
        </p:nvSpPr>
        <p:spPr>
          <a:xfrm flipH="1">
            <a:off x="1142976"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4" name="Rounded Rectangle 23">
            <a:hlinkClick r:id="rId24"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4"/>
                                        </p:tgtEl>
                                        <p:attrNameLst>
                                          <p:attrName>style.visibility</p:attrName>
                                        </p:attrNameLst>
                                      </p:cBhvr>
                                      <p:to>
                                        <p:strVal val="visible"/>
                                      </p:to>
                                    </p:set>
                                    <p:anim calcmode="lin" valueType="num">
                                      <p:cBhvr additive="base">
                                        <p:cTn id="76" dur="1000" fill="hold"/>
                                        <p:tgtEl>
                                          <p:spTgt spid="24"/>
                                        </p:tgtEl>
                                        <p:attrNameLst>
                                          <p:attrName>ppt_x</p:attrName>
                                        </p:attrNameLst>
                                      </p:cBhvr>
                                      <p:tavLst>
                                        <p:tav tm="0">
                                          <p:val>
                                            <p:strVal val="0-#ppt_w/2"/>
                                          </p:val>
                                        </p:tav>
                                        <p:tav tm="100000">
                                          <p:val>
                                            <p:strVal val="#ppt_x"/>
                                          </p:val>
                                        </p:tav>
                                      </p:tavLst>
                                    </p:anim>
                                    <p:anim calcmode="lin" valueType="num">
                                      <p:cBhvr additive="base">
                                        <p:cTn id="77" dur="1000" fill="hold"/>
                                        <p:tgtEl>
                                          <p:spTgt spid="24"/>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3"/>
                                        </p:tgtEl>
                                        <p:attrNameLst>
                                          <p:attrName>style.visibility</p:attrName>
                                        </p:attrNameLst>
                                      </p:cBhvr>
                                      <p:to>
                                        <p:strVal val="visible"/>
                                      </p:to>
                                    </p:set>
                                    <p:anim calcmode="lin" valueType="num">
                                      <p:cBhvr additive="base">
                                        <p:cTn id="80" dur="1000" fill="hold"/>
                                        <p:tgtEl>
                                          <p:spTgt spid="23"/>
                                        </p:tgtEl>
                                        <p:attrNameLst>
                                          <p:attrName>ppt_x</p:attrName>
                                        </p:attrNameLst>
                                      </p:cBhvr>
                                      <p:tavLst>
                                        <p:tav tm="0">
                                          <p:val>
                                            <p:strVal val="0-#ppt_w/2"/>
                                          </p:val>
                                        </p:tav>
                                        <p:tav tm="100000">
                                          <p:val>
                                            <p:strVal val="#ppt_x"/>
                                          </p:val>
                                        </p:tav>
                                      </p:tavLst>
                                    </p:anim>
                                    <p:anim calcmode="lin" valueType="num">
                                      <p:cBhvr additive="base">
                                        <p:cTn id="81" dur="1000" fill="hold"/>
                                        <p:tgtEl>
                                          <p:spTgt spid="23"/>
                                        </p:tgtEl>
                                        <p:attrNameLst>
                                          <p:attrName>ppt_y</p:attrName>
                                        </p:attrNameLst>
                                      </p:cBhvr>
                                      <p:tavLst>
                                        <p:tav tm="0">
                                          <p:val>
                                            <p:strVal val="#ppt_y"/>
                                          </p:val>
                                        </p:tav>
                                        <p:tav tm="100000">
                                          <p:val>
                                            <p:strVal val="#ppt_y"/>
                                          </p:val>
                                        </p:tav>
                                      </p:tavLst>
                                    </p:anim>
                                  </p:childTnLst>
                                </p:cTn>
                              </p:par>
                              <p:par>
                                <p:cTn id="82" presetID="7" presetClass="entr" presetSubtype="8" fill="hold" grpId="0" nodeType="withEffect">
                                  <p:stCondLst>
                                    <p:cond delay="0"/>
                                  </p:stCondLst>
                                  <p:childTnLst>
                                    <p:set>
                                      <p:cBhvr>
                                        <p:cTn id="83" dur="1" fill="hold">
                                          <p:stCondLst>
                                            <p:cond delay="0"/>
                                          </p:stCondLst>
                                        </p:cTn>
                                        <p:tgtEl>
                                          <p:spTgt spid="22"/>
                                        </p:tgtEl>
                                        <p:attrNameLst>
                                          <p:attrName>style.visibility</p:attrName>
                                        </p:attrNameLst>
                                      </p:cBhvr>
                                      <p:to>
                                        <p:strVal val="visible"/>
                                      </p:to>
                                    </p:set>
                                    <p:anim calcmode="lin" valueType="num">
                                      <p:cBhvr additive="base">
                                        <p:cTn id="84" dur="1000" fill="hold"/>
                                        <p:tgtEl>
                                          <p:spTgt spid="22"/>
                                        </p:tgtEl>
                                        <p:attrNameLst>
                                          <p:attrName>ppt_x</p:attrName>
                                        </p:attrNameLst>
                                      </p:cBhvr>
                                      <p:tavLst>
                                        <p:tav tm="0">
                                          <p:val>
                                            <p:strVal val="0-#ppt_w/2"/>
                                          </p:val>
                                        </p:tav>
                                        <p:tav tm="100000">
                                          <p:val>
                                            <p:strVal val="#ppt_x"/>
                                          </p:val>
                                        </p:tav>
                                      </p:tavLst>
                                    </p:anim>
                                    <p:anim calcmode="lin" valueType="num">
                                      <p:cBhvr additive="base">
                                        <p:cTn id="85" dur="1000" fill="hold"/>
                                        <p:tgtEl>
                                          <p:spTgt spid="22"/>
                                        </p:tgtEl>
                                        <p:attrNameLst>
                                          <p:attrName>ppt_y</p:attrName>
                                        </p:attrNameLst>
                                      </p:cBhvr>
                                      <p:tavLst>
                                        <p:tav tm="0">
                                          <p:val>
                                            <p:strVal val="#ppt_y"/>
                                          </p:val>
                                        </p:tav>
                                        <p:tav tm="100000">
                                          <p:val>
                                            <p:strVal val="#ppt_y"/>
                                          </p:val>
                                        </p:tav>
                                      </p:tavLst>
                                    </p:anim>
                                  </p:childTnLst>
                                </p:cTn>
                              </p:par>
                              <p:par>
                                <p:cTn id="86" presetID="7" presetClass="entr" presetSubtype="8" fill="hold" grpId="0" nodeType="withEffect">
                                  <p:stCondLst>
                                    <p:cond delay="0"/>
                                  </p:stCondLst>
                                  <p:childTnLst>
                                    <p:set>
                                      <p:cBhvr>
                                        <p:cTn id="87" dur="1" fill="hold">
                                          <p:stCondLst>
                                            <p:cond delay="0"/>
                                          </p:stCondLst>
                                        </p:cTn>
                                        <p:tgtEl>
                                          <p:spTgt spid="20"/>
                                        </p:tgtEl>
                                        <p:attrNameLst>
                                          <p:attrName>style.visibility</p:attrName>
                                        </p:attrNameLst>
                                      </p:cBhvr>
                                      <p:to>
                                        <p:strVal val="visible"/>
                                      </p:to>
                                    </p:set>
                                    <p:anim calcmode="lin" valueType="num">
                                      <p:cBhvr additive="base">
                                        <p:cTn id="88" dur="1000" fill="hold"/>
                                        <p:tgtEl>
                                          <p:spTgt spid="20"/>
                                        </p:tgtEl>
                                        <p:attrNameLst>
                                          <p:attrName>ppt_x</p:attrName>
                                        </p:attrNameLst>
                                      </p:cBhvr>
                                      <p:tavLst>
                                        <p:tav tm="0">
                                          <p:val>
                                            <p:strVal val="0-#ppt_w/2"/>
                                          </p:val>
                                        </p:tav>
                                        <p:tav tm="100000">
                                          <p:val>
                                            <p:strVal val="#ppt_x"/>
                                          </p:val>
                                        </p:tav>
                                      </p:tavLst>
                                    </p:anim>
                                    <p:anim calcmode="lin" valueType="num">
                                      <p:cBhvr additive="base">
                                        <p:cTn id="89" dur="1000" fill="hold"/>
                                        <p:tgtEl>
                                          <p:spTgt spid="20"/>
                                        </p:tgtEl>
                                        <p:attrNameLst>
                                          <p:attrName>ppt_y</p:attrName>
                                        </p:attrNameLst>
                                      </p:cBhvr>
                                      <p:tavLst>
                                        <p:tav tm="0">
                                          <p:val>
                                            <p:strVal val="#ppt_y"/>
                                          </p:val>
                                        </p:tav>
                                        <p:tav tm="100000">
                                          <p:val>
                                            <p:strVal val="#ppt_y"/>
                                          </p:val>
                                        </p:tav>
                                      </p:tavLst>
                                    </p:anim>
                                  </p:childTnLst>
                                </p:cTn>
                              </p:par>
                            </p:childTnLst>
                          </p:cTn>
                        </p:par>
                        <p:par>
                          <p:cTn id="90" fill="hold">
                            <p:stCondLst>
                              <p:cond delay="2000"/>
                            </p:stCondLst>
                            <p:childTnLst>
                              <p:par>
                                <p:cTn id="91" presetID="10" presetClass="entr" presetSubtype="0" fill="hold" nodeType="afterEffect">
                                  <p:stCondLst>
                                    <p:cond delay="0"/>
                                  </p:stCondLst>
                                  <p:childTnLst>
                                    <p:set>
                                      <p:cBhvr>
                                        <p:cTn id="92" dur="1" fill="hold">
                                          <p:stCondLst>
                                            <p:cond delay="0"/>
                                          </p:stCondLst>
                                        </p:cTn>
                                        <p:tgtEl>
                                          <p:spTgt spid="30"/>
                                        </p:tgtEl>
                                        <p:attrNameLst>
                                          <p:attrName>style.visibility</p:attrName>
                                        </p:attrNameLst>
                                      </p:cBhvr>
                                      <p:to>
                                        <p:strVal val="visible"/>
                                      </p:to>
                                    </p:set>
                                    <p:animEffect transition="in" filter="fade">
                                      <p:cBhvr>
                                        <p:cTn id="93"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P spid="23" grpId="0" animBg="1"/>
      <p:bldP spid="24" grpId="0" animBg="1"/>
    </p:bldLst>
  </p:timing>
</p:sld>
</file>

<file path=ppt/slides/slide136.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lvl="1" algn="just" rtl="1">
                        <a:lnSpc>
                          <a:spcPct val="150000"/>
                        </a:lnSpc>
                      </a:pPr>
                      <a:endParaRPr lang="fa-IR" sz="2200" b="1" kern="1200" dirty="0" smtClean="0">
                        <a:solidFill>
                          <a:schemeClr val="tx1"/>
                        </a:solidFill>
                        <a:latin typeface="+mn-lt"/>
                        <a:ea typeface="+mn-ea"/>
                        <a:cs typeface="B Lotus" pitchFamily="2" charset="-78"/>
                      </a:endParaRPr>
                    </a:p>
                    <a:p>
                      <a:pPr lvl="1" algn="just" rtl="1">
                        <a:lnSpc>
                          <a:spcPct val="150000"/>
                        </a:lnSpc>
                      </a:pPr>
                      <a:endParaRPr lang="fa-IR"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5.به دليل شركت دادن همه‏ی مخاطبان، در بيان مصاديق انواعي، تمام آنان فعّال می‏شوند.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6. به علّت وحدت موضوعي،باعث اقناع انديشه می‏گردد (مخاطب در مورد يك موضوع اطّلاعات تقريباً جامعي كسب مي‏كند).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7.سبب سهولت يادگيري و ياددهي می‏گردد.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8.سبب ماندگاري پيام ديني در ذهن مخاطبان می‏شود.</a:t>
                      </a:r>
                      <a:endParaRPr lang="en-US" sz="2200" b="1" kern="1200" dirty="0" smtClean="0">
                        <a:solidFill>
                          <a:schemeClr val="tx1"/>
                        </a:solidFill>
                        <a:latin typeface="+mn-lt"/>
                        <a:ea typeface="+mn-ea"/>
                        <a:cs typeface="B Lotus" pitchFamily="2" charset="-78"/>
                      </a:endParaRPr>
                    </a:p>
                    <a:p>
                      <a:pPr lvl="1" algn="just">
                        <a:lnSpc>
                          <a:spcPct val="150000"/>
                        </a:lnSpc>
                      </a:pPr>
                      <a:r>
                        <a:rPr lang="ar-SA" sz="2200" b="1" kern="1200" dirty="0" smtClean="0">
                          <a:solidFill>
                            <a:schemeClr val="tx1"/>
                          </a:solidFill>
                          <a:latin typeface="+mn-lt"/>
                          <a:ea typeface="+mn-ea"/>
                          <a:cs typeface="B Lotus" pitchFamily="2" charset="-78"/>
                        </a:rPr>
                        <a:t>9.شیوه‏ی تجزيه و تحليل را به مخاطب آموزش می‏دهد. </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دوازدهم / قالب انواعی</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4286248"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4000496"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71474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428992" y="214290"/>
            <a:ext cx="247504"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314324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85748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57173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228092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200023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571604"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16</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14348" y="533232"/>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15</a:t>
            </a:r>
            <a:endParaRPr lang="fa-IR" sz="1200" b="1" dirty="0">
              <a:effectLst>
                <a:glow rad="63500">
                  <a:schemeClr val="accent3">
                    <a:satMod val="175000"/>
                    <a:alpha val="40000"/>
                  </a:schemeClr>
                </a:glow>
              </a:effectLst>
              <a:cs typeface="B Mitra" pitchFamily="2" charset="-78"/>
            </a:endParaRPr>
          </a:p>
        </p:txBody>
      </p:sp>
      <p:sp>
        <p:nvSpPr>
          <p:cNvPr id="23" name="Rounded Rectangle 22">
            <a:hlinkClick r:id="rId23" action="ppaction://hlinksldjump">
              <a:snd r:embed="rId5" name="thbad.wav"/>
            </a:hlinkClick>
            <a:hlinkHover r:id="" action="ppaction://noaction">
              <a:snd r:embed="rId6" name="0.wav"/>
            </a:hlinkHover>
          </p:cNvPr>
          <p:cNvSpPr/>
          <p:nvPr/>
        </p:nvSpPr>
        <p:spPr>
          <a:xfrm flipH="1">
            <a:off x="1142976"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4" name="Rounded Rectangle 23">
            <a:hlinkClick r:id="rId24"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4"/>
                                        </p:tgtEl>
                                        <p:attrNameLst>
                                          <p:attrName>style.visibility</p:attrName>
                                        </p:attrNameLst>
                                      </p:cBhvr>
                                      <p:to>
                                        <p:strVal val="visible"/>
                                      </p:to>
                                    </p:set>
                                    <p:anim calcmode="lin" valueType="num">
                                      <p:cBhvr additive="base">
                                        <p:cTn id="76" dur="1000" fill="hold"/>
                                        <p:tgtEl>
                                          <p:spTgt spid="24"/>
                                        </p:tgtEl>
                                        <p:attrNameLst>
                                          <p:attrName>ppt_x</p:attrName>
                                        </p:attrNameLst>
                                      </p:cBhvr>
                                      <p:tavLst>
                                        <p:tav tm="0">
                                          <p:val>
                                            <p:strVal val="0-#ppt_w/2"/>
                                          </p:val>
                                        </p:tav>
                                        <p:tav tm="100000">
                                          <p:val>
                                            <p:strVal val="#ppt_x"/>
                                          </p:val>
                                        </p:tav>
                                      </p:tavLst>
                                    </p:anim>
                                    <p:anim calcmode="lin" valueType="num">
                                      <p:cBhvr additive="base">
                                        <p:cTn id="77" dur="1000" fill="hold"/>
                                        <p:tgtEl>
                                          <p:spTgt spid="24"/>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3"/>
                                        </p:tgtEl>
                                        <p:attrNameLst>
                                          <p:attrName>style.visibility</p:attrName>
                                        </p:attrNameLst>
                                      </p:cBhvr>
                                      <p:to>
                                        <p:strVal val="visible"/>
                                      </p:to>
                                    </p:set>
                                    <p:anim calcmode="lin" valueType="num">
                                      <p:cBhvr additive="base">
                                        <p:cTn id="80" dur="1000" fill="hold"/>
                                        <p:tgtEl>
                                          <p:spTgt spid="23"/>
                                        </p:tgtEl>
                                        <p:attrNameLst>
                                          <p:attrName>ppt_x</p:attrName>
                                        </p:attrNameLst>
                                      </p:cBhvr>
                                      <p:tavLst>
                                        <p:tav tm="0">
                                          <p:val>
                                            <p:strVal val="0-#ppt_w/2"/>
                                          </p:val>
                                        </p:tav>
                                        <p:tav tm="100000">
                                          <p:val>
                                            <p:strVal val="#ppt_x"/>
                                          </p:val>
                                        </p:tav>
                                      </p:tavLst>
                                    </p:anim>
                                    <p:anim calcmode="lin" valueType="num">
                                      <p:cBhvr additive="base">
                                        <p:cTn id="81" dur="1000" fill="hold"/>
                                        <p:tgtEl>
                                          <p:spTgt spid="23"/>
                                        </p:tgtEl>
                                        <p:attrNameLst>
                                          <p:attrName>ppt_y</p:attrName>
                                        </p:attrNameLst>
                                      </p:cBhvr>
                                      <p:tavLst>
                                        <p:tav tm="0">
                                          <p:val>
                                            <p:strVal val="#ppt_y"/>
                                          </p:val>
                                        </p:tav>
                                        <p:tav tm="100000">
                                          <p:val>
                                            <p:strVal val="#ppt_y"/>
                                          </p:val>
                                        </p:tav>
                                      </p:tavLst>
                                    </p:anim>
                                  </p:childTnLst>
                                </p:cTn>
                              </p:par>
                              <p:par>
                                <p:cTn id="82" presetID="7" presetClass="entr" presetSubtype="8" fill="hold" grpId="0" nodeType="withEffect">
                                  <p:stCondLst>
                                    <p:cond delay="0"/>
                                  </p:stCondLst>
                                  <p:childTnLst>
                                    <p:set>
                                      <p:cBhvr>
                                        <p:cTn id="83" dur="1" fill="hold">
                                          <p:stCondLst>
                                            <p:cond delay="0"/>
                                          </p:stCondLst>
                                        </p:cTn>
                                        <p:tgtEl>
                                          <p:spTgt spid="22"/>
                                        </p:tgtEl>
                                        <p:attrNameLst>
                                          <p:attrName>style.visibility</p:attrName>
                                        </p:attrNameLst>
                                      </p:cBhvr>
                                      <p:to>
                                        <p:strVal val="visible"/>
                                      </p:to>
                                    </p:set>
                                    <p:anim calcmode="lin" valueType="num">
                                      <p:cBhvr additive="base">
                                        <p:cTn id="84" dur="1000" fill="hold"/>
                                        <p:tgtEl>
                                          <p:spTgt spid="22"/>
                                        </p:tgtEl>
                                        <p:attrNameLst>
                                          <p:attrName>ppt_x</p:attrName>
                                        </p:attrNameLst>
                                      </p:cBhvr>
                                      <p:tavLst>
                                        <p:tav tm="0">
                                          <p:val>
                                            <p:strVal val="0-#ppt_w/2"/>
                                          </p:val>
                                        </p:tav>
                                        <p:tav tm="100000">
                                          <p:val>
                                            <p:strVal val="#ppt_x"/>
                                          </p:val>
                                        </p:tav>
                                      </p:tavLst>
                                    </p:anim>
                                    <p:anim calcmode="lin" valueType="num">
                                      <p:cBhvr additive="base">
                                        <p:cTn id="85" dur="1000" fill="hold"/>
                                        <p:tgtEl>
                                          <p:spTgt spid="22"/>
                                        </p:tgtEl>
                                        <p:attrNameLst>
                                          <p:attrName>ppt_y</p:attrName>
                                        </p:attrNameLst>
                                      </p:cBhvr>
                                      <p:tavLst>
                                        <p:tav tm="0">
                                          <p:val>
                                            <p:strVal val="#ppt_y"/>
                                          </p:val>
                                        </p:tav>
                                        <p:tav tm="100000">
                                          <p:val>
                                            <p:strVal val="#ppt_y"/>
                                          </p:val>
                                        </p:tav>
                                      </p:tavLst>
                                    </p:anim>
                                  </p:childTnLst>
                                </p:cTn>
                              </p:par>
                              <p:par>
                                <p:cTn id="86" presetID="7" presetClass="entr" presetSubtype="8" fill="hold" grpId="0" nodeType="withEffect">
                                  <p:stCondLst>
                                    <p:cond delay="0"/>
                                  </p:stCondLst>
                                  <p:childTnLst>
                                    <p:set>
                                      <p:cBhvr>
                                        <p:cTn id="87" dur="1" fill="hold">
                                          <p:stCondLst>
                                            <p:cond delay="0"/>
                                          </p:stCondLst>
                                        </p:cTn>
                                        <p:tgtEl>
                                          <p:spTgt spid="20"/>
                                        </p:tgtEl>
                                        <p:attrNameLst>
                                          <p:attrName>style.visibility</p:attrName>
                                        </p:attrNameLst>
                                      </p:cBhvr>
                                      <p:to>
                                        <p:strVal val="visible"/>
                                      </p:to>
                                    </p:set>
                                    <p:anim calcmode="lin" valueType="num">
                                      <p:cBhvr additive="base">
                                        <p:cTn id="88" dur="1000" fill="hold"/>
                                        <p:tgtEl>
                                          <p:spTgt spid="20"/>
                                        </p:tgtEl>
                                        <p:attrNameLst>
                                          <p:attrName>ppt_x</p:attrName>
                                        </p:attrNameLst>
                                      </p:cBhvr>
                                      <p:tavLst>
                                        <p:tav tm="0">
                                          <p:val>
                                            <p:strVal val="0-#ppt_w/2"/>
                                          </p:val>
                                        </p:tav>
                                        <p:tav tm="100000">
                                          <p:val>
                                            <p:strVal val="#ppt_x"/>
                                          </p:val>
                                        </p:tav>
                                      </p:tavLst>
                                    </p:anim>
                                    <p:anim calcmode="lin" valueType="num">
                                      <p:cBhvr additive="base">
                                        <p:cTn id="89" dur="1000" fill="hold"/>
                                        <p:tgtEl>
                                          <p:spTgt spid="20"/>
                                        </p:tgtEl>
                                        <p:attrNameLst>
                                          <p:attrName>ppt_y</p:attrName>
                                        </p:attrNameLst>
                                      </p:cBhvr>
                                      <p:tavLst>
                                        <p:tav tm="0">
                                          <p:val>
                                            <p:strVal val="#ppt_y"/>
                                          </p:val>
                                        </p:tav>
                                        <p:tav tm="100000">
                                          <p:val>
                                            <p:strVal val="#ppt_y"/>
                                          </p:val>
                                        </p:tav>
                                      </p:tavLst>
                                    </p:anim>
                                  </p:childTnLst>
                                </p:cTn>
                              </p:par>
                            </p:childTnLst>
                          </p:cTn>
                        </p:par>
                        <p:par>
                          <p:cTn id="90" fill="hold">
                            <p:stCondLst>
                              <p:cond delay="2000"/>
                            </p:stCondLst>
                            <p:childTnLst>
                              <p:par>
                                <p:cTn id="91" presetID="10" presetClass="entr" presetSubtype="0" fill="hold" nodeType="afterEffect">
                                  <p:stCondLst>
                                    <p:cond delay="0"/>
                                  </p:stCondLst>
                                  <p:childTnLst>
                                    <p:set>
                                      <p:cBhvr>
                                        <p:cTn id="92" dur="1" fill="hold">
                                          <p:stCondLst>
                                            <p:cond delay="0"/>
                                          </p:stCondLst>
                                        </p:cTn>
                                        <p:tgtEl>
                                          <p:spTgt spid="30"/>
                                        </p:tgtEl>
                                        <p:attrNameLst>
                                          <p:attrName>style.visibility</p:attrName>
                                        </p:attrNameLst>
                                      </p:cBhvr>
                                      <p:to>
                                        <p:strVal val="visible"/>
                                      </p:to>
                                    </p:set>
                                    <p:animEffect transition="in" filter="fade">
                                      <p:cBhvr>
                                        <p:cTn id="93"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P spid="23" grpId="0" animBg="1"/>
      <p:bldP spid="24" grpId="0" animBg="1"/>
    </p:bldLst>
  </p:timing>
</p:sld>
</file>

<file path=ppt/slides/slide137.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lvl="1" algn="just" rtl="1">
                        <a:lnSpc>
                          <a:spcPct val="150000"/>
                        </a:lnSpc>
                      </a:pPr>
                      <a:endParaRPr lang="fa-IR" sz="2400" b="1" kern="1200" dirty="0" smtClean="0">
                        <a:solidFill>
                          <a:schemeClr val="tx1"/>
                        </a:solidFill>
                        <a:latin typeface="+mn-lt"/>
                        <a:ea typeface="+mn-ea"/>
                        <a:cs typeface="B Lotus" pitchFamily="2" charset="-78"/>
                      </a:endParaRPr>
                    </a:p>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نكته‏هاي اجرايي</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1. براي انتخاب موضوع در اين قالب، ابتدا بايد نيازسنجي،و سپس بر اساس نياز مخاطب، موضوع مناسب را پيدا كرد.</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2. تعداد انواع، آن‏قدر زياد نباشد كه مخاطب را خسته كند.</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3. لازم است، موضوع بعضی از انواع، از زواياي مختلف، مورد توجّه قرار گيرد، مثلاً: اگر بحث درباره‏ی نگاه است، نگاه را از زوايا وجنبه‌هاي مختلف آن، مورد برسي قرار دهیم.</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4. برای جذّاب كردن انواع، مي‏توان از تشبيه، طنز، هم‏آهنگی (سجع) و...استفاده كرد مثلاً: انواع نماز، نماز ریایی، نماز سرپاییو....</a:t>
                      </a:r>
                      <a:endParaRPr lang="en-US" sz="2000" b="1" kern="1200" dirty="0" smtClean="0">
                        <a:solidFill>
                          <a:schemeClr val="tx1"/>
                        </a:solidFill>
                        <a:latin typeface="+mn-lt"/>
                        <a:ea typeface="+mn-ea"/>
                        <a:cs typeface="B Lotus" pitchFamily="2" charset="-78"/>
                      </a:endParaRPr>
                    </a:p>
                    <a:p>
                      <a:pPr lvl="1" algn="just">
                        <a:lnSpc>
                          <a:spcPct val="150000"/>
                        </a:lnSpc>
                      </a:pPr>
                      <a:r>
                        <a:rPr lang="ar-SA" sz="2000" b="1" kern="1200" dirty="0" smtClean="0">
                          <a:solidFill>
                            <a:schemeClr val="tx1"/>
                          </a:solidFill>
                          <a:latin typeface="+mn-lt"/>
                          <a:ea typeface="+mn-ea"/>
                          <a:cs typeface="B Lotus" pitchFamily="2" charset="-78"/>
                        </a:rPr>
                        <a:t>5. مطرح كردن انواع، بايد هدفمند باشد و مخاطب را به مقصد از پيش تعيين شده برساند؛ وگرنه طرح انواع، كار بدون فايده‏اي خواهد بود. </a:t>
                      </a:r>
                      <a:endParaRPr lang="en-US" sz="40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دوازدهم / قالب انواعی</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4286248"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4000496"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71474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42899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3143240" y="214290"/>
            <a:ext cx="247504"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85748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57173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228092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200023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571604"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16</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14348" y="533232"/>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15</a:t>
            </a:r>
            <a:endParaRPr lang="fa-IR" sz="1200" b="1" dirty="0">
              <a:effectLst>
                <a:glow rad="63500">
                  <a:schemeClr val="accent3">
                    <a:satMod val="175000"/>
                    <a:alpha val="40000"/>
                  </a:schemeClr>
                </a:glow>
              </a:effectLst>
              <a:cs typeface="B Mitra" pitchFamily="2" charset="-78"/>
            </a:endParaRPr>
          </a:p>
        </p:txBody>
      </p:sp>
      <p:sp>
        <p:nvSpPr>
          <p:cNvPr id="23" name="Rounded Rectangle 22">
            <a:hlinkClick r:id="rId23" action="ppaction://hlinksldjump">
              <a:snd r:embed="rId5" name="thbad.wav"/>
            </a:hlinkClick>
            <a:hlinkHover r:id="" action="ppaction://noaction">
              <a:snd r:embed="rId6" name="0.wav"/>
            </a:hlinkHover>
          </p:cNvPr>
          <p:cNvSpPr/>
          <p:nvPr/>
        </p:nvSpPr>
        <p:spPr>
          <a:xfrm flipH="1">
            <a:off x="1142976"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4" name="Rounded Rectangle 23">
            <a:hlinkClick r:id="rId24"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4"/>
                                        </p:tgtEl>
                                        <p:attrNameLst>
                                          <p:attrName>style.visibility</p:attrName>
                                        </p:attrNameLst>
                                      </p:cBhvr>
                                      <p:to>
                                        <p:strVal val="visible"/>
                                      </p:to>
                                    </p:set>
                                    <p:anim calcmode="lin" valueType="num">
                                      <p:cBhvr additive="base">
                                        <p:cTn id="76" dur="1000" fill="hold"/>
                                        <p:tgtEl>
                                          <p:spTgt spid="24"/>
                                        </p:tgtEl>
                                        <p:attrNameLst>
                                          <p:attrName>ppt_x</p:attrName>
                                        </p:attrNameLst>
                                      </p:cBhvr>
                                      <p:tavLst>
                                        <p:tav tm="0">
                                          <p:val>
                                            <p:strVal val="0-#ppt_w/2"/>
                                          </p:val>
                                        </p:tav>
                                        <p:tav tm="100000">
                                          <p:val>
                                            <p:strVal val="#ppt_x"/>
                                          </p:val>
                                        </p:tav>
                                      </p:tavLst>
                                    </p:anim>
                                    <p:anim calcmode="lin" valueType="num">
                                      <p:cBhvr additive="base">
                                        <p:cTn id="77" dur="1000" fill="hold"/>
                                        <p:tgtEl>
                                          <p:spTgt spid="24"/>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3"/>
                                        </p:tgtEl>
                                        <p:attrNameLst>
                                          <p:attrName>style.visibility</p:attrName>
                                        </p:attrNameLst>
                                      </p:cBhvr>
                                      <p:to>
                                        <p:strVal val="visible"/>
                                      </p:to>
                                    </p:set>
                                    <p:anim calcmode="lin" valueType="num">
                                      <p:cBhvr additive="base">
                                        <p:cTn id="80" dur="1000" fill="hold"/>
                                        <p:tgtEl>
                                          <p:spTgt spid="23"/>
                                        </p:tgtEl>
                                        <p:attrNameLst>
                                          <p:attrName>ppt_x</p:attrName>
                                        </p:attrNameLst>
                                      </p:cBhvr>
                                      <p:tavLst>
                                        <p:tav tm="0">
                                          <p:val>
                                            <p:strVal val="0-#ppt_w/2"/>
                                          </p:val>
                                        </p:tav>
                                        <p:tav tm="100000">
                                          <p:val>
                                            <p:strVal val="#ppt_x"/>
                                          </p:val>
                                        </p:tav>
                                      </p:tavLst>
                                    </p:anim>
                                    <p:anim calcmode="lin" valueType="num">
                                      <p:cBhvr additive="base">
                                        <p:cTn id="81" dur="1000" fill="hold"/>
                                        <p:tgtEl>
                                          <p:spTgt spid="23"/>
                                        </p:tgtEl>
                                        <p:attrNameLst>
                                          <p:attrName>ppt_y</p:attrName>
                                        </p:attrNameLst>
                                      </p:cBhvr>
                                      <p:tavLst>
                                        <p:tav tm="0">
                                          <p:val>
                                            <p:strVal val="#ppt_y"/>
                                          </p:val>
                                        </p:tav>
                                        <p:tav tm="100000">
                                          <p:val>
                                            <p:strVal val="#ppt_y"/>
                                          </p:val>
                                        </p:tav>
                                      </p:tavLst>
                                    </p:anim>
                                  </p:childTnLst>
                                </p:cTn>
                              </p:par>
                              <p:par>
                                <p:cTn id="82" presetID="7" presetClass="entr" presetSubtype="8" fill="hold" grpId="0" nodeType="withEffect">
                                  <p:stCondLst>
                                    <p:cond delay="0"/>
                                  </p:stCondLst>
                                  <p:childTnLst>
                                    <p:set>
                                      <p:cBhvr>
                                        <p:cTn id="83" dur="1" fill="hold">
                                          <p:stCondLst>
                                            <p:cond delay="0"/>
                                          </p:stCondLst>
                                        </p:cTn>
                                        <p:tgtEl>
                                          <p:spTgt spid="22"/>
                                        </p:tgtEl>
                                        <p:attrNameLst>
                                          <p:attrName>style.visibility</p:attrName>
                                        </p:attrNameLst>
                                      </p:cBhvr>
                                      <p:to>
                                        <p:strVal val="visible"/>
                                      </p:to>
                                    </p:set>
                                    <p:anim calcmode="lin" valueType="num">
                                      <p:cBhvr additive="base">
                                        <p:cTn id="84" dur="1000" fill="hold"/>
                                        <p:tgtEl>
                                          <p:spTgt spid="22"/>
                                        </p:tgtEl>
                                        <p:attrNameLst>
                                          <p:attrName>ppt_x</p:attrName>
                                        </p:attrNameLst>
                                      </p:cBhvr>
                                      <p:tavLst>
                                        <p:tav tm="0">
                                          <p:val>
                                            <p:strVal val="0-#ppt_w/2"/>
                                          </p:val>
                                        </p:tav>
                                        <p:tav tm="100000">
                                          <p:val>
                                            <p:strVal val="#ppt_x"/>
                                          </p:val>
                                        </p:tav>
                                      </p:tavLst>
                                    </p:anim>
                                    <p:anim calcmode="lin" valueType="num">
                                      <p:cBhvr additive="base">
                                        <p:cTn id="85" dur="1000" fill="hold"/>
                                        <p:tgtEl>
                                          <p:spTgt spid="22"/>
                                        </p:tgtEl>
                                        <p:attrNameLst>
                                          <p:attrName>ppt_y</p:attrName>
                                        </p:attrNameLst>
                                      </p:cBhvr>
                                      <p:tavLst>
                                        <p:tav tm="0">
                                          <p:val>
                                            <p:strVal val="#ppt_y"/>
                                          </p:val>
                                        </p:tav>
                                        <p:tav tm="100000">
                                          <p:val>
                                            <p:strVal val="#ppt_y"/>
                                          </p:val>
                                        </p:tav>
                                      </p:tavLst>
                                    </p:anim>
                                  </p:childTnLst>
                                </p:cTn>
                              </p:par>
                              <p:par>
                                <p:cTn id="86" presetID="7" presetClass="entr" presetSubtype="8" fill="hold" grpId="0" nodeType="withEffect">
                                  <p:stCondLst>
                                    <p:cond delay="0"/>
                                  </p:stCondLst>
                                  <p:childTnLst>
                                    <p:set>
                                      <p:cBhvr>
                                        <p:cTn id="87" dur="1" fill="hold">
                                          <p:stCondLst>
                                            <p:cond delay="0"/>
                                          </p:stCondLst>
                                        </p:cTn>
                                        <p:tgtEl>
                                          <p:spTgt spid="20"/>
                                        </p:tgtEl>
                                        <p:attrNameLst>
                                          <p:attrName>style.visibility</p:attrName>
                                        </p:attrNameLst>
                                      </p:cBhvr>
                                      <p:to>
                                        <p:strVal val="visible"/>
                                      </p:to>
                                    </p:set>
                                    <p:anim calcmode="lin" valueType="num">
                                      <p:cBhvr additive="base">
                                        <p:cTn id="88" dur="1000" fill="hold"/>
                                        <p:tgtEl>
                                          <p:spTgt spid="20"/>
                                        </p:tgtEl>
                                        <p:attrNameLst>
                                          <p:attrName>ppt_x</p:attrName>
                                        </p:attrNameLst>
                                      </p:cBhvr>
                                      <p:tavLst>
                                        <p:tav tm="0">
                                          <p:val>
                                            <p:strVal val="0-#ppt_w/2"/>
                                          </p:val>
                                        </p:tav>
                                        <p:tav tm="100000">
                                          <p:val>
                                            <p:strVal val="#ppt_x"/>
                                          </p:val>
                                        </p:tav>
                                      </p:tavLst>
                                    </p:anim>
                                    <p:anim calcmode="lin" valueType="num">
                                      <p:cBhvr additive="base">
                                        <p:cTn id="89" dur="1000" fill="hold"/>
                                        <p:tgtEl>
                                          <p:spTgt spid="20"/>
                                        </p:tgtEl>
                                        <p:attrNameLst>
                                          <p:attrName>ppt_y</p:attrName>
                                        </p:attrNameLst>
                                      </p:cBhvr>
                                      <p:tavLst>
                                        <p:tav tm="0">
                                          <p:val>
                                            <p:strVal val="#ppt_y"/>
                                          </p:val>
                                        </p:tav>
                                        <p:tav tm="100000">
                                          <p:val>
                                            <p:strVal val="#ppt_y"/>
                                          </p:val>
                                        </p:tav>
                                      </p:tavLst>
                                    </p:anim>
                                  </p:childTnLst>
                                </p:cTn>
                              </p:par>
                            </p:childTnLst>
                          </p:cTn>
                        </p:par>
                        <p:par>
                          <p:cTn id="90" fill="hold">
                            <p:stCondLst>
                              <p:cond delay="2000"/>
                            </p:stCondLst>
                            <p:childTnLst>
                              <p:par>
                                <p:cTn id="91" presetID="10" presetClass="entr" presetSubtype="0" fill="hold" nodeType="afterEffect">
                                  <p:stCondLst>
                                    <p:cond delay="0"/>
                                  </p:stCondLst>
                                  <p:childTnLst>
                                    <p:set>
                                      <p:cBhvr>
                                        <p:cTn id="92" dur="1" fill="hold">
                                          <p:stCondLst>
                                            <p:cond delay="0"/>
                                          </p:stCondLst>
                                        </p:cTn>
                                        <p:tgtEl>
                                          <p:spTgt spid="30"/>
                                        </p:tgtEl>
                                        <p:attrNameLst>
                                          <p:attrName>style.visibility</p:attrName>
                                        </p:attrNameLst>
                                      </p:cBhvr>
                                      <p:to>
                                        <p:strVal val="visible"/>
                                      </p:to>
                                    </p:set>
                                    <p:animEffect transition="in" filter="fade">
                                      <p:cBhvr>
                                        <p:cTn id="93"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P spid="23" grpId="0" animBg="1"/>
      <p:bldP spid="24" grpId="0" animBg="1"/>
    </p:bldLst>
  </p:timing>
</p:sld>
</file>

<file path=ppt/slides/slide138.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lvl="2" algn="just" rtl="1">
                        <a:lnSpc>
                          <a:spcPct val="150000"/>
                        </a:lnSpc>
                      </a:pPr>
                      <a:endParaRPr lang="fa-IR" sz="28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6. بعضي از انواع را مي‏توان، با توجّه به اهمّيّت  آن، محور بحث قرار داد واز مابقي بهعنوان مقدّمه استفاده كرد، مثلاً: در انواع نگاه مي‏توان نگاه شهوت‏ را محور بحث قرار داد و بقيه‏ی نگاه‏ها را به‏عنوان مقدّمه،قرار داد.</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7. قالب را به‏گونه‏اي چينش كنيم كه براي مخاطب، ملال‌آور نباشد؛ به بيان ديگر، نوع‏هايي را كه جذّابیّت بيشتري دارند، لابه‏لاي مواردي كه جذّابیّت کم‌تري دارند قرار دهيم.</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8. بهتر است انواع، هم‏آهنگ باشند تا جذّابیّت مطلب چند برابر شود؛ وگرنه مخاطب خسته می‏شود.</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9. مخاطب را در اجراي برنامه و ذكر مصاديق انواعي، شركت بدهيم.</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10. اگر بتوان هر يك از انواع را مستند به آيات و روايات كرد، بهتر است.</a:t>
                      </a:r>
                      <a:endParaRPr lang="en-US" sz="20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دوازدهم / قالب انواعی</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4286248"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4000496"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71474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42899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314324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857488" y="214290"/>
            <a:ext cx="247504"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57173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228092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200023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571604"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16</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14348" y="533232"/>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15</a:t>
            </a:r>
            <a:endParaRPr lang="fa-IR" sz="1200" b="1" dirty="0">
              <a:effectLst>
                <a:glow rad="63500">
                  <a:schemeClr val="accent3">
                    <a:satMod val="175000"/>
                    <a:alpha val="40000"/>
                  </a:schemeClr>
                </a:glow>
              </a:effectLst>
              <a:cs typeface="B Mitra" pitchFamily="2" charset="-78"/>
            </a:endParaRPr>
          </a:p>
        </p:txBody>
      </p:sp>
      <p:sp>
        <p:nvSpPr>
          <p:cNvPr id="23" name="Rounded Rectangle 22">
            <a:hlinkClick r:id="rId23" action="ppaction://hlinksldjump">
              <a:snd r:embed="rId5" name="thbad.wav"/>
            </a:hlinkClick>
            <a:hlinkHover r:id="" action="ppaction://noaction">
              <a:snd r:embed="rId6" name="0.wav"/>
            </a:hlinkHover>
          </p:cNvPr>
          <p:cNvSpPr/>
          <p:nvPr/>
        </p:nvSpPr>
        <p:spPr>
          <a:xfrm flipH="1">
            <a:off x="1142976"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4" name="Rounded Rectangle 23">
            <a:hlinkClick r:id="rId24"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4"/>
                                        </p:tgtEl>
                                        <p:attrNameLst>
                                          <p:attrName>style.visibility</p:attrName>
                                        </p:attrNameLst>
                                      </p:cBhvr>
                                      <p:to>
                                        <p:strVal val="visible"/>
                                      </p:to>
                                    </p:set>
                                    <p:anim calcmode="lin" valueType="num">
                                      <p:cBhvr additive="base">
                                        <p:cTn id="76" dur="1000" fill="hold"/>
                                        <p:tgtEl>
                                          <p:spTgt spid="24"/>
                                        </p:tgtEl>
                                        <p:attrNameLst>
                                          <p:attrName>ppt_x</p:attrName>
                                        </p:attrNameLst>
                                      </p:cBhvr>
                                      <p:tavLst>
                                        <p:tav tm="0">
                                          <p:val>
                                            <p:strVal val="0-#ppt_w/2"/>
                                          </p:val>
                                        </p:tav>
                                        <p:tav tm="100000">
                                          <p:val>
                                            <p:strVal val="#ppt_x"/>
                                          </p:val>
                                        </p:tav>
                                      </p:tavLst>
                                    </p:anim>
                                    <p:anim calcmode="lin" valueType="num">
                                      <p:cBhvr additive="base">
                                        <p:cTn id="77" dur="1000" fill="hold"/>
                                        <p:tgtEl>
                                          <p:spTgt spid="24"/>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3"/>
                                        </p:tgtEl>
                                        <p:attrNameLst>
                                          <p:attrName>style.visibility</p:attrName>
                                        </p:attrNameLst>
                                      </p:cBhvr>
                                      <p:to>
                                        <p:strVal val="visible"/>
                                      </p:to>
                                    </p:set>
                                    <p:anim calcmode="lin" valueType="num">
                                      <p:cBhvr additive="base">
                                        <p:cTn id="80" dur="1000" fill="hold"/>
                                        <p:tgtEl>
                                          <p:spTgt spid="23"/>
                                        </p:tgtEl>
                                        <p:attrNameLst>
                                          <p:attrName>ppt_x</p:attrName>
                                        </p:attrNameLst>
                                      </p:cBhvr>
                                      <p:tavLst>
                                        <p:tav tm="0">
                                          <p:val>
                                            <p:strVal val="0-#ppt_w/2"/>
                                          </p:val>
                                        </p:tav>
                                        <p:tav tm="100000">
                                          <p:val>
                                            <p:strVal val="#ppt_x"/>
                                          </p:val>
                                        </p:tav>
                                      </p:tavLst>
                                    </p:anim>
                                    <p:anim calcmode="lin" valueType="num">
                                      <p:cBhvr additive="base">
                                        <p:cTn id="81" dur="1000" fill="hold"/>
                                        <p:tgtEl>
                                          <p:spTgt spid="23"/>
                                        </p:tgtEl>
                                        <p:attrNameLst>
                                          <p:attrName>ppt_y</p:attrName>
                                        </p:attrNameLst>
                                      </p:cBhvr>
                                      <p:tavLst>
                                        <p:tav tm="0">
                                          <p:val>
                                            <p:strVal val="#ppt_y"/>
                                          </p:val>
                                        </p:tav>
                                        <p:tav tm="100000">
                                          <p:val>
                                            <p:strVal val="#ppt_y"/>
                                          </p:val>
                                        </p:tav>
                                      </p:tavLst>
                                    </p:anim>
                                  </p:childTnLst>
                                </p:cTn>
                              </p:par>
                              <p:par>
                                <p:cTn id="82" presetID="7" presetClass="entr" presetSubtype="8" fill="hold" grpId="0" nodeType="withEffect">
                                  <p:stCondLst>
                                    <p:cond delay="0"/>
                                  </p:stCondLst>
                                  <p:childTnLst>
                                    <p:set>
                                      <p:cBhvr>
                                        <p:cTn id="83" dur="1" fill="hold">
                                          <p:stCondLst>
                                            <p:cond delay="0"/>
                                          </p:stCondLst>
                                        </p:cTn>
                                        <p:tgtEl>
                                          <p:spTgt spid="22"/>
                                        </p:tgtEl>
                                        <p:attrNameLst>
                                          <p:attrName>style.visibility</p:attrName>
                                        </p:attrNameLst>
                                      </p:cBhvr>
                                      <p:to>
                                        <p:strVal val="visible"/>
                                      </p:to>
                                    </p:set>
                                    <p:anim calcmode="lin" valueType="num">
                                      <p:cBhvr additive="base">
                                        <p:cTn id="84" dur="1000" fill="hold"/>
                                        <p:tgtEl>
                                          <p:spTgt spid="22"/>
                                        </p:tgtEl>
                                        <p:attrNameLst>
                                          <p:attrName>ppt_x</p:attrName>
                                        </p:attrNameLst>
                                      </p:cBhvr>
                                      <p:tavLst>
                                        <p:tav tm="0">
                                          <p:val>
                                            <p:strVal val="0-#ppt_w/2"/>
                                          </p:val>
                                        </p:tav>
                                        <p:tav tm="100000">
                                          <p:val>
                                            <p:strVal val="#ppt_x"/>
                                          </p:val>
                                        </p:tav>
                                      </p:tavLst>
                                    </p:anim>
                                    <p:anim calcmode="lin" valueType="num">
                                      <p:cBhvr additive="base">
                                        <p:cTn id="85" dur="1000" fill="hold"/>
                                        <p:tgtEl>
                                          <p:spTgt spid="22"/>
                                        </p:tgtEl>
                                        <p:attrNameLst>
                                          <p:attrName>ppt_y</p:attrName>
                                        </p:attrNameLst>
                                      </p:cBhvr>
                                      <p:tavLst>
                                        <p:tav tm="0">
                                          <p:val>
                                            <p:strVal val="#ppt_y"/>
                                          </p:val>
                                        </p:tav>
                                        <p:tav tm="100000">
                                          <p:val>
                                            <p:strVal val="#ppt_y"/>
                                          </p:val>
                                        </p:tav>
                                      </p:tavLst>
                                    </p:anim>
                                  </p:childTnLst>
                                </p:cTn>
                              </p:par>
                              <p:par>
                                <p:cTn id="86" presetID="7" presetClass="entr" presetSubtype="8" fill="hold" grpId="0" nodeType="withEffect">
                                  <p:stCondLst>
                                    <p:cond delay="0"/>
                                  </p:stCondLst>
                                  <p:childTnLst>
                                    <p:set>
                                      <p:cBhvr>
                                        <p:cTn id="87" dur="1" fill="hold">
                                          <p:stCondLst>
                                            <p:cond delay="0"/>
                                          </p:stCondLst>
                                        </p:cTn>
                                        <p:tgtEl>
                                          <p:spTgt spid="20"/>
                                        </p:tgtEl>
                                        <p:attrNameLst>
                                          <p:attrName>style.visibility</p:attrName>
                                        </p:attrNameLst>
                                      </p:cBhvr>
                                      <p:to>
                                        <p:strVal val="visible"/>
                                      </p:to>
                                    </p:set>
                                    <p:anim calcmode="lin" valueType="num">
                                      <p:cBhvr additive="base">
                                        <p:cTn id="88" dur="1000" fill="hold"/>
                                        <p:tgtEl>
                                          <p:spTgt spid="20"/>
                                        </p:tgtEl>
                                        <p:attrNameLst>
                                          <p:attrName>ppt_x</p:attrName>
                                        </p:attrNameLst>
                                      </p:cBhvr>
                                      <p:tavLst>
                                        <p:tav tm="0">
                                          <p:val>
                                            <p:strVal val="0-#ppt_w/2"/>
                                          </p:val>
                                        </p:tav>
                                        <p:tav tm="100000">
                                          <p:val>
                                            <p:strVal val="#ppt_x"/>
                                          </p:val>
                                        </p:tav>
                                      </p:tavLst>
                                    </p:anim>
                                    <p:anim calcmode="lin" valueType="num">
                                      <p:cBhvr additive="base">
                                        <p:cTn id="89" dur="1000" fill="hold"/>
                                        <p:tgtEl>
                                          <p:spTgt spid="20"/>
                                        </p:tgtEl>
                                        <p:attrNameLst>
                                          <p:attrName>ppt_y</p:attrName>
                                        </p:attrNameLst>
                                      </p:cBhvr>
                                      <p:tavLst>
                                        <p:tav tm="0">
                                          <p:val>
                                            <p:strVal val="#ppt_y"/>
                                          </p:val>
                                        </p:tav>
                                        <p:tav tm="100000">
                                          <p:val>
                                            <p:strVal val="#ppt_y"/>
                                          </p:val>
                                        </p:tav>
                                      </p:tavLst>
                                    </p:anim>
                                  </p:childTnLst>
                                </p:cTn>
                              </p:par>
                            </p:childTnLst>
                          </p:cTn>
                        </p:par>
                        <p:par>
                          <p:cTn id="90" fill="hold">
                            <p:stCondLst>
                              <p:cond delay="2000"/>
                            </p:stCondLst>
                            <p:childTnLst>
                              <p:par>
                                <p:cTn id="91" presetID="10" presetClass="entr" presetSubtype="0" fill="hold" nodeType="afterEffect">
                                  <p:stCondLst>
                                    <p:cond delay="0"/>
                                  </p:stCondLst>
                                  <p:childTnLst>
                                    <p:set>
                                      <p:cBhvr>
                                        <p:cTn id="92" dur="1" fill="hold">
                                          <p:stCondLst>
                                            <p:cond delay="0"/>
                                          </p:stCondLst>
                                        </p:cTn>
                                        <p:tgtEl>
                                          <p:spTgt spid="30"/>
                                        </p:tgtEl>
                                        <p:attrNameLst>
                                          <p:attrName>style.visibility</p:attrName>
                                        </p:attrNameLst>
                                      </p:cBhvr>
                                      <p:to>
                                        <p:strVal val="visible"/>
                                      </p:to>
                                    </p:set>
                                    <p:animEffect transition="in" filter="fade">
                                      <p:cBhvr>
                                        <p:cTn id="93"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P spid="23" grpId="0" animBg="1"/>
      <p:bldP spid="24" grpId="0" animBg="1"/>
    </p:bldLst>
  </p:timing>
</p:sld>
</file>

<file path=ppt/slides/slide139.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نمونه‏ها</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مقطع ابتدایی</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			انواع دوست</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fa-IR" sz="2200" b="1" kern="1200" dirty="0" smtClean="0">
                          <a:solidFill>
                            <a:schemeClr val="tx1"/>
                          </a:solidFill>
                          <a:latin typeface="+mn-lt"/>
                          <a:ea typeface="+mn-ea"/>
                          <a:cs typeface="B Lotus" pitchFamily="2" charset="-78"/>
                        </a:rPr>
                        <a:t>موریانه‏ای:اوّل متوجّه نمی شی ولی بعد می فهمی که آفت به اخلاق و نمره و رحیه­ات زده.؛</a:t>
                      </a:r>
                      <a:endParaRPr lang="en-US" sz="2200" b="1" kern="1200" dirty="0" smtClean="0">
                        <a:solidFill>
                          <a:schemeClr val="tx1"/>
                        </a:solidFill>
                        <a:latin typeface="+mn-lt"/>
                        <a:ea typeface="+mn-ea"/>
                        <a:cs typeface="B Lotus" pitchFamily="2" charset="-78"/>
                      </a:endParaRPr>
                    </a:p>
                    <a:p>
                      <a:pPr rtl="1">
                        <a:lnSpc>
                          <a:spcPct val="150000"/>
                        </a:lnSpc>
                      </a:pPr>
                      <a:r>
                        <a:rPr lang="fa-IR" sz="2200" b="1" kern="1200" dirty="0" smtClean="0">
                          <a:solidFill>
                            <a:schemeClr val="tx1"/>
                          </a:solidFill>
                          <a:latin typeface="+mn-lt"/>
                          <a:ea typeface="+mn-ea"/>
                          <a:cs typeface="B Lotus" pitchFamily="2" charset="-78"/>
                        </a:rPr>
                        <a:t>کنه‏ای:دنبال نفع بردن از تو است و به‏خاطر پول با تو رفيق شده؛</a:t>
                      </a:r>
                      <a:endParaRPr lang="en-US" sz="2200" b="1" kern="1200" dirty="0" smtClean="0">
                        <a:solidFill>
                          <a:schemeClr val="tx1"/>
                        </a:solidFill>
                        <a:latin typeface="+mn-lt"/>
                        <a:ea typeface="+mn-ea"/>
                        <a:cs typeface="B Lotus" pitchFamily="2" charset="-78"/>
                      </a:endParaRPr>
                    </a:p>
                    <a:p>
                      <a:pPr rtl="1">
                        <a:lnSpc>
                          <a:spcPct val="150000"/>
                        </a:lnSpc>
                      </a:pPr>
                      <a:r>
                        <a:rPr lang="fa-IR" sz="2200" b="1" kern="1200" dirty="0" smtClean="0">
                          <a:solidFill>
                            <a:schemeClr val="tx1"/>
                          </a:solidFill>
                          <a:latin typeface="+mn-lt"/>
                          <a:ea typeface="+mn-ea"/>
                          <a:cs typeface="B Lotus" pitchFamily="2" charset="-78"/>
                        </a:rPr>
                        <a:t>عنکبوتی: براي انسان دام پهن می‏کند؛</a:t>
                      </a:r>
                      <a:endParaRPr lang="en-US" sz="2200" b="1" kern="1200" dirty="0" smtClean="0">
                        <a:solidFill>
                          <a:schemeClr val="tx1"/>
                        </a:solidFill>
                        <a:latin typeface="+mn-lt"/>
                        <a:ea typeface="+mn-ea"/>
                        <a:cs typeface="B Lotus" pitchFamily="2" charset="-78"/>
                      </a:endParaRPr>
                    </a:p>
                    <a:p>
                      <a:pPr rtl="1">
                        <a:lnSpc>
                          <a:spcPct val="150000"/>
                        </a:lnSpc>
                      </a:pPr>
                      <a:r>
                        <a:rPr lang="fa-IR" sz="2200" b="1" kern="1200" dirty="0" smtClean="0">
                          <a:solidFill>
                            <a:schemeClr val="tx1"/>
                          </a:solidFill>
                          <a:latin typeface="+mn-lt"/>
                          <a:ea typeface="+mn-ea"/>
                          <a:cs typeface="B Lotus" pitchFamily="2" charset="-78"/>
                        </a:rPr>
                        <a:t>خاله خرسی:نادان است؛ می‏خواهد سود برساند؛ ولی ضرر می‏رساند.</a:t>
                      </a:r>
                      <a:endParaRPr lang="en-US" sz="2200" b="1" kern="1200" dirty="0" smtClean="0">
                        <a:solidFill>
                          <a:schemeClr val="tx1"/>
                        </a:solidFill>
                        <a:latin typeface="+mn-lt"/>
                        <a:ea typeface="+mn-ea"/>
                        <a:cs typeface="B Lotus" pitchFamily="2" charset="-78"/>
                      </a:endParaRPr>
                    </a:p>
                    <a:p>
                      <a:pPr rtl="1">
                        <a:lnSpc>
                          <a:spcPct val="150000"/>
                        </a:lnSpc>
                      </a:pPr>
                      <a:r>
                        <a:rPr lang="fa-IR" sz="2200" b="1" kern="1200" dirty="0" smtClean="0">
                          <a:solidFill>
                            <a:schemeClr val="tx1"/>
                          </a:solidFill>
                          <a:latin typeface="+mn-lt"/>
                          <a:ea typeface="+mn-ea"/>
                          <a:cs typeface="B Lotus" pitchFamily="2" charset="-78"/>
                        </a:rPr>
                        <a:t>زنبوری:زبان نیش داری دارد.</a:t>
                      </a:r>
                      <a:endParaRPr lang="en-US" sz="2200" b="1" kern="1200" dirty="0" smtClean="0">
                        <a:solidFill>
                          <a:schemeClr val="tx1"/>
                        </a:solidFill>
                        <a:latin typeface="+mn-lt"/>
                        <a:ea typeface="+mn-ea"/>
                        <a:cs typeface="B Lotus" pitchFamily="2" charset="-78"/>
                      </a:endParaRPr>
                    </a:p>
                    <a:p>
                      <a:pPr rtl="1">
                        <a:lnSpc>
                          <a:spcPct val="150000"/>
                        </a:lnSpc>
                      </a:pPr>
                      <a:r>
                        <a:rPr lang="fa-IR" sz="2200" b="1" kern="1200" dirty="0" smtClean="0">
                          <a:solidFill>
                            <a:schemeClr val="tx1"/>
                          </a:solidFill>
                          <a:latin typeface="+mn-lt"/>
                          <a:ea typeface="+mn-ea"/>
                          <a:cs typeface="B Lotus" pitchFamily="2" charset="-78"/>
                        </a:rPr>
                        <a:t>مگسی:فقط عیب‏ها را می‏بیند و هميشه عيب‌جويي مي‏كند.</a:t>
                      </a:r>
                      <a:endParaRPr lang="en-US" sz="2200" b="1" kern="1200" dirty="0" smtClean="0">
                        <a:solidFill>
                          <a:schemeClr val="tx1"/>
                        </a:solidFill>
                        <a:latin typeface="+mn-lt"/>
                        <a:ea typeface="+mn-ea"/>
                        <a:cs typeface="B Lotus" pitchFamily="2" charset="-78"/>
                      </a:endParaRPr>
                    </a:p>
                    <a:p>
                      <a:pPr>
                        <a:lnSpc>
                          <a:spcPct val="150000"/>
                        </a:lnSpc>
                      </a:pPr>
                      <a:r>
                        <a:rPr lang="ar-SA" sz="2200" b="1" kern="1200" dirty="0" smtClean="0">
                          <a:solidFill>
                            <a:schemeClr val="tx1"/>
                          </a:solidFill>
                          <a:latin typeface="+mn-lt"/>
                          <a:ea typeface="+mn-ea"/>
                          <a:cs typeface="B Lotus" pitchFamily="2" charset="-78"/>
                        </a:rPr>
                        <a:t>پروانه‏ای: مثل پروانه دور انسان می‏گردد.این دوست خوب است. </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دوازدهم / قالب انواعی</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4286248"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4000496"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71474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42899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314324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85748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571736" y="214290"/>
            <a:ext cx="247504"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228092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200023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571604"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16</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14348" y="533232"/>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15</a:t>
            </a:r>
            <a:endParaRPr lang="fa-IR" sz="1200" b="1" dirty="0">
              <a:effectLst>
                <a:glow rad="63500">
                  <a:schemeClr val="accent3">
                    <a:satMod val="175000"/>
                    <a:alpha val="40000"/>
                  </a:schemeClr>
                </a:glow>
              </a:effectLst>
              <a:cs typeface="B Mitra" pitchFamily="2" charset="-78"/>
            </a:endParaRPr>
          </a:p>
        </p:txBody>
      </p:sp>
      <p:sp>
        <p:nvSpPr>
          <p:cNvPr id="23" name="Rounded Rectangle 22">
            <a:hlinkClick r:id="rId23" action="ppaction://hlinksldjump">
              <a:snd r:embed="rId5" name="thbad.wav"/>
            </a:hlinkClick>
            <a:hlinkHover r:id="" action="ppaction://noaction">
              <a:snd r:embed="rId6" name="0.wav"/>
            </a:hlinkHover>
          </p:cNvPr>
          <p:cNvSpPr/>
          <p:nvPr/>
        </p:nvSpPr>
        <p:spPr>
          <a:xfrm flipH="1">
            <a:off x="1142976"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4" name="Rounded Rectangle 23">
            <a:hlinkClick r:id="rId24"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4"/>
                                        </p:tgtEl>
                                        <p:attrNameLst>
                                          <p:attrName>style.visibility</p:attrName>
                                        </p:attrNameLst>
                                      </p:cBhvr>
                                      <p:to>
                                        <p:strVal val="visible"/>
                                      </p:to>
                                    </p:set>
                                    <p:anim calcmode="lin" valueType="num">
                                      <p:cBhvr additive="base">
                                        <p:cTn id="76" dur="1000" fill="hold"/>
                                        <p:tgtEl>
                                          <p:spTgt spid="24"/>
                                        </p:tgtEl>
                                        <p:attrNameLst>
                                          <p:attrName>ppt_x</p:attrName>
                                        </p:attrNameLst>
                                      </p:cBhvr>
                                      <p:tavLst>
                                        <p:tav tm="0">
                                          <p:val>
                                            <p:strVal val="0-#ppt_w/2"/>
                                          </p:val>
                                        </p:tav>
                                        <p:tav tm="100000">
                                          <p:val>
                                            <p:strVal val="#ppt_x"/>
                                          </p:val>
                                        </p:tav>
                                      </p:tavLst>
                                    </p:anim>
                                    <p:anim calcmode="lin" valueType="num">
                                      <p:cBhvr additive="base">
                                        <p:cTn id="77" dur="1000" fill="hold"/>
                                        <p:tgtEl>
                                          <p:spTgt spid="24"/>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3"/>
                                        </p:tgtEl>
                                        <p:attrNameLst>
                                          <p:attrName>style.visibility</p:attrName>
                                        </p:attrNameLst>
                                      </p:cBhvr>
                                      <p:to>
                                        <p:strVal val="visible"/>
                                      </p:to>
                                    </p:set>
                                    <p:anim calcmode="lin" valueType="num">
                                      <p:cBhvr additive="base">
                                        <p:cTn id="80" dur="1000" fill="hold"/>
                                        <p:tgtEl>
                                          <p:spTgt spid="23"/>
                                        </p:tgtEl>
                                        <p:attrNameLst>
                                          <p:attrName>ppt_x</p:attrName>
                                        </p:attrNameLst>
                                      </p:cBhvr>
                                      <p:tavLst>
                                        <p:tav tm="0">
                                          <p:val>
                                            <p:strVal val="0-#ppt_w/2"/>
                                          </p:val>
                                        </p:tav>
                                        <p:tav tm="100000">
                                          <p:val>
                                            <p:strVal val="#ppt_x"/>
                                          </p:val>
                                        </p:tav>
                                      </p:tavLst>
                                    </p:anim>
                                    <p:anim calcmode="lin" valueType="num">
                                      <p:cBhvr additive="base">
                                        <p:cTn id="81" dur="1000" fill="hold"/>
                                        <p:tgtEl>
                                          <p:spTgt spid="23"/>
                                        </p:tgtEl>
                                        <p:attrNameLst>
                                          <p:attrName>ppt_y</p:attrName>
                                        </p:attrNameLst>
                                      </p:cBhvr>
                                      <p:tavLst>
                                        <p:tav tm="0">
                                          <p:val>
                                            <p:strVal val="#ppt_y"/>
                                          </p:val>
                                        </p:tav>
                                        <p:tav tm="100000">
                                          <p:val>
                                            <p:strVal val="#ppt_y"/>
                                          </p:val>
                                        </p:tav>
                                      </p:tavLst>
                                    </p:anim>
                                  </p:childTnLst>
                                </p:cTn>
                              </p:par>
                              <p:par>
                                <p:cTn id="82" presetID="7" presetClass="entr" presetSubtype="8" fill="hold" grpId="0" nodeType="withEffect">
                                  <p:stCondLst>
                                    <p:cond delay="0"/>
                                  </p:stCondLst>
                                  <p:childTnLst>
                                    <p:set>
                                      <p:cBhvr>
                                        <p:cTn id="83" dur="1" fill="hold">
                                          <p:stCondLst>
                                            <p:cond delay="0"/>
                                          </p:stCondLst>
                                        </p:cTn>
                                        <p:tgtEl>
                                          <p:spTgt spid="22"/>
                                        </p:tgtEl>
                                        <p:attrNameLst>
                                          <p:attrName>style.visibility</p:attrName>
                                        </p:attrNameLst>
                                      </p:cBhvr>
                                      <p:to>
                                        <p:strVal val="visible"/>
                                      </p:to>
                                    </p:set>
                                    <p:anim calcmode="lin" valueType="num">
                                      <p:cBhvr additive="base">
                                        <p:cTn id="84" dur="1000" fill="hold"/>
                                        <p:tgtEl>
                                          <p:spTgt spid="22"/>
                                        </p:tgtEl>
                                        <p:attrNameLst>
                                          <p:attrName>ppt_x</p:attrName>
                                        </p:attrNameLst>
                                      </p:cBhvr>
                                      <p:tavLst>
                                        <p:tav tm="0">
                                          <p:val>
                                            <p:strVal val="0-#ppt_w/2"/>
                                          </p:val>
                                        </p:tav>
                                        <p:tav tm="100000">
                                          <p:val>
                                            <p:strVal val="#ppt_x"/>
                                          </p:val>
                                        </p:tav>
                                      </p:tavLst>
                                    </p:anim>
                                    <p:anim calcmode="lin" valueType="num">
                                      <p:cBhvr additive="base">
                                        <p:cTn id="85" dur="1000" fill="hold"/>
                                        <p:tgtEl>
                                          <p:spTgt spid="22"/>
                                        </p:tgtEl>
                                        <p:attrNameLst>
                                          <p:attrName>ppt_y</p:attrName>
                                        </p:attrNameLst>
                                      </p:cBhvr>
                                      <p:tavLst>
                                        <p:tav tm="0">
                                          <p:val>
                                            <p:strVal val="#ppt_y"/>
                                          </p:val>
                                        </p:tav>
                                        <p:tav tm="100000">
                                          <p:val>
                                            <p:strVal val="#ppt_y"/>
                                          </p:val>
                                        </p:tav>
                                      </p:tavLst>
                                    </p:anim>
                                  </p:childTnLst>
                                </p:cTn>
                              </p:par>
                              <p:par>
                                <p:cTn id="86" presetID="7" presetClass="entr" presetSubtype="8" fill="hold" grpId="0" nodeType="withEffect">
                                  <p:stCondLst>
                                    <p:cond delay="0"/>
                                  </p:stCondLst>
                                  <p:childTnLst>
                                    <p:set>
                                      <p:cBhvr>
                                        <p:cTn id="87" dur="1" fill="hold">
                                          <p:stCondLst>
                                            <p:cond delay="0"/>
                                          </p:stCondLst>
                                        </p:cTn>
                                        <p:tgtEl>
                                          <p:spTgt spid="20"/>
                                        </p:tgtEl>
                                        <p:attrNameLst>
                                          <p:attrName>style.visibility</p:attrName>
                                        </p:attrNameLst>
                                      </p:cBhvr>
                                      <p:to>
                                        <p:strVal val="visible"/>
                                      </p:to>
                                    </p:set>
                                    <p:anim calcmode="lin" valueType="num">
                                      <p:cBhvr additive="base">
                                        <p:cTn id="88" dur="1000" fill="hold"/>
                                        <p:tgtEl>
                                          <p:spTgt spid="20"/>
                                        </p:tgtEl>
                                        <p:attrNameLst>
                                          <p:attrName>ppt_x</p:attrName>
                                        </p:attrNameLst>
                                      </p:cBhvr>
                                      <p:tavLst>
                                        <p:tav tm="0">
                                          <p:val>
                                            <p:strVal val="0-#ppt_w/2"/>
                                          </p:val>
                                        </p:tav>
                                        <p:tav tm="100000">
                                          <p:val>
                                            <p:strVal val="#ppt_x"/>
                                          </p:val>
                                        </p:tav>
                                      </p:tavLst>
                                    </p:anim>
                                    <p:anim calcmode="lin" valueType="num">
                                      <p:cBhvr additive="base">
                                        <p:cTn id="89" dur="1000" fill="hold"/>
                                        <p:tgtEl>
                                          <p:spTgt spid="20"/>
                                        </p:tgtEl>
                                        <p:attrNameLst>
                                          <p:attrName>ppt_y</p:attrName>
                                        </p:attrNameLst>
                                      </p:cBhvr>
                                      <p:tavLst>
                                        <p:tav tm="0">
                                          <p:val>
                                            <p:strVal val="#ppt_y"/>
                                          </p:val>
                                        </p:tav>
                                        <p:tav tm="100000">
                                          <p:val>
                                            <p:strVal val="#ppt_y"/>
                                          </p:val>
                                        </p:tav>
                                      </p:tavLst>
                                    </p:anim>
                                  </p:childTnLst>
                                </p:cTn>
                              </p:par>
                            </p:childTnLst>
                          </p:cTn>
                        </p:par>
                        <p:par>
                          <p:cTn id="90" fill="hold">
                            <p:stCondLst>
                              <p:cond delay="2000"/>
                            </p:stCondLst>
                            <p:childTnLst>
                              <p:par>
                                <p:cTn id="91" presetID="10" presetClass="entr" presetSubtype="0" fill="hold" nodeType="afterEffect">
                                  <p:stCondLst>
                                    <p:cond delay="0"/>
                                  </p:stCondLst>
                                  <p:childTnLst>
                                    <p:set>
                                      <p:cBhvr>
                                        <p:cTn id="92" dur="1" fill="hold">
                                          <p:stCondLst>
                                            <p:cond delay="0"/>
                                          </p:stCondLst>
                                        </p:cTn>
                                        <p:tgtEl>
                                          <p:spTgt spid="30"/>
                                        </p:tgtEl>
                                        <p:attrNameLst>
                                          <p:attrName>style.visibility</p:attrName>
                                        </p:attrNameLst>
                                      </p:cBhvr>
                                      <p:to>
                                        <p:strVal val="visible"/>
                                      </p:to>
                                    </p:set>
                                    <p:animEffect transition="in" filter="fade">
                                      <p:cBhvr>
                                        <p:cTn id="93"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P spid="23" grpId="0" animBg="1"/>
      <p:bldP spid="24"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3" cstate="print">
            <a:lum/>
          </a:blip>
          <a:srcRect/>
          <a:stretch>
            <a:fillRect/>
          </a:stretch>
        </a:blipFill>
        <a:effectLst/>
      </p:bgPr>
    </p:bg>
    <p:spTree>
      <p:nvGrpSpPr>
        <p:cNvPr id="1" name=""/>
        <p:cNvGrpSpPr/>
        <p:nvPr/>
      </p:nvGrpSpPr>
      <p:grpSpPr>
        <a:xfrm>
          <a:off x="0" y="0"/>
          <a:ext cx="0" cy="0"/>
          <a:chOff x="0" y="0"/>
          <a:chExt cx="0" cy="0"/>
        </a:xfrm>
      </p:grpSpPr>
      <p:pic>
        <p:nvPicPr>
          <p:cNvPr id="2" name="Picture 3"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a:off x="4357686" y="2143116"/>
            <a:ext cx="4286280" cy="714380"/>
          </a:xfrm>
          <a:prstGeom prst="rect">
            <a:avLst/>
          </a:prstGeom>
          <a:noFill/>
        </p:spPr>
      </p:pic>
      <p:pic>
        <p:nvPicPr>
          <p:cNvPr id="3074" name="Picture 2" descr="G:\ramezan 1390\pic - file\bais\b1.jpg">
            <a:hlinkClick r:id="rId5" action="ppaction://hlinksldjump">
              <a:snd r:embed="rId6" name="thbad.wav"/>
            </a:hlinkClick>
            <a:hlinkHover r:id="" action="ppaction://noaction">
              <a:snd r:embed="rId7" name="0.wav"/>
            </a:hlinkHover>
          </p:cNvPr>
          <p:cNvPicPr>
            <a:picLocks noChangeAspect="1" noChangeArrowheads="1"/>
          </p:cNvPicPr>
          <p:nvPr/>
        </p:nvPicPr>
        <p:blipFill>
          <a:blip r:embed="rId8"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6" name="thbad.wav"/>
            </a:hlinkClick>
            <a:hlinkHover r:id="" action="ppaction://noaction">
              <a:snd r:embed="rId7" name="0.wav"/>
            </a:hlinkHover>
          </p:cNvPr>
          <p:cNvPicPr>
            <a:picLocks noChangeAspect="1" noChangeArrowheads="1"/>
          </p:cNvPicPr>
          <p:nvPr/>
        </p:nvPicPr>
        <p:blipFill>
          <a:blip r:embed="rId9" cstate="print"/>
          <a:srcRect/>
          <a:stretch>
            <a:fillRect/>
          </a:stretch>
        </p:blipFill>
        <p:spPr bwMode="auto">
          <a:xfrm>
            <a:off x="8358214" y="214290"/>
            <a:ext cx="450000" cy="450000"/>
          </a:xfrm>
          <a:prstGeom prst="rect">
            <a:avLst/>
          </a:prstGeom>
          <a:noFill/>
        </p:spPr>
      </p:pic>
      <p:sp>
        <p:nvSpPr>
          <p:cNvPr id="22" name="TextBox 21"/>
          <p:cNvSpPr txBox="1"/>
          <p:nvPr/>
        </p:nvSpPr>
        <p:spPr>
          <a:xfrm>
            <a:off x="3500430" y="285728"/>
            <a:ext cx="2143140" cy="515526"/>
          </a:xfrm>
          <a:prstGeom prst="rect">
            <a:avLst/>
          </a:prstGeom>
          <a:noFill/>
        </p:spPr>
        <p:txBody>
          <a:bodyPr wrap="square" rtlCol="1">
            <a:spAutoFit/>
          </a:bodyPr>
          <a:lstStyle/>
          <a:p>
            <a:pPr algn="ctr">
              <a:lnSpc>
                <a:spcPct val="150000"/>
              </a:lnSpc>
            </a:pPr>
            <a:r>
              <a:rPr lang="fa-IR" sz="2000" b="1" dirty="0" smtClean="0">
                <a:effectLst>
                  <a:glow rad="139700">
                    <a:schemeClr val="accent1">
                      <a:satMod val="175000"/>
                      <a:alpha val="40000"/>
                    </a:schemeClr>
                  </a:glow>
                </a:effectLst>
                <a:cs typeface="B Titr" pitchFamily="2" charset="-78"/>
              </a:rPr>
              <a:t>فصل اوّل : اصول</a:t>
            </a:r>
          </a:p>
        </p:txBody>
      </p:sp>
      <p:sp>
        <p:nvSpPr>
          <p:cNvPr id="14" name="TextBox 13"/>
          <p:cNvSpPr txBox="1"/>
          <p:nvPr/>
        </p:nvSpPr>
        <p:spPr>
          <a:xfrm>
            <a:off x="5953729" y="2263703"/>
            <a:ext cx="1094195" cy="473206"/>
          </a:xfrm>
          <a:prstGeom prst="rect">
            <a:avLst/>
          </a:prstGeom>
          <a:noFill/>
        </p:spPr>
        <p:txBody>
          <a:bodyPr wrap="square" rtlCol="1" anchor="ctr">
            <a:spAutoFit/>
          </a:bodyPr>
          <a:lstStyle/>
          <a:p>
            <a:pPr algn="ctr">
              <a:lnSpc>
                <a:spcPct val="150000"/>
              </a:lnSpc>
            </a:pPr>
            <a:r>
              <a:rPr lang="fa-IR" sz="1600" b="1" dirty="0" smtClean="0">
                <a:effectLst/>
                <a:cs typeface="B Mitra" pitchFamily="2" charset="-78"/>
              </a:rPr>
              <a:t>اصول</a:t>
            </a:r>
            <a:r>
              <a:rPr lang="fa-IR" b="1" dirty="0" smtClean="0">
                <a:effectLst/>
                <a:cs typeface="B Mitra" pitchFamily="2" charset="-78"/>
              </a:rPr>
              <a:t> </a:t>
            </a:r>
            <a:endParaRPr lang="fa-IR" b="1" dirty="0">
              <a:effectLst/>
              <a:cs typeface="B Mitra" pitchFamily="2" charset="-78"/>
            </a:endParaRPr>
          </a:p>
        </p:txBody>
      </p:sp>
      <p:pic>
        <p:nvPicPr>
          <p:cNvPr id="32" name="Picture 3"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a:off x="4357686" y="2857496"/>
            <a:ext cx="4286280" cy="714380"/>
          </a:xfrm>
          <a:prstGeom prst="rect">
            <a:avLst/>
          </a:prstGeom>
          <a:noFill/>
        </p:spPr>
      </p:pic>
      <p:pic>
        <p:nvPicPr>
          <p:cNvPr id="33" name="Picture 3"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a:off x="4357686" y="3571876"/>
            <a:ext cx="4286280" cy="714380"/>
          </a:xfrm>
          <a:prstGeom prst="rect">
            <a:avLst/>
          </a:prstGeom>
          <a:noFill/>
        </p:spPr>
      </p:pic>
      <p:pic>
        <p:nvPicPr>
          <p:cNvPr id="34" name="Picture 3"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a:off x="4357686" y="4286256"/>
            <a:ext cx="4286280" cy="714380"/>
          </a:xfrm>
          <a:prstGeom prst="rect">
            <a:avLst/>
          </a:prstGeom>
          <a:noFill/>
        </p:spPr>
      </p:pic>
      <p:pic>
        <p:nvPicPr>
          <p:cNvPr id="35" name="Picture 3"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a:off x="571472" y="2500306"/>
            <a:ext cx="4286280" cy="714380"/>
          </a:xfrm>
          <a:prstGeom prst="rect">
            <a:avLst/>
          </a:prstGeom>
          <a:noFill/>
        </p:spPr>
      </p:pic>
      <p:pic>
        <p:nvPicPr>
          <p:cNvPr id="37" name="Picture 3"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a:off x="571472" y="3214686"/>
            <a:ext cx="4286280" cy="714380"/>
          </a:xfrm>
          <a:prstGeom prst="rect">
            <a:avLst/>
          </a:prstGeom>
          <a:noFill/>
        </p:spPr>
      </p:pic>
      <p:pic>
        <p:nvPicPr>
          <p:cNvPr id="38" name="Picture 3"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a:off x="571472" y="3929066"/>
            <a:ext cx="4286280" cy="714380"/>
          </a:xfrm>
          <a:prstGeom prst="rect">
            <a:avLst/>
          </a:prstGeom>
          <a:noFill/>
        </p:spPr>
      </p:pic>
      <p:pic>
        <p:nvPicPr>
          <p:cNvPr id="39" name="Picture 3"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a:off x="571472" y="4643446"/>
            <a:ext cx="4286280" cy="714380"/>
          </a:xfrm>
          <a:prstGeom prst="rect">
            <a:avLst/>
          </a:prstGeom>
          <a:noFill/>
        </p:spPr>
      </p:pic>
      <p:sp>
        <p:nvSpPr>
          <p:cNvPr id="40" name="TextBox 39"/>
          <p:cNvSpPr txBox="1"/>
          <p:nvPr/>
        </p:nvSpPr>
        <p:spPr>
          <a:xfrm>
            <a:off x="4750596" y="2983854"/>
            <a:ext cx="3500461" cy="430887"/>
          </a:xfrm>
          <a:prstGeom prst="rect">
            <a:avLst/>
          </a:prstGeom>
          <a:noFill/>
        </p:spPr>
        <p:txBody>
          <a:bodyPr wrap="square" rtlCol="1" anchor="ctr">
            <a:spAutoFit/>
          </a:bodyPr>
          <a:lstStyle/>
          <a:p>
            <a:pPr algn="ctr">
              <a:lnSpc>
                <a:spcPct val="150000"/>
              </a:lnSpc>
            </a:pPr>
            <a:r>
              <a:rPr lang="ar-SA" sz="1600" b="1" dirty="0" smtClean="0">
                <a:effectLst/>
                <a:cs typeface="B Mitra" pitchFamily="2" charset="-78"/>
              </a:rPr>
              <a:t>اصل</a:t>
            </a:r>
            <a:r>
              <a:rPr lang="fa-IR" sz="1600" b="1" dirty="0" smtClean="0">
                <a:effectLst/>
                <a:cs typeface="B Mitra" pitchFamily="2" charset="-78"/>
              </a:rPr>
              <a:t> </a:t>
            </a:r>
            <a:r>
              <a:rPr lang="ar-SA" sz="1600" b="1" dirty="0" smtClean="0">
                <a:effectLst/>
                <a:cs typeface="B Mitra" pitchFamily="2" charset="-78"/>
              </a:rPr>
              <a:t>اوّل</a:t>
            </a:r>
            <a:r>
              <a:rPr lang="en-US" sz="1600" b="1" dirty="0" smtClean="0">
                <a:effectLst/>
                <a:cs typeface="B Mitra" pitchFamily="2" charset="-78"/>
              </a:rPr>
              <a:t> :</a:t>
            </a:r>
            <a:r>
              <a:rPr lang="ar-SA" sz="1600" b="1" dirty="0" smtClean="0">
                <a:effectLst/>
                <a:cs typeface="B Mitra" pitchFamily="2" charset="-78"/>
              </a:rPr>
              <a:t>استمداد</a:t>
            </a:r>
            <a:r>
              <a:rPr lang="en-US" sz="1600" b="1" dirty="0" smtClean="0">
                <a:effectLst/>
                <a:cs typeface="B Mitra" pitchFamily="2" charset="-78"/>
              </a:rPr>
              <a:t> </a:t>
            </a:r>
            <a:r>
              <a:rPr lang="ar-SA" sz="1600" b="1" dirty="0" smtClean="0">
                <a:effectLst/>
                <a:cs typeface="B Mitra" pitchFamily="2" charset="-78"/>
              </a:rPr>
              <a:t>ازخدا</a:t>
            </a:r>
            <a:r>
              <a:rPr lang="en-US" sz="1600" b="1" dirty="0" smtClean="0">
                <a:effectLst/>
                <a:cs typeface="B Mitra" pitchFamily="2" charset="-78"/>
              </a:rPr>
              <a:t> </a:t>
            </a:r>
            <a:r>
              <a:rPr lang="ar-SA" sz="1600" b="1" dirty="0" smtClean="0">
                <a:effectLst/>
                <a:cs typeface="B Mitra" pitchFamily="2" charset="-78"/>
              </a:rPr>
              <a:t>و</a:t>
            </a:r>
            <a:r>
              <a:rPr lang="fa-IR" sz="1600" b="1" dirty="0" smtClean="0">
                <a:effectLst/>
                <a:cs typeface="B Mitra" pitchFamily="2" charset="-78"/>
              </a:rPr>
              <a:t> ت</a:t>
            </a:r>
            <a:r>
              <a:rPr lang="ar-SA" sz="1600" b="1" dirty="0" smtClean="0">
                <a:effectLst/>
                <a:cs typeface="B Mitra" pitchFamily="2" charset="-78"/>
              </a:rPr>
              <a:t>وسّل</a:t>
            </a:r>
            <a:r>
              <a:rPr lang="en-US" sz="1600" b="1" dirty="0" smtClean="0">
                <a:effectLst/>
                <a:cs typeface="B Mitra" pitchFamily="2" charset="-78"/>
              </a:rPr>
              <a:t> </a:t>
            </a:r>
            <a:r>
              <a:rPr lang="ar-SA" sz="1600" b="1" dirty="0" smtClean="0">
                <a:effectLst/>
                <a:cs typeface="B Mitra" pitchFamily="2" charset="-78"/>
              </a:rPr>
              <a:t>به</a:t>
            </a:r>
            <a:r>
              <a:rPr lang="en-US" sz="1600" b="1" dirty="0" smtClean="0">
                <a:effectLst/>
                <a:cs typeface="B Mitra" pitchFamily="2" charset="-78"/>
              </a:rPr>
              <a:t> </a:t>
            </a:r>
            <a:r>
              <a:rPr lang="ar-SA" sz="1600" b="1" dirty="0" smtClean="0">
                <a:effectLst/>
                <a:cs typeface="B Mitra" pitchFamily="2" charset="-78"/>
              </a:rPr>
              <a:t>اهل‌بی</a:t>
            </a:r>
            <a:r>
              <a:rPr lang="fa-IR" sz="1600" b="1" dirty="0" smtClean="0">
                <a:effectLst/>
                <a:cs typeface="B Mitra" pitchFamily="2" charset="-78"/>
              </a:rPr>
              <a:t>ت(ع)</a:t>
            </a:r>
            <a:endParaRPr lang="fa-IR" sz="1600" b="1" dirty="0">
              <a:effectLst/>
              <a:cs typeface="B Mitra" pitchFamily="2" charset="-78"/>
            </a:endParaRPr>
          </a:p>
        </p:txBody>
      </p:sp>
      <p:sp>
        <p:nvSpPr>
          <p:cNvPr id="41" name="TextBox 40">
            <a:hlinkClick r:id="rId10" action="ppaction://hlinksldjump">
              <a:snd r:embed="rId6" name="thbad.wav"/>
            </a:hlinkClick>
            <a:hlinkHover r:id="" action="ppaction://noaction">
              <a:snd r:embed="rId7" name="0.wav"/>
            </a:hlinkHover>
          </p:cNvPr>
          <p:cNvSpPr txBox="1"/>
          <p:nvPr/>
        </p:nvSpPr>
        <p:spPr>
          <a:xfrm>
            <a:off x="5179223" y="3698234"/>
            <a:ext cx="2643206" cy="461665"/>
          </a:xfrm>
          <a:prstGeom prst="rect">
            <a:avLst/>
          </a:prstGeom>
          <a:noFill/>
        </p:spPr>
        <p:txBody>
          <a:bodyPr wrap="square" rtlCol="1" anchor="ctr">
            <a:spAutoFit/>
          </a:bodyPr>
          <a:lstStyle/>
          <a:p>
            <a:pPr algn="ctr">
              <a:lnSpc>
                <a:spcPct val="150000"/>
              </a:lnSpc>
            </a:pPr>
            <a:r>
              <a:rPr lang="ar-SA" sz="1600" b="1" dirty="0" smtClean="0">
                <a:effectLst>
                  <a:glow rad="101600">
                    <a:schemeClr val="accent3">
                      <a:satMod val="175000"/>
                      <a:alpha val="40000"/>
                    </a:schemeClr>
                  </a:glow>
                </a:effectLst>
                <a:cs typeface="B Mitra" pitchFamily="2" charset="-78"/>
              </a:rPr>
              <a:t>اصل</a:t>
            </a:r>
            <a:r>
              <a:rPr lang="fa-IR" sz="1600" b="1" dirty="0" smtClean="0">
                <a:effectLst>
                  <a:glow rad="101600">
                    <a:schemeClr val="accent3">
                      <a:satMod val="175000"/>
                      <a:alpha val="40000"/>
                    </a:schemeClr>
                  </a:glow>
                </a:effectLst>
                <a:cs typeface="B Mitra" pitchFamily="2" charset="-78"/>
              </a:rPr>
              <a:t> دوم : شناخت مخاطب</a:t>
            </a:r>
            <a:endParaRPr lang="fa-IR" sz="1600" b="1" dirty="0">
              <a:effectLst>
                <a:glow rad="101600">
                  <a:schemeClr val="accent3">
                    <a:satMod val="175000"/>
                    <a:alpha val="40000"/>
                  </a:schemeClr>
                </a:glow>
              </a:effectLst>
              <a:cs typeface="B Mitra" pitchFamily="2" charset="-78"/>
            </a:endParaRPr>
          </a:p>
        </p:txBody>
      </p:sp>
      <p:sp>
        <p:nvSpPr>
          <p:cNvPr id="42" name="TextBox 41">
            <a:hlinkClick r:id="rId11" action="ppaction://hlinksldjump">
              <a:snd r:embed="rId6" name="thbad.wav"/>
            </a:hlinkClick>
            <a:hlinkHover r:id="" action="ppaction://noaction">
              <a:snd r:embed="rId7" name="0.wav"/>
            </a:hlinkHover>
          </p:cNvPr>
          <p:cNvSpPr txBox="1"/>
          <p:nvPr/>
        </p:nvSpPr>
        <p:spPr>
          <a:xfrm>
            <a:off x="4929190" y="4412614"/>
            <a:ext cx="3143272" cy="430887"/>
          </a:xfrm>
          <a:prstGeom prst="rect">
            <a:avLst/>
          </a:prstGeom>
          <a:noFill/>
        </p:spPr>
        <p:txBody>
          <a:bodyPr wrap="square" rtlCol="1" anchor="ctr">
            <a:spAutoFit/>
          </a:bodyPr>
          <a:lstStyle/>
          <a:p>
            <a:pPr algn="ctr">
              <a:lnSpc>
                <a:spcPct val="150000"/>
              </a:lnSpc>
            </a:pPr>
            <a:r>
              <a:rPr lang="ar-SA" sz="1600" b="1" dirty="0" smtClean="0">
                <a:effectLst>
                  <a:glow rad="101600">
                    <a:schemeClr val="accent3">
                      <a:satMod val="175000"/>
                      <a:alpha val="40000"/>
                    </a:schemeClr>
                  </a:glow>
                </a:effectLst>
                <a:cs typeface="B Mitra" pitchFamily="2" charset="-78"/>
              </a:rPr>
              <a:t>اصل</a:t>
            </a:r>
            <a:r>
              <a:rPr lang="fa-IR" sz="1600" b="1" dirty="0" smtClean="0">
                <a:effectLst>
                  <a:glow rad="101600">
                    <a:schemeClr val="accent3">
                      <a:satMod val="175000"/>
                      <a:alpha val="40000"/>
                    </a:schemeClr>
                  </a:glow>
                </a:effectLst>
                <a:cs typeface="B Mitra" pitchFamily="2" charset="-78"/>
              </a:rPr>
              <a:t> سوم : توانایی ها و تفاوت های فردی</a:t>
            </a:r>
            <a:endParaRPr lang="fa-IR" sz="1600" b="1" dirty="0">
              <a:effectLst>
                <a:glow rad="101600">
                  <a:schemeClr val="accent3">
                    <a:satMod val="175000"/>
                    <a:alpha val="40000"/>
                  </a:schemeClr>
                </a:glow>
              </a:effectLst>
              <a:cs typeface="B Mitra" pitchFamily="2" charset="-78"/>
            </a:endParaRPr>
          </a:p>
        </p:txBody>
      </p:sp>
      <p:sp>
        <p:nvSpPr>
          <p:cNvPr id="43" name="TextBox 42"/>
          <p:cNvSpPr txBox="1"/>
          <p:nvPr/>
        </p:nvSpPr>
        <p:spPr>
          <a:xfrm>
            <a:off x="1393009" y="2642053"/>
            <a:ext cx="2643206" cy="430887"/>
          </a:xfrm>
          <a:prstGeom prst="rect">
            <a:avLst/>
          </a:prstGeom>
          <a:noFill/>
        </p:spPr>
        <p:txBody>
          <a:bodyPr wrap="square" rtlCol="1" anchor="ctr">
            <a:spAutoFit/>
          </a:bodyPr>
          <a:lstStyle/>
          <a:p>
            <a:pPr algn="ctr">
              <a:lnSpc>
                <a:spcPct val="150000"/>
              </a:lnSpc>
            </a:pPr>
            <a:r>
              <a:rPr lang="ar-SA" sz="1600" b="1" dirty="0" smtClean="0">
                <a:effectLst/>
                <a:cs typeface="B Mitra" pitchFamily="2" charset="-78"/>
              </a:rPr>
              <a:t>اصل</a:t>
            </a:r>
            <a:r>
              <a:rPr lang="fa-IR" sz="1600" b="1" dirty="0" smtClean="0">
                <a:effectLst/>
                <a:cs typeface="B Mitra" pitchFamily="2" charset="-78"/>
              </a:rPr>
              <a:t> چهارم : ایجاد ارتباط</a:t>
            </a:r>
            <a:endParaRPr lang="fa-IR" sz="1600" b="1" dirty="0">
              <a:effectLst/>
              <a:cs typeface="B Mitra" pitchFamily="2" charset="-78"/>
            </a:endParaRPr>
          </a:p>
        </p:txBody>
      </p:sp>
      <p:sp>
        <p:nvSpPr>
          <p:cNvPr id="44" name="TextBox 43"/>
          <p:cNvSpPr txBox="1"/>
          <p:nvPr/>
        </p:nvSpPr>
        <p:spPr>
          <a:xfrm>
            <a:off x="1393009" y="3356433"/>
            <a:ext cx="2643206" cy="430887"/>
          </a:xfrm>
          <a:prstGeom prst="rect">
            <a:avLst/>
          </a:prstGeom>
          <a:noFill/>
        </p:spPr>
        <p:txBody>
          <a:bodyPr wrap="square" rtlCol="1" anchor="ctr">
            <a:spAutoFit/>
          </a:bodyPr>
          <a:lstStyle/>
          <a:p>
            <a:pPr algn="ctr">
              <a:lnSpc>
                <a:spcPct val="150000"/>
              </a:lnSpc>
            </a:pPr>
            <a:r>
              <a:rPr lang="ar-SA" sz="1600" b="1" dirty="0" smtClean="0">
                <a:effectLst/>
                <a:cs typeface="B Mitra" pitchFamily="2" charset="-78"/>
              </a:rPr>
              <a:t>اصل</a:t>
            </a:r>
            <a:r>
              <a:rPr lang="fa-IR" sz="1600" b="1" dirty="0" smtClean="0">
                <a:effectLst/>
                <a:cs typeface="B Mitra" pitchFamily="2" charset="-78"/>
              </a:rPr>
              <a:t> پنجم : اصل ایجاد مقبولیت</a:t>
            </a:r>
            <a:endParaRPr lang="fa-IR" sz="1600" b="1" dirty="0">
              <a:effectLst/>
              <a:cs typeface="B Mitra" pitchFamily="2" charset="-78"/>
            </a:endParaRPr>
          </a:p>
        </p:txBody>
      </p:sp>
      <p:sp>
        <p:nvSpPr>
          <p:cNvPr id="45" name="TextBox 44"/>
          <p:cNvSpPr txBox="1"/>
          <p:nvPr/>
        </p:nvSpPr>
        <p:spPr>
          <a:xfrm>
            <a:off x="1393009" y="4070813"/>
            <a:ext cx="2643206" cy="430887"/>
          </a:xfrm>
          <a:prstGeom prst="rect">
            <a:avLst/>
          </a:prstGeom>
          <a:noFill/>
        </p:spPr>
        <p:txBody>
          <a:bodyPr wrap="square" rtlCol="1" anchor="ctr">
            <a:spAutoFit/>
          </a:bodyPr>
          <a:lstStyle/>
          <a:p>
            <a:pPr algn="ctr">
              <a:lnSpc>
                <a:spcPct val="150000"/>
              </a:lnSpc>
            </a:pPr>
            <a:r>
              <a:rPr lang="ar-SA" sz="1600" b="1" dirty="0" smtClean="0">
                <a:effectLst/>
                <a:cs typeface="B Mitra" pitchFamily="2" charset="-78"/>
              </a:rPr>
              <a:t>اصل</a:t>
            </a:r>
            <a:r>
              <a:rPr lang="fa-IR" sz="1600" b="1" dirty="0" smtClean="0">
                <a:effectLst/>
                <a:cs typeface="B Mitra" pitchFamily="2" charset="-78"/>
              </a:rPr>
              <a:t> ششم : ایجاد محبوبیت</a:t>
            </a:r>
            <a:endParaRPr lang="fa-IR" sz="1600" b="1" dirty="0">
              <a:effectLst/>
              <a:cs typeface="B Mitra" pitchFamily="2" charset="-78"/>
            </a:endParaRPr>
          </a:p>
        </p:txBody>
      </p:sp>
      <p:sp>
        <p:nvSpPr>
          <p:cNvPr id="46" name="TextBox 45"/>
          <p:cNvSpPr txBox="1"/>
          <p:nvPr/>
        </p:nvSpPr>
        <p:spPr>
          <a:xfrm>
            <a:off x="1393009" y="4785193"/>
            <a:ext cx="2643206" cy="430887"/>
          </a:xfrm>
          <a:prstGeom prst="rect">
            <a:avLst/>
          </a:prstGeom>
          <a:noFill/>
        </p:spPr>
        <p:txBody>
          <a:bodyPr wrap="square" rtlCol="1" anchor="ctr">
            <a:spAutoFit/>
          </a:bodyPr>
          <a:lstStyle/>
          <a:p>
            <a:pPr algn="ctr">
              <a:lnSpc>
                <a:spcPct val="150000"/>
              </a:lnSpc>
            </a:pPr>
            <a:r>
              <a:rPr lang="ar-SA" sz="1600" b="1" dirty="0" smtClean="0">
                <a:effectLst/>
                <a:cs typeface="B Mitra" pitchFamily="2" charset="-78"/>
              </a:rPr>
              <a:t>اصل</a:t>
            </a:r>
            <a:r>
              <a:rPr lang="fa-IR" sz="1600" b="1" dirty="0" smtClean="0">
                <a:effectLst/>
                <a:cs typeface="B Mitra" pitchFamily="2" charset="-78"/>
              </a:rPr>
              <a:t> هفتم : تاثیرگذاری بر مخاطب</a:t>
            </a:r>
            <a:endParaRPr lang="fa-IR" sz="1600" b="1" dirty="0">
              <a:effectLst/>
              <a:cs typeface="B Mitra" pitchFamily="2" charset="-78"/>
            </a:endParaRPr>
          </a:p>
        </p:txBody>
      </p:sp>
      <p:sp>
        <p:nvSpPr>
          <p:cNvPr id="21" name="TextBox 20"/>
          <p:cNvSpPr txBox="1"/>
          <p:nvPr/>
        </p:nvSpPr>
        <p:spPr>
          <a:xfrm>
            <a:off x="3089662" y="1071546"/>
            <a:ext cx="2964677" cy="461665"/>
          </a:xfrm>
          <a:prstGeom prst="rect">
            <a:avLst/>
          </a:prstGeom>
          <a:noFill/>
        </p:spPr>
        <p:txBody>
          <a:bodyPr wrap="square" rtlCol="1">
            <a:spAutoFit/>
          </a:bodyPr>
          <a:lstStyle/>
          <a:p>
            <a:pPr algn="ctr"/>
            <a:r>
              <a:rPr lang="fa-IR" sz="2400" b="1" dirty="0" smtClean="0">
                <a:effectLst>
                  <a:glow rad="139700">
                    <a:schemeClr val="accent3">
                      <a:satMod val="175000"/>
                      <a:alpha val="40000"/>
                    </a:schemeClr>
                  </a:glow>
                </a:effectLst>
                <a:cs typeface="B Titr" pitchFamily="2" charset="-78"/>
              </a:rPr>
              <a:t>جلسه دوم</a:t>
            </a:r>
            <a:endParaRPr lang="fa-IR" sz="2400" b="1" dirty="0">
              <a:effectLst>
                <a:glow rad="139700">
                  <a:schemeClr val="accent3">
                    <a:satMod val="175000"/>
                    <a:alpha val="40000"/>
                  </a:schemeClr>
                </a:glow>
              </a:effectLst>
              <a:cs typeface="B Titr" pitchFamily="2" charset="-78"/>
            </a:endParaRPr>
          </a:p>
        </p:txBody>
      </p:sp>
    </p:spTree>
  </p:cSld>
  <p:clrMapOvr>
    <a:masterClrMapping/>
  </p:clrMapOvr>
  <p:transition advClick="0">
    <p:sndAc>
      <p:stSnd>
        <p:snd r:embed="rId2" name="W8.WAV"/>
      </p:stSnd>
    </p:sndAc>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0" presetClass="entr" presetSubtype="0" fill="hold" grpId="0" nodeType="afterEffect">
                                  <p:stCondLst>
                                    <p:cond delay="0"/>
                                  </p:stCondLst>
                                  <p:iterate type="lt">
                                    <p:tmPct val="10000"/>
                                  </p:iterate>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anim calcmode="lin" valueType="num">
                                      <p:cBhvr>
                                        <p:cTn id="8" dur="500" fill="hold"/>
                                        <p:tgtEl>
                                          <p:spTgt spid="22"/>
                                        </p:tgtEl>
                                        <p:attrNameLst>
                                          <p:attrName>ppt_x</p:attrName>
                                        </p:attrNameLst>
                                      </p:cBhvr>
                                      <p:tavLst>
                                        <p:tav tm="0">
                                          <p:val>
                                            <p:strVal val="#ppt_x-.1"/>
                                          </p:val>
                                        </p:tav>
                                        <p:tav tm="100000">
                                          <p:val>
                                            <p:strVal val="#ppt_x"/>
                                          </p:val>
                                        </p:tav>
                                      </p:tavLst>
                                    </p:anim>
                                    <p:anim calcmode="lin" valueType="num">
                                      <p:cBhvr>
                                        <p:cTn id="9" dur="500" fill="hold"/>
                                        <p:tgtEl>
                                          <p:spTgt spid="22"/>
                                        </p:tgtEl>
                                        <p:attrNameLst>
                                          <p:attrName>ppt_y</p:attrName>
                                        </p:attrNameLst>
                                      </p:cBhvr>
                                      <p:tavLst>
                                        <p:tav tm="0">
                                          <p:val>
                                            <p:strVal val="#ppt_y"/>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fade">
                                      <p:cBhvr>
                                        <p:cTn id="12" dur="1000"/>
                                        <p:tgtEl>
                                          <p:spTgt spid="21"/>
                                        </p:tgtEl>
                                      </p:cBhvr>
                                    </p:animEffect>
                                    <p:anim calcmode="lin" valueType="num">
                                      <p:cBhvr>
                                        <p:cTn id="13" dur="1000" fill="hold"/>
                                        <p:tgtEl>
                                          <p:spTgt spid="21"/>
                                        </p:tgtEl>
                                        <p:attrNameLst>
                                          <p:attrName>ppt_x</p:attrName>
                                        </p:attrNameLst>
                                      </p:cBhvr>
                                      <p:tavLst>
                                        <p:tav tm="0">
                                          <p:val>
                                            <p:strVal val="#ppt_x"/>
                                          </p:val>
                                        </p:tav>
                                        <p:tav tm="100000">
                                          <p:val>
                                            <p:strVal val="#ppt_x"/>
                                          </p:val>
                                        </p:tav>
                                      </p:tavLst>
                                    </p:anim>
                                    <p:anim calcmode="lin" valueType="num">
                                      <p:cBhvr>
                                        <p:cTn id="14" dur="1000" fill="hold"/>
                                        <p:tgtEl>
                                          <p:spTgt spid="21"/>
                                        </p:tgtEl>
                                        <p:attrNameLst>
                                          <p:attrName>ppt_y</p:attrName>
                                        </p:attrNameLst>
                                      </p:cBhvr>
                                      <p:tavLst>
                                        <p:tav tm="0">
                                          <p:val>
                                            <p:strVal val="#ppt_y+.1"/>
                                          </p:val>
                                        </p:tav>
                                        <p:tav tm="100000">
                                          <p:val>
                                            <p:strVal val="#ppt_y"/>
                                          </p:val>
                                        </p:tav>
                                      </p:tavLst>
                                    </p:anim>
                                  </p:childTnLst>
                                </p:cTn>
                              </p:par>
                            </p:childTnLst>
                          </p:cTn>
                        </p:par>
                        <p:par>
                          <p:cTn id="15" fill="hold">
                            <p:stCondLst>
                              <p:cond delay="1050"/>
                            </p:stCondLst>
                            <p:childTnLst>
                              <p:par>
                                <p:cTn id="16" presetID="42" presetClass="entr" presetSubtype="0" fill="hold" nodeType="after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fade">
                                      <p:cBhvr>
                                        <p:cTn id="18" dur="1000"/>
                                        <p:tgtEl>
                                          <p:spTgt spid="33"/>
                                        </p:tgtEl>
                                      </p:cBhvr>
                                    </p:animEffect>
                                    <p:anim calcmode="lin" valueType="num">
                                      <p:cBhvr>
                                        <p:cTn id="19" dur="1000" fill="hold"/>
                                        <p:tgtEl>
                                          <p:spTgt spid="33"/>
                                        </p:tgtEl>
                                        <p:attrNameLst>
                                          <p:attrName>ppt_x</p:attrName>
                                        </p:attrNameLst>
                                      </p:cBhvr>
                                      <p:tavLst>
                                        <p:tav tm="0">
                                          <p:val>
                                            <p:strVal val="#ppt_x"/>
                                          </p:val>
                                        </p:tav>
                                        <p:tav tm="100000">
                                          <p:val>
                                            <p:strVal val="#ppt_x"/>
                                          </p:val>
                                        </p:tav>
                                      </p:tavLst>
                                    </p:anim>
                                    <p:anim calcmode="lin" valueType="num">
                                      <p:cBhvr>
                                        <p:cTn id="20" dur="1000" fill="hold"/>
                                        <p:tgtEl>
                                          <p:spTgt spid="33"/>
                                        </p:tgtEl>
                                        <p:attrNameLst>
                                          <p:attrName>ppt_y</p:attrName>
                                        </p:attrNameLst>
                                      </p:cBhvr>
                                      <p:tavLst>
                                        <p:tav tm="0">
                                          <p:val>
                                            <p:strVal val="#ppt_y+.1"/>
                                          </p:val>
                                        </p:tav>
                                        <p:tav tm="100000">
                                          <p:val>
                                            <p:strVal val="#ppt_y"/>
                                          </p:val>
                                        </p:tav>
                                      </p:tavLst>
                                    </p:anim>
                                  </p:childTnLst>
                                </p:cTn>
                              </p:par>
                            </p:childTnLst>
                          </p:cTn>
                        </p:par>
                        <p:par>
                          <p:cTn id="21" fill="hold">
                            <p:stCondLst>
                              <p:cond delay="2050"/>
                            </p:stCondLst>
                            <p:childTnLst>
                              <p:par>
                                <p:cTn id="22" presetID="10" presetClass="entr" presetSubtype="0" fill="hold" grpId="0" nodeType="afterEffect">
                                  <p:stCondLst>
                                    <p:cond delay="0"/>
                                  </p:stCondLst>
                                  <p:childTnLst>
                                    <p:set>
                                      <p:cBhvr>
                                        <p:cTn id="23" dur="1" fill="hold">
                                          <p:stCondLst>
                                            <p:cond delay="0"/>
                                          </p:stCondLst>
                                        </p:cTn>
                                        <p:tgtEl>
                                          <p:spTgt spid="41"/>
                                        </p:tgtEl>
                                        <p:attrNameLst>
                                          <p:attrName>style.visibility</p:attrName>
                                        </p:attrNameLst>
                                      </p:cBhvr>
                                      <p:to>
                                        <p:strVal val="visible"/>
                                      </p:to>
                                    </p:set>
                                    <p:animEffect transition="in" filter="fade">
                                      <p:cBhvr>
                                        <p:cTn id="24" dur="1000"/>
                                        <p:tgtEl>
                                          <p:spTgt spid="41"/>
                                        </p:tgtEl>
                                      </p:cBhvr>
                                    </p:animEffect>
                                  </p:childTnLst>
                                </p:cTn>
                              </p:par>
                            </p:childTnLst>
                          </p:cTn>
                        </p:par>
                        <p:par>
                          <p:cTn id="25" fill="hold">
                            <p:stCondLst>
                              <p:cond delay="3050"/>
                            </p:stCondLst>
                            <p:childTnLst>
                              <p:par>
                                <p:cTn id="26" presetID="10" presetClass="entr" presetSubtype="0" fill="hold" nodeType="afterEffect">
                                  <p:stCondLst>
                                    <p:cond delay="0"/>
                                  </p:stCondLst>
                                  <p:childTnLst>
                                    <p:set>
                                      <p:cBhvr>
                                        <p:cTn id="27" dur="1" fill="hold">
                                          <p:stCondLst>
                                            <p:cond delay="0"/>
                                          </p:stCondLst>
                                        </p:cTn>
                                        <p:tgtEl>
                                          <p:spTgt spid="34"/>
                                        </p:tgtEl>
                                        <p:attrNameLst>
                                          <p:attrName>style.visibility</p:attrName>
                                        </p:attrNameLst>
                                      </p:cBhvr>
                                      <p:to>
                                        <p:strVal val="visible"/>
                                      </p:to>
                                    </p:set>
                                    <p:animEffect transition="in" filter="fade">
                                      <p:cBhvr>
                                        <p:cTn id="28" dur="1000"/>
                                        <p:tgtEl>
                                          <p:spTgt spid="34"/>
                                        </p:tgtEl>
                                      </p:cBhvr>
                                    </p:animEffect>
                                  </p:childTnLst>
                                </p:cTn>
                              </p:par>
                            </p:childTnLst>
                          </p:cTn>
                        </p:par>
                        <p:par>
                          <p:cTn id="29" fill="hold">
                            <p:stCondLst>
                              <p:cond delay="4050"/>
                            </p:stCondLst>
                            <p:childTnLst>
                              <p:par>
                                <p:cTn id="30" presetID="10" presetClass="entr" presetSubtype="0" fill="hold" grpId="0" nodeType="afterEffect">
                                  <p:stCondLst>
                                    <p:cond delay="0"/>
                                  </p:stCondLst>
                                  <p:childTnLst>
                                    <p:set>
                                      <p:cBhvr>
                                        <p:cTn id="31" dur="1" fill="hold">
                                          <p:stCondLst>
                                            <p:cond delay="0"/>
                                          </p:stCondLst>
                                        </p:cTn>
                                        <p:tgtEl>
                                          <p:spTgt spid="42"/>
                                        </p:tgtEl>
                                        <p:attrNameLst>
                                          <p:attrName>style.visibility</p:attrName>
                                        </p:attrNameLst>
                                      </p:cBhvr>
                                      <p:to>
                                        <p:strVal val="visible"/>
                                      </p:to>
                                    </p:set>
                                    <p:animEffect transition="in" filter="fade">
                                      <p:cBhvr>
                                        <p:cTn id="32" dur="1000"/>
                                        <p:tgtEl>
                                          <p:spTgt spid="42"/>
                                        </p:tgtEl>
                                      </p:cBhvr>
                                    </p:animEffect>
                                  </p:childTnLst>
                                </p:cTn>
                              </p:par>
                            </p:childTnLst>
                          </p:cTn>
                        </p:par>
                        <p:par>
                          <p:cTn id="33" fill="hold">
                            <p:stCondLst>
                              <p:cond delay="5050"/>
                            </p:stCondLst>
                            <p:childTnLst>
                              <p:par>
                                <p:cTn id="34" presetID="53" presetClass="entr" presetSubtype="0" fill="hold" nodeType="afterEffect">
                                  <p:stCondLst>
                                    <p:cond delay="0"/>
                                  </p:stCondLst>
                                  <p:childTnLst>
                                    <p:set>
                                      <p:cBhvr>
                                        <p:cTn id="35" dur="1" fill="hold">
                                          <p:stCondLst>
                                            <p:cond delay="0"/>
                                          </p:stCondLst>
                                        </p:cTn>
                                        <p:tgtEl>
                                          <p:spTgt spid="26"/>
                                        </p:tgtEl>
                                        <p:attrNameLst>
                                          <p:attrName>style.visibility</p:attrName>
                                        </p:attrNameLst>
                                      </p:cBhvr>
                                      <p:to>
                                        <p:strVal val="visible"/>
                                      </p:to>
                                    </p:set>
                                    <p:anim calcmode="lin" valueType="num">
                                      <p:cBhvr>
                                        <p:cTn id="36" dur="1000" fill="hold"/>
                                        <p:tgtEl>
                                          <p:spTgt spid="26"/>
                                        </p:tgtEl>
                                        <p:attrNameLst>
                                          <p:attrName>ppt_w</p:attrName>
                                        </p:attrNameLst>
                                      </p:cBhvr>
                                      <p:tavLst>
                                        <p:tav tm="0">
                                          <p:val>
                                            <p:fltVal val="0"/>
                                          </p:val>
                                        </p:tav>
                                        <p:tav tm="100000">
                                          <p:val>
                                            <p:strVal val="#ppt_w"/>
                                          </p:val>
                                        </p:tav>
                                      </p:tavLst>
                                    </p:anim>
                                    <p:anim calcmode="lin" valueType="num">
                                      <p:cBhvr>
                                        <p:cTn id="37" dur="1000" fill="hold"/>
                                        <p:tgtEl>
                                          <p:spTgt spid="26"/>
                                        </p:tgtEl>
                                        <p:attrNameLst>
                                          <p:attrName>ppt_h</p:attrName>
                                        </p:attrNameLst>
                                      </p:cBhvr>
                                      <p:tavLst>
                                        <p:tav tm="0">
                                          <p:val>
                                            <p:fltVal val="0"/>
                                          </p:val>
                                        </p:tav>
                                        <p:tav tm="100000">
                                          <p:val>
                                            <p:strVal val="#ppt_h"/>
                                          </p:val>
                                        </p:tav>
                                      </p:tavLst>
                                    </p:anim>
                                    <p:animEffect transition="in" filter="fade">
                                      <p:cBhvr>
                                        <p:cTn id="38" dur="1000"/>
                                        <p:tgtEl>
                                          <p:spTgt spid="26"/>
                                        </p:tgtEl>
                                      </p:cBhvr>
                                    </p:animEffect>
                                  </p:childTnLst>
                                </p:cTn>
                              </p:par>
                            </p:childTnLst>
                          </p:cTn>
                        </p:par>
                        <p:par>
                          <p:cTn id="39" fill="hold">
                            <p:stCondLst>
                              <p:cond delay="6050"/>
                            </p:stCondLst>
                            <p:childTnLst>
                              <p:par>
                                <p:cTn id="40" presetID="53" presetClass="entr" presetSubtype="0" fill="hold" nodeType="afterEffect">
                                  <p:stCondLst>
                                    <p:cond delay="0"/>
                                  </p:stCondLst>
                                  <p:childTnLst>
                                    <p:set>
                                      <p:cBhvr>
                                        <p:cTn id="41" dur="1" fill="hold">
                                          <p:stCondLst>
                                            <p:cond delay="0"/>
                                          </p:stCondLst>
                                        </p:cTn>
                                        <p:tgtEl>
                                          <p:spTgt spid="3074"/>
                                        </p:tgtEl>
                                        <p:attrNameLst>
                                          <p:attrName>style.visibility</p:attrName>
                                        </p:attrNameLst>
                                      </p:cBhvr>
                                      <p:to>
                                        <p:strVal val="visible"/>
                                      </p:to>
                                    </p:set>
                                    <p:anim calcmode="lin" valueType="num">
                                      <p:cBhvr>
                                        <p:cTn id="42" dur="1000" fill="hold"/>
                                        <p:tgtEl>
                                          <p:spTgt spid="3074"/>
                                        </p:tgtEl>
                                        <p:attrNameLst>
                                          <p:attrName>ppt_w</p:attrName>
                                        </p:attrNameLst>
                                      </p:cBhvr>
                                      <p:tavLst>
                                        <p:tav tm="0">
                                          <p:val>
                                            <p:fltVal val="0"/>
                                          </p:val>
                                        </p:tav>
                                        <p:tav tm="100000">
                                          <p:val>
                                            <p:strVal val="#ppt_w"/>
                                          </p:val>
                                        </p:tav>
                                      </p:tavLst>
                                    </p:anim>
                                    <p:anim calcmode="lin" valueType="num">
                                      <p:cBhvr>
                                        <p:cTn id="43" dur="1000" fill="hold"/>
                                        <p:tgtEl>
                                          <p:spTgt spid="3074"/>
                                        </p:tgtEl>
                                        <p:attrNameLst>
                                          <p:attrName>ppt_h</p:attrName>
                                        </p:attrNameLst>
                                      </p:cBhvr>
                                      <p:tavLst>
                                        <p:tav tm="0">
                                          <p:val>
                                            <p:fltVal val="0"/>
                                          </p:val>
                                        </p:tav>
                                        <p:tav tm="100000">
                                          <p:val>
                                            <p:strVal val="#ppt_h"/>
                                          </p:val>
                                        </p:tav>
                                      </p:tavLst>
                                    </p:anim>
                                    <p:animEffect transition="in" filter="fade">
                                      <p:cBhvr>
                                        <p:cTn id="44" dur="1000"/>
                                        <p:tgtEl>
                                          <p:spTgt spid="3074"/>
                                        </p:tgtEl>
                                      </p:cBhvr>
                                    </p:animEffect>
                                  </p:childTnLst>
                                </p:cTn>
                              </p:par>
                              <p:par>
                                <p:cTn id="45" presetID="10" presetClass="entr" presetSubtype="0" fill="hold" nodeType="withEffect">
                                  <p:stCondLst>
                                    <p:cond delay="0"/>
                                  </p:stCondLst>
                                  <p:childTnLst>
                                    <p:set>
                                      <p:cBhvr>
                                        <p:cTn id="46" dur="1" fill="hold">
                                          <p:stCondLst>
                                            <p:cond delay="0"/>
                                          </p:stCondLst>
                                        </p:cTn>
                                        <p:tgtEl>
                                          <p:spTgt spid="2"/>
                                        </p:tgtEl>
                                        <p:attrNameLst>
                                          <p:attrName>style.visibility</p:attrName>
                                        </p:attrNameLst>
                                      </p:cBhvr>
                                      <p:to>
                                        <p:strVal val="visible"/>
                                      </p:to>
                                    </p:set>
                                    <p:animEffect transition="in" filter="fade">
                                      <p:cBhvr>
                                        <p:cTn id="47" dur="2000"/>
                                        <p:tgtEl>
                                          <p:spTgt spid="2"/>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4"/>
                                        </p:tgtEl>
                                        <p:attrNameLst>
                                          <p:attrName>style.visibility</p:attrName>
                                        </p:attrNameLst>
                                      </p:cBhvr>
                                      <p:to>
                                        <p:strVal val="visible"/>
                                      </p:to>
                                    </p:set>
                                    <p:animEffect transition="in" filter="fade">
                                      <p:cBhvr>
                                        <p:cTn id="50" dur="2000"/>
                                        <p:tgtEl>
                                          <p:spTgt spid="14"/>
                                        </p:tgtEl>
                                      </p:cBhvr>
                                    </p:animEffect>
                                  </p:childTnLst>
                                </p:cTn>
                              </p:par>
                              <p:par>
                                <p:cTn id="51" presetID="10" presetClass="entr" presetSubtype="0" fill="hold" nodeType="withEffect">
                                  <p:stCondLst>
                                    <p:cond delay="0"/>
                                  </p:stCondLst>
                                  <p:childTnLst>
                                    <p:set>
                                      <p:cBhvr>
                                        <p:cTn id="52" dur="1" fill="hold">
                                          <p:stCondLst>
                                            <p:cond delay="0"/>
                                          </p:stCondLst>
                                        </p:cTn>
                                        <p:tgtEl>
                                          <p:spTgt spid="32"/>
                                        </p:tgtEl>
                                        <p:attrNameLst>
                                          <p:attrName>style.visibility</p:attrName>
                                        </p:attrNameLst>
                                      </p:cBhvr>
                                      <p:to>
                                        <p:strVal val="visible"/>
                                      </p:to>
                                    </p:set>
                                    <p:animEffect transition="in" filter="fade">
                                      <p:cBhvr>
                                        <p:cTn id="53" dur="2000"/>
                                        <p:tgtEl>
                                          <p:spTgt spid="32"/>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40"/>
                                        </p:tgtEl>
                                        <p:attrNameLst>
                                          <p:attrName>style.visibility</p:attrName>
                                        </p:attrNameLst>
                                      </p:cBhvr>
                                      <p:to>
                                        <p:strVal val="visible"/>
                                      </p:to>
                                    </p:set>
                                    <p:animEffect transition="in" filter="fade">
                                      <p:cBhvr>
                                        <p:cTn id="56" dur="1000"/>
                                        <p:tgtEl>
                                          <p:spTgt spid="40"/>
                                        </p:tgtEl>
                                      </p:cBhvr>
                                    </p:animEffect>
                                  </p:childTnLst>
                                </p:cTn>
                              </p:par>
                              <p:par>
                                <p:cTn id="57" presetID="10" presetClass="entr" presetSubtype="0" fill="hold" nodeType="withEffect">
                                  <p:stCondLst>
                                    <p:cond delay="0"/>
                                  </p:stCondLst>
                                  <p:childTnLst>
                                    <p:set>
                                      <p:cBhvr>
                                        <p:cTn id="58" dur="1" fill="hold">
                                          <p:stCondLst>
                                            <p:cond delay="0"/>
                                          </p:stCondLst>
                                        </p:cTn>
                                        <p:tgtEl>
                                          <p:spTgt spid="35"/>
                                        </p:tgtEl>
                                        <p:attrNameLst>
                                          <p:attrName>style.visibility</p:attrName>
                                        </p:attrNameLst>
                                      </p:cBhvr>
                                      <p:to>
                                        <p:strVal val="visible"/>
                                      </p:to>
                                    </p:set>
                                    <p:animEffect transition="in" filter="fade">
                                      <p:cBhvr>
                                        <p:cTn id="59" dur="2000"/>
                                        <p:tgtEl>
                                          <p:spTgt spid="35"/>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43"/>
                                        </p:tgtEl>
                                        <p:attrNameLst>
                                          <p:attrName>style.visibility</p:attrName>
                                        </p:attrNameLst>
                                      </p:cBhvr>
                                      <p:to>
                                        <p:strVal val="visible"/>
                                      </p:to>
                                    </p:set>
                                    <p:animEffect transition="in" filter="fade">
                                      <p:cBhvr>
                                        <p:cTn id="62" dur="2000"/>
                                        <p:tgtEl>
                                          <p:spTgt spid="43"/>
                                        </p:tgtEl>
                                      </p:cBhvr>
                                    </p:animEffect>
                                  </p:childTnLst>
                                </p:cTn>
                              </p:par>
                              <p:par>
                                <p:cTn id="63" presetID="10" presetClass="entr" presetSubtype="0" fill="hold" nodeType="withEffect">
                                  <p:stCondLst>
                                    <p:cond delay="0"/>
                                  </p:stCondLst>
                                  <p:childTnLst>
                                    <p:set>
                                      <p:cBhvr>
                                        <p:cTn id="64" dur="1" fill="hold">
                                          <p:stCondLst>
                                            <p:cond delay="0"/>
                                          </p:stCondLst>
                                        </p:cTn>
                                        <p:tgtEl>
                                          <p:spTgt spid="37"/>
                                        </p:tgtEl>
                                        <p:attrNameLst>
                                          <p:attrName>style.visibility</p:attrName>
                                        </p:attrNameLst>
                                      </p:cBhvr>
                                      <p:to>
                                        <p:strVal val="visible"/>
                                      </p:to>
                                    </p:set>
                                    <p:animEffect transition="in" filter="fade">
                                      <p:cBhvr>
                                        <p:cTn id="65" dur="2000"/>
                                        <p:tgtEl>
                                          <p:spTgt spid="37"/>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44"/>
                                        </p:tgtEl>
                                        <p:attrNameLst>
                                          <p:attrName>style.visibility</p:attrName>
                                        </p:attrNameLst>
                                      </p:cBhvr>
                                      <p:to>
                                        <p:strVal val="visible"/>
                                      </p:to>
                                    </p:set>
                                    <p:animEffect transition="in" filter="fade">
                                      <p:cBhvr>
                                        <p:cTn id="68" dur="2000"/>
                                        <p:tgtEl>
                                          <p:spTgt spid="44"/>
                                        </p:tgtEl>
                                      </p:cBhvr>
                                    </p:animEffect>
                                  </p:childTnLst>
                                </p:cTn>
                              </p:par>
                              <p:par>
                                <p:cTn id="69" presetID="10" presetClass="entr" presetSubtype="0" fill="hold" nodeType="withEffect">
                                  <p:stCondLst>
                                    <p:cond delay="0"/>
                                  </p:stCondLst>
                                  <p:childTnLst>
                                    <p:set>
                                      <p:cBhvr>
                                        <p:cTn id="70" dur="1" fill="hold">
                                          <p:stCondLst>
                                            <p:cond delay="0"/>
                                          </p:stCondLst>
                                        </p:cTn>
                                        <p:tgtEl>
                                          <p:spTgt spid="38"/>
                                        </p:tgtEl>
                                        <p:attrNameLst>
                                          <p:attrName>style.visibility</p:attrName>
                                        </p:attrNameLst>
                                      </p:cBhvr>
                                      <p:to>
                                        <p:strVal val="visible"/>
                                      </p:to>
                                    </p:set>
                                    <p:animEffect transition="in" filter="fade">
                                      <p:cBhvr>
                                        <p:cTn id="71" dur="2000"/>
                                        <p:tgtEl>
                                          <p:spTgt spid="38"/>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45"/>
                                        </p:tgtEl>
                                        <p:attrNameLst>
                                          <p:attrName>style.visibility</p:attrName>
                                        </p:attrNameLst>
                                      </p:cBhvr>
                                      <p:to>
                                        <p:strVal val="visible"/>
                                      </p:to>
                                    </p:set>
                                    <p:animEffect transition="in" filter="fade">
                                      <p:cBhvr>
                                        <p:cTn id="74" dur="2000"/>
                                        <p:tgtEl>
                                          <p:spTgt spid="45"/>
                                        </p:tgtEl>
                                      </p:cBhvr>
                                    </p:animEffect>
                                  </p:childTnLst>
                                </p:cTn>
                              </p:par>
                              <p:par>
                                <p:cTn id="75" presetID="10" presetClass="entr" presetSubtype="0" fill="hold" nodeType="withEffect">
                                  <p:stCondLst>
                                    <p:cond delay="0"/>
                                  </p:stCondLst>
                                  <p:childTnLst>
                                    <p:set>
                                      <p:cBhvr>
                                        <p:cTn id="76" dur="1" fill="hold">
                                          <p:stCondLst>
                                            <p:cond delay="0"/>
                                          </p:stCondLst>
                                        </p:cTn>
                                        <p:tgtEl>
                                          <p:spTgt spid="39"/>
                                        </p:tgtEl>
                                        <p:attrNameLst>
                                          <p:attrName>style.visibility</p:attrName>
                                        </p:attrNameLst>
                                      </p:cBhvr>
                                      <p:to>
                                        <p:strVal val="visible"/>
                                      </p:to>
                                    </p:set>
                                    <p:animEffect transition="in" filter="fade">
                                      <p:cBhvr>
                                        <p:cTn id="77" dur="2000"/>
                                        <p:tgtEl>
                                          <p:spTgt spid="39"/>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6"/>
                                        </p:tgtEl>
                                        <p:attrNameLst>
                                          <p:attrName>style.visibility</p:attrName>
                                        </p:attrNameLst>
                                      </p:cBhvr>
                                      <p:to>
                                        <p:strVal val="visible"/>
                                      </p:to>
                                    </p:set>
                                    <p:animEffect transition="in" filter="fade">
                                      <p:cBhvr>
                                        <p:cTn id="80" dur="2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14" grpId="0"/>
      <p:bldP spid="40" grpId="0"/>
      <p:bldP spid="41" grpId="0"/>
      <p:bldP spid="42" grpId="0"/>
      <p:bldP spid="43" grpId="0"/>
      <p:bldP spid="44" grpId="0"/>
      <p:bldP spid="45" grpId="0"/>
      <p:bldP spid="46" grpId="0"/>
      <p:bldP spid="21" grpId="0"/>
    </p:bldLst>
  </p:timing>
</p:sld>
</file>

<file path=ppt/slides/slide140.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lvl="2" algn="just" rtl="1">
                        <a:lnSpc>
                          <a:spcPct val="150000"/>
                        </a:lnSpc>
                      </a:pPr>
                      <a:endPar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مقطع راهنمایی</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			انواع نماز</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1. نماز موشكي: </a:t>
                      </a:r>
                      <a:r>
                        <a:rPr lang="fa-IR" sz="2200" b="1" kern="1200" dirty="0" smtClean="0">
                          <a:solidFill>
                            <a:schemeClr val="tx1"/>
                          </a:solidFill>
                          <a:latin typeface="+mn-lt"/>
                          <a:ea typeface="+mn-ea"/>
                          <a:cs typeface="B Lotus" pitchFamily="2" charset="-78"/>
                        </a:rPr>
                        <a:t>نمازي‏كه سريع خوانده شود.</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«قال رسول الله</a:t>
                      </a:r>
                      <a:r>
                        <a:rPr lang="en-US" sz="2200" b="1" kern="1200" dirty="0" smtClean="0">
                          <a:solidFill>
                            <a:schemeClr val="tx1"/>
                          </a:solidFill>
                          <a:latin typeface="+mn-lt"/>
                          <a:ea typeface="+mn-ea"/>
                          <a:cs typeface="B Lotus" pitchFamily="2" charset="-78"/>
                        </a:rPr>
                        <a:t>-</a:t>
                      </a:r>
                      <a:r>
                        <a:rPr lang="fa-IR" sz="2200" b="1" kern="1200" dirty="0" smtClean="0">
                          <a:solidFill>
                            <a:schemeClr val="tx1"/>
                          </a:solidFill>
                          <a:latin typeface="+mn-lt"/>
                          <a:ea typeface="+mn-ea"/>
                          <a:cs typeface="B Lotus" pitchFamily="2" charset="-78"/>
                        </a:rPr>
                        <a:t>:«لَا صَلَاۀَ لِمَنْ لَا يتِمُّ رُكُوعَهَا وَ سُجُودَهَا</a:t>
                      </a:r>
                      <a:r>
                        <a:rPr lang="fa-IR" sz="22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fa-IR" sz="2200" b="1" kern="1200" dirty="0" smtClean="0">
                          <a:solidFill>
                            <a:schemeClr val="tx1"/>
                          </a:solidFill>
                          <a:latin typeface="+mn-lt"/>
                          <a:ea typeface="+mn-ea"/>
                          <a:cs typeface="B Lotus" pitchFamily="2" charset="-78"/>
                        </a:rPr>
                        <a:t>؛كسي كه ركوع وسجود نمازش را كامل به جا نياورد، نمازش نماز نيست.»</a:t>
                      </a:r>
                      <a:endParaRPr lang="en-US" sz="2200" b="1" kern="1200" dirty="0" smtClean="0">
                        <a:solidFill>
                          <a:schemeClr val="tx1"/>
                        </a:solidFill>
                        <a:latin typeface="+mn-lt"/>
                        <a:ea typeface="+mn-ea"/>
                        <a:cs typeface="B Lotus" pitchFamily="2" charset="-78"/>
                      </a:endParaRPr>
                    </a:p>
                    <a:p>
                      <a:pPr lvl="1"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2. نماز كمكي: </a:t>
                      </a:r>
                      <a:r>
                        <a:rPr lang="ar-SA" sz="2200" b="1" kern="1200" dirty="0" smtClean="0">
                          <a:solidFill>
                            <a:schemeClr val="tx1"/>
                          </a:solidFill>
                          <a:latin typeface="+mn-lt"/>
                          <a:ea typeface="+mn-ea"/>
                          <a:cs typeface="B Lotus" pitchFamily="2" charset="-78"/>
                        </a:rPr>
                        <a:t>نمازهای نافله كه بعد و يا قبل از نمازهاي واجب خوانده مي‏شود، مثلاً: نافله‏ی صبح قبل از نماز صبح خوانده مي‏شود و 2 ركعت مي‏باشد؛ ولي نافله‏ی مغرب و عشاء بعد از نماز خوانده مي‏شوند.</a:t>
                      </a:r>
                      <a:endParaRPr lang="en-US" sz="2200" b="1" kern="1200" dirty="0" smtClean="0">
                        <a:solidFill>
                          <a:schemeClr val="tx1"/>
                        </a:solidFill>
                        <a:latin typeface="+mn-lt"/>
                        <a:ea typeface="+mn-ea"/>
                        <a:cs typeface="B Lotus" pitchFamily="2" charset="-78"/>
                      </a:endParaRPr>
                    </a:p>
                    <a:p>
                      <a:pPr rtl="1">
                        <a:lnSpc>
                          <a:spcPct val="150000"/>
                        </a:lnSpc>
                      </a:pPr>
                      <a:endParaRPr lang="en-US" sz="2000" b="1" kern="1200" dirty="0" smtClean="0">
                        <a:solidFill>
                          <a:schemeClr val="tx1"/>
                        </a:solidFill>
                        <a:latin typeface="+mn-lt"/>
                        <a:ea typeface="+mn-ea"/>
                        <a:cs typeface="B Lotus" pitchFamily="2" charset="-78"/>
                      </a:endParaRPr>
                    </a:p>
                    <a:p>
                      <a:pPr rtl="1">
                        <a:lnSpc>
                          <a:spcPct val="150000"/>
                        </a:lnSpc>
                      </a:pP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000" b="1" kern="1200" dirty="0" smtClean="0">
                          <a:solidFill>
                            <a:schemeClr val="tx1"/>
                          </a:solidFill>
                          <a:latin typeface="+mn-lt"/>
                          <a:ea typeface="+mn-ea"/>
                          <a:cs typeface="B Lotus" pitchFamily="2" charset="-78"/>
                        </a:rPr>
                        <a:t>بحار الأنوار</a:t>
                      </a:r>
                      <a:r>
                        <a:rPr lang="ar-SA" sz="2000" b="0" kern="1200" dirty="0" smtClean="0">
                          <a:solidFill>
                            <a:schemeClr val="tx1"/>
                          </a:solidFill>
                          <a:latin typeface="+mn-lt"/>
                          <a:ea typeface="+mn-ea"/>
                          <a:cs typeface="B Lotus" pitchFamily="2" charset="-78"/>
                        </a:rPr>
                        <a:t>، ج‏69، ص 198.</a:t>
                      </a:r>
                      <a:endParaRPr lang="en-US" sz="20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دوازدهم / قالب انواعی</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4286248"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4000496"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71474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42899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314324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85748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57173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2280926" y="214290"/>
            <a:ext cx="247504"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200023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571604"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16</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14348" y="533232"/>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15</a:t>
            </a:r>
            <a:endParaRPr lang="fa-IR" sz="1200" b="1" dirty="0">
              <a:effectLst>
                <a:glow rad="63500">
                  <a:schemeClr val="accent3">
                    <a:satMod val="175000"/>
                    <a:alpha val="40000"/>
                  </a:schemeClr>
                </a:glow>
              </a:effectLst>
              <a:cs typeface="B Mitra" pitchFamily="2" charset="-78"/>
            </a:endParaRPr>
          </a:p>
        </p:txBody>
      </p:sp>
      <p:sp>
        <p:nvSpPr>
          <p:cNvPr id="23" name="Rounded Rectangle 22">
            <a:hlinkClick r:id="rId23" action="ppaction://hlinksldjump">
              <a:snd r:embed="rId5" name="thbad.wav"/>
            </a:hlinkClick>
            <a:hlinkHover r:id="" action="ppaction://noaction">
              <a:snd r:embed="rId6" name="0.wav"/>
            </a:hlinkHover>
          </p:cNvPr>
          <p:cNvSpPr/>
          <p:nvPr/>
        </p:nvSpPr>
        <p:spPr>
          <a:xfrm flipH="1">
            <a:off x="1142976"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4" name="Rounded Rectangle 23">
            <a:hlinkClick r:id="rId24"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4"/>
                                        </p:tgtEl>
                                        <p:attrNameLst>
                                          <p:attrName>style.visibility</p:attrName>
                                        </p:attrNameLst>
                                      </p:cBhvr>
                                      <p:to>
                                        <p:strVal val="visible"/>
                                      </p:to>
                                    </p:set>
                                    <p:anim calcmode="lin" valueType="num">
                                      <p:cBhvr additive="base">
                                        <p:cTn id="76" dur="1000" fill="hold"/>
                                        <p:tgtEl>
                                          <p:spTgt spid="24"/>
                                        </p:tgtEl>
                                        <p:attrNameLst>
                                          <p:attrName>ppt_x</p:attrName>
                                        </p:attrNameLst>
                                      </p:cBhvr>
                                      <p:tavLst>
                                        <p:tav tm="0">
                                          <p:val>
                                            <p:strVal val="0-#ppt_w/2"/>
                                          </p:val>
                                        </p:tav>
                                        <p:tav tm="100000">
                                          <p:val>
                                            <p:strVal val="#ppt_x"/>
                                          </p:val>
                                        </p:tav>
                                      </p:tavLst>
                                    </p:anim>
                                    <p:anim calcmode="lin" valueType="num">
                                      <p:cBhvr additive="base">
                                        <p:cTn id="77" dur="1000" fill="hold"/>
                                        <p:tgtEl>
                                          <p:spTgt spid="24"/>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3"/>
                                        </p:tgtEl>
                                        <p:attrNameLst>
                                          <p:attrName>style.visibility</p:attrName>
                                        </p:attrNameLst>
                                      </p:cBhvr>
                                      <p:to>
                                        <p:strVal val="visible"/>
                                      </p:to>
                                    </p:set>
                                    <p:anim calcmode="lin" valueType="num">
                                      <p:cBhvr additive="base">
                                        <p:cTn id="80" dur="1000" fill="hold"/>
                                        <p:tgtEl>
                                          <p:spTgt spid="23"/>
                                        </p:tgtEl>
                                        <p:attrNameLst>
                                          <p:attrName>ppt_x</p:attrName>
                                        </p:attrNameLst>
                                      </p:cBhvr>
                                      <p:tavLst>
                                        <p:tav tm="0">
                                          <p:val>
                                            <p:strVal val="0-#ppt_w/2"/>
                                          </p:val>
                                        </p:tav>
                                        <p:tav tm="100000">
                                          <p:val>
                                            <p:strVal val="#ppt_x"/>
                                          </p:val>
                                        </p:tav>
                                      </p:tavLst>
                                    </p:anim>
                                    <p:anim calcmode="lin" valueType="num">
                                      <p:cBhvr additive="base">
                                        <p:cTn id="81" dur="1000" fill="hold"/>
                                        <p:tgtEl>
                                          <p:spTgt spid="23"/>
                                        </p:tgtEl>
                                        <p:attrNameLst>
                                          <p:attrName>ppt_y</p:attrName>
                                        </p:attrNameLst>
                                      </p:cBhvr>
                                      <p:tavLst>
                                        <p:tav tm="0">
                                          <p:val>
                                            <p:strVal val="#ppt_y"/>
                                          </p:val>
                                        </p:tav>
                                        <p:tav tm="100000">
                                          <p:val>
                                            <p:strVal val="#ppt_y"/>
                                          </p:val>
                                        </p:tav>
                                      </p:tavLst>
                                    </p:anim>
                                  </p:childTnLst>
                                </p:cTn>
                              </p:par>
                              <p:par>
                                <p:cTn id="82" presetID="7" presetClass="entr" presetSubtype="8" fill="hold" grpId="0" nodeType="withEffect">
                                  <p:stCondLst>
                                    <p:cond delay="0"/>
                                  </p:stCondLst>
                                  <p:childTnLst>
                                    <p:set>
                                      <p:cBhvr>
                                        <p:cTn id="83" dur="1" fill="hold">
                                          <p:stCondLst>
                                            <p:cond delay="0"/>
                                          </p:stCondLst>
                                        </p:cTn>
                                        <p:tgtEl>
                                          <p:spTgt spid="22"/>
                                        </p:tgtEl>
                                        <p:attrNameLst>
                                          <p:attrName>style.visibility</p:attrName>
                                        </p:attrNameLst>
                                      </p:cBhvr>
                                      <p:to>
                                        <p:strVal val="visible"/>
                                      </p:to>
                                    </p:set>
                                    <p:anim calcmode="lin" valueType="num">
                                      <p:cBhvr additive="base">
                                        <p:cTn id="84" dur="1000" fill="hold"/>
                                        <p:tgtEl>
                                          <p:spTgt spid="22"/>
                                        </p:tgtEl>
                                        <p:attrNameLst>
                                          <p:attrName>ppt_x</p:attrName>
                                        </p:attrNameLst>
                                      </p:cBhvr>
                                      <p:tavLst>
                                        <p:tav tm="0">
                                          <p:val>
                                            <p:strVal val="0-#ppt_w/2"/>
                                          </p:val>
                                        </p:tav>
                                        <p:tav tm="100000">
                                          <p:val>
                                            <p:strVal val="#ppt_x"/>
                                          </p:val>
                                        </p:tav>
                                      </p:tavLst>
                                    </p:anim>
                                    <p:anim calcmode="lin" valueType="num">
                                      <p:cBhvr additive="base">
                                        <p:cTn id="85" dur="1000" fill="hold"/>
                                        <p:tgtEl>
                                          <p:spTgt spid="22"/>
                                        </p:tgtEl>
                                        <p:attrNameLst>
                                          <p:attrName>ppt_y</p:attrName>
                                        </p:attrNameLst>
                                      </p:cBhvr>
                                      <p:tavLst>
                                        <p:tav tm="0">
                                          <p:val>
                                            <p:strVal val="#ppt_y"/>
                                          </p:val>
                                        </p:tav>
                                        <p:tav tm="100000">
                                          <p:val>
                                            <p:strVal val="#ppt_y"/>
                                          </p:val>
                                        </p:tav>
                                      </p:tavLst>
                                    </p:anim>
                                  </p:childTnLst>
                                </p:cTn>
                              </p:par>
                              <p:par>
                                <p:cTn id="86" presetID="7" presetClass="entr" presetSubtype="8" fill="hold" grpId="0" nodeType="withEffect">
                                  <p:stCondLst>
                                    <p:cond delay="0"/>
                                  </p:stCondLst>
                                  <p:childTnLst>
                                    <p:set>
                                      <p:cBhvr>
                                        <p:cTn id="87" dur="1" fill="hold">
                                          <p:stCondLst>
                                            <p:cond delay="0"/>
                                          </p:stCondLst>
                                        </p:cTn>
                                        <p:tgtEl>
                                          <p:spTgt spid="20"/>
                                        </p:tgtEl>
                                        <p:attrNameLst>
                                          <p:attrName>style.visibility</p:attrName>
                                        </p:attrNameLst>
                                      </p:cBhvr>
                                      <p:to>
                                        <p:strVal val="visible"/>
                                      </p:to>
                                    </p:set>
                                    <p:anim calcmode="lin" valueType="num">
                                      <p:cBhvr additive="base">
                                        <p:cTn id="88" dur="1000" fill="hold"/>
                                        <p:tgtEl>
                                          <p:spTgt spid="20"/>
                                        </p:tgtEl>
                                        <p:attrNameLst>
                                          <p:attrName>ppt_x</p:attrName>
                                        </p:attrNameLst>
                                      </p:cBhvr>
                                      <p:tavLst>
                                        <p:tav tm="0">
                                          <p:val>
                                            <p:strVal val="0-#ppt_w/2"/>
                                          </p:val>
                                        </p:tav>
                                        <p:tav tm="100000">
                                          <p:val>
                                            <p:strVal val="#ppt_x"/>
                                          </p:val>
                                        </p:tav>
                                      </p:tavLst>
                                    </p:anim>
                                    <p:anim calcmode="lin" valueType="num">
                                      <p:cBhvr additive="base">
                                        <p:cTn id="89" dur="1000" fill="hold"/>
                                        <p:tgtEl>
                                          <p:spTgt spid="20"/>
                                        </p:tgtEl>
                                        <p:attrNameLst>
                                          <p:attrName>ppt_y</p:attrName>
                                        </p:attrNameLst>
                                      </p:cBhvr>
                                      <p:tavLst>
                                        <p:tav tm="0">
                                          <p:val>
                                            <p:strVal val="#ppt_y"/>
                                          </p:val>
                                        </p:tav>
                                        <p:tav tm="100000">
                                          <p:val>
                                            <p:strVal val="#ppt_y"/>
                                          </p:val>
                                        </p:tav>
                                      </p:tavLst>
                                    </p:anim>
                                  </p:childTnLst>
                                </p:cTn>
                              </p:par>
                            </p:childTnLst>
                          </p:cTn>
                        </p:par>
                        <p:par>
                          <p:cTn id="90" fill="hold">
                            <p:stCondLst>
                              <p:cond delay="2000"/>
                            </p:stCondLst>
                            <p:childTnLst>
                              <p:par>
                                <p:cTn id="91" presetID="10" presetClass="entr" presetSubtype="0" fill="hold" nodeType="afterEffect">
                                  <p:stCondLst>
                                    <p:cond delay="0"/>
                                  </p:stCondLst>
                                  <p:childTnLst>
                                    <p:set>
                                      <p:cBhvr>
                                        <p:cTn id="92" dur="1" fill="hold">
                                          <p:stCondLst>
                                            <p:cond delay="0"/>
                                          </p:stCondLst>
                                        </p:cTn>
                                        <p:tgtEl>
                                          <p:spTgt spid="30"/>
                                        </p:tgtEl>
                                        <p:attrNameLst>
                                          <p:attrName>style.visibility</p:attrName>
                                        </p:attrNameLst>
                                      </p:cBhvr>
                                      <p:to>
                                        <p:strVal val="visible"/>
                                      </p:to>
                                    </p:set>
                                    <p:animEffect transition="in" filter="fade">
                                      <p:cBhvr>
                                        <p:cTn id="93"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P spid="23" grpId="0" animBg="1"/>
      <p:bldP spid="24" grpId="0" animBg="1"/>
    </p:bldLst>
  </p:timing>
</p:sld>
</file>

<file path=ppt/slides/slide141.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50000"/>
                        </a:lnSpc>
                      </a:pPr>
                      <a:r>
                        <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3. نمازبادكنكي</a:t>
                      </a:r>
                      <a:r>
                        <a:rPr lang="fa-IR" sz="2000" b="1" kern="1200" dirty="0" smtClean="0">
                          <a:solidFill>
                            <a:schemeClr val="tx1"/>
                          </a:solidFill>
                          <a:latin typeface="+mn-lt"/>
                          <a:ea typeface="+mn-ea"/>
                          <a:cs typeface="B Lotus" pitchFamily="2" charset="-78"/>
                        </a:rPr>
                        <a:t>: یعنی، نماز ريايي، نمازي كه براي جلب توجّه ديگران خوانده شود؛نمازی که مانند بادکنک با يک سوزن از بين مي‏رود؛مانند:</a:t>
                      </a:r>
                      <a:endParaRPr lang="en-US" sz="2000" b="1" kern="1200" dirty="0" smtClean="0">
                        <a:solidFill>
                          <a:schemeClr val="tx1"/>
                        </a:solidFill>
                        <a:latin typeface="+mn-lt"/>
                        <a:ea typeface="+mn-ea"/>
                        <a:cs typeface="B Lotus" pitchFamily="2" charset="-78"/>
                      </a:endParaRPr>
                    </a:p>
                    <a:p>
                      <a:pPr rtl="1">
                        <a:lnSpc>
                          <a:spcPct val="150000"/>
                        </a:lnSpc>
                      </a:pPr>
                      <a:r>
                        <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الف) نماز كسي كه از پدر و مادر نافرماني مي‏كند؛</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r>
                        <a:rPr lang="fa-IR" sz="2000" b="1" kern="1200" dirty="0" smtClean="0">
                          <a:solidFill>
                            <a:schemeClr val="tx1"/>
                          </a:solidFill>
                          <a:latin typeface="+mn-lt"/>
                          <a:ea typeface="+mn-ea"/>
                          <a:cs typeface="B Lotus" pitchFamily="2" charset="-78"/>
                        </a:rPr>
                        <a:t>امام صادق(ع) می‏فرماید: «هر كس با نظر خشم به والدين خود بنگرد و آن‏ها از وى راضى نباشند، نمازش پذيرفته نيست‏.»</a:t>
                      </a: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 *</a:t>
                      </a:r>
                      <a:endParaRPr lang="en-US" sz="2000" b="1" kern="1200" dirty="0" smtClean="0">
                        <a:solidFill>
                          <a:schemeClr val="tx1"/>
                        </a:solidFill>
                        <a:latin typeface="+mn-lt"/>
                        <a:ea typeface="+mn-ea"/>
                        <a:cs typeface="B Lotus" pitchFamily="2" charset="-78"/>
                      </a:endParaRPr>
                    </a:p>
                    <a:p>
                      <a:pPr rtl="1">
                        <a:lnSpc>
                          <a:spcPct val="150000"/>
                        </a:lnSpc>
                      </a:pPr>
                      <a:r>
                        <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ب) نماز غيبت‏كننده؛</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r>
                        <a:rPr lang="ar-SA" sz="2000" b="1" kern="1200" dirty="0" smtClean="0">
                          <a:solidFill>
                            <a:schemeClr val="tx1"/>
                          </a:solidFill>
                          <a:latin typeface="+mn-lt"/>
                          <a:ea typeface="+mn-ea"/>
                          <a:cs typeface="B Lotus" pitchFamily="2" charset="-78"/>
                        </a:rPr>
                        <a:t>نبيّ مكرّم اسلام</a:t>
                      </a:r>
                      <a:r>
                        <a:rPr lang="en-US" sz="2000" b="1" kern="1200" dirty="0" smtClean="0">
                          <a:solidFill>
                            <a:schemeClr val="tx1"/>
                          </a:solidFill>
                          <a:latin typeface="+mn-lt"/>
                          <a:ea typeface="+mn-ea"/>
                          <a:cs typeface="B Lotus" pitchFamily="2" charset="-78"/>
                        </a:rPr>
                        <a:t>-</a:t>
                      </a:r>
                      <a:r>
                        <a:rPr lang="ar-SA" sz="2000" b="1" kern="1200" dirty="0" smtClean="0">
                          <a:solidFill>
                            <a:schemeClr val="tx1"/>
                          </a:solidFill>
                          <a:latin typeface="+mn-lt"/>
                          <a:ea typeface="+mn-ea"/>
                          <a:cs typeface="B Lotus" pitchFamily="2" charset="-78"/>
                        </a:rPr>
                        <a:t> مي‏فرمايد: «مَن اغْتَابَ مُسْلِماً أَوْ مُسْلِمَةً- لَمْ يَقْبَلِ اللَّهُ صَلَاتَهُ وَ لَا صِيَامَهُ أَرْبَعِينَ يَوْماً وَ لَيْلَةً- إِلَّا أَنْ يَغْفِرَ لَهُ صَاحِبُه‏</a:t>
                      </a: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000" b="1" kern="1200" dirty="0" smtClean="0">
                          <a:solidFill>
                            <a:schemeClr val="tx1"/>
                          </a:solidFill>
                          <a:latin typeface="+mn-lt"/>
                          <a:ea typeface="+mn-ea"/>
                          <a:cs typeface="B Lotus" pitchFamily="2" charset="-78"/>
                        </a:rPr>
                        <a:t>؛هر كه از مرد يا زن مسلمانى غيبت كند، خدا تا چهل روز نماز و روزه‏ی او را نمی‏پذيرد؛ مگر این‏كه غيبت‏شده، از او درگذرد.» </a:t>
                      </a:r>
                      <a:endParaRPr lang="fa-IR" sz="2000" b="1" kern="1200" dirty="0" smtClean="0">
                        <a:solidFill>
                          <a:schemeClr val="tx1"/>
                        </a:solidFill>
                        <a:latin typeface="+mn-lt"/>
                        <a:ea typeface="+mn-ea"/>
                        <a:cs typeface="B Lotus" pitchFamily="2" charset="-78"/>
                      </a:endParaRPr>
                    </a:p>
                    <a:p>
                      <a:pPr lvl="1" rtl="1">
                        <a:lnSpc>
                          <a:spcPct val="150000"/>
                        </a:lnSpc>
                      </a:pPr>
                      <a:endParaRPr lang="fa-IR" sz="2000" b="1" kern="1200" dirty="0" smtClean="0">
                        <a:solidFill>
                          <a:schemeClr val="tx1"/>
                        </a:solidFill>
                        <a:latin typeface="+mn-lt"/>
                        <a:ea typeface="+mn-ea"/>
                        <a:cs typeface="B Lotus" pitchFamily="2" charset="-78"/>
                      </a:endParaRPr>
                    </a:p>
                    <a:p>
                      <a:pPr rtl="1">
                        <a:lnSpc>
                          <a:spcPct val="150000"/>
                        </a:lnSpc>
                      </a:pP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000" b="1" kern="1200" dirty="0" smtClean="0">
                          <a:solidFill>
                            <a:schemeClr val="tx1"/>
                          </a:solidFill>
                          <a:latin typeface="+mn-lt"/>
                          <a:ea typeface="+mn-ea"/>
                          <a:cs typeface="B Lotus" pitchFamily="2" charset="-78"/>
                        </a:rPr>
                        <a:t>مشكاةالانوار</a:t>
                      </a:r>
                      <a:r>
                        <a:rPr lang="ar-SA" sz="2000" b="0" kern="1200" dirty="0" smtClean="0">
                          <a:solidFill>
                            <a:schemeClr val="tx1"/>
                          </a:solidFill>
                          <a:latin typeface="+mn-lt"/>
                          <a:ea typeface="+mn-ea"/>
                          <a:cs typeface="B Lotus" pitchFamily="2" charset="-78"/>
                        </a:rPr>
                        <a:t>، مترجم: عزیزالله عطاردی، (تهران: انتشارات عطارد، 1374)، ص 155.</a:t>
                      </a:r>
                      <a:endParaRPr lang="en-US" sz="2000" b="1" kern="1200" dirty="0" smtClean="0">
                        <a:solidFill>
                          <a:schemeClr val="tx1"/>
                        </a:solidFill>
                        <a:latin typeface="+mn-lt"/>
                        <a:ea typeface="+mn-ea"/>
                        <a:cs typeface="B Lotus" pitchFamily="2" charset="-78"/>
                      </a:endParaRPr>
                    </a:p>
                    <a:p>
                      <a:pPr rtl="1">
                        <a:lnSpc>
                          <a:spcPct val="150000"/>
                        </a:lnSpc>
                      </a:pP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000" b="1" kern="1200" dirty="0" smtClean="0">
                          <a:solidFill>
                            <a:schemeClr val="tx1"/>
                          </a:solidFill>
                          <a:latin typeface="+mn-lt"/>
                          <a:ea typeface="+mn-ea"/>
                          <a:cs typeface="B Lotus" pitchFamily="2" charset="-78"/>
                        </a:rPr>
                        <a:t>بحار الانوار</a:t>
                      </a:r>
                      <a:r>
                        <a:rPr lang="ar-SA" sz="2000" b="0" kern="1200" dirty="0" smtClean="0">
                          <a:solidFill>
                            <a:schemeClr val="tx1"/>
                          </a:solidFill>
                          <a:latin typeface="+mn-lt"/>
                          <a:ea typeface="+mn-ea"/>
                          <a:cs typeface="B Lotus" pitchFamily="2" charset="-78"/>
                        </a:rPr>
                        <a:t>، ج72، ص258.</a:t>
                      </a:r>
                      <a:endParaRPr lang="en-US" sz="20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دوازدهم / قالب انواعی</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4286248"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4000496"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71474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42899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314324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85748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57173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228092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2000232" y="214290"/>
            <a:ext cx="247504"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571604"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16</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14348" y="533232"/>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15</a:t>
            </a:r>
            <a:endParaRPr lang="fa-IR" sz="1200" b="1" dirty="0">
              <a:effectLst>
                <a:glow rad="63500">
                  <a:schemeClr val="accent3">
                    <a:satMod val="175000"/>
                    <a:alpha val="40000"/>
                  </a:schemeClr>
                </a:glow>
              </a:effectLst>
              <a:cs typeface="B Mitra" pitchFamily="2" charset="-78"/>
            </a:endParaRPr>
          </a:p>
        </p:txBody>
      </p:sp>
      <p:sp>
        <p:nvSpPr>
          <p:cNvPr id="23" name="Rounded Rectangle 22">
            <a:hlinkClick r:id="rId23" action="ppaction://hlinksldjump">
              <a:snd r:embed="rId5" name="thbad.wav"/>
            </a:hlinkClick>
            <a:hlinkHover r:id="" action="ppaction://noaction">
              <a:snd r:embed="rId6" name="0.wav"/>
            </a:hlinkHover>
          </p:cNvPr>
          <p:cNvSpPr/>
          <p:nvPr/>
        </p:nvSpPr>
        <p:spPr>
          <a:xfrm flipH="1">
            <a:off x="1142976"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4" name="Rounded Rectangle 23">
            <a:hlinkClick r:id="rId24"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4"/>
                                        </p:tgtEl>
                                        <p:attrNameLst>
                                          <p:attrName>style.visibility</p:attrName>
                                        </p:attrNameLst>
                                      </p:cBhvr>
                                      <p:to>
                                        <p:strVal val="visible"/>
                                      </p:to>
                                    </p:set>
                                    <p:anim calcmode="lin" valueType="num">
                                      <p:cBhvr additive="base">
                                        <p:cTn id="76" dur="1000" fill="hold"/>
                                        <p:tgtEl>
                                          <p:spTgt spid="24"/>
                                        </p:tgtEl>
                                        <p:attrNameLst>
                                          <p:attrName>ppt_x</p:attrName>
                                        </p:attrNameLst>
                                      </p:cBhvr>
                                      <p:tavLst>
                                        <p:tav tm="0">
                                          <p:val>
                                            <p:strVal val="0-#ppt_w/2"/>
                                          </p:val>
                                        </p:tav>
                                        <p:tav tm="100000">
                                          <p:val>
                                            <p:strVal val="#ppt_x"/>
                                          </p:val>
                                        </p:tav>
                                      </p:tavLst>
                                    </p:anim>
                                    <p:anim calcmode="lin" valueType="num">
                                      <p:cBhvr additive="base">
                                        <p:cTn id="77" dur="1000" fill="hold"/>
                                        <p:tgtEl>
                                          <p:spTgt spid="24"/>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3"/>
                                        </p:tgtEl>
                                        <p:attrNameLst>
                                          <p:attrName>style.visibility</p:attrName>
                                        </p:attrNameLst>
                                      </p:cBhvr>
                                      <p:to>
                                        <p:strVal val="visible"/>
                                      </p:to>
                                    </p:set>
                                    <p:anim calcmode="lin" valueType="num">
                                      <p:cBhvr additive="base">
                                        <p:cTn id="80" dur="1000" fill="hold"/>
                                        <p:tgtEl>
                                          <p:spTgt spid="23"/>
                                        </p:tgtEl>
                                        <p:attrNameLst>
                                          <p:attrName>ppt_x</p:attrName>
                                        </p:attrNameLst>
                                      </p:cBhvr>
                                      <p:tavLst>
                                        <p:tav tm="0">
                                          <p:val>
                                            <p:strVal val="0-#ppt_w/2"/>
                                          </p:val>
                                        </p:tav>
                                        <p:tav tm="100000">
                                          <p:val>
                                            <p:strVal val="#ppt_x"/>
                                          </p:val>
                                        </p:tav>
                                      </p:tavLst>
                                    </p:anim>
                                    <p:anim calcmode="lin" valueType="num">
                                      <p:cBhvr additive="base">
                                        <p:cTn id="81" dur="1000" fill="hold"/>
                                        <p:tgtEl>
                                          <p:spTgt spid="23"/>
                                        </p:tgtEl>
                                        <p:attrNameLst>
                                          <p:attrName>ppt_y</p:attrName>
                                        </p:attrNameLst>
                                      </p:cBhvr>
                                      <p:tavLst>
                                        <p:tav tm="0">
                                          <p:val>
                                            <p:strVal val="#ppt_y"/>
                                          </p:val>
                                        </p:tav>
                                        <p:tav tm="100000">
                                          <p:val>
                                            <p:strVal val="#ppt_y"/>
                                          </p:val>
                                        </p:tav>
                                      </p:tavLst>
                                    </p:anim>
                                  </p:childTnLst>
                                </p:cTn>
                              </p:par>
                              <p:par>
                                <p:cTn id="82" presetID="7" presetClass="entr" presetSubtype="8" fill="hold" grpId="0" nodeType="withEffect">
                                  <p:stCondLst>
                                    <p:cond delay="0"/>
                                  </p:stCondLst>
                                  <p:childTnLst>
                                    <p:set>
                                      <p:cBhvr>
                                        <p:cTn id="83" dur="1" fill="hold">
                                          <p:stCondLst>
                                            <p:cond delay="0"/>
                                          </p:stCondLst>
                                        </p:cTn>
                                        <p:tgtEl>
                                          <p:spTgt spid="22"/>
                                        </p:tgtEl>
                                        <p:attrNameLst>
                                          <p:attrName>style.visibility</p:attrName>
                                        </p:attrNameLst>
                                      </p:cBhvr>
                                      <p:to>
                                        <p:strVal val="visible"/>
                                      </p:to>
                                    </p:set>
                                    <p:anim calcmode="lin" valueType="num">
                                      <p:cBhvr additive="base">
                                        <p:cTn id="84" dur="1000" fill="hold"/>
                                        <p:tgtEl>
                                          <p:spTgt spid="22"/>
                                        </p:tgtEl>
                                        <p:attrNameLst>
                                          <p:attrName>ppt_x</p:attrName>
                                        </p:attrNameLst>
                                      </p:cBhvr>
                                      <p:tavLst>
                                        <p:tav tm="0">
                                          <p:val>
                                            <p:strVal val="0-#ppt_w/2"/>
                                          </p:val>
                                        </p:tav>
                                        <p:tav tm="100000">
                                          <p:val>
                                            <p:strVal val="#ppt_x"/>
                                          </p:val>
                                        </p:tav>
                                      </p:tavLst>
                                    </p:anim>
                                    <p:anim calcmode="lin" valueType="num">
                                      <p:cBhvr additive="base">
                                        <p:cTn id="85" dur="1000" fill="hold"/>
                                        <p:tgtEl>
                                          <p:spTgt spid="22"/>
                                        </p:tgtEl>
                                        <p:attrNameLst>
                                          <p:attrName>ppt_y</p:attrName>
                                        </p:attrNameLst>
                                      </p:cBhvr>
                                      <p:tavLst>
                                        <p:tav tm="0">
                                          <p:val>
                                            <p:strVal val="#ppt_y"/>
                                          </p:val>
                                        </p:tav>
                                        <p:tav tm="100000">
                                          <p:val>
                                            <p:strVal val="#ppt_y"/>
                                          </p:val>
                                        </p:tav>
                                      </p:tavLst>
                                    </p:anim>
                                  </p:childTnLst>
                                </p:cTn>
                              </p:par>
                              <p:par>
                                <p:cTn id="86" presetID="7" presetClass="entr" presetSubtype="8" fill="hold" grpId="0" nodeType="withEffect">
                                  <p:stCondLst>
                                    <p:cond delay="0"/>
                                  </p:stCondLst>
                                  <p:childTnLst>
                                    <p:set>
                                      <p:cBhvr>
                                        <p:cTn id="87" dur="1" fill="hold">
                                          <p:stCondLst>
                                            <p:cond delay="0"/>
                                          </p:stCondLst>
                                        </p:cTn>
                                        <p:tgtEl>
                                          <p:spTgt spid="20"/>
                                        </p:tgtEl>
                                        <p:attrNameLst>
                                          <p:attrName>style.visibility</p:attrName>
                                        </p:attrNameLst>
                                      </p:cBhvr>
                                      <p:to>
                                        <p:strVal val="visible"/>
                                      </p:to>
                                    </p:set>
                                    <p:anim calcmode="lin" valueType="num">
                                      <p:cBhvr additive="base">
                                        <p:cTn id="88" dur="1000" fill="hold"/>
                                        <p:tgtEl>
                                          <p:spTgt spid="20"/>
                                        </p:tgtEl>
                                        <p:attrNameLst>
                                          <p:attrName>ppt_x</p:attrName>
                                        </p:attrNameLst>
                                      </p:cBhvr>
                                      <p:tavLst>
                                        <p:tav tm="0">
                                          <p:val>
                                            <p:strVal val="0-#ppt_w/2"/>
                                          </p:val>
                                        </p:tav>
                                        <p:tav tm="100000">
                                          <p:val>
                                            <p:strVal val="#ppt_x"/>
                                          </p:val>
                                        </p:tav>
                                      </p:tavLst>
                                    </p:anim>
                                    <p:anim calcmode="lin" valueType="num">
                                      <p:cBhvr additive="base">
                                        <p:cTn id="89" dur="1000" fill="hold"/>
                                        <p:tgtEl>
                                          <p:spTgt spid="20"/>
                                        </p:tgtEl>
                                        <p:attrNameLst>
                                          <p:attrName>ppt_y</p:attrName>
                                        </p:attrNameLst>
                                      </p:cBhvr>
                                      <p:tavLst>
                                        <p:tav tm="0">
                                          <p:val>
                                            <p:strVal val="#ppt_y"/>
                                          </p:val>
                                        </p:tav>
                                        <p:tav tm="100000">
                                          <p:val>
                                            <p:strVal val="#ppt_y"/>
                                          </p:val>
                                        </p:tav>
                                      </p:tavLst>
                                    </p:anim>
                                  </p:childTnLst>
                                </p:cTn>
                              </p:par>
                            </p:childTnLst>
                          </p:cTn>
                        </p:par>
                        <p:par>
                          <p:cTn id="90" fill="hold">
                            <p:stCondLst>
                              <p:cond delay="2000"/>
                            </p:stCondLst>
                            <p:childTnLst>
                              <p:par>
                                <p:cTn id="91" presetID="10" presetClass="entr" presetSubtype="0" fill="hold" nodeType="afterEffect">
                                  <p:stCondLst>
                                    <p:cond delay="0"/>
                                  </p:stCondLst>
                                  <p:childTnLst>
                                    <p:set>
                                      <p:cBhvr>
                                        <p:cTn id="92" dur="1" fill="hold">
                                          <p:stCondLst>
                                            <p:cond delay="0"/>
                                          </p:stCondLst>
                                        </p:cTn>
                                        <p:tgtEl>
                                          <p:spTgt spid="30"/>
                                        </p:tgtEl>
                                        <p:attrNameLst>
                                          <p:attrName>style.visibility</p:attrName>
                                        </p:attrNameLst>
                                      </p:cBhvr>
                                      <p:to>
                                        <p:strVal val="visible"/>
                                      </p:to>
                                    </p:set>
                                    <p:animEffect transition="in" filter="fade">
                                      <p:cBhvr>
                                        <p:cTn id="93"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P spid="23" grpId="0" animBg="1"/>
      <p:bldP spid="24" grpId="0" animBg="1"/>
    </p:bldLst>
  </p:timing>
</p:sld>
</file>

<file path=ppt/slides/slide142.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50000"/>
                        </a:lnSpc>
                      </a:pPr>
                      <a:endParaRPr lang="fa-IR" sz="2200" b="1" kern="1200" dirty="0" smtClean="0">
                        <a:solidFill>
                          <a:schemeClr val="tx1"/>
                        </a:solidFill>
                        <a:latin typeface="+mn-lt"/>
                        <a:ea typeface="+mn-ea"/>
                        <a:cs typeface="B Lotus" pitchFamily="2" charset="-78"/>
                      </a:endParaRPr>
                    </a:p>
                    <a:p>
                      <a:pPr rtl="1">
                        <a:lnSpc>
                          <a:spcPct val="150000"/>
                        </a:lnSpc>
                      </a:pPr>
                      <a:r>
                        <a:rPr lang="fa-IR" sz="2200" b="1" kern="1200" dirty="0" smtClean="0">
                          <a:solidFill>
                            <a:schemeClr val="tx1"/>
                          </a:solidFill>
                          <a:latin typeface="+mn-lt"/>
                          <a:ea typeface="+mn-ea"/>
                          <a:cs typeface="B Lotus" pitchFamily="2" charset="-78"/>
                        </a:rPr>
                        <a:t>4. نماز آبكي: نماز بدون حضور قلب؛</a:t>
                      </a:r>
                      <a:endParaRPr lang="en-US" sz="2200" b="1" kern="1200" dirty="0" smtClean="0">
                        <a:solidFill>
                          <a:schemeClr val="tx1"/>
                        </a:solidFill>
                        <a:latin typeface="+mn-lt"/>
                        <a:ea typeface="+mn-ea"/>
                        <a:cs typeface="B Lotus" pitchFamily="2" charset="-78"/>
                      </a:endParaRPr>
                    </a:p>
                    <a:p>
                      <a:pPr rtl="1">
                        <a:lnSpc>
                          <a:spcPct val="150000"/>
                        </a:lnSpc>
                      </a:pPr>
                      <a:r>
                        <a:rPr lang="fa-IR" sz="2200" b="1" kern="1200" dirty="0" smtClean="0">
                          <a:solidFill>
                            <a:schemeClr val="tx1"/>
                          </a:solidFill>
                          <a:latin typeface="+mn-lt"/>
                          <a:ea typeface="+mn-ea"/>
                          <a:cs typeface="B Lotus" pitchFamily="2" charset="-78"/>
                        </a:rPr>
                        <a:t>امام صادق</a:t>
                      </a:r>
                      <a:r>
                        <a:rPr lang="fa-IR" sz="2400" b="1" kern="1200" dirty="0" smtClean="0">
                          <a:solidFill>
                            <a:schemeClr val="tx1"/>
                          </a:solidFill>
                          <a:latin typeface="+mn-lt"/>
                          <a:ea typeface="+mn-ea"/>
                          <a:cs typeface="B Lotus" pitchFamily="2" charset="-78"/>
                        </a:rPr>
                        <a:t>(ع) </a:t>
                      </a:r>
                      <a:r>
                        <a:rPr lang="fa-IR" sz="2200" b="1" kern="1200" dirty="0" smtClean="0">
                          <a:solidFill>
                            <a:schemeClr val="tx1"/>
                          </a:solidFill>
                          <a:latin typeface="+mn-lt"/>
                          <a:ea typeface="+mn-ea"/>
                          <a:cs typeface="B Lotus" pitchFamily="2" charset="-78"/>
                        </a:rPr>
                        <a:t> فرمود: «دل را به نمازت مشغول دار؛ چرا كه نمازت به مقدارى مقبول درگاه احديّت واقع مى‏شود كه با حضور قلب بوده باشى‏.»</a:t>
                      </a:r>
                      <a:r>
                        <a:rPr lang="fa-IR" sz="2400" b="1" kern="1200" dirty="0" smtClean="0">
                          <a:solidFill>
                            <a:schemeClr val="tx1"/>
                          </a:solidFill>
                          <a:effectLst>
                            <a:glow rad="139700">
                              <a:schemeClr val="accent2">
                                <a:satMod val="175000"/>
                                <a:alpha val="40000"/>
                              </a:schemeClr>
                            </a:glow>
                          </a:effectLst>
                          <a:latin typeface="+mn-lt"/>
                          <a:ea typeface="+mn-ea"/>
                          <a:cs typeface="B Lotus" pitchFamily="2" charset="-78"/>
                        </a:rPr>
                        <a:t> *</a:t>
                      </a:r>
                      <a:endParaRPr lang="fa-IR" sz="2200" b="1" kern="1200" dirty="0" smtClean="0">
                        <a:solidFill>
                          <a:schemeClr val="tx1"/>
                        </a:solidFill>
                        <a:latin typeface="+mn-lt"/>
                        <a:ea typeface="+mn-ea"/>
                        <a:cs typeface="B Lotus" pitchFamily="2" charset="-78"/>
                      </a:endParaRPr>
                    </a:p>
                    <a:p>
                      <a:pPr rtl="1">
                        <a:lnSpc>
                          <a:spcPct val="150000"/>
                        </a:lnSpc>
                      </a:pPr>
                      <a:endParaRPr lang="fa-IR" sz="2200" b="1" kern="1200" dirty="0" smtClean="0">
                        <a:solidFill>
                          <a:schemeClr val="tx1"/>
                        </a:solidFill>
                        <a:latin typeface="+mn-lt"/>
                        <a:ea typeface="+mn-ea"/>
                        <a:cs typeface="B Lotus" pitchFamily="2" charset="-78"/>
                      </a:endParaRPr>
                    </a:p>
                    <a:p>
                      <a:pPr rtl="1">
                        <a:lnSpc>
                          <a:spcPct val="150000"/>
                        </a:lnSpc>
                      </a:pPr>
                      <a:endParaRPr lang="fa-IR" sz="2200" b="1" kern="1200" dirty="0" smtClean="0">
                        <a:solidFill>
                          <a:schemeClr val="tx1"/>
                        </a:solidFill>
                        <a:latin typeface="+mn-lt"/>
                        <a:ea typeface="+mn-ea"/>
                        <a:cs typeface="B Lotus" pitchFamily="2" charset="-78"/>
                      </a:endParaRPr>
                    </a:p>
                    <a:p>
                      <a:pPr rtl="1">
                        <a:lnSpc>
                          <a:spcPct val="150000"/>
                        </a:lnSpc>
                      </a:pPr>
                      <a:endParaRPr lang="en-US" sz="2200" b="1" kern="1200" dirty="0" smtClean="0">
                        <a:solidFill>
                          <a:schemeClr val="tx1"/>
                        </a:solidFill>
                        <a:latin typeface="+mn-lt"/>
                        <a:ea typeface="+mn-ea"/>
                        <a:cs typeface="B Lotus" pitchFamily="2" charset="-78"/>
                      </a:endParaRPr>
                    </a:p>
                    <a:p>
                      <a:pPr rtl="1">
                        <a:lnSpc>
                          <a:spcPct val="150000"/>
                        </a:lnSpc>
                      </a:pPr>
                      <a:r>
                        <a:rPr lang="fa-IR" sz="2200" b="1" kern="1200" dirty="0" smtClean="0">
                          <a:solidFill>
                            <a:schemeClr val="tx1"/>
                          </a:solidFill>
                          <a:latin typeface="+mn-lt"/>
                          <a:ea typeface="+mn-ea"/>
                          <a:cs typeface="B Lotus" pitchFamily="2" charset="-78"/>
                        </a:rPr>
                        <a:t>5. نماز چَپَكي: نماز بدون رعايت قبله.</a:t>
                      </a:r>
                      <a:endParaRPr lang="en-US" sz="2200" b="1" kern="1200" dirty="0" smtClean="0">
                        <a:solidFill>
                          <a:schemeClr val="tx1"/>
                        </a:solidFill>
                        <a:latin typeface="+mn-lt"/>
                        <a:ea typeface="+mn-ea"/>
                        <a:cs typeface="B Lotus" pitchFamily="2" charset="-78"/>
                      </a:endParaRPr>
                    </a:p>
                    <a:p>
                      <a:pPr rtl="1">
                        <a:lnSpc>
                          <a:spcPct val="150000"/>
                        </a:lnSpc>
                      </a:pPr>
                      <a:r>
                        <a:rPr lang="fa-IR" sz="2200" b="1" kern="1200" dirty="0" smtClean="0">
                          <a:solidFill>
                            <a:schemeClr val="tx1"/>
                          </a:solidFill>
                          <a:latin typeface="+mn-lt"/>
                          <a:ea typeface="+mn-ea"/>
                          <a:cs typeface="B Lotus" pitchFamily="2" charset="-78"/>
                        </a:rPr>
                        <a:t>6. نماز يواشكي: نماز ظهروعصر.      </a:t>
                      </a:r>
                    </a:p>
                    <a:p>
                      <a:pPr rtl="1">
                        <a:lnSpc>
                          <a:spcPct val="150000"/>
                        </a:lnSpc>
                      </a:pPr>
                      <a:r>
                        <a:rPr lang="fa-IR" sz="2200" b="1" kern="1200" dirty="0" smtClean="0">
                          <a:solidFill>
                            <a:schemeClr val="tx1"/>
                          </a:solidFill>
                          <a:latin typeface="+mn-lt"/>
                          <a:ea typeface="+mn-ea"/>
                          <a:cs typeface="B Lotus" pitchFamily="2" charset="-78"/>
                        </a:rPr>
                        <a:t>              </a:t>
                      </a:r>
                      <a:endParaRPr lang="en-US" sz="2200" b="1" kern="1200" dirty="0" smtClean="0">
                        <a:solidFill>
                          <a:schemeClr val="tx1"/>
                        </a:solidFill>
                        <a:latin typeface="+mn-lt"/>
                        <a:ea typeface="+mn-ea"/>
                        <a:cs typeface="B Lotus" pitchFamily="2" charset="-78"/>
                      </a:endParaRPr>
                    </a:p>
                    <a:p>
                      <a:pPr algn="r" rtl="1">
                        <a:lnSpc>
                          <a:spcPct val="150000"/>
                        </a:lnSpc>
                      </a:pP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1" kern="1200" dirty="0" smtClean="0">
                          <a:solidFill>
                            <a:schemeClr val="tx1"/>
                          </a:solidFill>
                          <a:latin typeface="+mn-lt"/>
                          <a:ea typeface="+mn-ea"/>
                          <a:cs typeface="B Lotus" pitchFamily="2" charset="-78"/>
                        </a:rPr>
                        <a:t>گلچين</a:t>
                      </a:r>
                      <a:r>
                        <a:rPr lang="fa-IR" sz="1800" b="1" kern="1200" dirty="0" smtClean="0">
                          <a:solidFill>
                            <a:schemeClr val="tx1"/>
                          </a:solidFill>
                          <a:latin typeface="+mn-lt"/>
                          <a:ea typeface="+mn-ea"/>
                          <a:cs typeface="B Lotus" pitchFamily="2" charset="-78"/>
                        </a:rPr>
                        <a:t> </a:t>
                      </a:r>
                      <a:r>
                        <a:rPr lang="ar-SA" sz="1800" b="1" kern="1200" dirty="0" smtClean="0">
                          <a:solidFill>
                            <a:schemeClr val="tx1"/>
                          </a:solidFill>
                          <a:latin typeface="+mn-lt"/>
                          <a:ea typeface="+mn-ea"/>
                          <a:cs typeface="B Lotus" pitchFamily="2" charset="-78"/>
                        </a:rPr>
                        <a:t>صدوق،ج‏1،ص 158.</a:t>
                      </a:r>
                      <a:endParaRPr lang="en-US" sz="18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دوازدهم / قالب انواعی</a:t>
            </a:r>
          </a:p>
        </p:txBody>
      </p:sp>
      <p:graphicFrame>
        <p:nvGraphicFramePr>
          <p:cNvPr id="8" name="Table 7"/>
          <p:cNvGraphicFramePr>
            <a:graphicFrameLocks noGrp="1"/>
          </p:cNvGraphicFramePr>
          <p:nvPr/>
        </p:nvGraphicFramePr>
        <p:xfrm>
          <a:off x="428596" y="3214686"/>
          <a:ext cx="8215369" cy="1376560"/>
        </p:xfrm>
        <a:graphic>
          <a:graphicData uri="http://schemas.openxmlformats.org/drawingml/2006/table">
            <a:tbl>
              <a:tblPr rtl="1"/>
              <a:tblGrid>
                <a:gridCol w="3728685"/>
                <a:gridCol w="947499"/>
                <a:gridCol w="3539185"/>
              </a:tblGrid>
              <a:tr h="688280">
                <a:tc>
                  <a:txBody>
                    <a:bodyPr/>
                    <a:lstStyle/>
                    <a:p>
                      <a:pPr marL="180340" indent="-180340" algn="ctr" rtl="1">
                        <a:lnSpc>
                          <a:spcPct val="95000"/>
                        </a:lnSpc>
                        <a:spcAft>
                          <a:spcPts val="0"/>
                        </a:spcAft>
                        <a:tabLst>
                          <a:tab pos="2461260" algn="l"/>
                        </a:tabLst>
                      </a:pPr>
                      <a:r>
                        <a:rPr lang="ar-SA" sz="2000" b="1" dirty="0">
                          <a:latin typeface="B Badr"/>
                          <a:ea typeface="B Badr"/>
                          <a:cs typeface="B Lotus" pitchFamily="2" charset="-78"/>
                        </a:rPr>
                        <a:t>از این نـماز ریایی چنان خجل شده‏ام</a:t>
                      </a:r>
                      <a:br>
                        <a:rPr lang="ar-SA" sz="2000" b="1" dirty="0">
                          <a:latin typeface="B Badr"/>
                          <a:ea typeface="B Badr"/>
                          <a:cs typeface="B Lotus" pitchFamily="2" charset="-78"/>
                        </a:rPr>
                      </a:br>
                      <a:endParaRPr lang="en-US" sz="2000" b="1" dirty="0">
                        <a:latin typeface="B Badr"/>
                        <a:ea typeface="B Badr"/>
                        <a:cs typeface="B Lotus" pitchFamily="2" charset="-78"/>
                      </a:endParaRPr>
                    </a:p>
                  </a:txBody>
                  <a:tcPr marL="68580" marR="68580" marT="0" marB="0" anchor="ctr">
                    <a:lnL>
                      <a:noFill/>
                    </a:lnL>
                    <a:lnR>
                      <a:noFill/>
                    </a:lnR>
                    <a:lnT>
                      <a:noFill/>
                    </a:lnT>
                    <a:lnB>
                      <a:noFill/>
                    </a:lnB>
                  </a:tcPr>
                </a:tc>
                <a:tc>
                  <a:txBody>
                    <a:bodyPr/>
                    <a:lstStyle/>
                    <a:p>
                      <a:pPr marL="180340" indent="-180340" algn="ctr" rtl="1">
                        <a:lnSpc>
                          <a:spcPct val="95000"/>
                        </a:lnSpc>
                        <a:spcAft>
                          <a:spcPts val="0"/>
                        </a:spcAft>
                        <a:tabLst>
                          <a:tab pos="2461260" algn="l"/>
                        </a:tabLst>
                      </a:pPr>
                      <a:endParaRPr lang="ar-SA" sz="2000" b="1">
                        <a:latin typeface="B Badr"/>
                        <a:ea typeface="B Badr"/>
                        <a:cs typeface="B Lotus" pitchFamily="2" charset="-78"/>
                      </a:endParaRPr>
                    </a:p>
                  </a:txBody>
                  <a:tcPr marL="68580" marR="68580" marT="0" marB="0">
                    <a:lnL>
                      <a:noFill/>
                    </a:lnL>
                    <a:lnR>
                      <a:noFill/>
                    </a:lnR>
                    <a:lnT>
                      <a:noFill/>
                    </a:lnT>
                    <a:lnB>
                      <a:noFill/>
                    </a:lnB>
                  </a:tcPr>
                </a:tc>
                <a:tc>
                  <a:txBody>
                    <a:bodyPr/>
                    <a:lstStyle/>
                    <a:p>
                      <a:pPr marL="180340" indent="-180340" algn="ctr" rtl="1">
                        <a:lnSpc>
                          <a:spcPct val="95000"/>
                        </a:lnSpc>
                        <a:spcAft>
                          <a:spcPts val="0"/>
                        </a:spcAft>
                        <a:tabLst>
                          <a:tab pos="2461260" algn="l"/>
                        </a:tabLst>
                      </a:pPr>
                      <a:r>
                        <a:rPr lang="ar-SA" sz="2000" b="1">
                          <a:latin typeface="B Badr"/>
                          <a:ea typeface="B Badr"/>
                          <a:cs typeface="B Lotus" pitchFamily="2" charset="-78"/>
                        </a:rPr>
                        <a:t>که در برابر رویـت نظـر نمی‏آرم</a:t>
                      </a:r>
                      <a:br>
                        <a:rPr lang="ar-SA" sz="2000" b="1">
                          <a:latin typeface="B Badr"/>
                          <a:ea typeface="B Badr"/>
                          <a:cs typeface="B Lotus" pitchFamily="2" charset="-78"/>
                        </a:rPr>
                      </a:br>
                      <a:endParaRPr lang="en-US" sz="2000" b="1">
                        <a:latin typeface="B Badr"/>
                        <a:ea typeface="B Badr"/>
                        <a:cs typeface="B Lotus" pitchFamily="2" charset="-78"/>
                      </a:endParaRPr>
                    </a:p>
                  </a:txBody>
                  <a:tcPr marL="68580" marR="68580" marT="0" marB="0" anchor="ctr">
                    <a:lnL>
                      <a:noFill/>
                    </a:lnL>
                    <a:lnR>
                      <a:noFill/>
                    </a:lnR>
                    <a:lnT>
                      <a:noFill/>
                    </a:lnT>
                    <a:lnB>
                      <a:noFill/>
                    </a:lnB>
                  </a:tcPr>
                </a:tc>
              </a:tr>
              <a:tr h="688280">
                <a:tc>
                  <a:txBody>
                    <a:bodyPr/>
                    <a:lstStyle/>
                    <a:p>
                      <a:pPr marL="180340" indent="-180340" algn="ctr" rtl="1">
                        <a:lnSpc>
                          <a:spcPct val="95000"/>
                        </a:lnSpc>
                        <a:spcAft>
                          <a:spcPts val="0"/>
                        </a:spcAft>
                        <a:tabLst>
                          <a:tab pos="2461260" algn="l"/>
                        </a:tabLst>
                      </a:pPr>
                      <a:r>
                        <a:rPr lang="ar-SA" sz="2000" b="1">
                          <a:latin typeface="B Badr"/>
                          <a:ea typeface="B Badr"/>
                          <a:cs typeface="B Lotus" pitchFamily="2" charset="-78"/>
                        </a:rPr>
                        <a:t>ز عشق روی تو من رو به قبله آوردم</a:t>
                      </a:r>
                      <a:br>
                        <a:rPr lang="ar-SA" sz="2000" b="1">
                          <a:latin typeface="B Badr"/>
                          <a:ea typeface="B Badr"/>
                          <a:cs typeface="B Lotus" pitchFamily="2" charset="-78"/>
                        </a:rPr>
                      </a:br>
                      <a:endParaRPr lang="en-US" sz="2000" b="1">
                        <a:latin typeface="B Badr"/>
                        <a:ea typeface="B Badr"/>
                        <a:cs typeface="B Lotus" pitchFamily="2" charset="-78"/>
                      </a:endParaRPr>
                    </a:p>
                  </a:txBody>
                  <a:tcPr marL="68580" marR="68580" marT="0" marB="0" anchor="ctr">
                    <a:lnL>
                      <a:noFill/>
                    </a:lnL>
                    <a:lnR>
                      <a:noFill/>
                    </a:lnR>
                    <a:lnT>
                      <a:noFill/>
                    </a:lnT>
                    <a:lnB>
                      <a:noFill/>
                    </a:lnB>
                  </a:tcPr>
                </a:tc>
                <a:tc>
                  <a:txBody>
                    <a:bodyPr/>
                    <a:lstStyle/>
                    <a:p>
                      <a:pPr marL="180340" indent="-180340" algn="ctr" rtl="1">
                        <a:lnSpc>
                          <a:spcPct val="95000"/>
                        </a:lnSpc>
                        <a:spcAft>
                          <a:spcPts val="0"/>
                        </a:spcAft>
                        <a:tabLst>
                          <a:tab pos="2461260" algn="l"/>
                        </a:tabLst>
                      </a:pPr>
                      <a:endParaRPr lang="ar-SA" sz="2000" b="1" dirty="0">
                        <a:latin typeface="B Badr"/>
                        <a:ea typeface="B Badr"/>
                        <a:cs typeface="B Lotus" pitchFamily="2" charset="-78"/>
                      </a:endParaRPr>
                    </a:p>
                  </a:txBody>
                  <a:tcPr marL="68580" marR="68580" marT="0" marB="0">
                    <a:lnL>
                      <a:noFill/>
                    </a:lnL>
                    <a:lnR>
                      <a:noFill/>
                    </a:lnR>
                    <a:lnT>
                      <a:noFill/>
                    </a:lnT>
                    <a:lnB>
                      <a:noFill/>
                    </a:lnB>
                  </a:tcPr>
                </a:tc>
                <a:tc>
                  <a:txBody>
                    <a:bodyPr/>
                    <a:lstStyle/>
                    <a:p>
                      <a:pPr marL="180340" indent="-180340" algn="ctr" rtl="1">
                        <a:lnSpc>
                          <a:spcPct val="95000"/>
                        </a:lnSpc>
                        <a:spcAft>
                          <a:spcPts val="0"/>
                        </a:spcAft>
                        <a:tabLst>
                          <a:tab pos="2461260" algn="l"/>
                        </a:tabLst>
                      </a:pPr>
                      <a:r>
                        <a:rPr lang="ar-SA" sz="2000" b="1" dirty="0">
                          <a:latin typeface="B Badr"/>
                          <a:ea typeface="B Badr"/>
                          <a:cs typeface="B Lotus" pitchFamily="2" charset="-78"/>
                        </a:rPr>
                        <a:t>وگرنه من ز نماز و ز قبله بیزارم</a:t>
                      </a:r>
                      <a:br>
                        <a:rPr lang="ar-SA" sz="2000" b="1" dirty="0">
                          <a:latin typeface="B Badr"/>
                          <a:ea typeface="B Badr"/>
                          <a:cs typeface="B Lotus" pitchFamily="2" charset="-78"/>
                        </a:rPr>
                      </a:br>
                      <a:endParaRPr lang="en-US" sz="2000" b="1" dirty="0">
                        <a:latin typeface="B Badr"/>
                        <a:ea typeface="B Badr"/>
                        <a:cs typeface="B Lotus" pitchFamily="2" charset="-78"/>
                      </a:endParaRPr>
                    </a:p>
                  </a:txBody>
                  <a:tcPr marL="68580" marR="68580" marT="0" marB="0" anchor="ctr">
                    <a:lnL>
                      <a:noFill/>
                    </a:lnL>
                    <a:lnR>
                      <a:noFill/>
                    </a:lnR>
                    <a:lnT>
                      <a:noFill/>
                    </a:lnT>
                    <a:lnB>
                      <a:noFill/>
                    </a:lnB>
                  </a:tcPr>
                </a:tc>
              </a:tr>
            </a:tbl>
          </a:graphicData>
        </a:graphic>
      </p:graphicFrame>
      <p:sp>
        <p:nvSpPr>
          <p:cNvPr id="9" name="Rounded Rectangle 8">
            <a:hlinkClick r:id="rId9" action="ppaction://hlinksldjump">
              <a:snd r:embed="rId5" name="thbad.wav"/>
            </a:hlinkClick>
            <a:hlinkHover r:id="" action="ppaction://noaction">
              <a:snd r:embed="rId6" name="0.wav"/>
            </a:hlinkHover>
          </p:cNvPr>
          <p:cNvSpPr/>
          <p:nvPr/>
        </p:nvSpPr>
        <p:spPr>
          <a:xfrm flipH="1">
            <a:off x="4286248"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0" action="ppaction://hlinksldjump">
              <a:snd r:embed="rId5" name="thbad.wav"/>
            </a:hlinkClick>
            <a:hlinkHover r:id="" action="ppaction://noaction">
              <a:snd r:embed="rId6" name="0.wav"/>
            </a:hlinkHover>
          </p:cNvPr>
          <p:cNvSpPr/>
          <p:nvPr/>
        </p:nvSpPr>
        <p:spPr>
          <a:xfrm flipH="1">
            <a:off x="4000496"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1" action="ppaction://hlinksldjump">
              <a:snd r:embed="rId5" name="thbad.wav"/>
            </a:hlinkClick>
            <a:hlinkHover r:id="" action="ppaction://noaction">
              <a:snd r:embed="rId6" name="0.wav"/>
            </a:hlinkHover>
          </p:cNvPr>
          <p:cNvSpPr/>
          <p:nvPr/>
        </p:nvSpPr>
        <p:spPr>
          <a:xfrm flipH="1">
            <a:off x="371474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2" action="ppaction://hlinksldjump">
              <a:snd r:embed="rId5" name="thbad.wav"/>
            </a:hlinkClick>
            <a:hlinkHover r:id="" action="ppaction://noaction">
              <a:snd r:embed="rId6" name="0.wav"/>
            </a:hlinkHover>
          </p:cNvPr>
          <p:cNvSpPr/>
          <p:nvPr/>
        </p:nvSpPr>
        <p:spPr>
          <a:xfrm flipH="1">
            <a:off x="342899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3" action="ppaction://hlinksldjump">
              <a:snd r:embed="rId5" name="thbad.wav"/>
            </a:hlinkClick>
            <a:hlinkHover r:id="" action="ppaction://noaction">
              <a:snd r:embed="rId6" name="0.wav"/>
            </a:hlinkHover>
          </p:cNvPr>
          <p:cNvSpPr/>
          <p:nvPr/>
        </p:nvSpPr>
        <p:spPr>
          <a:xfrm flipH="1">
            <a:off x="314324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4" action="ppaction://hlinksldjump">
              <a:snd r:embed="rId5" name="thbad.wav"/>
            </a:hlinkClick>
            <a:hlinkHover r:id="" action="ppaction://noaction">
              <a:snd r:embed="rId6" name="0.wav"/>
            </a:hlinkHover>
          </p:cNvPr>
          <p:cNvSpPr/>
          <p:nvPr/>
        </p:nvSpPr>
        <p:spPr>
          <a:xfrm flipH="1">
            <a:off x="285748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5" action="ppaction://hlinksldjump">
              <a:snd r:embed="rId5" name="thbad.wav"/>
            </a:hlinkClick>
            <a:hlinkHover r:id="" action="ppaction://noaction">
              <a:snd r:embed="rId6" name="0.wav"/>
            </a:hlinkHover>
          </p:cNvPr>
          <p:cNvSpPr/>
          <p:nvPr/>
        </p:nvSpPr>
        <p:spPr>
          <a:xfrm flipH="1">
            <a:off x="257173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6" action="ppaction://hlinksldjump">
              <a:snd r:embed="rId5" name="thbad.wav"/>
            </a:hlinkClick>
            <a:hlinkHover r:id="" action="ppaction://noaction">
              <a:snd r:embed="rId6" name="0.wav"/>
            </a:hlinkHover>
          </p:cNvPr>
          <p:cNvSpPr/>
          <p:nvPr/>
        </p:nvSpPr>
        <p:spPr>
          <a:xfrm flipH="1">
            <a:off x="228092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7" action="ppaction://hlinksldjump">
              <a:snd r:embed="rId5" name="thbad.wav"/>
            </a:hlinkClick>
            <a:hlinkHover r:id="" action="ppaction://noaction">
              <a:snd r:embed="rId6" name="0.wav"/>
            </a:hlinkHover>
          </p:cNvPr>
          <p:cNvSpPr/>
          <p:nvPr/>
        </p:nvSpPr>
        <p:spPr>
          <a:xfrm flipH="1">
            <a:off x="200023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8" action="ppaction://hlinksldjump">
              <a:snd r:embed="rId5" name="thbad.wav"/>
            </a:hlinkClick>
            <a:hlinkHover r:id="" action="ppaction://noaction">
              <a:snd r:embed="rId6" name="0.wav"/>
            </a:hlinkHover>
          </p:cNvPr>
          <p:cNvSpPr/>
          <p:nvPr/>
        </p:nvSpPr>
        <p:spPr>
          <a:xfrm flipH="1">
            <a:off x="1571604" y="214290"/>
            <a:ext cx="396000"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19"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0"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16</a:t>
            </a:r>
            <a:endParaRPr lang="fa-IR" sz="1200" b="1" dirty="0">
              <a:effectLst>
                <a:glow rad="63500">
                  <a:schemeClr val="accent3">
                    <a:satMod val="175000"/>
                    <a:alpha val="40000"/>
                  </a:schemeClr>
                </a:glow>
              </a:effectLst>
              <a:cs typeface="B Mitra" pitchFamily="2" charset="-78"/>
            </a:endParaRPr>
          </a:p>
        </p:txBody>
      </p:sp>
      <p:sp>
        <p:nvSpPr>
          <p:cNvPr id="23" name="Rounded Rectangle 22">
            <a:hlinkClick r:id="rId22" action="ppaction://hlinksldjump">
              <a:snd r:embed="rId5" name="thbad.wav"/>
            </a:hlinkClick>
            <a:hlinkHover r:id="" action="ppaction://noaction">
              <a:snd r:embed="rId6" name="0.wav"/>
            </a:hlinkHover>
          </p:cNvPr>
          <p:cNvSpPr/>
          <p:nvPr/>
        </p:nvSpPr>
        <p:spPr>
          <a:xfrm flipH="1">
            <a:off x="714348" y="533232"/>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15</a:t>
            </a:r>
            <a:endParaRPr lang="fa-IR" sz="1200" b="1" dirty="0">
              <a:effectLst>
                <a:glow rad="63500">
                  <a:schemeClr val="accent3">
                    <a:satMod val="175000"/>
                    <a:alpha val="40000"/>
                  </a:schemeClr>
                </a:glow>
              </a:effectLst>
              <a:cs typeface="B Mitra" pitchFamily="2" charset="-78"/>
            </a:endParaRPr>
          </a:p>
        </p:txBody>
      </p:sp>
      <p:sp>
        <p:nvSpPr>
          <p:cNvPr id="24" name="Rounded Rectangle 23">
            <a:hlinkClick r:id="rId23" action="ppaction://hlinksldjump">
              <a:snd r:embed="rId5" name="thbad.wav"/>
            </a:hlinkClick>
            <a:hlinkHover r:id="" action="ppaction://noaction">
              <a:snd r:embed="rId6" name="0.wav"/>
            </a:hlinkHover>
          </p:cNvPr>
          <p:cNvSpPr/>
          <p:nvPr/>
        </p:nvSpPr>
        <p:spPr>
          <a:xfrm flipH="1">
            <a:off x="1142976"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5" name="Rounded Rectangle 24">
            <a:hlinkClick r:id="rId24"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9"/>
                                        </p:tgtEl>
                                        <p:attrNameLst>
                                          <p:attrName>style.visibility</p:attrName>
                                        </p:attrNameLst>
                                      </p:cBhvr>
                                      <p:to>
                                        <p:strVal val="visible"/>
                                      </p:to>
                                    </p:set>
                                    <p:anim calcmode="lin" valueType="num">
                                      <p:cBhvr additive="base">
                                        <p:cTn id="28" dur="1000" fill="hold"/>
                                        <p:tgtEl>
                                          <p:spTgt spid="9"/>
                                        </p:tgtEl>
                                        <p:attrNameLst>
                                          <p:attrName>ppt_x</p:attrName>
                                        </p:attrNameLst>
                                      </p:cBhvr>
                                      <p:tavLst>
                                        <p:tav tm="0">
                                          <p:val>
                                            <p:strVal val="0-#ppt_w/2"/>
                                          </p:val>
                                        </p:tav>
                                        <p:tav tm="100000">
                                          <p:val>
                                            <p:strVal val="#ppt_x"/>
                                          </p:val>
                                        </p:tav>
                                      </p:tavLst>
                                    </p:anim>
                                    <p:anim calcmode="lin" valueType="num">
                                      <p:cBhvr additive="base">
                                        <p:cTn id="29" dur="1000" fill="hold"/>
                                        <p:tgtEl>
                                          <p:spTgt spid="9"/>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10"/>
                                        </p:tgtEl>
                                        <p:attrNameLst>
                                          <p:attrName>style.visibility</p:attrName>
                                        </p:attrNameLst>
                                      </p:cBhvr>
                                      <p:to>
                                        <p:strVal val="visible"/>
                                      </p:to>
                                    </p:set>
                                    <p:anim calcmode="lin" valueType="num">
                                      <p:cBhvr additive="base">
                                        <p:cTn id="32" dur="1000" fill="hold"/>
                                        <p:tgtEl>
                                          <p:spTgt spid="10"/>
                                        </p:tgtEl>
                                        <p:attrNameLst>
                                          <p:attrName>ppt_x</p:attrName>
                                        </p:attrNameLst>
                                      </p:cBhvr>
                                      <p:tavLst>
                                        <p:tav tm="0">
                                          <p:val>
                                            <p:strVal val="0-#ppt_w/2"/>
                                          </p:val>
                                        </p:tav>
                                        <p:tav tm="100000">
                                          <p:val>
                                            <p:strVal val="#ppt_x"/>
                                          </p:val>
                                        </p:tav>
                                      </p:tavLst>
                                    </p:anim>
                                    <p:anim calcmode="lin" valueType="num">
                                      <p:cBhvr additive="base">
                                        <p:cTn id="33" dur="1000" fill="hold"/>
                                        <p:tgtEl>
                                          <p:spTgt spid="10"/>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1"/>
                                        </p:tgtEl>
                                        <p:attrNameLst>
                                          <p:attrName>style.visibility</p:attrName>
                                        </p:attrNameLst>
                                      </p:cBhvr>
                                      <p:to>
                                        <p:strVal val="visible"/>
                                      </p:to>
                                    </p:set>
                                    <p:anim calcmode="lin" valueType="num">
                                      <p:cBhvr additive="base">
                                        <p:cTn id="36" dur="1000" fill="hold"/>
                                        <p:tgtEl>
                                          <p:spTgt spid="11"/>
                                        </p:tgtEl>
                                        <p:attrNameLst>
                                          <p:attrName>ppt_x</p:attrName>
                                        </p:attrNameLst>
                                      </p:cBhvr>
                                      <p:tavLst>
                                        <p:tav tm="0">
                                          <p:val>
                                            <p:strVal val="0-#ppt_w/2"/>
                                          </p:val>
                                        </p:tav>
                                        <p:tav tm="100000">
                                          <p:val>
                                            <p:strVal val="#ppt_x"/>
                                          </p:val>
                                        </p:tav>
                                      </p:tavLst>
                                    </p:anim>
                                    <p:anim calcmode="lin" valueType="num">
                                      <p:cBhvr additive="base">
                                        <p:cTn id="37" dur="1000" fill="hold"/>
                                        <p:tgtEl>
                                          <p:spTgt spid="11"/>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2"/>
                                        </p:tgtEl>
                                        <p:attrNameLst>
                                          <p:attrName>style.visibility</p:attrName>
                                        </p:attrNameLst>
                                      </p:cBhvr>
                                      <p:to>
                                        <p:strVal val="visible"/>
                                      </p:to>
                                    </p:set>
                                    <p:anim calcmode="lin" valueType="num">
                                      <p:cBhvr additive="base">
                                        <p:cTn id="40" dur="1000" fill="hold"/>
                                        <p:tgtEl>
                                          <p:spTgt spid="12"/>
                                        </p:tgtEl>
                                        <p:attrNameLst>
                                          <p:attrName>ppt_x</p:attrName>
                                        </p:attrNameLst>
                                      </p:cBhvr>
                                      <p:tavLst>
                                        <p:tav tm="0">
                                          <p:val>
                                            <p:strVal val="0-#ppt_w/2"/>
                                          </p:val>
                                        </p:tav>
                                        <p:tav tm="100000">
                                          <p:val>
                                            <p:strVal val="#ppt_x"/>
                                          </p:val>
                                        </p:tav>
                                      </p:tavLst>
                                    </p:anim>
                                    <p:anim calcmode="lin" valueType="num">
                                      <p:cBhvr additive="base">
                                        <p:cTn id="41" dur="1000" fill="hold"/>
                                        <p:tgtEl>
                                          <p:spTgt spid="12"/>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3"/>
                                        </p:tgtEl>
                                        <p:attrNameLst>
                                          <p:attrName>style.visibility</p:attrName>
                                        </p:attrNameLst>
                                      </p:cBhvr>
                                      <p:to>
                                        <p:strVal val="visible"/>
                                      </p:to>
                                    </p:set>
                                    <p:anim calcmode="lin" valueType="num">
                                      <p:cBhvr additive="base">
                                        <p:cTn id="44" dur="1000" fill="hold"/>
                                        <p:tgtEl>
                                          <p:spTgt spid="13"/>
                                        </p:tgtEl>
                                        <p:attrNameLst>
                                          <p:attrName>ppt_x</p:attrName>
                                        </p:attrNameLst>
                                      </p:cBhvr>
                                      <p:tavLst>
                                        <p:tav tm="0">
                                          <p:val>
                                            <p:strVal val="0-#ppt_w/2"/>
                                          </p:val>
                                        </p:tav>
                                        <p:tav tm="100000">
                                          <p:val>
                                            <p:strVal val="#ppt_x"/>
                                          </p:val>
                                        </p:tav>
                                      </p:tavLst>
                                    </p:anim>
                                    <p:anim calcmode="lin" valueType="num">
                                      <p:cBhvr additive="base">
                                        <p:cTn id="45" dur="1000" fill="hold"/>
                                        <p:tgtEl>
                                          <p:spTgt spid="13"/>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4"/>
                                        </p:tgtEl>
                                        <p:attrNameLst>
                                          <p:attrName>style.visibility</p:attrName>
                                        </p:attrNameLst>
                                      </p:cBhvr>
                                      <p:to>
                                        <p:strVal val="visible"/>
                                      </p:to>
                                    </p:set>
                                    <p:anim calcmode="lin" valueType="num">
                                      <p:cBhvr additive="base">
                                        <p:cTn id="48" dur="1000" fill="hold"/>
                                        <p:tgtEl>
                                          <p:spTgt spid="14"/>
                                        </p:tgtEl>
                                        <p:attrNameLst>
                                          <p:attrName>ppt_x</p:attrName>
                                        </p:attrNameLst>
                                      </p:cBhvr>
                                      <p:tavLst>
                                        <p:tav tm="0">
                                          <p:val>
                                            <p:strVal val="0-#ppt_w/2"/>
                                          </p:val>
                                        </p:tav>
                                        <p:tav tm="100000">
                                          <p:val>
                                            <p:strVal val="#ppt_x"/>
                                          </p:val>
                                        </p:tav>
                                      </p:tavLst>
                                    </p:anim>
                                    <p:anim calcmode="lin" valueType="num">
                                      <p:cBhvr additive="base">
                                        <p:cTn id="49" dur="1000" fill="hold"/>
                                        <p:tgtEl>
                                          <p:spTgt spid="14"/>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5"/>
                                        </p:tgtEl>
                                        <p:attrNameLst>
                                          <p:attrName>style.visibility</p:attrName>
                                        </p:attrNameLst>
                                      </p:cBhvr>
                                      <p:to>
                                        <p:strVal val="visible"/>
                                      </p:to>
                                    </p:set>
                                    <p:anim calcmode="lin" valueType="num">
                                      <p:cBhvr additive="base">
                                        <p:cTn id="52" dur="1000" fill="hold"/>
                                        <p:tgtEl>
                                          <p:spTgt spid="15"/>
                                        </p:tgtEl>
                                        <p:attrNameLst>
                                          <p:attrName>ppt_x</p:attrName>
                                        </p:attrNameLst>
                                      </p:cBhvr>
                                      <p:tavLst>
                                        <p:tav tm="0">
                                          <p:val>
                                            <p:strVal val="0-#ppt_w/2"/>
                                          </p:val>
                                        </p:tav>
                                        <p:tav tm="100000">
                                          <p:val>
                                            <p:strVal val="#ppt_x"/>
                                          </p:val>
                                        </p:tav>
                                      </p:tavLst>
                                    </p:anim>
                                    <p:anim calcmode="lin" valueType="num">
                                      <p:cBhvr additive="base">
                                        <p:cTn id="53" dur="1000" fill="hold"/>
                                        <p:tgtEl>
                                          <p:spTgt spid="15"/>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6"/>
                                        </p:tgtEl>
                                        <p:attrNameLst>
                                          <p:attrName>style.visibility</p:attrName>
                                        </p:attrNameLst>
                                      </p:cBhvr>
                                      <p:to>
                                        <p:strVal val="visible"/>
                                      </p:to>
                                    </p:set>
                                    <p:anim calcmode="lin" valueType="num">
                                      <p:cBhvr additive="base">
                                        <p:cTn id="56" dur="1000" fill="hold"/>
                                        <p:tgtEl>
                                          <p:spTgt spid="16"/>
                                        </p:tgtEl>
                                        <p:attrNameLst>
                                          <p:attrName>ppt_x</p:attrName>
                                        </p:attrNameLst>
                                      </p:cBhvr>
                                      <p:tavLst>
                                        <p:tav tm="0">
                                          <p:val>
                                            <p:strVal val="0-#ppt_w/2"/>
                                          </p:val>
                                        </p:tav>
                                        <p:tav tm="100000">
                                          <p:val>
                                            <p:strVal val="#ppt_x"/>
                                          </p:val>
                                        </p:tav>
                                      </p:tavLst>
                                    </p:anim>
                                    <p:anim calcmode="lin" valueType="num">
                                      <p:cBhvr additive="base">
                                        <p:cTn id="57" dur="1000" fill="hold"/>
                                        <p:tgtEl>
                                          <p:spTgt spid="16"/>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7"/>
                                        </p:tgtEl>
                                        <p:attrNameLst>
                                          <p:attrName>style.visibility</p:attrName>
                                        </p:attrNameLst>
                                      </p:cBhvr>
                                      <p:to>
                                        <p:strVal val="visible"/>
                                      </p:to>
                                    </p:set>
                                    <p:anim calcmode="lin" valueType="num">
                                      <p:cBhvr additive="base">
                                        <p:cTn id="60" dur="1000" fill="hold"/>
                                        <p:tgtEl>
                                          <p:spTgt spid="17"/>
                                        </p:tgtEl>
                                        <p:attrNameLst>
                                          <p:attrName>ppt_x</p:attrName>
                                        </p:attrNameLst>
                                      </p:cBhvr>
                                      <p:tavLst>
                                        <p:tav tm="0">
                                          <p:val>
                                            <p:strVal val="0-#ppt_w/2"/>
                                          </p:val>
                                        </p:tav>
                                        <p:tav tm="100000">
                                          <p:val>
                                            <p:strVal val="#ppt_x"/>
                                          </p:val>
                                        </p:tav>
                                      </p:tavLst>
                                    </p:anim>
                                    <p:anim calcmode="lin" valueType="num">
                                      <p:cBhvr additive="base">
                                        <p:cTn id="61" dur="1000" fill="hold"/>
                                        <p:tgtEl>
                                          <p:spTgt spid="17"/>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8"/>
                                        </p:tgtEl>
                                        <p:attrNameLst>
                                          <p:attrName>style.visibility</p:attrName>
                                        </p:attrNameLst>
                                      </p:cBhvr>
                                      <p:to>
                                        <p:strVal val="visible"/>
                                      </p:to>
                                    </p:set>
                                    <p:anim calcmode="lin" valueType="num">
                                      <p:cBhvr additive="base">
                                        <p:cTn id="64" dur="1000" fill="hold"/>
                                        <p:tgtEl>
                                          <p:spTgt spid="18"/>
                                        </p:tgtEl>
                                        <p:attrNameLst>
                                          <p:attrName>ppt_x</p:attrName>
                                        </p:attrNameLst>
                                      </p:cBhvr>
                                      <p:tavLst>
                                        <p:tav tm="0">
                                          <p:val>
                                            <p:strVal val="0-#ppt_w/2"/>
                                          </p:val>
                                        </p:tav>
                                        <p:tav tm="100000">
                                          <p:val>
                                            <p:strVal val="#ppt_x"/>
                                          </p:val>
                                        </p:tav>
                                      </p:tavLst>
                                    </p:anim>
                                    <p:anim calcmode="lin" valueType="num">
                                      <p:cBhvr additive="base">
                                        <p:cTn id="65" dur="1000" fill="hold"/>
                                        <p:tgtEl>
                                          <p:spTgt spid="18"/>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9"/>
                                        </p:tgtEl>
                                        <p:attrNameLst>
                                          <p:attrName>style.visibility</p:attrName>
                                        </p:attrNameLst>
                                      </p:cBhvr>
                                      <p:to>
                                        <p:strVal val="visible"/>
                                      </p:to>
                                    </p:set>
                                    <p:anim calcmode="lin" valueType="num">
                                      <p:cBhvr additive="base">
                                        <p:cTn id="68" dur="1000" fill="hold"/>
                                        <p:tgtEl>
                                          <p:spTgt spid="19"/>
                                        </p:tgtEl>
                                        <p:attrNameLst>
                                          <p:attrName>ppt_x</p:attrName>
                                        </p:attrNameLst>
                                      </p:cBhvr>
                                      <p:tavLst>
                                        <p:tav tm="0">
                                          <p:val>
                                            <p:strVal val="0-#ppt_w/2"/>
                                          </p:val>
                                        </p:tav>
                                        <p:tav tm="100000">
                                          <p:val>
                                            <p:strVal val="#ppt_x"/>
                                          </p:val>
                                        </p:tav>
                                      </p:tavLst>
                                    </p:anim>
                                    <p:anim calcmode="lin" valueType="num">
                                      <p:cBhvr additive="base">
                                        <p:cTn id="69" dur="1000" fill="hold"/>
                                        <p:tgtEl>
                                          <p:spTgt spid="19"/>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1000" fill="hold"/>
                                        <p:tgtEl>
                                          <p:spTgt spid="20"/>
                                        </p:tgtEl>
                                        <p:attrNameLst>
                                          <p:attrName>ppt_x</p:attrName>
                                        </p:attrNameLst>
                                      </p:cBhvr>
                                      <p:tavLst>
                                        <p:tav tm="0">
                                          <p:val>
                                            <p:strVal val="0-#ppt_w/2"/>
                                          </p:val>
                                        </p:tav>
                                        <p:tav tm="100000">
                                          <p:val>
                                            <p:strVal val="#ppt_x"/>
                                          </p:val>
                                        </p:tav>
                                      </p:tavLst>
                                    </p:anim>
                                    <p:anim calcmode="lin" valueType="num">
                                      <p:cBhvr additive="base">
                                        <p:cTn id="73" dur="1000" fill="hold"/>
                                        <p:tgtEl>
                                          <p:spTgt spid="20"/>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additive="base">
                                        <p:cTn id="76" dur="1000" fill="hold"/>
                                        <p:tgtEl>
                                          <p:spTgt spid="25"/>
                                        </p:tgtEl>
                                        <p:attrNameLst>
                                          <p:attrName>ppt_x</p:attrName>
                                        </p:attrNameLst>
                                      </p:cBhvr>
                                      <p:tavLst>
                                        <p:tav tm="0">
                                          <p:val>
                                            <p:strVal val="0-#ppt_w/2"/>
                                          </p:val>
                                        </p:tav>
                                        <p:tav tm="100000">
                                          <p:val>
                                            <p:strVal val="#ppt_x"/>
                                          </p:val>
                                        </p:tav>
                                      </p:tavLst>
                                    </p:anim>
                                    <p:anim calcmode="lin" valueType="num">
                                      <p:cBhvr additive="base">
                                        <p:cTn id="77" dur="1000" fill="hold"/>
                                        <p:tgtEl>
                                          <p:spTgt spid="25"/>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4"/>
                                        </p:tgtEl>
                                        <p:attrNameLst>
                                          <p:attrName>style.visibility</p:attrName>
                                        </p:attrNameLst>
                                      </p:cBhvr>
                                      <p:to>
                                        <p:strVal val="visible"/>
                                      </p:to>
                                    </p:set>
                                    <p:anim calcmode="lin" valueType="num">
                                      <p:cBhvr additive="base">
                                        <p:cTn id="80" dur="1000" fill="hold"/>
                                        <p:tgtEl>
                                          <p:spTgt spid="24"/>
                                        </p:tgtEl>
                                        <p:attrNameLst>
                                          <p:attrName>ppt_x</p:attrName>
                                        </p:attrNameLst>
                                      </p:cBhvr>
                                      <p:tavLst>
                                        <p:tav tm="0">
                                          <p:val>
                                            <p:strVal val="0-#ppt_w/2"/>
                                          </p:val>
                                        </p:tav>
                                        <p:tav tm="100000">
                                          <p:val>
                                            <p:strVal val="#ppt_x"/>
                                          </p:val>
                                        </p:tav>
                                      </p:tavLst>
                                    </p:anim>
                                    <p:anim calcmode="lin" valueType="num">
                                      <p:cBhvr additive="base">
                                        <p:cTn id="81" dur="1000" fill="hold"/>
                                        <p:tgtEl>
                                          <p:spTgt spid="24"/>
                                        </p:tgtEl>
                                        <p:attrNameLst>
                                          <p:attrName>ppt_y</p:attrName>
                                        </p:attrNameLst>
                                      </p:cBhvr>
                                      <p:tavLst>
                                        <p:tav tm="0">
                                          <p:val>
                                            <p:strVal val="#ppt_y"/>
                                          </p:val>
                                        </p:tav>
                                        <p:tav tm="100000">
                                          <p:val>
                                            <p:strVal val="#ppt_y"/>
                                          </p:val>
                                        </p:tav>
                                      </p:tavLst>
                                    </p:anim>
                                  </p:childTnLst>
                                </p:cTn>
                              </p:par>
                              <p:par>
                                <p:cTn id="82" presetID="7" presetClass="entr" presetSubtype="8"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 calcmode="lin" valueType="num">
                                      <p:cBhvr additive="base">
                                        <p:cTn id="84" dur="1000" fill="hold"/>
                                        <p:tgtEl>
                                          <p:spTgt spid="23"/>
                                        </p:tgtEl>
                                        <p:attrNameLst>
                                          <p:attrName>ppt_x</p:attrName>
                                        </p:attrNameLst>
                                      </p:cBhvr>
                                      <p:tavLst>
                                        <p:tav tm="0">
                                          <p:val>
                                            <p:strVal val="0-#ppt_w/2"/>
                                          </p:val>
                                        </p:tav>
                                        <p:tav tm="100000">
                                          <p:val>
                                            <p:strVal val="#ppt_x"/>
                                          </p:val>
                                        </p:tav>
                                      </p:tavLst>
                                    </p:anim>
                                    <p:anim calcmode="lin" valueType="num">
                                      <p:cBhvr additive="base">
                                        <p:cTn id="85" dur="1000" fill="hold"/>
                                        <p:tgtEl>
                                          <p:spTgt spid="23"/>
                                        </p:tgtEl>
                                        <p:attrNameLst>
                                          <p:attrName>ppt_y</p:attrName>
                                        </p:attrNameLst>
                                      </p:cBhvr>
                                      <p:tavLst>
                                        <p:tav tm="0">
                                          <p:val>
                                            <p:strVal val="#ppt_y"/>
                                          </p:val>
                                        </p:tav>
                                        <p:tav tm="100000">
                                          <p:val>
                                            <p:strVal val="#ppt_y"/>
                                          </p:val>
                                        </p:tav>
                                      </p:tavLst>
                                    </p:anim>
                                  </p:childTnLst>
                                </p:cTn>
                              </p:par>
                              <p:par>
                                <p:cTn id="86" presetID="7" presetClass="entr" presetSubtype="8" fill="hold" grpId="0" nodeType="withEffect">
                                  <p:stCondLst>
                                    <p:cond delay="0"/>
                                  </p:stCondLst>
                                  <p:childTnLst>
                                    <p:set>
                                      <p:cBhvr>
                                        <p:cTn id="87" dur="1" fill="hold">
                                          <p:stCondLst>
                                            <p:cond delay="0"/>
                                          </p:stCondLst>
                                        </p:cTn>
                                        <p:tgtEl>
                                          <p:spTgt spid="22"/>
                                        </p:tgtEl>
                                        <p:attrNameLst>
                                          <p:attrName>style.visibility</p:attrName>
                                        </p:attrNameLst>
                                      </p:cBhvr>
                                      <p:to>
                                        <p:strVal val="visible"/>
                                      </p:to>
                                    </p:set>
                                    <p:anim calcmode="lin" valueType="num">
                                      <p:cBhvr additive="base">
                                        <p:cTn id="88" dur="1000" fill="hold"/>
                                        <p:tgtEl>
                                          <p:spTgt spid="22"/>
                                        </p:tgtEl>
                                        <p:attrNameLst>
                                          <p:attrName>ppt_x</p:attrName>
                                        </p:attrNameLst>
                                      </p:cBhvr>
                                      <p:tavLst>
                                        <p:tav tm="0">
                                          <p:val>
                                            <p:strVal val="0-#ppt_w/2"/>
                                          </p:val>
                                        </p:tav>
                                        <p:tav tm="100000">
                                          <p:val>
                                            <p:strVal val="#ppt_x"/>
                                          </p:val>
                                        </p:tav>
                                      </p:tavLst>
                                    </p:anim>
                                    <p:anim calcmode="lin" valueType="num">
                                      <p:cBhvr additive="base">
                                        <p:cTn id="89" dur="1000" fill="hold"/>
                                        <p:tgtEl>
                                          <p:spTgt spid="22"/>
                                        </p:tgtEl>
                                        <p:attrNameLst>
                                          <p:attrName>ppt_y</p:attrName>
                                        </p:attrNameLst>
                                      </p:cBhvr>
                                      <p:tavLst>
                                        <p:tav tm="0">
                                          <p:val>
                                            <p:strVal val="#ppt_y"/>
                                          </p:val>
                                        </p:tav>
                                        <p:tav tm="100000">
                                          <p:val>
                                            <p:strVal val="#ppt_y"/>
                                          </p:val>
                                        </p:tav>
                                      </p:tavLst>
                                    </p:anim>
                                  </p:childTnLst>
                                </p:cTn>
                              </p:par>
                            </p:childTnLst>
                          </p:cTn>
                        </p:par>
                        <p:par>
                          <p:cTn id="90" fill="hold">
                            <p:stCondLst>
                              <p:cond delay="2000"/>
                            </p:stCondLst>
                            <p:childTnLst>
                              <p:par>
                                <p:cTn id="91" presetID="10" presetClass="entr" presetSubtype="0" fill="hold" nodeType="afterEffect">
                                  <p:stCondLst>
                                    <p:cond delay="0"/>
                                  </p:stCondLst>
                                  <p:childTnLst>
                                    <p:set>
                                      <p:cBhvr>
                                        <p:cTn id="92" dur="1" fill="hold">
                                          <p:stCondLst>
                                            <p:cond delay="0"/>
                                          </p:stCondLst>
                                        </p:cTn>
                                        <p:tgtEl>
                                          <p:spTgt spid="30"/>
                                        </p:tgtEl>
                                        <p:attrNameLst>
                                          <p:attrName>style.visibility</p:attrName>
                                        </p:attrNameLst>
                                      </p:cBhvr>
                                      <p:to>
                                        <p:strVal val="visible"/>
                                      </p:to>
                                    </p:set>
                                    <p:animEffect transition="in" filter="fade">
                                      <p:cBhvr>
                                        <p:cTn id="93" dur="1000"/>
                                        <p:tgtEl>
                                          <p:spTgt spid="30"/>
                                        </p:tgtEl>
                                      </p:cBhvr>
                                    </p:animEffect>
                                  </p:childTnLst>
                                </p:cTn>
                              </p:par>
                              <p:par>
                                <p:cTn id="94" presetID="10" presetClass="entr" presetSubtype="0" fill="hold" nodeType="withEffect">
                                  <p:stCondLst>
                                    <p:cond delay="0"/>
                                  </p:stCondLst>
                                  <p:childTnLst>
                                    <p:set>
                                      <p:cBhvr>
                                        <p:cTn id="95" dur="1" fill="hold">
                                          <p:stCondLst>
                                            <p:cond delay="0"/>
                                          </p:stCondLst>
                                        </p:cTn>
                                        <p:tgtEl>
                                          <p:spTgt spid="8"/>
                                        </p:tgtEl>
                                        <p:attrNameLst>
                                          <p:attrName>style.visibility</p:attrName>
                                        </p:attrNameLst>
                                      </p:cBhvr>
                                      <p:to>
                                        <p:strVal val="visible"/>
                                      </p:to>
                                    </p:set>
                                    <p:animEffect transition="in" filter="fade">
                                      <p:cBhvr>
                                        <p:cTn id="96"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P spid="23" grpId="0" animBg="1"/>
      <p:bldP spid="24" grpId="0" animBg="1"/>
      <p:bldP spid="25" grpId="0" animBg="1"/>
    </p:bldLst>
  </p:timing>
</p:sld>
</file>

<file path=ppt/slides/slide143.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7. نماز يدكي: نماز قضا.</a:t>
                      </a:r>
                      <a:endParaRPr lang="en-US"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8. نمازچُرتكي: در نماز چرت مي‏زند.</a:t>
                      </a:r>
                      <a:endParaRPr lang="en-US"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9. نماز زوركي: از ترس پدر ومادر و يا مسئولان مدرسه نماز مي‏خواند.</a:t>
                      </a:r>
                      <a:endParaRPr lang="en-US"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10. نماز پولكي: مثل نماز دوران كودكي كه با تشويق پدر و مادر همراه بود.</a:t>
                      </a:r>
                      <a:endParaRPr lang="en-US"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11. نماز الكي: يادش رفته وضو بگيرد:«لَا صَلَاۀَ إِلَّا بِطَهُور»</a:t>
                      </a:r>
                      <a:r>
                        <a:rPr lang="fa-IR" sz="2400" b="1" kern="1200" dirty="0" smtClean="0">
                          <a:solidFill>
                            <a:schemeClr val="tx1"/>
                          </a:solidFill>
                          <a:effectLst>
                            <a:glow rad="139700">
                              <a:schemeClr val="accent2">
                                <a:satMod val="175000"/>
                                <a:alpha val="40000"/>
                              </a:schemeClr>
                            </a:glow>
                          </a:effectLst>
                          <a:latin typeface="+mn-lt"/>
                          <a:ea typeface="+mn-ea"/>
                          <a:cs typeface="B Lotus" pitchFamily="2" charset="-78"/>
                        </a:rPr>
                        <a:t> *</a:t>
                      </a:r>
                      <a:endParaRPr lang="en-US"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12. نماز راستكي: نماز صحیح و با حضور قلب.</a:t>
                      </a:r>
                      <a:endParaRPr lang="en-US" sz="2200" b="1" kern="1200" dirty="0" smtClean="0">
                        <a:solidFill>
                          <a:schemeClr val="tx1"/>
                        </a:solidFill>
                        <a:latin typeface="+mn-lt"/>
                        <a:ea typeface="+mn-ea"/>
                        <a:cs typeface="B Lotus" pitchFamily="2" charset="-78"/>
                      </a:endParaRPr>
                    </a:p>
                    <a:p>
                      <a:pPr algn="just" rtl="1">
                        <a:lnSpc>
                          <a:spcPct val="150000"/>
                        </a:lnSpc>
                      </a:pPr>
                      <a:r>
                        <a:rPr lang="ar-SA" sz="2200" b="1" kern="1200" dirty="0" smtClean="0">
                          <a:solidFill>
                            <a:schemeClr val="tx1"/>
                          </a:solidFill>
                          <a:latin typeface="+mn-lt"/>
                          <a:ea typeface="+mn-ea"/>
                          <a:cs typeface="B Lotus" pitchFamily="2" charset="-78"/>
                        </a:rPr>
                        <a:t>رسول‌خدا</a:t>
                      </a:r>
                      <a:r>
                        <a:rPr lang="en-US" sz="2200" b="1" kern="1200" dirty="0" smtClean="0">
                          <a:solidFill>
                            <a:schemeClr val="tx1"/>
                          </a:solidFill>
                          <a:latin typeface="+mn-lt"/>
                          <a:ea typeface="+mn-ea"/>
                          <a:cs typeface="B Lotus" pitchFamily="2" charset="-78"/>
                        </a:rPr>
                        <a:t>-</a:t>
                      </a:r>
                      <a:r>
                        <a:rPr lang="ar-SA" sz="2200" b="1" kern="1200" dirty="0" smtClean="0">
                          <a:solidFill>
                            <a:schemeClr val="tx1"/>
                          </a:solidFill>
                          <a:latin typeface="+mn-lt"/>
                          <a:ea typeface="+mn-ea"/>
                          <a:cs typeface="B Lotus" pitchFamily="2" charset="-78"/>
                        </a:rPr>
                        <a:t> فرمودند: «يَاأبَاذَر!رَكْعَتَان مُقْتَصَدَتَانِ فِي تَفَكُّرٍ- خَيْرٌ مِنْ قِيَامِ لَيْلَۀٍوَ الْقَلْبُ سَاه؛‏ </a:t>
                      </a:r>
                      <a:r>
                        <a:rPr lang="fa-IR" sz="2400" b="1" kern="1200" dirty="0" smtClean="0">
                          <a:solidFill>
                            <a:schemeClr val="tx1"/>
                          </a:solidFill>
                          <a:effectLst>
                            <a:glow rad="139700">
                              <a:schemeClr val="accent2">
                                <a:satMod val="175000"/>
                                <a:alpha val="40000"/>
                              </a:schemeClr>
                            </a:glow>
                          </a:effectLst>
                          <a:latin typeface="+mn-lt"/>
                          <a:ea typeface="+mn-ea"/>
                          <a:cs typeface="B Lotus" pitchFamily="2" charset="-78"/>
                        </a:rPr>
                        <a:t>**</a:t>
                      </a:r>
                      <a:endParaRPr lang="fa-IR" sz="2200" b="1" kern="1200" dirty="0" smtClean="0">
                        <a:solidFill>
                          <a:schemeClr val="tx1"/>
                        </a:solidFill>
                        <a:latin typeface="+mn-lt"/>
                        <a:ea typeface="+mn-ea"/>
                        <a:cs typeface="B Lotus" pitchFamily="2" charset="-78"/>
                      </a:endParaRPr>
                    </a:p>
                    <a:p>
                      <a:pPr algn="just" rtl="1">
                        <a:lnSpc>
                          <a:spcPct val="150000"/>
                        </a:lnSpc>
                      </a:pP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ابن بابویه، محمّد بن علی (شیخ صدوق)، </a:t>
                      </a:r>
                      <a:r>
                        <a:rPr lang="ar-SA" sz="1800" b="1" kern="1200" dirty="0" smtClean="0">
                          <a:solidFill>
                            <a:schemeClr val="tx1"/>
                          </a:solidFill>
                          <a:latin typeface="+mn-lt"/>
                          <a:ea typeface="+mn-ea"/>
                          <a:cs typeface="B Lotus" pitchFamily="2" charset="-78"/>
                        </a:rPr>
                        <a:t>من لا يحضره الفقيه</a:t>
                      </a:r>
                      <a:r>
                        <a:rPr lang="ar-SA" sz="1800" b="0" kern="1200" dirty="0" smtClean="0">
                          <a:solidFill>
                            <a:schemeClr val="tx1"/>
                          </a:solidFill>
                          <a:latin typeface="+mn-lt"/>
                          <a:ea typeface="+mn-ea"/>
                          <a:cs typeface="B Lotus" pitchFamily="2" charset="-78"/>
                        </a:rPr>
                        <a:t>، ج1، چ دوم، (قم: انتشارات جامعه مدرّسین، 1404 هـ . ق.ص58.</a:t>
                      </a:r>
                      <a:endParaRPr lang="en-US" sz="1800" b="1" kern="1200" dirty="0" smtClean="0">
                        <a:solidFill>
                          <a:schemeClr val="tx1"/>
                        </a:solidFill>
                        <a:latin typeface="+mn-lt"/>
                        <a:ea typeface="+mn-ea"/>
                        <a:cs typeface="B Lotus" pitchFamily="2" charset="-78"/>
                      </a:endParaRPr>
                    </a:p>
                    <a:p>
                      <a:pPr algn="just" rtl="1">
                        <a:lnSpc>
                          <a:spcPct val="150000"/>
                        </a:lnSpc>
                      </a:pP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بحارالانوار، ج74، ص84.</a:t>
                      </a:r>
                      <a:endParaRPr lang="en-US" sz="1800" b="1"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دوازدهم / قالب انواعی</a:t>
            </a:r>
          </a:p>
        </p:txBody>
      </p:sp>
      <p:sp>
        <p:nvSpPr>
          <p:cNvPr id="9" name="Rounded Rectangle 8">
            <a:hlinkClick r:id="rId9" action="ppaction://hlinksldjump">
              <a:snd r:embed="rId5" name="thbad.wav"/>
            </a:hlinkClick>
            <a:hlinkHover r:id="" action="ppaction://noaction">
              <a:snd r:embed="rId6" name="0.wav"/>
            </a:hlinkHover>
          </p:cNvPr>
          <p:cNvSpPr/>
          <p:nvPr/>
        </p:nvSpPr>
        <p:spPr>
          <a:xfrm flipH="1">
            <a:off x="4286248"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0" action="ppaction://hlinksldjump">
              <a:snd r:embed="rId5" name="thbad.wav"/>
            </a:hlinkClick>
            <a:hlinkHover r:id="" action="ppaction://noaction">
              <a:snd r:embed="rId6" name="0.wav"/>
            </a:hlinkHover>
          </p:cNvPr>
          <p:cNvSpPr/>
          <p:nvPr/>
        </p:nvSpPr>
        <p:spPr>
          <a:xfrm flipH="1">
            <a:off x="4000496"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1" action="ppaction://hlinksldjump">
              <a:snd r:embed="rId5" name="thbad.wav"/>
            </a:hlinkClick>
            <a:hlinkHover r:id="" action="ppaction://noaction">
              <a:snd r:embed="rId6" name="0.wav"/>
            </a:hlinkHover>
          </p:cNvPr>
          <p:cNvSpPr/>
          <p:nvPr/>
        </p:nvSpPr>
        <p:spPr>
          <a:xfrm flipH="1">
            <a:off x="371474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2" action="ppaction://hlinksldjump">
              <a:snd r:embed="rId5" name="thbad.wav"/>
            </a:hlinkClick>
            <a:hlinkHover r:id="" action="ppaction://noaction">
              <a:snd r:embed="rId6" name="0.wav"/>
            </a:hlinkHover>
          </p:cNvPr>
          <p:cNvSpPr/>
          <p:nvPr/>
        </p:nvSpPr>
        <p:spPr>
          <a:xfrm flipH="1">
            <a:off x="342899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3" action="ppaction://hlinksldjump">
              <a:snd r:embed="rId5" name="thbad.wav"/>
            </a:hlinkClick>
            <a:hlinkHover r:id="" action="ppaction://noaction">
              <a:snd r:embed="rId6" name="0.wav"/>
            </a:hlinkHover>
          </p:cNvPr>
          <p:cNvSpPr/>
          <p:nvPr/>
        </p:nvSpPr>
        <p:spPr>
          <a:xfrm flipH="1">
            <a:off x="314324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4" action="ppaction://hlinksldjump">
              <a:snd r:embed="rId5" name="thbad.wav"/>
            </a:hlinkClick>
            <a:hlinkHover r:id="" action="ppaction://noaction">
              <a:snd r:embed="rId6" name="0.wav"/>
            </a:hlinkHover>
          </p:cNvPr>
          <p:cNvSpPr/>
          <p:nvPr/>
        </p:nvSpPr>
        <p:spPr>
          <a:xfrm flipH="1">
            <a:off x="285748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5" action="ppaction://hlinksldjump">
              <a:snd r:embed="rId5" name="thbad.wav"/>
            </a:hlinkClick>
            <a:hlinkHover r:id="" action="ppaction://noaction">
              <a:snd r:embed="rId6" name="0.wav"/>
            </a:hlinkHover>
          </p:cNvPr>
          <p:cNvSpPr/>
          <p:nvPr/>
        </p:nvSpPr>
        <p:spPr>
          <a:xfrm flipH="1">
            <a:off x="257173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6" action="ppaction://hlinksldjump">
              <a:snd r:embed="rId5" name="thbad.wav"/>
            </a:hlinkClick>
            <a:hlinkHover r:id="" action="ppaction://noaction">
              <a:snd r:embed="rId6" name="0.wav"/>
            </a:hlinkHover>
          </p:cNvPr>
          <p:cNvSpPr/>
          <p:nvPr/>
        </p:nvSpPr>
        <p:spPr>
          <a:xfrm flipH="1">
            <a:off x="228092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7" action="ppaction://hlinksldjump">
              <a:snd r:embed="rId5" name="thbad.wav"/>
            </a:hlinkClick>
            <a:hlinkHover r:id="" action="ppaction://noaction">
              <a:snd r:embed="rId6" name="0.wav"/>
            </a:hlinkHover>
          </p:cNvPr>
          <p:cNvSpPr/>
          <p:nvPr/>
        </p:nvSpPr>
        <p:spPr>
          <a:xfrm flipH="1">
            <a:off x="200023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8" action="ppaction://hlinksldjump">
              <a:snd r:embed="rId5" name="thbad.wav"/>
            </a:hlinkClick>
            <a:hlinkHover r:id="" action="ppaction://noaction">
              <a:snd r:embed="rId6" name="0.wav"/>
            </a:hlinkHover>
          </p:cNvPr>
          <p:cNvSpPr/>
          <p:nvPr/>
        </p:nvSpPr>
        <p:spPr>
          <a:xfrm flipH="1">
            <a:off x="1571604"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19"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0"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16</a:t>
            </a:r>
            <a:endParaRPr lang="fa-IR" sz="1200" b="1" dirty="0">
              <a:effectLst>
                <a:glow rad="63500">
                  <a:schemeClr val="accent3">
                    <a:satMod val="175000"/>
                    <a:alpha val="40000"/>
                  </a:schemeClr>
                </a:glow>
              </a:effectLst>
              <a:cs typeface="B Mitra" pitchFamily="2" charset="-78"/>
            </a:endParaRPr>
          </a:p>
        </p:txBody>
      </p:sp>
      <p:sp>
        <p:nvSpPr>
          <p:cNvPr id="23" name="Rounded Rectangle 22">
            <a:hlinkClick r:id="rId22" action="ppaction://hlinksldjump">
              <a:snd r:embed="rId5" name="thbad.wav"/>
            </a:hlinkClick>
            <a:hlinkHover r:id="" action="ppaction://noaction">
              <a:snd r:embed="rId6" name="0.wav"/>
            </a:hlinkHover>
          </p:cNvPr>
          <p:cNvSpPr/>
          <p:nvPr/>
        </p:nvSpPr>
        <p:spPr>
          <a:xfrm flipH="1">
            <a:off x="714348" y="533232"/>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15</a:t>
            </a:r>
            <a:endParaRPr lang="fa-IR" sz="1200" b="1" dirty="0">
              <a:effectLst>
                <a:glow rad="63500">
                  <a:schemeClr val="accent3">
                    <a:satMod val="175000"/>
                    <a:alpha val="40000"/>
                  </a:schemeClr>
                </a:glow>
              </a:effectLst>
              <a:cs typeface="B Mitra" pitchFamily="2" charset="-78"/>
            </a:endParaRPr>
          </a:p>
        </p:txBody>
      </p:sp>
      <p:sp>
        <p:nvSpPr>
          <p:cNvPr id="24" name="Rounded Rectangle 23">
            <a:hlinkClick r:id="rId23" action="ppaction://hlinksldjump">
              <a:snd r:embed="rId5" name="thbad.wav"/>
            </a:hlinkClick>
            <a:hlinkHover r:id="" action="ppaction://noaction">
              <a:snd r:embed="rId6" name="0.wav"/>
            </a:hlinkHover>
          </p:cNvPr>
          <p:cNvSpPr/>
          <p:nvPr/>
        </p:nvSpPr>
        <p:spPr>
          <a:xfrm flipH="1">
            <a:off x="1142976"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5" name="Rounded Rectangle 24">
            <a:hlinkClick r:id="rId24"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9"/>
                                        </p:tgtEl>
                                        <p:attrNameLst>
                                          <p:attrName>style.visibility</p:attrName>
                                        </p:attrNameLst>
                                      </p:cBhvr>
                                      <p:to>
                                        <p:strVal val="visible"/>
                                      </p:to>
                                    </p:set>
                                    <p:anim calcmode="lin" valueType="num">
                                      <p:cBhvr additive="base">
                                        <p:cTn id="28" dur="1000" fill="hold"/>
                                        <p:tgtEl>
                                          <p:spTgt spid="9"/>
                                        </p:tgtEl>
                                        <p:attrNameLst>
                                          <p:attrName>ppt_x</p:attrName>
                                        </p:attrNameLst>
                                      </p:cBhvr>
                                      <p:tavLst>
                                        <p:tav tm="0">
                                          <p:val>
                                            <p:strVal val="0-#ppt_w/2"/>
                                          </p:val>
                                        </p:tav>
                                        <p:tav tm="100000">
                                          <p:val>
                                            <p:strVal val="#ppt_x"/>
                                          </p:val>
                                        </p:tav>
                                      </p:tavLst>
                                    </p:anim>
                                    <p:anim calcmode="lin" valueType="num">
                                      <p:cBhvr additive="base">
                                        <p:cTn id="29" dur="1000" fill="hold"/>
                                        <p:tgtEl>
                                          <p:spTgt spid="9"/>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10"/>
                                        </p:tgtEl>
                                        <p:attrNameLst>
                                          <p:attrName>style.visibility</p:attrName>
                                        </p:attrNameLst>
                                      </p:cBhvr>
                                      <p:to>
                                        <p:strVal val="visible"/>
                                      </p:to>
                                    </p:set>
                                    <p:anim calcmode="lin" valueType="num">
                                      <p:cBhvr additive="base">
                                        <p:cTn id="32" dur="1000" fill="hold"/>
                                        <p:tgtEl>
                                          <p:spTgt spid="10"/>
                                        </p:tgtEl>
                                        <p:attrNameLst>
                                          <p:attrName>ppt_x</p:attrName>
                                        </p:attrNameLst>
                                      </p:cBhvr>
                                      <p:tavLst>
                                        <p:tav tm="0">
                                          <p:val>
                                            <p:strVal val="0-#ppt_w/2"/>
                                          </p:val>
                                        </p:tav>
                                        <p:tav tm="100000">
                                          <p:val>
                                            <p:strVal val="#ppt_x"/>
                                          </p:val>
                                        </p:tav>
                                      </p:tavLst>
                                    </p:anim>
                                    <p:anim calcmode="lin" valueType="num">
                                      <p:cBhvr additive="base">
                                        <p:cTn id="33" dur="1000" fill="hold"/>
                                        <p:tgtEl>
                                          <p:spTgt spid="10"/>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1"/>
                                        </p:tgtEl>
                                        <p:attrNameLst>
                                          <p:attrName>style.visibility</p:attrName>
                                        </p:attrNameLst>
                                      </p:cBhvr>
                                      <p:to>
                                        <p:strVal val="visible"/>
                                      </p:to>
                                    </p:set>
                                    <p:anim calcmode="lin" valueType="num">
                                      <p:cBhvr additive="base">
                                        <p:cTn id="36" dur="1000" fill="hold"/>
                                        <p:tgtEl>
                                          <p:spTgt spid="11"/>
                                        </p:tgtEl>
                                        <p:attrNameLst>
                                          <p:attrName>ppt_x</p:attrName>
                                        </p:attrNameLst>
                                      </p:cBhvr>
                                      <p:tavLst>
                                        <p:tav tm="0">
                                          <p:val>
                                            <p:strVal val="0-#ppt_w/2"/>
                                          </p:val>
                                        </p:tav>
                                        <p:tav tm="100000">
                                          <p:val>
                                            <p:strVal val="#ppt_x"/>
                                          </p:val>
                                        </p:tav>
                                      </p:tavLst>
                                    </p:anim>
                                    <p:anim calcmode="lin" valueType="num">
                                      <p:cBhvr additive="base">
                                        <p:cTn id="37" dur="1000" fill="hold"/>
                                        <p:tgtEl>
                                          <p:spTgt spid="11"/>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2"/>
                                        </p:tgtEl>
                                        <p:attrNameLst>
                                          <p:attrName>style.visibility</p:attrName>
                                        </p:attrNameLst>
                                      </p:cBhvr>
                                      <p:to>
                                        <p:strVal val="visible"/>
                                      </p:to>
                                    </p:set>
                                    <p:anim calcmode="lin" valueType="num">
                                      <p:cBhvr additive="base">
                                        <p:cTn id="40" dur="1000" fill="hold"/>
                                        <p:tgtEl>
                                          <p:spTgt spid="12"/>
                                        </p:tgtEl>
                                        <p:attrNameLst>
                                          <p:attrName>ppt_x</p:attrName>
                                        </p:attrNameLst>
                                      </p:cBhvr>
                                      <p:tavLst>
                                        <p:tav tm="0">
                                          <p:val>
                                            <p:strVal val="0-#ppt_w/2"/>
                                          </p:val>
                                        </p:tav>
                                        <p:tav tm="100000">
                                          <p:val>
                                            <p:strVal val="#ppt_x"/>
                                          </p:val>
                                        </p:tav>
                                      </p:tavLst>
                                    </p:anim>
                                    <p:anim calcmode="lin" valueType="num">
                                      <p:cBhvr additive="base">
                                        <p:cTn id="41" dur="1000" fill="hold"/>
                                        <p:tgtEl>
                                          <p:spTgt spid="12"/>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3"/>
                                        </p:tgtEl>
                                        <p:attrNameLst>
                                          <p:attrName>style.visibility</p:attrName>
                                        </p:attrNameLst>
                                      </p:cBhvr>
                                      <p:to>
                                        <p:strVal val="visible"/>
                                      </p:to>
                                    </p:set>
                                    <p:anim calcmode="lin" valueType="num">
                                      <p:cBhvr additive="base">
                                        <p:cTn id="44" dur="1000" fill="hold"/>
                                        <p:tgtEl>
                                          <p:spTgt spid="13"/>
                                        </p:tgtEl>
                                        <p:attrNameLst>
                                          <p:attrName>ppt_x</p:attrName>
                                        </p:attrNameLst>
                                      </p:cBhvr>
                                      <p:tavLst>
                                        <p:tav tm="0">
                                          <p:val>
                                            <p:strVal val="0-#ppt_w/2"/>
                                          </p:val>
                                        </p:tav>
                                        <p:tav tm="100000">
                                          <p:val>
                                            <p:strVal val="#ppt_x"/>
                                          </p:val>
                                        </p:tav>
                                      </p:tavLst>
                                    </p:anim>
                                    <p:anim calcmode="lin" valueType="num">
                                      <p:cBhvr additive="base">
                                        <p:cTn id="45" dur="1000" fill="hold"/>
                                        <p:tgtEl>
                                          <p:spTgt spid="13"/>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4"/>
                                        </p:tgtEl>
                                        <p:attrNameLst>
                                          <p:attrName>style.visibility</p:attrName>
                                        </p:attrNameLst>
                                      </p:cBhvr>
                                      <p:to>
                                        <p:strVal val="visible"/>
                                      </p:to>
                                    </p:set>
                                    <p:anim calcmode="lin" valueType="num">
                                      <p:cBhvr additive="base">
                                        <p:cTn id="48" dur="1000" fill="hold"/>
                                        <p:tgtEl>
                                          <p:spTgt spid="14"/>
                                        </p:tgtEl>
                                        <p:attrNameLst>
                                          <p:attrName>ppt_x</p:attrName>
                                        </p:attrNameLst>
                                      </p:cBhvr>
                                      <p:tavLst>
                                        <p:tav tm="0">
                                          <p:val>
                                            <p:strVal val="0-#ppt_w/2"/>
                                          </p:val>
                                        </p:tav>
                                        <p:tav tm="100000">
                                          <p:val>
                                            <p:strVal val="#ppt_x"/>
                                          </p:val>
                                        </p:tav>
                                      </p:tavLst>
                                    </p:anim>
                                    <p:anim calcmode="lin" valueType="num">
                                      <p:cBhvr additive="base">
                                        <p:cTn id="49" dur="1000" fill="hold"/>
                                        <p:tgtEl>
                                          <p:spTgt spid="14"/>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5"/>
                                        </p:tgtEl>
                                        <p:attrNameLst>
                                          <p:attrName>style.visibility</p:attrName>
                                        </p:attrNameLst>
                                      </p:cBhvr>
                                      <p:to>
                                        <p:strVal val="visible"/>
                                      </p:to>
                                    </p:set>
                                    <p:anim calcmode="lin" valueType="num">
                                      <p:cBhvr additive="base">
                                        <p:cTn id="52" dur="1000" fill="hold"/>
                                        <p:tgtEl>
                                          <p:spTgt spid="15"/>
                                        </p:tgtEl>
                                        <p:attrNameLst>
                                          <p:attrName>ppt_x</p:attrName>
                                        </p:attrNameLst>
                                      </p:cBhvr>
                                      <p:tavLst>
                                        <p:tav tm="0">
                                          <p:val>
                                            <p:strVal val="0-#ppt_w/2"/>
                                          </p:val>
                                        </p:tav>
                                        <p:tav tm="100000">
                                          <p:val>
                                            <p:strVal val="#ppt_x"/>
                                          </p:val>
                                        </p:tav>
                                      </p:tavLst>
                                    </p:anim>
                                    <p:anim calcmode="lin" valueType="num">
                                      <p:cBhvr additive="base">
                                        <p:cTn id="53" dur="1000" fill="hold"/>
                                        <p:tgtEl>
                                          <p:spTgt spid="15"/>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6"/>
                                        </p:tgtEl>
                                        <p:attrNameLst>
                                          <p:attrName>style.visibility</p:attrName>
                                        </p:attrNameLst>
                                      </p:cBhvr>
                                      <p:to>
                                        <p:strVal val="visible"/>
                                      </p:to>
                                    </p:set>
                                    <p:anim calcmode="lin" valueType="num">
                                      <p:cBhvr additive="base">
                                        <p:cTn id="56" dur="1000" fill="hold"/>
                                        <p:tgtEl>
                                          <p:spTgt spid="16"/>
                                        </p:tgtEl>
                                        <p:attrNameLst>
                                          <p:attrName>ppt_x</p:attrName>
                                        </p:attrNameLst>
                                      </p:cBhvr>
                                      <p:tavLst>
                                        <p:tav tm="0">
                                          <p:val>
                                            <p:strVal val="0-#ppt_w/2"/>
                                          </p:val>
                                        </p:tav>
                                        <p:tav tm="100000">
                                          <p:val>
                                            <p:strVal val="#ppt_x"/>
                                          </p:val>
                                        </p:tav>
                                      </p:tavLst>
                                    </p:anim>
                                    <p:anim calcmode="lin" valueType="num">
                                      <p:cBhvr additive="base">
                                        <p:cTn id="57" dur="1000" fill="hold"/>
                                        <p:tgtEl>
                                          <p:spTgt spid="16"/>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7"/>
                                        </p:tgtEl>
                                        <p:attrNameLst>
                                          <p:attrName>style.visibility</p:attrName>
                                        </p:attrNameLst>
                                      </p:cBhvr>
                                      <p:to>
                                        <p:strVal val="visible"/>
                                      </p:to>
                                    </p:set>
                                    <p:anim calcmode="lin" valueType="num">
                                      <p:cBhvr additive="base">
                                        <p:cTn id="60" dur="1000" fill="hold"/>
                                        <p:tgtEl>
                                          <p:spTgt spid="17"/>
                                        </p:tgtEl>
                                        <p:attrNameLst>
                                          <p:attrName>ppt_x</p:attrName>
                                        </p:attrNameLst>
                                      </p:cBhvr>
                                      <p:tavLst>
                                        <p:tav tm="0">
                                          <p:val>
                                            <p:strVal val="0-#ppt_w/2"/>
                                          </p:val>
                                        </p:tav>
                                        <p:tav tm="100000">
                                          <p:val>
                                            <p:strVal val="#ppt_x"/>
                                          </p:val>
                                        </p:tav>
                                      </p:tavLst>
                                    </p:anim>
                                    <p:anim calcmode="lin" valueType="num">
                                      <p:cBhvr additive="base">
                                        <p:cTn id="61" dur="1000" fill="hold"/>
                                        <p:tgtEl>
                                          <p:spTgt spid="17"/>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8"/>
                                        </p:tgtEl>
                                        <p:attrNameLst>
                                          <p:attrName>style.visibility</p:attrName>
                                        </p:attrNameLst>
                                      </p:cBhvr>
                                      <p:to>
                                        <p:strVal val="visible"/>
                                      </p:to>
                                    </p:set>
                                    <p:anim calcmode="lin" valueType="num">
                                      <p:cBhvr additive="base">
                                        <p:cTn id="64" dur="1000" fill="hold"/>
                                        <p:tgtEl>
                                          <p:spTgt spid="18"/>
                                        </p:tgtEl>
                                        <p:attrNameLst>
                                          <p:attrName>ppt_x</p:attrName>
                                        </p:attrNameLst>
                                      </p:cBhvr>
                                      <p:tavLst>
                                        <p:tav tm="0">
                                          <p:val>
                                            <p:strVal val="0-#ppt_w/2"/>
                                          </p:val>
                                        </p:tav>
                                        <p:tav tm="100000">
                                          <p:val>
                                            <p:strVal val="#ppt_x"/>
                                          </p:val>
                                        </p:tav>
                                      </p:tavLst>
                                    </p:anim>
                                    <p:anim calcmode="lin" valueType="num">
                                      <p:cBhvr additive="base">
                                        <p:cTn id="65" dur="1000" fill="hold"/>
                                        <p:tgtEl>
                                          <p:spTgt spid="18"/>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9"/>
                                        </p:tgtEl>
                                        <p:attrNameLst>
                                          <p:attrName>style.visibility</p:attrName>
                                        </p:attrNameLst>
                                      </p:cBhvr>
                                      <p:to>
                                        <p:strVal val="visible"/>
                                      </p:to>
                                    </p:set>
                                    <p:anim calcmode="lin" valueType="num">
                                      <p:cBhvr additive="base">
                                        <p:cTn id="68" dur="1000" fill="hold"/>
                                        <p:tgtEl>
                                          <p:spTgt spid="19"/>
                                        </p:tgtEl>
                                        <p:attrNameLst>
                                          <p:attrName>ppt_x</p:attrName>
                                        </p:attrNameLst>
                                      </p:cBhvr>
                                      <p:tavLst>
                                        <p:tav tm="0">
                                          <p:val>
                                            <p:strVal val="0-#ppt_w/2"/>
                                          </p:val>
                                        </p:tav>
                                        <p:tav tm="100000">
                                          <p:val>
                                            <p:strVal val="#ppt_x"/>
                                          </p:val>
                                        </p:tav>
                                      </p:tavLst>
                                    </p:anim>
                                    <p:anim calcmode="lin" valueType="num">
                                      <p:cBhvr additive="base">
                                        <p:cTn id="69" dur="1000" fill="hold"/>
                                        <p:tgtEl>
                                          <p:spTgt spid="19"/>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1000" fill="hold"/>
                                        <p:tgtEl>
                                          <p:spTgt spid="20"/>
                                        </p:tgtEl>
                                        <p:attrNameLst>
                                          <p:attrName>ppt_x</p:attrName>
                                        </p:attrNameLst>
                                      </p:cBhvr>
                                      <p:tavLst>
                                        <p:tav tm="0">
                                          <p:val>
                                            <p:strVal val="0-#ppt_w/2"/>
                                          </p:val>
                                        </p:tav>
                                        <p:tav tm="100000">
                                          <p:val>
                                            <p:strVal val="#ppt_x"/>
                                          </p:val>
                                        </p:tav>
                                      </p:tavLst>
                                    </p:anim>
                                    <p:anim calcmode="lin" valueType="num">
                                      <p:cBhvr additive="base">
                                        <p:cTn id="73" dur="1000" fill="hold"/>
                                        <p:tgtEl>
                                          <p:spTgt spid="20"/>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additive="base">
                                        <p:cTn id="76" dur="1000" fill="hold"/>
                                        <p:tgtEl>
                                          <p:spTgt spid="25"/>
                                        </p:tgtEl>
                                        <p:attrNameLst>
                                          <p:attrName>ppt_x</p:attrName>
                                        </p:attrNameLst>
                                      </p:cBhvr>
                                      <p:tavLst>
                                        <p:tav tm="0">
                                          <p:val>
                                            <p:strVal val="0-#ppt_w/2"/>
                                          </p:val>
                                        </p:tav>
                                        <p:tav tm="100000">
                                          <p:val>
                                            <p:strVal val="#ppt_x"/>
                                          </p:val>
                                        </p:tav>
                                      </p:tavLst>
                                    </p:anim>
                                    <p:anim calcmode="lin" valueType="num">
                                      <p:cBhvr additive="base">
                                        <p:cTn id="77" dur="1000" fill="hold"/>
                                        <p:tgtEl>
                                          <p:spTgt spid="25"/>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4"/>
                                        </p:tgtEl>
                                        <p:attrNameLst>
                                          <p:attrName>style.visibility</p:attrName>
                                        </p:attrNameLst>
                                      </p:cBhvr>
                                      <p:to>
                                        <p:strVal val="visible"/>
                                      </p:to>
                                    </p:set>
                                    <p:anim calcmode="lin" valueType="num">
                                      <p:cBhvr additive="base">
                                        <p:cTn id="80" dur="1000" fill="hold"/>
                                        <p:tgtEl>
                                          <p:spTgt spid="24"/>
                                        </p:tgtEl>
                                        <p:attrNameLst>
                                          <p:attrName>ppt_x</p:attrName>
                                        </p:attrNameLst>
                                      </p:cBhvr>
                                      <p:tavLst>
                                        <p:tav tm="0">
                                          <p:val>
                                            <p:strVal val="0-#ppt_w/2"/>
                                          </p:val>
                                        </p:tav>
                                        <p:tav tm="100000">
                                          <p:val>
                                            <p:strVal val="#ppt_x"/>
                                          </p:val>
                                        </p:tav>
                                      </p:tavLst>
                                    </p:anim>
                                    <p:anim calcmode="lin" valueType="num">
                                      <p:cBhvr additive="base">
                                        <p:cTn id="81" dur="1000" fill="hold"/>
                                        <p:tgtEl>
                                          <p:spTgt spid="24"/>
                                        </p:tgtEl>
                                        <p:attrNameLst>
                                          <p:attrName>ppt_y</p:attrName>
                                        </p:attrNameLst>
                                      </p:cBhvr>
                                      <p:tavLst>
                                        <p:tav tm="0">
                                          <p:val>
                                            <p:strVal val="#ppt_y"/>
                                          </p:val>
                                        </p:tav>
                                        <p:tav tm="100000">
                                          <p:val>
                                            <p:strVal val="#ppt_y"/>
                                          </p:val>
                                        </p:tav>
                                      </p:tavLst>
                                    </p:anim>
                                  </p:childTnLst>
                                </p:cTn>
                              </p:par>
                              <p:par>
                                <p:cTn id="82" presetID="7" presetClass="entr" presetSubtype="8"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 calcmode="lin" valueType="num">
                                      <p:cBhvr additive="base">
                                        <p:cTn id="84" dur="1000" fill="hold"/>
                                        <p:tgtEl>
                                          <p:spTgt spid="23"/>
                                        </p:tgtEl>
                                        <p:attrNameLst>
                                          <p:attrName>ppt_x</p:attrName>
                                        </p:attrNameLst>
                                      </p:cBhvr>
                                      <p:tavLst>
                                        <p:tav tm="0">
                                          <p:val>
                                            <p:strVal val="0-#ppt_w/2"/>
                                          </p:val>
                                        </p:tav>
                                        <p:tav tm="100000">
                                          <p:val>
                                            <p:strVal val="#ppt_x"/>
                                          </p:val>
                                        </p:tav>
                                      </p:tavLst>
                                    </p:anim>
                                    <p:anim calcmode="lin" valueType="num">
                                      <p:cBhvr additive="base">
                                        <p:cTn id="85" dur="1000" fill="hold"/>
                                        <p:tgtEl>
                                          <p:spTgt spid="23"/>
                                        </p:tgtEl>
                                        <p:attrNameLst>
                                          <p:attrName>ppt_y</p:attrName>
                                        </p:attrNameLst>
                                      </p:cBhvr>
                                      <p:tavLst>
                                        <p:tav tm="0">
                                          <p:val>
                                            <p:strVal val="#ppt_y"/>
                                          </p:val>
                                        </p:tav>
                                        <p:tav tm="100000">
                                          <p:val>
                                            <p:strVal val="#ppt_y"/>
                                          </p:val>
                                        </p:tav>
                                      </p:tavLst>
                                    </p:anim>
                                  </p:childTnLst>
                                </p:cTn>
                              </p:par>
                              <p:par>
                                <p:cTn id="86" presetID="7" presetClass="entr" presetSubtype="8" fill="hold" grpId="0" nodeType="withEffect">
                                  <p:stCondLst>
                                    <p:cond delay="0"/>
                                  </p:stCondLst>
                                  <p:childTnLst>
                                    <p:set>
                                      <p:cBhvr>
                                        <p:cTn id="87" dur="1" fill="hold">
                                          <p:stCondLst>
                                            <p:cond delay="0"/>
                                          </p:stCondLst>
                                        </p:cTn>
                                        <p:tgtEl>
                                          <p:spTgt spid="22"/>
                                        </p:tgtEl>
                                        <p:attrNameLst>
                                          <p:attrName>style.visibility</p:attrName>
                                        </p:attrNameLst>
                                      </p:cBhvr>
                                      <p:to>
                                        <p:strVal val="visible"/>
                                      </p:to>
                                    </p:set>
                                    <p:anim calcmode="lin" valueType="num">
                                      <p:cBhvr additive="base">
                                        <p:cTn id="88" dur="1000" fill="hold"/>
                                        <p:tgtEl>
                                          <p:spTgt spid="22"/>
                                        </p:tgtEl>
                                        <p:attrNameLst>
                                          <p:attrName>ppt_x</p:attrName>
                                        </p:attrNameLst>
                                      </p:cBhvr>
                                      <p:tavLst>
                                        <p:tav tm="0">
                                          <p:val>
                                            <p:strVal val="0-#ppt_w/2"/>
                                          </p:val>
                                        </p:tav>
                                        <p:tav tm="100000">
                                          <p:val>
                                            <p:strVal val="#ppt_x"/>
                                          </p:val>
                                        </p:tav>
                                      </p:tavLst>
                                    </p:anim>
                                    <p:anim calcmode="lin" valueType="num">
                                      <p:cBhvr additive="base">
                                        <p:cTn id="89" dur="1000" fill="hold"/>
                                        <p:tgtEl>
                                          <p:spTgt spid="22"/>
                                        </p:tgtEl>
                                        <p:attrNameLst>
                                          <p:attrName>ppt_y</p:attrName>
                                        </p:attrNameLst>
                                      </p:cBhvr>
                                      <p:tavLst>
                                        <p:tav tm="0">
                                          <p:val>
                                            <p:strVal val="#ppt_y"/>
                                          </p:val>
                                        </p:tav>
                                        <p:tav tm="100000">
                                          <p:val>
                                            <p:strVal val="#ppt_y"/>
                                          </p:val>
                                        </p:tav>
                                      </p:tavLst>
                                    </p:anim>
                                  </p:childTnLst>
                                </p:cTn>
                              </p:par>
                            </p:childTnLst>
                          </p:cTn>
                        </p:par>
                        <p:par>
                          <p:cTn id="90" fill="hold">
                            <p:stCondLst>
                              <p:cond delay="2000"/>
                            </p:stCondLst>
                            <p:childTnLst>
                              <p:par>
                                <p:cTn id="91" presetID="10" presetClass="entr" presetSubtype="0" fill="hold" nodeType="afterEffect">
                                  <p:stCondLst>
                                    <p:cond delay="0"/>
                                  </p:stCondLst>
                                  <p:childTnLst>
                                    <p:set>
                                      <p:cBhvr>
                                        <p:cTn id="92" dur="1" fill="hold">
                                          <p:stCondLst>
                                            <p:cond delay="0"/>
                                          </p:stCondLst>
                                        </p:cTn>
                                        <p:tgtEl>
                                          <p:spTgt spid="30"/>
                                        </p:tgtEl>
                                        <p:attrNameLst>
                                          <p:attrName>style.visibility</p:attrName>
                                        </p:attrNameLst>
                                      </p:cBhvr>
                                      <p:to>
                                        <p:strVal val="visible"/>
                                      </p:to>
                                    </p:set>
                                    <p:animEffect transition="in" filter="fade">
                                      <p:cBhvr>
                                        <p:cTn id="93"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P spid="23" grpId="0" animBg="1"/>
      <p:bldP spid="24" grpId="0" animBg="1"/>
      <p:bldP spid="25" grpId="0" animBg="1"/>
    </p:bldLst>
  </p:timing>
</p:sld>
</file>

<file path=ppt/slides/slide144.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مقطع دبیرستان</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			انواع نگاه</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1. نگاه عفت:</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امیرالمؤمنین، امام علي(ع) می‏فرمایند: «مَنْ عَفَّتْ أَطْرَافُهُ حَسُنَتْ أَوْصَافُه‏</a:t>
                      </a:r>
                      <a:r>
                        <a:rPr lang="fa-IR" sz="24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fa-IR" sz="2200" b="1" kern="1200" dirty="0" smtClean="0">
                          <a:solidFill>
                            <a:schemeClr val="tx1"/>
                          </a:solidFill>
                          <a:latin typeface="+mn-lt"/>
                          <a:ea typeface="+mn-ea"/>
                          <a:cs typeface="B Lotus" pitchFamily="2" charset="-78"/>
                        </a:rPr>
                        <a:t>؛هركس نگاه‏هايش پاك باشد، اوصافش نيكو شود.»</a:t>
                      </a:r>
                      <a:endParaRPr lang="en-US"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2. نگاه عبادت:</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2200" b="1" kern="1200" dirty="0" smtClean="0">
                          <a:solidFill>
                            <a:schemeClr val="tx1"/>
                          </a:solidFill>
                          <a:latin typeface="+mn-lt"/>
                          <a:ea typeface="+mn-ea"/>
                          <a:cs typeface="B Lotus" pitchFamily="2" charset="-78"/>
                        </a:rPr>
                        <a:t>پیامبر اکرم</a:t>
                      </a:r>
                      <a:r>
                        <a:rPr lang="en-US" sz="2200" b="1" kern="1200" dirty="0" smtClean="0">
                          <a:solidFill>
                            <a:schemeClr val="tx1"/>
                          </a:solidFill>
                          <a:latin typeface="+mn-lt"/>
                          <a:ea typeface="+mn-ea"/>
                          <a:cs typeface="B Lotus" pitchFamily="2" charset="-78"/>
                        </a:rPr>
                        <a:t>-</a:t>
                      </a:r>
                      <a:r>
                        <a:rPr lang="ar-SA" sz="2200" b="1" kern="1200" dirty="0" smtClean="0">
                          <a:solidFill>
                            <a:schemeClr val="tx1"/>
                          </a:solidFill>
                          <a:latin typeface="+mn-lt"/>
                          <a:ea typeface="+mn-ea"/>
                          <a:cs typeface="B Lotus" pitchFamily="2" charset="-78"/>
                        </a:rPr>
                        <a:t> می‏فرماید: «النَّظَرُ فِي ثَلَاثَۀِأَشْياءَ عِبَادَةٌ: النَّظَرُ فِي وَجْهِ الْوَالِدَينِ وَ فِي الْمُصْحَفِ وَ فِي الْبَحْر</a:t>
                      </a:r>
                      <a:r>
                        <a:rPr lang="fa-IR" sz="24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200" b="1" kern="1200" dirty="0" smtClean="0">
                          <a:solidFill>
                            <a:schemeClr val="tx1"/>
                          </a:solidFill>
                          <a:latin typeface="+mn-lt"/>
                          <a:ea typeface="+mn-ea"/>
                          <a:cs typeface="B Lotus" pitchFamily="2" charset="-78"/>
                        </a:rPr>
                        <a:t>؛نگاه در سه چيز عبادت است: نگاه به صورت پدر ومادر، نگاه به قرآن و نگاه به دريا.»</a:t>
                      </a:r>
                      <a:endParaRPr lang="fa-IR" sz="2200" b="1" kern="1200" dirty="0" smtClean="0">
                        <a:solidFill>
                          <a:schemeClr val="tx1"/>
                        </a:solidFill>
                        <a:latin typeface="+mn-lt"/>
                        <a:ea typeface="+mn-ea"/>
                        <a:cs typeface="B Lotus" pitchFamily="2" charset="-78"/>
                      </a:endParaRPr>
                    </a:p>
                    <a:p>
                      <a:pPr algn="just" rtl="1">
                        <a:lnSpc>
                          <a:spcPct val="150000"/>
                        </a:lnSpc>
                      </a:pP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1" kern="1200" dirty="0" smtClean="0">
                          <a:solidFill>
                            <a:schemeClr val="tx1"/>
                          </a:solidFill>
                          <a:latin typeface="+mn-lt"/>
                          <a:ea typeface="+mn-ea"/>
                          <a:cs typeface="B Lotus" pitchFamily="2" charset="-78"/>
                        </a:rPr>
                        <a:t>ميزان الحكمه</a:t>
                      </a:r>
                      <a:r>
                        <a:rPr lang="ar-SA" sz="1800" b="0" kern="1200" dirty="0" smtClean="0">
                          <a:solidFill>
                            <a:schemeClr val="tx1"/>
                          </a:solidFill>
                          <a:latin typeface="+mn-lt"/>
                          <a:ea typeface="+mn-ea"/>
                          <a:cs typeface="B Lotus" pitchFamily="2" charset="-78"/>
                        </a:rPr>
                        <a:t>، ج1، ح2026.</a:t>
                      </a:r>
                      <a:endParaRPr lang="en-US" sz="1800" b="1" kern="1200" dirty="0" smtClean="0">
                        <a:solidFill>
                          <a:schemeClr val="tx1"/>
                        </a:solidFill>
                        <a:latin typeface="+mn-lt"/>
                        <a:ea typeface="+mn-ea"/>
                        <a:cs typeface="B Lotus" pitchFamily="2" charset="-78"/>
                      </a:endParaRPr>
                    </a:p>
                    <a:p>
                      <a:pPr algn="just" rtl="1">
                        <a:lnSpc>
                          <a:spcPct val="150000"/>
                        </a:lnSpc>
                      </a:pP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1" kern="1200" dirty="0" smtClean="0">
                          <a:solidFill>
                            <a:schemeClr val="tx1"/>
                          </a:solidFill>
                          <a:latin typeface="+mn-lt"/>
                          <a:ea typeface="+mn-ea"/>
                          <a:cs typeface="B Lotus" pitchFamily="2" charset="-78"/>
                        </a:rPr>
                        <a:t>بحارالأنوار</a:t>
                      </a:r>
                      <a:r>
                        <a:rPr lang="ar-SA" sz="1800" b="0" kern="1200" dirty="0" smtClean="0">
                          <a:solidFill>
                            <a:schemeClr val="tx1"/>
                          </a:solidFill>
                          <a:latin typeface="+mn-lt"/>
                          <a:ea typeface="+mn-ea"/>
                          <a:cs typeface="B Lotus" pitchFamily="2" charset="-78"/>
                        </a:rPr>
                        <a:t>،ج‏10،ص 369.</a:t>
                      </a:r>
                      <a:endParaRPr lang="en-US" sz="18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دوازدهم / قالب انواعی</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4286248"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4000496"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71474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42899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314324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85748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57173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228092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200023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571604"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16</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14348" y="533232"/>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15</a:t>
            </a:r>
            <a:endParaRPr lang="fa-IR" sz="1200" b="1" dirty="0">
              <a:effectLst>
                <a:glow rad="63500">
                  <a:schemeClr val="accent3">
                    <a:satMod val="175000"/>
                    <a:alpha val="40000"/>
                  </a:schemeClr>
                </a:glow>
              </a:effectLst>
              <a:cs typeface="B Mitra" pitchFamily="2" charset="-78"/>
            </a:endParaRPr>
          </a:p>
        </p:txBody>
      </p:sp>
      <p:sp>
        <p:nvSpPr>
          <p:cNvPr id="23" name="Rounded Rectangle 22">
            <a:hlinkClick r:id="rId23" action="ppaction://hlinksldjump">
              <a:snd r:embed="rId5" name="thbad.wav"/>
            </a:hlinkClick>
            <a:hlinkHover r:id="" action="ppaction://noaction">
              <a:snd r:embed="rId6" name="0.wav"/>
            </a:hlinkHover>
          </p:cNvPr>
          <p:cNvSpPr/>
          <p:nvPr/>
        </p:nvSpPr>
        <p:spPr>
          <a:xfrm flipH="1">
            <a:off x="1142976"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4" name="Rounded Rectangle 23">
            <a:hlinkClick r:id="rId24"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4"/>
                                        </p:tgtEl>
                                        <p:attrNameLst>
                                          <p:attrName>style.visibility</p:attrName>
                                        </p:attrNameLst>
                                      </p:cBhvr>
                                      <p:to>
                                        <p:strVal val="visible"/>
                                      </p:to>
                                    </p:set>
                                    <p:anim calcmode="lin" valueType="num">
                                      <p:cBhvr additive="base">
                                        <p:cTn id="76" dur="1000" fill="hold"/>
                                        <p:tgtEl>
                                          <p:spTgt spid="24"/>
                                        </p:tgtEl>
                                        <p:attrNameLst>
                                          <p:attrName>ppt_x</p:attrName>
                                        </p:attrNameLst>
                                      </p:cBhvr>
                                      <p:tavLst>
                                        <p:tav tm="0">
                                          <p:val>
                                            <p:strVal val="0-#ppt_w/2"/>
                                          </p:val>
                                        </p:tav>
                                        <p:tav tm="100000">
                                          <p:val>
                                            <p:strVal val="#ppt_x"/>
                                          </p:val>
                                        </p:tav>
                                      </p:tavLst>
                                    </p:anim>
                                    <p:anim calcmode="lin" valueType="num">
                                      <p:cBhvr additive="base">
                                        <p:cTn id="77" dur="1000" fill="hold"/>
                                        <p:tgtEl>
                                          <p:spTgt spid="24"/>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3"/>
                                        </p:tgtEl>
                                        <p:attrNameLst>
                                          <p:attrName>style.visibility</p:attrName>
                                        </p:attrNameLst>
                                      </p:cBhvr>
                                      <p:to>
                                        <p:strVal val="visible"/>
                                      </p:to>
                                    </p:set>
                                    <p:anim calcmode="lin" valueType="num">
                                      <p:cBhvr additive="base">
                                        <p:cTn id="80" dur="1000" fill="hold"/>
                                        <p:tgtEl>
                                          <p:spTgt spid="23"/>
                                        </p:tgtEl>
                                        <p:attrNameLst>
                                          <p:attrName>ppt_x</p:attrName>
                                        </p:attrNameLst>
                                      </p:cBhvr>
                                      <p:tavLst>
                                        <p:tav tm="0">
                                          <p:val>
                                            <p:strVal val="0-#ppt_w/2"/>
                                          </p:val>
                                        </p:tav>
                                        <p:tav tm="100000">
                                          <p:val>
                                            <p:strVal val="#ppt_x"/>
                                          </p:val>
                                        </p:tav>
                                      </p:tavLst>
                                    </p:anim>
                                    <p:anim calcmode="lin" valueType="num">
                                      <p:cBhvr additive="base">
                                        <p:cTn id="81" dur="1000" fill="hold"/>
                                        <p:tgtEl>
                                          <p:spTgt spid="23"/>
                                        </p:tgtEl>
                                        <p:attrNameLst>
                                          <p:attrName>ppt_y</p:attrName>
                                        </p:attrNameLst>
                                      </p:cBhvr>
                                      <p:tavLst>
                                        <p:tav tm="0">
                                          <p:val>
                                            <p:strVal val="#ppt_y"/>
                                          </p:val>
                                        </p:tav>
                                        <p:tav tm="100000">
                                          <p:val>
                                            <p:strVal val="#ppt_y"/>
                                          </p:val>
                                        </p:tav>
                                      </p:tavLst>
                                    </p:anim>
                                  </p:childTnLst>
                                </p:cTn>
                              </p:par>
                              <p:par>
                                <p:cTn id="82" presetID="7" presetClass="entr" presetSubtype="8" fill="hold" grpId="0" nodeType="withEffect">
                                  <p:stCondLst>
                                    <p:cond delay="0"/>
                                  </p:stCondLst>
                                  <p:childTnLst>
                                    <p:set>
                                      <p:cBhvr>
                                        <p:cTn id="83" dur="1" fill="hold">
                                          <p:stCondLst>
                                            <p:cond delay="0"/>
                                          </p:stCondLst>
                                        </p:cTn>
                                        <p:tgtEl>
                                          <p:spTgt spid="22"/>
                                        </p:tgtEl>
                                        <p:attrNameLst>
                                          <p:attrName>style.visibility</p:attrName>
                                        </p:attrNameLst>
                                      </p:cBhvr>
                                      <p:to>
                                        <p:strVal val="visible"/>
                                      </p:to>
                                    </p:set>
                                    <p:anim calcmode="lin" valueType="num">
                                      <p:cBhvr additive="base">
                                        <p:cTn id="84" dur="1000" fill="hold"/>
                                        <p:tgtEl>
                                          <p:spTgt spid="22"/>
                                        </p:tgtEl>
                                        <p:attrNameLst>
                                          <p:attrName>ppt_x</p:attrName>
                                        </p:attrNameLst>
                                      </p:cBhvr>
                                      <p:tavLst>
                                        <p:tav tm="0">
                                          <p:val>
                                            <p:strVal val="0-#ppt_w/2"/>
                                          </p:val>
                                        </p:tav>
                                        <p:tav tm="100000">
                                          <p:val>
                                            <p:strVal val="#ppt_x"/>
                                          </p:val>
                                        </p:tav>
                                      </p:tavLst>
                                    </p:anim>
                                    <p:anim calcmode="lin" valueType="num">
                                      <p:cBhvr additive="base">
                                        <p:cTn id="85" dur="1000" fill="hold"/>
                                        <p:tgtEl>
                                          <p:spTgt spid="22"/>
                                        </p:tgtEl>
                                        <p:attrNameLst>
                                          <p:attrName>ppt_y</p:attrName>
                                        </p:attrNameLst>
                                      </p:cBhvr>
                                      <p:tavLst>
                                        <p:tav tm="0">
                                          <p:val>
                                            <p:strVal val="#ppt_y"/>
                                          </p:val>
                                        </p:tav>
                                        <p:tav tm="100000">
                                          <p:val>
                                            <p:strVal val="#ppt_y"/>
                                          </p:val>
                                        </p:tav>
                                      </p:tavLst>
                                    </p:anim>
                                  </p:childTnLst>
                                </p:cTn>
                              </p:par>
                              <p:par>
                                <p:cTn id="86" presetID="7" presetClass="entr" presetSubtype="8" fill="hold" grpId="0" nodeType="withEffect">
                                  <p:stCondLst>
                                    <p:cond delay="0"/>
                                  </p:stCondLst>
                                  <p:childTnLst>
                                    <p:set>
                                      <p:cBhvr>
                                        <p:cTn id="87" dur="1" fill="hold">
                                          <p:stCondLst>
                                            <p:cond delay="0"/>
                                          </p:stCondLst>
                                        </p:cTn>
                                        <p:tgtEl>
                                          <p:spTgt spid="20"/>
                                        </p:tgtEl>
                                        <p:attrNameLst>
                                          <p:attrName>style.visibility</p:attrName>
                                        </p:attrNameLst>
                                      </p:cBhvr>
                                      <p:to>
                                        <p:strVal val="visible"/>
                                      </p:to>
                                    </p:set>
                                    <p:anim calcmode="lin" valueType="num">
                                      <p:cBhvr additive="base">
                                        <p:cTn id="88" dur="1000" fill="hold"/>
                                        <p:tgtEl>
                                          <p:spTgt spid="20"/>
                                        </p:tgtEl>
                                        <p:attrNameLst>
                                          <p:attrName>ppt_x</p:attrName>
                                        </p:attrNameLst>
                                      </p:cBhvr>
                                      <p:tavLst>
                                        <p:tav tm="0">
                                          <p:val>
                                            <p:strVal val="0-#ppt_w/2"/>
                                          </p:val>
                                        </p:tav>
                                        <p:tav tm="100000">
                                          <p:val>
                                            <p:strVal val="#ppt_x"/>
                                          </p:val>
                                        </p:tav>
                                      </p:tavLst>
                                    </p:anim>
                                    <p:anim calcmode="lin" valueType="num">
                                      <p:cBhvr additive="base">
                                        <p:cTn id="89" dur="1000" fill="hold"/>
                                        <p:tgtEl>
                                          <p:spTgt spid="20"/>
                                        </p:tgtEl>
                                        <p:attrNameLst>
                                          <p:attrName>ppt_y</p:attrName>
                                        </p:attrNameLst>
                                      </p:cBhvr>
                                      <p:tavLst>
                                        <p:tav tm="0">
                                          <p:val>
                                            <p:strVal val="#ppt_y"/>
                                          </p:val>
                                        </p:tav>
                                        <p:tav tm="100000">
                                          <p:val>
                                            <p:strVal val="#ppt_y"/>
                                          </p:val>
                                        </p:tav>
                                      </p:tavLst>
                                    </p:anim>
                                  </p:childTnLst>
                                </p:cTn>
                              </p:par>
                            </p:childTnLst>
                          </p:cTn>
                        </p:par>
                        <p:par>
                          <p:cTn id="90" fill="hold">
                            <p:stCondLst>
                              <p:cond delay="2000"/>
                            </p:stCondLst>
                            <p:childTnLst>
                              <p:par>
                                <p:cTn id="91" presetID="10" presetClass="entr" presetSubtype="0" fill="hold" nodeType="afterEffect">
                                  <p:stCondLst>
                                    <p:cond delay="0"/>
                                  </p:stCondLst>
                                  <p:childTnLst>
                                    <p:set>
                                      <p:cBhvr>
                                        <p:cTn id="92" dur="1" fill="hold">
                                          <p:stCondLst>
                                            <p:cond delay="0"/>
                                          </p:stCondLst>
                                        </p:cTn>
                                        <p:tgtEl>
                                          <p:spTgt spid="30"/>
                                        </p:tgtEl>
                                        <p:attrNameLst>
                                          <p:attrName>style.visibility</p:attrName>
                                        </p:attrNameLst>
                                      </p:cBhvr>
                                      <p:to>
                                        <p:strVal val="visible"/>
                                      </p:to>
                                    </p:set>
                                    <p:animEffect transition="in" filter="fade">
                                      <p:cBhvr>
                                        <p:cTn id="93"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P spid="23" grpId="0" animBg="1"/>
      <p:bldP spid="24" grpId="0" animBg="1"/>
    </p:bldLst>
  </p:timing>
</p:sld>
</file>

<file path=ppt/slides/slide145.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3. نگاه لذّت:</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امام كاظم(ع)  فرمودند: «ثَلَاثَۀٌ يَجْلُونَ الْبَصَرَ: الْنَّظَرُ إلَي الْخَضْرَهِ وَ النَّظَرُ إلَي الْمَاءِ الْجَارِي وَ...؛</a:t>
                      </a: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 *</a:t>
                      </a:r>
                      <a:r>
                        <a:rPr lang="fa-IR" sz="2200" b="1" kern="1200" dirty="0" smtClean="0">
                          <a:solidFill>
                            <a:schemeClr val="tx1"/>
                          </a:solidFill>
                          <a:latin typeface="+mn-lt"/>
                          <a:ea typeface="+mn-ea"/>
                          <a:cs typeface="B Lotus" pitchFamily="2" charset="-78"/>
                        </a:rPr>
                        <a:t>سه چيز نور چشم را زياد مي‏كند:نگاه كردن به سبزه، نگاه كردن به آب روان و....»</a:t>
                      </a:r>
                      <a:endParaRPr lang="en-US"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همچنين نگاه به فيلم جذّاب و مورد علاقه و بدون قصد شهوت و....</a:t>
                      </a:r>
                      <a:endParaRPr lang="en-US"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4. نگاه دقّت: </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150" b="1" kern="1200" dirty="0" smtClean="0">
                          <a:solidFill>
                            <a:schemeClr val="tx1"/>
                          </a:solidFill>
                          <a:latin typeface="+mn-lt"/>
                          <a:ea typeface="+mn-ea"/>
                          <a:cs typeface="B Lotus" pitchFamily="2" charset="-78"/>
                        </a:rPr>
                        <a:t>خداوند متعال، درقرآن کریم می‌فرماید:</a:t>
                      </a:r>
                      <a:r>
                        <a:rPr lang="en-US" sz="2150" b="1" kern="1200" dirty="0" smtClean="0">
                          <a:solidFill>
                            <a:schemeClr val="tx1"/>
                          </a:solidFill>
                          <a:latin typeface="+mn-lt"/>
                          <a:ea typeface="+mn-ea"/>
                          <a:cs typeface="B Lotus" pitchFamily="2" charset="-78"/>
                        </a:rPr>
                        <a:t>]</a:t>
                      </a:r>
                      <a:r>
                        <a:rPr lang="fa-IR" sz="2150" b="1" kern="1200" dirty="0" smtClean="0">
                          <a:solidFill>
                            <a:schemeClr val="tx1"/>
                          </a:solidFill>
                          <a:latin typeface="+mn-lt"/>
                          <a:ea typeface="+mn-ea"/>
                          <a:cs typeface="B Lotus" pitchFamily="2" charset="-78"/>
                        </a:rPr>
                        <a:t>فَارْجِعِ الْبَصَرَ هَلْ تَرى‏ مِنْ فُطُورٍ ثُمَّ ارْجِعِ الْبَصَر كَرَّتَين؛</a:t>
                      </a:r>
                      <a:r>
                        <a:rPr lang="fa-IR" sz="2150" b="1" kern="1200" dirty="0" smtClean="0">
                          <a:solidFill>
                            <a:schemeClr val="tx1"/>
                          </a:solidFill>
                          <a:effectLst>
                            <a:glow rad="139700">
                              <a:schemeClr val="accent2">
                                <a:satMod val="175000"/>
                                <a:alpha val="40000"/>
                              </a:schemeClr>
                            </a:glow>
                          </a:effectLst>
                          <a:latin typeface="+mn-lt"/>
                          <a:ea typeface="+mn-ea"/>
                          <a:cs typeface="B Lotus" pitchFamily="2" charset="-78"/>
                        </a:rPr>
                        <a:t> **</a:t>
                      </a:r>
                      <a:r>
                        <a:rPr lang="fa-IR" sz="2150" b="1" kern="1200" dirty="0" smtClean="0">
                          <a:solidFill>
                            <a:schemeClr val="tx1"/>
                          </a:solidFill>
                          <a:latin typeface="+mn-lt"/>
                          <a:ea typeface="+mn-ea"/>
                          <a:cs typeface="B Lotus" pitchFamily="2" charset="-78"/>
                        </a:rPr>
                        <a:t> « بار ديگر نگاه كن، ببين هيچ خللي (در آفرينش خداي رحمان) مي‏بيني؟ بار ديگر نگاه كن.»</a:t>
                      </a:r>
                      <a:endParaRPr lang="en-US" sz="2150" b="1" kern="1200" dirty="0" smtClean="0">
                        <a:solidFill>
                          <a:schemeClr val="tx1"/>
                        </a:solidFill>
                        <a:latin typeface="+mn-lt"/>
                        <a:ea typeface="+mn-ea"/>
                        <a:cs typeface="B Lotus" pitchFamily="2" charset="-78"/>
                      </a:endParaRPr>
                    </a:p>
                    <a:p>
                      <a:pPr algn="just" rtl="1">
                        <a:lnSpc>
                          <a:spcPct val="150000"/>
                        </a:lnSpc>
                      </a:pPr>
                      <a:r>
                        <a:rPr lang="ar-SA" sz="2200" b="1" kern="1200" dirty="0" smtClean="0">
                          <a:solidFill>
                            <a:schemeClr val="tx1"/>
                          </a:solidFill>
                          <a:latin typeface="+mn-lt"/>
                          <a:ea typeface="+mn-ea"/>
                          <a:cs typeface="B Lotus" pitchFamily="2" charset="-78"/>
                        </a:rPr>
                        <a:t>نگاه دقت،مانند نگاه به اجناسي كه مي‏خريم، تا عيبي نداشته باشد</a:t>
                      </a:r>
                      <a:r>
                        <a:rPr lang="en-US" sz="2200" dirty="0" smtClean="0">
                          <a:cs typeface="B Lotus" pitchFamily="2" charset="-78"/>
                        </a:rPr>
                        <a:t> </a:t>
                      </a:r>
                      <a:r>
                        <a:rPr lang="ar-SA" sz="2200" b="0" kern="1200" dirty="0" smtClean="0">
                          <a:solidFill>
                            <a:schemeClr val="tx1"/>
                          </a:solidFill>
                          <a:latin typeface="+mn-lt"/>
                          <a:ea typeface="+mn-ea"/>
                          <a:cs typeface="B Lotus" pitchFamily="2" charset="-78"/>
                        </a:rPr>
                        <a:t>. </a:t>
                      </a:r>
                      <a:endParaRPr lang="fa-IR" sz="2200" b="0" kern="1200" dirty="0" smtClean="0">
                        <a:solidFill>
                          <a:schemeClr val="tx1"/>
                        </a:solidFill>
                        <a:latin typeface="+mn-lt"/>
                        <a:ea typeface="+mn-ea"/>
                        <a:cs typeface="B Lotus" pitchFamily="2" charset="-78"/>
                      </a:endParaRPr>
                    </a:p>
                    <a:p>
                      <a:pPr rtl="1">
                        <a:lnSpc>
                          <a:spcPct val="150000"/>
                        </a:lnSpc>
                      </a:pPr>
                      <a:endParaRPr lang="fa-IR" sz="2200" b="0" kern="1200" dirty="0" smtClean="0">
                        <a:solidFill>
                          <a:schemeClr val="tx1"/>
                        </a:solidFill>
                        <a:latin typeface="+mn-lt"/>
                        <a:ea typeface="+mn-ea"/>
                        <a:cs typeface="B Lotus" pitchFamily="2" charset="-78"/>
                      </a:endParaRPr>
                    </a:p>
                    <a:p>
                      <a:pPr rtl="1">
                        <a:lnSpc>
                          <a:spcPct val="150000"/>
                        </a:lnSpc>
                      </a:pP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1" kern="1200" dirty="0" smtClean="0">
                          <a:solidFill>
                            <a:schemeClr val="tx1"/>
                          </a:solidFill>
                          <a:latin typeface="+mn-lt"/>
                          <a:ea typeface="+mn-ea"/>
                          <a:cs typeface="B Lotus" pitchFamily="2" charset="-78"/>
                        </a:rPr>
                        <a:t>ميزان الحكمه</a:t>
                      </a:r>
                      <a:r>
                        <a:rPr lang="ar-SA" sz="1800" b="0" kern="1200" dirty="0" smtClean="0">
                          <a:solidFill>
                            <a:schemeClr val="tx1"/>
                          </a:solidFill>
                          <a:latin typeface="+mn-lt"/>
                          <a:ea typeface="+mn-ea"/>
                          <a:cs typeface="B Lotus" pitchFamily="2" charset="-78"/>
                        </a:rPr>
                        <a:t>، ح20276.</a:t>
                      </a:r>
                      <a:endParaRPr lang="en-US" sz="1800" b="1" kern="1200" dirty="0" smtClean="0">
                        <a:solidFill>
                          <a:schemeClr val="tx1"/>
                        </a:solidFill>
                        <a:latin typeface="+mn-lt"/>
                        <a:ea typeface="+mn-ea"/>
                        <a:cs typeface="B Lotus" pitchFamily="2" charset="-78"/>
                      </a:endParaRPr>
                    </a:p>
                    <a:p>
                      <a:pPr rtl="1">
                        <a:lnSpc>
                          <a:spcPct val="150000"/>
                        </a:lnSpc>
                      </a:pP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1" kern="1200" dirty="0" smtClean="0">
                          <a:solidFill>
                            <a:schemeClr val="tx1"/>
                          </a:solidFill>
                          <a:latin typeface="+mn-lt"/>
                          <a:ea typeface="+mn-ea"/>
                          <a:cs typeface="B Lotus" pitchFamily="2" charset="-78"/>
                        </a:rPr>
                        <a:t>بحارالانوار</a:t>
                      </a:r>
                      <a:r>
                        <a:rPr lang="ar-SA" sz="1800" b="0" kern="1200" dirty="0" smtClean="0">
                          <a:solidFill>
                            <a:schemeClr val="tx1"/>
                          </a:solidFill>
                          <a:latin typeface="+mn-lt"/>
                          <a:ea typeface="+mn-ea"/>
                          <a:cs typeface="B Lotus" pitchFamily="2" charset="-78"/>
                        </a:rPr>
                        <a:t>، ج55، ص64.</a:t>
                      </a:r>
                      <a:endParaRPr lang="en-US" sz="18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دوازدهم / قالب انواعی</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4286248"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4000496"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71474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42899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314324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85748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57173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228092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200023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571604"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16</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14348" y="533232"/>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15</a:t>
            </a:r>
            <a:endParaRPr lang="fa-IR" sz="1200" b="1" dirty="0">
              <a:effectLst>
                <a:glow rad="63500">
                  <a:schemeClr val="accent3">
                    <a:satMod val="175000"/>
                    <a:alpha val="40000"/>
                  </a:schemeClr>
                </a:glow>
              </a:effectLst>
              <a:cs typeface="B Mitra" pitchFamily="2" charset="-78"/>
            </a:endParaRPr>
          </a:p>
        </p:txBody>
      </p:sp>
      <p:sp>
        <p:nvSpPr>
          <p:cNvPr id="23" name="Rounded Rectangle 22">
            <a:hlinkClick r:id="rId23" action="ppaction://hlinksldjump">
              <a:snd r:embed="rId5" name="thbad.wav"/>
            </a:hlinkClick>
            <a:hlinkHover r:id="" action="ppaction://noaction">
              <a:snd r:embed="rId6" name="0.wav"/>
            </a:hlinkHover>
          </p:cNvPr>
          <p:cNvSpPr/>
          <p:nvPr/>
        </p:nvSpPr>
        <p:spPr>
          <a:xfrm flipH="1">
            <a:off x="1142976"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4" name="Rounded Rectangle 23">
            <a:hlinkClick r:id="rId24"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4"/>
                                        </p:tgtEl>
                                        <p:attrNameLst>
                                          <p:attrName>style.visibility</p:attrName>
                                        </p:attrNameLst>
                                      </p:cBhvr>
                                      <p:to>
                                        <p:strVal val="visible"/>
                                      </p:to>
                                    </p:set>
                                    <p:anim calcmode="lin" valueType="num">
                                      <p:cBhvr additive="base">
                                        <p:cTn id="76" dur="1000" fill="hold"/>
                                        <p:tgtEl>
                                          <p:spTgt spid="24"/>
                                        </p:tgtEl>
                                        <p:attrNameLst>
                                          <p:attrName>ppt_x</p:attrName>
                                        </p:attrNameLst>
                                      </p:cBhvr>
                                      <p:tavLst>
                                        <p:tav tm="0">
                                          <p:val>
                                            <p:strVal val="0-#ppt_w/2"/>
                                          </p:val>
                                        </p:tav>
                                        <p:tav tm="100000">
                                          <p:val>
                                            <p:strVal val="#ppt_x"/>
                                          </p:val>
                                        </p:tav>
                                      </p:tavLst>
                                    </p:anim>
                                    <p:anim calcmode="lin" valueType="num">
                                      <p:cBhvr additive="base">
                                        <p:cTn id="77" dur="1000" fill="hold"/>
                                        <p:tgtEl>
                                          <p:spTgt spid="24"/>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3"/>
                                        </p:tgtEl>
                                        <p:attrNameLst>
                                          <p:attrName>style.visibility</p:attrName>
                                        </p:attrNameLst>
                                      </p:cBhvr>
                                      <p:to>
                                        <p:strVal val="visible"/>
                                      </p:to>
                                    </p:set>
                                    <p:anim calcmode="lin" valueType="num">
                                      <p:cBhvr additive="base">
                                        <p:cTn id="80" dur="1000" fill="hold"/>
                                        <p:tgtEl>
                                          <p:spTgt spid="23"/>
                                        </p:tgtEl>
                                        <p:attrNameLst>
                                          <p:attrName>ppt_x</p:attrName>
                                        </p:attrNameLst>
                                      </p:cBhvr>
                                      <p:tavLst>
                                        <p:tav tm="0">
                                          <p:val>
                                            <p:strVal val="0-#ppt_w/2"/>
                                          </p:val>
                                        </p:tav>
                                        <p:tav tm="100000">
                                          <p:val>
                                            <p:strVal val="#ppt_x"/>
                                          </p:val>
                                        </p:tav>
                                      </p:tavLst>
                                    </p:anim>
                                    <p:anim calcmode="lin" valueType="num">
                                      <p:cBhvr additive="base">
                                        <p:cTn id="81" dur="1000" fill="hold"/>
                                        <p:tgtEl>
                                          <p:spTgt spid="23"/>
                                        </p:tgtEl>
                                        <p:attrNameLst>
                                          <p:attrName>ppt_y</p:attrName>
                                        </p:attrNameLst>
                                      </p:cBhvr>
                                      <p:tavLst>
                                        <p:tav tm="0">
                                          <p:val>
                                            <p:strVal val="#ppt_y"/>
                                          </p:val>
                                        </p:tav>
                                        <p:tav tm="100000">
                                          <p:val>
                                            <p:strVal val="#ppt_y"/>
                                          </p:val>
                                        </p:tav>
                                      </p:tavLst>
                                    </p:anim>
                                  </p:childTnLst>
                                </p:cTn>
                              </p:par>
                              <p:par>
                                <p:cTn id="82" presetID="7" presetClass="entr" presetSubtype="8" fill="hold" grpId="0" nodeType="withEffect">
                                  <p:stCondLst>
                                    <p:cond delay="0"/>
                                  </p:stCondLst>
                                  <p:childTnLst>
                                    <p:set>
                                      <p:cBhvr>
                                        <p:cTn id="83" dur="1" fill="hold">
                                          <p:stCondLst>
                                            <p:cond delay="0"/>
                                          </p:stCondLst>
                                        </p:cTn>
                                        <p:tgtEl>
                                          <p:spTgt spid="22"/>
                                        </p:tgtEl>
                                        <p:attrNameLst>
                                          <p:attrName>style.visibility</p:attrName>
                                        </p:attrNameLst>
                                      </p:cBhvr>
                                      <p:to>
                                        <p:strVal val="visible"/>
                                      </p:to>
                                    </p:set>
                                    <p:anim calcmode="lin" valueType="num">
                                      <p:cBhvr additive="base">
                                        <p:cTn id="84" dur="1000" fill="hold"/>
                                        <p:tgtEl>
                                          <p:spTgt spid="22"/>
                                        </p:tgtEl>
                                        <p:attrNameLst>
                                          <p:attrName>ppt_x</p:attrName>
                                        </p:attrNameLst>
                                      </p:cBhvr>
                                      <p:tavLst>
                                        <p:tav tm="0">
                                          <p:val>
                                            <p:strVal val="0-#ppt_w/2"/>
                                          </p:val>
                                        </p:tav>
                                        <p:tav tm="100000">
                                          <p:val>
                                            <p:strVal val="#ppt_x"/>
                                          </p:val>
                                        </p:tav>
                                      </p:tavLst>
                                    </p:anim>
                                    <p:anim calcmode="lin" valueType="num">
                                      <p:cBhvr additive="base">
                                        <p:cTn id="85" dur="1000" fill="hold"/>
                                        <p:tgtEl>
                                          <p:spTgt spid="22"/>
                                        </p:tgtEl>
                                        <p:attrNameLst>
                                          <p:attrName>ppt_y</p:attrName>
                                        </p:attrNameLst>
                                      </p:cBhvr>
                                      <p:tavLst>
                                        <p:tav tm="0">
                                          <p:val>
                                            <p:strVal val="#ppt_y"/>
                                          </p:val>
                                        </p:tav>
                                        <p:tav tm="100000">
                                          <p:val>
                                            <p:strVal val="#ppt_y"/>
                                          </p:val>
                                        </p:tav>
                                      </p:tavLst>
                                    </p:anim>
                                  </p:childTnLst>
                                </p:cTn>
                              </p:par>
                              <p:par>
                                <p:cTn id="86" presetID="7" presetClass="entr" presetSubtype="8" fill="hold" grpId="0" nodeType="withEffect">
                                  <p:stCondLst>
                                    <p:cond delay="0"/>
                                  </p:stCondLst>
                                  <p:childTnLst>
                                    <p:set>
                                      <p:cBhvr>
                                        <p:cTn id="87" dur="1" fill="hold">
                                          <p:stCondLst>
                                            <p:cond delay="0"/>
                                          </p:stCondLst>
                                        </p:cTn>
                                        <p:tgtEl>
                                          <p:spTgt spid="20"/>
                                        </p:tgtEl>
                                        <p:attrNameLst>
                                          <p:attrName>style.visibility</p:attrName>
                                        </p:attrNameLst>
                                      </p:cBhvr>
                                      <p:to>
                                        <p:strVal val="visible"/>
                                      </p:to>
                                    </p:set>
                                    <p:anim calcmode="lin" valueType="num">
                                      <p:cBhvr additive="base">
                                        <p:cTn id="88" dur="1000" fill="hold"/>
                                        <p:tgtEl>
                                          <p:spTgt spid="20"/>
                                        </p:tgtEl>
                                        <p:attrNameLst>
                                          <p:attrName>ppt_x</p:attrName>
                                        </p:attrNameLst>
                                      </p:cBhvr>
                                      <p:tavLst>
                                        <p:tav tm="0">
                                          <p:val>
                                            <p:strVal val="0-#ppt_w/2"/>
                                          </p:val>
                                        </p:tav>
                                        <p:tav tm="100000">
                                          <p:val>
                                            <p:strVal val="#ppt_x"/>
                                          </p:val>
                                        </p:tav>
                                      </p:tavLst>
                                    </p:anim>
                                    <p:anim calcmode="lin" valueType="num">
                                      <p:cBhvr additive="base">
                                        <p:cTn id="89" dur="1000" fill="hold"/>
                                        <p:tgtEl>
                                          <p:spTgt spid="20"/>
                                        </p:tgtEl>
                                        <p:attrNameLst>
                                          <p:attrName>ppt_y</p:attrName>
                                        </p:attrNameLst>
                                      </p:cBhvr>
                                      <p:tavLst>
                                        <p:tav tm="0">
                                          <p:val>
                                            <p:strVal val="#ppt_y"/>
                                          </p:val>
                                        </p:tav>
                                        <p:tav tm="100000">
                                          <p:val>
                                            <p:strVal val="#ppt_y"/>
                                          </p:val>
                                        </p:tav>
                                      </p:tavLst>
                                    </p:anim>
                                  </p:childTnLst>
                                </p:cTn>
                              </p:par>
                            </p:childTnLst>
                          </p:cTn>
                        </p:par>
                        <p:par>
                          <p:cTn id="90" fill="hold">
                            <p:stCondLst>
                              <p:cond delay="2000"/>
                            </p:stCondLst>
                            <p:childTnLst>
                              <p:par>
                                <p:cTn id="91" presetID="10" presetClass="entr" presetSubtype="0" fill="hold" nodeType="afterEffect">
                                  <p:stCondLst>
                                    <p:cond delay="0"/>
                                  </p:stCondLst>
                                  <p:childTnLst>
                                    <p:set>
                                      <p:cBhvr>
                                        <p:cTn id="92" dur="1" fill="hold">
                                          <p:stCondLst>
                                            <p:cond delay="0"/>
                                          </p:stCondLst>
                                        </p:cTn>
                                        <p:tgtEl>
                                          <p:spTgt spid="30"/>
                                        </p:tgtEl>
                                        <p:attrNameLst>
                                          <p:attrName>style.visibility</p:attrName>
                                        </p:attrNameLst>
                                      </p:cBhvr>
                                      <p:to>
                                        <p:strVal val="visible"/>
                                      </p:to>
                                    </p:set>
                                    <p:animEffect transition="in" filter="fade">
                                      <p:cBhvr>
                                        <p:cTn id="93"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P spid="23" grpId="0" animBg="1"/>
      <p:bldP spid="24" grpId="0" animBg="1"/>
    </p:bldLst>
  </p:timing>
</p:sld>
</file>

<file path=ppt/slides/slide146.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89788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fa-IR"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5. نگاه خيانت:</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1800" b="1" kern="1200" dirty="0" smtClean="0">
                          <a:solidFill>
                            <a:schemeClr val="tx1"/>
                          </a:solidFill>
                          <a:latin typeface="+mn-lt"/>
                          <a:ea typeface="+mn-ea"/>
                          <a:cs typeface="B Lotus" pitchFamily="2" charset="-78"/>
                        </a:rPr>
                        <a:t>خداوند متعال، درقرآن کریم می‌فرماید:</a:t>
                      </a:r>
                      <a:endParaRPr lang="en-US" sz="1800" b="1" kern="1200" dirty="0" smtClean="0">
                        <a:solidFill>
                          <a:schemeClr val="tx1"/>
                        </a:solidFill>
                        <a:latin typeface="+mn-lt"/>
                        <a:ea typeface="+mn-ea"/>
                        <a:cs typeface="B Lotus" pitchFamily="2" charset="-78"/>
                      </a:endParaRPr>
                    </a:p>
                    <a:p>
                      <a:pPr algn="just" rtl="1">
                        <a:lnSpc>
                          <a:spcPct val="150000"/>
                        </a:lnSpc>
                      </a:pPr>
                      <a:r>
                        <a:rPr lang="en-US" sz="1800" b="1" kern="1200" dirty="0" smtClean="0">
                          <a:solidFill>
                            <a:schemeClr val="tx1"/>
                          </a:solidFill>
                          <a:latin typeface="+mn-lt"/>
                          <a:ea typeface="+mn-ea"/>
                          <a:cs typeface="B Lotus" pitchFamily="2" charset="-78"/>
                        </a:rPr>
                        <a:t>]</a:t>
                      </a:r>
                      <a:r>
                        <a:rPr lang="fa-IR" sz="1800" b="1" kern="1200" dirty="0" smtClean="0">
                          <a:solidFill>
                            <a:schemeClr val="tx1"/>
                          </a:solidFill>
                          <a:latin typeface="+mn-lt"/>
                          <a:ea typeface="+mn-ea"/>
                          <a:cs typeface="B Lotus" pitchFamily="2" charset="-78"/>
                        </a:rPr>
                        <a:t>يعْلَمُ خائِنَۀَالْأَعْين</a:t>
                      </a: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 </a:t>
                      </a:r>
                      <a:r>
                        <a:rPr lang="en-US" sz="1800" b="1" kern="1200" dirty="0" smtClean="0">
                          <a:solidFill>
                            <a:schemeClr val="tx1"/>
                          </a:solidFill>
                          <a:latin typeface="+mn-lt"/>
                          <a:ea typeface="+mn-ea"/>
                          <a:cs typeface="B Lotus" pitchFamily="2" charset="-78"/>
                        </a:rPr>
                        <a:t>[</a:t>
                      </a:r>
                      <a:r>
                        <a:rPr lang="fa-IR" sz="1800" b="1" kern="1200" dirty="0" smtClean="0">
                          <a:solidFill>
                            <a:schemeClr val="tx1"/>
                          </a:solidFill>
                          <a:latin typeface="+mn-lt"/>
                          <a:ea typeface="+mn-ea"/>
                          <a:cs typeface="B Lotus" pitchFamily="2" charset="-78"/>
                        </a:rPr>
                        <a:t>؛«او (خدا) به چشم‏های خائن آگاه است.»</a:t>
                      </a:r>
                      <a:endParaRPr lang="en-US" sz="1800" b="1" kern="1200" dirty="0" smtClean="0">
                        <a:solidFill>
                          <a:schemeClr val="tx1"/>
                        </a:solidFill>
                        <a:latin typeface="+mn-lt"/>
                        <a:ea typeface="+mn-ea"/>
                        <a:cs typeface="B Lotus" pitchFamily="2" charset="-78"/>
                      </a:endParaRPr>
                    </a:p>
                    <a:p>
                      <a:pPr algn="just" rtl="1">
                        <a:lnSpc>
                          <a:spcPct val="150000"/>
                        </a:lnSpc>
                      </a:pPr>
                      <a:r>
                        <a:rPr lang="fa-IR" sz="1800" b="1" kern="1200" dirty="0" smtClean="0">
                          <a:solidFill>
                            <a:schemeClr val="tx1"/>
                          </a:solidFill>
                          <a:latin typeface="+mn-lt"/>
                          <a:ea typeface="+mn-ea"/>
                          <a:cs typeface="B Lotus" pitchFamily="2" charset="-78"/>
                        </a:rPr>
                        <a:t>امام صادق (ع) در مورد اين آيه فرمودند: «آيا ديده‏اي گاه انسان به چيزي مي‏نگرد كه انگار به آن نگاه نمي‏كند؟! اين است معناي نگاه‏هاي دزدانه.»</a:t>
                      </a: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 **</a:t>
                      </a:r>
                      <a:endParaRPr lang="en-US" sz="1800" b="1" kern="1200" dirty="0" smtClean="0">
                        <a:solidFill>
                          <a:schemeClr val="tx1"/>
                        </a:solidFill>
                        <a:latin typeface="+mn-lt"/>
                        <a:ea typeface="+mn-ea"/>
                        <a:cs typeface="B Lotus" pitchFamily="2" charset="-78"/>
                      </a:endParaRPr>
                    </a:p>
                    <a:p>
                      <a:pPr algn="just" rtl="1">
                        <a:lnSpc>
                          <a:spcPct val="150000"/>
                        </a:lnSpc>
                      </a:pPr>
                      <a:r>
                        <a:rPr lang="fa-IR" sz="1700" b="1" kern="1200" dirty="0" smtClean="0">
                          <a:solidFill>
                            <a:schemeClr val="tx1"/>
                          </a:solidFill>
                          <a:latin typeface="+mn-lt"/>
                          <a:ea typeface="+mn-ea"/>
                          <a:cs typeface="B Lotus" pitchFamily="2" charset="-78"/>
                        </a:rPr>
                        <a:t>نگاه به عكس‏ها و فيلم‌هاي خانوادگي ديگران، از جمله نگاه‏هاي خائنانه است. </a:t>
                      </a:r>
                      <a:endParaRPr lang="en-US" sz="1700" b="1" kern="1200" dirty="0" smtClean="0">
                        <a:solidFill>
                          <a:schemeClr val="tx1"/>
                        </a:solidFill>
                        <a:latin typeface="+mn-lt"/>
                        <a:ea typeface="+mn-ea"/>
                        <a:cs typeface="B Lotus" pitchFamily="2" charset="-78"/>
                      </a:endParaRPr>
                    </a:p>
                    <a:p>
                      <a:pPr algn="just" rtl="1">
                        <a:lnSpc>
                          <a:spcPct val="150000"/>
                        </a:lnSpc>
                      </a:pPr>
                      <a:r>
                        <a:rPr lang="fa-IR"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6. نگاه حقارت:</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1700" b="1" kern="1200" dirty="0" smtClean="0">
                          <a:solidFill>
                            <a:schemeClr val="tx1"/>
                          </a:solidFill>
                          <a:latin typeface="+mn-lt"/>
                          <a:ea typeface="+mn-ea"/>
                          <a:cs typeface="B Lotus" pitchFamily="2" charset="-78"/>
                        </a:rPr>
                        <a:t>خداوند متعال، درقرآن کریم می‌فرماید: </a:t>
                      </a:r>
                      <a:r>
                        <a:rPr lang="en-US" sz="1700" b="1" kern="1200" dirty="0" smtClean="0">
                          <a:solidFill>
                            <a:schemeClr val="tx1"/>
                          </a:solidFill>
                          <a:latin typeface="+mn-lt"/>
                          <a:ea typeface="+mn-ea"/>
                          <a:cs typeface="B Lotus" pitchFamily="2" charset="-78"/>
                        </a:rPr>
                        <a:t>]</a:t>
                      </a:r>
                      <a:r>
                        <a:rPr lang="fa-IR" sz="1700" b="1" kern="1200" dirty="0" smtClean="0">
                          <a:solidFill>
                            <a:schemeClr val="tx1"/>
                          </a:solidFill>
                          <a:latin typeface="+mn-lt"/>
                          <a:ea typeface="+mn-ea"/>
                          <a:cs typeface="B Lotus" pitchFamily="2" charset="-78"/>
                        </a:rPr>
                        <a:t>وَ إِذا مَرُّوا بِهِمْ يتَغامَزُونَ</a:t>
                      </a:r>
                      <a:r>
                        <a:rPr lang="en-US" sz="1700" b="1" kern="1200" dirty="0" smtClean="0">
                          <a:solidFill>
                            <a:schemeClr val="tx1"/>
                          </a:solidFill>
                          <a:latin typeface="+mn-lt"/>
                          <a:ea typeface="+mn-ea"/>
                          <a:cs typeface="B Lotus" pitchFamily="2" charset="-78"/>
                        </a:rPr>
                        <a:t>[</a:t>
                      </a:r>
                      <a:r>
                        <a:rPr lang="fa-IR" sz="16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fa-IR" sz="1700" b="1" kern="1200" dirty="0" smtClean="0">
                          <a:solidFill>
                            <a:schemeClr val="tx1"/>
                          </a:solidFill>
                          <a:latin typeface="+mn-lt"/>
                          <a:ea typeface="+mn-ea"/>
                          <a:cs typeface="B Lotus" pitchFamily="2" charset="-78"/>
                        </a:rPr>
                        <a:t>؛«و (بدكاران) چون بر اهل ايمان بگذرند، به چشم استهزاء مي‏نگرند.»</a:t>
                      </a:r>
                      <a:endParaRPr lang="en-US" sz="1700" b="1" kern="1200" dirty="0" smtClean="0">
                        <a:solidFill>
                          <a:schemeClr val="tx1"/>
                        </a:solidFill>
                        <a:latin typeface="+mn-lt"/>
                        <a:ea typeface="+mn-ea"/>
                        <a:cs typeface="B Lotus" pitchFamily="2" charset="-78"/>
                      </a:endParaRPr>
                    </a:p>
                    <a:p>
                      <a:pPr algn="just" rtl="1">
                        <a:lnSpc>
                          <a:spcPct val="150000"/>
                        </a:lnSpc>
                      </a:pPr>
                      <a:r>
                        <a:rPr lang="fa-IR"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7. نگاه حسرت:</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1700" b="1" kern="1200" dirty="0" smtClean="0">
                          <a:solidFill>
                            <a:schemeClr val="tx1"/>
                          </a:solidFill>
                          <a:latin typeface="+mn-lt"/>
                          <a:ea typeface="+mn-ea"/>
                          <a:cs typeface="B Lotus" pitchFamily="2" charset="-78"/>
                        </a:rPr>
                        <a:t>امام صادق</a:t>
                      </a:r>
                      <a:r>
                        <a:rPr lang="fa-IR" sz="1700" b="1" kern="1200" dirty="0" smtClean="0">
                          <a:solidFill>
                            <a:schemeClr val="tx1"/>
                          </a:solidFill>
                          <a:latin typeface="+mn-lt"/>
                          <a:ea typeface="+mn-ea"/>
                          <a:cs typeface="B Lotus" pitchFamily="2" charset="-78"/>
                        </a:rPr>
                        <a:t>(ع)</a:t>
                      </a:r>
                      <a:r>
                        <a:rPr lang="ar-SA" sz="1700" b="1" kern="1200" dirty="0" smtClean="0">
                          <a:solidFill>
                            <a:schemeClr val="tx1"/>
                          </a:solidFill>
                          <a:latin typeface="+mn-lt"/>
                          <a:ea typeface="+mn-ea"/>
                          <a:cs typeface="B Lotus" pitchFamily="2" charset="-78"/>
                        </a:rPr>
                        <a:t>: «كَمْ مِنْ نَظْرَه‏ی أَوْرَثَتْ حَسْرَۀٌ طَوِيلَة؛</a:t>
                      </a:r>
                      <a:r>
                        <a:rPr lang="fa-IR" sz="1600" b="1" kern="1200" dirty="0" smtClean="0">
                          <a:solidFill>
                            <a:schemeClr val="tx1"/>
                          </a:solidFill>
                          <a:effectLst>
                            <a:glow rad="139700">
                              <a:schemeClr val="accent2">
                                <a:satMod val="175000"/>
                                <a:alpha val="40000"/>
                              </a:schemeClr>
                            </a:glow>
                          </a:effectLst>
                          <a:latin typeface="+mn-lt"/>
                          <a:ea typeface="+mn-ea"/>
                          <a:cs typeface="B Lotus" pitchFamily="2" charset="-78"/>
                        </a:rPr>
                        <a:t> ****</a:t>
                      </a:r>
                      <a:r>
                        <a:rPr lang="ar-SA" sz="1700" b="1" kern="1200" dirty="0" smtClean="0">
                          <a:solidFill>
                            <a:schemeClr val="tx1"/>
                          </a:solidFill>
                          <a:latin typeface="+mn-lt"/>
                          <a:ea typeface="+mn-ea"/>
                          <a:cs typeface="B Lotus" pitchFamily="2" charset="-78"/>
                        </a:rPr>
                        <a:t>اي بسا نگاهي كه حسرتي طولاني به‏جاي مي‏گذارد.» </a:t>
                      </a:r>
                      <a:endParaRPr lang="fa-IR" sz="1700" b="1" kern="1200" dirty="0" smtClean="0">
                        <a:solidFill>
                          <a:schemeClr val="tx1"/>
                        </a:solidFill>
                        <a:latin typeface="+mn-lt"/>
                        <a:ea typeface="+mn-ea"/>
                        <a:cs typeface="B Lotus" pitchFamily="2" charset="-78"/>
                      </a:endParaRPr>
                    </a:p>
                    <a:p>
                      <a:pPr algn="just" rtl="1">
                        <a:lnSpc>
                          <a:spcPct val="150000"/>
                        </a:lnSpc>
                      </a:pP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400" b="0" kern="1200" dirty="0" smtClean="0">
                          <a:solidFill>
                            <a:schemeClr val="tx1"/>
                          </a:solidFill>
                          <a:latin typeface="+mn-lt"/>
                          <a:ea typeface="+mn-ea"/>
                          <a:cs typeface="B Lotus" pitchFamily="2" charset="-78"/>
                        </a:rPr>
                        <a:t>غافر: 19.</a:t>
                      </a:r>
                      <a:endParaRPr lang="en-US" sz="1400" b="1" kern="1200" dirty="0" smtClean="0">
                        <a:solidFill>
                          <a:schemeClr val="tx1"/>
                        </a:solidFill>
                        <a:latin typeface="+mn-lt"/>
                        <a:ea typeface="+mn-ea"/>
                        <a:cs typeface="B Lotus" pitchFamily="2" charset="-78"/>
                      </a:endParaRPr>
                    </a:p>
                    <a:p>
                      <a:pPr algn="just" rtl="1">
                        <a:lnSpc>
                          <a:spcPct val="150000"/>
                        </a:lnSpc>
                      </a:pPr>
                      <a:r>
                        <a:rPr lang="fa-IR" sz="14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400" b="0" kern="1200" dirty="0" smtClean="0">
                          <a:solidFill>
                            <a:schemeClr val="tx1"/>
                          </a:solidFill>
                          <a:latin typeface="+mn-lt"/>
                          <a:ea typeface="+mn-ea"/>
                          <a:cs typeface="B Lotus" pitchFamily="2" charset="-78"/>
                        </a:rPr>
                        <a:t> </a:t>
                      </a:r>
                      <a:r>
                        <a:rPr lang="ar-SA" sz="1400" b="1" kern="1200" dirty="0" smtClean="0">
                          <a:solidFill>
                            <a:schemeClr val="tx1"/>
                          </a:solidFill>
                          <a:latin typeface="+mn-lt"/>
                          <a:ea typeface="+mn-ea"/>
                          <a:cs typeface="B Lotus" pitchFamily="2" charset="-78"/>
                        </a:rPr>
                        <a:t>ميزان الحكمۀ</a:t>
                      </a:r>
                      <a:r>
                        <a:rPr lang="ar-SA" sz="1400" b="0" kern="1200" dirty="0" smtClean="0">
                          <a:solidFill>
                            <a:schemeClr val="tx1"/>
                          </a:solidFill>
                          <a:latin typeface="+mn-lt"/>
                          <a:ea typeface="+mn-ea"/>
                          <a:cs typeface="B Lotus" pitchFamily="2" charset="-78"/>
                        </a:rPr>
                        <a:t>، ج20276.</a:t>
                      </a:r>
                      <a:endParaRPr lang="en-US" sz="1400" b="1" kern="1200" dirty="0" smtClean="0">
                        <a:solidFill>
                          <a:schemeClr val="tx1"/>
                        </a:solidFill>
                        <a:latin typeface="+mn-lt"/>
                        <a:ea typeface="+mn-ea"/>
                        <a:cs typeface="B Lotus" pitchFamily="2" charset="-78"/>
                      </a:endParaRPr>
                    </a:p>
                    <a:p>
                      <a:pPr algn="just" rtl="1">
                        <a:lnSpc>
                          <a:spcPct val="150000"/>
                        </a:lnSpc>
                      </a:pPr>
                      <a:r>
                        <a:rPr lang="fa-IR" sz="14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400" b="0" kern="1200" dirty="0" smtClean="0">
                          <a:solidFill>
                            <a:schemeClr val="tx1"/>
                          </a:solidFill>
                          <a:latin typeface="+mn-lt"/>
                          <a:ea typeface="+mn-ea"/>
                          <a:cs typeface="B Lotus" pitchFamily="2" charset="-78"/>
                        </a:rPr>
                        <a:t> مطفّفين:30.</a:t>
                      </a:r>
                      <a:endParaRPr lang="en-US" sz="1400" b="1" kern="1200" dirty="0" smtClean="0">
                        <a:solidFill>
                          <a:schemeClr val="tx1"/>
                        </a:solidFill>
                        <a:latin typeface="+mn-lt"/>
                        <a:ea typeface="+mn-ea"/>
                        <a:cs typeface="B Lotus" pitchFamily="2" charset="-78"/>
                      </a:endParaRPr>
                    </a:p>
                    <a:p>
                      <a:pPr algn="just" rtl="1">
                        <a:lnSpc>
                          <a:spcPct val="150000"/>
                        </a:lnSpc>
                      </a:pPr>
                      <a:r>
                        <a:rPr lang="fa-IR" sz="14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400" b="0" kern="1200" dirty="0" smtClean="0">
                          <a:solidFill>
                            <a:schemeClr val="tx1"/>
                          </a:solidFill>
                          <a:latin typeface="+mn-lt"/>
                          <a:ea typeface="+mn-ea"/>
                          <a:cs typeface="B Lotus" pitchFamily="2" charset="-78"/>
                        </a:rPr>
                        <a:t>تصنيف غرر الحكم و درر الكلم، ص 381.</a:t>
                      </a:r>
                      <a:endParaRPr lang="en-US" sz="14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دوازدهم / قالب انواعی</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4286248"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4000496"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71474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42899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314324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85748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57173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228092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200023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571604"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16</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14348" y="533232"/>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15</a:t>
            </a:r>
            <a:endParaRPr lang="fa-IR" sz="1200" b="1" dirty="0">
              <a:effectLst>
                <a:glow rad="63500">
                  <a:schemeClr val="accent3">
                    <a:satMod val="175000"/>
                    <a:alpha val="40000"/>
                  </a:schemeClr>
                </a:glow>
              </a:effectLst>
              <a:cs typeface="B Mitra" pitchFamily="2" charset="-78"/>
            </a:endParaRPr>
          </a:p>
        </p:txBody>
      </p:sp>
      <p:sp>
        <p:nvSpPr>
          <p:cNvPr id="23" name="Rounded Rectangle 22">
            <a:hlinkClick r:id="rId23" action="ppaction://hlinksldjump">
              <a:snd r:embed="rId5" name="thbad.wav"/>
            </a:hlinkClick>
            <a:hlinkHover r:id="" action="ppaction://noaction">
              <a:snd r:embed="rId6" name="0.wav"/>
            </a:hlinkHover>
          </p:cNvPr>
          <p:cNvSpPr/>
          <p:nvPr/>
        </p:nvSpPr>
        <p:spPr>
          <a:xfrm flipH="1">
            <a:off x="1142976" y="533232"/>
            <a:ext cx="396000" cy="247504"/>
          </a:xfrm>
          <a:prstGeom prst="roundRect">
            <a:avLst>
              <a:gd name="adj" fmla="val 0"/>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4" name="Rounded Rectangle 23">
            <a:hlinkClick r:id="rId24"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4"/>
                                        </p:tgtEl>
                                        <p:attrNameLst>
                                          <p:attrName>style.visibility</p:attrName>
                                        </p:attrNameLst>
                                      </p:cBhvr>
                                      <p:to>
                                        <p:strVal val="visible"/>
                                      </p:to>
                                    </p:set>
                                    <p:anim calcmode="lin" valueType="num">
                                      <p:cBhvr additive="base">
                                        <p:cTn id="76" dur="1000" fill="hold"/>
                                        <p:tgtEl>
                                          <p:spTgt spid="24"/>
                                        </p:tgtEl>
                                        <p:attrNameLst>
                                          <p:attrName>ppt_x</p:attrName>
                                        </p:attrNameLst>
                                      </p:cBhvr>
                                      <p:tavLst>
                                        <p:tav tm="0">
                                          <p:val>
                                            <p:strVal val="0-#ppt_w/2"/>
                                          </p:val>
                                        </p:tav>
                                        <p:tav tm="100000">
                                          <p:val>
                                            <p:strVal val="#ppt_x"/>
                                          </p:val>
                                        </p:tav>
                                      </p:tavLst>
                                    </p:anim>
                                    <p:anim calcmode="lin" valueType="num">
                                      <p:cBhvr additive="base">
                                        <p:cTn id="77" dur="1000" fill="hold"/>
                                        <p:tgtEl>
                                          <p:spTgt spid="24"/>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3"/>
                                        </p:tgtEl>
                                        <p:attrNameLst>
                                          <p:attrName>style.visibility</p:attrName>
                                        </p:attrNameLst>
                                      </p:cBhvr>
                                      <p:to>
                                        <p:strVal val="visible"/>
                                      </p:to>
                                    </p:set>
                                    <p:anim calcmode="lin" valueType="num">
                                      <p:cBhvr additive="base">
                                        <p:cTn id="80" dur="1000" fill="hold"/>
                                        <p:tgtEl>
                                          <p:spTgt spid="23"/>
                                        </p:tgtEl>
                                        <p:attrNameLst>
                                          <p:attrName>ppt_x</p:attrName>
                                        </p:attrNameLst>
                                      </p:cBhvr>
                                      <p:tavLst>
                                        <p:tav tm="0">
                                          <p:val>
                                            <p:strVal val="0-#ppt_w/2"/>
                                          </p:val>
                                        </p:tav>
                                        <p:tav tm="100000">
                                          <p:val>
                                            <p:strVal val="#ppt_x"/>
                                          </p:val>
                                        </p:tav>
                                      </p:tavLst>
                                    </p:anim>
                                    <p:anim calcmode="lin" valueType="num">
                                      <p:cBhvr additive="base">
                                        <p:cTn id="81" dur="1000" fill="hold"/>
                                        <p:tgtEl>
                                          <p:spTgt spid="23"/>
                                        </p:tgtEl>
                                        <p:attrNameLst>
                                          <p:attrName>ppt_y</p:attrName>
                                        </p:attrNameLst>
                                      </p:cBhvr>
                                      <p:tavLst>
                                        <p:tav tm="0">
                                          <p:val>
                                            <p:strVal val="#ppt_y"/>
                                          </p:val>
                                        </p:tav>
                                        <p:tav tm="100000">
                                          <p:val>
                                            <p:strVal val="#ppt_y"/>
                                          </p:val>
                                        </p:tav>
                                      </p:tavLst>
                                    </p:anim>
                                  </p:childTnLst>
                                </p:cTn>
                              </p:par>
                              <p:par>
                                <p:cTn id="82" presetID="7" presetClass="entr" presetSubtype="8" fill="hold" grpId="0" nodeType="withEffect">
                                  <p:stCondLst>
                                    <p:cond delay="0"/>
                                  </p:stCondLst>
                                  <p:childTnLst>
                                    <p:set>
                                      <p:cBhvr>
                                        <p:cTn id="83" dur="1" fill="hold">
                                          <p:stCondLst>
                                            <p:cond delay="0"/>
                                          </p:stCondLst>
                                        </p:cTn>
                                        <p:tgtEl>
                                          <p:spTgt spid="22"/>
                                        </p:tgtEl>
                                        <p:attrNameLst>
                                          <p:attrName>style.visibility</p:attrName>
                                        </p:attrNameLst>
                                      </p:cBhvr>
                                      <p:to>
                                        <p:strVal val="visible"/>
                                      </p:to>
                                    </p:set>
                                    <p:anim calcmode="lin" valueType="num">
                                      <p:cBhvr additive="base">
                                        <p:cTn id="84" dur="1000" fill="hold"/>
                                        <p:tgtEl>
                                          <p:spTgt spid="22"/>
                                        </p:tgtEl>
                                        <p:attrNameLst>
                                          <p:attrName>ppt_x</p:attrName>
                                        </p:attrNameLst>
                                      </p:cBhvr>
                                      <p:tavLst>
                                        <p:tav tm="0">
                                          <p:val>
                                            <p:strVal val="0-#ppt_w/2"/>
                                          </p:val>
                                        </p:tav>
                                        <p:tav tm="100000">
                                          <p:val>
                                            <p:strVal val="#ppt_x"/>
                                          </p:val>
                                        </p:tav>
                                      </p:tavLst>
                                    </p:anim>
                                    <p:anim calcmode="lin" valueType="num">
                                      <p:cBhvr additive="base">
                                        <p:cTn id="85" dur="1000" fill="hold"/>
                                        <p:tgtEl>
                                          <p:spTgt spid="22"/>
                                        </p:tgtEl>
                                        <p:attrNameLst>
                                          <p:attrName>ppt_y</p:attrName>
                                        </p:attrNameLst>
                                      </p:cBhvr>
                                      <p:tavLst>
                                        <p:tav tm="0">
                                          <p:val>
                                            <p:strVal val="#ppt_y"/>
                                          </p:val>
                                        </p:tav>
                                        <p:tav tm="100000">
                                          <p:val>
                                            <p:strVal val="#ppt_y"/>
                                          </p:val>
                                        </p:tav>
                                      </p:tavLst>
                                    </p:anim>
                                  </p:childTnLst>
                                </p:cTn>
                              </p:par>
                              <p:par>
                                <p:cTn id="86" presetID="7" presetClass="entr" presetSubtype="8" fill="hold" grpId="0" nodeType="withEffect">
                                  <p:stCondLst>
                                    <p:cond delay="0"/>
                                  </p:stCondLst>
                                  <p:childTnLst>
                                    <p:set>
                                      <p:cBhvr>
                                        <p:cTn id="87" dur="1" fill="hold">
                                          <p:stCondLst>
                                            <p:cond delay="0"/>
                                          </p:stCondLst>
                                        </p:cTn>
                                        <p:tgtEl>
                                          <p:spTgt spid="20"/>
                                        </p:tgtEl>
                                        <p:attrNameLst>
                                          <p:attrName>style.visibility</p:attrName>
                                        </p:attrNameLst>
                                      </p:cBhvr>
                                      <p:to>
                                        <p:strVal val="visible"/>
                                      </p:to>
                                    </p:set>
                                    <p:anim calcmode="lin" valueType="num">
                                      <p:cBhvr additive="base">
                                        <p:cTn id="88" dur="1000" fill="hold"/>
                                        <p:tgtEl>
                                          <p:spTgt spid="20"/>
                                        </p:tgtEl>
                                        <p:attrNameLst>
                                          <p:attrName>ppt_x</p:attrName>
                                        </p:attrNameLst>
                                      </p:cBhvr>
                                      <p:tavLst>
                                        <p:tav tm="0">
                                          <p:val>
                                            <p:strVal val="0-#ppt_w/2"/>
                                          </p:val>
                                        </p:tav>
                                        <p:tav tm="100000">
                                          <p:val>
                                            <p:strVal val="#ppt_x"/>
                                          </p:val>
                                        </p:tav>
                                      </p:tavLst>
                                    </p:anim>
                                    <p:anim calcmode="lin" valueType="num">
                                      <p:cBhvr additive="base">
                                        <p:cTn id="89" dur="1000" fill="hold"/>
                                        <p:tgtEl>
                                          <p:spTgt spid="20"/>
                                        </p:tgtEl>
                                        <p:attrNameLst>
                                          <p:attrName>ppt_y</p:attrName>
                                        </p:attrNameLst>
                                      </p:cBhvr>
                                      <p:tavLst>
                                        <p:tav tm="0">
                                          <p:val>
                                            <p:strVal val="#ppt_y"/>
                                          </p:val>
                                        </p:tav>
                                        <p:tav tm="100000">
                                          <p:val>
                                            <p:strVal val="#ppt_y"/>
                                          </p:val>
                                        </p:tav>
                                      </p:tavLst>
                                    </p:anim>
                                  </p:childTnLst>
                                </p:cTn>
                              </p:par>
                            </p:childTnLst>
                          </p:cTn>
                        </p:par>
                        <p:par>
                          <p:cTn id="90" fill="hold">
                            <p:stCondLst>
                              <p:cond delay="2000"/>
                            </p:stCondLst>
                            <p:childTnLst>
                              <p:par>
                                <p:cTn id="91" presetID="10" presetClass="entr" presetSubtype="0" fill="hold" nodeType="afterEffect">
                                  <p:stCondLst>
                                    <p:cond delay="0"/>
                                  </p:stCondLst>
                                  <p:childTnLst>
                                    <p:set>
                                      <p:cBhvr>
                                        <p:cTn id="92" dur="1" fill="hold">
                                          <p:stCondLst>
                                            <p:cond delay="0"/>
                                          </p:stCondLst>
                                        </p:cTn>
                                        <p:tgtEl>
                                          <p:spTgt spid="30"/>
                                        </p:tgtEl>
                                        <p:attrNameLst>
                                          <p:attrName>style.visibility</p:attrName>
                                        </p:attrNameLst>
                                      </p:cBhvr>
                                      <p:to>
                                        <p:strVal val="visible"/>
                                      </p:to>
                                    </p:set>
                                    <p:animEffect transition="in" filter="fade">
                                      <p:cBhvr>
                                        <p:cTn id="93"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P spid="23" grpId="0" animBg="1"/>
      <p:bldP spid="24" grpId="0" animBg="1"/>
    </p:bldLst>
  </p:timing>
</p:sld>
</file>

<file path=ppt/slides/slide147.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50000"/>
                        </a:lnSpc>
                      </a:pPr>
                      <a:r>
                        <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8. نگاه عبرت:</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fa-IR" sz="2000" b="1" kern="1200" dirty="0" smtClean="0">
                          <a:solidFill>
                            <a:schemeClr val="tx1"/>
                          </a:solidFill>
                          <a:latin typeface="+mn-lt"/>
                          <a:ea typeface="+mn-ea"/>
                          <a:cs typeface="B Lotus" pitchFamily="2" charset="-78"/>
                        </a:rPr>
                        <a:t>خداوند متعال، درقرآن کریم می‌فرماید: </a:t>
                      </a: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latin typeface="+mn-lt"/>
                          <a:ea typeface="+mn-ea"/>
                          <a:cs typeface="B Lotus" pitchFamily="2" charset="-78"/>
                        </a:rPr>
                        <a:t>فَاعْتَبِرُوا يا أُولِي الْأَبْصارِ</a:t>
                      </a: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 </a:t>
                      </a: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fa-IR" sz="2000" b="1" kern="1200" dirty="0" smtClean="0">
                          <a:solidFill>
                            <a:schemeClr val="tx1"/>
                          </a:solidFill>
                          <a:latin typeface="+mn-lt"/>
                          <a:ea typeface="+mn-ea"/>
                          <a:cs typeface="B Lotus" pitchFamily="2" charset="-78"/>
                        </a:rPr>
                        <a:t>«پس عبرت بگيريد اي صاحبان بصيرت.»</a:t>
                      </a:r>
                      <a:endParaRPr lang="en-US" sz="2000" b="1" kern="1200" dirty="0" smtClean="0">
                        <a:solidFill>
                          <a:schemeClr val="tx1"/>
                        </a:solidFill>
                        <a:latin typeface="+mn-lt"/>
                        <a:ea typeface="+mn-ea"/>
                        <a:cs typeface="B Lotus" pitchFamily="2" charset="-78"/>
                      </a:endParaRPr>
                    </a:p>
                    <a:p>
                      <a:pPr rtl="1">
                        <a:lnSpc>
                          <a:spcPct val="150000"/>
                        </a:lnSpc>
                      </a:pPr>
                      <a:r>
                        <a:rPr lang="fa-IR" sz="2000" b="1" kern="1200" dirty="0" smtClean="0">
                          <a:solidFill>
                            <a:schemeClr val="tx1"/>
                          </a:solidFill>
                          <a:latin typeface="+mn-lt"/>
                          <a:ea typeface="+mn-ea"/>
                          <a:cs typeface="B Lotus" pitchFamily="2" charset="-78"/>
                        </a:rPr>
                        <a:t>در قرآن شريف، خداوند در 4 آيه انسان‏ها را به جهان‏گردي با نگاه عبرت دعوت مي‏كند:</a:t>
                      </a:r>
                      <a:endParaRPr lang="en-US" sz="2000" b="1" kern="1200" dirty="0" smtClean="0">
                        <a:solidFill>
                          <a:schemeClr val="tx1"/>
                        </a:solidFill>
                        <a:latin typeface="+mn-lt"/>
                        <a:ea typeface="+mn-ea"/>
                        <a:cs typeface="B Lotus" pitchFamily="2" charset="-78"/>
                      </a:endParaRPr>
                    </a:p>
                    <a:p>
                      <a:pPr rtl="1">
                        <a:lnSpc>
                          <a:spcPct val="150000"/>
                        </a:lnSpc>
                      </a:pP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latin typeface="+mn-lt"/>
                          <a:ea typeface="+mn-ea"/>
                          <a:cs typeface="B Lotus" pitchFamily="2" charset="-78"/>
                        </a:rPr>
                        <a:t>قُلْ سِيرُوا فِي الْأَرْضِ ثُمَّ انْظُرُوا كَيْفَ كانَ عاقِبَۀُالْمُكَذِّبِينَ</a:t>
                      </a: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latin typeface="+mn-lt"/>
                          <a:ea typeface="+mn-ea"/>
                          <a:cs typeface="B Lotus" pitchFamily="2" charset="-78"/>
                        </a:rPr>
                        <a:t>؛</a:t>
                      </a: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 **</a:t>
                      </a:r>
                      <a:endParaRPr lang="en-US" sz="2000" b="1" kern="1200" dirty="0" smtClean="0">
                        <a:solidFill>
                          <a:schemeClr val="tx1"/>
                        </a:solidFill>
                        <a:latin typeface="+mn-lt"/>
                        <a:ea typeface="+mn-ea"/>
                        <a:cs typeface="B Lotus" pitchFamily="2" charset="-78"/>
                      </a:endParaRPr>
                    </a:p>
                    <a:p>
                      <a:pPr rtl="1">
                        <a:lnSpc>
                          <a:spcPct val="150000"/>
                        </a:lnSpc>
                      </a:pP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latin typeface="+mn-lt"/>
                          <a:ea typeface="+mn-ea"/>
                          <a:cs typeface="B Lotus" pitchFamily="2" charset="-78"/>
                        </a:rPr>
                        <a:t>قُلْ سِيرُوا فِي الْأَرْضِ فَانْظُرُوا كَيْفَ كانَ عاقِبَۀُالْمُجْرِمِينَ</a:t>
                      </a: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latin typeface="+mn-lt"/>
                          <a:ea typeface="+mn-ea"/>
                          <a:cs typeface="B Lotus" pitchFamily="2" charset="-78"/>
                        </a:rPr>
                        <a:t>؛</a:t>
                      </a: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 ***</a:t>
                      </a:r>
                      <a:endParaRPr lang="en-US" sz="2000" b="1" kern="1200" dirty="0" smtClean="0">
                        <a:solidFill>
                          <a:schemeClr val="tx1"/>
                        </a:solidFill>
                        <a:latin typeface="+mn-lt"/>
                        <a:ea typeface="+mn-ea"/>
                        <a:cs typeface="B Lotus" pitchFamily="2" charset="-78"/>
                      </a:endParaRPr>
                    </a:p>
                    <a:p>
                      <a:pPr rtl="1">
                        <a:lnSpc>
                          <a:spcPct val="150000"/>
                        </a:lnSpc>
                      </a:pP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latin typeface="+mn-lt"/>
                          <a:ea typeface="+mn-ea"/>
                          <a:cs typeface="B Lotus" pitchFamily="2" charset="-78"/>
                        </a:rPr>
                        <a:t>قُلْ سِيرُوا فِي الْأَرْضِ فَانْظُرُوا كَيْفَ بَدَأَ الْخَلْقَ</a:t>
                      </a: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latin typeface="+mn-lt"/>
                          <a:ea typeface="+mn-ea"/>
                          <a:cs typeface="B Lotus" pitchFamily="2" charset="-78"/>
                        </a:rPr>
                        <a:t>؛</a:t>
                      </a: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 ****</a:t>
                      </a:r>
                      <a:endParaRPr lang="en-US" sz="2000" b="1" kern="1200" dirty="0" smtClean="0">
                        <a:solidFill>
                          <a:schemeClr val="tx1"/>
                        </a:solidFill>
                        <a:latin typeface="+mn-lt"/>
                        <a:ea typeface="+mn-ea"/>
                        <a:cs typeface="B Lotus" pitchFamily="2" charset="-78"/>
                      </a:endParaRPr>
                    </a:p>
                    <a:p>
                      <a:pPr rtl="1">
                        <a:lnSpc>
                          <a:spcPct val="150000"/>
                        </a:lnSpc>
                      </a:pP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latin typeface="+mn-lt"/>
                          <a:ea typeface="+mn-ea"/>
                          <a:cs typeface="B Lotus" pitchFamily="2" charset="-78"/>
                        </a:rPr>
                        <a:t>قُلْ سِيرُوا فِي الْأَرْضِ فَانْظُرُوا كَيْفَ كانَ عاقِبَۀُالَّذِينَ مِنْ قَبْلُ كانَ أَكْثَرُهُمْ مُشْرِكِينَ</a:t>
                      </a: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latin typeface="+mn-lt"/>
                          <a:ea typeface="+mn-ea"/>
                          <a:cs typeface="B Lotus" pitchFamily="2" charset="-78"/>
                        </a:rPr>
                        <a:t>؛</a:t>
                      </a: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 *****</a:t>
                      </a:r>
                      <a:endParaRPr lang="en-US" sz="2000" b="1" kern="1200" dirty="0" smtClean="0">
                        <a:solidFill>
                          <a:schemeClr val="tx1"/>
                        </a:solidFill>
                        <a:latin typeface="+mn-lt"/>
                        <a:ea typeface="+mn-ea"/>
                        <a:cs typeface="B Lotus" pitchFamily="2" charset="-78"/>
                      </a:endParaRPr>
                    </a:p>
                    <a:p>
                      <a:pPr rtl="1">
                        <a:lnSpc>
                          <a:spcPct val="150000"/>
                        </a:lnSpc>
                      </a:pPr>
                      <a:r>
                        <a:rPr lang="fa-IR" sz="2000" b="1" kern="1200" dirty="0" smtClean="0">
                          <a:solidFill>
                            <a:schemeClr val="tx1"/>
                          </a:solidFill>
                          <a:latin typeface="+mn-lt"/>
                          <a:ea typeface="+mn-ea"/>
                          <a:cs typeface="B Lotus" pitchFamily="2" charset="-78"/>
                        </a:rPr>
                        <a:t>همچنين نگاه به كاخ شاهان و يا صحنه‏ی اعدام يك خلافكار، نگاه عبرت مي‏باشد.</a:t>
                      </a:r>
                      <a:endParaRPr lang="en-US" sz="2000" b="1" kern="1200" dirty="0" smtClean="0">
                        <a:solidFill>
                          <a:schemeClr val="tx1"/>
                        </a:solidFill>
                        <a:latin typeface="+mn-lt"/>
                        <a:ea typeface="+mn-ea"/>
                        <a:cs typeface="B Lotus" pitchFamily="2" charset="-78"/>
                      </a:endParaRPr>
                    </a:p>
                    <a:p>
                      <a:pPr rtl="1">
                        <a:lnSpc>
                          <a:spcPct val="100000"/>
                        </a:lnSpc>
                      </a:pP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حشر: 2.</a:t>
                      </a:r>
                      <a:endParaRPr lang="en-US" sz="1800" b="1" kern="1200" dirty="0" smtClean="0">
                        <a:solidFill>
                          <a:schemeClr val="tx1"/>
                        </a:solidFill>
                        <a:latin typeface="+mn-lt"/>
                        <a:ea typeface="+mn-ea"/>
                        <a:cs typeface="B Lotus" pitchFamily="2" charset="-78"/>
                      </a:endParaRPr>
                    </a:p>
                    <a:p>
                      <a:pPr rtl="1">
                        <a:lnSpc>
                          <a:spcPct val="100000"/>
                        </a:lnSpc>
                      </a:pP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 انعام: 11.</a:t>
                      </a:r>
                      <a:endParaRPr lang="en-US" sz="1800" b="1" kern="1200" dirty="0" smtClean="0">
                        <a:solidFill>
                          <a:schemeClr val="tx1"/>
                        </a:solidFill>
                        <a:latin typeface="+mn-lt"/>
                        <a:ea typeface="+mn-ea"/>
                        <a:cs typeface="B Lotus" pitchFamily="2" charset="-78"/>
                      </a:endParaRPr>
                    </a:p>
                    <a:p>
                      <a:pPr rtl="1">
                        <a:lnSpc>
                          <a:spcPct val="100000"/>
                        </a:lnSpc>
                      </a:pP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 نمل: 69.</a:t>
                      </a:r>
                      <a:endParaRPr lang="en-US" sz="1800" b="1" kern="1200" dirty="0" smtClean="0">
                        <a:solidFill>
                          <a:schemeClr val="tx1"/>
                        </a:solidFill>
                        <a:latin typeface="+mn-lt"/>
                        <a:ea typeface="+mn-ea"/>
                        <a:cs typeface="B Lotus" pitchFamily="2" charset="-78"/>
                      </a:endParaRPr>
                    </a:p>
                    <a:p>
                      <a:pPr rtl="1">
                        <a:lnSpc>
                          <a:spcPct val="100000"/>
                        </a:lnSpc>
                      </a:pP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عنكبوت: 20.</a:t>
                      </a:r>
                      <a:endParaRPr lang="en-US" sz="1800" b="1" kern="1200" dirty="0" smtClean="0">
                        <a:solidFill>
                          <a:schemeClr val="tx1"/>
                        </a:solidFill>
                        <a:latin typeface="+mn-lt"/>
                        <a:ea typeface="+mn-ea"/>
                        <a:cs typeface="B Lotus" pitchFamily="2" charset="-78"/>
                      </a:endParaRPr>
                    </a:p>
                    <a:p>
                      <a:pPr rtl="1">
                        <a:lnSpc>
                          <a:spcPct val="100000"/>
                        </a:lnSpc>
                      </a:pP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 روم: 42.</a:t>
                      </a:r>
                      <a:endParaRPr lang="en-US" sz="18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دوازدهم / قالب انواعی</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4286248"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4000496"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71474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42899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314324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85748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57173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228092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200023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571604"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16</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14348" y="533232"/>
            <a:ext cx="396000"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15</a:t>
            </a:r>
            <a:endParaRPr lang="fa-IR" sz="1200" b="1" dirty="0">
              <a:effectLst>
                <a:glow rad="63500">
                  <a:schemeClr val="accent3">
                    <a:satMod val="175000"/>
                    <a:alpha val="40000"/>
                  </a:schemeClr>
                </a:glow>
              </a:effectLst>
              <a:cs typeface="B Mitra" pitchFamily="2" charset="-78"/>
            </a:endParaRPr>
          </a:p>
        </p:txBody>
      </p:sp>
      <p:sp>
        <p:nvSpPr>
          <p:cNvPr id="23" name="Rounded Rectangle 22">
            <a:hlinkClick r:id="rId23" action="ppaction://hlinksldjump">
              <a:snd r:embed="rId5" name="thbad.wav"/>
            </a:hlinkClick>
            <a:hlinkHover r:id="" action="ppaction://noaction">
              <a:snd r:embed="rId6" name="0.wav"/>
            </a:hlinkHover>
          </p:cNvPr>
          <p:cNvSpPr/>
          <p:nvPr/>
        </p:nvSpPr>
        <p:spPr>
          <a:xfrm flipH="1">
            <a:off x="1142976"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4" name="Rounded Rectangle 23">
            <a:hlinkClick r:id="rId24"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4"/>
                                        </p:tgtEl>
                                        <p:attrNameLst>
                                          <p:attrName>style.visibility</p:attrName>
                                        </p:attrNameLst>
                                      </p:cBhvr>
                                      <p:to>
                                        <p:strVal val="visible"/>
                                      </p:to>
                                    </p:set>
                                    <p:anim calcmode="lin" valueType="num">
                                      <p:cBhvr additive="base">
                                        <p:cTn id="76" dur="1000" fill="hold"/>
                                        <p:tgtEl>
                                          <p:spTgt spid="24"/>
                                        </p:tgtEl>
                                        <p:attrNameLst>
                                          <p:attrName>ppt_x</p:attrName>
                                        </p:attrNameLst>
                                      </p:cBhvr>
                                      <p:tavLst>
                                        <p:tav tm="0">
                                          <p:val>
                                            <p:strVal val="0-#ppt_w/2"/>
                                          </p:val>
                                        </p:tav>
                                        <p:tav tm="100000">
                                          <p:val>
                                            <p:strVal val="#ppt_x"/>
                                          </p:val>
                                        </p:tav>
                                      </p:tavLst>
                                    </p:anim>
                                    <p:anim calcmode="lin" valueType="num">
                                      <p:cBhvr additive="base">
                                        <p:cTn id="77" dur="1000" fill="hold"/>
                                        <p:tgtEl>
                                          <p:spTgt spid="24"/>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3"/>
                                        </p:tgtEl>
                                        <p:attrNameLst>
                                          <p:attrName>style.visibility</p:attrName>
                                        </p:attrNameLst>
                                      </p:cBhvr>
                                      <p:to>
                                        <p:strVal val="visible"/>
                                      </p:to>
                                    </p:set>
                                    <p:anim calcmode="lin" valueType="num">
                                      <p:cBhvr additive="base">
                                        <p:cTn id="80" dur="1000" fill="hold"/>
                                        <p:tgtEl>
                                          <p:spTgt spid="23"/>
                                        </p:tgtEl>
                                        <p:attrNameLst>
                                          <p:attrName>ppt_x</p:attrName>
                                        </p:attrNameLst>
                                      </p:cBhvr>
                                      <p:tavLst>
                                        <p:tav tm="0">
                                          <p:val>
                                            <p:strVal val="0-#ppt_w/2"/>
                                          </p:val>
                                        </p:tav>
                                        <p:tav tm="100000">
                                          <p:val>
                                            <p:strVal val="#ppt_x"/>
                                          </p:val>
                                        </p:tav>
                                      </p:tavLst>
                                    </p:anim>
                                    <p:anim calcmode="lin" valueType="num">
                                      <p:cBhvr additive="base">
                                        <p:cTn id="81" dur="1000" fill="hold"/>
                                        <p:tgtEl>
                                          <p:spTgt spid="23"/>
                                        </p:tgtEl>
                                        <p:attrNameLst>
                                          <p:attrName>ppt_y</p:attrName>
                                        </p:attrNameLst>
                                      </p:cBhvr>
                                      <p:tavLst>
                                        <p:tav tm="0">
                                          <p:val>
                                            <p:strVal val="#ppt_y"/>
                                          </p:val>
                                        </p:tav>
                                        <p:tav tm="100000">
                                          <p:val>
                                            <p:strVal val="#ppt_y"/>
                                          </p:val>
                                        </p:tav>
                                      </p:tavLst>
                                    </p:anim>
                                  </p:childTnLst>
                                </p:cTn>
                              </p:par>
                              <p:par>
                                <p:cTn id="82" presetID="7" presetClass="entr" presetSubtype="8" fill="hold" grpId="0" nodeType="withEffect">
                                  <p:stCondLst>
                                    <p:cond delay="0"/>
                                  </p:stCondLst>
                                  <p:childTnLst>
                                    <p:set>
                                      <p:cBhvr>
                                        <p:cTn id="83" dur="1" fill="hold">
                                          <p:stCondLst>
                                            <p:cond delay="0"/>
                                          </p:stCondLst>
                                        </p:cTn>
                                        <p:tgtEl>
                                          <p:spTgt spid="22"/>
                                        </p:tgtEl>
                                        <p:attrNameLst>
                                          <p:attrName>style.visibility</p:attrName>
                                        </p:attrNameLst>
                                      </p:cBhvr>
                                      <p:to>
                                        <p:strVal val="visible"/>
                                      </p:to>
                                    </p:set>
                                    <p:anim calcmode="lin" valueType="num">
                                      <p:cBhvr additive="base">
                                        <p:cTn id="84" dur="1000" fill="hold"/>
                                        <p:tgtEl>
                                          <p:spTgt spid="22"/>
                                        </p:tgtEl>
                                        <p:attrNameLst>
                                          <p:attrName>ppt_x</p:attrName>
                                        </p:attrNameLst>
                                      </p:cBhvr>
                                      <p:tavLst>
                                        <p:tav tm="0">
                                          <p:val>
                                            <p:strVal val="0-#ppt_w/2"/>
                                          </p:val>
                                        </p:tav>
                                        <p:tav tm="100000">
                                          <p:val>
                                            <p:strVal val="#ppt_x"/>
                                          </p:val>
                                        </p:tav>
                                      </p:tavLst>
                                    </p:anim>
                                    <p:anim calcmode="lin" valueType="num">
                                      <p:cBhvr additive="base">
                                        <p:cTn id="85" dur="1000" fill="hold"/>
                                        <p:tgtEl>
                                          <p:spTgt spid="22"/>
                                        </p:tgtEl>
                                        <p:attrNameLst>
                                          <p:attrName>ppt_y</p:attrName>
                                        </p:attrNameLst>
                                      </p:cBhvr>
                                      <p:tavLst>
                                        <p:tav tm="0">
                                          <p:val>
                                            <p:strVal val="#ppt_y"/>
                                          </p:val>
                                        </p:tav>
                                        <p:tav tm="100000">
                                          <p:val>
                                            <p:strVal val="#ppt_y"/>
                                          </p:val>
                                        </p:tav>
                                      </p:tavLst>
                                    </p:anim>
                                  </p:childTnLst>
                                </p:cTn>
                              </p:par>
                              <p:par>
                                <p:cTn id="86" presetID="7" presetClass="entr" presetSubtype="8" fill="hold" grpId="0" nodeType="withEffect">
                                  <p:stCondLst>
                                    <p:cond delay="0"/>
                                  </p:stCondLst>
                                  <p:childTnLst>
                                    <p:set>
                                      <p:cBhvr>
                                        <p:cTn id="87" dur="1" fill="hold">
                                          <p:stCondLst>
                                            <p:cond delay="0"/>
                                          </p:stCondLst>
                                        </p:cTn>
                                        <p:tgtEl>
                                          <p:spTgt spid="20"/>
                                        </p:tgtEl>
                                        <p:attrNameLst>
                                          <p:attrName>style.visibility</p:attrName>
                                        </p:attrNameLst>
                                      </p:cBhvr>
                                      <p:to>
                                        <p:strVal val="visible"/>
                                      </p:to>
                                    </p:set>
                                    <p:anim calcmode="lin" valueType="num">
                                      <p:cBhvr additive="base">
                                        <p:cTn id="88" dur="1000" fill="hold"/>
                                        <p:tgtEl>
                                          <p:spTgt spid="20"/>
                                        </p:tgtEl>
                                        <p:attrNameLst>
                                          <p:attrName>ppt_x</p:attrName>
                                        </p:attrNameLst>
                                      </p:cBhvr>
                                      <p:tavLst>
                                        <p:tav tm="0">
                                          <p:val>
                                            <p:strVal val="0-#ppt_w/2"/>
                                          </p:val>
                                        </p:tav>
                                        <p:tav tm="100000">
                                          <p:val>
                                            <p:strVal val="#ppt_x"/>
                                          </p:val>
                                        </p:tav>
                                      </p:tavLst>
                                    </p:anim>
                                    <p:anim calcmode="lin" valueType="num">
                                      <p:cBhvr additive="base">
                                        <p:cTn id="89" dur="1000" fill="hold"/>
                                        <p:tgtEl>
                                          <p:spTgt spid="20"/>
                                        </p:tgtEl>
                                        <p:attrNameLst>
                                          <p:attrName>ppt_y</p:attrName>
                                        </p:attrNameLst>
                                      </p:cBhvr>
                                      <p:tavLst>
                                        <p:tav tm="0">
                                          <p:val>
                                            <p:strVal val="#ppt_y"/>
                                          </p:val>
                                        </p:tav>
                                        <p:tav tm="100000">
                                          <p:val>
                                            <p:strVal val="#ppt_y"/>
                                          </p:val>
                                        </p:tav>
                                      </p:tavLst>
                                    </p:anim>
                                  </p:childTnLst>
                                </p:cTn>
                              </p:par>
                            </p:childTnLst>
                          </p:cTn>
                        </p:par>
                        <p:par>
                          <p:cTn id="90" fill="hold">
                            <p:stCondLst>
                              <p:cond delay="2000"/>
                            </p:stCondLst>
                            <p:childTnLst>
                              <p:par>
                                <p:cTn id="91" presetID="10" presetClass="entr" presetSubtype="0" fill="hold" nodeType="afterEffect">
                                  <p:stCondLst>
                                    <p:cond delay="0"/>
                                  </p:stCondLst>
                                  <p:childTnLst>
                                    <p:set>
                                      <p:cBhvr>
                                        <p:cTn id="92" dur="1" fill="hold">
                                          <p:stCondLst>
                                            <p:cond delay="0"/>
                                          </p:stCondLst>
                                        </p:cTn>
                                        <p:tgtEl>
                                          <p:spTgt spid="30"/>
                                        </p:tgtEl>
                                        <p:attrNameLst>
                                          <p:attrName>style.visibility</p:attrName>
                                        </p:attrNameLst>
                                      </p:cBhvr>
                                      <p:to>
                                        <p:strVal val="visible"/>
                                      </p:to>
                                    </p:set>
                                    <p:animEffect transition="in" filter="fade">
                                      <p:cBhvr>
                                        <p:cTn id="93"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P spid="23" grpId="0" animBg="1"/>
      <p:bldP spid="24" grpId="0" animBg="1"/>
    </p:bldLst>
  </p:timing>
</p:sld>
</file>

<file path=ppt/slides/slide148.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9. نگاه رحمت: </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مانند نگاه ما به پدر ومادر از روی محبّت و رحمت.</a:t>
                      </a:r>
                      <a:endParaRPr lang="en-US"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رسول خدا</a:t>
                      </a:r>
                      <a:r>
                        <a:rPr lang="en-US" sz="2200" b="1" kern="1200" dirty="0" smtClean="0">
                          <a:solidFill>
                            <a:schemeClr val="tx1"/>
                          </a:solidFill>
                          <a:latin typeface="+mn-lt"/>
                          <a:ea typeface="+mn-ea"/>
                          <a:cs typeface="B Lotus" pitchFamily="2" charset="-78"/>
                        </a:rPr>
                        <a:t>-</a:t>
                      </a:r>
                      <a:r>
                        <a:rPr lang="fa-IR" sz="2200" b="1" kern="1200" dirty="0" smtClean="0">
                          <a:solidFill>
                            <a:schemeClr val="tx1"/>
                          </a:solidFill>
                          <a:latin typeface="+mn-lt"/>
                          <a:ea typeface="+mn-ea"/>
                          <a:cs typeface="B Lotus" pitchFamily="2" charset="-78"/>
                        </a:rPr>
                        <a:t>فرمود: «هر فرزند نيكوكارى كه به پدر و مادرش، به نگاه رحمت نظر كند، در برابر هر نگاه كردن، يك حجّ مقبول برايش منظور گردد، پرسيدند: اى رسول خدا! اگر چه در هر روز، صد مرتبه نگاه كند؟ فرمود: بلى، خداوند بزرگ‏تر از اين‏ها و پاكيزه‏تر است.»</a:t>
                      </a:r>
                      <a:r>
                        <a:rPr lang="fa-IR" sz="2400" b="1" kern="1200" dirty="0" smtClean="0">
                          <a:solidFill>
                            <a:schemeClr val="tx1"/>
                          </a:solidFill>
                          <a:effectLst>
                            <a:glow rad="139700">
                              <a:schemeClr val="accent2">
                                <a:satMod val="175000"/>
                                <a:alpha val="40000"/>
                              </a:schemeClr>
                            </a:glow>
                          </a:effectLst>
                          <a:latin typeface="+mn-lt"/>
                          <a:ea typeface="+mn-ea"/>
                          <a:cs typeface="B Lotus" pitchFamily="2" charset="-78"/>
                        </a:rPr>
                        <a:t> *</a:t>
                      </a:r>
                      <a:endParaRPr lang="en-US"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10. نگاه شهوت:</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2200" b="1" kern="1200" dirty="0" smtClean="0">
                          <a:solidFill>
                            <a:schemeClr val="tx1"/>
                          </a:solidFill>
                          <a:latin typeface="+mn-lt"/>
                          <a:ea typeface="+mn-ea"/>
                          <a:cs typeface="B Lotus" pitchFamily="2" charset="-78"/>
                        </a:rPr>
                        <a:t>امام‌علي</a:t>
                      </a:r>
                      <a:r>
                        <a:rPr lang="fa-IR" sz="2400" b="1" kern="1200" dirty="0" smtClean="0">
                          <a:solidFill>
                            <a:schemeClr val="tx1"/>
                          </a:solidFill>
                          <a:latin typeface="+mn-lt"/>
                          <a:ea typeface="+mn-ea"/>
                          <a:cs typeface="B Lotus" pitchFamily="2" charset="-78"/>
                        </a:rPr>
                        <a:t>(ع) </a:t>
                      </a:r>
                      <a:r>
                        <a:rPr lang="ar-SA" sz="2200" b="1" kern="1200" dirty="0" smtClean="0">
                          <a:solidFill>
                            <a:schemeClr val="tx1"/>
                          </a:solidFill>
                          <a:latin typeface="+mn-lt"/>
                          <a:ea typeface="+mn-ea"/>
                          <a:cs typeface="B Lotus" pitchFamily="2" charset="-78"/>
                        </a:rPr>
                        <a:t>فرمودند: «إِذَا أَبْصَرَتِ الْعَينُ الشَّهْوَۀَ عَميالْقَلْبُ عَنِ الْعَاقِبَۀ؛</a:t>
                      </a:r>
                      <a:r>
                        <a:rPr lang="fa-IR" sz="2400" b="1" kern="1200" dirty="0" smtClean="0">
                          <a:solidFill>
                            <a:schemeClr val="tx1"/>
                          </a:solidFill>
                          <a:effectLst>
                            <a:glow rad="139700">
                              <a:schemeClr val="accent2">
                                <a:satMod val="175000"/>
                                <a:alpha val="40000"/>
                              </a:schemeClr>
                            </a:glow>
                          </a:effectLst>
                          <a:latin typeface="+mn-lt"/>
                          <a:ea typeface="+mn-ea"/>
                          <a:cs typeface="B Lotus" pitchFamily="2" charset="-78"/>
                        </a:rPr>
                        <a:t> **</a:t>
                      </a:r>
                      <a:r>
                        <a:rPr lang="ar-SA" sz="2200" b="1" kern="1200" dirty="0" smtClean="0">
                          <a:solidFill>
                            <a:schemeClr val="tx1"/>
                          </a:solidFill>
                          <a:latin typeface="+mn-lt"/>
                          <a:ea typeface="+mn-ea"/>
                          <a:cs typeface="B Lotus" pitchFamily="2" charset="-78"/>
                        </a:rPr>
                        <a:t>هرگاه چشم شهوت‌بين باشد، ديده‏ی عاقبت‌بين دلكور مي‏شود.»</a:t>
                      </a:r>
                      <a:endParaRPr lang="fa-IR" sz="2200" b="1" kern="1200" dirty="0" smtClean="0">
                        <a:solidFill>
                          <a:schemeClr val="tx1"/>
                        </a:solidFill>
                        <a:latin typeface="+mn-lt"/>
                        <a:ea typeface="+mn-ea"/>
                        <a:cs typeface="B Lotus" pitchFamily="2" charset="-78"/>
                      </a:endParaRPr>
                    </a:p>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000" b="1" kern="1200" dirty="0" smtClean="0">
                          <a:solidFill>
                            <a:schemeClr val="tx1"/>
                          </a:solidFill>
                          <a:latin typeface="+mn-lt"/>
                          <a:ea typeface="+mn-ea"/>
                          <a:cs typeface="B Lotus" pitchFamily="2" charset="-78"/>
                        </a:rPr>
                        <a:t> مشكاةالانوار</a:t>
                      </a:r>
                      <a:r>
                        <a:rPr lang="ar-SA" sz="2000" b="0" kern="1200" dirty="0" smtClean="0">
                          <a:solidFill>
                            <a:schemeClr val="tx1"/>
                          </a:solidFill>
                          <a:latin typeface="+mn-lt"/>
                          <a:ea typeface="+mn-ea"/>
                          <a:cs typeface="B Lotus" pitchFamily="2" charset="-78"/>
                        </a:rPr>
                        <a:t>، ترجمه‏ی هوشمندومحمدى،ص 325.</a:t>
                      </a:r>
                      <a:endParaRPr lang="en-US" sz="2000" b="1" kern="1200" dirty="0" smtClean="0">
                        <a:solidFill>
                          <a:schemeClr val="tx1"/>
                        </a:solidFill>
                        <a:latin typeface="+mn-lt"/>
                        <a:ea typeface="+mn-ea"/>
                        <a:cs typeface="B Lotus" pitchFamily="2" charset="-78"/>
                      </a:endParaRPr>
                    </a:p>
                    <a:p>
                      <a:pPr algn="just" rtl="1">
                        <a:lnSpc>
                          <a:spcPct val="150000"/>
                        </a:lnSpc>
                      </a:pP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000" b="0" kern="1200" dirty="0" smtClean="0">
                          <a:solidFill>
                            <a:schemeClr val="tx1"/>
                          </a:solidFill>
                          <a:latin typeface="+mn-lt"/>
                          <a:ea typeface="+mn-ea"/>
                          <a:cs typeface="B Lotus" pitchFamily="2" charset="-78"/>
                        </a:rPr>
                        <a:t> </a:t>
                      </a:r>
                      <a:r>
                        <a:rPr lang="ar-SA" sz="2000" b="1" kern="1200" dirty="0" smtClean="0">
                          <a:solidFill>
                            <a:schemeClr val="tx1"/>
                          </a:solidFill>
                          <a:latin typeface="+mn-lt"/>
                          <a:ea typeface="+mn-ea"/>
                          <a:cs typeface="B Lotus" pitchFamily="2" charset="-78"/>
                        </a:rPr>
                        <a:t>ميزان الحكمۀ</a:t>
                      </a:r>
                      <a:r>
                        <a:rPr lang="ar-SA" sz="2000" b="0" kern="1200" dirty="0" smtClean="0">
                          <a:solidFill>
                            <a:schemeClr val="tx1"/>
                          </a:solidFill>
                          <a:latin typeface="+mn-lt"/>
                          <a:ea typeface="+mn-ea"/>
                          <a:cs typeface="B Lotus" pitchFamily="2" charset="-78"/>
                        </a:rPr>
                        <a:t>، ح20248.</a:t>
                      </a:r>
                      <a:endParaRPr lang="en-US" sz="20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دوازدهم / قالب انواعی</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4286248"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4000496"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71474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42899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314324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85748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57173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228092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200023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571604"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16</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14348" y="533232"/>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15</a:t>
            </a:r>
            <a:endParaRPr lang="fa-IR" sz="1200" b="1" dirty="0">
              <a:effectLst>
                <a:glow rad="63500">
                  <a:schemeClr val="accent3">
                    <a:satMod val="175000"/>
                    <a:alpha val="40000"/>
                  </a:schemeClr>
                </a:glow>
              </a:effectLst>
              <a:cs typeface="B Mitra" pitchFamily="2" charset="-78"/>
            </a:endParaRPr>
          </a:p>
        </p:txBody>
      </p:sp>
      <p:sp>
        <p:nvSpPr>
          <p:cNvPr id="23" name="Rounded Rectangle 22">
            <a:hlinkClick r:id="rId23" action="ppaction://hlinksldjump">
              <a:snd r:embed="rId5" name="thbad.wav"/>
            </a:hlinkClick>
            <a:hlinkHover r:id="" action="ppaction://noaction">
              <a:snd r:embed="rId6" name="0.wav"/>
            </a:hlinkHover>
          </p:cNvPr>
          <p:cNvSpPr/>
          <p:nvPr/>
        </p:nvSpPr>
        <p:spPr>
          <a:xfrm flipH="1">
            <a:off x="1142976"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4" name="Rounded Rectangle 23">
            <a:hlinkClick r:id="rId24"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4"/>
                                        </p:tgtEl>
                                        <p:attrNameLst>
                                          <p:attrName>style.visibility</p:attrName>
                                        </p:attrNameLst>
                                      </p:cBhvr>
                                      <p:to>
                                        <p:strVal val="visible"/>
                                      </p:to>
                                    </p:set>
                                    <p:anim calcmode="lin" valueType="num">
                                      <p:cBhvr additive="base">
                                        <p:cTn id="76" dur="1000" fill="hold"/>
                                        <p:tgtEl>
                                          <p:spTgt spid="24"/>
                                        </p:tgtEl>
                                        <p:attrNameLst>
                                          <p:attrName>ppt_x</p:attrName>
                                        </p:attrNameLst>
                                      </p:cBhvr>
                                      <p:tavLst>
                                        <p:tav tm="0">
                                          <p:val>
                                            <p:strVal val="0-#ppt_w/2"/>
                                          </p:val>
                                        </p:tav>
                                        <p:tav tm="100000">
                                          <p:val>
                                            <p:strVal val="#ppt_x"/>
                                          </p:val>
                                        </p:tav>
                                      </p:tavLst>
                                    </p:anim>
                                    <p:anim calcmode="lin" valueType="num">
                                      <p:cBhvr additive="base">
                                        <p:cTn id="77" dur="1000" fill="hold"/>
                                        <p:tgtEl>
                                          <p:spTgt spid="24"/>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3"/>
                                        </p:tgtEl>
                                        <p:attrNameLst>
                                          <p:attrName>style.visibility</p:attrName>
                                        </p:attrNameLst>
                                      </p:cBhvr>
                                      <p:to>
                                        <p:strVal val="visible"/>
                                      </p:to>
                                    </p:set>
                                    <p:anim calcmode="lin" valueType="num">
                                      <p:cBhvr additive="base">
                                        <p:cTn id="80" dur="1000" fill="hold"/>
                                        <p:tgtEl>
                                          <p:spTgt spid="23"/>
                                        </p:tgtEl>
                                        <p:attrNameLst>
                                          <p:attrName>ppt_x</p:attrName>
                                        </p:attrNameLst>
                                      </p:cBhvr>
                                      <p:tavLst>
                                        <p:tav tm="0">
                                          <p:val>
                                            <p:strVal val="0-#ppt_w/2"/>
                                          </p:val>
                                        </p:tav>
                                        <p:tav tm="100000">
                                          <p:val>
                                            <p:strVal val="#ppt_x"/>
                                          </p:val>
                                        </p:tav>
                                      </p:tavLst>
                                    </p:anim>
                                    <p:anim calcmode="lin" valueType="num">
                                      <p:cBhvr additive="base">
                                        <p:cTn id="81" dur="1000" fill="hold"/>
                                        <p:tgtEl>
                                          <p:spTgt spid="23"/>
                                        </p:tgtEl>
                                        <p:attrNameLst>
                                          <p:attrName>ppt_y</p:attrName>
                                        </p:attrNameLst>
                                      </p:cBhvr>
                                      <p:tavLst>
                                        <p:tav tm="0">
                                          <p:val>
                                            <p:strVal val="#ppt_y"/>
                                          </p:val>
                                        </p:tav>
                                        <p:tav tm="100000">
                                          <p:val>
                                            <p:strVal val="#ppt_y"/>
                                          </p:val>
                                        </p:tav>
                                      </p:tavLst>
                                    </p:anim>
                                  </p:childTnLst>
                                </p:cTn>
                              </p:par>
                              <p:par>
                                <p:cTn id="82" presetID="7" presetClass="entr" presetSubtype="8" fill="hold" grpId="0" nodeType="withEffect">
                                  <p:stCondLst>
                                    <p:cond delay="0"/>
                                  </p:stCondLst>
                                  <p:childTnLst>
                                    <p:set>
                                      <p:cBhvr>
                                        <p:cTn id="83" dur="1" fill="hold">
                                          <p:stCondLst>
                                            <p:cond delay="0"/>
                                          </p:stCondLst>
                                        </p:cTn>
                                        <p:tgtEl>
                                          <p:spTgt spid="22"/>
                                        </p:tgtEl>
                                        <p:attrNameLst>
                                          <p:attrName>style.visibility</p:attrName>
                                        </p:attrNameLst>
                                      </p:cBhvr>
                                      <p:to>
                                        <p:strVal val="visible"/>
                                      </p:to>
                                    </p:set>
                                    <p:anim calcmode="lin" valueType="num">
                                      <p:cBhvr additive="base">
                                        <p:cTn id="84" dur="1000" fill="hold"/>
                                        <p:tgtEl>
                                          <p:spTgt spid="22"/>
                                        </p:tgtEl>
                                        <p:attrNameLst>
                                          <p:attrName>ppt_x</p:attrName>
                                        </p:attrNameLst>
                                      </p:cBhvr>
                                      <p:tavLst>
                                        <p:tav tm="0">
                                          <p:val>
                                            <p:strVal val="0-#ppt_w/2"/>
                                          </p:val>
                                        </p:tav>
                                        <p:tav tm="100000">
                                          <p:val>
                                            <p:strVal val="#ppt_x"/>
                                          </p:val>
                                        </p:tav>
                                      </p:tavLst>
                                    </p:anim>
                                    <p:anim calcmode="lin" valueType="num">
                                      <p:cBhvr additive="base">
                                        <p:cTn id="85" dur="1000" fill="hold"/>
                                        <p:tgtEl>
                                          <p:spTgt spid="22"/>
                                        </p:tgtEl>
                                        <p:attrNameLst>
                                          <p:attrName>ppt_y</p:attrName>
                                        </p:attrNameLst>
                                      </p:cBhvr>
                                      <p:tavLst>
                                        <p:tav tm="0">
                                          <p:val>
                                            <p:strVal val="#ppt_y"/>
                                          </p:val>
                                        </p:tav>
                                        <p:tav tm="100000">
                                          <p:val>
                                            <p:strVal val="#ppt_y"/>
                                          </p:val>
                                        </p:tav>
                                      </p:tavLst>
                                    </p:anim>
                                  </p:childTnLst>
                                </p:cTn>
                              </p:par>
                              <p:par>
                                <p:cTn id="86" presetID="7" presetClass="entr" presetSubtype="8" fill="hold" grpId="0" nodeType="withEffect">
                                  <p:stCondLst>
                                    <p:cond delay="0"/>
                                  </p:stCondLst>
                                  <p:childTnLst>
                                    <p:set>
                                      <p:cBhvr>
                                        <p:cTn id="87" dur="1" fill="hold">
                                          <p:stCondLst>
                                            <p:cond delay="0"/>
                                          </p:stCondLst>
                                        </p:cTn>
                                        <p:tgtEl>
                                          <p:spTgt spid="20"/>
                                        </p:tgtEl>
                                        <p:attrNameLst>
                                          <p:attrName>style.visibility</p:attrName>
                                        </p:attrNameLst>
                                      </p:cBhvr>
                                      <p:to>
                                        <p:strVal val="visible"/>
                                      </p:to>
                                    </p:set>
                                    <p:anim calcmode="lin" valueType="num">
                                      <p:cBhvr additive="base">
                                        <p:cTn id="88" dur="1000" fill="hold"/>
                                        <p:tgtEl>
                                          <p:spTgt spid="20"/>
                                        </p:tgtEl>
                                        <p:attrNameLst>
                                          <p:attrName>ppt_x</p:attrName>
                                        </p:attrNameLst>
                                      </p:cBhvr>
                                      <p:tavLst>
                                        <p:tav tm="0">
                                          <p:val>
                                            <p:strVal val="0-#ppt_w/2"/>
                                          </p:val>
                                        </p:tav>
                                        <p:tav tm="100000">
                                          <p:val>
                                            <p:strVal val="#ppt_x"/>
                                          </p:val>
                                        </p:tav>
                                      </p:tavLst>
                                    </p:anim>
                                    <p:anim calcmode="lin" valueType="num">
                                      <p:cBhvr additive="base">
                                        <p:cTn id="89" dur="1000" fill="hold"/>
                                        <p:tgtEl>
                                          <p:spTgt spid="20"/>
                                        </p:tgtEl>
                                        <p:attrNameLst>
                                          <p:attrName>ppt_y</p:attrName>
                                        </p:attrNameLst>
                                      </p:cBhvr>
                                      <p:tavLst>
                                        <p:tav tm="0">
                                          <p:val>
                                            <p:strVal val="#ppt_y"/>
                                          </p:val>
                                        </p:tav>
                                        <p:tav tm="100000">
                                          <p:val>
                                            <p:strVal val="#ppt_y"/>
                                          </p:val>
                                        </p:tav>
                                      </p:tavLst>
                                    </p:anim>
                                  </p:childTnLst>
                                </p:cTn>
                              </p:par>
                            </p:childTnLst>
                          </p:cTn>
                        </p:par>
                        <p:par>
                          <p:cTn id="90" fill="hold">
                            <p:stCondLst>
                              <p:cond delay="2000"/>
                            </p:stCondLst>
                            <p:childTnLst>
                              <p:par>
                                <p:cTn id="91" presetID="10" presetClass="entr" presetSubtype="0" fill="hold" nodeType="afterEffect">
                                  <p:stCondLst>
                                    <p:cond delay="0"/>
                                  </p:stCondLst>
                                  <p:childTnLst>
                                    <p:set>
                                      <p:cBhvr>
                                        <p:cTn id="92" dur="1" fill="hold">
                                          <p:stCondLst>
                                            <p:cond delay="0"/>
                                          </p:stCondLst>
                                        </p:cTn>
                                        <p:tgtEl>
                                          <p:spTgt spid="30"/>
                                        </p:tgtEl>
                                        <p:attrNameLst>
                                          <p:attrName>style.visibility</p:attrName>
                                        </p:attrNameLst>
                                      </p:cBhvr>
                                      <p:to>
                                        <p:strVal val="visible"/>
                                      </p:to>
                                    </p:set>
                                    <p:animEffect transition="in" filter="fade">
                                      <p:cBhvr>
                                        <p:cTn id="93"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P spid="23" grpId="0" animBg="1"/>
      <p:bldP spid="24" grpId="0" animBg="1"/>
    </p:bldLst>
  </p:timing>
</p:sld>
</file>

<file path=ppt/slides/slide149.xml><?xml version="1.0" encoding="utf-8"?>
<p:sld xmlns:a="http://schemas.openxmlformats.org/drawingml/2006/main" xmlns:r="http://schemas.openxmlformats.org/officeDocument/2006/relationships" xmlns:p="http://schemas.openxmlformats.org/presentationml/2006/main">
  <p:cSld>
    <p:bg>
      <p:bgPr>
        <a:blipFill dpi="0" rotWithShape="1">
          <a:blip r:embed="rId3" cstate="print">
            <a:lum/>
          </a:blip>
          <a:srcRect/>
          <a:stretch>
            <a:fillRect/>
          </a:stretch>
        </a:blipFill>
        <a:effectLst/>
      </p:bgPr>
    </p:bg>
    <p:spTree>
      <p:nvGrpSpPr>
        <p:cNvPr id="1" name=""/>
        <p:cNvGrpSpPr/>
        <p:nvPr/>
      </p:nvGrpSpPr>
      <p:grpSpPr>
        <a:xfrm>
          <a:off x="0" y="0"/>
          <a:ext cx="0" cy="0"/>
          <a:chOff x="0" y="0"/>
          <a:chExt cx="0" cy="0"/>
        </a:xfrm>
      </p:grpSpPr>
      <p:pic>
        <p:nvPicPr>
          <p:cNvPr id="2050"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5295931" y="1214422"/>
            <a:ext cx="3490911" cy="708549"/>
          </a:xfrm>
          <a:prstGeom prst="rect">
            <a:avLst/>
          </a:prstGeom>
          <a:noFill/>
        </p:spPr>
      </p:pic>
      <p:sp>
        <p:nvSpPr>
          <p:cNvPr id="14" name="TextBox 13"/>
          <p:cNvSpPr txBox="1"/>
          <p:nvPr/>
        </p:nvSpPr>
        <p:spPr>
          <a:xfrm>
            <a:off x="6494289" y="1342673"/>
            <a:ext cx="1094195"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معنای روش </a:t>
            </a:r>
            <a:endParaRPr lang="fa-IR" sz="1700" b="1" dirty="0">
              <a:effectLst/>
              <a:cs typeface="B Mitra" pitchFamily="2" charset="-78"/>
            </a:endParaRPr>
          </a:p>
        </p:txBody>
      </p:sp>
      <p:pic>
        <p:nvPicPr>
          <p:cNvPr id="23"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5081617" y="1862134"/>
            <a:ext cx="3490911" cy="708549"/>
          </a:xfrm>
          <a:prstGeom prst="rect">
            <a:avLst/>
          </a:prstGeom>
          <a:noFill/>
        </p:spPr>
      </p:pic>
      <p:pic>
        <p:nvPicPr>
          <p:cNvPr id="24"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867303" y="2500306"/>
            <a:ext cx="3490911" cy="708549"/>
          </a:xfrm>
          <a:prstGeom prst="rect">
            <a:avLst/>
          </a:prstGeom>
          <a:noFill/>
        </p:spPr>
      </p:pic>
      <p:pic>
        <p:nvPicPr>
          <p:cNvPr id="25"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652989" y="3148018"/>
            <a:ext cx="3490911" cy="708549"/>
          </a:xfrm>
          <a:prstGeom prst="rect">
            <a:avLst/>
          </a:prstGeom>
          <a:noFill/>
        </p:spPr>
      </p:pic>
      <p:pic>
        <p:nvPicPr>
          <p:cNvPr id="27"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438675" y="3790960"/>
            <a:ext cx="3490911" cy="708549"/>
          </a:xfrm>
          <a:prstGeom prst="rect">
            <a:avLst/>
          </a:prstGeom>
          <a:noFill/>
        </p:spPr>
      </p:pic>
      <p:pic>
        <p:nvPicPr>
          <p:cNvPr id="28"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224361" y="4433902"/>
            <a:ext cx="3490911" cy="708549"/>
          </a:xfrm>
          <a:prstGeom prst="rect">
            <a:avLst/>
          </a:prstGeom>
          <a:noFill/>
        </p:spPr>
      </p:pic>
      <p:pic>
        <p:nvPicPr>
          <p:cNvPr id="29"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081485" y="5076844"/>
            <a:ext cx="3490911" cy="708549"/>
          </a:xfrm>
          <a:prstGeom prst="rect">
            <a:avLst/>
          </a:prstGeom>
          <a:noFill/>
        </p:spPr>
      </p:pic>
      <p:pic>
        <p:nvPicPr>
          <p:cNvPr id="30"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3786182" y="5715016"/>
            <a:ext cx="3490911" cy="708549"/>
          </a:xfrm>
          <a:prstGeom prst="rect">
            <a:avLst/>
          </a:prstGeom>
          <a:noFill/>
        </p:spPr>
      </p:pic>
      <p:pic>
        <p:nvPicPr>
          <p:cNvPr id="53"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795469" y="1504944"/>
            <a:ext cx="3490911" cy="708549"/>
          </a:xfrm>
          <a:prstGeom prst="rect">
            <a:avLst/>
          </a:prstGeom>
          <a:noFill/>
        </p:spPr>
      </p:pic>
      <p:pic>
        <p:nvPicPr>
          <p:cNvPr id="54"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581155" y="2152656"/>
            <a:ext cx="3490911" cy="708549"/>
          </a:xfrm>
          <a:prstGeom prst="rect">
            <a:avLst/>
          </a:prstGeom>
          <a:noFill/>
        </p:spPr>
      </p:pic>
      <p:pic>
        <p:nvPicPr>
          <p:cNvPr id="55"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366841" y="2790828"/>
            <a:ext cx="3490911" cy="708549"/>
          </a:xfrm>
          <a:prstGeom prst="rect">
            <a:avLst/>
          </a:prstGeom>
          <a:noFill/>
        </p:spPr>
      </p:pic>
      <p:pic>
        <p:nvPicPr>
          <p:cNvPr id="56"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152527" y="3438540"/>
            <a:ext cx="3490911" cy="708549"/>
          </a:xfrm>
          <a:prstGeom prst="rect">
            <a:avLst/>
          </a:prstGeom>
          <a:noFill/>
        </p:spPr>
      </p:pic>
      <p:pic>
        <p:nvPicPr>
          <p:cNvPr id="57"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938213" y="4081482"/>
            <a:ext cx="3490911" cy="708549"/>
          </a:xfrm>
          <a:prstGeom prst="rect">
            <a:avLst/>
          </a:prstGeom>
          <a:noFill/>
        </p:spPr>
      </p:pic>
      <p:pic>
        <p:nvPicPr>
          <p:cNvPr id="58"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723899" y="4724424"/>
            <a:ext cx="3490911" cy="708549"/>
          </a:xfrm>
          <a:prstGeom prst="rect">
            <a:avLst/>
          </a:prstGeom>
          <a:noFill/>
        </p:spPr>
      </p:pic>
      <p:pic>
        <p:nvPicPr>
          <p:cNvPr id="59"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581023" y="5367366"/>
            <a:ext cx="3490911" cy="708549"/>
          </a:xfrm>
          <a:prstGeom prst="rect">
            <a:avLst/>
          </a:prstGeom>
          <a:noFill/>
        </p:spPr>
      </p:pic>
      <p:pic>
        <p:nvPicPr>
          <p:cNvPr id="60"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285720" y="6005538"/>
            <a:ext cx="3490911" cy="708549"/>
          </a:xfrm>
          <a:prstGeom prst="rect">
            <a:avLst/>
          </a:prstGeom>
          <a:noFill/>
        </p:spPr>
      </p:pic>
      <p:sp>
        <p:nvSpPr>
          <p:cNvPr id="61" name="TextBox 60"/>
          <p:cNvSpPr txBox="1"/>
          <p:nvPr/>
        </p:nvSpPr>
        <p:spPr>
          <a:xfrm>
            <a:off x="5958504" y="1974034"/>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 قالب داستان</a:t>
            </a:r>
            <a:endParaRPr lang="fa-IR" sz="1700" b="1" dirty="0">
              <a:effectLst/>
              <a:cs typeface="B Mitra" pitchFamily="2" charset="-78"/>
            </a:endParaRPr>
          </a:p>
        </p:txBody>
      </p:sp>
      <p:sp>
        <p:nvSpPr>
          <p:cNvPr id="62" name="TextBox 61"/>
          <p:cNvSpPr txBox="1"/>
          <p:nvPr/>
        </p:nvSpPr>
        <p:spPr>
          <a:xfrm>
            <a:off x="5529876" y="2612206"/>
            <a:ext cx="2165765"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2-قالب پرسش و پاسخ</a:t>
            </a:r>
            <a:endParaRPr lang="fa-IR" sz="1700" b="1" dirty="0">
              <a:effectLst/>
              <a:cs typeface="B Mitra" pitchFamily="2" charset="-78"/>
            </a:endParaRPr>
          </a:p>
        </p:txBody>
      </p:sp>
      <p:sp>
        <p:nvSpPr>
          <p:cNvPr id="63" name="TextBox 62">
            <a:hlinkClick r:id="rId5" action="ppaction://hlinksldjump">
              <a:snd r:embed="rId6" name="thbad.wav"/>
            </a:hlinkClick>
            <a:hlinkHover r:id="" action="ppaction://noaction">
              <a:snd r:embed="rId7" name="0.wav"/>
            </a:hlinkHover>
          </p:cNvPr>
          <p:cNvSpPr txBox="1"/>
          <p:nvPr/>
        </p:nvSpPr>
        <p:spPr>
          <a:xfrm>
            <a:off x="5529876" y="3276269"/>
            <a:ext cx="1737137" cy="452047"/>
          </a:xfrm>
          <a:prstGeom prst="rect">
            <a:avLst/>
          </a:prstGeom>
          <a:noFill/>
        </p:spPr>
        <p:txBody>
          <a:bodyPr wrap="square" rtlCol="1" anchor="ctr">
            <a:spAutoFit/>
          </a:bodyPr>
          <a:lstStyle/>
          <a:p>
            <a:pPr algn="ctr">
              <a:lnSpc>
                <a:spcPct val="150000"/>
              </a:lnSpc>
            </a:pPr>
            <a:r>
              <a:rPr lang="fa-IR" sz="1700" b="1" dirty="0" smtClean="0">
                <a:effectLst>
                  <a:glow rad="101600">
                    <a:schemeClr val="accent3">
                      <a:satMod val="175000"/>
                      <a:alpha val="40000"/>
                    </a:schemeClr>
                  </a:glow>
                </a:effectLst>
                <a:cs typeface="B Mitra" pitchFamily="2" charset="-78"/>
              </a:rPr>
              <a:t>3- قالب انواعی</a:t>
            </a:r>
            <a:endParaRPr lang="fa-IR" sz="1700" b="1" dirty="0">
              <a:effectLst>
                <a:glow rad="101600">
                  <a:schemeClr val="accent3">
                    <a:satMod val="175000"/>
                    <a:alpha val="40000"/>
                  </a:schemeClr>
                </a:glow>
              </a:effectLst>
              <a:cs typeface="B Mitra" pitchFamily="2" charset="-78"/>
            </a:endParaRPr>
          </a:p>
        </p:txBody>
      </p:sp>
      <p:sp>
        <p:nvSpPr>
          <p:cNvPr id="64" name="TextBox 63">
            <a:hlinkClick r:id="rId8" action="ppaction://hlinksldjump">
              <a:snd r:embed="rId6" name="thbad.wav"/>
            </a:hlinkClick>
            <a:hlinkHover r:id="" action="ppaction://noaction">
              <a:snd r:embed="rId7" name="0.wav"/>
            </a:hlinkHover>
          </p:cNvPr>
          <p:cNvSpPr txBox="1"/>
          <p:nvPr/>
        </p:nvSpPr>
        <p:spPr>
          <a:xfrm>
            <a:off x="5315562" y="3919211"/>
            <a:ext cx="1737137" cy="452047"/>
          </a:xfrm>
          <a:prstGeom prst="rect">
            <a:avLst/>
          </a:prstGeom>
          <a:noFill/>
        </p:spPr>
        <p:txBody>
          <a:bodyPr wrap="square" rtlCol="1" anchor="ctr">
            <a:spAutoFit/>
          </a:bodyPr>
          <a:lstStyle/>
          <a:p>
            <a:pPr algn="ctr">
              <a:lnSpc>
                <a:spcPct val="150000"/>
              </a:lnSpc>
            </a:pPr>
            <a:r>
              <a:rPr lang="fa-IR" sz="1700" b="1" dirty="0" smtClean="0">
                <a:effectLst>
                  <a:glow rad="101600">
                    <a:schemeClr val="accent3">
                      <a:satMod val="175000"/>
                      <a:alpha val="40000"/>
                    </a:schemeClr>
                  </a:glow>
                </a:effectLst>
                <a:cs typeface="B Mitra" pitchFamily="2" charset="-78"/>
              </a:rPr>
              <a:t>4-قالب گروهی</a:t>
            </a:r>
            <a:endParaRPr lang="fa-IR" sz="1700" b="1" dirty="0">
              <a:effectLst>
                <a:glow rad="101600">
                  <a:schemeClr val="accent3">
                    <a:satMod val="175000"/>
                    <a:alpha val="40000"/>
                  </a:schemeClr>
                </a:glow>
              </a:effectLst>
              <a:cs typeface="B Mitra" pitchFamily="2" charset="-78"/>
            </a:endParaRPr>
          </a:p>
        </p:txBody>
      </p:sp>
      <p:sp>
        <p:nvSpPr>
          <p:cNvPr id="65" name="TextBox 64"/>
          <p:cNvSpPr txBox="1"/>
          <p:nvPr/>
        </p:nvSpPr>
        <p:spPr>
          <a:xfrm>
            <a:off x="5101248" y="4562153"/>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5-قالب شعاری</a:t>
            </a:r>
            <a:endParaRPr lang="fa-IR" sz="1700" b="1" dirty="0">
              <a:effectLst/>
              <a:cs typeface="B Mitra" pitchFamily="2" charset="-78"/>
            </a:endParaRPr>
          </a:p>
        </p:txBody>
      </p:sp>
      <p:sp>
        <p:nvSpPr>
          <p:cNvPr id="66" name="TextBox 65"/>
          <p:cNvSpPr txBox="1"/>
          <p:nvPr/>
        </p:nvSpPr>
        <p:spPr>
          <a:xfrm>
            <a:off x="4958372" y="5205095"/>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6-قالب آدابی</a:t>
            </a:r>
            <a:endParaRPr lang="fa-IR" sz="1700" b="1" dirty="0">
              <a:effectLst/>
              <a:cs typeface="B Mitra" pitchFamily="2" charset="-78"/>
            </a:endParaRPr>
          </a:p>
        </p:txBody>
      </p:sp>
      <p:sp>
        <p:nvSpPr>
          <p:cNvPr id="67" name="TextBox 66"/>
          <p:cNvSpPr txBox="1"/>
          <p:nvPr/>
        </p:nvSpPr>
        <p:spPr>
          <a:xfrm>
            <a:off x="4663069" y="5843267"/>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7-قالب عددی</a:t>
            </a:r>
            <a:endParaRPr lang="fa-IR" sz="1700" b="1" dirty="0">
              <a:effectLst/>
              <a:cs typeface="B Mitra" pitchFamily="2" charset="-78"/>
            </a:endParaRPr>
          </a:p>
        </p:txBody>
      </p:sp>
      <p:sp>
        <p:nvSpPr>
          <p:cNvPr id="68" name="TextBox 67"/>
          <p:cNvSpPr txBox="1"/>
          <p:nvPr/>
        </p:nvSpPr>
        <p:spPr>
          <a:xfrm>
            <a:off x="2672356" y="1633195"/>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9-قالب نمادین</a:t>
            </a:r>
            <a:endParaRPr lang="fa-IR" sz="1700" b="1" dirty="0">
              <a:effectLst/>
              <a:cs typeface="B Mitra" pitchFamily="2" charset="-78"/>
            </a:endParaRPr>
          </a:p>
        </p:txBody>
      </p:sp>
      <p:sp>
        <p:nvSpPr>
          <p:cNvPr id="69" name="TextBox 68"/>
          <p:cNvSpPr txBox="1"/>
          <p:nvPr/>
        </p:nvSpPr>
        <p:spPr>
          <a:xfrm>
            <a:off x="2458042" y="2280907"/>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10-قالب تشبیهی</a:t>
            </a:r>
            <a:endParaRPr lang="fa-IR" sz="1700" b="1" dirty="0">
              <a:effectLst/>
              <a:cs typeface="B Mitra" pitchFamily="2" charset="-78"/>
            </a:endParaRPr>
          </a:p>
        </p:txBody>
      </p:sp>
      <p:sp>
        <p:nvSpPr>
          <p:cNvPr id="70" name="TextBox 69"/>
          <p:cNvSpPr txBox="1"/>
          <p:nvPr/>
        </p:nvSpPr>
        <p:spPr>
          <a:xfrm>
            <a:off x="2243728" y="2919079"/>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11-قالب نکته ای</a:t>
            </a:r>
            <a:endParaRPr lang="fa-IR" sz="1700" b="1" dirty="0">
              <a:effectLst/>
              <a:cs typeface="B Mitra" pitchFamily="2" charset="-78"/>
            </a:endParaRPr>
          </a:p>
        </p:txBody>
      </p:sp>
      <p:sp>
        <p:nvSpPr>
          <p:cNvPr id="71" name="TextBox 70"/>
          <p:cNvSpPr txBox="1"/>
          <p:nvPr/>
        </p:nvSpPr>
        <p:spPr>
          <a:xfrm>
            <a:off x="2029414" y="3566791"/>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12-قالب تعارضی</a:t>
            </a:r>
            <a:endParaRPr lang="fa-IR" sz="1700" b="1" dirty="0">
              <a:effectLst/>
              <a:cs typeface="B Mitra" pitchFamily="2" charset="-78"/>
            </a:endParaRPr>
          </a:p>
        </p:txBody>
      </p:sp>
      <p:sp>
        <p:nvSpPr>
          <p:cNvPr id="72" name="TextBox 71"/>
          <p:cNvSpPr txBox="1"/>
          <p:nvPr/>
        </p:nvSpPr>
        <p:spPr>
          <a:xfrm>
            <a:off x="1815100" y="4209733"/>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13-قالب مقایسه ای</a:t>
            </a:r>
            <a:endParaRPr lang="fa-IR" sz="1700" b="1" dirty="0">
              <a:effectLst/>
              <a:cs typeface="B Mitra" pitchFamily="2" charset="-78"/>
            </a:endParaRPr>
          </a:p>
        </p:txBody>
      </p:sp>
      <p:sp>
        <p:nvSpPr>
          <p:cNvPr id="73" name="TextBox 72"/>
          <p:cNvSpPr txBox="1"/>
          <p:nvPr/>
        </p:nvSpPr>
        <p:spPr>
          <a:xfrm>
            <a:off x="1600786" y="4852675"/>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14-قالب نسخه ای</a:t>
            </a:r>
            <a:endParaRPr lang="fa-IR" sz="1700" b="1" dirty="0">
              <a:effectLst/>
              <a:cs typeface="B Mitra" pitchFamily="2" charset="-78"/>
            </a:endParaRPr>
          </a:p>
        </p:txBody>
      </p:sp>
      <p:sp>
        <p:nvSpPr>
          <p:cNvPr id="74" name="TextBox 73"/>
          <p:cNvSpPr txBox="1"/>
          <p:nvPr/>
        </p:nvSpPr>
        <p:spPr>
          <a:xfrm>
            <a:off x="1457910" y="5495617"/>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15-قالب نمایشی</a:t>
            </a:r>
            <a:endParaRPr lang="fa-IR" sz="1700" b="1" dirty="0">
              <a:effectLst/>
              <a:cs typeface="B Mitra" pitchFamily="2" charset="-78"/>
            </a:endParaRPr>
          </a:p>
        </p:txBody>
      </p:sp>
      <p:sp>
        <p:nvSpPr>
          <p:cNvPr id="75" name="TextBox 74"/>
          <p:cNvSpPr txBox="1"/>
          <p:nvPr/>
        </p:nvSpPr>
        <p:spPr>
          <a:xfrm>
            <a:off x="1162607" y="6133789"/>
            <a:ext cx="1737137" cy="452047"/>
          </a:xfrm>
          <a:prstGeom prst="rect">
            <a:avLst/>
          </a:prstGeom>
          <a:noFill/>
        </p:spPr>
        <p:txBody>
          <a:bodyPr wrap="square" rtlCol="1" anchor="ctr">
            <a:spAutoFit/>
          </a:bodyPr>
          <a:lstStyle/>
          <a:p>
            <a:pPr algn="ctr" rtl="0">
              <a:lnSpc>
                <a:spcPct val="150000"/>
              </a:lnSpc>
            </a:pPr>
            <a:r>
              <a:rPr lang="fa-IR" sz="1700" b="1" dirty="0" smtClean="0">
                <a:effectLst/>
                <a:cs typeface="B Mitra" pitchFamily="2" charset="-78"/>
              </a:rPr>
              <a:t>16-قالب توصیفی</a:t>
            </a:r>
            <a:endParaRPr lang="fa-IR" sz="1700" b="1" dirty="0">
              <a:effectLst/>
              <a:cs typeface="B Mitra" pitchFamily="2" charset="-78"/>
            </a:endParaRPr>
          </a:p>
        </p:txBody>
      </p:sp>
      <p:pic>
        <p:nvPicPr>
          <p:cNvPr id="76" name="Picture 2" descr="G:\ramezan 1390\pic - file\bais\b1.jpg">
            <a:hlinkClick r:id="rId9" action="ppaction://hlinksldjump">
              <a:snd r:embed="rId6" name="thbad.wav"/>
            </a:hlinkClick>
            <a:hlinkHover r:id="" action="ppaction://noaction">
              <a:snd r:embed="rId7" name="0.wav"/>
            </a:hlinkHover>
          </p:cNvPr>
          <p:cNvPicPr>
            <a:picLocks noChangeAspect="1" noChangeArrowheads="1"/>
          </p:cNvPicPr>
          <p:nvPr/>
        </p:nvPicPr>
        <p:blipFill>
          <a:blip r:embed="rId10" cstate="print"/>
          <a:srcRect/>
          <a:stretch>
            <a:fillRect/>
          </a:stretch>
        </p:blipFill>
        <p:spPr bwMode="auto">
          <a:xfrm>
            <a:off x="7929586" y="241290"/>
            <a:ext cx="383226" cy="396000"/>
          </a:xfrm>
          <a:prstGeom prst="rect">
            <a:avLst/>
          </a:prstGeom>
          <a:noFill/>
        </p:spPr>
      </p:pic>
      <p:pic>
        <p:nvPicPr>
          <p:cNvPr id="77" name="Picture 5" descr="D:\narmafzar H edayat\power point\Ordodari\pic\exist copy.png">
            <a:hlinkClick r:id="" action="ppaction://hlinkshowjump?jump=endshow">
              <a:snd r:embed="rId6" name="thbad.wav"/>
            </a:hlinkClick>
            <a:hlinkHover r:id="" action="ppaction://noaction">
              <a:snd r:embed="rId7" name="0.wav"/>
            </a:hlinkHover>
          </p:cNvPr>
          <p:cNvPicPr>
            <a:picLocks noChangeAspect="1" noChangeArrowheads="1"/>
          </p:cNvPicPr>
          <p:nvPr/>
        </p:nvPicPr>
        <p:blipFill>
          <a:blip r:embed="rId11" cstate="print"/>
          <a:srcRect/>
          <a:stretch>
            <a:fillRect/>
          </a:stretch>
        </p:blipFill>
        <p:spPr bwMode="auto">
          <a:xfrm>
            <a:off x="8358214" y="214290"/>
            <a:ext cx="450000" cy="450000"/>
          </a:xfrm>
          <a:prstGeom prst="rect">
            <a:avLst/>
          </a:prstGeom>
          <a:noFill/>
        </p:spPr>
      </p:pic>
      <p:pic>
        <p:nvPicPr>
          <p:cNvPr id="37"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2081221" y="857232"/>
            <a:ext cx="3490911" cy="708549"/>
          </a:xfrm>
          <a:prstGeom prst="rect">
            <a:avLst/>
          </a:prstGeom>
          <a:noFill/>
        </p:spPr>
      </p:pic>
      <p:sp>
        <p:nvSpPr>
          <p:cNvPr id="38" name="TextBox 37"/>
          <p:cNvSpPr txBox="1"/>
          <p:nvPr/>
        </p:nvSpPr>
        <p:spPr>
          <a:xfrm>
            <a:off x="2958108" y="985483"/>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8-قالب جوانبی</a:t>
            </a:r>
            <a:endParaRPr lang="fa-IR" sz="1700" b="1" dirty="0">
              <a:effectLst/>
              <a:cs typeface="B Mitra" pitchFamily="2" charset="-78"/>
            </a:endParaRPr>
          </a:p>
        </p:txBody>
      </p:sp>
      <p:sp>
        <p:nvSpPr>
          <p:cNvPr id="39" name="TextBox 38"/>
          <p:cNvSpPr txBox="1"/>
          <p:nvPr/>
        </p:nvSpPr>
        <p:spPr>
          <a:xfrm>
            <a:off x="2143108" y="231796"/>
            <a:ext cx="5357850" cy="553998"/>
          </a:xfrm>
          <a:prstGeom prst="rect">
            <a:avLst/>
          </a:prstGeom>
          <a:noFill/>
        </p:spPr>
        <p:txBody>
          <a:bodyPr wrap="square" rtlCol="1">
            <a:spAutoFit/>
          </a:bodyPr>
          <a:lstStyle/>
          <a:p>
            <a:pPr>
              <a:lnSpc>
                <a:spcPct val="150000"/>
              </a:lnSpc>
            </a:pPr>
            <a:r>
              <a:rPr lang="fa-IR" sz="2000" b="1" dirty="0" smtClean="0">
                <a:effectLst>
                  <a:glow rad="139700">
                    <a:schemeClr val="accent5">
                      <a:satMod val="175000"/>
                      <a:alpha val="40000"/>
                    </a:schemeClr>
                  </a:glow>
                </a:effectLst>
                <a:cs typeface="B Titr" pitchFamily="2" charset="-78"/>
              </a:rPr>
              <a:t>فصل دوم : روش ها             جلسه سیزدهم </a:t>
            </a:r>
          </a:p>
        </p:txBody>
      </p:sp>
    </p:spTree>
  </p:cSld>
  <p:clrMapOvr>
    <a:masterClrMapping/>
  </p:clrMapOvr>
  <p:transition advClick="0">
    <p:sndAc>
      <p:stSnd>
        <p:snd r:embed="rId2" name="W8.WAV"/>
      </p:stSnd>
    </p:sndAc>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fade">
                                      <p:cBhvr>
                                        <p:cTn id="7" dur="1000"/>
                                        <p:tgtEl>
                                          <p:spTgt spid="39"/>
                                        </p:tgtEl>
                                      </p:cBhvr>
                                    </p:animEffect>
                                    <p:anim calcmode="lin" valueType="num">
                                      <p:cBhvr>
                                        <p:cTn id="8" dur="1000" fill="hold"/>
                                        <p:tgtEl>
                                          <p:spTgt spid="39"/>
                                        </p:tgtEl>
                                        <p:attrNameLst>
                                          <p:attrName>ppt_x</p:attrName>
                                        </p:attrNameLst>
                                      </p:cBhvr>
                                      <p:tavLst>
                                        <p:tav tm="0">
                                          <p:val>
                                            <p:strVal val="#ppt_x"/>
                                          </p:val>
                                        </p:tav>
                                        <p:tav tm="100000">
                                          <p:val>
                                            <p:strVal val="#ppt_x"/>
                                          </p:val>
                                        </p:tav>
                                      </p:tavLst>
                                    </p:anim>
                                    <p:anim calcmode="lin" valueType="num">
                                      <p:cBhvr>
                                        <p:cTn id="9" dur="1000" fill="hold"/>
                                        <p:tgtEl>
                                          <p:spTgt spid="3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fade">
                                      <p:cBhvr>
                                        <p:cTn id="13" dur="1000"/>
                                        <p:tgtEl>
                                          <p:spTgt spid="25"/>
                                        </p:tgtEl>
                                      </p:cBhvr>
                                    </p:animEffect>
                                    <p:anim calcmode="lin" valueType="num">
                                      <p:cBhvr>
                                        <p:cTn id="14" dur="1000" fill="hold"/>
                                        <p:tgtEl>
                                          <p:spTgt spid="25"/>
                                        </p:tgtEl>
                                        <p:attrNameLst>
                                          <p:attrName>ppt_x</p:attrName>
                                        </p:attrNameLst>
                                      </p:cBhvr>
                                      <p:tavLst>
                                        <p:tav tm="0">
                                          <p:val>
                                            <p:strVal val="#ppt_x"/>
                                          </p:val>
                                        </p:tav>
                                        <p:tav tm="100000">
                                          <p:val>
                                            <p:strVal val="#ppt_x"/>
                                          </p:val>
                                        </p:tav>
                                      </p:tavLst>
                                    </p:anim>
                                    <p:anim calcmode="lin" valueType="num">
                                      <p:cBhvr>
                                        <p:cTn id="15" dur="1000" fill="hold"/>
                                        <p:tgtEl>
                                          <p:spTgt spid="25"/>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10" presetClass="entr" presetSubtype="0" fill="hold" grpId="0" nodeType="afterEffect">
                                  <p:stCondLst>
                                    <p:cond delay="0"/>
                                  </p:stCondLst>
                                  <p:childTnLst>
                                    <p:set>
                                      <p:cBhvr>
                                        <p:cTn id="18" dur="1" fill="hold">
                                          <p:stCondLst>
                                            <p:cond delay="0"/>
                                          </p:stCondLst>
                                        </p:cTn>
                                        <p:tgtEl>
                                          <p:spTgt spid="63"/>
                                        </p:tgtEl>
                                        <p:attrNameLst>
                                          <p:attrName>style.visibility</p:attrName>
                                        </p:attrNameLst>
                                      </p:cBhvr>
                                      <p:to>
                                        <p:strVal val="visible"/>
                                      </p:to>
                                    </p:set>
                                    <p:animEffect transition="in" filter="fade">
                                      <p:cBhvr>
                                        <p:cTn id="19" dur="1000"/>
                                        <p:tgtEl>
                                          <p:spTgt spid="63"/>
                                        </p:tgtEl>
                                      </p:cBhvr>
                                    </p:animEffect>
                                  </p:childTnLst>
                                </p:cTn>
                              </p:par>
                            </p:childTnLst>
                          </p:cTn>
                        </p:par>
                        <p:par>
                          <p:cTn id="20" fill="hold">
                            <p:stCondLst>
                              <p:cond delay="3000"/>
                            </p:stCondLst>
                            <p:childTnLst>
                              <p:par>
                                <p:cTn id="21" presetID="42" presetClass="entr" presetSubtype="0" fill="hold" nodeType="afterEffect">
                                  <p:stCondLst>
                                    <p:cond delay="0"/>
                                  </p:stCondLst>
                                  <p:childTnLst>
                                    <p:set>
                                      <p:cBhvr>
                                        <p:cTn id="22" dur="1" fill="hold">
                                          <p:stCondLst>
                                            <p:cond delay="0"/>
                                          </p:stCondLst>
                                        </p:cTn>
                                        <p:tgtEl>
                                          <p:spTgt spid="27"/>
                                        </p:tgtEl>
                                        <p:attrNameLst>
                                          <p:attrName>style.visibility</p:attrName>
                                        </p:attrNameLst>
                                      </p:cBhvr>
                                      <p:to>
                                        <p:strVal val="visible"/>
                                      </p:to>
                                    </p:set>
                                    <p:animEffect transition="in" filter="fade">
                                      <p:cBhvr>
                                        <p:cTn id="23" dur="1000"/>
                                        <p:tgtEl>
                                          <p:spTgt spid="27"/>
                                        </p:tgtEl>
                                      </p:cBhvr>
                                    </p:animEffect>
                                    <p:anim calcmode="lin" valueType="num">
                                      <p:cBhvr>
                                        <p:cTn id="24" dur="1000" fill="hold"/>
                                        <p:tgtEl>
                                          <p:spTgt spid="27"/>
                                        </p:tgtEl>
                                        <p:attrNameLst>
                                          <p:attrName>ppt_x</p:attrName>
                                        </p:attrNameLst>
                                      </p:cBhvr>
                                      <p:tavLst>
                                        <p:tav tm="0">
                                          <p:val>
                                            <p:strVal val="#ppt_x"/>
                                          </p:val>
                                        </p:tav>
                                        <p:tav tm="100000">
                                          <p:val>
                                            <p:strVal val="#ppt_x"/>
                                          </p:val>
                                        </p:tav>
                                      </p:tavLst>
                                    </p:anim>
                                    <p:anim calcmode="lin" valueType="num">
                                      <p:cBhvr>
                                        <p:cTn id="25" dur="1000" fill="hold"/>
                                        <p:tgtEl>
                                          <p:spTgt spid="27"/>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10" presetClass="entr" presetSubtype="0" fill="hold" grpId="0" nodeType="afterEffect">
                                  <p:stCondLst>
                                    <p:cond delay="0"/>
                                  </p:stCondLst>
                                  <p:childTnLst>
                                    <p:set>
                                      <p:cBhvr>
                                        <p:cTn id="28" dur="1" fill="hold">
                                          <p:stCondLst>
                                            <p:cond delay="0"/>
                                          </p:stCondLst>
                                        </p:cTn>
                                        <p:tgtEl>
                                          <p:spTgt spid="64"/>
                                        </p:tgtEl>
                                        <p:attrNameLst>
                                          <p:attrName>style.visibility</p:attrName>
                                        </p:attrNameLst>
                                      </p:cBhvr>
                                      <p:to>
                                        <p:strVal val="visible"/>
                                      </p:to>
                                    </p:set>
                                    <p:animEffect transition="in" filter="fade">
                                      <p:cBhvr>
                                        <p:cTn id="29" dur="1000"/>
                                        <p:tgtEl>
                                          <p:spTgt spid="64"/>
                                        </p:tgtEl>
                                      </p:cBhvr>
                                    </p:animEffect>
                                  </p:childTnLst>
                                </p:cTn>
                              </p:par>
                              <p:par>
                                <p:cTn id="30" presetID="10" presetClass="entr" presetSubtype="0" fill="hold" nodeType="withEffect">
                                  <p:stCondLst>
                                    <p:cond delay="0"/>
                                  </p:stCondLst>
                                  <p:childTnLst>
                                    <p:set>
                                      <p:cBhvr>
                                        <p:cTn id="31" dur="1" fill="hold">
                                          <p:stCondLst>
                                            <p:cond delay="0"/>
                                          </p:stCondLst>
                                        </p:cTn>
                                        <p:tgtEl>
                                          <p:spTgt spid="2050"/>
                                        </p:tgtEl>
                                        <p:attrNameLst>
                                          <p:attrName>style.visibility</p:attrName>
                                        </p:attrNameLst>
                                      </p:cBhvr>
                                      <p:to>
                                        <p:strVal val="visible"/>
                                      </p:to>
                                    </p:set>
                                    <p:animEffect transition="in" filter="fade">
                                      <p:cBhvr>
                                        <p:cTn id="32" dur="2000"/>
                                        <p:tgtEl>
                                          <p:spTgt spid="2050"/>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fade">
                                      <p:cBhvr>
                                        <p:cTn id="35" dur="2000"/>
                                        <p:tgtEl>
                                          <p:spTgt spid="14"/>
                                        </p:tgtEl>
                                      </p:cBhvr>
                                    </p:animEffect>
                                  </p:childTnLst>
                                </p:cTn>
                              </p:par>
                              <p:par>
                                <p:cTn id="36" presetID="10" presetClass="entr" presetSubtype="0" fill="hold" nodeType="withEffect">
                                  <p:stCondLst>
                                    <p:cond delay="0"/>
                                  </p:stCondLst>
                                  <p:childTnLst>
                                    <p:set>
                                      <p:cBhvr>
                                        <p:cTn id="37" dur="1" fill="hold">
                                          <p:stCondLst>
                                            <p:cond delay="0"/>
                                          </p:stCondLst>
                                        </p:cTn>
                                        <p:tgtEl>
                                          <p:spTgt spid="23"/>
                                        </p:tgtEl>
                                        <p:attrNameLst>
                                          <p:attrName>style.visibility</p:attrName>
                                        </p:attrNameLst>
                                      </p:cBhvr>
                                      <p:to>
                                        <p:strVal val="visible"/>
                                      </p:to>
                                    </p:set>
                                    <p:animEffect transition="in" filter="fade">
                                      <p:cBhvr>
                                        <p:cTn id="38" dur="2000"/>
                                        <p:tgtEl>
                                          <p:spTgt spid="23"/>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61"/>
                                        </p:tgtEl>
                                        <p:attrNameLst>
                                          <p:attrName>style.visibility</p:attrName>
                                        </p:attrNameLst>
                                      </p:cBhvr>
                                      <p:to>
                                        <p:strVal val="visible"/>
                                      </p:to>
                                    </p:set>
                                    <p:animEffect transition="in" filter="fade">
                                      <p:cBhvr>
                                        <p:cTn id="41" dur="2000"/>
                                        <p:tgtEl>
                                          <p:spTgt spid="61"/>
                                        </p:tgtEl>
                                      </p:cBhvr>
                                    </p:animEffect>
                                  </p:childTnLst>
                                </p:cTn>
                              </p:par>
                              <p:par>
                                <p:cTn id="42" presetID="10" presetClass="entr" presetSubtype="0" fill="hold" nodeType="withEffect">
                                  <p:stCondLst>
                                    <p:cond delay="0"/>
                                  </p:stCondLst>
                                  <p:childTnLst>
                                    <p:set>
                                      <p:cBhvr>
                                        <p:cTn id="43" dur="1" fill="hold">
                                          <p:stCondLst>
                                            <p:cond delay="0"/>
                                          </p:stCondLst>
                                        </p:cTn>
                                        <p:tgtEl>
                                          <p:spTgt spid="24"/>
                                        </p:tgtEl>
                                        <p:attrNameLst>
                                          <p:attrName>style.visibility</p:attrName>
                                        </p:attrNameLst>
                                      </p:cBhvr>
                                      <p:to>
                                        <p:strVal val="visible"/>
                                      </p:to>
                                    </p:set>
                                    <p:animEffect transition="in" filter="fade">
                                      <p:cBhvr>
                                        <p:cTn id="44" dur="2000"/>
                                        <p:tgtEl>
                                          <p:spTgt spid="24"/>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Effect transition="in" filter="fade">
                                      <p:cBhvr>
                                        <p:cTn id="47" dur="2000"/>
                                        <p:tgtEl>
                                          <p:spTgt spid="62"/>
                                        </p:tgtEl>
                                      </p:cBhvr>
                                    </p:animEffect>
                                  </p:childTnLst>
                                </p:cTn>
                              </p:par>
                              <p:par>
                                <p:cTn id="48" presetID="10" presetClass="entr" presetSubtype="0" fill="hold" nodeType="withEffect">
                                  <p:stCondLst>
                                    <p:cond delay="0"/>
                                  </p:stCondLst>
                                  <p:childTnLst>
                                    <p:set>
                                      <p:cBhvr>
                                        <p:cTn id="49" dur="1" fill="hold">
                                          <p:stCondLst>
                                            <p:cond delay="0"/>
                                          </p:stCondLst>
                                        </p:cTn>
                                        <p:tgtEl>
                                          <p:spTgt spid="28"/>
                                        </p:tgtEl>
                                        <p:attrNameLst>
                                          <p:attrName>style.visibility</p:attrName>
                                        </p:attrNameLst>
                                      </p:cBhvr>
                                      <p:to>
                                        <p:strVal val="visible"/>
                                      </p:to>
                                    </p:set>
                                    <p:animEffect transition="in" filter="fade">
                                      <p:cBhvr>
                                        <p:cTn id="50" dur="2000"/>
                                        <p:tgtEl>
                                          <p:spTgt spid="28"/>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65"/>
                                        </p:tgtEl>
                                        <p:attrNameLst>
                                          <p:attrName>style.visibility</p:attrName>
                                        </p:attrNameLst>
                                      </p:cBhvr>
                                      <p:to>
                                        <p:strVal val="visible"/>
                                      </p:to>
                                    </p:set>
                                    <p:animEffect transition="in" filter="fade">
                                      <p:cBhvr>
                                        <p:cTn id="53" dur="2000"/>
                                        <p:tgtEl>
                                          <p:spTgt spid="65"/>
                                        </p:tgtEl>
                                      </p:cBhvr>
                                    </p:animEffect>
                                  </p:childTnLst>
                                </p:cTn>
                              </p:par>
                              <p:par>
                                <p:cTn id="54" presetID="10" presetClass="entr" presetSubtype="0" fill="hold" nodeType="withEffect">
                                  <p:stCondLst>
                                    <p:cond delay="0"/>
                                  </p:stCondLst>
                                  <p:childTnLst>
                                    <p:set>
                                      <p:cBhvr>
                                        <p:cTn id="55" dur="1" fill="hold">
                                          <p:stCondLst>
                                            <p:cond delay="0"/>
                                          </p:stCondLst>
                                        </p:cTn>
                                        <p:tgtEl>
                                          <p:spTgt spid="29"/>
                                        </p:tgtEl>
                                        <p:attrNameLst>
                                          <p:attrName>style.visibility</p:attrName>
                                        </p:attrNameLst>
                                      </p:cBhvr>
                                      <p:to>
                                        <p:strVal val="visible"/>
                                      </p:to>
                                    </p:set>
                                    <p:animEffect transition="in" filter="fade">
                                      <p:cBhvr>
                                        <p:cTn id="56" dur="2000"/>
                                        <p:tgtEl>
                                          <p:spTgt spid="29"/>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66"/>
                                        </p:tgtEl>
                                        <p:attrNameLst>
                                          <p:attrName>style.visibility</p:attrName>
                                        </p:attrNameLst>
                                      </p:cBhvr>
                                      <p:to>
                                        <p:strVal val="visible"/>
                                      </p:to>
                                    </p:set>
                                    <p:animEffect transition="in" filter="fade">
                                      <p:cBhvr>
                                        <p:cTn id="59" dur="2000"/>
                                        <p:tgtEl>
                                          <p:spTgt spid="66"/>
                                        </p:tgtEl>
                                      </p:cBhvr>
                                    </p:animEffect>
                                  </p:childTnLst>
                                </p:cTn>
                              </p:par>
                              <p:par>
                                <p:cTn id="60" presetID="10" presetClass="entr" presetSubtype="0" fill="hold" nodeType="withEffect">
                                  <p:stCondLst>
                                    <p:cond delay="0"/>
                                  </p:stCondLst>
                                  <p:childTnLst>
                                    <p:set>
                                      <p:cBhvr>
                                        <p:cTn id="61" dur="1" fill="hold">
                                          <p:stCondLst>
                                            <p:cond delay="0"/>
                                          </p:stCondLst>
                                        </p:cTn>
                                        <p:tgtEl>
                                          <p:spTgt spid="30"/>
                                        </p:tgtEl>
                                        <p:attrNameLst>
                                          <p:attrName>style.visibility</p:attrName>
                                        </p:attrNameLst>
                                      </p:cBhvr>
                                      <p:to>
                                        <p:strVal val="visible"/>
                                      </p:to>
                                    </p:set>
                                    <p:animEffect transition="in" filter="fade">
                                      <p:cBhvr>
                                        <p:cTn id="62" dur="2000"/>
                                        <p:tgtEl>
                                          <p:spTgt spid="30"/>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67"/>
                                        </p:tgtEl>
                                        <p:attrNameLst>
                                          <p:attrName>style.visibility</p:attrName>
                                        </p:attrNameLst>
                                      </p:cBhvr>
                                      <p:to>
                                        <p:strVal val="visible"/>
                                      </p:to>
                                    </p:set>
                                    <p:animEffect transition="in" filter="fade">
                                      <p:cBhvr>
                                        <p:cTn id="65" dur="2000"/>
                                        <p:tgtEl>
                                          <p:spTgt spid="67"/>
                                        </p:tgtEl>
                                      </p:cBhvr>
                                    </p:animEffect>
                                  </p:childTnLst>
                                </p:cTn>
                              </p:par>
                              <p:par>
                                <p:cTn id="66" presetID="10" presetClass="entr" presetSubtype="0" fill="hold" nodeType="withEffect">
                                  <p:stCondLst>
                                    <p:cond delay="0"/>
                                  </p:stCondLst>
                                  <p:childTnLst>
                                    <p:set>
                                      <p:cBhvr>
                                        <p:cTn id="67" dur="1" fill="hold">
                                          <p:stCondLst>
                                            <p:cond delay="0"/>
                                          </p:stCondLst>
                                        </p:cTn>
                                        <p:tgtEl>
                                          <p:spTgt spid="37"/>
                                        </p:tgtEl>
                                        <p:attrNameLst>
                                          <p:attrName>style.visibility</p:attrName>
                                        </p:attrNameLst>
                                      </p:cBhvr>
                                      <p:to>
                                        <p:strVal val="visible"/>
                                      </p:to>
                                    </p:set>
                                    <p:animEffect transition="in" filter="fade">
                                      <p:cBhvr>
                                        <p:cTn id="68" dur="2000"/>
                                        <p:tgtEl>
                                          <p:spTgt spid="37"/>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38"/>
                                        </p:tgtEl>
                                        <p:attrNameLst>
                                          <p:attrName>style.visibility</p:attrName>
                                        </p:attrNameLst>
                                      </p:cBhvr>
                                      <p:to>
                                        <p:strVal val="visible"/>
                                      </p:to>
                                    </p:set>
                                    <p:animEffect transition="in" filter="fade">
                                      <p:cBhvr>
                                        <p:cTn id="71" dur="2000"/>
                                        <p:tgtEl>
                                          <p:spTgt spid="38"/>
                                        </p:tgtEl>
                                      </p:cBhvr>
                                    </p:animEffect>
                                  </p:childTnLst>
                                </p:cTn>
                              </p:par>
                              <p:par>
                                <p:cTn id="72" presetID="10" presetClass="entr" presetSubtype="0" fill="hold" nodeType="withEffect">
                                  <p:stCondLst>
                                    <p:cond delay="0"/>
                                  </p:stCondLst>
                                  <p:childTnLst>
                                    <p:set>
                                      <p:cBhvr>
                                        <p:cTn id="73" dur="1" fill="hold">
                                          <p:stCondLst>
                                            <p:cond delay="0"/>
                                          </p:stCondLst>
                                        </p:cTn>
                                        <p:tgtEl>
                                          <p:spTgt spid="53"/>
                                        </p:tgtEl>
                                        <p:attrNameLst>
                                          <p:attrName>style.visibility</p:attrName>
                                        </p:attrNameLst>
                                      </p:cBhvr>
                                      <p:to>
                                        <p:strVal val="visible"/>
                                      </p:to>
                                    </p:set>
                                    <p:animEffect transition="in" filter="fade">
                                      <p:cBhvr>
                                        <p:cTn id="74" dur="2000"/>
                                        <p:tgtEl>
                                          <p:spTgt spid="53"/>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68"/>
                                        </p:tgtEl>
                                        <p:attrNameLst>
                                          <p:attrName>style.visibility</p:attrName>
                                        </p:attrNameLst>
                                      </p:cBhvr>
                                      <p:to>
                                        <p:strVal val="visible"/>
                                      </p:to>
                                    </p:set>
                                    <p:animEffect transition="in" filter="fade">
                                      <p:cBhvr>
                                        <p:cTn id="77" dur="2000"/>
                                        <p:tgtEl>
                                          <p:spTgt spid="68"/>
                                        </p:tgtEl>
                                      </p:cBhvr>
                                    </p:animEffect>
                                  </p:childTnLst>
                                </p:cTn>
                              </p:par>
                              <p:par>
                                <p:cTn id="78" presetID="10" presetClass="entr" presetSubtype="0" fill="hold" nodeType="withEffect">
                                  <p:stCondLst>
                                    <p:cond delay="0"/>
                                  </p:stCondLst>
                                  <p:childTnLst>
                                    <p:set>
                                      <p:cBhvr>
                                        <p:cTn id="79" dur="1" fill="hold">
                                          <p:stCondLst>
                                            <p:cond delay="0"/>
                                          </p:stCondLst>
                                        </p:cTn>
                                        <p:tgtEl>
                                          <p:spTgt spid="54"/>
                                        </p:tgtEl>
                                        <p:attrNameLst>
                                          <p:attrName>style.visibility</p:attrName>
                                        </p:attrNameLst>
                                      </p:cBhvr>
                                      <p:to>
                                        <p:strVal val="visible"/>
                                      </p:to>
                                    </p:set>
                                    <p:animEffect transition="in" filter="fade">
                                      <p:cBhvr>
                                        <p:cTn id="80" dur="2000"/>
                                        <p:tgtEl>
                                          <p:spTgt spid="54"/>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69"/>
                                        </p:tgtEl>
                                        <p:attrNameLst>
                                          <p:attrName>style.visibility</p:attrName>
                                        </p:attrNameLst>
                                      </p:cBhvr>
                                      <p:to>
                                        <p:strVal val="visible"/>
                                      </p:to>
                                    </p:set>
                                    <p:animEffect transition="in" filter="fade">
                                      <p:cBhvr>
                                        <p:cTn id="83" dur="2000"/>
                                        <p:tgtEl>
                                          <p:spTgt spid="69"/>
                                        </p:tgtEl>
                                      </p:cBhvr>
                                    </p:animEffect>
                                  </p:childTnLst>
                                </p:cTn>
                              </p:par>
                              <p:par>
                                <p:cTn id="84" presetID="10" presetClass="entr" presetSubtype="0" fill="hold" nodeType="withEffect">
                                  <p:stCondLst>
                                    <p:cond delay="0"/>
                                  </p:stCondLst>
                                  <p:childTnLst>
                                    <p:set>
                                      <p:cBhvr>
                                        <p:cTn id="85" dur="1" fill="hold">
                                          <p:stCondLst>
                                            <p:cond delay="0"/>
                                          </p:stCondLst>
                                        </p:cTn>
                                        <p:tgtEl>
                                          <p:spTgt spid="55"/>
                                        </p:tgtEl>
                                        <p:attrNameLst>
                                          <p:attrName>style.visibility</p:attrName>
                                        </p:attrNameLst>
                                      </p:cBhvr>
                                      <p:to>
                                        <p:strVal val="visible"/>
                                      </p:to>
                                    </p:set>
                                    <p:animEffect transition="in" filter="fade">
                                      <p:cBhvr>
                                        <p:cTn id="86" dur="2000"/>
                                        <p:tgtEl>
                                          <p:spTgt spid="55"/>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70"/>
                                        </p:tgtEl>
                                        <p:attrNameLst>
                                          <p:attrName>style.visibility</p:attrName>
                                        </p:attrNameLst>
                                      </p:cBhvr>
                                      <p:to>
                                        <p:strVal val="visible"/>
                                      </p:to>
                                    </p:set>
                                    <p:animEffect transition="in" filter="fade">
                                      <p:cBhvr>
                                        <p:cTn id="89" dur="2000"/>
                                        <p:tgtEl>
                                          <p:spTgt spid="70"/>
                                        </p:tgtEl>
                                      </p:cBhvr>
                                    </p:animEffect>
                                  </p:childTnLst>
                                </p:cTn>
                              </p:par>
                              <p:par>
                                <p:cTn id="90" presetID="10" presetClass="entr" presetSubtype="0" fill="hold" nodeType="withEffect">
                                  <p:stCondLst>
                                    <p:cond delay="0"/>
                                  </p:stCondLst>
                                  <p:childTnLst>
                                    <p:set>
                                      <p:cBhvr>
                                        <p:cTn id="91" dur="1" fill="hold">
                                          <p:stCondLst>
                                            <p:cond delay="0"/>
                                          </p:stCondLst>
                                        </p:cTn>
                                        <p:tgtEl>
                                          <p:spTgt spid="56"/>
                                        </p:tgtEl>
                                        <p:attrNameLst>
                                          <p:attrName>style.visibility</p:attrName>
                                        </p:attrNameLst>
                                      </p:cBhvr>
                                      <p:to>
                                        <p:strVal val="visible"/>
                                      </p:to>
                                    </p:set>
                                    <p:animEffect transition="in" filter="fade">
                                      <p:cBhvr>
                                        <p:cTn id="92" dur="2000"/>
                                        <p:tgtEl>
                                          <p:spTgt spid="56"/>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71"/>
                                        </p:tgtEl>
                                        <p:attrNameLst>
                                          <p:attrName>style.visibility</p:attrName>
                                        </p:attrNameLst>
                                      </p:cBhvr>
                                      <p:to>
                                        <p:strVal val="visible"/>
                                      </p:to>
                                    </p:set>
                                    <p:animEffect transition="in" filter="fade">
                                      <p:cBhvr>
                                        <p:cTn id="95" dur="2000"/>
                                        <p:tgtEl>
                                          <p:spTgt spid="71"/>
                                        </p:tgtEl>
                                      </p:cBhvr>
                                    </p:animEffect>
                                  </p:childTnLst>
                                </p:cTn>
                              </p:par>
                              <p:par>
                                <p:cTn id="96" presetID="10" presetClass="entr" presetSubtype="0" fill="hold" nodeType="withEffect">
                                  <p:stCondLst>
                                    <p:cond delay="0"/>
                                  </p:stCondLst>
                                  <p:childTnLst>
                                    <p:set>
                                      <p:cBhvr>
                                        <p:cTn id="97" dur="1" fill="hold">
                                          <p:stCondLst>
                                            <p:cond delay="0"/>
                                          </p:stCondLst>
                                        </p:cTn>
                                        <p:tgtEl>
                                          <p:spTgt spid="57"/>
                                        </p:tgtEl>
                                        <p:attrNameLst>
                                          <p:attrName>style.visibility</p:attrName>
                                        </p:attrNameLst>
                                      </p:cBhvr>
                                      <p:to>
                                        <p:strVal val="visible"/>
                                      </p:to>
                                    </p:set>
                                    <p:animEffect transition="in" filter="fade">
                                      <p:cBhvr>
                                        <p:cTn id="98" dur="2000"/>
                                        <p:tgtEl>
                                          <p:spTgt spid="57"/>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72"/>
                                        </p:tgtEl>
                                        <p:attrNameLst>
                                          <p:attrName>style.visibility</p:attrName>
                                        </p:attrNameLst>
                                      </p:cBhvr>
                                      <p:to>
                                        <p:strVal val="visible"/>
                                      </p:to>
                                    </p:set>
                                    <p:animEffect transition="in" filter="fade">
                                      <p:cBhvr>
                                        <p:cTn id="101" dur="2000"/>
                                        <p:tgtEl>
                                          <p:spTgt spid="72"/>
                                        </p:tgtEl>
                                      </p:cBhvr>
                                    </p:animEffect>
                                  </p:childTnLst>
                                </p:cTn>
                              </p:par>
                              <p:par>
                                <p:cTn id="102" presetID="10" presetClass="entr" presetSubtype="0" fill="hold" nodeType="withEffect">
                                  <p:stCondLst>
                                    <p:cond delay="0"/>
                                  </p:stCondLst>
                                  <p:childTnLst>
                                    <p:set>
                                      <p:cBhvr>
                                        <p:cTn id="103" dur="1" fill="hold">
                                          <p:stCondLst>
                                            <p:cond delay="0"/>
                                          </p:stCondLst>
                                        </p:cTn>
                                        <p:tgtEl>
                                          <p:spTgt spid="58"/>
                                        </p:tgtEl>
                                        <p:attrNameLst>
                                          <p:attrName>style.visibility</p:attrName>
                                        </p:attrNameLst>
                                      </p:cBhvr>
                                      <p:to>
                                        <p:strVal val="visible"/>
                                      </p:to>
                                    </p:set>
                                    <p:animEffect transition="in" filter="fade">
                                      <p:cBhvr>
                                        <p:cTn id="104" dur="2000"/>
                                        <p:tgtEl>
                                          <p:spTgt spid="58"/>
                                        </p:tgtEl>
                                      </p:cBhvr>
                                    </p:animEffect>
                                  </p:childTnLst>
                                </p:cTn>
                              </p:par>
                              <p:par>
                                <p:cTn id="105" presetID="10" presetClass="entr" presetSubtype="0" fill="hold" grpId="0" nodeType="withEffect">
                                  <p:stCondLst>
                                    <p:cond delay="0"/>
                                  </p:stCondLst>
                                  <p:childTnLst>
                                    <p:set>
                                      <p:cBhvr>
                                        <p:cTn id="106" dur="1" fill="hold">
                                          <p:stCondLst>
                                            <p:cond delay="0"/>
                                          </p:stCondLst>
                                        </p:cTn>
                                        <p:tgtEl>
                                          <p:spTgt spid="73"/>
                                        </p:tgtEl>
                                        <p:attrNameLst>
                                          <p:attrName>style.visibility</p:attrName>
                                        </p:attrNameLst>
                                      </p:cBhvr>
                                      <p:to>
                                        <p:strVal val="visible"/>
                                      </p:to>
                                    </p:set>
                                    <p:animEffect transition="in" filter="fade">
                                      <p:cBhvr>
                                        <p:cTn id="107" dur="2000"/>
                                        <p:tgtEl>
                                          <p:spTgt spid="73"/>
                                        </p:tgtEl>
                                      </p:cBhvr>
                                    </p:animEffect>
                                  </p:childTnLst>
                                </p:cTn>
                              </p:par>
                              <p:par>
                                <p:cTn id="108" presetID="10" presetClass="entr" presetSubtype="0" fill="hold" nodeType="withEffect">
                                  <p:stCondLst>
                                    <p:cond delay="0"/>
                                  </p:stCondLst>
                                  <p:childTnLst>
                                    <p:set>
                                      <p:cBhvr>
                                        <p:cTn id="109" dur="1" fill="hold">
                                          <p:stCondLst>
                                            <p:cond delay="0"/>
                                          </p:stCondLst>
                                        </p:cTn>
                                        <p:tgtEl>
                                          <p:spTgt spid="59"/>
                                        </p:tgtEl>
                                        <p:attrNameLst>
                                          <p:attrName>style.visibility</p:attrName>
                                        </p:attrNameLst>
                                      </p:cBhvr>
                                      <p:to>
                                        <p:strVal val="visible"/>
                                      </p:to>
                                    </p:set>
                                    <p:animEffect transition="in" filter="fade">
                                      <p:cBhvr>
                                        <p:cTn id="110" dur="2000"/>
                                        <p:tgtEl>
                                          <p:spTgt spid="59"/>
                                        </p:tgtEl>
                                      </p:cBhvr>
                                    </p:animEffect>
                                  </p:childTnLst>
                                </p:cTn>
                              </p:par>
                              <p:par>
                                <p:cTn id="111" presetID="10" presetClass="entr" presetSubtype="0" fill="hold" grpId="0" nodeType="withEffect">
                                  <p:stCondLst>
                                    <p:cond delay="0"/>
                                  </p:stCondLst>
                                  <p:childTnLst>
                                    <p:set>
                                      <p:cBhvr>
                                        <p:cTn id="112" dur="1" fill="hold">
                                          <p:stCondLst>
                                            <p:cond delay="0"/>
                                          </p:stCondLst>
                                        </p:cTn>
                                        <p:tgtEl>
                                          <p:spTgt spid="74"/>
                                        </p:tgtEl>
                                        <p:attrNameLst>
                                          <p:attrName>style.visibility</p:attrName>
                                        </p:attrNameLst>
                                      </p:cBhvr>
                                      <p:to>
                                        <p:strVal val="visible"/>
                                      </p:to>
                                    </p:set>
                                    <p:animEffect transition="in" filter="fade">
                                      <p:cBhvr>
                                        <p:cTn id="113" dur="2000"/>
                                        <p:tgtEl>
                                          <p:spTgt spid="74"/>
                                        </p:tgtEl>
                                      </p:cBhvr>
                                    </p:animEffect>
                                  </p:childTnLst>
                                </p:cTn>
                              </p:par>
                              <p:par>
                                <p:cTn id="114" presetID="10" presetClass="entr" presetSubtype="0" fill="hold" nodeType="withEffect">
                                  <p:stCondLst>
                                    <p:cond delay="0"/>
                                  </p:stCondLst>
                                  <p:childTnLst>
                                    <p:set>
                                      <p:cBhvr>
                                        <p:cTn id="115" dur="1" fill="hold">
                                          <p:stCondLst>
                                            <p:cond delay="0"/>
                                          </p:stCondLst>
                                        </p:cTn>
                                        <p:tgtEl>
                                          <p:spTgt spid="60"/>
                                        </p:tgtEl>
                                        <p:attrNameLst>
                                          <p:attrName>style.visibility</p:attrName>
                                        </p:attrNameLst>
                                      </p:cBhvr>
                                      <p:to>
                                        <p:strVal val="visible"/>
                                      </p:to>
                                    </p:set>
                                    <p:animEffect transition="in" filter="fade">
                                      <p:cBhvr>
                                        <p:cTn id="116" dur="2000"/>
                                        <p:tgtEl>
                                          <p:spTgt spid="60"/>
                                        </p:tgtEl>
                                      </p:cBhvr>
                                    </p:animEffect>
                                  </p:childTnLst>
                                </p:cTn>
                              </p:par>
                              <p:par>
                                <p:cTn id="117" presetID="10" presetClass="entr" presetSubtype="0" fill="hold" grpId="0" nodeType="withEffect">
                                  <p:stCondLst>
                                    <p:cond delay="0"/>
                                  </p:stCondLst>
                                  <p:childTnLst>
                                    <p:set>
                                      <p:cBhvr>
                                        <p:cTn id="118" dur="1" fill="hold">
                                          <p:stCondLst>
                                            <p:cond delay="0"/>
                                          </p:stCondLst>
                                        </p:cTn>
                                        <p:tgtEl>
                                          <p:spTgt spid="75"/>
                                        </p:tgtEl>
                                        <p:attrNameLst>
                                          <p:attrName>style.visibility</p:attrName>
                                        </p:attrNameLst>
                                      </p:cBhvr>
                                      <p:to>
                                        <p:strVal val="visible"/>
                                      </p:to>
                                    </p:set>
                                    <p:animEffect transition="in" filter="fade">
                                      <p:cBhvr>
                                        <p:cTn id="119" dur="2000"/>
                                        <p:tgtEl>
                                          <p:spTgt spid="75"/>
                                        </p:tgtEl>
                                      </p:cBhvr>
                                    </p:animEffect>
                                  </p:childTnLst>
                                </p:cTn>
                              </p:par>
                            </p:childTnLst>
                          </p:cTn>
                        </p:par>
                        <p:par>
                          <p:cTn id="120" fill="hold">
                            <p:stCondLst>
                              <p:cond delay="6000"/>
                            </p:stCondLst>
                            <p:childTnLst>
                              <p:par>
                                <p:cTn id="121" presetID="53" presetClass="entr" presetSubtype="0" fill="hold" nodeType="afterEffect">
                                  <p:stCondLst>
                                    <p:cond delay="0"/>
                                  </p:stCondLst>
                                  <p:childTnLst>
                                    <p:set>
                                      <p:cBhvr>
                                        <p:cTn id="122" dur="1" fill="hold">
                                          <p:stCondLst>
                                            <p:cond delay="0"/>
                                          </p:stCondLst>
                                        </p:cTn>
                                        <p:tgtEl>
                                          <p:spTgt spid="77"/>
                                        </p:tgtEl>
                                        <p:attrNameLst>
                                          <p:attrName>style.visibility</p:attrName>
                                        </p:attrNameLst>
                                      </p:cBhvr>
                                      <p:to>
                                        <p:strVal val="visible"/>
                                      </p:to>
                                    </p:set>
                                    <p:anim calcmode="lin" valueType="num">
                                      <p:cBhvr>
                                        <p:cTn id="123" dur="1000" fill="hold"/>
                                        <p:tgtEl>
                                          <p:spTgt spid="77"/>
                                        </p:tgtEl>
                                        <p:attrNameLst>
                                          <p:attrName>ppt_w</p:attrName>
                                        </p:attrNameLst>
                                      </p:cBhvr>
                                      <p:tavLst>
                                        <p:tav tm="0">
                                          <p:val>
                                            <p:fltVal val="0"/>
                                          </p:val>
                                        </p:tav>
                                        <p:tav tm="100000">
                                          <p:val>
                                            <p:strVal val="#ppt_w"/>
                                          </p:val>
                                        </p:tav>
                                      </p:tavLst>
                                    </p:anim>
                                    <p:anim calcmode="lin" valueType="num">
                                      <p:cBhvr>
                                        <p:cTn id="124" dur="1000" fill="hold"/>
                                        <p:tgtEl>
                                          <p:spTgt spid="77"/>
                                        </p:tgtEl>
                                        <p:attrNameLst>
                                          <p:attrName>ppt_h</p:attrName>
                                        </p:attrNameLst>
                                      </p:cBhvr>
                                      <p:tavLst>
                                        <p:tav tm="0">
                                          <p:val>
                                            <p:fltVal val="0"/>
                                          </p:val>
                                        </p:tav>
                                        <p:tav tm="100000">
                                          <p:val>
                                            <p:strVal val="#ppt_h"/>
                                          </p:val>
                                        </p:tav>
                                      </p:tavLst>
                                    </p:anim>
                                    <p:animEffect transition="in" filter="fade">
                                      <p:cBhvr>
                                        <p:cTn id="125" dur="1000"/>
                                        <p:tgtEl>
                                          <p:spTgt spid="77"/>
                                        </p:tgtEl>
                                      </p:cBhvr>
                                    </p:animEffect>
                                  </p:childTnLst>
                                </p:cTn>
                              </p:par>
                            </p:childTnLst>
                          </p:cTn>
                        </p:par>
                        <p:par>
                          <p:cTn id="126" fill="hold">
                            <p:stCondLst>
                              <p:cond delay="7000"/>
                            </p:stCondLst>
                            <p:childTnLst>
                              <p:par>
                                <p:cTn id="127" presetID="53" presetClass="entr" presetSubtype="0" fill="hold" nodeType="afterEffect">
                                  <p:stCondLst>
                                    <p:cond delay="0"/>
                                  </p:stCondLst>
                                  <p:childTnLst>
                                    <p:set>
                                      <p:cBhvr>
                                        <p:cTn id="128" dur="1" fill="hold">
                                          <p:stCondLst>
                                            <p:cond delay="0"/>
                                          </p:stCondLst>
                                        </p:cTn>
                                        <p:tgtEl>
                                          <p:spTgt spid="76"/>
                                        </p:tgtEl>
                                        <p:attrNameLst>
                                          <p:attrName>style.visibility</p:attrName>
                                        </p:attrNameLst>
                                      </p:cBhvr>
                                      <p:to>
                                        <p:strVal val="visible"/>
                                      </p:to>
                                    </p:set>
                                    <p:anim calcmode="lin" valueType="num">
                                      <p:cBhvr>
                                        <p:cTn id="129" dur="1000" fill="hold"/>
                                        <p:tgtEl>
                                          <p:spTgt spid="76"/>
                                        </p:tgtEl>
                                        <p:attrNameLst>
                                          <p:attrName>ppt_w</p:attrName>
                                        </p:attrNameLst>
                                      </p:cBhvr>
                                      <p:tavLst>
                                        <p:tav tm="0">
                                          <p:val>
                                            <p:fltVal val="0"/>
                                          </p:val>
                                        </p:tav>
                                        <p:tav tm="100000">
                                          <p:val>
                                            <p:strVal val="#ppt_w"/>
                                          </p:val>
                                        </p:tav>
                                      </p:tavLst>
                                    </p:anim>
                                    <p:anim calcmode="lin" valueType="num">
                                      <p:cBhvr>
                                        <p:cTn id="130" dur="1000" fill="hold"/>
                                        <p:tgtEl>
                                          <p:spTgt spid="76"/>
                                        </p:tgtEl>
                                        <p:attrNameLst>
                                          <p:attrName>ppt_h</p:attrName>
                                        </p:attrNameLst>
                                      </p:cBhvr>
                                      <p:tavLst>
                                        <p:tav tm="0">
                                          <p:val>
                                            <p:fltVal val="0"/>
                                          </p:val>
                                        </p:tav>
                                        <p:tav tm="100000">
                                          <p:val>
                                            <p:strVal val="#ppt_h"/>
                                          </p:val>
                                        </p:tav>
                                      </p:tavLst>
                                    </p:anim>
                                    <p:animEffect transition="in" filter="fade">
                                      <p:cBhvr>
                                        <p:cTn id="131"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61" grpId="0"/>
      <p:bldP spid="62" grpId="0"/>
      <p:bldP spid="63" grpId="0"/>
      <p:bldP spid="64" grpId="0"/>
      <p:bldP spid="65" grpId="0"/>
      <p:bldP spid="66" grpId="0"/>
      <p:bldP spid="67" grpId="0"/>
      <p:bldP spid="68" grpId="0"/>
      <p:bldP spid="69" grpId="0"/>
      <p:bldP spid="70" grpId="0"/>
      <p:bldP spid="71" grpId="0"/>
      <p:bldP spid="72" grpId="0"/>
      <p:bldP spid="73" grpId="0"/>
      <p:bldP spid="74" grpId="0"/>
      <p:bldP spid="75" grpId="0"/>
      <p:bldP spid="38" grpId="0"/>
      <p:bldP spid="39"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400" b="0" kern="1200" dirty="0" smtClean="0">
                        <a:solidFill>
                          <a:schemeClr val="tx1"/>
                        </a:solidFill>
                        <a:latin typeface="+mn-lt"/>
                        <a:ea typeface="+mn-ea"/>
                        <a:cs typeface="B Lotus" pitchFamily="2" charset="-78"/>
                      </a:endParaRPr>
                    </a:p>
                    <a:p>
                      <a:pPr algn="just" rtl="1">
                        <a:lnSpc>
                          <a:spcPct val="150000"/>
                        </a:lnSpc>
                      </a:pPr>
                      <a:r>
                        <a:rPr lang="fa-IR" sz="2400" b="0"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روش‏های نياز‏سنجي:</a:t>
                      </a:r>
                      <a:endParaRPr lang="en-US" sz="24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400" b="1" kern="1200" dirty="0" smtClean="0">
                          <a:solidFill>
                            <a:schemeClr val="tx1"/>
                          </a:solidFill>
                          <a:latin typeface="+mn-lt"/>
                          <a:ea typeface="+mn-ea"/>
                          <a:cs typeface="B Lotus" pitchFamily="2" charset="-78"/>
                        </a:rPr>
                        <a:t>الف) پرسش از مخاطب</a:t>
                      </a:r>
                      <a:endParaRPr lang="en-US" sz="2400" b="1" kern="1200" dirty="0" smtClean="0">
                        <a:solidFill>
                          <a:schemeClr val="tx1"/>
                        </a:solidFill>
                        <a:latin typeface="+mn-lt"/>
                        <a:ea typeface="+mn-ea"/>
                        <a:cs typeface="B Lotus" pitchFamily="2" charset="-78"/>
                      </a:endParaRPr>
                    </a:p>
                    <a:p>
                      <a:pPr lvl="1" algn="just" rtl="1">
                        <a:lnSpc>
                          <a:spcPct val="150000"/>
                        </a:lnSpc>
                      </a:pPr>
                      <a:r>
                        <a:rPr lang="fa-IR" sz="2400" b="1" kern="1200" dirty="0" smtClean="0">
                          <a:solidFill>
                            <a:schemeClr val="tx1"/>
                          </a:solidFill>
                          <a:latin typeface="+mn-lt"/>
                          <a:ea typeface="+mn-ea"/>
                          <a:cs typeface="B Lotus" pitchFamily="2" charset="-78"/>
                        </a:rPr>
                        <a:t>ب) گفت وگو با مخاطب</a:t>
                      </a:r>
                      <a:endParaRPr lang="en-US" sz="2400" b="1" kern="1200" dirty="0" smtClean="0">
                        <a:solidFill>
                          <a:schemeClr val="tx1"/>
                        </a:solidFill>
                        <a:latin typeface="+mn-lt"/>
                        <a:ea typeface="+mn-ea"/>
                        <a:cs typeface="B Lotus" pitchFamily="2" charset="-78"/>
                      </a:endParaRPr>
                    </a:p>
                    <a:p>
                      <a:pPr lvl="1" algn="just" rtl="1">
                        <a:lnSpc>
                          <a:spcPct val="150000"/>
                        </a:lnSpc>
                      </a:pPr>
                      <a:r>
                        <a:rPr lang="fa-IR" sz="2400" b="1" kern="1200" dirty="0" smtClean="0">
                          <a:solidFill>
                            <a:schemeClr val="tx1"/>
                          </a:solidFill>
                          <a:latin typeface="+mn-lt"/>
                          <a:ea typeface="+mn-ea"/>
                          <a:cs typeface="B Lotus" pitchFamily="2" charset="-78"/>
                        </a:rPr>
                        <a:t>ج) مشاهده‏ی احوال و رفتار مخاطب</a:t>
                      </a:r>
                      <a:endParaRPr lang="en-US" sz="2400" b="1" kern="1200" dirty="0" smtClean="0">
                        <a:solidFill>
                          <a:schemeClr val="tx1"/>
                        </a:solidFill>
                        <a:latin typeface="+mn-lt"/>
                        <a:ea typeface="+mn-ea"/>
                        <a:cs typeface="B Lotus" pitchFamily="2" charset="-78"/>
                      </a:endParaRPr>
                    </a:p>
                    <a:p>
                      <a:pPr lvl="1" algn="just" rtl="1">
                        <a:lnSpc>
                          <a:spcPct val="150000"/>
                        </a:lnSpc>
                      </a:pPr>
                      <a:r>
                        <a:rPr lang="fa-IR" sz="2400" b="1" kern="1200" dirty="0" smtClean="0">
                          <a:solidFill>
                            <a:schemeClr val="tx1"/>
                          </a:solidFill>
                          <a:latin typeface="+mn-lt"/>
                          <a:ea typeface="+mn-ea"/>
                          <a:cs typeface="B Lotus" pitchFamily="2" charset="-78"/>
                        </a:rPr>
                        <a:t>د) پرسش از مربّیان باتجربه</a:t>
                      </a:r>
                      <a:endParaRPr lang="en-US" sz="2400" b="1" kern="1200" dirty="0" smtClean="0">
                        <a:solidFill>
                          <a:schemeClr val="tx1"/>
                        </a:solidFill>
                        <a:latin typeface="+mn-lt"/>
                        <a:ea typeface="+mn-ea"/>
                        <a:cs typeface="B Lotus" pitchFamily="2" charset="-78"/>
                      </a:endParaRPr>
                    </a:p>
                    <a:p>
                      <a:pPr lvl="1" algn="just" rtl="1">
                        <a:lnSpc>
                          <a:spcPct val="150000"/>
                        </a:lnSpc>
                      </a:pPr>
                      <a:r>
                        <a:rPr lang="fa-IR" sz="2400" b="1" kern="1200" dirty="0" smtClean="0">
                          <a:solidFill>
                            <a:schemeClr val="tx1"/>
                          </a:solidFill>
                          <a:latin typeface="+mn-lt"/>
                          <a:ea typeface="+mn-ea"/>
                          <a:cs typeface="B Lotus" pitchFamily="2" charset="-78"/>
                        </a:rPr>
                        <a:t>هـ) سؤال ازافراد بومی و با سابقه‏ی منطقه</a:t>
                      </a:r>
                      <a:endParaRPr lang="en-US" sz="2400" b="1" kern="1200" dirty="0" smtClean="0">
                        <a:solidFill>
                          <a:schemeClr val="tx1"/>
                        </a:solidFill>
                        <a:latin typeface="+mn-lt"/>
                        <a:ea typeface="+mn-ea"/>
                        <a:cs typeface="B Lotus" pitchFamily="2" charset="-78"/>
                      </a:endParaRPr>
                    </a:p>
                    <a:p>
                      <a:pPr lvl="1" algn="just" rtl="1">
                        <a:lnSpc>
                          <a:spcPct val="150000"/>
                        </a:lnSpc>
                      </a:pPr>
                      <a:r>
                        <a:rPr lang="fa-IR" sz="2400" b="1" kern="1200" dirty="0" smtClean="0">
                          <a:solidFill>
                            <a:schemeClr val="tx1"/>
                          </a:solidFill>
                          <a:latin typeface="+mn-lt"/>
                          <a:ea typeface="+mn-ea"/>
                          <a:cs typeface="B Lotus" pitchFamily="2" charset="-78"/>
                        </a:rPr>
                        <a:t>و) استفاده از كتب انسان‏شناسي و روان‏شناسي.</a:t>
                      </a:r>
                      <a:endParaRPr lang="en-US" sz="2400" b="1"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643438" y="139463"/>
            <a:ext cx="3357586"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دوم / </a:t>
            </a:r>
            <a:r>
              <a:rPr lang="ar-SA" sz="1700" b="1" dirty="0" smtClean="0">
                <a:effectLst>
                  <a:glow rad="101600">
                    <a:schemeClr val="accent3">
                      <a:satMod val="175000"/>
                      <a:alpha val="40000"/>
                    </a:schemeClr>
                  </a:glow>
                </a:effectLst>
                <a:cs typeface="B Mitra" pitchFamily="2" charset="-78"/>
              </a:rPr>
              <a:t>اصل</a:t>
            </a:r>
            <a:r>
              <a:rPr lang="fa-IR" sz="1700" b="1" dirty="0" smtClean="0">
                <a:effectLst>
                  <a:glow rad="101600">
                    <a:schemeClr val="accent3">
                      <a:satMod val="175000"/>
                      <a:alpha val="40000"/>
                    </a:schemeClr>
                  </a:glow>
                </a:effectLst>
                <a:cs typeface="B Mitra" pitchFamily="2" charset="-78"/>
              </a:rPr>
              <a:t> دوم</a:t>
            </a:r>
            <a:endParaRPr lang="en-US" sz="1700" b="1" dirty="0" smtClean="0">
              <a:effectLst>
                <a:glow rad="101600">
                  <a:schemeClr val="accent3">
                    <a:satMod val="175000"/>
                    <a:alpha val="40000"/>
                  </a:schemeClr>
                </a:glow>
              </a:effectLst>
              <a:cs typeface="B Mitra" pitchFamily="2" charset="-78"/>
            </a:endParaRPr>
          </a:p>
          <a:p>
            <a:pPr algn="ctr"/>
            <a:r>
              <a:rPr lang="fa-IR" sz="1700" b="1" dirty="0" smtClean="0">
                <a:effectLst>
                  <a:glow rad="101600">
                    <a:schemeClr val="accent3">
                      <a:satMod val="175000"/>
                      <a:alpha val="40000"/>
                    </a:schemeClr>
                  </a:glow>
                </a:effectLst>
                <a:cs typeface="B Mitra" pitchFamily="2" charset="-78"/>
              </a:rPr>
              <a:t>شناخت مخاطب</a:t>
            </a:r>
          </a:p>
        </p:txBody>
      </p:sp>
      <p:sp>
        <p:nvSpPr>
          <p:cNvPr id="17" name="Rounded Rectangle 16">
            <a:hlinkClick r:id="rId9" action="ppaction://hlinksldjump">
              <a:snd r:embed="rId5" name="thbad.wav"/>
            </a:hlinkClick>
            <a:hlinkHover r:id="" action="ppaction://noaction">
              <a:snd r:embed="rId6" name="0.wav"/>
            </a:hlinkHover>
          </p:cNvPr>
          <p:cNvSpPr/>
          <p:nvPr/>
        </p:nvSpPr>
        <p:spPr>
          <a:xfrm>
            <a:off x="714348"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0" action="ppaction://hlinksldjump">
              <a:snd r:embed="rId5" name="thbad.wav"/>
            </a:hlinkClick>
            <a:hlinkHover r:id="" action="ppaction://noaction">
              <a:snd r:embed="rId6" name="0.wav"/>
            </a:hlinkHover>
          </p:cNvPr>
          <p:cNvSpPr/>
          <p:nvPr/>
        </p:nvSpPr>
        <p:spPr>
          <a:xfrm>
            <a:off x="28572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0-#ppt_w/2"/>
                                          </p:val>
                                        </p:tav>
                                        <p:tav tm="100000">
                                          <p:val>
                                            <p:strVal val="#ppt_x"/>
                                          </p:val>
                                        </p:tav>
                                      </p:tavLst>
                                    </p:anim>
                                    <p:anim calcmode="lin" valueType="num">
                                      <p:cBhvr additive="base">
                                        <p:cTn id="32" dur="1000" fill="hold"/>
                                        <p:tgtEl>
                                          <p:spTgt spid="17"/>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0-#ppt_w/2"/>
                                          </p:val>
                                        </p:tav>
                                        <p:tav tm="100000">
                                          <p:val>
                                            <p:strVal val="#ppt_x"/>
                                          </p:val>
                                        </p:tav>
                                      </p:tavLst>
                                    </p:anim>
                                    <p:anim calcmode="lin" valueType="num">
                                      <p:cBhvr additive="base">
                                        <p:cTn id="36" dur="1000" fill="hold"/>
                                        <p:tgtEl>
                                          <p:spTgt spid="18"/>
                                        </p:tgtEl>
                                        <p:attrNameLst>
                                          <p:attrName>ppt_y</p:attrName>
                                        </p:attrNameLst>
                                      </p:cBhvr>
                                      <p:tavLst>
                                        <p:tav tm="0">
                                          <p:val>
                                            <p:strVal val="#ppt_y"/>
                                          </p:val>
                                        </p:tav>
                                        <p:tav tm="100000">
                                          <p:val>
                                            <p:strVal val="#ppt_y"/>
                                          </p:val>
                                        </p:tav>
                                      </p:tavLst>
                                    </p:anim>
                                  </p:childTnLst>
                                </p:cTn>
                              </p:par>
                            </p:childTnLst>
                          </p:cTn>
                        </p:par>
                        <p:par>
                          <p:cTn id="37" fill="hold">
                            <p:stCondLst>
                              <p:cond delay="2000"/>
                            </p:stCondLst>
                            <p:childTnLst>
                              <p:par>
                                <p:cTn id="38" presetID="10" presetClass="entr" presetSubtype="0" fill="hold" nodeType="afterEffect">
                                  <p:stCondLst>
                                    <p:cond delay="0"/>
                                  </p:stCondLst>
                                  <p:childTnLst>
                                    <p:set>
                                      <p:cBhvr>
                                        <p:cTn id="39" dur="1" fill="hold">
                                          <p:stCondLst>
                                            <p:cond delay="0"/>
                                          </p:stCondLst>
                                        </p:cTn>
                                        <p:tgtEl>
                                          <p:spTgt spid="30"/>
                                        </p:tgtEl>
                                        <p:attrNameLst>
                                          <p:attrName>style.visibility</p:attrName>
                                        </p:attrNameLst>
                                      </p:cBhvr>
                                      <p:to>
                                        <p:strVal val="visible"/>
                                      </p:to>
                                    </p:set>
                                    <p:animEffect transition="in" filter="fade">
                                      <p:cBhvr>
                                        <p:cTn id="40"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7" grpId="0" animBg="1"/>
      <p:bldP spid="18" grpId="0" animBg="1"/>
    </p:bldLst>
  </p:timing>
</p:sld>
</file>

<file path=ppt/slides/slide150.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ctr"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 (جلسه سیزدهم)</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 </a:t>
                      </a: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اولیا و مربّیان</a:t>
                      </a: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	</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انواع تقوا </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2" algn="just" rtl="1">
                        <a:lnSpc>
                          <a:spcPct val="150000"/>
                        </a:lnSpc>
                      </a:pPr>
                      <a:r>
                        <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1.تقوایخلوتی:</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تقوای در خلوت: امیرمؤمنان علی</a:t>
                      </a:r>
                      <a:r>
                        <a:rPr lang="en-US" sz="2000" b="1" kern="1200" dirty="0" smtClean="0">
                          <a:solidFill>
                            <a:schemeClr val="tx1"/>
                          </a:solidFill>
                          <a:latin typeface="+mn-lt"/>
                          <a:ea typeface="+mn-ea"/>
                          <a:cs typeface="B Lotus" pitchFamily="2" charset="-78"/>
                          <a:sym typeface="Roumouz"/>
                        </a:rPr>
                        <a:t></a:t>
                      </a:r>
                      <a:r>
                        <a:rPr lang="fa-IR" sz="2000" b="1" kern="1200" dirty="0" smtClean="0">
                          <a:solidFill>
                            <a:schemeClr val="tx1"/>
                          </a:solidFill>
                          <a:latin typeface="+mn-lt"/>
                          <a:ea typeface="+mn-ea"/>
                          <a:cs typeface="B Lotus" pitchFamily="2" charset="-78"/>
                        </a:rPr>
                        <a:t>(ع) فرمودند:«اتَّقُوا مَعَاصِي اللَّهِ فِي الْخَلَوَاتِ فَإِنَّ الشَّاهِدَ هُوَ الْحَاكِمُ‏؛</a:t>
                      </a: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 *</a:t>
                      </a:r>
                      <a:r>
                        <a:rPr lang="fa-IR" sz="2000" b="1" kern="1200" dirty="0" smtClean="0">
                          <a:solidFill>
                            <a:schemeClr val="tx1"/>
                          </a:solidFill>
                          <a:latin typeface="+mn-lt"/>
                          <a:ea typeface="+mn-ea"/>
                          <a:cs typeface="B Lotus" pitchFamily="2" charset="-78"/>
                        </a:rPr>
                        <a:t>از معصيت خداوند در خلوت پرهيز كنيد؛ زيرا حاكم خودش در اينجا شاهد مي‌باشد.»</a:t>
                      </a:r>
                      <a:endParaRPr lang="en-US" sz="2000" b="1" kern="1200" dirty="0" smtClean="0">
                        <a:solidFill>
                          <a:schemeClr val="tx1"/>
                        </a:solidFill>
                        <a:latin typeface="+mn-lt"/>
                        <a:ea typeface="+mn-ea"/>
                        <a:cs typeface="B Lotus" pitchFamily="2" charset="-78"/>
                      </a:endParaRPr>
                    </a:p>
                    <a:p>
                      <a:pPr lvl="2" algn="just" rtl="1">
                        <a:lnSpc>
                          <a:spcPct val="150000"/>
                        </a:lnSpc>
                      </a:pPr>
                      <a:r>
                        <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2.تقوای شهوتي:</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ar-SA" sz="2000" b="1" kern="1200" dirty="0" smtClean="0">
                          <a:solidFill>
                            <a:schemeClr val="tx1"/>
                          </a:solidFill>
                          <a:latin typeface="+mn-lt"/>
                          <a:ea typeface="+mn-ea"/>
                          <a:cs typeface="B Lotus" pitchFamily="2" charset="-78"/>
                        </a:rPr>
                        <a:t>تقوا،درهنگام برخوردباشهوات: در قرآن کریم آمده است:</a:t>
                      </a:r>
                      <a:r>
                        <a:rPr lang="en-US" sz="2000" b="1" kern="1200" dirty="0" smtClean="0">
                          <a:solidFill>
                            <a:schemeClr val="tx1"/>
                          </a:solidFill>
                          <a:latin typeface="+mn-lt"/>
                          <a:ea typeface="+mn-ea"/>
                          <a:cs typeface="B Lotus" pitchFamily="2" charset="-78"/>
                        </a:rPr>
                        <a:t>]</a:t>
                      </a:r>
                      <a:r>
                        <a:rPr lang="ar-SA" sz="2000" b="1" kern="1200" dirty="0" smtClean="0">
                          <a:solidFill>
                            <a:schemeClr val="tx1"/>
                          </a:solidFill>
                          <a:latin typeface="+mn-lt"/>
                          <a:ea typeface="+mn-ea"/>
                          <a:cs typeface="B Lotus" pitchFamily="2" charset="-78"/>
                        </a:rPr>
                        <a:t>وَ راوَدَتْهُ الَّتِي هُوَ فِي بَيْتِها عَنْ نَفْسِهِ وَ غَلَّقَتِ الْأَبْوابَ وَ قالَتْ هَيْتَ لَكَ قالَ مَعاذَ اللَّهِ إِنَّهُ رَبِّي أَحْسَنَ مَثْوايَ إِنَّهُ لا يُفْلِحُ الظَّالِمُونَ</a:t>
                      </a: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000" b="1" kern="1200" dirty="0" smtClean="0">
                          <a:solidFill>
                            <a:schemeClr val="tx1"/>
                          </a:solidFill>
                          <a:latin typeface="+mn-lt"/>
                          <a:ea typeface="+mn-ea"/>
                          <a:cs typeface="B Lotus" pitchFamily="2" charset="-78"/>
                        </a:rPr>
                        <a:t>؛این نمونه‏ی رعایت تقوا، در هنگام برخورد با شهوات است. </a:t>
                      </a:r>
                      <a:endParaRPr lang="fa-IR" sz="2000" b="1" kern="1200" dirty="0" smtClean="0">
                        <a:solidFill>
                          <a:schemeClr val="tx1"/>
                        </a:solidFill>
                        <a:latin typeface="+mn-lt"/>
                        <a:ea typeface="+mn-ea"/>
                        <a:cs typeface="B Lotus" pitchFamily="2" charset="-78"/>
                      </a:endParaRPr>
                    </a:p>
                    <a:p>
                      <a:pPr rtl="1">
                        <a:lnSpc>
                          <a:spcPct val="150000"/>
                        </a:lnSpc>
                      </a:pP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بحارالانوار، ج70، ص364.</a:t>
                      </a:r>
                      <a:endParaRPr lang="en-US" sz="1800" b="1" kern="1200" dirty="0" smtClean="0">
                        <a:solidFill>
                          <a:schemeClr val="tx1"/>
                        </a:solidFill>
                        <a:latin typeface="+mn-lt"/>
                        <a:ea typeface="+mn-ea"/>
                        <a:cs typeface="B Lotus" pitchFamily="2" charset="-78"/>
                      </a:endParaRPr>
                    </a:p>
                    <a:p>
                      <a:pPr rtl="1">
                        <a:lnSpc>
                          <a:spcPct val="150000"/>
                        </a:lnSpc>
                      </a:pP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يوسف: 23.</a:t>
                      </a:r>
                      <a:endParaRPr lang="fa-IR" sz="2000" b="0"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سیزدهم / قالب انواعی</a:t>
            </a:r>
          </a:p>
        </p:txBody>
      </p:sp>
      <p:sp>
        <p:nvSpPr>
          <p:cNvPr id="48" name="Rounded Rectangle 47">
            <a:hlinkClick r:id="rId9" action="ppaction://hlinksldjump">
              <a:snd r:embed="rId5" name="thbad.wav"/>
            </a:hlinkClick>
            <a:hlinkHover r:id="" action="ppaction://noaction">
              <a:snd r:embed="rId6" name="0.wav"/>
            </a:hlinkHover>
          </p:cNvPr>
          <p:cNvSpPr/>
          <p:nvPr/>
        </p:nvSpPr>
        <p:spPr>
          <a:xfrm>
            <a:off x="1142976"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51" name="Rounded Rectangle 50">
            <a:hlinkClick r:id="rId10" action="ppaction://hlinksldjump">
              <a:snd r:embed="rId5" name="thbad.wav"/>
            </a:hlinkClick>
            <a:hlinkHover r:id="" action="ppaction://noaction">
              <a:snd r:embed="rId6" name="0.wav"/>
            </a:hlinkHover>
          </p:cNvPr>
          <p:cNvSpPr/>
          <p:nvPr/>
        </p:nvSpPr>
        <p:spPr>
          <a:xfrm>
            <a:off x="7143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52" name="Rounded Rectangle 51">
            <a:hlinkClick r:id="rId11" action="ppaction://hlinksldjump">
              <a:snd r:embed="rId5" name="thbad.wav"/>
            </a:hlinkClick>
            <a:hlinkHover r:id="" action="ppaction://noaction">
              <a:snd r:embed="rId6" name="0.wav"/>
            </a:hlinkHover>
          </p:cNvPr>
          <p:cNvSpPr/>
          <p:nvPr/>
        </p:nvSpPr>
        <p:spPr>
          <a:xfrm>
            <a:off x="28572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1000" fill="hold"/>
                                        <p:tgtEl>
                                          <p:spTgt spid="48"/>
                                        </p:tgtEl>
                                        <p:attrNameLst>
                                          <p:attrName>ppt_x</p:attrName>
                                        </p:attrNameLst>
                                      </p:cBhvr>
                                      <p:tavLst>
                                        <p:tav tm="0">
                                          <p:val>
                                            <p:strVal val="0-#ppt_w/2"/>
                                          </p:val>
                                        </p:tav>
                                        <p:tav tm="100000">
                                          <p:val>
                                            <p:strVal val="#ppt_x"/>
                                          </p:val>
                                        </p:tav>
                                      </p:tavLst>
                                    </p:anim>
                                    <p:anim calcmode="lin" valueType="num">
                                      <p:cBhvr additive="base">
                                        <p:cTn id="32" dur="1000" fill="hold"/>
                                        <p:tgtEl>
                                          <p:spTgt spid="4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51"/>
                                        </p:tgtEl>
                                        <p:attrNameLst>
                                          <p:attrName>style.visibility</p:attrName>
                                        </p:attrNameLst>
                                      </p:cBhvr>
                                      <p:to>
                                        <p:strVal val="visible"/>
                                      </p:to>
                                    </p:set>
                                    <p:anim calcmode="lin" valueType="num">
                                      <p:cBhvr additive="base">
                                        <p:cTn id="35" dur="1000" fill="hold"/>
                                        <p:tgtEl>
                                          <p:spTgt spid="51"/>
                                        </p:tgtEl>
                                        <p:attrNameLst>
                                          <p:attrName>ppt_x</p:attrName>
                                        </p:attrNameLst>
                                      </p:cBhvr>
                                      <p:tavLst>
                                        <p:tav tm="0">
                                          <p:val>
                                            <p:strVal val="0-#ppt_w/2"/>
                                          </p:val>
                                        </p:tav>
                                        <p:tav tm="100000">
                                          <p:val>
                                            <p:strVal val="#ppt_x"/>
                                          </p:val>
                                        </p:tav>
                                      </p:tavLst>
                                    </p:anim>
                                    <p:anim calcmode="lin" valueType="num">
                                      <p:cBhvr additive="base">
                                        <p:cTn id="36" dur="1000" fill="hold"/>
                                        <p:tgtEl>
                                          <p:spTgt spid="51"/>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52"/>
                                        </p:tgtEl>
                                        <p:attrNameLst>
                                          <p:attrName>style.visibility</p:attrName>
                                        </p:attrNameLst>
                                      </p:cBhvr>
                                      <p:to>
                                        <p:strVal val="visible"/>
                                      </p:to>
                                    </p:set>
                                    <p:anim calcmode="lin" valueType="num">
                                      <p:cBhvr additive="base">
                                        <p:cTn id="39" dur="1000" fill="hold"/>
                                        <p:tgtEl>
                                          <p:spTgt spid="52"/>
                                        </p:tgtEl>
                                        <p:attrNameLst>
                                          <p:attrName>ppt_x</p:attrName>
                                        </p:attrNameLst>
                                      </p:cBhvr>
                                      <p:tavLst>
                                        <p:tav tm="0">
                                          <p:val>
                                            <p:strVal val="0-#ppt_w/2"/>
                                          </p:val>
                                        </p:tav>
                                        <p:tav tm="100000">
                                          <p:val>
                                            <p:strVal val="#ppt_x"/>
                                          </p:val>
                                        </p:tav>
                                      </p:tavLst>
                                    </p:anim>
                                    <p:anim calcmode="lin" valueType="num">
                                      <p:cBhvr additive="base">
                                        <p:cTn id="40" dur="1000" fill="hold"/>
                                        <p:tgtEl>
                                          <p:spTgt spid="52"/>
                                        </p:tgtEl>
                                        <p:attrNameLst>
                                          <p:attrName>ppt_y</p:attrName>
                                        </p:attrNameLst>
                                      </p:cBhvr>
                                      <p:tavLst>
                                        <p:tav tm="0">
                                          <p:val>
                                            <p:strVal val="#ppt_y"/>
                                          </p:val>
                                        </p:tav>
                                        <p:tav tm="100000">
                                          <p:val>
                                            <p:strVal val="#ppt_y"/>
                                          </p:val>
                                        </p:tav>
                                      </p:tavLst>
                                    </p:anim>
                                  </p:childTnLst>
                                </p:cTn>
                              </p:par>
                            </p:childTnLst>
                          </p:cTn>
                        </p:par>
                        <p:par>
                          <p:cTn id="41" fill="hold">
                            <p:stCondLst>
                              <p:cond delay="2000"/>
                            </p:stCondLst>
                            <p:childTnLst>
                              <p:par>
                                <p:cTn id="42" presetID="10" presetClass="entr" presetSubtype="0" fill="hold" nodeType="afterEffect">
                                  <p:stCondLst>
                                    <p:cond delay="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48" grpId="0" animBg="1"/>
      <p:bldP spid="51" grpId="0" animBg="1"/>
      <p:bldP spid="52" grpId="0" animBg="1"/>
    </p:bldLst>
  </p:timing>
</p:sld>
</file>

<file path=ppt/slides/slide151.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3.تقوای جلوتي:</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رعايت تقوا،درجاهايي که موجب تشويق ديگران شود؛مانندنمازاوّل وقت خواندن.</a:t>
                      </a:r>
                      <a:endParaRPr lang="en-US"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4.تقوای قدرتي</a:t>
                      </a:r>
                      <a:r>
                        <a:rPr lang="fa-IR" sz="2200" b="1" kern="1200" dirty="0" smtClean="0">
                          <a:solidFill>
                            <a:schemeClr val="tx1"/>
                          </a:solidFill>
                          <a:latin typeface="+mn-lt"/>
                          <a:ea typeface="+mn-ea"/>
                          <a:cs typeface="B Lotus" pitchFamily="2" charset="-78"/>
                        </a:rPr>
                        <a:t>:</a:t>
                      </a:r>
                      <a:endParaRPr lang="en-US"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رعایت تقوا،هنگاميکه انسان قدرت لازم رادارد،ولي به خاطرخداچشم پوشي می‏کند.(مانند برخورد حضرت امیر ع با عمر بن عبدوده)</a:t>
                      </a:r>
                      <a:endParaRPr lang="en-US"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5.تقوای فکرتي (تقوا در ذهن و فکر):</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2200" b="1" kern="1200" dirty="0" smtClean="0">
                          <a:solidFill>
                            <a:schemeClr val="tx1"/>
                          </a:solidFill>
                          <a:latin typeface="+mn-lt"/>
                          <a:ea typeface="+mn-ea"/>
                          <a:cs typeface="B Lotus" pitchFamily="2" charset="-78"/>
                        </a:rPr>
                        <a:t>آن است که انسان در فکر و ذهن خود نیز افکار شيطاني و بد نداشته باشد.اميرالمؤمنين علی</a:t>
                      </a:r>
                      <a:r>
                        <a:rPr lang="en-US" sz="2400" b="1" kern="1200" dirty="0" smtClean="0">
                          <a:solidFill>
                            <a:schemeClr val="tx1"/>
                          </a:solidFill>
                          <a:latin typeface="+mn-lt"/>
                          <a:ea typeface="+mn-ea"/>
                          <a:cs typeface="B Lotus" pitchFamily="2" charset="-78"/>
                          <a:sym typeface="Roumouz"/>
                        </a:rPr>
                        <a:t></a:t>
                      </a:r>
                      <a:r>
                        <a:rPr lang="fa-IR" sz="2400" b="1" kern="1200" dirty="0" smtClean="0">
                          <a:solidFill>
                            <a:schemeClr val="tx1"/>
                          </a:solidFill>
                          <a:latin typeface="+mn-lt"/>
                          <a:ea typeface="+mn-ea"/>
                          <a:cs typeface="B Lotus" pitchFamily="2" charset="-78"/>
                        </a:rPr>
                        <a:t>(ع) </a:t>
                      </a:r>
                      <a:r>
                        <a:rPr lang="ar-SA" sz="2200" b="1" kern="1200" dirty="0" smtClean="0">
                          <a:solidFill>
                            <a:schemeClr val="tx1"/>
                          </a:solidFill>
                          <a:latin typeface="+mn-lt"/>
                          <a:ea typeface="+mn-ea"/>
                          <a:cs typeface="B Lotus" pitchFamily="2" charset="-78"/>
                        </a:rPr>
                        <a:t> فرموده‏اند: «إِيَّاكُمْ وَ التَّفَكُّرَ فِي اللَّهِ؛ فَإِنَّ التَّفَكُّرَ فِي اللَّهِ لَا يَزِيدُ إِلَّا تَيْهاً</a:t>
                      </a:r>
                      <a:r>
                        <a:rPr lang="fa-IR" sz="22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200" b="1" kern="1200" dirty="0" smtClean="0">
                          <a:solidFill>
                            <a:schemeClr val="tx1"/>
                          </a:solidFill>
                          <a:latin typeface="+mn-lt"/>
                          <a:ea typeface="+mn-ea"/>
                          <a:cs typeface="B Lotus" pitchFamily="2" charset="-78"/>
                        </a:rPr>
                        <a:t>؛برحذر باشيد از تفکّر در كنه ذات و صفات خدا؛ چون نتيجه‌اي غير از سرگرداني و گمراهي ندارد.» </a:t>
                      </a:r>
                      <a:endParaRPr lang="fa-IR" sz="2200" b="1" kern="1200" dirty="0" smtClean="0">
                        <a:solidFill>
                          <a:schemeClr val="tx1"/>
                        </a:solidFill>
                        <a:latin typeface="+mn-lt"/>
                        <a:ea typeface="+mn-ea"/>
                        <a:cs typeface="B Lotus" pitchFamily="2" charset="-78"/>
                      </a:endParaRPr>
                    </a:p>
                    <a:p>
                      <a:pPr algn="just" rtl="1">
                        <a:lnSpc>
                          <a:spcPct val="150000"/>
                        </a:lnSpc>
                      </a:pPr>
                      <a:endParaRPr lang="en-US" sz="2200" b="1" kern="1200" dirty="0" smtClean="0">
                        <a:solidFill>
                          <a:schemeClr val="tx1"/>
                        </a:solidFill>
                        <a:latin typeface="+mn-lt"/>
                        <a:ea typeface="+mn-ea"/>
                        <a:cs typeface="B Lotus" pitchFamily="2" charset="-78"/>
                      </a:endParaRPr>
                    </a:p>
                    <a:p>
                      <a:pPr rtl="1">
                        <a:lnSpc>
                          <a:spcPct val="150000"/>
                        </a:lnSpc>
                      </a:pP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1" kern="1200" dirty="0" smtClean="0">
                          <a:solidFill>
                            <a:schemeClr val="tx1"/>
                          </a:solidFill>
                          <a:latin typeface="+mn-lt"/>
                          <a:ea typeface="+mn-ea"/>
                          <a:cs typeface="B Lotus" pitchFamily="2" charset="-78"/>
                        </a:rPr>
                        <a:t>امالي</a:t>
                      </a:r>
                      <a:r>
                        <a:rPr lang="ar-SA" sz="1800" b="0" kern="1200" dirty="0" smtClean="0">
                          <a:solidFill>
                            <a:schemeClr val="tx1"/>
                          </a:solidFill>
                          <a:latin typeface="+mn-lt"/>
                          <a:ea typeface="+mn-ea"/>
                          <a:cs typeface="B Lotus" pitchFamily="2" charset="-78"/>
                        </a:rPr>
                        <a:t>، ابن بابویه، محمّد بن علی ( شیخ صدوق)، چ پنجم، (بیروت: انتشارات اعلمی، 1400 هـ . ق)، ص417.</a:t>
                      </a:r>
                      <a:endParaRPr lang="en-US" sz="18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سیزدهم / قالب انواعی</a:t>
            </a:r>
          </a:p>
        </p:txBody>
      </p:sp>
      <p:sp>
        <p:nvSpPr>
          <p:cNvPr id="17" name="Rounded Rectangle 16">
            <a:hlinkClick r:id="rId9" action="ppaction://hlinksldjump">
              <a:snd r:embed="rId5" name="thbad.wav"/>
            </a:hlinkClick>
            <a:hlinkHover r:id="" action="ppaction://noaction">
              <a:snd r:embed="rId6" name="0.wav"/>
            </a:hlinkHover>
          </p:cNvPr>
          <p:cNvSpPr/>
          <p:nvPr/>
        </p:nvSpPr>
        <p:spPr>
          <a:xfrm>
            <a:off x="114297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0" action="ppaction://hlinksldjump">
              <a:snd r:embed="rId5" name="thbad.wav"/>
            </a:hlinkClick>
            <a:hlinkHover r:id="" action="ppaction://noaction">
              <a:snd r:embed="rId6" name="0.wav"/>
            </a:hlinkHover>
          </p:cNvPr>
          <p:cNvSpPr/>
          <p:nvPr/>
        </p:nvSpPr>
        <p:spPr>
          <a:xfrm>
            <a:off x="714348"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9" name="Rounded Rectangle 18">
            <a:hlinkClick r:id="rId11" action="ppaction://hlinksldjump">
              <a:snd r:embed="rId5" name="thbad.wav"/>
            </a:hlinkClick>
            <a:hlinkHover r:id="" action="ppaction://noaction">
              <a:snd r:embed="rId6" name="0.wav"/>
            </a:hlinkHover>
          </p:cNvPr>
          <p:cNvSpPr/>
          <p:nvPr/>
        </p:nvSpPr>
        <p:spPr>
          <a:xfrm>
            <a:off x="28572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0-#ppt_w/2"/>
                                          </p:val>
                                        </p:tav>
                                        <p:tav tm="100000">
                                          <p:val>
                                            <p:strVal val="#ppt_x"/>
                                          </p:val>
                                        </p:tav>
                                      </p:tavLst>
                                    </p:anim>
                                    <p:anim calcmode="lin" valueType="num">
                                      <p:cBhvr additive="base">
                                        <p:cTn id="32" dur="1000" fill="hold"/>
                                        <p:tgtEl>
                                          <p:spTgt spid="17"/>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0-#ppt_w/2"/>
                                          </p:val>
                                        </p:tav>
                                        <p:tav tm="100000">
                                          <p:val>
                                            <p:strVal val="#ppt_x"/>
                                          </p:val>
                                        </p:tav>
                                      </p:tavLst>
                                    </p:anim>
                                    <p:anim calcmode="lin" valueType="num">
                                      <p:cBhvr additive="base">
                                        <p:cTn id="36" dur="1000" fill="hold"/>
                                        <p:tgtEl>
                                          <p:spTgt spid="18"/>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1000" fill="hold"/>
                                        <p:tgtEl>
                                          <p:spTgt spid="19"/>
                                        </p:tgtEl>
                                        <p:attrNameLst>
                                          <p:attrName>ppt_x</p:attrName>
                                        </p:attrNameLst>
                                      </p:cBhvr>
                                      <p:tavLst>
                                        <p:tav tm="0">
                                          <p:val>
                                            <p:strVal val="0-#ppt_w/2"/>
                                          </p:val>
                                        </p:tav>
                                        <p:tav tm="100000">
                                          <p:val>
                                            <p:strVal val="#ppt_x"/>
                                          </p:val>
                                        </p:tav>
                                      </p:tavLst>
                                    </p:anim>
                                    <p:anim calcmode="lin" valueType="num">
                                      <p:cBhvr additive="base">
                                        <p:cTn id="40" dur="1000" fill="hold"/>
                                        <p:tgtEl>
                                          <p:spTgt spid="19"/>
                                        </p:tgtEl>
                                        <p:attrNameLst>
                                          <p:attrName>ppt_y</p:attrName>
                                        </p:attrNameLst>
                                      </p:cBhvr>
                                      <p:tavLst>
                                        <p:tav tm="0">
                                          <p:val>
                                            <p:strVal val="#ppt_y"/>
                                          </p:val>
                                        </p:tav>
                                        <p:tav tm="100000">
                                          <p:val>
                                            <p:strVal val="#ppt_y"/>
                                          </p:val>
                                        </p:tav>
                                      </p:tavLst>
                                    </p:anim>
                                  </p:childTnLst>
                                </p:cTn>
                              </p:par>
                            </p:childTnLst>
                          </p:cTn>
                        </p:par>
                        <p:par>
                          <p:cTn id="41" fill="hold">
                            <p:stCondLst>
                              <p:cond delay="2000"/>
                            </p:stCondLst>
                            <p:childTnLst>
                              <p:par>
                                <p:cTn id="42" presetID="10" presetClass="entr" presetSubtype="0" fill="hold" nodeType="afterEffect">
                                  <p:stCondLst>
                                    <p:cond delay="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7" grpId="0" animBg="1"/>
      <p:bldP spid="18" grpId="0" animBg="1"/>
      <p:bldP spid="19" grpId="0" animBg="1"/>
    </p:bldLst>
  </p:timing>
</p:sld>
</file>

<file path=ppt/slides/slide152.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6.دعوتي (تقوادرمواجهه با دعوت به گناه):</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هنگاميکه کسي انسان را به گناه دعوت مي‌کند، او خود را حفظ کند:</a:t>
                      </a:r>
                      <a:endParaRPr lang="en-US" sz="2200" b="1" kern="1200" dirty="0" smtClean="0">
                        <a:solidFill>
                          <a:schemeClr val="tx1"/>
                        </a:solidFill>
                        <a:latin typeface="+mn-lt"/>
                        <a:ea typeface="+mn-ea"/>
                        <a:cs typeface="B Lotus" pitchFamily="2" charset="-78"/>
                      </a:endParaRPr>
                    </a:p>
                    <a:p>
                      <a:pPr algn="just" rtl="1">
                        <a:lnSpc>
                          <a:spcPct val="150000"/>
                        </a:lnSpc>
                      </a:pPr>
                      <a:r>
                        <a:rPr lang="en-US" sz="2200" b="1" kern="1200" dirty="0" smtClean="0">
                          <a:solidFill>
                            <a:schemeClr val="tx1"/>
                          </a:solidFill>
                          <a:latin typeface="+mn-lt"/>
                          <a:ea typeface="+mn-ea"/>
                          <a:cs typeface="B Lotus" pitchFamily="2" charset="-78"/>
                          <a:sym typeface="Roumouz"/>
                        </a:rPr>
                        <a:t></a:t>
                      </a:r>
                      <a:r>
                        <a:rPr lang="fa-IR" sz="2200" b="1" kern="1200" dirty="0" smtClean="0">
                          <a:solidFill>
                            <a:schemeClr val="tx1"/>
                          </a:solidFill>
                          <a:latin typeface="+mn-lt"/>
                          <a:ea typeface="+mn-ea"/>
                          <a:cs typeface="B Lotus" pitchFamily="2" charset="-78"/>
                        </a:rPr>
                        <a:t>وَ راوَدَتْهُ الَّتِي هُوَ فِي بَيْتِها عَنْ نَفْسِهِ..... قالَ مَعاذَ اللَّهِ</a:t>
                      </a:r>
                      <a:r>
                        <a:rPr lang="fa-IR" sz="2400" b="1" kern="1200" dirty="0" smtClean="0">
                          <a:solidFill>
                            <a:schemeClr val="tx1"/>
                          </a:solidFill>
                          <a:effectLst>
                            <a:glow rad="139700">
                              <a:schemeClr val="accent2">
                                <a:satMod val="175000"/>
                                <a:alpha val="40000"/>
                              </a:schemeClr>
                            </a:glow>
                          </a:effectLst>
                          <a:latin typeface="+mn-lt"/>
                          <a:ea typeface="+mn-ea"/>
                          <a:cs typeface="B Lotus" pitchFamily="2" charset="-78"/>
                        </a:rPr>
                        <a:t>*</a:t>
                      </a:r>
                      <a:endParaRPr lang="en-US"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7.منفعتي:</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2200" b="1" kern="1200" dirty="0" smtClean="0">
                          <a:solidFill>
                            <a:schemeClr val="tx1"/>
                          </a:solidFill>
                          <a:latin typeface="+mn-lt"/>
                          <a:ea typeface="+mn-ea"/>
                          <a:cs typeface="B Lotus" pitchFamily="2" charset="-78"/>
                        </a:rPr>
                        <a:t>رعايت تقوا، در جايي كه منافع دنيوي، با دين در تعارض باشد: </a:t>
                      </a:r>
                      <a:r>
                        <a:rPr lang="en-US" sz="2200" b="1" kern="1200" dirty="0" smtClean="0">
                          <a:solidFill>
                            <a:schemeClr val="tx1"/>
                          </a:solidFill>
                          <a:latin typeface="+mn-lt"/>
                          <a:ea typeface="+mn-ea"/>
                          <a:cs typeface="B Lotus" pitchFamily="2" charset="-78"/>
                        </a:rPr>
                        <a:t>]</a:t>
                      </a:r>
                      <a:r>
                        <a:rPr lang="ar-SA" sz="2200" b="1" kern="1200" dirty="0" smtClean="0">
                          <a:solidFill>
                            <a:schemeClr val="tx1"/>
                          </a:solidFill>
                          <a:latin typeface="+mn-lt"/>
                          <a:ea typeface="+mn-ea"/>
                          <a:cs typeface="B Lotus" pitchFamily="2" charset="-78"/>
                        </a:rPr>
                        <a:t>فَلَمَّا جاءَ سُلَيْمانَ قالَ أَتُمِدُّونَنِ بِمالٍ فَما آتانِيَ اللَّهُ خَيْرٌ مِمَّا آتاكُمْ بَلْ أَنْتُمْ بِهَدِيَّتِكُمْ تَفْرَحُونَ</a:t>
                      </a:r>
                      <a:r>
                        <a:rPr lang="fa-IR" sz="24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200" b="1" kern="1200" dirty="0" smtClean="0">
                          <a:solidFill>
                            <a:schemeClr val="tx1"/>
                          </a:solidFill>
                          <a:latin typeface="+mn-lt"/>
                          <a:ea typeface="+mn-ea"/>
                          <a:cs typeface="B Lotus" pitchFamily="2" charset="-78"/>
                        </a:rPr>
                        <a:t>؛«هنگامى كه (فرستادگان ملكه‏ی سبا) نزد سليمان آمدند، گفت: آیا مى‏خواهيد مرا با مال كمك كنيد (و فريب دهيد؟!) آنچه خدا به من داده، از آنچه به شما داده بهتر است؛ بلكه، شما هستيد كه به هدايايتان خوشحال مى‏شويد.»</a:t>
                      </a:r>
                      <a:endParaRPr lang="fa-IR" sz="2200" b="1" kern="1200" dirty="0" smtClean="0">
                        <a:solidFill>
                          <a:schemeClr val="tx1"/>
                        </a:solidFill>
                        <a:latin typeface="+mn-lt"/>
                        <a:ea typeface="+mn-ea"/>
                        <a:cs typeface="B Lotus" pitchFamily="2" charset="-78"/>
                      </a:endParaRPr>
                    </a:p>
                    <a:p>
                      <a:pPr algn="just" rtl="1">
                        <a:lnSpc>
                          <a:spcPct val="150000"/>
                        </a:lnSpc>
                      </a:pP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يوسف: 23.</a:t>
                      </a:r>
                      <a:endParaRPr lang="en-US" sz="1800" b="1" kern="1200" dirty="0" smtClean="0">
                        <a:solidFill>
                          <a:schemeClr val="tx1"/>
                        </a:solidFill>
                        <a:latin typeface="+mn-lt"/>
                        <a:ea typeface="+mn-ea"/>
                        <a:cs typeface="B Lotus" pitchFamily="2" charset="-78"/>
                      </a:endParaRPr>
                    </a:p>
                    <a:p>
                      <a:pPr algn="just" rtl="1">
                        <a:lnSpc>
                          <a:spcPct val="150000"/>
                        </a:lnSpc>
                      </a:pP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 نمل: 36.</a:t>
                      </a:r>
                      <a:endParaRPr lang="en-US" sz="18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سیزدهم / قالب انواعی</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114297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7143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285720"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childTnLst>
                          </p:cTn>
                        </p:par>
                        <p:par>
                          <p:cTn id="29" fill="hold">
                            <p:stCondLst>
                              <p:cond delay="2000"/>
                            </p:stCondLst>
                            <p:childTnLst>
                              <p:par>
                                <p:cTn id="30" presetID="10" presetClass="entr" presetSubtype="0" fill="hold" nodeType="afterEffect">
                                  <p:stCondLst>
                                    <p:cond delay="0"/>
                                  </p:stCondLst>
                                  <p:childTnLst>
                                    <p:set>
                                      <p:cBhvr>
                                        <p:cTn id="31" dur="1" fill="hold">
                                          <p:stCondLst>
                                            <p:cond delay="0"/>
                                          </p:stCondLst>
                                        </p:cTn>
                                        <p:tgtEl>
                                          <p:spTgt spid="30"/>
                                        </p:tgtEl>
                                        <p:attrNameLst>
                                          <p:attrName>style.visibility</p:attrName>
                                        </p:attrNameLst>
                                      </p:cBhvr>
                                      <p:to>
                                        <p:strVal val="visible"/>
                                      </p:to>
                                    </p:set>
                                    <p:animEffect transition="in" filter="fade">
                                      <p:cBhvr>
                                        <p:cTn id="32" dur="1000"/>
                                        <p:tgtEl>
                                          <p:spTgt spid="30"/>
                                        </p:tgtEl>
                                      </p:cBhvr>
                                    </p:animEffect>
                                  </p:childTnLst>
                                </p:cTn>
                              </p:par>
                              <p:par>
                                <p:cTn id="33" presetID="7" presetClass="entr" presetSubtype="8" fill="hold" grpId="0" nodeType="with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additive="base">
                                        <p:cTn id="35" dur="1000" fill="hold"/>
                                        <p:tgtEl>
                                          <p:spTgt spid="8"/>
                                        </p:tgtEl>
                                        <p:attrNameLst>
                                          <p:attrName>ppt_x</p:attrName>
                                        </p:attrNameLst>
                                      </p:cBhvr>
                                      <p:tavLst>
                                        <p:tav tm="0">
                                          <p:val>
                                            <p:strVal val="0-#ppt_w/2"/>
                                          </p:val>
                                        </p:tav>
                                        <p:tav tm="100000">
                                          <p:val>
                                            <p:strVal val="#ppt_x"/>
                                          </p:val>
                                        </p:tav>
                                      </p:tavLst>
                                    </p:anim>
                                    <p:anim calcmode="lin" valueType="num">
                                      <p:cBhvr additive="base">
                                        <p:cTn id="36" dur="1000" fill="hold"/>
                                        <p:tgtEl>
                                          <p:spTgt spid="8"/>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9"/>
                                        </p:tgtEl>
                                        <p:attrNameLst>
                                          <p:attrName>style.visibility</p:attrName>
                                        </p:attrNameLst>
                                      </p:cBhvr>
                                      <p:to>
                                        <p:strVal val="visible"/>
                                      </p:to>
                                    </p:set>
                                    <p:anim calcmode="lin" valueType="num">
                                      <p:cBhvr additive="base">
                                        <p:cTn id="39" dur="1000" fill="hold"/>
                                        <p:tgtEl>
                                          <p:spTgt spid="9"/>
                                        </p:tgtEl>
                                        <p:attrNameLst>
                                          <p:attrName>ppt_x</p:attrName>
                                        </p:attrNameLst>
                                      </p:cBhvr>
                                      <p:tavLst>
                                        <p:tav tm="0">
                                          <p:val>
                                            <p:strVal val="0-#ppt_w/2"/>
                                          </p:val>
                                        </p:tav>
                                        <p:tav tm="100000">
                                          <p:val>
                                            <p:strVal val="#ppt_x"/>
                                          </p:val>
                                        </p:tav>
                                      </p:tavLst>
                                    </p:anim>
                                    <p:anim calcmode="lin" valueType="num">
                                      <p:cBhvr additive="base">
                                        <p:cTn id="40" dur="1000" fill="hold"/>
                                        <p:tgtEl>
                                          <p:spTgt spid="9"/>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additive="base">
                                        <p:cTn id="43" dur="1000" fill="hold"/>
                                        <p:tgtEl>
                                          <p:spTgt spid="10"/>
                                        </p:tgtEl>
                                        <p:attrNameLst>
                                          <p:attrName>ppt_x</p:attrName>
                                        </p:attrNameLst>
                                      </p:cBhvr>
                                      <p:tavLst>
                                        <p:tav tm="0">
                                          <p:val>
                                            <p:strVal val="0-#ppt_w/2"/>
                                          </p:val>
                                        </p:tav>
                                        <p:tav tm="100000">
                                          <p:val>
                                            <p:strVal val="#ppt_x"/>
                                          </p:val>
                                        </p:tav>
                                      </p:tavLst>
                                    </p:anim>
                                    <p:anim calcmode="lin" valueType="num">
                                      <p:cBhvr additive="base">
                                        <p:cTn id="44" dur="10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Lst>
  </p:timing>
</p:sld>
</file>

<file path=ppt/slides/slide153.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fa-IR" sz="2400" b="0"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4. قالب گروهي</a:t>
                      </a:r>
                      <a:endParaRPr lang="en-US" sz="24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000" b="1" kern="1200" dirty="0" smtClean="0">
                          <a:solidFill>
                            <a:schemeClr val="tx1"/>
                          </a:solidFill>
                          <a:latin typeface="+mn-lt"/>
                          <a:ea typeface="+mn-ea"/>
                          <a:cs typeface="B Lotus" pitchFamily="2" charset="-78"/>
                        </a:rPr>
                        <a:t>تعريف:بحث گروهي،گفت وگويي سنجيده و منظّم درباره‏ی موضوعي است كه مورد علاقه‏ی مشترك ا فراد شركت كننده ‏باشد.</a:t>
                      </a: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 *</a:t>
                      </a:r>
                      <a:endParaRPr lang="en-US" sz="2000" b="1" kern="1200" dirty="0" smtClean="0">
                        <a:solidFill>
                          <a:schemeClr val="tx1"/>
                        </a:solidFill>
                        <a:latin typeface="+mn-lt"/>
                        <a:ea typeface="+mn-ea"/>
                        <a:cs typeface="B Lotus" pitchFamily="2" charset="-78"/>
                      </a:endParaRPr>
                    </a:p>
                    <a:p>
                      <a:pPr algn="just" rtl="1">
                        <a:lnSpc>
                          <a:spcPct val="150000"/>
                        </a:lnSpc>
                      </a:pPr>
                      <a:r>
                        <a:rPr lang="fa-IR" sz="2000" b="1" kern="1200" dirty="0" smtClean="0">
                          <a:solidFill>
                            <a:schemeClr val="tx1"/>
                          </a:solidFill>
                          <a:latin typeface="+mn-lt"/>
                          <a:ea typeface="+mn-ea"/>
                          <a:cs typeface="B Lotus" pitchFamily="2" charset="-78"/>
                        </a:rPr>
                        <a:t>مستند روش:روش گروهي، در واقع، دعوت دانش‏آموزان به انجام مشورت مي‏باشد.</a:t>
                      </a:r>
                      <a:endParaRPr lang="en-US" sz="2000" b="1" kern="1200" dirty="0" smtClean="0">
                        <a:solidFill>
                          <a:schemeClr val="tx1"/>
                        </a:solidFill>
                        <a:latin typeface="+mn-lt"/>
                        <a:ea typeface="+mn-ea"/>
                        <a:cs typeface="B Lotus" pitchFamily="2" charset="-78"/>
                      </a:endParaRPr>
                    </a:p>
                    <a:p>
                      <a:pPr algn="just" rtl="1">
                        <a:lnSpc>
                          <a:spcPct val="150000"/>
                        </a:lnSpc>
                      </a:pPr>
                      <a:r>
                        <a:rPr lang="fa-IR" sz="2000" b="1" kern="1200" dirty="0" smtClean="0">
                          <a:solidFill>
                            <a:schemeClr val="tx1"/>
                          </a:solidFill>
                          <a:latin typeface="+mn-lt"/>
                          <a:ea typeface="+mn-ea"/>
                          <a:cs typeface="B Lotus" pitchFamily="2" charset="-78"/>
                        </a:rPr>
                        <a:t>خداوند متعال در اين زمينه به پيامبر</a:t>
                      </a: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latin typeface="+mn-lt"/>
                          <a:ea typeface="+mn-ea"/>
                          <a:cs typeface="B Lotus" pitchFamily="2" charset="-78"/>
                        </a:rPr>
                        <a:t> مي‏فرمايد :</a:t>
                      </a: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latin typeface="+mn-lt"/>
                          <a:ea typeface="+mn-ea"/>
                          <a:cs typeface="B Lotus" pitchFamily="2" charset="-78"/>
                        </a:rPr>
                        <a:t>وَ شاوِرْهُمْ فِي الْاَمْرِ؛</a:t>
                      </a: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 **</a:t>
                      </a:r>
                      <a:r>
                        <a:rPr lang="fa-IR" sz="2000" b="1" kern="1200" dirty="0" smtClean="0">
                          <a:solidFill>
                            <a:schemeClr val="tx1"/>
                          </a:solidFill>
                          <a:latin typeface="+mn-lt"/>
                          <a:ea typeface="+mn-ea"/>
                          <a:cs typeface="B Lotus" pitchFamily="2" charset="-78"/>
                        </a:rPr>
                        <a:t> «وآنان را در امور به مشورت بخواه.»</a:t>
                      </a:r>
                      <a:endParaRPr lang="en-US" sz="2000" b="1" kern="1200" dirty="0" smtClean="0">
                        <a:solidFill>
                          <a:schemeClr val="tx1"/>
                        </a:solidFill>
                        <a:latin typeface="+mn-lt"/>
                        <a:ea typeface="+mn-ea"/>
                        <a:cs typeface="B Lotus" pitchFamily="2" charset="-78"/>
                      </a:endParaRPr>
                    </a:p>
                    <a:p>
                      <a:pPr algn="just" rtl="1">
                        <a:lnSpc>
                          <a:spcPct val="150000"/>
                        </a:lnSpc>
                      </a:pPr>
                      <a:r>
                        <a:rPr lang="fa-IR" sz="2000" b="1" kern="1200" dirty="0" smtClean="0">
                          <a:solidFill>
                            <a:schemeClr val="tx1"/>
                          </a:solidFill>
                          <a:latin typeface="+mn-lt"/>
                          <a:ea typeface="+mn-ea"/>
                          <a:cs typeface="B Lotus" pitchFamily="2" charset="-78"/>
                        </a:rPr>
                        <a:t>امام علي</a:t>
                      </a: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latin typeface="+mn-lt"/>
                          <a:ea typeface="+mn-ea"/>
                          <a:cs typeface="B Lotus" pitchFamily="2" charset="-78"/>
                        </a:rPr>
                        <a:t>مي‏فرمايد: «مَن شَاوَرَ ذَوِي الاَلبَابِ دَلَّ عَلَي الثَّوَابِ</a:t>
                      </a: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fa-IR" sz="2000" b="1" kern="1200" dirty="0" smtClean="0">
                          <a:solidFill>
                            <a:schemeClr val="tx1"/>
                          </a:solidFill>
                          <a:latin typeface="+mn-lt"/>
                          <a:ea typeface="+mn-ea"/>
                          <a:cs typeface="B Lotus" pitchFamily="2" charset="-78"/>
                        </a:rPr>
                        <a:t>كسي كه با خردمندان (در كارها) مشورت كند، به پاداش (نتیجه‏ی سودمند) راهنمايي می‏شود.»</a:t>
                      </a:r>
                    </a:p>
                    <a:p>
                      <a:pPr algn="just" rtl="1">
                        <a:lnSpc>
                          <a:spcPct val="150000"/>
                        </a:lnSpc>
                      </a:pPr>
                      <a:endParaRPr lang="en-US" sz="2000" b="1" kern="1200" dirty="0" smtClean="0">
                        <a:solidFill>
                          <a:schemeClr val="tx1"/>
                        </a:solidFill>
                        <a:latin typeface="+mn-lt"/>
                        <a:ea typeface="+mn-ea"/>
                        <a:cs typeface="B Lotus" pitchFamily="2" charset="-78"/>
                      </a:endParaRPr>
                    </a:p>
                    <a:p>
                      <a:pPr algn="just" rtl="1">
                        <a:lnSpc>
                          <a:spcPct val="150000"/>
                        </a:lnSpc>
                      </a:pPr>
                      <a:r>
                        <a:rPr lang="fa-IR" sz="16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600" b="0" kern="1200" dirty="0" smtClean="0">
                          <a:solidFill>
                            <a:schemeClr val="tx1"/>
                          </a:solidFill>
                          <a:latin typeface="+mn-lt"/>
                          <a:ea typeface="+mn-ea"/>
                          <a:cs typeface="B Lotus" pitchFamily="2" charset="-78"/>
                        </a:rPr>
                        <a:t>امن الله صفوي، </a:t>
                      </a:r>
                      <a:r>
                        <a:rPr lang="ar-SA" sz="1600" b="1" kern="1200" dirty="0" smtClean="0">
                          <a:solidFill>
                            <a:schemeClr val="tx1"/>
                          </a:solidFill>
                          <a:latin typeface="+mn-lt"/>
                          <a:ea typeface="+mn-ea"/>
                          <a:cs typeface="B Lotus" pitchFamily="2" charset="-78"/>
                        </a:rPr>
                        <a:t>كليات روش‌ها و فنون تدريس</a:t>
                      </a:r>
                      <a:r>
                        <a:rPr lang="ar-SA" sz="1600" b="0" kern="1200" dirty="0" smtClean="0">
                          <a:solidFill>
                            <a:schemeClr val="tx1"/>
                          </a:solidFill>
                          <a:latin typeface="+mn-lt"/>
                          <a:ea typeface="+mn-ea"/>
                          <a:cs typeface="B Lotus" pitchFamily="2" charset="-78"/>
                        </a:rPr>
                        <a:t>، چ دهم، (تهران: انتشارات معاصر، 1384)، ص109.</a:t>
                      </a:r>
                      <a:endParaRPr lang="en-US" sz="1600" b="1" kern="1200" dirty="0" smtClean="0">
                        <a:solidFill>
                          <a:schemeClr val="tx1"/>
                        </a:solidFill>
                        <a:latin typeface="+mn-lt"/>
                        <a:ea typeface="+mn-ea"/>
                        <a:cs typeface="B Lotus" pitchFamily="2" charset="-78"/>
                      </a:endParaRPr>
                    </a:p>
                    <a:p>
                      <a:pPr algn="just" rtl="1">
                        <a:lnSpc>
                          <a:spcPct val="150000"/>
                        </a:lnSpc>
                      </a:pPr>
                      <a:r>
                        <a:rPr lang="fa-IR" sz="16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600" b="0" kern="1200" dirty="0" smtClean="0">
                          <a:solidFill>
                            <a:schemeClr val="tx1"/>
                          </a:solidFill>
                          <a:latin typeface="+mn-lt"/>
                          <a:ea typeface="+mn-ea"/>
                          <a:cs typeface="B Lotus" pitchFamily="2" charset="-78"/>
                        </a:rPr>
                        <a:t>آل عمران: 159.</a:t>
                      </a:r>
                      <a:endParaRPr lang="en-US" sz="1600" b="1" kern="1200" dirty="0" smtClean="0">
                        <a:solidFill>
                          <a:schemeClr val="tx1"/>
                        </a:solidFill>
                        <a:latin typeface="+mn-lt"/>
                        <a:ea typeface="+mn-ea"/>
                        <a:cs typeface="B Lotus" pitchFamily="2" charset="-78"/>
                      </a:endParaRPr>
                    </a:p>
                    <a:p>
                      <a:pPr algn="just" rtl="1">
                        <a:lnSpc>
                          <a:spcPct val="150000"/>
                        </a:lnSpc>
                      </a:pPr>
                      <a:r>
                        <a:rPr lang="fa-IR" sz="16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600" b="0" kern="1200" dirty="0" smtClean="0">
                          <a:solidFill>
                            <a:schemeClr val="tx1"/>
                          </a:solidFill>
                          <a:latin typeface="+mn-lt"/>
                          <a:ea typeface="+mn-ea"/>
                          <a:cs typeface="B Lotus" pitchFamily="2" charset="-78"/>
                        </a:rPr>
                        <a:t>محمّد بن نعمان (شیخ مفید)، </a:t>
                      </a:r>
                      <a:r>
                        <a:rPr lang="ar-SA" sz="1600" b="1" kern="1200" dirty="0" smtClean="0">
                          <a:solidFill>
                            <a:schemeClr val="tx1"/>
                          </a:solidFill>
                          <a:latin typeface="+mn-lt"/>
                          <a:ea typeface="+mn-ea"/>
                          <a:cs typeface="B Lotus" pitchFamily="2" charset="-78"/>
                        </a:rPr>
                        <a:t>ارشاد في معرفة حجج الله علي العباد</a:t>
                      </a:r>
                      <a:r>
                        <a:rPr lang="ar-SA" sz="1600" b="0" kern="1200" dirty="0" smtClean="0">
                          <a:solidFill>
                            <a:schemeClr val="tx1"/>
                          </a:solidFill>
                          <a:latin typeface="+mn-lt"/>
                          <a:ea typeface="+mn-ea"/>
                          <a:cs typeface="B Lotus" pitchFamily="2" charset="-78"/>
                        </a:rPr>
                        <a:t>، ج1، (قم، انتشارات کُنگره‏ی شیخ مفید، 1413 هـ . ق)، ص301.</a:t>
                      </a:r>
                      <a:endParaRPr lang="en-US" sz="1600" b="1"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سیزدهم/ قالب گروهی</a:t>
            </a:r>
          </a:p>
        </p:txBody>
      </p:sp>
      <p:sp>
        <p:nvSpPr>
          <p:cNvPr id="48" name="Rounded Rectangle 47">
            <a:hlinkClick r:id="rId9" action="ppaction://hlinksldjump">
              <a:snd r:embed="rId5" name="thbad.wav"/>
            </a:hlinkClick>
            <a:hlinkHover r:id="" action="ppaction://noaction">
              <a:snd r:embed="rId6" name="0.wav"/>
            </a:hlinkHover>
          </p:cNvPr>
          <p:cNvSpPr/>
          <p:nvPr/>
        </p:nvSpPr>
        <p:spPr>
          <a:xfrm>
            <a:off x="3319306"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51" name="Rounded Rectangle 50">
            <a:hlinkClick r:id="rId10" action="ppaction://hlinksldjump">
              <a:snd r:embed="rId5" name="thbad.wav"/>
            </a:hlinkClick>
            <a:hlinkHover r:id="" action="ppaction://noaction">
              <a:snd r:embed="rId6" name="0.wav"/>
            </a:hlinkHover>
          </p:cNvPr>
          <p:cNvSpPr/>
          <p:nvPr/>
        </p:nvSpPr>
        <p:spPr>
          <a:xfrm>
            <a:off x="289067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52" name="Rounded Rectangle 51">
            <a:hlinkClick r:id="rId11" action="ppaction://hlinksldjump">
              <a:snd r:embed="rId5" name="thbad.wav"/>
            </a:hlinkClick>
            <a:hlinkHover r:id="" action="ppaction://noaction">
              <a:snd r:embed="rId6" name="0.wav"/>
            </a:hlinkHover>
          </p:cNvPr>
          <p:cNvSpPr/>
          <p:nvPr/>
        </p:nvSpPr>
        <p:spPr>
          <a:xfrm>
            <a:off x="246205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53" name="Rounded Rectangle 52">
            <a:hlinkClick r:id="rId12" action="ppaction://hlinksldjump">
              <a:snd r:embed="rId5" name="thbad.wav"/>
            </a:hlinkClick>
            <a:hlinkHover r:id="" action="ppaction://noaction">
              <a:snd r:embed="rId6" name="0.wav"/>
            </a:hlinkHover>
          </p:cNvPr>
          <p:cNvSpPr/>
          <p:nvPr/>
        </p:nvSpPr>
        <p:spPr>
          <a:xfrm>
            <a:off x="203342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54" name="Rounded Rectangle 53">
            <a:hlinkClick r:id="rId13" action="ppaction://hlinksldjump">
              <a:snd r:embed="rId5" name="thbad.wav"/>
            </a:hlinkClick>
            <a:hlinkHover r:id="" action="ppaction://noaction">
              <a:snd r:embed="rId6" name="0.wav"/>
            </a:hlinkHover>
          </p:cNvPr>
          <p:cNvSpPr/>
          <p:nvPr/>
        </p:nvSpPr>
        <p:spPr>
          <a:xfrm>
            <a:off x="160479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55" name="Rounded Rectangle 54">
            <a:hlinkClick r:id="rId14" action="ppaction://hlinksldjump">
              <a:snd r:embed="rId5" name="thbad.wav"/>
            </a:hlinkClick>
            <a:hlinkHover r:id="" action="ppaction://noaction">
              <a:snd r:embed="rId6" name="0.wav"/>
            </a:hlinkHover>
          </p:cNvPr>
          <p:cNvSpPr/>
          <p:nvPr/>
        </p:nvSpPr>
        <p:spPr>
          <a:xfrm>
            <a:off x="117616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56" name="Rounded Rectangle 55">
            <a:hlinkClick r:id="rId15" action="ppaction://hlinksldjump">
              <a:snd r:embed="rId5" name="thbad.wav"/>
            </a:hlinkClick>
            <a:hlinkHover r:id="" action="ppaction://noaction">
              <a:snd r:embed="rId6" name="0.wav"/>
            </a:hlinkHover>
          </p:cNvPr>
          <p:cNvSpPr/>
          <p:nvPr/>
        </p:nvSpPr>
        <p:spPr>
          <a:xfrm>
            <a:off x="74753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57" name="Rounded Rectangle 56">
            <a:hlinkClick r:id="rId16" action="ppaction://hlinksldjump">
              <a:snd r:embed="rId5" name="thbad.wav"/>
            </a:hlinkClick>
            <a:hlinkHover r:id="" action="ppaction://noaction">
              <a:snd r:embed="rId6" name="0.wav"/>
            </a:hlinkHover>
          </p:cNvPr>
          <p:cNvSpPr/>
          <p:nvPr/>
        </p:nvSpPr>
        <p:spPr>
          <a:xfrm>
            <a:off x="31891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1000" fill="hold"/>
                                        <p:tgtEl>
                                          <p:spTgt spid="48"/>
                                        </p:tgtEl>
                                        <p:attrNameLst>
                                          <p:attrName>ppt_x</p:attrName>
                                        </p:attrNameLst>
                                      </p:cBhvr>
                                      <p:tavLst>
                                        <p:tav tm="0">
                                          <p:val>
                                            <p:strVal val="0-#ppt_w/2"/>
                                          </p:val>
                                        </p:tav>
                                        <p:tav tm="100000">
                                          <p:val>
                                            <p:strVal val="#ppt_x"/>
                                          </p:val>
                                        </p:tav>
                                      </p:tavLst>
                                    </p:anim>
                                    <p:anim calcmode="lin" valueType="num">
                                      <p:cBhvr additive="base">
                                        <p:cTn id="32" dur="1000" fill="hold"/>
                                        <p:tgtEl>
                                          <p:spTgt spid="4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51"/>
                                        </p:tgtEl>
                                        <p:attrNameLst>
                                          <p:attrName>style.visibility</p:attrName>
                                        </p:attrNameLst>
                                      </p:cBhvr>
                                      <p:to>
                                        <p:strVal val="visible"/>
                                      </p:to>
                                    </p:set>
                                    <p:anim calcmode="lin" valueType="num">
                                      <p:cBhvr additive="base">
                                        <p:cTn id="35" dur="1000" fill="hold"/>
                                        <p:tgtEl>
                                          <p:spTgt spid="51"/>
                                        </p:tgtEl>
                                        <p:attrNameLst>
                                          <p:attrName>ppt_x</p:attrName>
                                        </p:attrNameLst>
                                      </p:cBhvr>
                                      <p:tavLst>
                                        <p:tav tm="0">
                                          <p:val>
                                            <p:strVal val="0-#ppt_w/2"/>
                                          </p:val>
                                        </p:tav>
                                        <p:tav tm="100000">
                                          <p:val>
                                            <p:strVal val="#ppt_x"/>
                                          </p:val>
                                        </p:tav>
                                      </p:tavLst>
                                    </p:anim>
                                    <p:anim calcmode="lin" valueType="num">
                                      <p:cBhvr additive="base">
                                        <p:cTn id="36" dur="1000" fill="hold"/>
                                        <p:tgtEl>
                                          <p:spTgt spid="51"/>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52"/>
                                        </p:tgtEl>
                                        <p:attrNameLst>
                                          <p:attrName>style.visibility</p:attrName>
                                        </p:attrNameLst>
                                      </p:cBhvr>
                                      <p:to>
                                        <p:strVal val="visible"/>
                                      </p:to>
                                    </p:set>
                                    <p:anim calcmode="lin" valueType="num">
                                      <p:cBhvr additive="base">
                                        <p:cTn id="39" dur="1000" fill="hold"/>
                                        <p:tgtEl>
                                          <p:spTgt spid="52"/>
                                        </p:tgtEl>
                                        <p:attrNameLst>
                                          <p:attrName>ppt_x</p:attrName>
                                        </p:attrNameLst>
                                      </p:cBhvr>
                                      <p:tavLst>
                                        <p:tav tm="0">
                                          <p:val>
                                            <p:strVal val="0-#ppt_w/2"/>
                                          </p:val>
                                        </p:tav>
                                        <p:tav tm="100000">
                                          <p:val>
                                            <p:strVal val="#ppt_x"/>
                                          </p:val>
                                        </p:tav>
                                      </p:tavLst>
                                    </p:anim>
                                    <p:anim calcmode="lin" valueType="num">
                                      <p:cBhvr additive="base">
                                        <p:cTn id="40" dur="1000" fill="hold"/>
                                        <p:tgtEl>
                                          <p:spTgt spid="52"/>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53"/>
                                        </p:tgtEl>
                                        <p:attrNameLst>
                                          <p:attrName>style.visibility</p:attrName>
                                        </p:attrNameLst>
                                      </p:cBhvr>
                                      <p:to>
                                        <p:strVal val="visible"/>
                                      </p:to>
                                    </p:set>
                                    <p:anim calcmode="lin" valueType="num">
                                      <p:cBhvr additive="base">
                                        <p:cTn id="43" dur="1000" fill="hold"/>
                                        <p:tgtEl>
                                          <p:spTgt spid="53"/>
                                        </p:tgtEl>
                                        <p:attrNameLst>
                                          <p:attrName>ppt_x</p:attrName>
                                        </p:attrNameLst>
                                      </p:cBhvr>
                                      <p:tavLst>
                                        <p:tav tm="0">
                                          <p:val>
                                            <p:strVal val="0-#ppt_w/2"/>
                                          </p:val>
                                        </p:tav>
                                        <p:tav tm="100000">
                                          <p:val>
                                            <p:strVal val="#ppt_x"/>
                                          </p:val>
                                        </p:tav>
                                      </p:tavLst>
                                    </p:anim>
                                    <p:anim calcmode="lin" valueType="num">
                                      <p:cBhvr additive="base">
                                        <p:cTn id="44" dur="1000" fill="hold"/>
                                        <p:tgtEl>
                                          <p:spTgt spid="53"/>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54"/>
                                        </p:tgtEl>
                                        <p:attrNameLst>
                                          <p:attrName>style.visibility</p:attrName>
                                        </p:attrNameLst>
                                      </p:cBhvr>
                                      <p:to>
                                        <p:strVal val="visible"/>
                                      </p:to>
                                    </p:set>
                                    <p:anim calcmode="lin" valueType="num">
                                      <p:cBhvr additive="base">
                                        <p:cTn id="47" dur="1000" fill="hold"/>
                                        <p:tgtEl>
                                          <p:spTgt spid="54"/>
                                        </p:tgtEl>
                                        <p:attrNameLst>
                                          <p:attrName>ppt_x</p:attrName>
                                        </p:attrNameLst>
                                      </p:cBhvr>
                                      <p:tavLst>
                                        <p:tav tm="0">
                                          <p:val>
                                            <p:strVal val="0-#ppt_w/2"/>
                                          </p:val>
                                        </p:tav>
                                        <p:tav tm="100000">
                                          <p:val>
                                            <p:strVal val="#ppt_x"/>
                                          </p:val>
                                        </p:tav>
                                      </p:tavLst>
                                    </p:anim>
                                    <p:anim calcmode="lin" valueType="num">
                                      <p:cBhvr additive="base">
                                        <p:cTn id="48" dur="1000" fill="hold"/>
                                        <p:tgtEl>
                                          <p:spTgt spid="54"/>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55"/>
                                        </p:tgtEl>
                                        <p:attrNameLst>
                                          <p:attrName>style.visibility</p:attrName>
                                        </p:attrNameLst>
                                      </p:cBhvr>
                                      <p:to>
                                        <p:strVal val="visible"/>
                                      </p:to>
                                    </p:set>
                                    <p:anim calcmode="lin" valueType="num">
                                      <p:cBhvr additive="base">
                                        <p:cTn id="51" dur="1000" fill="hold"/>
                                        <p:tgtEl>
                                          <p:spTgt spid="55"/>
                                        </p:tgtEl>
                                        <p:attrNameLst>
                                          <p:attrName>ppt_x</p:attrName>
                                        </p:attrNameLst>
                                      </p:cBhvr>
                                      <p:tavLst>
                                        <p:tav tm="0">
                                          <p:val>
                                            <p:strVal val="0-#ppt_w/2"/>
                                          </p:val>
                                        </p:tav>
                                        <p:tav tm="100000">
                                          <p:val>
                                            <p:strVal val="#ppt_x"/>
                                          </p:val>
                                        </p:tav>
                                      </p:tavLst>
                                    </p:anim>
                                    <p:anim calcmode="lin" valueType="num">
                                      <p:cBhvr additive="base">
                                        <p:cTn id="52" dur="1000" fill="hold"/>
                                        <p:tgtEl>
                                          <p:spTgt spid="55"/>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56"/>
                                        </p:tgtEl>
                                        <p:attrNameLst>
                                          <p:attrName>style.visibility</p:attrName>
                                        </p:attrNameLst>
                                      </p:cBhvr>
                                      <p:to>
                                        <p:strVal val="visible"/>
                                      </p:to>
                                    </p:set>
                                    <p:anim calcmode="lin" valueType="num">
                                      <p:cBhvr additive="base">
                                        <p:cTn id="55" dur="1000" fill="hold"/>
                                        <p:tgtEl>
                                          <p:spTgt spid="56"/>
                                        </p:tgtEl>
                                        <p:attrNameLst>
                                          <p:attrName>ppt_x</p:attrName>
                                        </p:attrNameLst>
                                      </p:cBhvr>
                                      <p:tavLst>
                                        <p:tav tm="0">
                                          <p:val>
                                            <p:strVal val="0-#ppt_w/2"/>
                                          </p:val>
                                        </p:tav>
                                        <p:tav tm="100000">
                                          <p:val>
                                            <p:strVal val="#ppt_x"/>
                                          </p:val>
                                        </p:tav>
                                      </p:tavLst>
                                    </p:anim>
                                    <p:anim calcmode="lin" valueType="num">
                                      <p:cBhvr additive="base">
                                        <p:cTn id="56" dur="1000" fill="hold"/>
                                        <p:tgtEl>
                                          <p:spTgt spid="56"/>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57"/>
                                        </p:tgtEl>
                                        <p:attrNameLst>
                                          <p:attrName>style.visibility</p:attrName>
                                        </p:attrNameLst>
                                      </p:cBhvr>
                                      <p:to>
                                        <p:strVal val="visible"/>
                                      </p:to>
                                    </p:set>
                                    <p:anim calcmode="lin" valueType="num">
                                      <p:cBhvr additive="base">
                                        <p:cTn id="59" dur="1000" fill="hold"/>
                                        <p:tgtEl>
                                          <p:spTgt spid="57"/>
                                        </p:tgtEl>
                                        <p:attrNameLst>
                                          <p:attrName>ppt_x</p:attrName>
                                        </p:attrNameLst>
                                      </p:cBhvr>
                                      <p:tavLst>
                                        <p:tav tm="0">
                                          <p:val>
                                            <p:strVal val="0-#ppt_w/2"/>
                                          </p:val>
                                        </p:tav>
                                        <p:tav tm="100000">
                                          <p:val>
                                            <p:strVal val="#ppt_x"/>
                                          </p:val>
                                        </p:tav>
                                      </p:tavLst>
                                    </p:anim>
                                    <p:anim calcmode="lin" valueType="num">
                                      <p:cBhvr additive="base">
                                        <p:cTn id="60" dur="1000" fill="hold"/>
                                        <p:tgtEl>
                                          <p:spTgt spid="57"/>
                                        </p:tgtEl>
                                        <p:attrNameLst>
                                          <p:attrName>ppt_y</p:attrName>
                                        </p:attrNameLst>
                                      </p:cBhvr>
                                      <p:tavLst>
                                        <p:tav tm="0">
                                          <p:val>
                                            <p:strVal val="#ppt_y"/>
                                          </p:val>
                                        </p:tav>
                                        <p:tav tm="100000">
                                          <p:val>
                                            <p:strVal val="#ppt_y"/>
                                          </p:val>
                                        </p:tav>
                                      </p:tavLst>
                                    </p:anim>
                                  </p:childTnLst>
                                </p:cTn>
                              </p:par>
                            </p:childTnLst>
                          </p:cTn>
                        </p:par>
                        <p:par>
                          <p:cTn id="61" fill="hold">
                            <p:stCondLst>
                              <p:cond delay="2000"/>
                            </p:stCondLst>
                            <p:childTnLst>
                              <p:par>
                                <p:cTn id="62" presetID="10" presetClass="entr" presetSubtype="0" fill="hold" nodeType="afterEffect">
                                  <p:stCondLst>
                                    <p:cond delay="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48" grpId="0" animBg="1"/>
      <p:bldP spid="51" grpId="0" animBg="1"/>
      <p:bldP spid="52" grpId="0" animBg="1"/>
      <p:bldP spid="53" grpId="0" animBg="1"/>
      <p:bldP spid="54" grpId="0" animBg="1"/>
      <p:bldP spid="55" grpId="0" animBg="1"/>
      <p:bldP spid="56" grpId="0" animBg="1"/>
      <p:bldP spid="57" grpId="0" animBg="1"/>
    </p:bldLst>
  </p:timing>
</p:sld>
</file>

<file path=ppt/slides/slide154.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آثار و فواید قالب گروهی</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1800" b="1" kern="1200" dirty="0" smtClean="0">
                          <a:solidFill>
                            <a:schemeClr val="tx1"/>
                          </a:solidFill>
                          <a:latin typeface="+mn-lt"/>
                          <a:ea typeface="+mn-ea"/>
                          <a:cs typeface="B Lotus" pitchFamily="2" charset="-78"/>
                        </a:rPr>
                        <a:t>1. برانگيختن تفکّر و تعقّل مخاطب.</a:t>
                      </a:r>
                      <a:endParaRPr lang="en-US" sz="1800" b="1" kern="1200" dirty="0" smtClean="0">
                        <a:solidFill>
                          <a:schemeClr val="tx1"/>
                        </a:solidFill>
                        <a:latin typeface="+mn-lt"/>
                        <a:ea typeface="+mn-ea"/>
                        <a:cs typeface="B Lotus" pitchFamily="2" charset="-78"/>
                      </a:endParaRPr>
                    </a:p>
                    <a:p>
                      <a:pPr lvl="1" algn="just" rtl="1">
                        <a:lnSpc>
                          <a:spcPct val="150000"/>
                        </a:lnSpc>
                      </a:pPr>
                      <a:r>
                        <a:rPr lang="fa-IR" sz="1800" b="1" kern="1200" dirty="0" smtClean="0">
                          <a:solidFill>
                            <a:schemeClr val="tx1"/>
                          </a:solidFill>
                          <a:latin typeface="+mn-lt"/>
                          <a:ea typeface="+mn-ea"/>
                          <a:cs typeface="B Lotus" pitchFamily="2" charset="-78"/>
                        </a:rPr>
                        <a:t>2. پرورش خلّاقيّت و نو آوري.</a:t>
                      </a:r>
                      <a:endParaRPr lang="en-US" sz="1800" b="1" kern="1200" dirty="0" smtClean="0">
                        <a:solidFill>
                          <a:schemeClr val="tx1"/>
                        </a:solidFill>
                        <a:latin typeface="+mn-lt"/>
                        <a:ea typeface="+mn-ea"/>
                        <a:cs typeface="B Lotus" pitchFamily="2" charset="-78"/>
                      </a:endParaRPr>
                    </a:p>
                    <a:p>
                      <a:pPr lvl="1" algn="just" rtl="1">
                        <a:lnSpc>
                          <a:spcPct val="150000"/>
                        </a:lnSpc>
                      </a:pPr>
                      <a:r>
                        <a:rPr lang="fa-IR" sz="1800" b="1" kern="1200" dirty="0" smtClean="0">
                          <a:solidFill>
                            <a:schemeClr val="tx1"/>
                          </a:solidFill>
                          <a:latin typeface="+mn-lt"/>
                          <a:ea typeface="+mn-ea"/>
                          <a:cs typeface="B Lotus" pitchFamily="2" charset="-78"/>
                        </a:rPr>
                        <a:t>3. بالا بردن ميزان اعتماد به نفس مخاطب.</a:t>
                      </a:r>
                      <a:endParaRPr lang="en-US" sz="1800" b="1" kern="1200" dirty="0" smtClean="0">
                        <a:solidFill>
                          <a:schemeClr val="tx1"/>
                        </a:solidFill>
                        <a:latin typeface="+mn-lt"/>
                        <a:ea typeface="+mn-ea"/>
                        <a:cs typeface="B Lotus" pitchFamily="2" charset="-78"/>
                      </a:endParaRPr>
                    </a:p>
                    <a:p>
                      <a:pPr lvl="1" algn="just" rtl="1">
                        <a:lnSpc>
                          <a:spcPct val="150000"/>
                        </a:lnSpc>
                      </a:pPr>
                      <a:r>
                        <a:rPr lang="fa-IR" sz="1800" b="1" kern="1200" dirty="0" smtClean="0">
                          <a:solidFill>
                            <a:schemeClr val="tx1"/>
                          </a:solidFill>
                          <a:latin typeface="+mn-lt"/>
                          <a:ea typeface="+mn-ea"/>
                          <a:cs typeface="B Lotus" pitchFamily="2" charset="-78"/>
                        </a:rPr>
                        <a:t>4. زمينه سازي، براي ايجاد تربيت‌هاي اجتماعي.</a:t>
                      </a:r>
                      <a:endParaRPr lang="en-US" sz="1800" b="1" kern="1200" dirty="0" smtClean="0">
                        <a:solidFill>
                          <a:schemeClr val="tx1"/>
                        </a:solidFill>
                        <a:latin typeface="+mn-lt"/>
                        <a:ea typeface="+mn-ea"/>
                        <a:cs typeface="B Lotus" pitchFamily="2" charset="-78"/>
                      </a:endParaRPr>
                    </a:p>
                    <a:p>
                      <a:pPr lvl="1" algn="just" rtl="1">
                        <a:lnSpc>
                          <a:spcPct val="150000"/>
                        </a:lnSpc>
                      </a:pPr>
                      <a:r>
                        <a:rPr lang="fa-IR" sz="1800" b="1" kern="1200" dirty="0" smtClean="0">
                          <a:solidFill>
                            <a:schemeClr val="tx1"/>
                          </a:solidFill>
                          <a:latin typeface="+mn-lt"/>
                          <a:ea typeface="+mn-ea"/>
                          <a:cs typeface="B Lotus" pitchFamily="2" charset="-78"/>
                        </a:rPr>
                        <a:t>5. ارضاي حس نياز به پذيرفته شدن از طرف ديگران.</a:t>
                      </a:r>
                      <a:endParaRPr lang="en-US" sz="1800" b="1" kern="1200" dirty="0" smtClean="0">
                        <a:solidFill>
                          <a:schemeClr val="tx1"/>
                        </a:solidFill>
                        <a:latin typeface="+mn-lt"/>
                        <a:ea typeface="+mn-ea"/>
                        <a:cs typeface="B Lotus" pitchFamily="2" charset="-78"/>
                      </a:endParaRPr>
                    </a:p>
                    <a:p>
                      <a:pPr lvl="1" algn="just" rtl="1">
                        <a:lnSpc>
                          <a:spcPct val="150000"/>
                        </a:lnSpc>
                      </a:pPr>
                      <a:r>
                        <a:rPr lang="fa-IR" sz="1800" b="1" kern="1200" dirty="0" smtClean="0">
                          <a:solidFill>
                            <a:schemeClr val="tx1"/>
                          </a:solidFill>
                          <a:latin typeface="+mn-lt"/>
                          <a:ea typeface="+mn-ea"/>
                          <a:cs typeface="B Lotus" pitchFamily="2" charset="-78"/>
                        </a:rPr>
                        <a:t>6. بالا بردن علم و آگاهي مخاطبان.</a:t>
                      </a:r>
                      <a:endParaRPr lang="en-US" sz="1800" b="1" kern="1200" dirty="0" smtClean="0">
                        <a:solidFill>
                          <a:schemeClr val="tx1"/>
                        </a:solidFill>
                        <a:latin typeface="+mn-lt"/>
                        <a:ea typeface="+mn-ea"/>
                        <a:cs typeface="B Lotus" pitchFamily="2" charset="-78"/>
                      </a:endParaRPr>
                    </a:p>
                    <a:p>
                      <a:pPr lvl="1" algn="just" rtl="1">
                        <a:lnSpc>
                          <a:spcPct val="150000"/>
                        </a:lnSpc>
                      </a:pPr>
                      <a:r>
                        <a:rPr lang="fa-IR" sz="1800" b="1" kern="1200" dirty="0" smtClean="0">
                          <a:solidFill>
                            <a:schemeClr val="tx1"/>
                          </a:solidFill>
                          <a:latin typeface="+mn-lt"/>
                          <a:ea typeface="+mn-ea"/>
                          <a:cs typeface="B Lotus" pitchFamily="2" charset="-78"/>
                        </a:rPr>
                        <a:t>7. فعّال شدن دانش آموزان.</a:t>
                      </a:r>
                      <a:endParaRPr lang="en-US" sz="1800" b="1" kern="1200" dirty="0" smtClean="0">
                        <a:solidFill>
                          <a:schemeClr val="tx1"/>
                        </a:solidFill>
                        <a:latin typeface="+mn-lt"/>
                        <a:ea typeface="+mn-ea"/>
                        <a:cs typeface="B Lotus" pitchFamily="2" charset="-78"/>
                      </a:endParaRPr>
                    </a:p>
                    <a:p>
                      <a:pPr lvl="1" algn="just" rtl="1">
                        <a:lnSpc>
                          <a:spcPct val="150000"/>
                        </a:lnSpc>
                      </a:pPr>
                      <a:r>
                        <a:rPr lang="fa-IR" sz="1800" b="1" kern="1200" dirty="0" smtClean="0">
                          <a:solidFill>
                            <a:schemeClr val="tx1"/>
                          </a:solidFill>
                          <a:latin typeface="+mn-lt"/>
                          <a:ea typeface="+mn-ea"/>
                          <a:cs typeface="B Lotus" pitchFamily="2" charset="-78"/>
                        </a:rPr>
                        <a:t>8. ايجاد تنوّع و نشاط در کلاس.</a:t>
                      </a:r>
                      <a:endParaRPr lang="en-US" sz="1800" b="1" kern="1200" dirty="0" smtClean="0">
                        <a:solidFill>
                          <a:schemeClr val="tx1"/>
                        </a:solidFill>
                        <a:latin typeface="+mn-lt"/>
                        <a:ea typeface="+mn-ea"/>
                        <a:cs typeface="B Lotus" pitchFamily="2" charset="-78"/>
                      </a:endParaRPr>
                    </a:p>
                    <a:p>
                      <a:pPr lvl="1" algn="just" rtl="1">
                        <a:lnSpc>
                          <a:spcPct val="150000"/>
                        </a:lnSpc>
                      </a:pPr>
                      <a:r>
                        <a:rPr lang="fa-IR" sz="1800" b="1" kern="1200" dirty="0" smtClean="0">
                          <a:solidFill>
                            <a:schemeClr val="tx1"/>
                          </a:solidFill>
                          <a:latin typeface="+mn-lt"/>
                          <a:ea typeface="+mn-ea"/>
                          <a:cs typeface="B Lotus" pitchFamily="2" charset="-78"/>
                        </a:rPr>
                        <a:t>9. تقويت مشورت‌گيري، در مخاطبان.</a:t>
                      </a:r>
                      <a:endParaRPr lang="en-US" sz="1800" b="1" kern="1200" dirty="0" smtClean="0">
                        <a:solidFill>
                          <a:schemeClr val="tx1"/>
                        </a:solidFill>
                        <a:latin typeface="+mn-lt"/>
                        <a:ea typeface="+mn-ea"/>
                        <a:cs typeface="B Lotus" pitchFamily="2" charset="-78"/>
                      </a:endParaRPr>
                    </a:p>
                    <a:p>
                      <a:pPr lvl="1" algn="just" rtl="1">
                        <a:lnSpc>
                          <a:spcPct val="150000"/>
                        </a:lnSpc>
                      </a:pPr>
                      <a:r>
                        <a:rPr lang="fa-IR" sz="1800" b="1" kern="1200" dirty="0" smtClean="0">
                          <a:solidFill>
                            <a:schemeClr val="tx1"/>
                          </a:solidFill>
                          <a:latin typeface="+mn-lt"/>
                          <a:ea typeface="+mn-ea"/>
                          <a:cs typeface="B Lotus" pitchFamily="2" charset="-78"/>
                        </a:rPr>
                        <a:t>10. دروني شدن موضوع، در وجود مخاطب.</a:t>
                      </a:r>
                      <a:endParaRPr lang="en-US" sz="1800" b="1" kern="1200" dirty="0" smtClean="0">
                        <a:solidFill>
                          <a:schemeClr val="tx1"/>
                        </a:solidFill>
                        <a:latin typeface="+mn-lt"/>
                        <a:ea typeface="+mn-ea"/>
                        <a:cs typeface="B Lotus" pitchFamily="2" charset="-78"/>
                      </a:endParaRPr>
                    </a:p>
                    <a:p>
                      <a:pPr lvl="1" algn="just" rtl="1">
                        <a:lnSpc>
                          <a:spcPct val="150000"/>
                        </a:lnSpc>
                      </a:pPr>
                      <a:r>
                        <a:rPr lang="fa-IR" sz="1800" b="1" kern="1200" dirty="0" smtClean="0">
                          <a:solidFill>
                            <a:schemeClr val="tx1"/>
                          </a:solidFill>
                          <a:latin typeface="+mn-lt"/>
                          <a:ea typeface="+mn-ea"/>
                          <a:cs typeface="B Lotus" pitchFamily="2" charset="-78"/>
                        </a:rPr>
                        <a:t>11. تقويت حسّ رقابت، در دانش آموزان.</a:t>
                      </a:r>
                      <a:endParaRPr lang="en-US" sz="1800" b="1" kern="1200" dirty="0" smtClean="0">
                        <a:solidFill>
                          <a:schemeClr val="tx1"/>
                        </a:solidFill>
                        <a:latin typeface="+mn-lt"/>
                        <a:ea typeface="+mn-ea"/>
                        <a:cs typeface="B Lotus" pitchFamily="2" charset="-78"/>
                      </a:endParaRPr>
                    </a:p>
                    <a:p>
                      <a:pPr lvl="1" algn="just" rtl="1">
                        <a:lnSpc>
                          <a:spcPct val="150000"/>
                        </a:lnSpc>
                      </a:pPr>
                      <a:r>
                        <a:rPr lang="fa-IR" sz="1800" b="1" kern="1200" dirty="0" smtClean="0">
                          <a:solidFill>
                            <a:schemeClr val="tx1"/>
                          </a:solidFill>
                          <a:latin typeface="+mn-lt"/>
                          <a:ea typeface="+mn-ea"/>
                          <a:cs typeface="B Lotus" pitchFamily="2" charset="-78"/>
                        </a:rPr>
                        <a:t>12. شکوفا شدن استعدادهاي دانش آموزان.</a:t>
                      </a:r>
                      <a:endParaRPr lang="en-US" sz="18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سیزدهم/ قالب گروهی</a:t>
            </a:r>
          </a:p>
        </p:txBody>
      </p:sp>
      <p:sp>
        <p:nvSpPr>
          <p:cNvPr id="17" name="Rounded Rectangle 16">
            <a:hlinkClick r:id="rId9" action="ppaction://hlinksldjump">
              <a:snd r:embed="rId5" name="thbad.wav"/>
            </a:hlinkClick>
            <a:hlinkHover r:id="" action="ppaction://noaction">
              <a:snd r:embed="rId6" name="0.wav"/>
            </a:hlinkHover>
          </p:cNvPr>
          <p:cNvSpPr/>
          <p:nvPr/>
        </p:nvSpPr>
        <p:spPr>
          <a:xfrm>
            <a:off x="331930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0" action="ppaction://hlinksldjump">
              <a:snd r:embed="rId5" name="thbad.wav"/>
            </a:hlinkClick>
            <a:hlinkHover r:id="" action="ppaction://noaction">
              <a:snd r:embed="rId6" name="0.wav"/>
            </a:hlinkHover>
          </p:cNvPr>
          <p:cNvSpPr/>
          <p:nvPr/>
        </p:nvSpPr>
        <p:spPr>
          <a:xfrm>
            <a:off x="2890678"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9" name="Rounded Rectangle 18">
            <a:hlinkClick r:id="rId11" action="ppaction://hlinksldjump">
              <a:snd r:embed="rId5" name="thbad.wav"/>
            </a:hlinkClick>
            <a:hlinkHover r:id="" action="ppaction://noaction">
              <a:snd r:embed="rId6" name="0.wav"/>
            </a:hlinkHover>
          </p:cNvPr>
          <p:cNvSpPr/>
          <p:nvPr/>
        </p:nvSpPr>
        <p:spPr>
          <a:xfrm>
            <a:off x="246205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20" name="Rounded Rectangle 19">
            <a:hlinkClick r:id="rId12" action="ppaction://hlinksldjump">
              <a:snd r:embed="rId5" name="thbad.wav"/>
            </a:hlinkClick>
            <a:hlinkHover r:id="" action="ppaction://noaction">
              <a:snd r:embed="rId6" name="0.wav"/>
            </a:hlinkHover>
          </p:cNvPr>
          <p:cNvSpPr/>
          <p:nvPr/>
        </p:nvSpPr>
        <p:spPr>
          <a:xfrm>
            <a:off x="203342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22" name="Rounded Rectangle 21">
            <a:hlinkClick r:id="rId13" action="ppaction://hlinksldjump">
              <a:snd r:embed="rId5" name="thbad.wav"/>
            </a:hlinkClick>
            <a:hlinkHover r:id="" action="ppaction://noaction">
              <a:snd r:embed="rId6" name="0.wav"/>
            </a:hlinkHover>
          </p:cNvPr>
          <p:cNvSpPr/>
          <p:nvPr/>
        </p:nvSpPr>
        <p:spPr>
          <a:xfrm>
            <a:off x="160479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23" name="Rounded Rectangle 22">
            <a:hlinkClick r:id="rId14" action="ppaction://hlinksldjump">
              <a:snd r:embed="rId5" name="thbad.wav"/>
            </a:hlinkClick>
            <a:hlinkHover r:id="" action="ppaction://noaction">
              <a:snd r:embed="rId6" name="0.wav"/>
            </a:hlinkHover>
          </p:cNvPr>
          <p:cNvSpPr/>
          <p:nvPr/>
        </p:nvSpPr>
        <p:spPr>
          <a:xfrm>
            <a:off x="117616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24" name="Rounded Rectangle 23">
            <a:hlinkClick r:id="rId15" action="ppaction://hlinksldjump">
              <a:snd r:embed="rId5" name="thbad.wav"/>
            </a:hlinkClick>
            <a:hlinkHover r:id="" action="ppaction://noaction">
              <a:snd r:embed="rId6" name="0.wav"/>
            </a:hlinkHover>
          </p:cNvPr>
          <p:cNvSpPr/>
          <p:nvPr/>
        </p:nvSpPr>
        <p:spPr>
          <a:xfrm>
            <a:off x="74753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25" name="Rounded Rectangle 24">
            <a:hlinkClick r:id="rId16" action="ppaction://hlinksldjump">
              <a:snd r:embed="rId5" name="thbad.wav"/>
            </a:hlinkClick>
            <a:hlinkHover r:id="" action="ppaction://noaction">
              <a:snd r:embed="rId6" name="0.wav"/>
            </a:hlinkHover>
          </p:cNvPr>
          <p:cNvSpPr/>
          <p:nvPr/>
        </p:nvSpPr>
        <p:spPr>
          <a:xfrm>
            <a:off x="31891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0-#ppt_w/2"/>
                                          </p:val>
                                        </p:tav>
                                        <p:tav tm="100000">
                                          <p:val>
                                            <p:strVal val="#ppt_x"/>
                                          </p:val>
                                        </p:tav>
                                      </p:tavLst>
                                    </p:anim>
                                    <p:anim calcmode="lin" valueType="num">
                                      <p:cBhvr additive="base">
                                        <p:cTn id="32" dur="1000" fill="hold"/>
                                        <p:tgtEl>
                                          <p:spTgt spid="17"/>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0-#ppt_w/2"/>
                                          </p:val>
                                        </p:tav>
                                        <p:tav tm="100000">
                                          <p:val>
                                            <p:strVal val="#ppt_x"/>
                                          </p:val>
                                        </p:tav>
                                      </p:tavLst>
                                    </p:anim>
                                    <p:anim calcmode="lin" valueType="num">
                                      <p:cBhvr additive="base">
                                        <p:cTn id="36" dur="1000" fill="hold"/>
                                        <p:tgtEl>
                                          <p:spTgt spid="18"/>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1000" fill="hold"/>
                                        <p:tgtEl>
                                          <p:spTgt spid="19"/>
                                        </p:tgtEl>
                                        <p:attrNameLst>
                                          <p:attrName>ppt_x</p:attrName>
                                        </p:attrNameLst>
                                      </p:cBhvr>
                                      <p:tavLst>
                                        <p:tav tm="0">
                                          <p:val>
                                            <p:strVal val="0-#ppt_w/2"/>
                                          </p:val>
                                        </p:tav>
                                        <p:tav tm="100000">
                                          <p:val>
                                            <p:strVal val="#ppt_x"/>
                                          </p:val>
                                        </p:tav>
                                      </p:tavLst>
                                    </p:anim>
                                    <p:anim calcmode="lin" valueType="num">
                                      <p:cBhvr additive="base">
                                        <p:cTn id="40" dur="1000" fill="hold"/>
                                        <p:tgtEl>
                                          <p:spTgt spid="19"/>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1000" fill="hold"/>
                                        <p:tgtEl>
                                          <p:spTgt spid="20"/>
                                        </p:tgtEl>
                                        <p:attrNameLst>
                                          <p:attrName>ppt_x</p:attrName>
                                        </p:attrNameLst>
                                      </p:cBhvr>
                                      <p:tavLst>
                                        <p:tav tm="0">
                                          <p:val>
                                            <p:strVal val="0-#ppt_w/2"/>
                                          </p:val>
                                        </p:tav>
                                        <p:tav tm="100000">
                                          <p:val>
                                            <p:strVal val="#ppt_x"/>
                                          </p:val>
                                        </p:tav>
                                      </p:tavLst>
                                    </p:anim>
                                    <p:anim calcmode="lin" valueType="num">
                                      <p:cBhvr additive="base">
                                        <p:cTn id="44" dur="1000" fill="hold"/>
                                        <p:tgtEl>
                                          <p:spTgt spid="20"/>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22"/>
                                        </p:tgtEl>
                                        <p:attrNameLst>
                                          <p:attrName>style.visibility</p:attrName>
                                        </p:attrNameLst>
                                      </p:cBhvr>
                                      <p:to>
                                        <p:strVal val="visible"/>
                                      </p:to>
                                    </p:set>
                                    <p:anim calcmode="lin" valueType="num">
                                      <p:cBhvr additive="base">
                                        <p:cTn id="47" dur="1000" fill="hold"/>
                                        <p:tgtEl>
                                          <p:spTgt spid="22"/>
                                        </p:tgtEl>
                                        <p:attrNameLst>
                                          <p:attrName>ppt_x</p:attrName>
                                        </p:attrNameLst>
                                      </p:cBhvr>
                                      <p:tavLst>
                                        <p:tav tm="0">
                                          <p:val>
                                            <p:strVal val="0-#ppt_w/2"/>
                                          </p:val>
                                        </p:tav>
                                        <p:tav tm="100000">
                                          <p:val>
                                            <p:strVal val="#ppt_x"/>
                                          </p:val>
                                        </p:tav>
                                      </p:tavLst>
                                    </p:anim>
                                    <p:anim calcmode="lin" valueType="num">
                                      <p:cBhvr additive="base">
                                        <p:cTn id="48" dur="1000" fill="hold"/>
                                        <p:tgtEl>
                                          <p:spTgt spid="2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1000" fill="hold"/>
                                        <p:tgtEl>
                                          <p:spTgt spid="23"/>
                                        </p:tgtEl>
                                        <p:attrNameLst>
                                          <p:attrName>ppt_x</p:attrName>
                                        </p:attrNameLst>
                                      </p:cBhvr>
                                      <p:tavLst>
                                        <p:tav tm="0">
                                          <p:val>
                                            <p:strVal val="0-#ppt_w/2"/>
                                          </p:val>
                                        </p:tav>
                                        <p:tav tm="100000">
                                          <p:val>
                                            <p:strVal val="#ppt_x"/>
                                          </p:val>
                                        </p:tav>
                                      </p:tavLst>
                                    </p:anim>
                                    <p:anim calcmode="lin" valueType="num">
                                      <p:cBhvr additive="base">
                                        <p:cTn id="52" dur="1000" fill="hold"/>
                                        <p:tgtEl>
                                          <p:spTgt spid="2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24"/>
                                        </p:tgtEl>
                                        <p:attrNameLst>
                                          <p:attrName>style.visibility</p:attrName>
                                        </p:attrNameLst>
                                      </p:cBhvr>
                                      <p:to>
                                        <p:strVal val="visible"/>
                                      </p:to>
                                    </p:set>
                                    <p:anim calcmode="lin" valueType="num">
                                      <p:cBhvr additive="base">
                                        <p:cTn id="55" dur="1000" fill="hold"/>
                                        <p:tgtEl>
                                          <p:spTgt spid="24"/>
                                        </p:tgtEl>
                                        <p:attrNameLst>
                                          <p:attrName>ppt_x</p:attrName>
                                        </p:attrNameLst>
                                      </p:cBhvr>
                                      <p:tavLst>
                                        <p:tav tm="0">
                                          <p:val>
                                            <p:strVal val="0-#ppt_w/2"/>
                                          </p:val>
                                        </p:tav>
                                        <p:tav tm="100000">
                                          <p:val>
                                            <p:strVal val="#ppt_x"/>
                                          </p:val>
                                        </p:tav>
                                      </p:tavLst>
                                    </p:anim>
                                    <p:anim calcmode="lin" valueType="num">
                                      <p:cBhvr additive="base">
                                        <p:cTn id="56" dur="1000" fill="hold"/>
                                        <p:tgtEl>
                                          <p:spTgt spid="2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cBhvr additive="base">
                                        <p:cTn id="59" dur="1000" fill="hold"/>
                                        <p:tgtEl>
                                          <p:spTgt spid="25"/>
                                        </p:tgtEl>
                                        <p:attrNameLst>
                                          <p:attrName>ppt_x</p:attrName>
                                        </p:attrNameLst>
                                      </p:cBhvr>
                                      <p:tavLst>
                                        <p:tav tm="0">
                                          <p:val>
                                            <p:strVal val="0-#ppt_w/2"/>
                                          </p:val>
                                        </p:tav>
                                        <p:tav tm="100000">
                                          <p:val>
                                            <p:strVal val="#ppt_x"/>
                                          </p:val>
                                        </p:tav>
                                      </p:tavLst>
                                    </p:anim>
                                    <p:anim calcmode="lin" valueType="num">
                                      <p:cBhvr additive="base">
                                        <p:cTn id="60" dur="1000" fill="hold"/>
                                        <p:tgtEl>
                                          <p:spTgt spid="25"/>
                                        </p:tgtEl>
                                        <p:attrNameLst>
                                          <p:attrName>ppt_y</p:attrName>
                                        </p:attrNameLst>
                                      </p:cBhvr>
                                      <p:tavLst>
                                        <p:tav tm="0">
                                          <p:val>
                                            <p:strVal val="#ppt_y"/>
                                          </p:val>
                                        </p:tav>
                                        <p:tav tm="100000">
                                          <p:val>
                                            <p:strVal val="#ppt_y"/>
                                          </p:val>
                                        </p:tav>
                                      </p:tavLst>
                                    </p:anim>
                                  </p:childTnLst>
                                </p:cTn>
                              </p:par>
                            </p:childTnLst>
                          </p:cTn>
                        </p:par>
                        <p:par>
                          <p:cTn id="61" fill="hold">
                            <p:stCondLst>
                              <p:cond delay="2000"/>
                            </p:stCondLst>
                            <p:childTnLst>
                              <p:par>
                                <p:cTn id="62" presetID="10" presetClass="entr" presetSubtype="0" fill="hold" nodeType="afterEffect">
                                  <p:stCondLst>
                                    <p:cond delay="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7" grpId="0" animBg="1"/>
      <p:bldP spid="18" grpId="0" animBg="1"/>
      <p:bldP spid="19" grpId="0" animBg="1"/>
      <p:bldP spid="20" grpId="0" animBg="1"/>
      <p:bldP spid="22" grpId="0" animBg="1"/>
      <p:bldP spid="23" grpId="0" animBg="1"/>
      <p:bldP spid="24" grpId="0" animBg="1"/>
      <p:bldP spid="25" grpId="0" animBg="1"/>
    </p:bldLst>
  </p:timing>
</p:sld>
</file>

<file path=ppt/slides/slide155.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lvl="1" rtl="1">
                        <a:lnSpc>
                          <a:spcPct val="150000"/>
                        </a:lnSpc>
                      </a:pPr>
                      <a:endParaRPr lang="fa-IR" sz="1800" b="1" kern="1200" dirty="0" smtClean="0">
                        <a:solidFill>
                          <a:schemeClr val="tx1"/>
                        </a:solidFill>
                        <a:latin typeface="+mn-lt"/>
                        <a:ea typeface="+mn-ea"/>
                        <a:cs typeface="B Lotus" pitchFamily="2" charset="-78"/>
                      </a:endParaRPr>
                    </a:p>
                    <a:p>
                      <a:pPr lvl="1" rtl="1">
                        <a:lnSpc>
                          <a:spcPct val="150000"/>
                        </a:lnSpc>
                      </a:pPr>
                      <a:r>
                        <a:rPr lang="fa-IR" sz="1800" b="1" kern="1200" dirty="0" smtClean="0">
                          <a:solidFill>
                            <a:schemeClr val="tx1"/>
                          </a:solidFill>
                          <a:latin typeface="+mn-lt"/>
                          <a:ea typeface="+mn-ea"/>
                          <a:cs typeface="B Lotus" pitchFamily="2" charset="-78"/>
                        </a:rPr>
                        <a:t>13. آموزش کار گروهي و تعاون.</a:t>
                      </a:r>
                      <a:endParaRPr lang="en-US" sz="1800" b="1" kern="1200" dirty="0" smtClean="0">
                        <a:solidFill>
                          <a:schemeClr val="tx1"/>
                        </a:solidFill>
                        <a:latin typeface="+mn-lt"/>
                        <a:ea typeface="+mn-ea"/>
                        <a:cs typeface="B Lotus" pitchFamily="2" charset="-78"/>
                      </a:endParaRPr>
                    </a:p>
                    <a:p>
                      <a:pPr lvl="1" rtl="1">
                        <a:lnSpc>
                          <a:spcPct val="150000"/>
                        </a:lnSpc>
                      </a:pPr>
                      <a:r>
                        <a:rPr lang="fa-IR" sz="1800" b="1" kern="1200" dirty="0" smtClean="0">
                          <a:solidFill>
                            <a:schemeClr val="tx1"/>
                          </a:solidFill>
                          <a:latin typeface="+mn-lt"/>
                          <a:ea typeface="+mn-ea"/>
                          <a:cs typeface="B Lotus" pitchFamily="2" charset="-78"/>
                        </a:rPr>
                        <a:t>14.استفاده از تفکّر گروهي، در گشودن گره از مسئله، كارساز است.</a:t>
                      </a:r>
                      <a:endParaRPr lang="en-US" sz="1800" b="1" kern="1200" dirty="0" smtClean="0">
                        <a:solidFill>
                          <a:schemeClr val="tx1"/>
                        </a:solidFill>
                        <a:latin typeface="+mn-lt"/>
                        <a:ea typeface="+mn-ea"/>
                        <a:cs typeface="B Lotus" pitchFamily="2" charset="-78"/>
                      </a:endParaRPr>
                    </a:p>
                    <a:p>
                      <a:pPr lvl="1" rtl="1">
                        <a:lnSpc>
                          <a:spcPct val="150000"/>
                        </a:lnSpc>
                      </a:pPr>
                      <a:r>
                        <a:rPr lang="fa-IR" sz="1800" b="1" kern="1200" dirty="0" smtClean="0">
                          <a:solidFill>
                            <a:schemeClr val="tx1"/>
                          </a:solidFill>
                          <a:latin typeface="+mn-lt"/>
                          <a:ea typeface="+mn-ea"/>
                          <a:cs typeface="B Lotus" pitchFamily="2" charset="-78"/>
                        </a:rPr>
                        <a:t>15.ماندگاري بيشتر مفاهيم ديني.</a:t>
                      </a:r>
                      <a:endParaRPr lang="en-US" sz="1800" b="1" kern="1200" dirty="0" smtClean="0">
                        <a:solidFill>
                          <a:schemeClr val="tx1"/>
                        </a:solidFill>
                        <a:latin typeface="+mn-lt"/>
                        <a:ea typeface="+mn-ea"/>
                        <a:cs typeface="B Lotus" pitchFamily="2" charset="-78"/>
                      </a:endParaRPr>
                    </a:p>
                    <a:p>
                      <a:pPr lvl="1" rtl="1">
                        <a:lnSpc>
                          <a:spcPct val="150000"/>
                        </a:lnSpc>
                      </a:pPr>
                      <a:r>
                        <a:rPr lang="fa-IR" sz="1800" b="1" kern="1200" dirty="0" smtClean="0">
                          <a:solidFill>
                            <a:schemeClr val="tx1"/>
                          </a:solidFill>
                          <a:latin typeface="+mn-lt"/>
                          <a:ea typeface="+mn-ea"/>
                          <a:cs typeface="B Lotus" pitchFamily="2" charset="-78"/>
                        </a:rPr>
                        <a:t>16.بررسي موضوع، از جهات مختلف.</a:t>
                      </a:r>
                      <a:endParaRPr lang="en-US" sz="1800" b="1" kern="1200" dirty="0" smtClean="0">
                        <a:solidFill>
                          <a:schemeClr val="tx1"/>
                        </a:solidFill>
                        <a:latin typeface="+mn-lt"/>
                        <a:ea typeface="+mn-ea"/>
                        <a:cs typeface="B Lotus" pitchFamily="2" charset="-78"/>
                      </a:endParaRPr>
                    </a:p>
                    <a:p>
                      <a:pPr lvl="1" rtl="1">
                        <a:lnSpc>
                          <a:spcPct val="150000"/>
                        </a:lnSpc>
                      </a:pPr>
                      <a:r>
                        <a:rPr lang="fa-IR" sz="1800" b="1" kern="1200" dirty="0" smtClean="0">
                          <a:solidFill>
                            <a:schemeClr val="tx1"/>
                          </a:solidFill>
                          <a:latin typeface="+mn-lt"/>
                          <a:ea typeface="+mn-ea"/>
                          <a:cs typeface="B Lotus" pitchFamily="2" charset="-78"/>
                        </a:rPr>
                        <a:t>17.در صورت وجود شبهه ،پاسخ دادن مناسب به آنها.</a:t>
                      </a:r>
                      <a:endParaRPr lang="en-US" sz="1800" b="1" kern="1200" dirty="0" smtClean="0">
                        <a:solidFill>
                          <a:schemeClr val="tx1"/>
                        </a:solidFill>
                        <a:latin typeface="+mn-lt"/>
                        <a:ea typeface="+mn-ea"/>
                        <a:cs typeface="B Lotus" pitchFamily="2" charset="-78"/>
                      </a:endParaRPr>
                    </a:p>
                    <a:p>
                      <a:pPr lvl="1" rtl="1">
                        <a:lnSpc>
                          <a:spcPct val="150000"/>
                        </a:lnSpc>
                      </a:pPr>
                      <a:r>
                        <a:rPr lang="fa-IR" sz="1800" b="1" kern="1200" dirty="0" smtClean="0">
                          <a:solidFill>
                            <a:schemeClr val="tx1"/>
                          </a:solidFill>
                          <a:latin typeface="+mn-lt"/>
                          <a:ea typeface="+mn-ea"/>
                          <a:cs typeface="B Lotus" pitchFamily="2" charset="-78"/>
                        </a:rPr>
                        <a:t>18.كسب مهارت بحث علميو گروهي.</a:t>
                      </a:r>
                      <a:endParaRPr lang="en-US" sz="1800" b="1" kern="1200" dirty="0" smtClean="0">
                        <a:solidFill>
                          <a:schemeClr val="tx1"/>
                        </a:solidFill>
                        <a:latin typeface="+mn-lt"/>
                        <a:ea typeface="+mn-ea"/>
                        <a:cs typeface="B Lotus" pitchFamily="2" charset="-78"/>
                      </a:endParaRPr>
                    </a:p>
                    <a:p>
                      <a:pPr lvl="1" rtl="1">
                        <a:lnSpc>
                          <a:spcPct val="150000"/>
                        </a:lnSpc>
                      </a:pPr>
                      <a:r>
                        <a:rPr lang="fa-IR" sz="1800" b="1" kern="1200" dirty="0" smtClean="0">
                          <a:solidFill>
                            <a:schemeClr val="tx1"/>
                          </a:solidFill>
                          <a:latin typeface="+mn-lt"/>
                          <a:ea typeface="+mn-ea"/>
                          <a:cs typeface="B Lotus" pitchFamily="2" charset="-78"/>
                        </a:rPr>
                        <a:t>19.آشنايي مربّی،با ديدگاه گروه‌هاي سنّي متعدّد، نسبت به يك موضوع.</a:t>
                      </a:r>
                      <a:endParaRPr lang="en-US" sz="1800" b="1" kern="1200" dirty="0" smtClean="0">
                        <a:solidFill>
                          <a:schemeClr val="tx1"/>
                        </a:solidFill>
                        <a:latin typeface="+mn-lt"/>
                        <a:ea typeface="+mn-ea"/>
                        <a:cs typeface="B Lotus" pitchFamily="2" charset="-78"/>
                      </a:endParaRPr>
                    </a:p>
                    <a:p>
                      <a:pPr lvl="1" rtl="1">
                        <a:lnSpc>
                          <a:spcPct val="150000"/>
                        </a:lnSpc>
                      </a:pPr>
                      <a:r>
                        <a:rPr lang="fa-IR" sz="1800" b="1" kern="1200" dirty="0" smtClean="0">
                          <a:solidFill>
                            <a:schemeClr val="tx1"/>
                          </a:solidFill>
                          <a:latin typeface="+mn-lt"/>
                          <a:ea typeface="+mn-ea"/>
                          <a:cs typeface="B Lotus" pitchFamily="2" charset="-78"/>
                        </a:rPr>
                        <a:t>20.حلّاجي نظرات و رسيدن به بهترين نظر.</a:t>
                      </a:r>
                      <a:endParaRPr lang="en-US" sz="1800" b="1" kern="1200" dirty="0" smtClean="0">
                        <a:solidFill>
                          <a:schemeClr val="tx1"/>
                        </a:solidFill>
                        <a:latin typeface="+mn-lt"/>
                        <a:ea typeface="+mn-ea"/>
                        <a:cs typeface="B Lotus" pitchFamily="2" charset="-78"/>
                      </a:endParaRPr>
                    </a:p>
                    <a:p>
                      <a:pPr lvl="1" rtl="1">
                        <a:lnSpc>
                          <a:spcPct val="150000"/>
                        </a:lnSpc>
                      </a:pPr>
                      <a:r>
                        <a:rPr lang="fa-IR" sz="1800" b="1" kern="1200" dirty="0" smtClean="0">
                          <a:solidFill>
                            <a:schemeClr val="tx1"/>
                          </a:solidFill>
                          <a:latin typeface="+mn-lt"/>
                          <a:ea typeface="+mn-ea"/>
                          <a:cs typeface="B Lotus" pitchFamily="2" charset="-78"/>
                        </a:rPr>
                        <a:t>21.نوعي افكار سنجي دانش‏آموزان.</a:t>
                      </a:r>
                      <a:endParaRPr lang="en-US" sz="1800" b="1" kern="1200" dirty="0" smtClean="0">
                        <a:solidFill>
                          <a:schemeClr val="tx1"/>
                        </a:solidFill>
                        <a:latin typeface="+mn-lt"/>
                        <a:ea typeface="+mn-ea"/>
                        <a:cs typeface="B Lotus" pitchFamily="2" charset="-78"/>
                      </a:endParaRPr>
                    </a:p>
                    <a:p>
                      <a:pPr lvl="1" rtl="1">
                        <a:lnSpc>
                          <a:spcPct val="150000"/>
                        </a:lnSpc>
                      </a:pPr>
                      <a:r>
                        <a:rPr lang="fa-IR" sz="1800" b="1" kern="1200" dirty="0" smtClean="0">
                          <a:solidFill>
                            <a:schemeClr val="tx1"/>
                          </a:solidFill>
                          <a:latin typeface="+mn-lt"/>
                          <a:ea typeface="+mn-ea"/>
                          <a:cs typeface="B Lotus" pitchFamily="2" charset="-78"/>
                        </a:rPr>
                        <a:t>22.اقبال به عمل‏گرايي، بيشتر است؛ زيرا، خود فراگير به نتيجه رسيده است.</a:t>
                      </a:r>
                      <a:endParaRPr lang="en-US" sz="1800" b="1" kern="1200" dirty="0" smtClean="0">
                        <a:solidFill>
                          <a:schemeClr val="tx1"/>
                        </a:solidFill>
                        <a:latin typeface="+mn-lt"/>
                        <a:ea typeface="+mn-ea"/>
                        <a:cs typeface="B Lotus" pitchFamily="2" charset="-78"/>
                      </a:endParaRPr>
                    </a:p>
                    <a:p>
                      <a:pPr lvl="1" rtl="1">
                        <a:lnSpc>
                          <a:spcPct val="150000"/>
                        </a:lnSpc>
                      </a:pPr>
                      <a:r>
                        <a:rPr lang="fa-IR" sz="1800" b="1" kern="1200" dirty="0" smtClean="0">
                          <a:solidFill>
                            <a:schemeClr val="tx1"/>
                          </a:solidFill>
                          <a:latin typeface="+mn-lt"/>
                          <a:ea typeface="+mn-ea"/>
                          <a:cs typeface="B Lotus" pitchFamily="2" charset="-78"/>
                        </a:rPr>
                        <a:t>23.ايجاد رابطه‏ی دوستي بين اعضاي گروه.</a:t>
                      </a:r>
                      <a:endParaRPr lang="en-US" sz="1800" b="1" kern="1200" dirty="0" smtClean="0">
                        <a:solidFill>
                          <a:schemeClr val="tx1"/>
                        </a:solidFill>
                        <a:latin typeface="+mn-lt"/>
                        <a:ea typeface="+mn-ea"/>
                        <a:cs typeface="B Lotus" pitchFamily="2" charset="-78"/>
                      </a:endParaRPr>
                    </a:p>
                    <a:p>
                      <a:pPr lvl="1">
                        <a:lnSpc>
                          <a:spcPct val="150000"/>
                        </a:lnSpc>
                      </a:pPr>
                      <a:r>
                        <a:rPr lang="ar-SA" sz="1800" b="1" kern="1200" dirty="0" smtClean="0">
                          <a:solidFill>
                            <a:schemeClr val="tx1"/>
                          </a:solidFill>
                          <a:latin typeface="+mn-lt"/>
                          <a:ea typeface="+mn-ea"/>
                          <a:cs typeface="B Lotus" pitchFamily="2" charset="-78"/>
                        </a:rPr>
                        <a:t>24.بالا رفتن قدرت فهم و درك. </a:t>
                      </a:r>
                      <a:endParaRPr lang="en-US" sz="18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سیزدهم/ قالب گروهی</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331930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289067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2462050"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203342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160479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117616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74753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31891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childTnLst>
                          </p:cTn>
                        </p:par>
                        <p:par>
                          <p:cTn id="61" fill="hold">
                            <p:stCondLst>
                              <p:cond delay="2000"/>
                            </p:stCondLst>
                            <p:childTnLst>
                              <p:par>
                                <p:cTn id="62" presetID="10" presetClass="entr" presetSubtype="0" fill="hold" nodeType="afterEffect">
                                  <p:stCondLst>
                                    <p:cond delay="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Lst>
  </p:timing>
</p:sld>
</file>

<file path=ppt/slides/slide156.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000" b="1" kern="1200" dirty="0" smtClean="0">
                        <a:solidFill>
                          <a:schemeClr val="tx1"/>
                        </a:solidFill>
                        <a:latin typeface="+mn-lt"/>
                        <a:ea typeface="+mn-ea"/>
                        <a:cs typeface="B Lotus" pitchFamily="2" charset="-78"/>
                      </a:endParaRPr>
                    </a:p>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نکته‏هاي اجرايي</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1. مربّی،بر بحث، اشراف کافي داشته باشد.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2. موضوعات، مورد علاقه‏ی شركت كنندگان باشد.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3. موضوع بحث، در زمينه‏اي باشد كه بتوان درباره‏ی آن، نظرات متفاوتي اظهار داشت.</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4. در اين گروه، دانش آموزان، حداقل به چهار يا پنج گروه 6 نفري تقسيم مي‏شوند.</a:t>
                      </a:r>
                      <a:endParaRPr lang="en-US" sz="2200" b="1" kern="1200" dirty="0" smtClean="0">
                        <a:solidFill>
                          <a:schemeClr val="tx1"/>
                        </a:solidFill>
                        <a:latin typeface="+mn-lt"/>
                        <a:ea typeface="+mn-ea"/>
                        <a:cs typeface="B Lotus" pitchFamily="2" charset="-78"/>
                      </a:endParaRPr>
                    </a:p>
                    <a:p>
                      <a:pPr lvl="1" algn="just">
                        <a:lnSpc>
                          <a:spcPct val="150000"/>
                        </a:lnSpc>
                      </a:pPr>
                      <a:r>
                        <a:rPr lang="ar-SA" sz="2200" b="1" kern="1200" dirty="0" smtClean="0">
                          <a:solidFill>
                            <a:schemeClr val="tx1"/>
                          </a:solidFill>
                          <a:latin typeface="+mn-lt"/>
                          <a:ea typeface="+mn-ea"/>
                          <a:cs typeface="B Lotus" pitchFamily="2" charset="-78"/>
                        </a:rPr>
                        <a:t>5. يک موضوع و مفهوم ديني، از زواياي مختلف ريز مي‏شود و هر موضوع جزئي، در اختيار يک گروه قرار مي‏گيرد تا درباره‏ی آن بحث و گفت وگو کنند (تعريف،اهمّيّت و ضرورت، آثار و فواید، موانع و....) </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سیزدهم/ قالب گروهی</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331930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289067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246205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203342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160479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117616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74753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31891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childTnLst>
                          </p:cTn>
                        </p:par>
                        <p:par>
                          <p:cTn id="61" fill="hold">
                            <p:stCondLst>
                              <p:cond delay="2000"/>
                            </p:stCondLst>
                            <p:childTnLst>
                              <p:par>
                                <p:cTn id="62" presetID="10" presetClass="entr" presetSubtype="0" fill="hold" nodeType="afterEffect">
                                  <p:stCondLst>
                                    <p:cond delay="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Lst>
  </p:timing>
</p:sld>
</file>

<file path=ppt/slides/slide157.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lvl="1" algn="just" rtl="1">
                        <a:lnSpc>
                          <a:spcPct val="150000"/>
                        </a:lnSpc>
                      </a:pPr>
                      <a:endParaRPr lang="fa-IR"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6. براي هم‏انديشي روي موضوع، به هر گروه، زمان معيني داده مي‏شود.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7. در گروه، بايد همه به نظرات هم، احترام بگذارند و کسی را مسخره نکنند.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8. مربّیبه منظورراهنمایی، به تمام گروه‌ها، سرکشي مي‏کند.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9. مربّی براي گروه ها، وقت معيّني را در نظر مي‏گيرد؛ تا نظرات خود را ردّ و بدل كنند؛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10. مربّینظرات گروه را حتّي الامکان نفي نکند؛ بلکه تکميل نمايد.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11. گاهي مي‏توان به نظرات جديد و خلّاق امتياز ويژه داد.</a:t>
                      </a:r>
                      <a:endParaRPr lang="en-US" sz="2200" b="1" kern="1200" dirty="0" smtClean="0">
                        <a:solidFill>
                          <a:schemeClr val="tx1"/>
                        </a:solidFill>
                        <a:latin typeface="+mn-lt"/>
                        <a:ea typeface="+mn-ea"/>
                        <a:cs typeface="B Lotus" pitchFamily="2" charset="-78"/>
                      </a:endParaRPr>
                    </a:p>
                    <a:p>
                      <a:pPr lvl="1" algn="just">
                        <a:lnSpc>
                          <a:spcPct val="150000"/>
                        </a:lnSpc>
                      </a:pPr>
                      <a:r>
                        <a:rPr lang="ar-SA" sz="2200" b="1" kern="1200" dirty="0" smtClean="0">
                          <a:solidFill>
                            <a:schemeClr val="tx1"/>
                          </a:solidFill>
                          <a:latin typeface="+mn-lt"/>
                          <a:ea typeface="+mn-ea"/>
                          <a:cs typeface="B Lotus" pitchFamily="2" charset="-78"/>
                        </a:rPr>
                        <a:t>12. گاهي مربّیمي‌تواند موضوع را براي جلسه‏ی بعد تعيين نمايد و به مخاطبان توصيه کند که پيرامون آن موضوع مطالعه و تحقيق کنند. </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سیزدهم/ قالب گروهی</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331930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289067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246205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203342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1604794"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117616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74753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31891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childTnLst>
                          </p:cTn>
                        </p:par>
                        <p:par>
                          <p:cTn id="61" fill="hold">
                            <p:stCondLst>
                              <p:cond delay="2000"/>
                            </p:stCondLst>
                            <p:childTnLst>
                              <p:par>
                                <p:cTn id="62" presetID="10" presetClass="entr" presetSubtype="0" fill="hold" nodeType="afterEffect">
                                  <p:stCondLst>
                                    <p:cond delay="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Lst>
  </p:timing>
</p:sld>
</file>

<file path=ppt/slides/slide158.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lvl="1" algn="just" rtl="1">
                        <a:lnSpc>
                          <a:spcPct val="150000"/>
                        </a:lnSpc>
                      </a:pPr>
                      <a:endParaRPr lang="fa-IR" sz="2200" b="1" kern="1200" dirty="0" smtClean="0">
                        <a:solidFill>
                          <a:schemeClr val="tx1"/>
                        </a:solidFill>
                        <a:latin typeface="+mn-lt"/>
                        <a:ea typeface="+mn-ea"/>
                        <a:cs typeface="B Lotus" pitchFamily="2" charset="-78"/>
                      </a:endParaRPr>
                    </a:p>
                    <a:p>
                      <a:pPr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نمونه‏ها</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مقطع ابتدایی</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گروه اوّل: چرا بايد درس بخونيم؟</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گروه دوم: مدرسه ترس داره؟</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گروه سوم: اگه درس نخونيم چي ميشه؟</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گروه چهارم: اگه درس بخونيم چي ميشه؟</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گروه پنجم: از چه وقت‏هايي براي درس خوندن مي‏تونيم استفاده كنيم؟</a:t>
                      </a:r>
                      <a:endParaRPr lang="en-US" sz="2200" b="1" kern="1200" dirty="0" smtClean="0">
                        <a:solidFill>
                          <a:schemeClr val="tx1"/>
                        </a:solidFill>
                        <a:latin typeface="+mn-lt"/>
                        <a:ea typeface="+mn-ea"/>
                        <a:cs typeface="B Lotus" pitchFamily="2" charset="-78"/>
                      </a:endParaRPr>
                    </a:p>
                    <a:p>
                      <a:pPr lvl="1">
                        <a:lnSpc>
                          <a:spcPct val="150000"/>
                        </a:lnSpc>
                      </a:pPr>
                      <a:r>
                        <a:rPr lang="ar-SA" sz="2200" b="1" kern="1200" dirty="0" smtClean="0">
                          <a:solidFill>
                            <a:schemeClr val="tx1"/>
                          </a:solidFill>
                          <a:latin typeface="+mn-lt"/>
                          <a:ea typeface="+mn-ea"/>
                          <a:cs typeface="B Lotus" pitchFamily="2" charset="-78"/>
                        </a:rPr>
                        <a:t>گروه ششم: از چه كساني براي درس خوندن، مي‏تونيم استفاده كنيم؟ </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سیزدهم/ قالب گروهی</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331930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289067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246205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203342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160479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1176166"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74753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31891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childTnLst>
                          </p:cTn>
                        </p:par>
                        <p:par>
                          <p:cTn id="61" fill="hold">
                            <p:stCondLst>
                              <p:cond delay="2000"/>
                            </p:stCondLst>
                            <p:childTnLst>
                              <p:par>
                                <p:cTn id="62" presetID="10" presetClass="entr" presetSubtype="0" fill="hold" nodeType="afterEffect">
                                  <p:stCondLst>
                                    <p:cond delay="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Lst>
  </p:timing>
</p:sld>
</file>

<file path=ppt/slides/slide159.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lvl="1" algn="just" rtl="1">
                        <a:lnSpc>
                          <a:spcPct val="150000"/>
                        </a:lnSpc>
                      </a:pPr>
                      <a:endParaRPr lang="fa-IR" sz="2200" b="1" kern="1200" dirty="0" smtClean="0">
                        <a:solidFill>
                          <a:schemeClr val="tx1"/>
                        </a:solidFill>
                        <a:latin typeface="+mn-lt"/>
                        <a:ea typeface="+mn-ea"/>
                        <a:cs typeface="B Lotus" pitchFamily="2" charset="-78"/>
                      </a:endParaRPr>
                    </a:p>
                    <a:p>
                      <a:pPr lvl="1" algn="just" rtl="1">
                        <a:lnSpc>
                          <a:spcPct val="150000"/>
                        </a:lnSpc>
                      </a:pPr>
                      <a:endParaRPr lang="fa-IR" sz="2200" b="1" kern="1200" dirty="0" smtClean="0">
                        <a:solidFill>
                          <a:schemeClr val="tx1"/>
                        </a:solidFill>
                        <a:latin typeface="+mn-lt"/>
                        <a:ea typeface="+mn-ea"/>
                        <a:cs typeface="B Lotus" pitchFamily="2" charset="-78"/>
                      </a:endParaRPr>
                    </a:p>
                    <a:p>
                      <a:pPr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مقطع راهنمایی</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گروه اوّل:نماز چیست؟</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گروه دوم:چرا نماز می‌خونیم؟</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گروه سوم:نماز خوندن چه فایده‏ای داره؟</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گروه چهارم:عواقب بی‌نمازی چیه؟</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گروه پنجم:موانع نماز خواندن چیه؟</a:t>
                      </a:r>
                      <a:endParaRPr lang="en-US" sz="2200" b="1" kern="1200" dirty="0" smtClean="0">
                        <a:solidFill>
                          <a:schemeClr val="tx1"/>
                        </a:solidFill>
                        <a:latin typeface="+mn-lt"/>
                        <a:ea typeface="+mn-ea"/>
                        <a:cs typeface="B Lotus" pitchFamily="2" charset="-78"/>
                      </a:endParaRPr>
                    </a:p>
                    <a:p>
                      <a:pPr lvl="1">
                        <a:lnSpc>
                          <a:spcPct val="150000"/>
                        </a:lnSpc>
                      </a:pPr>
                      <a:r>
                        <a:rPr lang="ar-SA" sz="2200" b="1" kern="1200" dirty="0" smtClean="0">
                          <a:solidFill>
                            <a:schemeClr val="tx1"/>
                          </a:solidFill>
                          <a:latin typeface="+mn-lt"/>
                          <a:ea typeface="+mn-ea"/>
                          <a:cs typeface="B Lotus" pitchFamily="2" charset="-78"/>
                        </a:rPr>
                        <a:t>گروه ششم: چکار کنیم نمازمون قبول بشه؟ </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سیزدهم/ قالب گروهی</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331930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289067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246205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203342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160479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117616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747538"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31891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childTnLst>
                          </p:cTn>
                        </p:par>
                        <p:par>
                          <p:cTn id="61" fill="hold">
                            <p:stCondLst>
                              <p:cond delay="2000"/>
                            </p:stCondLst>
                            <p:childTnLst>
                              <p:par>
                                <p:cTn id="62" presetID="10" presetClass="entr" presetSubtype="0" fill="hold" nodeType="afterEffect">
                                  <p:stCondLst>
                                    <p:cond delay="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lvl="1" algn="just" rtl="1">
                        <a:lnSpc>
                          <a:spcPct val="150000"/>
                        </a:lnSpc>
                      </a:pPr>
                      <a:endParaRPr lang="fa-IR" sz="3200" b="0" kern="1200" dirty="0" smtClean="0">
                        <a:solidFill>
                          <a:schemeClr val="tx1"/>
                        </a:solidFill>
                        <a:latin typeface="+mn-lt"/>
                        <a:ea typeface="+mn-ea"/>
                        <a:cs typeface="B Lotus" pitchFamily="2" charset="-78"/>
                      </a:endParaRPr>
                    </a:p>
                    <a:p>
                      <a:pPr lvl="1" rtl="1">
                        <a:lnSpc>
                          <a:spcPct val="150000"/>
                        </a:lnSpc>
                      </a:pPr>
                      <a:r>
                        <a:rPr lang="fa-IR" sz="2400" b="1" kern="1200" dirty="0" smtClean="0">
                          <a:solidFill>
                            <a:schemeClr val="tx1"/>
                          </a:solidFill>
                          <a:latin typeface="+mn-lt"/>
                          <a:ea typeface="+mn-ea"/>
                          <a:cs typeface="B Lotus" pitchFamily="2" charset="-78"/>
                        </a:rPr>
                        <a:t>ز) نوع س‍ؤالات مخاطب</a:t>
                      </a:r>
                      <a:endParaRPr lang="en-US" sz="2400" b="1" kern="1200" dirty="0" smtClean="0">
                        <a:solidFill>
                          <a:schemeClr val="tx1"/>
                        </a:solidFill>
                        <a:latin typeface="+mn-lt"/>
                        <a:ea typeface="+mn-ea"/>
                        <a:cs typeface="B Lotus" pitchFamily="2" charset="-78"/>
                      </a:endParaRPr>
                    </a:p>
                    <a:p>
                      <a:pPr lvl="1" rtl="1">
                        <a:lnSpc>
                          <a:spcPct val="150000"/>
                        </a:lnSpc>
                      </a:pPr>
                      <a:r>
                        <a:rPr lang="fa-IR" sz="2400" b="1" kern="1200" dirty="0" smtClean="0">
                          <a:solidFill>
                            <a:schemeClr val="tx1"/>
                          </a:solidFill>
                          <a:latin typeface="+mn-lt"/>
                          <a:ea typeface="+mn-ea"/>
                          <a:cs typeface="B Lotus" pitchFamily="2" charset="-78"/>
                        </a:rPr>
                        <a:t>ح) استفاده از نیازسنجی‏های انجام شده</a:t>
                      </a:r>
                      <a:endParaRPr lang="en-US" sz="2400" b="1" kern="1200" dirty="0" smtClean="0">
                        <a:solidFill>
                          <a:schemeClr val="tx1"/>
                        </a:solidFill>
                        <a:latin typeface="+mn-lt"/>
                        <a:ea typeface="+mn-ea"/>
                        <a:cs typeface="B Lotus" pitchFamily="2" charset="-78"/>
                      </a:endParaRPr>
                    </a:p>
                    <a:p>
                      <a:pPr lvl="1" rtl="1">
                        <a:lnSpc>
                          <a:spcPct val="150000"/>
                        </a:lnSpc>
                      </a:pPr>
                      <a:r>
                        <a:rPr lang="fa-IR" sz="2400" b="1" kern="1200" dirty="0" smtClean="0">
                          <a:solidFill>
                            <a:schemeClr val="tx1"/>
                          </a:solidFill>
                          <a:latin typeface="+mn-lt"/>
                          <a:ea typeface="+mn-ea"/>
                          <a:cs typeface="B Lotus" pitchFamily="2" charset="-78"/>
                        </a:rPr>
                        <a:t>ط)استفاده از برنامه‏ی مخصوص كودك و نوجوان در رسانه‏هاي جمعي.</a:t>
                      </a:r>
                      <a:endParaRPr lang="en-US" sz="2400" b="1" kern="1200" dirty="0" smtClean="0">
                        <a:solidFill>
                          <a:schemeClr val="tx1"/>
                        </a:solidFill>
                        <a:latin typeface="+mn-lt"/>
                        <a:ea typeface="+mn-ea"/>
                        <a:cs typeface="B Lotus" pitchFamily="2" charset="-78"/>
                      </a:endParaRPr>
                    </a:p>
                    <a:p>
                      <a:pPr lvl="1" rtl="1">
                        <a:lnSpc>
                          <a:spcPct val="150000"/>
                        </a:lnSpc>
                      </a:pPr>
                      <a:r>
                        <a:rPr lang="fa-IR" sz="2400" b="1" kern="1200" dirty="0" smtClean="0">
                          <a:solidFill>
                            <a:schemeClr val="tx1"/>
                          </a:solidFill>
                          <a:latin typeface="+mn-lt"/>
                          <a:ea typeface="+mn-ea"/>
                          <a:cs typeface="B Lotus" pitchFamily="2" charset="-78"/>
                        </a:rPr>
                        <a:t>ي) تکیه کردن بر اندوخته‏های ذهنی و تجربیّات مربّی: با توجّه به شناختی که مربّی از منطقه و اهالی آن دارد، می‏تواند مجموعه‏ای از ویژگی های مخاطبان بومی خود را مدّ نظر قرار دهد.</a:t>
                      </a:r>
                      <a:endParaRPr lang="en-US" sz="24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643438" y="139463"/>
            <a:ext cx="3357586"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دوم / </a:t>
            </a:r>
            <a:r>
              <a:rPr lang="ar-SA" sz="1700" b="1" dirty="0" smtClean="0">
                <a:effectLst>
                  <a:glow rad="101600">
                    <a:schemeClr val="accent3">
                      <a:satMod val="175000"/>
                      <a:alpha val="40000"/>
                    </a:schemeClr>
                  </a:glow>
                </a:effectLst>
                <a:cs typeface="B Mitra" pitchFamily="2" charset="-78"/>
              </a:rPr>
              <a:t>اصل</a:t>
            </a:r>
            <a:r>
              <a:rPr lang="fa-IR" sz="1700" b="1" dirty="0" smtClean="0">
                <a:effectLst>
                  <a:glow rad="101600">
                    <a:schemeClr val="accent3">
                      <a:satMod val="175000"/>
                      <a:alpha val="40000"/>
                    </a:schemeClr>
                  </a:glow>
                </a:effectLst>
                <a:cs typeface="B Mitra" pitchFamily="2" charset="-78"/>
              </a:rPr>
              <a:t> دوم</a:t>
            </a:r>
            <a:endParaRPr lang="en-US" sz="1700" b="1" dirty="0" smtClean="0">
              <a:effectLst>
                <a:glow rad="101600">
                  <a:schemeClr val="accent3">
                    <a:satMod val="175000"/>
                    <a:alpha val="40000"/>
                  </a:schemeClr>
                </a:glow>
              </a:effectLst>
              <a:cs typeface="B Mitra" pitchFamily="2" charset="-78"/>
            </a:endParaRPr>
          </a:p>
          <a:p>
            <a:pPr algn="ctr"/>
            <a:r>
              <a:rPr lang="fa-IR" sz="1700" b="1" dirty="0" smtClean="0">
                <a:effectLst>
                  <a:glow rad="101600">
                    <a:schemeClr val="accent3">
                      <a:satMod val="175000"/>
                      <a:alpha val="40000"/>
                    </a:schemeClr>
                  </a:glow>
                </a:effectLst>
                <a:cs typeface="B Mitra" pitchFamily="2" charset="-78"/>
              </a:rPr>
              <a:t>شناخت مخاطب</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7143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285720"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childTnLst>
                          </p:cTn>
                        </p:par>
                        <p:par>
                          <p:cTn id="37" fill="hold">
                            <p:stCondLst>
                              <p:cond delay="2000"/>
                            </p:stCondLst>
                            <p:childTnLst>
                              <p:par>
                                <p:cTn id="38" presetID="10" presetClass="entr" presetSubtype="0" fill="hold" nodeType="afterEffect">
                                  <p:stCondLst>
                                    <p:cond delay="0"/>
                                  </p:stCondLst>
                                  <p:childTnLst>
                                    <p:set>
                                      <p:cBhvr>
                                        <p:cTn id="39" dur="1" fill="hold">
                                          <p:stCondLst>
                                            <p:cond delay="0"/>
                                          </p:stCondLst>
                                        </p:cTn>
                                        <p:tgtEl>
                                          <p:spTgt spid="30"/>
                                        </p:tgtEl>
                                        <p:attrNameLst>
                                          <p:attrName>style.visibility</p:attrName>
                                        </p:attrNameLst>
                                      </p:cBhvr>
                                      <p:to>
                                        <p:strVal val="visible"/>
                                      </p:to>
                                    </p:set>
                                    <p:animEffect transition="in" filter="fade">
                                      <p:cBhvr>
                                        <p:cTn id="40"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Lst>
  </p:timing>
</p:sld>
</file>

<file path=ppt/slides/slide160.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lvl="1"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مقطع دبیرستان</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کاروان راهیان نور</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گروه اوّل: شهيد كيست؟</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گروه دوم: شهادت چيست؟</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گروه سوم: آيا دست‏یابی به مرحله‏ی شهادت زمينه‏ی فردي و اجتماعي نياز دارد؟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گروه چهارم: زمينه‌هاي فردي شهادت چیست؟</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گروه پنجم: چه چيزهايي زمينه‌هاي اجتماعي شهادت به شمار مي‏رود؟</a:t>
                      </a:r>
                      <a:endParaRPr lang="en-US" sz="2200" b="1" kern="1200" dirty="0" smtClean="0">
                        <a:solidFill>
                          <a:schemeClr val="tx1"/>
                        </a:solidFill>
                        <a:latin typeface="+mn-lt"/>
                        <a:ea typeface="+mn-ea"/>
                        <a:cs typeface="B Lotus" pitchFamily="2" charset="-78"/>
                      </a:endParaRPr>
                    </a:p>
                    <a:p>
                      <a:pPr lvl="1" algn="just">
                        <a:lnSpc>
                          <a:spcPct val="150000"/>
                        </a:lnSpc>
                      </a:pPr>
                      <a:r>
                        <a:rPr lang="ar-SA" sz="2200" b="1" kern="1200" dirty="0" smtClean="0">
                          <a:solidFill>
                            <a:schemeClr val="tx1"/>
                          </a:solidFill>
                          <a:latin typeface="+mn-lt"/>
                          <a:ea typeface="+mn-ea"/>
                          <a:cs typeface="B Lotus" pitchFamily="2" charset="-78"/>
                        </a:rPr>
                        <a:t>گروه ششم: وظيفه‏ی ما در قبال شهدا چيست؟ </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سیزدهم/ قالب گروهی</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331930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289067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246205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203342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160479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117616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74753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318910"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childTnLst>
                          </p:cTn>
                        </p:par>
                        <p:par>
                          <p:cTn id="61" fill="hold">
                            <p:stCondLst>
                              <p:cond delay="2000"/>
                            </p:stCondLst>
                            <p:childTnLst>
                              <p:par>
                                <p:cTn id="62" presetID="10" presetClass="entr" presetSubtype="0" fill="hold" nodeType="afterEffect">
                                  <p:stCondLst>
                                    <p:cond delay="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Lst>
  </p:timing>
</p:sld>
</file>

<file path=ppt/slides/slide161.xml><?xml version="1.0" encoding="utf-8"?>
<p:sld xmlns:a="http://schemas.openxmlformats.org/drawingml/2006/main" xmlns:r="http://schemas.openxmlformats.org/officeDocument/2006/relationships" xmlns:p="http://schemas.openxmlformats.org/presentationml/2006/main">
  <p:cSld>
    <p:bg>
      <p:bgPr>
        <a:blipFill dpi="0" rotWithShape="1">
          <a:blip r:embed="rId3" cstate="print">
            <a:lum/>
          </a:blip>
          <a:srcRect/>
          <a:stretch>
            <a:fillRect/>
          </a:stretch>
        </a:blipFill>
        <a:effectLst/>
      </p:bgPr>
    </p:bg>
    <p:spTree>
      <p:nvGrpSpPr>
        <p:cNvPr id="1" name=""/>
        <p:cNvGrpSpPr/>
        <p:nvPr/>
      </p:nvGrpSpPr>
      <p:grpSpPr>
        <a:xfrm>
          <a:off x="0" y="0"/>
          <a:ext cx="0" cy="0"/>
          <a:chOff x="0" y="0"/>
          <a:chExt cx="0" cy="0"/>
        </a:xfrm>
      </p:grpSpPr>
      <p:pic>
        <p:nvPicPr>
          <p:cNvPr id="2050"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5295931" y="1214422"/>
            <a:ext cx="3490911" cy="708549"/>
          </a:xfrm>
          <a:prstGeom prst="rect">
            <a:avLst/>
          </a:prstGeom>
          <a:noFill/>
        </p:spPr>
      </p:pic>
      <p:sp>
        <p:nvSpPr>
          <p:cNvPr id="14" name="TextBox 13"/>
          <p:cNvSpPr txBox="1"/>
          <p:nvPr/>
        </p:nvSpPr>
        <p:spPr>
          <a:xfrm>
            <a:off x="6494289" y="1342673"/>
            <a:ext cx="1094195"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معنای روش </a:t>
            </a:r>
            <a:endParaRPr lang="fa-IR" sz="1700" b="1" dirty="0">
              <a:effectLst/>
              <a:cs typeface="B Mitra" pitchFamily="2" charset="-78"/>
            </a:endParaRPr>
          </a:p>
        </p:txBody>
      </p:sp>
      <p:pic>
        <p:nvPicPr>
          <p:cNvPr id="23"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5081617" y="1862134"/>
            <a:ext cx="3490911" cy="708549"/>
          </a:xfrm>
          <a:prstGeom prst="rect">
            <a:avLst/>
          </a:prstGeom>
          <a:noFill/>
        </p:spPr>
      </p:pic>
      <p:pic>
        <p:nvPicPr>
          <p:cNvPr id="24"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867303" y="2500306"/>
            <a:ext cx="3490911" cy="708549"/>
          </a:xfrm>
          <a:prstGeom prst="rect">
            <a:avLst/>
          </a:prstGeom>
          <a:noFill/>
        </p:spPr>
      </p:pic>
      <p:pic>
        <p:nvPicPr>
          <p:cNvPr id="25"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652989" y="3148018"/>
            <a:ext cx="3490911" cy="708549"/>
          </a:xfrm>
          <a:prstGeom prst="rect">
            <a:avLst/>
          </a:prstGeom>
          <a:noFill/>
        </p:spPr>
      </p:pic>
      <p:pic>
        <p:nvPicPr>
          <p:cNvPr id="27"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438675" y="3790960"/>
            <a:ext cx="3490911" cy="708549"/>
          </a:xfrm>
          <a:prstGeom prst="rect">
            <a:avLst/>
          </a:prstGeom>
          <a:noFill/>
        </p:spPr>
      </p:pic>
      <p:pic>
        <p:nvPicPr>
          <p:cNvPr id="28"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224361" y="4433902"/>
            <a:ext cx="3490911" cy="708549"/>
          </a:xfrm>
          <a:prstGeom prst="rect">
            <a:avLst/>
          </a:prstGeom>
          <a:noFill/>
        </p:spPr>
      </p:pic>
      <p:pic>
        <p:nvPicPr>
          <p:cNvPr id="29"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081485" y="5076844"/>
            <a:ext cx="3490911" cy="708549"/>
          </a:xfrm>
          <a:prstGeom prst="rect">
            <a:avLst/>
          </a:prstGeom>
          <a:noFill/>
        </p:spPr>
      </p:pic>
      <p:pic>
        <p:nvPicPr>
          <p:cNvPr id="30"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3786182" y="5715016"/>
            <a:ext cx="3490911" cy="708549"/>
          </a:xfrm>
          <a:prstGeom prst="rect">
            <a:avLst/>
          </a:prstGeom>
          <a:noFill/>
        </p:spPr>
      </p:pic>
      <p:pic>
        <p:nvPicPr>
          <p:cNvPr id="53"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795469" y="1504944"/>
            <a:ext cx="3490911" cy="708549"/>
          </a:xfrm>
          <a:prstGeom prst="rect">
            <a:avLst/>
          </a:prstGeom>
          <a:noFill/>
        </p:spPr>
      </p:pic>
      <p:pic>
        <p:nvPicPr>
          <p:cNvPr id="54"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581155" y="2152656"/>
            <a:ext cx="3490911" cy="708549"/>
          </a:xfrm>
          <a:prstGeom prst="rect">
            <a:avLst/>
          </a:prstGeom>
          <a:noFill/>
        </p:spPr>
      </p:pic>
      <p:pic>
        <p:nvPicPr>
          <p:cNvPr id="55"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366841" y="2790828"/>
            <a:ext cx="3490911" cy="708549"/>
          </a:xfrm>
          <a:prstGeom prst="rect">
            <a:avLst/>
          </a:prstGeom>
          <a:noFill/>
        </p:spPr>
      </p:pic>
      <p:pic>
        <p:nvPicPr>
          <p:cNvPr id="56"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152527" y="3438540"/>
            <a:ext cx="3490911" cy="708549"/>
          </a:xfrm>
          <a:prstGeom prst="rect">
            <a:avLst/>
          </a:prstGeom>
          <a:noFill/>
        </p:spPr>
      </p:pic>
      <p:pic>
        <p:nvPicPr>
          <p:cNvPr id="57"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938213" y="4081482"/>
            <a:ext cx="3490911" cy="708549"/>
          </a:xfrm>
          <a:prstGeom prst="rect">
            <a:avLst/>
          </a:prstGeom>
          <a:noFill/>
        </p:spPr>
      </p:pic>
      <p:pic>
        <p:nvPicPr>
          <p:cNvPr id="58"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723899" y="4724424"/>
            <a:ext cx="3490911" cy="708549"/>
          </a:xfrm>
          <a:prstGeom prst="rect">
            <a:avLst/>
          </a:prstGeom>
          <a:noFill/>
        </p:spPr>
      </p:pic>
      <p:pic>
        <p:nvPicPr>
          <p:cNvPr id="59"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581023" y="5367366"/>
            <a:ext cx="3490911" cy="708549"/>
          </a:xfrm>
          <a:prstGeom prst="rect">
            <a:avLst/>
          </a:prstGeom>
          <a:noFill/>
        </p:spPr>
      </p:pic>
      <p:pic>
        <p:nvPicPr>
          <p:cNvPr id="60"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285720" y="6005538"/>
            <a:ext cx="3490911" cy="708549"/>
          </a:xfrm>
          <a:prstGeom prst="rect">
            <a:avLst/>
          </a:prstGeom>
          <a:noFill/>
        </p:spPr>
      </p:pic>
      <p:sp>
        <p:nvSpPr>
          <p:cNvPr id="61" name="TextBox 60"/>
          <p:cNvSpPr txBox="1"/>
          <p:nvPr/>
        </p:nvSpPr>
        <p:spPr>
          <a:xfrm>
            <a:off x="5958504" y="1974034"/>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 قالب داستان</a:t>
            </a:r>
            <a:endParaRPr lang="fa-IR" sz="1700" b="1" dirty="0">
              <a:effectLst/>
              <a:cs typeface="B Mitra" pitchFamily="2" charset="-78"/>
            </a:endParaRPr>
          </a:p>
        </p:txBody>
      </p:sp>
      <p:sp>
        <p:nvSpPr>
          <p:cNvPr id="62" name="TextBox 61"/>
          <p:cNvSpPr txBox="1"/>
          <p:nvPr/>
        </p:nvSpPr>
        <p:spPr>
          <a:xfrm>
            <a:off x="5529876" y="2612206"/>
            <a:ext cx="2165765"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2-قالب پرسش و پاسخ</a:t>
            </a:r>
            <a:endParaRPr lang="fa-IR" sz="1700" b="1" dirty="0">
              <a:effectLst/>
              <a:cs typeface="B Mitra" pitchFamily="2" charset="-78"/>
            </a:endParaRPr>
          </a:p>
        </p:txBody>
      </p:sp>
      <p:sp>
        <p:nvSpPr>
          <p:cNvPr id="63" name="TextBox 62"/>
          <p:cNvSpPr txBox="1"/>
          <p:nvPr/>
        </p:nvSpPr>
        <p:spPr>
          <a:xfrm>
            <a:off x="5529876" y="3276269"/>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3- قالب انواعی</a:t>
            </a:r>
            <a:endParaRPr lang="fa-IR" sz="1700" b="1" dirty="0">
              <a:effectLst/>
              <a:cs typeface="B Mitra" pitchFamily="2" charset="-78"/>
            </a:endParaRPr>
          </a:p>
        </p:txBody>
      </p:sp>
      <p:sp>
        <p:nvSpPr>
          <p:cNvPr id="64" name="TextBox 63"/>
          <p:cNvSpPr txBox="1"/>
          <p:nvPr/>
        </p:nvSpPr>
        <p:spPr>
          <a:xfrm>
            <a:off x="5315562" y="3919211"/>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4-قالب گروهی</a:t>
            </a:r>
            <a:endParaRPr lang="fa-IR" sz="1700" b="1" dirty="0">
              <a:effectLst/>
              <a:cs typeface="B Mitra" pitchFamily="2" charset="-78"/>
            </a:endParaRPr>
          </a:p>
        </p:txBody>
      </p:sp>
      <p:sp>
        <p:nvSpPr>
          <p:cNvPr id="65" name="TextBox 64">
            <a:hlinkClick r:id="rId5" action="ppaction://hlinksldjump">
              <a:snd r:embed="rId6" name="thbad.wav"/>
            </a:hlinkClick>
            <a:hlinkHover r:id="" action="ppaction://noaction">
              <a:snd r:embed="rId7" name="0.wav"/>
            </a:hlinkHover>
          </p:cNvPr>
          <p:cNvSpPr txBox="1"/>
          <p:nvPr/>
        </p:nvSpPr>
        <p:spPr>
          <a:xfrm>
            <a:off x="5101248" y="4562153"/>
            <a:ext cx="1737137" cy="452047"/>
          </a:xfrm>
          <a:prstGeom prst="rect">
            <a:avLst/>
          </a:prstGeom>
          <a:noFill/>
        </p:spPr>
        <p:txBody>
          <a:bodyPr wrap="square" rtlCol="1" anchor="ctr">
            <a:spAutoFit/>
          </a:bodyPr>
          <a:lstStyle/>
          <a:p>
            <a:pPr algn="ctr">
              <a:lnSpc>
                <a:spcPct val="150000"/>
              </a:lnSpc>
            </a:pPr>
            <a:r>
              <a:rPr lang="fa-IR" sz="1700" b="1" dirty="0" smtClean="0">
                <a:effectLst>
                  <a:glow rad="101600">
                    <a:schemeClr val="accent3">
                      <a:satMod val="175000"/>
                      <a:alpha val="40000"/>
                    </a:schemeClr>
                  </a:glow>
                </a:effectLst>
                <a:cs typeface="B Mitra" pitchFamily="2" charset="-78"/>
              </a:rPr>
              <a:t>5-قالب شعاری</a:t>
            </a:r>
            <a:endParaRPr lang="fa-IR" sz="1700" b="1" dirty="0">
              <a:effectLst>
                <a:glow rad="101600">
                  <a:schemeClr val="accent3">
                    <a:satMod val="175000"/>
                    <a:alpha val="40000"/>
                  </a:schemeClr>
                </a:glow>
              </a:effectLst>
              <a:cs typeface="B Mitra" pitchFamily="2" charset="-78"/>
            </a:endParaRPr>
          </a:p>
        </p:txBody>
      </p:sp>
      <p:sp>
        <p:nvSpPr>
          <p:cNvPr id="66" name="TextBox 65"/>
          <p:cNvSpPr txBox="1"/>
          <p:nvPr/>
        </p:nvSpPr>
        <p:spPr>
          <a:xfrm>
            <a:off x="4958372" y="5205095"/>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6-قالب آدابی</a:t>
            </a:r>
            <a:endParaRPr lang="fa-IR" sz="1700" b="1" dirty="0">
              <a:effectLst/>
              <a:cs typeface="B Mitra" pitchFamily="2" charset="-78"/>
            </a:endParaRPr>
          </a:p>
        </p:txBody>
      </p:sp>
      <p:sp>
        <p:nvSpPr>
          <p:cNvPr id="67" name="TextBox 66"/>
          <p:cNvSpPr txBox="1"/>
          <p:nvPr/>
        </p:nvSpPr>
        <p:spPr>
          <a:xfrm>
            <a:off x="4663069" y="5843267"/>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7-قالب عددی</a:t>
            </a:r>
            <a:endParaRPr lang="fa-IR" sz="1700" b="1" dirty="0">
              <a:effectLst/>
              <a:cs typeface="B Mitra" pitchFamily="2" charset="-78"/>
            </a:endParaRPr>
          </a:p>
        </p:txBody>
      </p:sp>
      <p:sp>
        <p:nvSpPr>
          <p:cNvPr id="68" name="TextBox 67"/>
          <p:cNvSpPr txBox="1"/>
          <p:nvPr/>
        </p:nvSpPr>
        <p:spPr>
          <a:xfrm>
            <a:off x="2672356" y="1633195"/>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9-قالب نمادین</a:t>
            </a:r>
            <a:endParaRPr lang="fa-IR" sz="1700" b="1" dirty="0">
              <a:effectLst/>
              <a:cs typeface="B Mitra" pitchFamily="2" charset="-78"/>
            </a:endParaRPr>
          </a:p>
        </p:txBody>
      </p:sp>
      <p:sp>
        <p:nvSpPr>
          <p:cNvPr id="69" name="TextBox 68"/>
          <p:cNvSpPr txBox="1"/>
          <p:nvPr/>
        </p:nvSpPr>
        <p:spPr>
          <a:xfrm>
            <a:off x="2458042" y="2280907"/>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10-قالب تشبیهی</a:t>
            </a:r>
            <a:endParaRPr lang="fa-IR" sz="1700" b="1" dirty="0">
              <a:effectLst/>
              <a:cs typeface="B Mitra" pitchFamily="2" charset="-78"/>
            </a:endParaRPr>
          </a:p>
        </p:txBody>
      </p:sp>
      <p:sp>
        <p:nvSpPr>
          <p:cNvPr id="70" name="TextBox 69"/>
          <p:cNvSpPr txBox="1"/>
          <p:nvPr/>
        </p:nvSpPr>
        <p:spPr>
          <a:xfrm>
            <a:off x="2243728" y="2919079"/>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11-قالب نکته ای</a:t>
            </a:r>
            <a:endParaRPr lang="fa-IR" sz="1700" b="1" dirty="0">
              <a:effectLst/>
              <a:cs typeface="B Mitra" pitchFamily="2" charset="-78"/>
            </a:endParaRPr>
          </a:p>
        </p:txBody>
      </p:sp>
      <p:sp>
        <p:nvSpPr>
          <p:cNvPr id="71" name="TextBox 70"/>
          <p:cNvSpPr txBox="1"/>
          <p:nvPr/>
        </p:nvSpPr>
        <p:spPr>
          <a:xfrm>
            <a:off x="2029414" y="3566791"/>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12-قالب تعارضی</a:t>
            </a:r>
            <a:endParaRPr lang="fa-IR" sz="1700" b="1" dirty="0">
              <a:effectLst/>
              <a:cs typeface="B Mitra" pitchFamily="2" charset="-78"/>
            </a:endParaRPr>
          </a:p>
        </p:txBody>
      </p:sp>
      <p:sp>
        <p:nvSpPr>
          <p:cNvPr id="72" name="TextBox 71"/>
          <p:cNvSpPr txBox="1"/>
          <p:nvPr/>
        </p:nvSpPr>
        <p:spPr>
          <a:xfrm>
            <a:off x="1815100" y="4209733"/>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13-قالب مقایسه ای</a:t>
            </a:r>
            <a:endParaRPr lang="fa-IR" sz="1700" b="1" dirty="0">
              <a:effectLst/>
              <a:cs typeface="B Mitra" pitchFamily="2" charset="-78"/>
            </a:endParaRPr>
          </a:p>
        </p:txBody>
      </p:sp>
      <p:sp>
        <p:nvSpPr>
          <p:cNvPr id="73" name="TextBox 72"/>
          <p:cNvSpPr txBox="1"/>
          <p:nvPr/>
        </p:nvSpPr>
        <p:spPr>
          <a:xfrm>
            <a:off x="1600786" y="4852675"/>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14-قالب نسخه ای</a:t>
            </a:r>
            <a:endParaRPr lang="fa-IR" sz="1700" b="1" dirty="0">
              <a:effectLst/>
              <a:cs typeface="B Mitra" pitchFamily="2" charset="-78"/>
            </a:endParaRPr>
          </a:p>
        </p:txBody>
      </p:sp>
      <p:sp>
        <p:nvSpPr>
          <p:cNvPr id="74" name="TextBox 73"/>
          <p:cNvSpPr txBox="1"/>
          <p:nvPr/>
        </p:nvSpPr>
        <p:spPr>
          <a:xfrm>
            <a:off x="1457910" y="5495617"/>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15-قالب نمایشی</a:t>
            </a:r>
            <a:endParaRPr lang="fa-IR" sz="1700" b="1" dirty="0">
              <a:effectLst/>
              <a:cs typeface="B Mitra" pitchFamily="2" charset="-78"/>
            </a:endParaRPr>
          </a:p>
        </p:txBody>
      </p:sp>
      <p:sp>
        <p:nvSpPr>
          <p:cNvPr id="75" name="TextBox 74"/>
          <p:cNvSpPr txBox="1"/>
          <p:nvPr/>
        </p:nvSpPr>
        <p:spPr>
          <a:xfrm>
            <a:off x="1162607" y="6133789"/>
            <a:ext cx="1737137" cy="452047"/>
          </a:xfrm>
          <a:prstGeom prst="rect">
            <a:avLst/>
          </a:prstGeom>
          <a:noFill/>
        </p:spPr>
        <p:txBody>
          <a:bodyPr wrap="square" rtlCol="1" anchor="ctr">
            <a:spAutoFit/>
          </a:bodyPr>
          <a:lstStyle/>
          <a:p>
            <a:pPr algn="ctr" rtl="0">
              <a:lnSpc>
                <a:spcPct val="150000"/>
              </a:lnSpc>
            </a:pPr>
            <a:r>
              <a:rPr lang="fa-IR" sz="1700" b="1" dirty="0" smtClean="0">
                <a:effectLst/>
                <a:cs typeface="B Mitra" pitchFamily="2" charset="-78"/>
              </a:rPr>
              <a:t>16-قالب توصیفی</a:t>
            </a:r>
            <a:endParaRPr lang="fa-IR" sz="1700" b="1" dirty="0">
              <a:effectLst/>
              <a:cs typeface="B Mitra" pitchFamily="2" charset="-78"/>
            </a:endParaRPr>
          </a:p>
        </p:txBody>
      </p:sp>
      <p:pic>
        <p:nvPicPr>
          <p:cNvPr id="76" name="Picture 2" descr="G:\ramezan 1390\pic - file\bais\b1.jpg">
            <a:hlinkClick r:id="rId8" action="ppaction://hlinksldjump">
              <a:snd r:embed="rId6" name="thbad.wav"/>
            </a:hlinkClick>
            <a:hlinkHover r:id="" action="ppaction://noaction">
              <a:snd r:embed="rId7" name="0.wav"/>
            </a:hlinkHover>
          </p:cNvPr>
          <p:cNvPicPr>
            <a:picLocks noChangeAspect="1" noChangeArrowheads="1"/>
          </p:cNvPicPr>
          <p:nvPr/>
        </p:nvPicPr>
        <p:blipFill>
          <a:blip r:embed="rId9" cstate="print"/>
          <a:srcRect/>
          <a:stretch>
            <a:fillRect/>
          </a:stretch>
        </p:blipFill>
        <p:spPr bwMode="auto">
          <a:xfrm>
            <a:off x="7929586" y="241290"/>
            <a:ext cx="383226" cy="396000"/>
          </a:xfrm>
          <a:prstGeom prst="rect">
            <a:avLst/>
          </a:prstGeom>
          <a:noFill/>
        </p:spPr>
      </p:pic>
      <p:pic>
        <p:nvPicPr>
          <p:cNvPr id="77" name="Picture 5" descr="D:\narmafzar H edayat\power point\Ordodari\pic\exist copy.png">
            <a:hlinkClick r:id="" action="ppaction://hlinkshowjump?jump=endshow">
              <a:snd r:embed="rId6" name="thbad.wav"/>
            </a:hlinkClick>
            <a:hlinkHover r:id="" action="ppaction://noaction">
              <a:snd r:embed="rId7" name="0.wav"/>
            </a:hlinkHover>
          </p:cNvPr>
          <p:cNvPicPr>
            <a:picLocks noChangeAspect="1" noChangeArrowheads="1"/>
          </p:cNvPicPr>
          <p:nvPr/>
        </p:nvPicPr>
        <p:blipFill>
          <a:blip r:embed="rId10" cstate="print"/>
          <a:srcRect/>
          <a:stretch>
            <a:fillRect/>
          </a:stretch>
        </p:blipFill>
        <p:spPr bwMode="auto">
          <a:xfrm>
            <a:off x="8358214" y="214290"/>
            <a:ext cx="450000" cy="450000"/>
          </a:xfrm>
          <a:prstGeom prst="rect">
            <a:avLst/>
          </a:prstGeom>
          <a:noFill/>
        </p:spPr>
      </p:pic>
      <p:pic>
        <p:nvPicPr>
          <p:cNvPr id="37"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2081221" y="857232"/>
            <a:ext cx="3490911" cy="708549"/>
          </a:xfrm>
          <a:prstGeom prst="rect">
            <a:avLst/>
          </a:prstGeom>
          <a:noFill/>
        </p:spPr>
      </p:pic>
      <p:sp>
        <p:nvSpPr>
          <p:cNvPr id="38" name="TextBox 37"/>
          <p:cNvSpPr txBox="1"/>
          <p:nvPr/>
        </p:nvSpPr>
        <p:spPr>
          <a:xfrm>
            <a:off x="2958108" y="985483"/>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8-قالب جوانبی</a:t>
            </a:r>
            <a:endParaRPr lang="fa-IR" sz="1700" b="1" dirty="0">
              <a:effectLst/>
              <a:cs typeface="B Mitra" pitchFamily="2" charset="-78"/>
            </a:endParaRPr>
          </a:p>
        </p:txBody>
      </p:sp>
      <p:sp>
        <p:nvSpPr>
          <p:cNvPr id="39" name="TextBox 38"/>
          <p:cNvSpPr txBox="1"/>
          <p:nvPr/>
        </p:nvSpPr>
        <p:spPr>
          <a:xfrm>
            <a:off x="2143108" y="231796"/>
            <a:ext cx="5357850" cy="553998"/>
          </a:xfrm>
          <a:prstGeom prst="rect">
            <a:avLst/>
          </a:prstGeom>
          <a:noFill/>
        </p:spPr>
        <p:txBody>
          <a:bodyPr wrap="square" rtlCol="1">
            <a:spAutoFit/>
          </a:bodyPr>
          <a:lstStyle/>
          <a:p>
            <a:pPr>
              <a:lnSpc>
                <a:spcPct val="150000"/>
              </a:lnSpc>
            </a:pPr>
            <a:r>
              <a:rPr lang="fa-IR" sz="2000" b="1" dirty="0" smtClean="0">
                <a:effectLst>
                  <a:glow rad="139700">
                    <a:schemeClr val="accent5">
                      <a:satMod val="175000"/>
                      <a:alpha val="40000"/>
                    </a:schemeClr>
                  </a:glow>
                </a:effectLst>
                <a:cs typeface="B Titr" pitchFamily="2" charset="-78"/>
              </a:rPr>
              <a:t>فصل دوم : روش ها             جلسه چهاردهم </a:t>
            </a:r>
          </a:p>
        </p:txBody>
      </p:sp>
    </p:spTree>
  </p:cSld>
  <p:clrMapOvr>
    <a:masterClrMapping/>
  </p:clrMapOvr>
  <p:transition advClick="0">
    <p:sndAc>
      <p:stSnd>
        <p:snd r:embed="rId2" name="W8.WAV"/>
      </p:stSnd>
    </p:sndAc>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fade">
                                      <p:cBhvr>
                                        <p:cTn id="7" dur="1000"/>
                                        <p:tgtEl>
                                          <p:spTgt spid="39"/>
                                        </p:tgtEl>
                                      </p:cBhvr>
                                    </p:animEffect>
                                    <p:anim calcmode="lin" valueType="num">
                                      <p:cBhvr>
                                        <p:cTn id="8" dur="1000" fill="hold"/>
                                        <p:tgtEl>
                                          <p:spTgt spid="39"/>
                                        </p:tgtEl>
                                        <p:attrNameLst>
                                          <p:attrName>ppt_x</p:attrName>
                                        </p:attrNameLst>
                                      </p:cBhvr>
                                      <p:tavLst>
                                        <p:tav tm="0">
                                          <p:val>
                                            <p:strVal val="#ppt_x"/>
                                          </p:val>
                                        </p:tav>
                                        <p:tav tm="100000">
                                          <p:val>
                                            <p:strVal val="#ppt_x"/>
                                          </p:val>
                                        </p:tav>
                                      </p:tavLst>
                                    </p:anim>
                                    <p:anim calcmode="lin" valueType="num">
                                      <p:cBhvr>
                                        <p:cTn id="9" dur="1000" fill="hold"/>
                                        <p:tgtEl>
                                          <p:spTgt spid="3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28"/>
                                        </p:tgtEl>
                                        <p:attrNameLst>
                                          <p:attrName>style.visibility</p:attrName>
                                        </p:attrNameLst>
                                      </p:cBhvr>
                                      <p:to>
                                        <p:strVal val="visible"/>
                                      </p:to>
                                    </p:set>
                                    <p:animEffect transition="in" filter="fade">
                                      <p:cBhvr>
                                        <p:cTn id="13" dur="1000"/>
                                        <p:tgtEl>
                                          <p:spTgt spid="28"/>
                                        </p:tgtEl>
                                      </p:cBhvr>
                                    </p:animEffect>
                                    <p:anim calcmode="lin" valueType="num">
                                      <p:cBhvr>
                                        <p:cTn id="14" dur="1000" fill="hold"/>
                                        <p:tgtEl>
                                          <p:spTgt spid="28"/>
                                        </p:tgtEl>
                                        <p:attrNameLst>
                                          <p:attrName>ppt_x</p:attrName>
                                        </p:attrNameLst>
                                      </p:cBhvr>
                                      <p:tavLst>
                                        <p:tav tm="0">
                                          <p:val>
                                            <p:strVal val="#ppt_x"/>
                                          </p:val>
                                        </p:tav>
                                        <p:tav tm="100000">
                                          <p:val>
                                            <p:strVal val="#ppt_x"/>
                                          </p:val>
                                        </p:tav>
                                      </p:tavLst>
                                    </p:anim>
                                    <p:anim calcmode="lin" valueType="num">
                                      <p:cBhvr>
                                        <p:cTn id="15" dur="1000" fill="hold"/>
                                        <p:tgtEl>
                                          <p:spTgt spid="28"/>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10" presetClass="entr" presetSubtype="0" fill="hold" grpId="0" nodeType="afterEffect">
                                  <p:stCondLst>
                                    <p:cond delay="0"/>
                                  </p:stCondLst>
                                  <p:childTnLst>
                                    <p:set>
                                      <p:cBhvr>
                                        <p:cTn id="18" dur="1" fill="hold">
                                          <p:stCondLst>
                                            <p:cond delay="0"/>
                                          </p:stCondLst>
                                        </p:cTn>
                                        <p:tgtEl>
                                          <p:spTgt spid="65"/>
                                        </p:tgtEl>
                                        <p:attrNameLst>
                                          <p:attrName>style.visibility</p:attrName>
                                        </p:attrNameLst>
                                      </p:cBhvr>
                                      <p:to>
                                        <p:strVal val="visible"/>
                                      </p:to>
                                    </p:set>
                                    <p:animEffect transition="in" filter="fade">
                                      <p:cBhvr>
                                        <p:cTn id="19" dur="1000"/>
                                        <p:tgtEl>
                                          <p:spTgt spid="65"/>
                                        </p:tgtEl>
                                      </p:cBhvr>
                                    </p:animEffect>
                                  </p:childTnLst>
                                </p:cTn>
                              </p:par>
                              <p:par>
                                <p:cTn id="20" presetID="10" presetClass="entr" presetSubtype="0" fill="hold" nodeType="withEffect">
                                  <p:stCondLst>
                                    <p:cond delay="0"/>
                                  </p:stCondLst>
                                  <p:childTnLst>
                                    <p:set>
                                      <p:cBhvr>
                                        <p:cTn id="21" dur="1" fill="hold">
                                          <p:stCondLst>
                                            <p:cond delay="0"/>
                                          </p:stCondLst>
                                        </p:cTn>
                                        <p:tgtEl>
                                          <p:spTgt spid="2050"/>
                                        </p:tgtEl>
                                        <p:attrNameLst>
                                          <p:attrName>style.visibility</p:attrName>
                                        </p:attrNameLst>
                                      </p:cBhvr>
                                      <p:to>
                                        <p:strVal val="visible"/>
                                      </p:to>
                                    </p:set>
                                    <p:animEffect transition="in" filter="fade">
                                      <p:cBhvr>
                                        <p:cTn id="22" dur="2000"/>
                                        <p:tgtEl>
                                          <p:spTgt spid="2050"/>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2000"/>
                                        <p:tgtEl>
                                          <p:spTgt spid="14"/>
                                        </p:tgtEl>
                                      </p:cBhvr>
                                    </p:animEffect>
                                  </p:childTnLst>
                                </p:cTn>
                              </p:par>
                              <p:par>
                                <p:cTn id="26" presetID="10" presetClass="entr" presetSubtype="0" fill="hold" nodeType="with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fade">
                                      <p:cBhvr>
                                        <p:cTn id="28" dur="2000"/>
                                        <p:tgtEl>
                                          <p:spTgt spid="2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61"/>
                                        </p:tgtEl>
                                        <p:attrNameLst>
                                          <p:attrName>style.visibility</p:attrName>
                                        </p:attrNameLst>
                                      </p:cBhvr>
                                      <p:to>
                                        <p:strVal val="visible"/>
                                      </p:to>
                                    </p:set>
                                    <p:animEffect transition="in" filter="fade">
                                      <p:cBhvr>
                                        <p:cTn id="31" dur="2000"/>
                                        <p:tgtEl>
                                          <p:spTgt spid="61"/>
                                        </p:tgtEl>
                                      </p:cBhvr>
                                    </p:animEffect>
                                  </p:childTnLst>
                                </p:cTn>
                              </p:par>
                              <p:par>
                                <p:cTn id="32" presetID="10" presetClass="entr" presetSubtype="0" fill="hold"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fade">
                                      <p:cBhvr>
                                        <p:cTn id="34" dur="2000"/>
                                        <p:tgtEl>
                                          <p:spTgt spid="24"/>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62"/>
                                        </p:tgtEl>
                                        <p:attrNameLst>
                                          <p:attrName>style.visibility</p:attrName>
                                        </p:attrNameLst>
                                      </p:cBhvr>
                                      <p:to>
                                        <p:strVal val="visible"/>
                                      </p:to>
                                    </p:set>
                                    <p:animEffect transition="in" filter="fade">
                                      <p:cBhvr>
                                        <p:cTn id="37" dur="2000"/>
                                        <p:tgtEl>
                                          <p:spTgt spid="62"/>
                                        </p:tgtEl>
                                      </p:cBhvr>
                                    </p:animEffect>
                                  </p:childTnLst>
                                </p:cTn>
                              </p:par>
                              <p:par>
                                <p:cTn id="38" presetID="10" presetClass="entr" presetSubtype="0" fill="hold" nodeType="withEffect">
                                  <p:stCondLst>
                                    <p:cond delay="0"/>
                                  </p:stCondLst>
                                  <p:childTnLst>
                                    <p:set>
                                      <p:cBhvr>
                                        <p:cTn id="39" dur="1" fill="hold">
                                          <p:stCondLst>
                                            <p:cond delay="0"/>
                                          </p:stCondLst>
                                        </p:cTn>
                                        <p:tgtEl>
                                          <p:spTgt spid="25"/>
                                        </p:tgtEl>
                                        <p:attrNameLst>
                                          <p:attrName>style.visibility</p:attrName>
                                        </p:attrNameLst>
                                      </p:cBhvr>
                                      <p:to>
                                        <p:strVal val="visible"/>
                                      </p:to>
                                    </p:set>
                                    <p:animEffect transition="in" filter="fade">
                                      <p:cBhvr>
                                        <p:cTn id="40" dur="2000"/>
                                        <p:tgtEl>
                                          <p:spTgt spid="25"/>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63"/>
                                        </p:tgtEl>
                                        <p:attrNameLst>
                                          <p:attrName>style.visibility</p:attrName>
                                        </p:attrNameLst>
                                      </p:cBhvr>
                                      <p:to>
                                        <p:strVal val="visible"/>
                                      </p:to>
                                    </p:set>
                                    <p:animEffect transition="in" filter="fade">
                                      <p:cBhvr>
                                        <p:cTn id="43" dur="2000"/>
                                        <p:tgtEl>
                                          <p:spTgt spid="63"/>
                                        </p:tgtEl>
                                      </p:cBhvr>
                                    </p:animEffect>
                                  </p:childTnLst>
                                </p:cTn>
                              </p:par>
                              <p:par>
                                <p:cTn id="44" presetID="10" presetClass="entr" presetSubtype="0" fill="hold" nodeType="withEffect">
                                  <p:stCondLst>
                                    <p:cond delay="0"/>
                                  </p:stCondLst>
                                  <p:childTnLst>
                                    <p:set>
                                      <p:cBhvr>
                                        <p:cTn id="45" dur="1" fill="hold">
                                          <p:stCondLst>
                                            <p:cond delay="0"/>
                                          </p:stCondLst>
                                        </p:cTn>
                                        <p:tgtEl>
                                          <p:spTgt spid="27"/>
                                        </p:tgtEl>
                                        <p:attrNameLst>
                                          <p:attrName>style.visibility</p:attrName>
                                        </p:attrNameLst>
                                      </p:cBhvr>
                                      <p:to>
                                        <p:strVal val="visible"/>
                                      </p:to>
                                    </p:set>
                                    <p:animEffect transition="in" filter="fade">
                                      <p:cBhvr>
                                        <p:cTn id="46" dur="2000"/>
                                        <p:tgtEl>
                                          <p:spTgt spid="27"/>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64"/>
                                        </p:tgtEl>
                                        <p:attrNameLst>
                                          <p:attrName>style.visibility</p:attrName>
                                        </p:attrNameLst>
                                      </p:cBhvr>
                                      <p:to>
                                        <p:strVal val="visible"/>
                                      </p:to>
                                    </p:set>
                                    <p:animEffect transition="in" filter="fade">
                                      <p:cBhvr>
                                        <p:cTn id="49" dur="2000"/>
                                        <p:tgtEl>
                                          <p:spTgt spid="64"/>
                                        </p:tgtEl>
                                      </p:cBhvr>
                                    </p:animEffect>
                                  </p:childTnLst>
                                </p:cTn>
                              </p:par>
                              <p:par>
                                <p:cTn id="50" presetID="10" presetClass="entr" presetSubtype="0"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2000"/>
                                        <p:tgtEl>
                                          <p:spTgt spid="29"/>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66"/>
                                        </p:tgtEl>
                                        <p:attrNameLst>
                                          <p:attrName>style.visibility</p:attrName>
                                        </p:attrNameLst>
                                      </p:cBhvr>
                                      <p:to>
                                        <p:strVal val="visible"/>
                                      </p:to>
                                    </p:set>
                                    <p:animEffect transition="in" filter="fade">
                                      <p:cBhvr>
                                        <p:cTn id="55" dur="2000"/>
                                        <p:tgtEl>
                                          <p:spTgt spid="66"/>
                                        </p:tgtEl>
                                      </p:cBhvr>
                                    </p:animEffect>
                                  </p:childTnLst>
                                </p:cTn>
                              </p:par>
                              <p:par>
                                <p:cTn id="56" presetID="10" presetClass="entr" presetSubtype="0" fill="hold" nodeType="withEffect">
                                  <p:stCondLst>
                                    <p:cond delay="0"/>
                                  </p:stCondLst>
                                  <p:childTnLst>
                                    <p:set>
                                      <p:cBhvr>
                                        <p:cTn id="57" dur="1" fill="hold">
                                          <p:stCondLst>
                                            <p:cond delay="0"/>
                                          </p:stCondLst>
                                        </p:cTn>
                                        <p:tgtEl>
                                          <p:spTgt spid="30"/>
                                        </p:tgtEl>
                                        <p:attrNameLst>
                                          <p:attrName>style.visibility</p:attrName>
                                        </p:attrNameLst>
                                      </p:cBhvr>
                                      <p:to>
                                        <p:strVal val="visible"/>
                                      </p:to>
                                    </p:set>
                                    <p:animEffect transition="in" filter="fade">
                                      <p:cBhvr>
                                        <p:cTn id="58" dur="2000"/>
                                        <p:tgtEl>
                                          <p:spTgt spid="30"/>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67"/>
                                        </p:tgtEl>
                                        <p:attrNameLst>
                                          <p:attrName>style.visibility</p:attrName>
                                        </p:attrNameLst>
                                      </p:cBhvr>
                                      <p:to>
                                        <p:strVal val="visible"/>
                                      </p:to>
                                    </p:set>
                                    <p:animEffect transition="in" filter="fade">
                                      <p:cBhvr>
                                        <p:cTn id="61" dur="2000"/>
                                        <p:tgtEl>
                                          <p:spTgt spid="67"/>
                                        </p:tgtEl>
                                      </p:cBhvr>
                                    </p:animEffect>
                                  </p:childTnLst>
                                </p:cTn>
                              </p:par>
                              <p:par>
                                <p:cTn id="62" presetID="10" presetClass="entr" presetSubtype="0" fill="hold" nodeType="withEffect">
                                  <p:stCondLst>
                                    <p:cond delay="0"/>
                                  </p:stCondLst>
                                  <p:childTnLst>
                                    <p:set>
                                      <p:cBhvr>
                                        <p:cTn id="63" dur="1" fill="hold">
                                          <p:stCondLst>
                                            <p:cond delay="0"/>
                                          </p:stCondLst>
                                        </p:cTn>
                                        <p:tgtEl>
                                          <p:spTgt spid="37"/>
                                        </p:tgtEl>
                                        <p:attrNameLst>
                                          <p:attrName>style.visibility</p:attrName>
                                        </p:attrNameLst>
                                      </p:cBhvr>
                                      <p:to>
                                        <p:strVal val="visible"/>
                                      </p:to>
                                    </p:set>
                                    <p:animEffect transition="in" filter="fade">
                                      <p:cBhvr>
                                        <p:cTn id="64" dur="2000"/>
                                        <p:tgtEl>
                                          <p:spTgt spid="37"/>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38"/>
                                        </p:tgtEl>
                                        <p:attrNameLst>
                                          <p:attrName>style.visibility</p:attrName>
                                        </p:attrNameLst>
                                      </p:cBhvr>
                                      <p:to>
                                        <p:strVal val="visible"/>
                                      </p:to>
                                    </p:set>
                                    <p:animEffect transition="in" filter="fade">
                                      <p:cBhvr>
                                        <p:cTn id="67" dur="2000"/>
                                        <p:tgtEl>
                                          <p:spTgt spid="38"/>
                                        </p:tgtEl>
                                      </p:cBhvr>
                                    </p:animEffect>
                                  </p:childTnLst>
                                </p:cTn>
                              </p:par>
                              <p:par>
                                <p:cTn id="68" presetID="10" presetClass="entr" presetSubtype="0" fill="hold" nodeType="withEffect">
                                  <p:stCondLst>
                                    <p:cond delay="0"/>
                                  </p:stCondLst>
                                  <p:childTnLst>
                                    <p:set>
                                      <p:cBhvr>
                                        <p:cTn id="69" dur="1" fill="hold">
                                          <p:stCondLst>
                                            <p:cond delay="0"/>
                                          </p:stCondLst>
                                        </p:cTn>
                                        <p:tgtEl>
                                          <p:spTgt spid="53"/>
                                        </p:tgtEl>
                                        <p:attrNameLst>
                                          <p:attrName>style.visibility</p:attrName>
                                        </p:attrNameLst>
                                      </p:cBhvr>
                                      <p:to>
                                        <p:strVal val="visible"/>
                                      </p:to>
                                    </p:set>
                                    <p:animEffect transition="in" filter="fade">
                                      <p:cBhvr>
                                        <p:cTn id="70" dur="2000"/>
                                        <p:tgtEl>
                                          <p:spTgt spid="53"/>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68"/>
                                        </p:tgtEl>
                                        <p:attrNameLst>
                                          <p:attrName>style.visibility</p:attrName>
                                        </p:attrNameLst>
                                      </p:cBhvr>
                                      <p:to>
                                        <p:strVal val="visible"/>
                                      </p:to>
                                    </p:set>
                                    <p:animEffect transition="in" filter="fade">
                                      <p:cBhvr>
                                        <p:cTn id="73" dur="2000"/>
                                        <p:tgtEl>
                                          <p:spTgt spid="68"/>
                                        </p:tgtEl>
                                      </p:cBhvr>
                                    </p:animEffect>
                                  </p:childTnLst>
                                </p:cTn>
                              </p:par>
                              <p:par>
                                <p:cTn id="74" presetID="10" presetClass="entr" presetSubtype="0" fill="hold" nodeType="withEffect">
                                  <p:stCondLst>
                                    <p:cond delay="0"/>
                                  </p:stCondLst>
                                  <p:childTnLst>
                                    <p:set>
                                      <p:cBhvr>
                                        <p:cTn id="75" dur="1" fill="hold">
                                          <p:stCondLst>
                                            <p:cond delay="0"/>
                                          </p:stCondLst>
                                        </p:cTn>
                                        <p:tgtEl>
                                          <p:spTgt spid="54"/>
                                        </p:tgtEl>
                                        <p:attrNameLst>
                                          <p:attrName>style.visibility</p:attrName>
                                        </p:attrNameLst>
                                      </p:cBhvr>
                                      <p:to>
                                        <p:strVal val="visible"/>
                                      </p:to>
                                    </p:set>
                                    <p:animEffect transition="in" filter="fade">
                                      <p:cBhvr>
                                        <p:cTn id="76" dur="2000"/>
                                        <p:tgtEl>
                                          <p:spTgt spid="54"/>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69"/>
                                        </p:tgtEl>
                                        <p:attrNameLst>
                                          <p:attrName>style.visibility</p:attrName>
                                        </p:attrNameLst>
                                      </p:cBhvr>
                                      <p:to>
                                        <p:strVal val="visible"/>
                                      </p:to>
                                    </p:set>
                                    <p:animEffect transition="in" filter="fade">
                                      <p:cBhvr>
                                        <p:cTn id="79" dur="2000"/>
                                        <p:tgtEl>
                                          <p:spTgt spid="69"/>
                                        </p:tgtEl>
                                      </p:cBhvr>
                                    </p:animEffect>
                                  </p:childTnLst>
                                </p:cTn>
                              </p:par>
                              <p:par>
                                <p:cTn id="80" presetID="10" presetClass="entr" presetSubtype="0" fill="hold" nodeType="withEffect">
                                  <p:stCondLst>
                                    <p:cond delay="0"/>
                                  </p:stCondLst>
                                  <p:childTnLst>
                                    <p:set>
                                      <p:cBhvr>
                                        <p:cTn id="81" dur="1" fill="hold">
                                          <p:stCondLst>
                                            <p:cond delay="0"/>
                                          </p:stCondLst>
                                        </p:cTn>
                                        <p:tgtEl>
                                          <p:spTgt spid="55"/>
                                        </p:tgtEl>
                                        <p:attrNameLst>
                                          <p:attrName>style.visibility</p:attrName>
                                        </p:attrNameLst>
                                      </p:cBhvr>
                                      <p:to>
                                        <p:strVal val="visible"/>
                                      </p:to>
                                    </p:set>
                                    <p:animEffect transition="in" filter="fade">
                                      <p:cBhvr>
                                        <p:cTn id="82" dur="2000"/>
                                        <p:tgtEl>
                                          <p:spTgt spid="55"/>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70"/>
                                        </p:tgtEl>
                                        <p:attrNameLst>
                                          <p:attrName>style.visibility</p:attrName>
                                        </p:attrNameLst>
                                      </p:cBhvr>
                                      <p:to>
                                        <p:strVal val="visible"/>
                                      </p:to>
                                    </p:set>
                                    <p:animEffect transition="in" filter="fade">
                                      <p:cBhvr>
                                        <p:cTn id="85" dur="2000"/>
                                        <p:tgtEl>
                                          <p:spTgt spid="70"/>
                                        </p:tgtEl>
                                      </p:cBhvr>
                                    </p:animEffect>
                                  </p:childTnLst>
                                </p:cTn>
                              </p:par>
                              <p:par>
                                <p:cTn id="86" presetID="10" presetClass="entr" presetSubtype="0" fill="hold" nodeType="withEffect">
                                  <p:stCondLst>
                                    <p:cond delay="0"/>
                                  </p:stCondLst>
                                  <p:childTnLst>
                                    <p:set>
                                      <p:cBhvr>
                                        <p:cTn id="87" dur="1" fill="hold">
                                          <p:stCondLst>
                                            <p:cond delay="0"/>
                                          </p:stCondLst>
                                        </p:cTn>
                                        <p:tgtEl>
                                          <p:spTgt spid="56"/>
                                        </p:tgtEl>
                                        <p:attrNameLst>
                                          <p:attrName>style.visibility</p:attrName>
                                        </p:attrNameLst>
                                      </p:cBhvr>
                                      <p:to>
                                        <p:strVal val="visible"/>
                                      </p:to>
                                    </p:set>
                                    <p:animEffect transition="in" filter="fade">
                                      <p:cBhvr>
                                        <p:cTn id="88" dur="2000"/>
                                        <p:tgtEl>
                                          <p:spTgt spid="56"/>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71"/>
                                        </p:tgtEl>
                                        <p:attrNameLst>
                                          <p:attrName>style.visibility</p:attrName>
                                        </p:attrNameLst>
                                      </p:cBhvr>
                                      <p:to>
                                        <p:strVal val="visible"/>
                                      </p:to>
                                    </p:set>
                                    <p:animEffect transition="in" filter="fade">
                                      <p:cBhvr>
                                        <p:cTn id="91" dur="2000"/>
                                        <p:tgtEl>
                                          <p:spTgt spid="71"/>
                                        </p:tgtEl>
                                      </p:cBhvr>
                                    </p:animEffect>
                                  </p:childTnLst>
                                </p:cTn>
                              </p:par>
                              <p:par>
                                <p:cTn id="92" presetID="10" presetClass="entr" presetSubtype="0" fill="hold" nodeType="withEffect">
                                  <p:stCondLst>
                                    <p:cond delay="0"/>
                                  </p:stCondLst>
                                  <p:childTnLst>
                                    <p:set>
                                      <p:cBhvr>
                                        <p:cTn id="93" dur="1" fill="hold">
                                          <p:stCondLst>
                                            <p:cond delay="0"/>
                                          </p:stCondLst>
                                        </p:cTn>
                                        <p:tgtEl>
                                          <p:spTgt spid="57"/>
                                        </p:tgtEl>
                                        <p:attrNameLst>
                                          <p:attrName>style.visibility</p:attrName>
                                        </p:attrNameLst>
                                      </p:cBhvr>
                                      <p:to>
                                        <p:strVal val="visible"/>
                                      </p:to>
                                    </p:set>
                                    <p:animEffect transition="in" filter="fade">
                                      <p:cBhvr>
                                        <p:cTn id="94" dur="2000"/>
                                        <p:tgtEl>
                                          <p:spTgt spid="57"/>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72"/>
                                        </p:tgtEl>
                                        <p:attrNameLst>
                                          <p:attrName>style.visibility</p:attrName>
                                        </p:attrNameLst>
                                      </p:cBhvr>
                                      <p:to>
                                        <p:strVal val="visible"/>
                                      </p:to>
                                    </p:set>
                                    <p:animEffect transition="in" filter="fade">
                                      <p:cBhvr>
                                        <p:cTn id="97" dur="2000"/>
                                        <p:tgtEl>
                                          <p:spTgt spid="72"/>
                                        </p:tgtEl>
                                      </p:cBhvr>
                                    </p:animEffect>
                                  </p:childTnLst>
                                </p:cTn>
                              </p:par>
                              <p:par>
                                <p:cTn id="98" presetID="10" presetClass="entr" presetSubtype="0" fill="hold" nodeType="withEffect">
                                  <p:stCondLst>
                                    <p:cond delay="0"/>
                                  </p:stCondLst>
                                  <p:childTnLst>
                                    <p:set>
                                      <p:cBhvr>
                                        <p:cTn id="99" dur="1" fill="hold">
                                          <p:stCondLst>
                                            <p:cond delay="0"/>
                                          </p:stCondLst>
                                        </p:cTn>
                                        <p:tgtEl>
                                          <p:spTgt spid="58"/>
                                        </p:tgtEl>
                                        <p:attrNameLst>
                                          <p:attrName>style.visibility</p:attrName>
                                        </p:attrNameLst>
                                      </p:cBhvr>
                                      <p:to>
                                        <p:strVal val="visible"/>
                                      </p:to>
                                    </p:set>
                                    <p:animEffect transition="in" filter="fade">
                                      <p:cBhvr>
                                        <p:cTn id="100" dur="2000"/>
                                        <p:tgtEl>
                                          <p:spTgt spid="58"/>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73"/>
                                        </p:tgtEl>
                                        <p:attrNameLst>
                                          <p:attrName>style.visibility</p:attrName>
                                        </p:attrNameLst>
                                      </p:cBhvr>
                                      <p:to>
                                        <p:strVal val="visible"/>
                                      </p:to>
                                    </p:set>
                                    <p:animEffect transition="in" filter="fade">
                                      <p:cBhvr>
                                        <p:cTn id="103" dur="2000"/>
                                        <p:tgtEl>
                                          <p:spTgt spid="73"/>
                                        </p:tgtEl>
                                      </p:cBhvr>
                                    </p:animEffect>
                                  </p:childTnLst>
                                </p:cTn>
                              </p:par>
                              <p:par>
                                <p:cTn id="104" presetID="10" presetClass="entr" presetSubtype="0" fill="hold" nodeType="withEffect">
                                  <p:stCondLst>
                                    <p:cond delay="0"/>
                                  </p:stCondLst>
                                  <p:childTnLst>
                                    <p:set>
                                      <p:cBhvr>
                                        <p:cTn id="105" dur="1" fill="hold">
                                          <p:stCondLst>
                                            <p:cond delay="0"/>
                                          </p:stCondLst>
                                        </p:cTn>
                                        <p:tgtEl>
                                          <p:spTgt spid="59"/>
                                        </p:tgtEl>
                                        <p:attrNameLst>
                                          <p:attrName>style.visibility</p:attrName>
                                        </p:attrNameLst>
                                      </p:cBhvr>
                                      <p:to>
                                        <p:strVal val="visible"/>
                                      </p:to>
                                    </p:set>
                                    <p:animEffect transition="in" filter="fade">
                                      <p:cBhvr>
                                        <p:cTn id="106" dur="2000"/>
                                        <p:tgtEl>
                                          <p:spTgt spid="59"/>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74"/>
                                        </p:tgtEl>
                                        <p:attrNameLst>
                                          <p:attrName>style.visibility</p:attrName>
                                        </p:attrNameLst>
                                      </p:cBhvr>
                                      <p:to>
                                        <p:strVal val="visible"/>
                                      </p:to>
                                    </p:set>
                                    <p:animEffect transition="in" filter="fade">
                                      <p:cBhvr>
                                        <p:cTn id="109" dur="2000"/>
                                        <p:tgtEl>
                                          <p:spTgt spid="74"/>
                                        </p:tgtEl>
                                      </p:cBhvr>
                                    </p:animEffect>
                                  </p:childTnLst>
                                </p:cTn>
                              </p:par>
                              <p:par>
                                <p:cTn id="110" presetID="10" presetClass="entr" presetSubtype="0" fill="hold" nodeType="withEffect">
                                  <p:stCondLst>
                                    <p:cond delay="0"/>
                                  </p:stCondLst>
                                  <p:childTnLst>
                                    <p:set>
                                      <p:cBhvr>
                                        <p:cTn id="111" dur="1" fill="hold">
                                          <p:stCondLst>
                                            <p:cond delay="0"/>
                                          </p:stCondLst>
                                        </p:cTn>
                                        <p:tgtEl>
                                          <p:spTgt spid="60"/>
                                        </p:tgtEl>
                                        <p:attrNameLst>
                                          <p:attrName>style.visibility</p:attrName>
                                        </p:attrNameLst>
                                      </p:cBhvr>
                                      <p:to>
                                        <p:strVal val="visible"/>
                                      </p:to>
                                    </p:set>
                                    <p:animEffect transition="in" filter="fade">
                                      <p:cBhvr>
                                        <p:cTn id="112" dur="2000"/>
                                        <p:tgtEl>
                                          <p:spTgt spid="60"/>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75"/>
                                        </p:tgtEl>
                                        <p:attrNameLst>
                                          <p:attrName>style.visibility</p:attrName>
                                        </p:attrNameLst>
                                      </p:cBhvr>
                                      <p:to>
                                        <p:strVal val="visible"/>
                                      </p:to>
                                    </p:set>
                                    <p:animEffect transition="in" filter="fade">
                                      <p:cBhvr>
                                        <p:cTn id="115" dur="2000"/>
                                        <p:tgtEl>
                                          <p:spTgt spid="75"/>
                                        </p:tgtEl>
                                      </p:cBhvr>
                                    </p:animEffect>
                                  </p:childTnLst>
                                </p:cTn>
                              </p:par>
                            </p:childTnLst>
                          </p:cTn>
                        </p:par>
                        <p:par>
                          <p:cTn id="116" fill="hold">
                            <p:stCondLst>
                              <p:cond delay="4000"/>
                            </p:stCondLst>
                            <p:childTnLst>
                              <p:par>
                                <p:cTn id="117" presetID="53" presetClass="entr" presetSubtype="0" fill="hold" nodeType="afterEffect">
                                  <p:stCondLst>
                                    <p:cond delay="0"/>
                                  </p:stCondLst>
                                  <p:childTnLst>
                                    <p:set>
                                      <p:cBhvr>
                                        <p:cTn id="118" dur="1" fill="hold">
                                          <p:stCondLst>
                                            <p:cond delay="0"/>
                                          </p:stCondLst>
                                        </p:cTn>
                                        <p:tgtEl>
                                          <p:spTgt spid="77"/>
                                        </p:tgtEl>
                                        <p:attrNameLst>
                                          <p:attrName>style.visibility</p:attrName>
                                        </p:attrNameLst>
                                      </p:cBhvr>
                                      <p:to>
                                        <p:strVal val="visible"/>
                                      </p:to>
                                    </p:set>
                                    <p:anim calcmode="lin" valueType="num">
                                      <p:cBhvr>
                                        <p:cTn id="119" dur="1000" fill="hold"/>
                                        <p:tgtEl>
                                          <p:spTgt spid="77"/>
                                        </p:tgtEl>
                                        <p:attrNameLst>
                                          <p:attrName>ppt_w</p:attrName>
                                        </p:attrNameLst>
                                      </p:cBhvr>
                                      <p:tavLst>
                                        <p:tav tm="0">
                                          <p:val>
                                            <p:fltVal val="0"/>
                                          </p:val>
                                        </p:tav>
                                        <p:tav tm="100000">
                                          <p:val>
                                            <p:strVal val="#ppt_w"/>
                                          </p:val>
                                        </p:tav>
                                      </p:tavLst>
                                    </p:anim>
                                    <p:anim calcmode="lin" valueType="num">
                                      <p:cBhvr>
                                        <p:cTn id="120" dur="1000" fill="hold"/>
                                        <p:tgtEl>
                                          <p:spTgt spid="77"/>
                                        </p:tgtEl>
                                        <p:attrNameLst>
                                          <p:attrName>ppt_h</p:attrName>
                                        </p:attrNameLst>
                                      </p:cBhvr>
                                      <p:tavLst>
                                        <p:tav tm="0">
                                          <p:val>
                                            <p:fltVal val="0"/>
                                          </p:val>
                                        </p:tav>
                                        <p:tav tm="100000">
                                          <p:val>
                                            <p:strVal val="#ppt_h"/>
                                          </p:val>
                                        </p:tav>
                                      </p:tavLst>
                                    </p:anim>
                                    <p:animEffect transition="in" filter="fade">
                                      <p:cBhvr>
                                        <p:cTn id="121" dur="1000"/>
                                        <p:tgtEl>
                                          <p:spTgt spid="77"/>
                                        </p:tgtEl>
                                      </p:cBhvr>
                                    </p:animEffect>
                                  </p:childTnLst>
                                </p:cTn>
                              </p:par>
                            </p:childTnLst>
                          </p:cTn>
                        </p:par>
                        <p:par>
                          <p:cTn id="122" fill="hold">
                            <p:stCondLst>
                              <p:cond delay="5000"/>
                            </p:stCondLst>
                            <p:childTnLst>
                              <p:par>
                                <p:cTn id="123" presetID="53" presetClass="entr" presetSubtype="0" fill="hold" nodeType="afterEffect">
                                  <p:stCondLst>
                                    <p:cond delay="0"/>
                                  </p:stCondLst>
                                  <p:childTnLst>
                                    <p:set>
                                      <p:cBhvr>
                                        <p:cTn id="124" dur="1" fill="hold">
                                          <p:stCondLst>
                                            <p:cond delay="0"/>
                                          </p:stCondLst>
                                        </p:cTn>
                                        <p:tgtEl>
                                          <p:spTgt spid="76"/>
                                        </p:tgtEl>
                                        <p:attrNameLst>
                                          <p:attrName>style.visibility</p:attrName>
                                        </p:attrNameLst>
                                      </p:cBhvr>
                                      <p:to>
                                        <p:strVal val="visible"/>
                                      </p:to>
                                    </p:set>
                                    <p:anim calcmode="lin" valueType="num">
                                      <p:cBhvr>
                                        <p:cTn id="125" dur="1000" fill="hold"/>
                                        <p:tgtEl>
                                          <p:spTgt spid="76"/>
                                        </p:tgtEl>
                                        <p:attrNameLst>
                                          <p:attrName>ppt_w</p:attrName>
                                        </p:attrNameLst>
                                      </p:cBhvr>
                                      <p:tavLst>
                                        <p:tav tm="0">
                                          <p:val>
                                            <p:fltVal val="0"/>
                                          </p:val>
                                        </p:tav>
                                        <p:tav tm="100000">
                                          <p:val>
                                            <p:strVal val="#ppt_w"/>
                                          </p:val>
                                        </p:tav>
                                      </p:tavLst>
                                    </p:anim>
                                    <p:anim calcmode="lin" valueType="num">
                                      <p:cBhvr>
                                        <p:cTn id="126" dur="1000" fill="hold"/>
                                        <p:tgtEl>
                                          <p:spTgt spid="76"/>
                                        </p:tgtEl>
                                        <p:attrNameLst>
                                          <p:attrName>ppt_h</p:attrName>
                                        </p:attrNameLst>
                                      </p:cBhvr>
                                      <p:tavLst>
                                        <p:tav tm="0">
                                          <p:val>
                                            <p:fltVal val="0"/>
                                          </p:val>
                                        </p:tav>
                                        <p:tav tm="100000">
                                          <p:val>
                                            <p:strVal val="#ppt_h"/>
                                          </p:val>
                                        </p:tav>
                                      </p:tavLst>
                                    </p:anim>
                                    <p:animEffect transition="in" filter="fade">
                                      <p:cBhvr>
                                        <p:cTn id="127"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61" grpId="0"/>
      <p:bldP spid="62" grpId="0"/>
      <p:bldP spid="63" grpId="0"/>
      <p:bldP spid="64" grpId="0"/>
      <p:bldP spid="65" grpId="0"/>
      <p:bldP spid="66" grpId="0"/>
      <p:bldP spid="67" grpId="0"/>
      <p:bldP spid="68" grpId="0"/>
      <p:bldP spid="69" grpId="0"/>
      <p:bldP spid="70" grpId="0"/>
      <p:bldP spid="71" grpId="0"/>
      <p:bldP spid="72" grpId="0"/>
      <p:bldP spid="73" grpId="0"/>
      <p:bldP spid="74" grpId="0"/>
      <p:bldP spid="75" grpId="0"/>
      <p:bldP spid="38" grpId="0"/>
      <p:bldP spid="39" grpId="0"/>
    </p:bldLst>
  </p:timing>
</p:sld>
</file>

<file path=ppt/slides/slide162.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ctr" rtl="1">
                        <a:lnSpc>
                          <a:spcPct val="150000"/>
                        </a:lnSpc>
                      </a:pPr>
                      <a:endPar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ctr" rtl="1">
                        <a:lnSpc>
                          <a:spcPct val="150000"/>
                        </a:lnSpc>
                      </a:pPr>
                      <a:r>
                        <a:rPr lang="fa-IR" sz="24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 (جلسه چهاردهم)</a:t>
                      </a:r>
                      <a:endParaRPr lang="en-US" sz="24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fa-IR" sz="2400" b="0"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5. قالب شعاري</a:t>
                      </a:r>
                      <a:endParaRPr lang="en-US" sz="24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fa-IR" sz="2200" b="1" kern="1200" dirty="0" smtClean="0">
                          <a:solidFill>
                            <a:schemeClr val="tx1"/>
                          </a:solidFill>
                          <a:latin typeface="+mn-lt"/>
                          <a:ea typeface="+mn-ea"/>
                          <a:cs typeface="B Lotus" pitchFamily="2" charset="-78"/>
                        </a:rPr>
                        <a:t>تعريف: اين روش عبارت است از انتقال يک پيام يا مفهوم ديني به مخاطب، در يك يا چند جمله به صورت شعار، تا در ذهن و جان مخاطب نهادينه شود.</a:t>
                      </a:r>
                      <a:endParaRPr lang="en-US" sz="2200" b="1" kern="1200" dirty="0" smtClean="0">
                        <a:solidFill>
                          <a:schemeClr val="tx1"/>
                        </a:solidFill>
                        <a:latin typeface="+mn-lt"/>
                        <a:ea typeface="+mn-ea"/>
                        <a:cs typeface="B Lotus" pitchFamily="2" charset="-78"/>
                      </a:endParaRPr>
                    </a:p>
                    <a:p>
                      <a:pPr rtl="1">
                        <a:lnSpc>
                          <a:spcPct val="150000"/>
                        </a:lnSpc>
                      </a:pPr>
                      <a:r>
                        <a:rPr lang="fa-IR" sz="2200" b="1" kern="1200" dirty="0" smtClean="0">
                          <a:solidFill>
                            <a:schemeClr val="tx1"/>
                          </a:solidFill>
                          <a:latin typeface="+mn-lt"/>
                          <a:ea typeface="+mn-ea"/>
                          <a:cs typeface="B Lotus" pitchFamily="2" charset="-78"/>
                        </a:rPr>
                        <a:t>مستند روش شعاری:</a:t>
                      </a:r>
                      <a:endParaRPr lang="en-US" sz="2200" b="1" kern="1200" dirty="0" smtClean="0">
                        <a:solidFill>
                          <a:schemeClr val="tx1"/>
                        </a:solidFill>
                        <a:latin typeface="+mn-lt"/>
                        <a:ea typeface="+mn-ea"/>
                        <a:cs typeface="B Lotus" pitchFamily="2" charset="-78"/>
                      </a:endParaRPr>
                    </a:p>
                    <a:p>
                      <a:pPr rtl="1">
                        <a:lnSpc>
                          <a:spcPct val="150000"/>
                        </a:lnSpc>
                      </a:pPr>
                      <a:r>
                        <a:rPr lang="fa-IR" sz="2200" b="1" kern="1200" dirty="0" smtClean="0">
                          <a:solidFill>
                            <a:schemeClr val="tx1"/>
                          </a:solidFill>
                          <a:latin typeface="+mn-lt"/>
                          <a:ea typeface="+mn-ea"/>
                          <a:cs typeface="B Lotus" pitchFamily="2" charset="-78"/>
                        </a:rPr>
                        <a:t>این روش در قرآن کریم وسیره‏ی اهل‏بیت‏</a:t>
                      </a:r>
                      <a:r>
                        <a:rPr lang="en-US" sz="2200" b="1" kern="1200" dirty="0" smtClean="0">
                          <a:solidFill>
                            <a:schemeClr val="tx1"/>
                          </a:solidFill>
                          <a:latin typeface="+mn-lt"/>
                          <a:ea typeface="+mn-ea"/>
                          <a:cs typeface="B Lotus" pitchFamily="2" charset="-78"/>
                        </a:rPr>
                        <a:t>(</a:t>
                      </a:r>
                      <a:r>
                        <a:rPr lang="fa-IR" sz="2200" b="1" kern="1200" dirty="0" smtClean="0">
                          <a:solidFill>
                            <a:schemeClr val="tx1"/>
                          </a:solidFill>
                          <a:latin typeface="+mn-lt"/>
                          <a:ea typeface="+mn-ea"/>
                          <a:cs typeface="B Lotus" pitchFamily="2" charset="-78"/>
                        </a:rPr>
                        <a:t>به‏کار گرفته شده است،به طور نمونه:خداوند در سوره‏ی «الرّحمن» 31 بار جمله‏ی</a:t>
                      </a:r>
                      <a:r>
                        <a:rPr lang="en-US" sz="2200" b="1" kern="1200" dirty="0" smtClean="0">
                          <a:solidFill>
                            <a:schemeClr val="tx1"/>
                          </a:solidFill>
                          <a:latin typeface="+mn-lt"/>
                          <a:ea typeface="+mn-ea"/>
                          <a:cs typeface="B Lotus" pitchFamily="2" charset="-78"/>
                        </a:rPr>
                        <a:t>]</a:t>
                      </a:r>
                      <a:r>
                        <a:rPr lang="fa-IR" sz="2200" b="1" kern="1200" dirty="0" smtClean="0">
                          <a:solidFill>
                            <a:schemeClr val="tx1"/>
                          </a:solidFill>
                          <a:latin typeface="+mn-lt"/>
                          <a:ea typeface="+mn-ea"/>
                          <a:cs typeface="B Lotus" pitchFamily="2" charset="-78"/>
                        </a:rPr>
                        <a:t>فَبِأَيِّ آلاءِ رَبِّكُمَا تُكَذِّبَانِ‏</a:t>
                      </a:r>
                      <a:r>
                        <a:rPr lang="en-US" sz="2200" b="1" kern="1200" dirty="0" smtClean="0">
                          <a:solidFill>
                            <a:schemeClr val="tx1"/>
                          </a:solidFill>
                          <a:latin typeface="+mn-lt"/>
                          <a:ea typeface="+mn-ea"/>
                          <a:cs typeface="B Lotus" pitchFamily="2" charset="-78"/>
                        </a:rPr>
                        <a:t>[</a:t>
                      </a:r>
                      <a:r>
                        <a:rPr lang="fa-IR" sz="2200" b="1" kern="1200" dirty="0" smtClean="0">
                          <a:solidFill>
                            <a:schemeClr val="tx1"/>
                          </a:solidFill>
                          <a:latin typeface="+mn-lt"/>
                          <a:ea typeface="+mn-ea"/>
                          <a:cs typeface="B Lotus" pitchFamily="2" charset="-78"/>
                        </a:rPr>
                        <a:t> را تکرار می‌کند. و يا در سوره‏ی مرسلات 10 بار</a:t>
                      </a:r>
                      <a:r>
                        <a:rPr lang="en-US" sz="2200" b="1" kern="1200" dirty="0" smtClean="0">
                          <a:solidFill>
                            <a:schemeClr val="tx1"/>
                          </a:solidFill>
                          <a:latin typeface="+mn-lt"/>
                          <a:ea typeface="+mn-ea"/>
                          <a:cs typeface="B Lotus" pitchFamily="2" charset="-78"/>
                        </a:rPr>
                        <a:t>]</a:t>
                      </a:r>
                      <a:r>
                        <a:rPr lang="fa-IR" sz="2200" b="1" kern="1200" dirty="0" smtClean="0">
                          <a:solidFill>
                            <a:schemeClr val="tx1"/>
                          </a:solidFill>
                          <a:latin typeface="+mn-lt"/>
                          <a:ea typeface="+mn-ea"/>
                          <a:cs typeface="B Lotus" pitchFamily="2" charset="-78"/>
                        </a:rPr>
                        <a:t>وَيْلٌ‏ يَوْمَئِذٍ لِلْمُكَذِّبينَ</a:t>
                      </a:r>
                      <a:r>
                        <a:rPr lang="en-US" sz="2200" b="1" kern="1200" dirty="0" smtClean="0">
                          <a:solidFill>
                            <a:schemeClr val="tx1"/>
                          </a:solidFill>
                          <a:latin typeface="+mn-lt"/>
                          <a:ea typeface="+mn-ea"/>
                          <a:cs typeface="B Lotus" pitchFamily="2" charset="-78"/>
                        </a:rPr>
                        <a:t>[</a:t>
                      </a:r>
                      <a:r>
                        <a:rPr lang="fa-IR" sz="2200" b="1" kern="1200" dirty="0" smtClean="0">
                          <a:solidFill>
                            <a:schemeClr val="tx1"/>
                          </a:solidFill>
                          <a:latin typeface="+mn-lt"/>
                          <a:ea typeface="+mn-ea"/>
                          <a:cs typeface="B Lotus" pitchFamily="2" charset="-78"/>
                        </a:rPr>
                        <a:t> را آورده است.</a:t>
                      </a:r>
                      <a:endParaRPr lang="fa-IR" sz="2200" b="0"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چهاردهم / قالب شعاری</a:t>
            </a:r>
          </a:p>
        </p:txBody>
      </p:sp>
      <p:sp>
        <p:nvSpPr>
          <p:cNvPr id="48" name="Rounded Rectangle 47">
            <a:hlinkClick r:id="rId9" action="ppaction://hlinksldjump">
              <a:snd r:embed="rId5" name="thbad.wav"/>
            </a:hlinkClick>
            <a:hlinkHover r:id="" action="ppaction://noaction">
              <a:snd r:embed="rId6" name="0.wav"/>
            </a:hlinkHover>
          </p:cNvPr>
          <p:cNvSpPr/>
          <p:nvPr/>
        </p:nvSpPr>
        <p:spPr>
          <a:xfrm>
            <a:off x="3747934"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51" name="Rounded Rectangle 50">
            <a:hlinkClick r:id="rId10" action="ppaction://hlinksldjump">
              <a:snd r:embed="rId5" name="thbad.wav"/>
            </a:hlinkClick>
            <a:hlinkHover r:id="" action="ppaction://noaction">
              <a:snd r:embed="rId6" name="0.wav"/>
            </a:hlinkHover>
          </p:cNvPr>
          <p:cNvSpPr/>
          <p:nvPr/>
        </p:nvSpPr>
        <p:spPr>
          <a:xfrm>
            <a:off x="331930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52" name="Rounded Rectangle 51">
            <a:hlinkClick r:id="rId11" action="ppaction://hlinksldjump">
              <a:snd r:embed="rId5" name="thbad.wav"/>
            </a:hlinkClick>
            <a:hlinkHover r:id="" action="ppaction://noaction">
              <a:snd r:embed="rId6" name="0.wav"/>
            </a:hlinkHover>
          </p:cNvPr>
          <p:cNvSpPr/>
          <p:nvPr/>
        </p:nvSpPr>
        <p:spPr>
          <a:xfrm>
            <a:off x="289067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53" name="Rounded Rectangle 52">
            <a:hlinkClick r:id="rId12" action="ppaction://hlinksldjump">
              <a:snd r:embed="rId5" name="thbad.wav"/>
            </a:hlinkClick>
            <a:hlinkHover r:id="" action="ppaction://noaction">
              <a:snd r:embed="rId6" name="0.wav"/>
            </a:hlinkHover>
          </p:cNvPr>
          <p:cNvSpPr/>
          <p:nvPr/>
        </p:nvSpPr>
        <p:spPr>
          <a:xfrm>
            <a:off x="246205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54" name="Rounded Rectangle 53">
            <a:hlinkClick r:id="rId13" action="ppaction://hlinksldjump">
              <a:snd r:embed="rId5" name="thbad.wav"/>
            </a:hlinkClick>
            <a:hlinkHover r:id="" action="ppaction://noaction">
              <a:snd r:embed="rId6" name="0.wav"/>
            </a:hlinkHover>
          </p:cNvPr>
          <p:cNvSpPr/>
          <p:nvPr/>
        </p:nvSpPr>
        <p:spPr>
          <a:xfrm>
            <a:off x="203342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55" name="Rounded Rectangle 54">
            <a:hlinkClick r:id="rId14" action="ppaction://hlinksldjump">
              <a:snd r:embed="rId5" name="thbad.wav"/>
            </a:hlinkClick>
            <a:hlinkHover r:id="" action="ppaction://noaction">
              <a:snd r:embed="rId6" name="0.wav"/>
            </a:hlinkHover>
          </p:cNvPr>
          <p:cNvSpPr/>
          <p:nvPr/>
        </p:nvSpPr>
        <p:spPr>
          <a:xfrm>
            <a:off x="160479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56" name="Rounded Rectangle 55">
            <a:hlinkClick r:id="rId15" action="ppaction://hlinksldjump">
              <a:snd r:embed="rId5" name="thbad.wav"/>
            </a:hlinkClick>
            <a:hlinkHover r:id="" action="ppaction://noaction">
              <a:snd r:embed="rId6" name="0.wav"/>
            </a:hlinkHover>
          </p:cNvPr>
          <p:cNvSpPr/>
          <p:nvPr/>
        </p:nvSpPr>
        <p:spPr>
          <a:xfrm>
            <a:off x="117616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57" name="Rounded Rectangle 56">
            <a:hlinkClick r:id="rId16" action="ppaction://hlinksldjump">
              <a:snd r:embed="rId5" name="thbad.wav"/>
            </a:hlinkClick>
            <a:hlinkHover r:id="" action="ppaction://noaction">
              <a:snd r:embed="rId6" name="0.wav"/>
            </a:hlinkHover>
          </p:cNvPr>
          <p:cNvSpPr/>
          <p:nvPr/>
        </p:nvSpPr>
        <p:spPr>
          <a:xfrm>
            <a:off x="74753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58" name="Rounded Rectangle 57">
            <a:hlinkClick r:id="rId17" action="ppaction://hlinksldjump">
              <a:snd r:embed="rId5" name="thbad.wav"/>
            </a:hlinkClick>
            <a:hlinkHover r:id="" action="ppaction://noaction">
              <a:snd r:embed="rId6" name="0.wav"/>
            </a:hlinkHover>
          </p:cNvPr>
          <p:cNvSpPr/>
          <p:nvPr/>
        </p:nvSpPr>
        <p:spPr>
          <a:xfrm>
            <a:off x="31891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1000" fill="hold"/>
                                        <p:tgtEl>
                                          <p:spTgt spid="48"/>
                                        </p:tgtEl>
                                        <p:attrNameLst>
                                          <p:attrName>ppt_x</p:attrName>
                                        </p:attrNameLst>
                                      </p:cBhvr>
                                      <p:tavLst>
                                        <p:tav tm="0">
                                          <p:val>
                                            <p:strVal val="0-#ppt_w/2"/>
                                          </p:val>
                                        </p:tav>
                                        <p:tav tm="100000">
                                          <p:val>
                                            <p:strVal val="#ppt_x"/>
                                          </p:val>
                                        </p:tav>
                                      </p:tavLst>
                                    </p:anim>
                                    <p:anim calcmode="lin" valueType="num">
                                      <p:cBhvr additive="base">
                                        <p:cTn id="32" dur="1000" fill="hold"/>
                                        <p:tgtEl>
                                          <p:spTgt spid="4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51"/>
                                        </p:tgtEl>
                                        <p:attrNameLst>
                                          <p:attrName>style.visibility</p:attrName>
                                        </p:attrNameLst>
                                      </p:cBhvr>
                                      <p:to>
                                        <p:strVal val="visible"/>
                                      </p:to>
                                    </p:set>
                                    <p:anim calcmode="lin" valueType="num">
                                      <p:cBhvr additive="base">
                                        <p:cTn id="35" dur="1000" fill="hold"/>
                                        <p:tgtEl>
                                          <p:spTgt spid="51"/>
                                        </p:tgtEl>
                                        <p:attrNameLst>
                                          <p:attrName>ppt_x</p:attrName>
                                        </p:attrNameLst>
                                      </p:cBhvr>
                                      <p:tavLst>
                                        <p:tav tm="0">
                                          <p:val>
                                            <p:strVal val="0-#ppt_w/2"/>
                                          </p:val>
                                        </p:tav>
                                        <p:tav tm="100000">
                                          <p:val>
                                            <p:strVal val="#ppt_x"/>
                                          </p:val>
                                        </p:tav>
                                      </p:tavLst>
                                    </p:anim>
                                    <p:anim calcmode="lin" valueType="num">
                                      <p:cBhvr additive="base">
                                        <p:cTn id="36" dur="1000" fill="hold"/>
                                        <p:tgtEl>
                                          <p:spTgt spid="51"/>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52"/>
                                        </p:tgtEl>
                                        <p:attrNameLst>
                                          <p:attrName>style.visibility</p:attrName>
                                        </p:attrNameLst>
                                      </p:cBhvr>
                                      <p:to>
                                        <p:strVal val="visible"/>
                                      </p:to>
                                    </p:set>
                                    <p:anim calcmode="lin" valueType="num">
                                      <p:cBhvr additive="base">
                                        <p:cTn id="39" dur="1000" fill="hold"/>
                                        <p:tgtEl>
                                          <p:spTgt spid="52"/>
                                        </p:tgtEl>
                                        <p:attrNameLst>
                                          <p:attrName>ppt_x</p:attrName>
                                        </p:attrNameLst>
                                      </p:cBhvr>
                                      <p:tavLst>
                                        <p:tav tm="0">
                                          <p:val>
                                            <p:strVal val="0-#ppt_w/2"/>
                                          </p:val>
                                        </p:tav>
                                        <p:tav tm="100000">
                                          <p:val>
                                            <p:strVal val="#ppt_x"/>
                                          </p:val>
                                        </p:tav>
                                      </p:tavLst>
                                    </p:anim>
                                    <p:anim calcmode="lin" valueType="num">
                                      <p:cBhvr additive="base">
                                        <p:cTn id="40" dur="1000" fill="hold"/>
                                        <p:tgtEl>
                                          <p:spTgt spid="52"/>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53"/>
                                        </p:tgtEl>
                                        <p:attrNameLst>
                                          <p:attrName>style.visibility</p:attrName>
                                        </p:attrNameLst>
                                      </p:cBhvr>
                                      <p:to>
                                        <p:strVal val="visible"/>
                                      </p:to>
                                    </p:set>
                                    <p:anim calcmode="lin" valueType="num">
                                      <p:cBhvr additive="base">
                                        <p:cTn id="43" dur="1000" fill="hold"/>
                                        <p:tgtEl>
                                          <p:spTgt spid="53"/>
                                        </p:tgtEl>
                                        <p:attrNameLst>
                                          <p:attrName>ppt_x</p:attrName>
                                        </p:attrNameLst>
                                      </p:cBhvr>
                                      <p:tavLst>
                                        <p:tav tm="0">
                                          <p:val>
                                            <p:strVal val="0-#ppt_w/2"/>
                                          </p:val>
                                        </p:tav>
                                        <p:tav tm="100000">
                                          <p:val>
                                            <p:strVal val="#ppt_x"/>
                                          </p:val>
                                        </p:tav>
                                      </p:tavLst>
                                    </p:anim>
                                    <p:anim calcmode="lin" valueType="num">
                                      <p:cBhvr additive="base">
                                        <p:cTn id="44" dur="1000" fill="hold"/>
                                        <p:tgtEl>
                                          <p:spTgt spid="53"/>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54"/>
                                        </p:tgtEl>
                                        <p:attrNameLst>
                                          <p:attrName>style.visibility</p:attrName>
                                        </p:attrNameLst>
                                      </p:cBhvr>
                                      <p:to>
                                        <p:strVal val="visible"/>
                                      </p:to>
                                    </p:set>
                                    <p:anim calcmode="lin" valueType="num">
                                      <p:cBhvr additive="base">
                                        <p:cTn id="47" dur="1000" fill="hold"/>
                                        <p:tgtEl>
                                          <p:spTgt spid="54"/>
                                        </p:tgtEl>
                                        <p:attrNameLst>
                                          <p:attrName>ppt_x</p:attrName>
                                        </p:attrNameLst>
                                      </p:cBhvr>
                                      <p:tavLst>
                                        <p:tav tm="0">
                                          <p:val>
                                            <p:strVal val="0-#ppt_w/2"/>
                                          </p:val>
                                        </p:tav>
                                        <p:tav tm="100000">
                                          <p:val>
                                            <p:strVal val="#ppt_x"/>
                                          </p:val>
                                        </p:tav>
                                      </p:tavLst>
                                    </p:anim>
                                    <p:anim calcmode="lin" valueType="num">
                                      <p:cBhvr additive="base">
                                        <p:cTn id="48" dur="1000" fill="hold"/>
                                        <p:tgtEl>
                                          <p:spTgt spid="54"/>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55"/>
                                        </p:tgtEl>
                                        <p:attrNameLst>
                                          <p:attrName>style.visibility</p:attrName>
                                        </p:attrNameLst>
                                      </p:cBhvr>
                                      <p:to>
                                        <p:strVal val="visible"/>
                                      </p:to>
                                    </p:set>
                                    <p:anim calcmode="lin" valueType="num">
                                      <p:cBhvr additive="base">
                                        <p:cTn id="51" dur="1000" fill="hold"/>
                                        <p:tgtEl>
                                          <p:spTgt spid="55"/>
                                        </p:tgtEl>
                                        <p:attrNameLst>
                                          <p:attrName>ppt_x</p:attrName>
                                        </p:attrNameLst>
                                      </p:cBhvr>
                                      <p:tavLst>
                                        <p:tav tm="0">
                                          <p:val>
                                            <p:strVal val="0-#ppt_w/2"/>
                                          </p:val>
                                        </p:tav>
                                        <p:tav tm="100000">
                                          <p:val>
                                            <p:strVal val="#ppt_x"/>
                                          </p:val>
                                        </p:tav>
                                      </p:tavLst>
                                    </p:anim>
                                    <p:anim calcmode="lin" valueType="num">
                                      <p:cBhvr additive="base">
                                        <p:cTn id="52" dur="1000" fill="hold"/>
                                        <p:tgtEl>
                                          <p:spTgt spid="55"/>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56"/>
                                        </p:tgtEl>
                                        <p:attrNameLst>
                                          <p:attrName>style.visibility</p:attrName>
                                        </p:attrNameLst>
                                      </p:cBhvr>
                                      <p:to>
                                        <p:strVal val="visible"/>
                                      </p:to>
                                    </p:set>
                                    <p:anim calcmode="lin" valueType="num">
                                      <p:cBhvr additive="base">
                                        <p:cTn id="55" dur="1000" fill="hold"/>
                                        <p:tgtEl>
                                          <p:spTgt spid="56"/>
                                        </p:tgtEl>
                                        <p:attrNameLst>
                                          <p:attrName>ppt_x</p:attrName>
                                        </p:attrNameLst>
                                      </p:cBhvr>
                                      <p:tavLst>
                                        <p:tav tm="0">
                                          <p:val>
                                            <p:strVal val="0-#ppt_w/2"/>
                                          </p:val>
                                        </p:tav>
                                        <p:tav tm="100000">
                                          <p:val>
                                            <p:strVal val="#ppt_x"/>
                                          </p:val>
                                        </p:tav>
                                      </p:tavLst>
                                    </p:anim>
                                    <p:anim calcmode="lin" valueType="num">
                                      <p:cBhvr additive="base">
                                        <p:cTn id="56" dur="1000" fill="hold"/>
                                        <p:tgtEl>
                                          <p:spTgt spid="56"/>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57"/>
                                        </p:tgtEl>
                                        <p:attrNameLst>
                                          <p:attrName>style.visibility</p:attrName>
                                        </p:attrNameLst>
                                      </p:cBhvr>
                                      <p:to>
                                        <p:strVal val="visible"/>
                                      </p:to>
                                    </p:set>
                                    <p:anim calcmode="lin" valueType="num">
                                      <p:cBhvr additive="base">
                                        <p:cTn id="59" dur="1000" fill="hold"/>
                                        <p:tgtEl>
                                          <p:spTgt spid="57"/>
                                        </p:tgtEl>
                                        <p:attrNameLst>
                                          <p:attrName>ppt_x</p:attrName>
                                        </p:attrNameLst>
                                      </p:cBhvr>
                                      <p:tavLst>
                                        <p:tav tm="0">
                                          <p:val>
                                            <p:strVal val="0-#ppt_w/2"/>
                                          </p:val>
                                        </p:tav>
                                        <p:tav tm="100000">
                                          <p:val>
                                            <p:strVal val="#ppt_x"/>
                                          </p:val>
                                        </p:tav>
                                      </p:tavLst>
                                    </p:anim>
                                    <p:anim calcmode="lin" valueType="num">
                                      <p:cBhvr additive="base">
                                        <p:cTn id="60" dur="1000" fill="hold"/>
                                        <p:tgtEl>
                                          <p:spTgt spid="57"/>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58"/>
                                        </p:tgtEl>
                                        <p:attrNameLst>
                                          <p:attrName>style.visibility</p:attrName>
                                        </p:attrNameLst>
                                      </p:cBhvr>
                                      <p:to>
                                        <p:strVal val="visible"/>
                                      </p:to>
                                    </p:set>
                                    <p:anim calcmode="lin" valueType="num">
                                      <p:cBhvr additive="base">
                                        <p:cTn id="63" dur="1000" fill="hold"/>
                                        <p:tgtEl>
                                          <p:spTgt spid="58"/>
                                        </p:tgtEl>
                                        <p:attrNameLst>
                                          <p:attrName>ppt_x</p:attrName>
                                        </p:attrNameLst>
                                      </p:cBhvr>
                                      <p:tavLst>
                                        <p:tav tm="0">
                                          <p:val>
                                            <p:strVal val="0-#ppt_w/2"/>
                                          </p:val>
                                        </p:tav>
                                        <p:tav tm="100000">
                                          <p:val>
                                            <p:strVal val="#ppt_x"/>
                                          </p:val>
                                        </p:tav>
                                      </p:tavLst>
                                    </p:anim>
                                    <p:anim calcmode="lin" valueType="num">
                                      <p:cBhvr additive="base">
                                        <p:cTn id="64" dur="1000" fill="hold"/>
                                        <p:tgtEl>
                                          <p:spTgt spid="58"/>
                                        </p:tgtEl>
                                        <p:attrNameLst>
                                          <p:attrName>ppt_y</p:attrName>
                                        </p:attrNameLst>
                                      </p:cBhvr>
                                      <p:tavLst>
                                        <p:tav tm="0">
                                          <p:val>
                                            <p:strVal val="#ppt_y"/>
                                          </p:val>
                                        </p:tav>
                                        <p:tav tm="100000">
                                          <p:val>
                                            <p:strVal val="#ppt_y"/>
                                          </p:val>
                                        </p:tav>
                                      </p:tavLst>
                                    </p:anim>
                                  </p:childTnLst>
                                </p:cTn>
                              </p:par>
                            </p:childTnLst>
                          </p:cTn>
                        </p:par>
                        <p:par>
                          <p:cTn id="65" fill="hold">
                            <p:stCondLst>
                              <p:cond delay="2000"/>
                            </p:stCondLst>
                            <p:childTnLst>
                              <p:par>
                                <p:cTn id="66" presetID="10" presetClass="entr" presetSubtype="0" fill="hold" nodeType="afterEffect">
                                  <p:stCondLst>
                                    <p:cond delay="0"/>
                                  </p:stCondLst>
                                  <p:childTnLst>
                                    <p:set>
                                      <p:cBhvr>
                                        <p:cTn id="67" dur="1" fill="hold">
                                          <p:stCondLst>
                                            <p:cond delay="0"/>
                                          </p:stCondLst>
                                        </p:cTn>
                                        <p:tgtEl>
                                          <p:spTgt spid="30"/>
                                        </p:tgtEl>
                                        <p:attrNameLst>
                                          <p:attrName>style.visibility</p:attrName>
                                        </p:attrNameLst>
                                      </p:cBhvr>
                                      <p:to>
                                        <p:strVal val="visible"/>
                                      </p:to>
                                    </p:set>
                                    <p:animEffect transition="in" filter="fade">
                                      <p:cBhvr>
                                        <p:cTn id="68"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48" grpId="0" animBg="1"/>
      <p:bldP spid="51" grpId="0" animBg="1"/>
      <p:bldP spid="52" grpId="0" animBg="1"/>
      <p:bldP spid="53" grpId="0" animBg="1"/>
      <p:bldP spid="54" grpId="0" animBg="1"/>
      <p:bldP spid="55" grpId="0" animBg="1"/>
      <p:bldP spid="56" grpId="0" animBg="1"/>
      <p:bldP spid="57" grpId="0" animBg="1"/>
      <p:bldP spid="58" grpId="0" animBg="1"/>
    </p:bldLst>
  </p:timing>
</p:sld>
</file>

<file path=ppt/slides/slide163.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endPar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آثار و فواید قالب شعاری</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1. ماندگار شدن پيام، در ذهن مخاطب.</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2.هم‏سو بودن با تلقين‌پذيري مخاطب، براثر تکرار.</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3. تحريک عواطف و احساسات مخاطب.</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4. تأکيد مطالب.</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5. جلب توجّه مخاطب.</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6. پي بردن مخاطب، به اهمّيّت موضوع.</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چهاردهم / قالب شعاری</a:t>
            </a:r>
          </a:p>
        </p:txBody>
      </p:sp>
      <p:sp>
        <p:nvSpPr>
          <p:cNvPr id="17" name="Rounded Rectangle 16">
            <a:hlinkClick r:id="rId9" action="ppaction://hlinksldjump">
              <a:snd r:embed="rId5" name="thbad.wav"/>
            </a:hlinkClick>
            <a:hlinkHover r:id="" action="ppaction://noaction">
              <a:snd r:embed="rId6" name="0.wav"/>
            </a:hlinkHover>
          </p:cNvPr>
          <p:cNvSpPr/>
          <p:nvPr/>
        </p:nvSpPr>
        <p:spPr>
          <a:xfrm>
            <a:off x="374793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0" action="ppaction://hlinksldjump">
              <a:snd r:embed="rId5" name="thbad.wav"/>
            </a:hlinkClick>
            <a:hlinkHover r:id="" action="ppaction://noaction">
              <a:snd r:embed="rId6" name="0.wav"/>
            </a:hlinkHover>
          </p:cNvPr>
          <p:cNvSpPr/>
          <p:nvPr/>
        </p:nvSpPr>
        <p:spPr>
          <a:xfrm>
            <a:off x="3319306"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9" name="Rounded Rectangle 18">
            <a:hlinkClick r:id="rId11" action="ppaction://hlinksldjump">
              <a:snd r:embed="rId5" name="thbad.wav"/>
            </a:hlinkClick>
            <a:hlinkHover r:id="" action="ppaction://noaction">
              <a:snd r:embed="rId6" name="0.wav"/>
            </a:hlinkHover>
          </p:cNvPr>
          <p:cNvSpPr/>
          <p:nvPr/>
        </p:nvSpPr>
        <p:spPr>
          <a:xfrm>
            <a:off x="289067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20" name="Rounded Rectangle 19">
            <a:hlinkClick r:id="rId12" action="ppaction://hlinksldjump">
              <a:snd r:embed="rId5" name="thbad.wav"/>
            </a:hlinkClick>
            <a:hlinkHover r:id="" action="ppaction://noaction">
              <a:snd r:embed="rId6" name="0.wav"/>
            </a:hlinkHover>
          </p:cNvPr>
          <p:cNvSpPr/>
          <p:nvPr/>
        </p:nvSpPr>
        <p:spPr>
          <a:xfrm>
            <a:off x="246205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22" name="Rounded Rectangle 21">
            <a:hlinkClick r:id="rId13" action="ppaction://hlinksldjump">
              <a:snd r:embed="rId5" name="thbad.wav"/>
            </a:hlinkClick>
            <a:hlinkHover r:id="" action="ppaction://noaction">
              <a:snd r:embed="rId6" name="0.wav"/>
            </a:hlinkHover>
          </p:cNvPr>
          <p:cNvSpPr/>
          <p:nvPr/>
        </p:nvSpPr>
        <p:spPr>
          <a:xfrm>
            <a:off x="203342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23" name="Rounded Rectangle 22">
            <a:hlinkClick r:id="rId14" action="ppaction://hlinksldjump">
              <a:snd r:embed="rId5" name="thbad.wav"/>
            </a:hlinkClick>
            <a:hlinkHover r:id="" action="ppaction://noaction">
              <a:snd r:embed="rId6" name="0.wav"/>
            </a:hlinkHover>
          </p:cNvPr>
          <p:cNvSpPr/>
          <p:nvPr/>
        </p:nvSpPr>
        <p:spPr>
          <a:xfrm>
            <a:off x="160479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24" name="Rounded Rectangle 23">
            <a:hlinkClick r:id="rId15" action="ppaction://hlinksldjump">
              <a:snd r:embed="rId5" name="thbad.wav"/>
            </a:hlinkClick>
            <a:hlinkHover r:id="" action="ppaction://noaction">
              <a:snd r:embed="rId6" name="0.wav"/>
            </a:hlinkHover>
          </p:cNvPr>
          <p:cNvSpPr/>
          <p:nvPr/>
        </p:nvSpPr>
        <p:spPr>
          <a:xfrm>
            <a:off x="117616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25" name="Rounded Rectangle 24">
            <a:hlinkClick r:id="rId16" action="ppaction://hlinksldjump">
              <a:snd r:embed="rId5" name="thbad.wav"/>
            </a:hlinkClick>
            <a:hlinkHover r:id="" action="ppaction://noaction">
              <a:snd r:embed="rId6" name="0.wav"/>
            </a:hlinkHover>
          </p:cNvPr>
          <p:cNvSpPr/>
          <p:nvPr/>
        </p:nvSpPr>
        <p:spPr>
          <a:xfrm>
            <a:off x="74753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27" name="Rounded Rectangle 26">
            <a:hlinkClick r:id="rId17" action="ppaction://hlinksldjump">
              <a:snd r:embed="rId5" name="thbad.wav"/>
            </a:hlinkClick>
            <a:hlinkHover r:id="" action="ppaction://noaction">
              <a:snd r:embed="rId6" name="0.wav"/>
            </a:hlinkHover>
          </p:cNvPr>
          <p:cNvSpPr/>
          <p:nvPr/>
        </p:nvSpPr>
        <p:spPr>
          <a:xfrm>
            <a:off x="31891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0-#ppt_w/2"/>
                                          </p:val>
                                        </p:tav>
                                        <p:tav tm="100000">
                                          <p:val>
                                            <p:strVal val="#ppt_x"/>
                                          </p:val>
                                        </p:tav>
                                      </p:tavLst>
                                    </p:anim>
                                    <p:anim calcmode="lin" valueType="num">
                                      <p:cBhvr additive="base">
                                        <p:cTn id="32" dur="1000" fill="hold"/>
                                        <p:tgtEl>
                                          <p:spTgt spid="17"/>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0-#ppt_w/2"/>
                                          </p:val>
                                        </p:tav>
                                        <p:tav tm="100000">
                                          <p:val>
                                            <p:strVal val="#ppt_x"/>
                                          </p:val>
                                        </p:tav>
                                      </p:tavLst>
                                    </p:anim>
                                    <p:anim calcmode="lin" valueType="num">
                                      <p:cBhvr additive="base">
                                        <p:cTn id="36" dur="1000" fill="hold"/>
                                        <p:tgtEl>
                                          <p:spTgt spid="18"/>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1000" fill="hold"/>
                                        <p:tgtEl>
                                          <p:spTgt spid="19"/>
                                        </p:tgtEl>
                                        <p:attrNameLst>
                                          <p:attrName>ppt_x</p:attrName>
                                        </p:attrNameLst>
                                      </p:cBhvr>
                                      <p:tavLst>
                                        <p:tav tm="0">
                                          <p:val>
                                            <p:strVal val="0-#ppt_w/2"/>
                                          </p:val>
                                        </p:tav>
                                        <p:tav tm="100000">
                                          <p:val>
                                            <p:strVal val="#ppt_x"/>
                                          </p:val>
                                        </p:tav>
                                      </p:tavLst>
                                    </p:anim>
                                    <p:anim calcmode="lin" valueType="num">
                                      <p:cBhvr additive="base">
                                        <p:cTn id="40" dur="1000" fill="hold"/>
                                        <p:tgtEl>
                                          <p:spTgt spid="19"/>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1000" fill="hold"/>
                                        <p:tgtEl>
                                          <p:spTgt spid="20"/>
                                        </p:tgtEl>
                                        <p:attrNameLst>
                                          <p:attrName>ppt_x</p:attrName>
                                        </p:attrNameLst>
                                      </p:cBhvr>
                                      <p:tavLst>
                                        <p:tav tm="0">
                                          <p:val>
                                            <p:strVal val="0-#ppt_w/2"/>
                                          </p:val>
                                        </p:tav>
                                        <p:tav tm="100000">
                                          <p:val>
                                            <p:strVal val="#ppt_x"/>
                                          </p:val>
                                        </p:tav>
                                      </p:tavLst>
                                    </p:anim>
                                    <p:anim calcmode="lin" valueType="num">
                                      <p:cBhvr additive="base">
                                        <p:cTn id="44" dur="1000" fill="hold"/>
                                        <p:tgtEl>
                                          <p:spTgt spid="20"/>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22"/>
                                        </p:tgtEl>
                                        <p:attrNameLst>
                                          <p:attrName>style.visibility</p:attrName>
                                        </p:attrNameLst>
                                      </p:cBhvr>
                                      <p:to>
                                        <p:strVal val="visible"/>
                                      </p:to>
                                    </p:set>
                                    <p:anim calcmode="lin" valueType="num">
                                      <p:cBhvr additive="base">
                                        <p:cTn id="47" dur="1000" fill="hold"/>
                                        <p:tgtEl>
                                          <p:spTgt spid="22"/>
                                        </p:tgtEl>
                                        <p:attrNameLst>
                                          <p:attrName>ppt_x</p:attrName>
                                        </p:attrNameLst>
                                      </p:cBhvr>
                                      <p:tavLst>
                                        <p:tav tm="0">
                                          <p:val>
                                            <p:strVal val="0-#ppt_w/2"/>
                                          </p:val>
                                        </p:tav>
                                        <p:tav tm="100000">
                                          <p:val>
                                            <p:strVal val="#ppt_x"/>
                                          </p:val>
                                        </p:tav>
                                      </p:tavLst>
                                    </p:anim>
                                    <p:anim calcmode="lin" valueType="num">
                                      <p:cBhvr additive="base">
                                        <p:cTn id="48" dur="1000" fill="hold"/>
                                        <p:tgtEl>
                                          <p:spTgt spid="2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1000" fill="hold"/>
                                        <p:tgtEl>
                                          <p:spTgt spid="23"/>
                                        </p:tgtEl>
                                        <p:attrNameLst>
                                          <p:attrName>ppt_x</p:attrName>
                                        </p:attrNameLst>
                                      </p:cBhvr>
                                      <p:tavLst>
                                        <p:tav tm="0">
                                          <p:val>
                                            <p:strVal val="0-#ppt_w/2"/>
                                          </p:val>
                                        </p:tav>
                                        <p:tav tm="100000">
                                          <p:val>
                                            <p:strVal val="#ppt_x"/>
                                          </p:val>
                                        </p:tav>
                                      </p:tavLst>
                                    </p:anim>
                                    <p:anim calcmode="lin" valueType="num">
                                      <p:cBhvr additive="base">
                                        <p:cTn id="52" dur="1000" fill="hold"/>
                                        <p:tgtEl>
                                          <p:spTgt spid="2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24"/>
                                        </p:tgtEl>
                                        <p:attrNameLst>
                                          <p:attrName>style.visibility</p:attrName>
                                        </p:attrNameLst>
                                      </p:cBhvr>
                                      <p:to>
                                        <p:strVal val="visible"/>
                                      </p:to>
                                    </p:set>
                                    <p:anim calcmode="lin" valueType="num">
                                      <p:cBhvr additive="base">
                                        <p:cTn id="55" dur="1000" fill="hold"/>
                                        <p:tgtEl>
                                          <p:spTgt spid="24"/>
                                        </p:tgtEl>
                                        <p:attrNameLst>
                                          <p:attrName>ppt_x</p:attrName>
                                        </p:attrNameLst>
                                      </p:cBhvr>
                                      <p:tavLst>
                                        <p:tav tm="0">
                                          <p:val>
                                            <p:strVal val="0-#ppt_w/2"/>
                                          </p:val>
                                        </p:tav>
                                        <p:tav tm="100000">
                                          <p:val>
                                            <p:strVal val="#ppt_x"/>
                                          </p:val>
                                        </p:tav>
                                      </p:tavLst>
                                    </p:anim>
                                    <p:anim calcmode="lin" valueType="num">
                                      <p:cBhvr additive="base">
                                        <p:cTn id="56" dur="1000" fill="hold"/>
                                        <p:tgtEl>
                                          <p:spTgt spid="2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cBhvr additive="base">
                                        <p:cTn id="59" dur="1000" fill="hold"/>
                                        <p:tgtEl>
                                          <p:spTgt spid="25"/>
                                        </p:tgtEl>
                                        <p:attrNameLst>
                                          <p:attrName>ppt_x</p:attrName>
                                        </p:attrNameLst>
                                      </p:cBhvr>
                                      <p:tavLst>
                                        <p:tav tm="0">
                                          <p:val>
                                            <p:strVal val="0-#ppt_w/2"/>
                                          </p:val>
                                        </p:tav>
                                        <p:tav tm="100000">
                                          <p:val>
                                            <p:strVal val="#ppt_x"/>
                                          </p:val>
                                        </p:tav>
                                      </p:tavLst>
                                    </p:anim>
                                    <p:anim calcmode="lin" valueType="num">
                                      <p:cBhvr additive="base">
                                        <p:cTn id="60" dur="1000" fill="hold"/>
                                        <p:tgtEl>
                                          <p:spTgt spid="2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0-#ppt_w/2"/>
                                          </p:val>
                                        </p:tav>
                                        <p:tav tm="100000">
                                          <p:val>
                                            <p:strVal val="#ppt_x"/>
                                          </p:val>
                                        </p:tav>
                                      </p:tavLst>
                                    </p:anim>
                                    <p:anim calcmode="lin" valueType="num">
                                      <p:cBhvr additive="base">
                                        <p:cTn id="64" dur="1000" fill="hold"/>
                                        <p:tgtEl>
                                          <p:spTgt spid="27"/>
                                        </p:tgtEl>
                                        <p:attrNameLst>
                                          <p:attrName>ppt_y</p:attrName>
                                        </p:attrNameLst>
                                      </p:cBhvr>
                                      <p:tavLst>
                                        <p:tav tm="0">
                                          <p:val>
                                            <p:strVal val="#ppt_y"/>
                                          </p:val>
                                        </p:tav>
                                        <p:tav tm="100000">
                                          <p:val>
                                            <p:strVal val="#ppt_y"/>
                                          </p:val>
                                        </p:tav>
                                      </p:tavLst>
                                    </p:anim>
                                  </p:childTnLst>
                                </p:cTn>
                              </p:par>
                            </p:childTnLst>
                          </p:cTn>
                        </p:par>
                        <p:par>
                          <p:cTn id="65" fill="hold">
                            <p:stCondLst>
                              <p:cond delay="2000"/>
                            </p:stCondLst>
                            <p:childTnLst>
                              <p:par>
                                <p:cTn id="66" presetID="10" presetClass="entr" presetSubtype="0" fill="hold" nodeType="afterEffect">
                                  <p:stCondLst>
                                    <p:cond delay="0"/>
                                  </p:stCondLst>
                                  <p:childTnLst>
                                    <p:set>
                                      <p:cBhvr>
                                        <p:cTn id="67" dur="1" fill="hold">
                                          <p:stCondLst>
                                            <p:cond delay="0"/>
                                          </p:stCondLst>
                                        </p:cTn>
                                        <p:tgtEl>
                                          <p:spTgt spid="30"/>
                                        </p:tgtEl>
                                        <p:attrNameLst>
                                          <p:attrName>style.visibility</p:attrName>
                                        </p:attrNameLst>
                                      </p:cBhvr>
                                      <p:to>
                                        <p:strVal val="visible"/>
                                      </p:to>
                                    </p:set>
                                    <p:animEffect transition="in" filter="fade">
                                      <p:cBhvr>
                                        <p:cTn id="68"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7" grpId="0" animBg="1"/>
      <p:bldP spid="18" grpId="0" animBg="1"/>
      <p:bldP spid="19" grpId="0" animBg="1"/>
      <p:bldP spid="20" grpId="0" animBg="1"/>
      <p:bldP spid="22" grpId="0" animBg="1"/>
      <p:bldP spid="23" grpId="0" animBg="1"/>
      <p:bldP spid="24" grpId="0" animBg="1"/>
      <p:bldP spid="25" grpId="0" animBg="1"/>
      <p:bldP spid="27" grpId="0" animBg="1"/>
    </p:bldLst>
  </p:timing>
</p:sld>
</file>

<file path=ppt/slides/slide164.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endPar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fa-IR" sz="2200" b="1" kern="1200" dirty="0" smtClean="0">
                          <a:solidFill>
                            <a:schemeClr val="tx1"/>
                          </a:solidFill>
                          <a:latin typeface="+mn-lt"/>
                          <a:ea typeface="+mn-ea"/>
                          <a:cs typeface="B Lotus" pitchFamily="2" charset="-78"/>
                        </a:rPr>
                        <a:t>7. انتقال دقيق مطلب، در ذهن مخاطب به دلایل زیر:</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الف) اتمام حجّت و تثبیت مطلب به دلیل صحّه گذاردن جمع بر یک مطلب (خردجمعی).</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ب) موجز بودن: (مطالب طولانی، در جمله‌ای کوتاه ورسا وجذّاب، بیان می‌شود.)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ج) تأثیرگذاری عمیق: (برخی مواقع،تأثیر یک شعاراز یک ساعت کلاس‌داری بیشتر است.)</a:t>
                      </a:r>
                      <a:endParaRPr lang="en-US" sz="2200" b="1" kern="1200" dirty="0" smtClean="0">
                        <a:solidFill>
                          <a:schemeClr val="tx1"/>
                        </a:solidFill>
                        <a:latin typeface="+mn-lt"/>
                        <a:ea typeface="+mn-ea"/>
                        <a:cs typeface="B Lotus" pitchFamily="2" charset="-78"/>
                      </a:endParaRPr>
                    </a:p>
                    <a:p>
                      <a:pPr lvl="1" algn="just">
                        <a:lnSpc>
                          <a:spcPct val="150000"/>
                        </a:lnSpc>
                      </a:pPr>
                      <a:r>
                        <a:rPr lang="ar-SA" sz="2200" b="1" kern="1200" dirty="0" smtClean="0">
                          <a:solidFill>
                            <a:schemeClr val="tx1"/>
                          </a:solidFill>
                          <a:latin typeface="+mn-lt"/>
                          <a:ea typeface="+mn-ea"/>
                          <a:cs typeface="B Lotus" pitchFamily="2" charset="-78"/>
                        </a:rPr>
                        <a:t>د) تداعی معانی کردن: (شعار، خلاصه‌ای از یک مفهوم بلند دینی است، به‏گونه‌ای که مخاطب با دیدن یک شعار، ممکن است چند آیه و روایت مرتبط با آن شعار را به خاطر آورد.) </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چهاردهم / قالب شعاری</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374793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31930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2890678"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246205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03342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160479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117616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74753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31891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childTnLst>
                          </p:cTn>
                        </p:par>
                        <p:par>
                          <p:cTn id="65" fill="hold">
                            <p:stCondLst>
                              <p:cond delay="2000"/>
                            </p:stCondLst>
                            <p:childTnLst>
                              <p:par>
                                <p:cTn id="66" presetID="10" presetClass="entr" presetSubtype="0" fill="hold" nodeType="afterEffect">
                                  <p:stCondLst>
                                    <p:cond delay="0"/>
                                  </p:stCondLst>
                                  <p:childTnLst>
                                    <p:set>
                                      <p:cBhvr>
                                        <p:cTn id="67" dur="1" fill="hold">
                                          <p:stCondLst>
                                            <p:cond delay="0"/>
                                          </p:stCondLst>
                                        </p:cTn>
                                        <p:tgtEl>
                                          <p:spTgt spid="30"/>
                                        </p:tgtEl>
                                        <p:attrNameLst>
                                          <p:attrName>style.visibility</p:attrName>
                                        </p:attrNameLst>
                                      </p:cBhvr>
                                      <p:to>
                                        <p:strVal val="visible"/>
                                      </p:to>
                                    </p:set>
                                    <p:animEffect transition="in" filter="fade">
                                      <p:cBhvr>
                                        <p:cTn id="68"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Lst>
  </p:timing>
</p:sld>
</file>

<file path=ppt/slides/slide165.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endPar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نکته های اجرایی:</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1. مربّیبحثي را انتخاب مي‌كند و ازموادّ مختلفي برای ارائه‏ی مطلب، استفاده مي‌نماید. در لابه‌لاي مطالب، پی‏در‏پی، شعار را در جاي مناسبش تكرار مي‌كند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2. بین جمله‏ی شعاري و بحث ارائه شده در کلاس باید تناسب وجود داشته باشد.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3. جمله‏ی شعاري بايد كوتاه، ساده، روان، واضح و زيبا باشد و پيچيدگي مفهومينداشته باشد.</a:t>
                      </a:r>
                      <a:endParaRPr lang="en-US" sz="2200" b="1" kern="1200" dirty="0" smtClean="0">
                        <a:solidFill>
                          <a:schemeClr val="tx1"/>
                        </a:solidFill>
                        <a:latin typeface="+mn-lt"/>
                        <a:ea typeface="+mn-ea"/>
                        <a:cs typeface="B Lotus" pitchFamily="2" charset="-78"/>
                      </a:endParaRPr>
                    </a:p>
                    <a:p>
                      <a:pPr lvl="1" algn="just">
                        <a:lnSpc>
                          <a:spcPct val="150000"/>
                        </a:lnSpc>
                      </a:pPr>
                      <a:r>
                        <a:rPr lang="ar-SA" sz="2200" b="1" kern="1200" dirty="0" smtClean="0">
                          <a:solidFill>
                            <a:schemeClr val="tx1"/>
                          </a:solidFill>
                          <a:latin typeface="+mn-lt"/>
                          <a:ea typeface="+mn-ea"/>
                          <a:cs typeface="B Lotus" pitchFamily="2" charset="-78"/>
                        </a:rPr>
                        <a:t>4. می‌توان جمله‏ی شعاري را در قالب متن ادبی، حدیث، آیه،طنز، شعر وضرب‌المثل آماده کرد. </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چهاردهم / قالب شعاری</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374793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31930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289067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2462050"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03342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160479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117616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74753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31891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childTnLst>
                          </p:cTn>
                        </p:par>
                        <p:par>
                          <p:cTn id="65" fill="hold">
                            <p:stCondLst>
                              <p:cond delay="2000"/>
                            </p:stCondLst>
                            <p:childTnLst>
                              <p:par>
                                <p:cTn id="66" presetID="10" presetClass="entr" presetSubtype="0" fill="hold" nodeType="afterEffect">
                                  <p:stCondLst>
                                    <p:cond delay="0"/>
                                  </p:stCondLst>
                                  <p:childTnLst>
                                    <p:set>
                                      <p:cBhvr>
                                        <p:cTn id="67" dur="1" fill="hold">
                                          <p:stCondLst>
                                            <p:cond delay="0"/>
                                          </p:stCondLst>
                                        </p:cTn>
                                        <p:tgtEl>
                                          <p:spTgt spid="30"/>
                                        </p:tgtEl>
                                        <p:attrNameLst>
                                          <p:attrName>style.visibility</p:attrName>
                                        </p:attrNameLst>
                                      </p:cBhvr>
                                      <p:to>
                                        <p:strVal val="visible"/>
                                      </p:to>
                                    </p:set>
                                    <p:animEffect transition="in" filter="fade">
                                      <p:cBhvr>
                                        <p:cTn id="68"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Lst>
  </p:timing>
</p:sld>
</file>

<file path=ppt/slides/slide166.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lvl="1" algn="just" rtl="1">
                        <a:lnSpc>
                          <a:spcPct val="150000"/>
                        </a:lnSpc>
                      </a:pPr>
                      <a:endPar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endPar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5. جمله‏ی شعاري را می‌توان در مکان مناسبی مانند: دیوار کلاس،تابلو اعلانات،در ورودی وخروجی و در جایی که در معرض دید عموم باشد قرار داد.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6. اگر شعار در مدرسه اجرا می‌شود، باید ویژگی‌ها ومبانی شعار را برای دانش آموزان تبیین کرد .</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7. به بهانه‏ی انتقال مفاهيم ديني، جمله‏ی شعاري نباید جنبه‏ی توهینی داشته باشد.</a:t>
                      </a:r>
                      <a:endParaRPr lang="en-US" sz="2200" b="1" kern="1200" dirty="0" smtClean="0">
                        <a:solidFill>
                          <a:schemeClr val="tx1"/>
                        </a:solidFill>
                        <a:latin typeface="+mn-lt"/>
                        <a:ea typeface="+mn-ea"/>
                        <a:cs typeface="B Lotus" pitchFamily="2" charset="-78"/>
                      </a:endParaRPr>
                    </a:p>
                    <a:p>
                      <a:pPr lvl="1" algn="just">
                        <a:lnSpc>
                          <a:spcPct val="150000"/>
                        </a:lnSpc>
                      </a:pPr>
                      <a:r>
                        <a:rPr lang="ar-SA" sz="2200" b="1" kern="1200" dirty="0" smtClean="0">
                          <a:solidFill>
                            <a:schemeClr val="tx1"/>
                          </a:solidFill>
                          <a:latin typeface="+mn-lt"/>
                          <a:ea typeface="+mn-ea"/>
                          <a:cs typeface="B Lotus" pitchFamily="2" charset="-78"/>
                        </a:rPr>
                        <a:t>8. جمله‏ی شعاري باید متناسب با گروه سنّی مخاطب انتخاب شود</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چهاردهم / قالب شعاری</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374793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31930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289067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246205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03342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160479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117616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74753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31891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childTnLst>
                          </p:cTn>
                        </p:par>
                        <p:par>
                          <p:cTn id="65" fill="hold">
                            <p:stCondLst>
                              <p:cond delay="2000"/>
                            </p:stCondLst>
                            <p:childTnLst>
                              <p:par>
                                <p:cTn id="66" presetID="10" presetClass="entr" presetSubtype="0" fill="hold" nodeType="afterEffect">
                                  <p:stCondLst>
                                    <p:cond delay="0"/>
                                  </p:stCondLst>
                                  <p:childTnLst>
                                    <p:set>
                                      <p:cBhvr>
                                        <p:cTn id="67" dur="1" fill="hold">
                                          <p:stCondLst>
                                            <p:cond delay="0"/>
                                          </p:stCondLst>
                                        </p:cTn>
                                        <p:tgtEl>
                                          <p:spTgt spid="30"/>
                                        </p:tgtEl>
                                        <p:attrNameLst>
                                          <p:attrName>style.visibility</p:attrName>
                                        </p:attrNameLst>
                                      </p:cBhvr>
                                      <p:to>
                                        <p:strVal val="visible"/>
                                      </p:to>
                                    </p:set>
                                    <p:animEffect transition="in" filter="fade">
                                      <p:cBhvr>
                                        <p:cTn id="68"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Lst>
  </p:timing>
</p:sld>
</file>

<file path=ppt/slides/slide167.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lvl="1" algn="just" rtl="1">
                        <a:lnSpc>
                          <a:spcPct val="200000"/>
                        </a:lnSpc>
                      </a:pPr>
                      <a:endParaRPr lang="fa-IR" sz="24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200000"/>
                        </a:lnSpc>
                      </a:pPr>
                      <a:r>
                        <a:rPr lang="ar-SA" sz="24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نمونه‏ها</a:t>
                      </a:r>
                      <a:endParaRPr lang="en-US" sz="24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200000"/>
                        </a:lnSpc>
                      </a:pPr>
                      <a:r>
                        <a:rPr lang="ar-SA" sz="24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مقطع ابتدایی</a:t>
                      </a:r>
                      <a:endParaRPr lang="en-US" sz="24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200000"/>
                        </a:lnSpc>
                      </a:pPr>
                      <a:r>
                        <a:rPr lang="ar-SA" sz="2400" b="1" kern="1200" dirty="0" smtClean="0">
                          <a:solidFill>
                            <a:schemeClr val="tx1"/>
                          </a:solidFill>
                          <a:latin typeface="+mn-lt"/>
                          <a:ea typeface="+mn-ea"/>
                          <a:cs typeface="B Lotus" pitchFamily="2" charset="-78"/>
                        </a:rPr>
                        <a:t>(و بالوالدین احسانا)</a:t>
                      </a:r>
                      <a:endParaRPr lang="en-US" sz="2400" b="1" kern="1200" dirty="0" smtClean="0">
                        <a:solidFill>
                          <a:schemeClr val="tx1"/>
                        </a:solidFill>
                        <a:latin typeface="+mn-lt"/>
                        <a:ea typeface="+mn-ea"/>
                        <a:cs typeface="B Lotus" pitchFamily="2" charset="-78"/>
                      </a:endParaRPr>
                    </a:p>
                    <a:p>
                      <a:pPr>
                        <a:lnSpc>
                          <a:spcPct val="200000"/>
                        </a:lnSpc>
                      </a:pPr>
                      <a:r>
                        <a:rPr lang="ar-SA" sz="2400" b="1" kern="1200" dirty="0" smtClean="0">
                          <a:solidFill>
                            <a:schemeClr val="tx1"/>
                          </a:solidFill>
                          <a:latin typeface="+mn-lt"/>
                          <a:ea typeface="+mn-ea"/>
                          <a:cs typeface="B Lotus" pitchFamily="2" charset="-78"/>
                        </a:rPr>
                        <a:t>قربون بند کیفتم      تا پول داری رفیقتم </a:t>
                      </a:r>
                      <a:endParaRPr lang="en-US" sz="24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چهاردهم / قالب شعاری</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374793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31930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289067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246205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03342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1604794"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117616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74753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31891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childTnLst>
                          </p:cTn>
                        </p:par>
                        <p:par>
                          <p:cTn id="65" fill="hold">
                            <p:stCondLst>
                              <p:cond delay="2000"/>
                            </p:stCondLst>
                            <p:childTnLst>
                              <p:par>
                                <p:cTn id="66" presetID="10" presetClass="entr" presetSubtype="0" fill="hold" nodeType="afterEffect">
                                  <p:stCondLst>
                                    <p:cond delay="0"/>
                                  </p:stCondLst>
                                  <p:childTnLst>
                                    <p:set>
                                      <p:cBhvr>
                                        <p:cTn id="67" dur="1" fill="hold">
                                          <p:stCondLst>
                                            <p:cond delay="0"/>
                                          </p:stCondLst>
                                        </p:cTn>
                                        <p:tgtEl>
                                          <p:spTgt spid="30"/>
                                        </p:tgtEl>
                                        <p:attrNameLst>
                                          <p:attrName>style.visibility</p:attrName>
                                        </p:attrNameLst>
                                      </p:cBhvr>
                                      <p:to>
                                        <p:strVal val="visible"/>
                                      </p:to>
                                    </p:set>
                                    <p:animEffect transition="in" filter="fade">
                                      <p:cBhvr>
                                        <p:cTn id="68"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Lst>
  </p:timing>
</p:sld>
</file>

<file path=ppt/slides/slide168.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lvl="1" algn="just" rtl="1">
                        <a:lnSpc>
                          <a:spcPct val="150000"/>
                        </a:lnSpc>
                      </a:pPr>
                      <a:endParaRPr lang="fa-IR" sz="4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ar-SA" sz="26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مقطع راهنمايي</a:t>
                      </a:r>
                      <a:endParaRPr lang="fa-IR" sz="26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endParaRPr lang="fa-IR" sz="3200" b="1" kern="1200" dirty="0" smtClean="0">
                        <a:solidFill>
                          <a:schemeClr val="tx1"/>
                        </a:solidFill>
                        <a:latin typeface="+mn-lt"/>
                        <a:ea typeface="+mn-ea"/>
                        <a:cs typeface="B Lotus" pitchFamily="2" charset="-78"/>
                      </a:endParaRPr>
                    </a:p>
                    <a:p>
                      <a:pPr rtl="1">
                        <a:lnSpc>
                          <a:spcPct val="150000"/>
                        </a:lnSpc>
                      </a:pPr>
                      <a:endParaRPr lang="fa-IR" sz="3200" b="1" kern="1200" dirty="0" smtClean="0">
                        <a:solidFill>
                          <a:schemeClr val="tx1"/>
                        </a:solidFill>
                        <a:latin typeface="+mn-lt"/>
                        <a:ea typeface="+mn-ea"/>
                        <a:cs typeface="B Lotus" pitchFamily="2" charset="-78"/>
                      </a:endParaRPr>
                    </a:p>
                    <a:p>
                      <a:pPr rtl="1"/>
                      <a:r>
                        <a:rPr lang="en-US" sz="2400" b="1" kern="1200" dirty="0" smtClean="0">
                          <a:solidFill>
                            <a:schemeClr val="tx1"/>
                          </a:solidFill>
                          <a:latin typeface="+mn-lt"/>
                          <a:ea typeface="+mn-ea"/>
                          <a:cs typeface="B Lotus" pitchFamily="2" charset="-78"/>
                        </a:rPr>
                        <a:t>]</a:t>
                      </a:r>
                      <a:r>
                        <a:rPr lang="ar-SA" sz="2400" b="1" kern="1200" dirty="0" smtClean="0">
                          <a:solidFill>
                            <a:schemeClr val="tx1"/>
                          </a:solidFill>
                          <a:latin typeface="+mn-lt"/>
                          <a:ea typeface="+mn-ea"/>
                          <a:cs typeface="B Lotus" pitchFamily="2" charset="-78"/>
                        </a:rPr>
                        <a:t>إِنْ أَحْسَنتُمْ أَحْسَنتُمْ لِأَنفُسِكُمْ وَإِنْ أَسَأْتُمْ فَلَهَا</a:t>
                      </a:r>
                      <a:r>
                        <a:rPr lang="en-US" sz="2400" b="1" kern="1200" dirty="0" smtClean="0">
                          <a:solidFill>
                            <a:schemeClr val="tx1"/>
                          </a:solidFill>
                          <a:latin typeface="+mn-lt"/>
                          <a:ea typeface="+mn-ea"/>
                          <a:cs typeface="B Lotus" pitchFamily="2" charset="-78"/>
                        </a:rPr>
                        <a:t>[</a:t>
                      </a:r>
                      <a:r>
                        <a:rPr lang="ar-SA" sz="2400" b="1" kern="1200" dirty="0" smtClean="0">
                          <a:solidFill>
                            <a:schemeClr val="tx1"/>
                          </a:solidFill>
                          <a:latin typeface="+mn-lt"/>
                          <a:ea typeface="+mn-ea"/>
                          <a:cs typeface="B Lotus" pitchFamily="2" charset="-78"/>
                        </a:rPr>
                        <a:t>؛</a:t>
                      </a:r>
                      <a:r>
                        <a:rPr lang="fa-IR" sz="2400" b="0" kern="1200" dirty="0" smtClean="0">
                          <a:solidFill>
                            <a:schemeClr val="tx1"/>
                          </a:solidFill>
                          <a:effectLst>
                            <a:glow rad="139700">
                              <a:schemeClr val="accent2">
                                <a:satMod val="175000"/>
                                <a:alpha val="40000"/>
                              </a:schemeClr>
                            </a:glow>
                          </a:effectLst>
                          <a:latin typeface="+mn-lt"/>
                          <a:ea typeface="+mn-ea"/>
                          <a:cs typeface="B Lotus" pitchFamily="2" charset="-78"/>
                        </a:rPr>
                        <a:t> *</a:t>
                      </a:r>
                      <a:r>
                        <a:rPr lang="ar-SA" sz="2400" b="1" kern="1200" dirty="0" smtClean="0">
                          <a:solidFill>
                            <a:schemeClr val="tx1"/>
                          </a:solidFill>
                          <a:latin typeface="+mn-lt"/>
                          <a:ea typeface="+mn-ea"/>
                          <a:cs typeface="B Lotus" pitchFamily="2" charset="-78"/>
                        </a:rPr>
                        <a:t> «اگر نیکی کنید به خود کرده‏اید، و اگر بدی کنید نیز همین طور.» </a:t>
                      </a:r>
                      <a:endParaRPr lang="fa-IR" sz="2400" b="1" kern="1200" dirty="0" smtClean="0">
                        <a:solidFill>
                          <a:schemeClr val="tx1"/>
                        </a:solidFill>
                        <a:latin typeface="+mn-lt"/>
                        <a:ea typeface="+mn-ea"/>
                        <a:cs typeface="B Lotus" pitchFamily="2" charset="-78"/>
                      </a:endParaRPr>
                    </a:p>
                    <a:p>
                      <a:pPr rtl="1"/>
                      <a:endParaRPr lang="fa-IR" sz="2400" b="1" kern="1200" dirty="0" smtClean="0">
                        <a:solidFill>
                          <a:schemeClr val="tx1"/>
                        </a:solidFill>
                        <a:latin typeface="+mn-lt"/>
                        <a:ea typeface="+mn-ea"/>
                        <a:cs typeface="B Lotus" pitchFamily="2" charset="-78"/>
                      </a:endParaRPr>
                    </a:p>
                    <a:p>
                      <a:pPr rtl="1"/>
                      <a:r>
                        <a:rPr lang="fa-IR" sz="20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000" b="0" kern="1200" dirty="0" smtClean="0">
                          <a:solidFill>
                            <a:schemeClr val="tx1"/>
                          </a:solidFill>
                          <a:latin typeface="+mn-lt"/>
                          <a:ea typeface="+mn-ea"/>
                          <a:cs typeface="B Lotus" pitchFamily="2" charset="-78"/>
                        </a:rPr>
                        <a:t>اسراء: 7.</a:t>
                      </a:r>
                      <a:endParaRPr lang="en-US" sz="20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چهاردهم / قالب شعاری</a:t>
            </a:r>
          </a:p>
        </p:txBody>
      </p:sp>
      <p:graphicFrame>
        <p:nvGraphicFramePr>
          <p:cNvPr id="8" name="Table 7"/>
          <p:cNvGraphicFramePr>
            <a:graphicFrameLocks noGrp="1"/>
          </p:cNvGraphicFramePr>
          <p:nvPr/>
        </p:nvGraphicFramePr>
        <p:xfrm>
          <a:off x="428598" y="2943798"/>
          <a:ext cx="8286806" cy="694944"/>
        </p:xfrm>
        <a:graphic>
          <a:graphicData uri="http://schemas.openxmlformats.org/drawingml/2006/table">
            <a:tbl>
              <a:tblPr rtl="1"/>
              <a:tblGrid>
                <a:gridCol w="3678037"/>
                <a:gridCol w="930732"/>
                <a:gridCol w="3678037"/>
              </a:tblGrid>
              <a:tr h="571504">
                <a:tc>
                  <a:txBody>
                    <a:bodyPr/>
                    <a:lstStyle/>
                    <a:p>
                      <a:pPr marL="180340" indent="-180340" algn="ctr" rtl="1">
                        <a:lnSpc>
                          <a:spcPct val="95000"/>
                        </a:lnSpc>
                        <a:spcAft>
                          <a:spcPts val="0"/>
                        </a:spcAft>
                        <a:tabLst>
                          <a:tab pos="2461260" algn="l"/>
                        </a:tabLst>
                      </a:pPr>
                      <a:r>
                        <a:rPr lang="ar-SA" sz="2400" b="1">
                          <a:latin typeface="B Badr"/>
                          <a:ea typeface="B Badr"/>
                          <a:cs typeface="B Lotus"/>
                        </a:rPr>
                        <a:t>هر چه كني به خود كني</a:t>
                      </a:r>
                      <a:br>
                        <a:rPr lang="ar-SA" sz="2400" b="1">
                          <a:latin typeface="B Badr"/>
                          <a:ea typeface="B Badr"/>
                          <a:cs typeface="B Lotus"/>
                        </a:rPr>
                      </a:br>
                      <a:endParaRPr lang="en-US" sz="2400" b="1">
                        <a:latin typeface="B Badr"/>
                        <a:ea typeface="B Badr"/>
                        <a:cs typeface="B Lotus"/>
                      </a:endParaRPr>
                    </a:p>
                  </a:txBody>
                  <a:tcPr marL="68580" marR="68580" marT="0" marB="0">
                    <a:lnL>
                      <a:noFill/>
                    </a:lnL>
                    <a:lnR>
                      <a:noFill/>
                    </a:lnR>
                    <a:lnT>
                      <a:noFill/>
                    </a:lnT>
                    <a:lnB>
                      <a:noFill/>
                    </a:lnB>
                  </a:tcPr>
                </a:tc>
                <a:tc>
                  <a:txBody>
                    <a:bodyPr/>
                    <a:lstStyle/>
                    <a:p>
                      <a:pPr marL="180340" indent="-180340" algn="ctr" rtl="1">
                        <a:lnSpc>
                          <a:spcPct val="95000"/>
                        </a:lnSpc>
                        <a:spcAft>
                          <a:spcPts val="0"/>
                        </a:spcAft>
                        <a:tabLst>
                          <a:tab pos="2461260" algn="l"/>
                        </a:tabLst>
                      </a:pPr>
                      <a:endParaRPr lang="ar-SA" sz="2400" b="1">
                        <a:latin typeface="B Badr"/>
                        <a:ea typeface="B Badr"/>
                        <a:cs typeface="B Lotus"/>
                      </a:endParaRPr>
                    </a:p>
                  </a:txBody>
                  <a:tcPr marL="68580" marR="68580" marT="0" marB="0">
                    <a:lnL>
                      <a:noFill/>
                    </a:lnL>
                    <a:lnR>
                      <a:noFill/>
                    </a:lnR>
                    <a:lnT>
                      <a:noFill/>
                    </a:lnT>
                    <a:lnB>
                      <a:noFill/>
                    </a:lnB>
                  </a:tcPr>
                </a:tc>
                <a:tc>
                  <a:txBody>
                    <a:bodyPr/>
                    <a:lstStyle/>
                    <a:p>
                      <a:pPr marL="180340" indent="-180340" algn="ctr" rtl="1">
                        <a:lnSpc>
                          <a:spcPct val="95000"/>
                        </a:lnSpc>
                        <a:spcAft>
                          <a:spcPts val="0"/>
                        </a:spcAft>
                        <a:tabLst>
                          <a:tab pos="2461260" algn="l"/>
                        </a:tabLst>
                      </a:pPr>
                      <a:r>
                        <a:rPr lang="ar-SA" sz="2400" b="1" dirty="0">
                          <a:latin typeface="B Badr"/>
                          <a:ea typeface="B Badr"/>
                          <a:cs typeface="B Lotus"/>
                        </a:rPr>
                        <a:t>گرچه به نيك و بد كني</a:t>
                      </a:r>
                      <a:br>
                        <a:rPr lang="ar-SA" sz="2400" b="1" dirty="0">
                          <a:latin typeface="B Badr"/>
                          <a:ea typeface="B Badr"/>
                          <a:cs typeface="B Lotus"/>
                        </a:rPr>
                      </a:br>
                      <a:endParaRPr lang="en-US" sz="2400" b="1" dirty="0">
                        <a:latin typeface="B Badr"/>
                        <a:ea typeface="B Badr"/>
                        <a:cs typeface="B Lotus"/>
                      </a:endParaRPr>
                    </a:p>
                  </a:txBody>
                  <a:tcPr marL="68580" marR="68580" marT="0" marB="0">
                    <a:lnL>
                      <a:noFill/>
                    </a:lnL>
                    <a:lnR>
                      <a:noFill/>
                    </a:lnR>
                    <a:lnT>
                      <a:noFill/>
                    </a:lnT>
                    <a:lnB>
                      <a:noFill/>
                    </a:lnB>
                  </a:tcPr>
                </a:tc>
              </a:tr>
            </a:tbl>
          </a:graphicData>
        </a:graphic>
      </p:graphicFrame>
      <p:sp>
        <p:nvSpPr>
          <p:cNvPr id="9" name="Rounded Rectangle 8">
            <a:hlinkClick r:id="rId9" action="ppaction://hlinksldjump">
              <a:snd r:embed="rId5" name="thbad.wav"/>
            </a:hlinkClick>
            <a:hlinkHover r:id="" action="ppaction://noaction">
              <a:snd r:embed="rId6" name="0.wav"/>
            </a:hlinkHover>
          </p:cNvPr>
          <p:cNvSpPr/>
          <p:nvPr/>
        </p:nvSpPr>
        <p:spPr>
          <a:xfrm>
            <a:off x="374793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0" action="ppaction://hlinksldjump">
              <a:snd r:embed="rId5" name="thbad.wav"/>
            </a:hlinkClick>
            <a:hlinkHover r:id="" action="ppaction://noaction">
              <a:snd r:embed="rId6" name="0.wav"/>
            </a:hlinkHover>
          </p:cNvPr>
          <p:cNvSpPr/>
          <p:nvPr/>
        </p:nvSpPr>
        <p:spPr>
          <a:xfrm>
            <a:off x="331930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1" action="ppaction://hlinksldjump">
              <a:snd r:embed="rId5" name="thbad.wav"/>
            </a:hlinkClick>
            <a:hlinkHover r:id="" action="ppaction://noaction">
              <a:snd r:embed="rId6" name="0.wav"/>
            </a:hlinkHover>
          </p:cNvPr>
          <p:cNvSpPr/>
          <p:nvPr/>
        </p:nvSpPr>
        <p:spPr>
          <a:xfrm>
            <a:off x="289067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2" action="ppaction://hlinksldjump">
              <a:snd r:embed="rId5" name="thbad.wav"/>
            </a:hlinkClick>
            <a:hlinkHover r:id="" action="ppaction://noaction">
              <a:snd r:embed="rId6" name="0.wav"/>
            </a:hlinkHover>
          </p:cNvPr>
          <p:cNvSpPr/>
          <p:nvPr/>
        </p:nvSpPr>
        <p:spPr>
          <a:xfrm>
            <a:off x="246205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3" action="ppaction://hlinksldjump">
              <a:snd r:embed="rId5" name="thbad.wav"/>
            </a:hlinkClick>
            <a:hlinkHover r:id="" action="ppaction://noaction">
              <a:snd r:embed="rId6" name="0.wav"/>
            </a:hlinkHover>
          </p:cNvPr>
          <p:cNvSpPr/>
          <p:nvPr/>
        </p:nvSpPr>
        <p:spPr>
          <a:xfrm>
            <a:off x="203342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4" action="ppaction://hlinksldjump">
              <a:snd r:embed="rId5" name="thbad.wav"/>
            </a:hlinkClick>
            <a:hlinkHover r:id="" action="ppaction://noaction">
              <a:snd r:embed="rId6" name="0.wav"/>
            </a:hlinkHover>
          </p:cNvPr>
          <p:cNvSpPr/>
          <p:nvPr/>
        </p:nvSpPr>
        <p:spPr>
          <a:xfrm>
            <a:off x="160479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5" action="ppaction://hlinksldjump">
              <a:snd r:embed="rId5" name="thbad.wav"/>
            </a:hlinkClick>
            <a:hlinkHover r:id="" action="ppaction://noaction">
              <a:snd r:embed="rId6" name="0.wav"/>
            </a:hlinkHover>
          </p:cNvPr>
          <p:cNvSpPr/>
          <p:nvPr/>
        </p:nvSpPr>
        <p:spPr>
          <a:xfrm>
            <a:off x="1176166"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6" action="ppaction://hlinksldjump">
              <a:snd r:embed="rId5" name="thbad.wav"/>
            </a:hlinkClick>
            <a:hlinkHover r:id="" action="ppaction://noaction">
              <a:snd r:embed="rId6" name="0.wav"/>
            </a:hlinkHover>
          </p:cNvPr>
          <p:cNvSpPr/>
          <p:nvPr/>
        </p:nvSpPr>
        <p:spPr>
          <a:xfrm>
            <a:off x="74753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7" action="ppaction://hlinksldjump">
              <a:snd r:embed="rId5" name="thbad.wav"/>
            </a:hlinkClick>
            <a:hlinkHover r:id="" action="ppaction://noaction">
              <a:snd r:embed="rId6" name="0.wav"/>
            </a:hlinkHover>
          </p:cNvPr>
          <p:cNvSpPr/>
          <p:nvPr/>
        </p:nvSpPr>
        <p:spPr>
          <a:xfrm>
            <a:off x="31891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0" fill="hold"/>
                                        <p:tgtEl>
                                          <p:spTgt spid="9"/>
                                        </p:tgtEl>
                                        <p:attrNameLst>
                                          <p:attrName>ppt_x</p:attrName>
                                        </p:attrNameLst>
                                      </p:cBhvr>
                                      <p:tavLst>
                                        <p:tav tm="0">
                                          <p:val>
                                            <p:strVal val="0-#ppt_w/2"/>
                                          </p:val>
                                        </p:tav>
                                        <p:tav tm="100000">
                                          <p:val>
                                            <p:strVal val="#ppt_x"/>
                                          </p:val>
                                        </p:tav>
                                      </p:tavLst>
                                    </p:anim>
                                    <p:anim calcmode="lin" valueType="num">
                                      <p:cBhvr additive="base">
                                        <p:cTn id="32" dur="1000" fill="hold"/>
                                        <p:tgtEl>
                                          <p:spTgt spid="9"/>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0"/>
                                        </p:tgtEl>
                                        <p:attrNameLst>
                                          <p:attrName>style.visibility</p:attrName>
                                        </p:attrNameLst>
                                      </p:cBhvr>
                                      <p:to>
                                        <p:strVal val="visible"/>
                                      </p:to>
                                    </p:set>
                                    <p:anim calcmode="lin" valueType="num">
                                      <p:cBhvr additive="base">
                                        <p:cTn id="35" dur="1000" fill="hold"/>
                                        <p:tgtEl>
                                          <p:spTgt spid="10"/>
                                        </p:tgtEl>
                                        <p:attrNameLst>
                                          <p:attrName>ppt_x</p:attrName>
                                        </p:attrNameLst>
                                      </p:cBhvr>
                                      <p:tavLst>
                                        <p:tav tm="0">
                                          <p:val>
                                            <p:strVal val="0-#ppt_w/2"/>
                                          </p:val>
                                        </p:tav>
                                        <p:tav tm="100000">
                                          <p:val>
                                            <p:strVal val="#ppt_x"/>
                                          </p:val>
                                        </p:tav>
                                      </p:tavLst>
                                    </p:anim>
                                    <p:anim calcmode="lin" valueType="num">
                                      <p:cBhvr additive="base">
                                        <p:cTn id="36" dur="1000" fill="hold"/>
                                        <p:tgtEl>
                                          <p:spTgt spid="10"/>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 calcmode="lin" valueType="num">
                                      <p:cBhvr additive="base">
                                        <p:cTn id="39" dur="1000" fill="hold"/>
                                        <p:tgtEl>
                                          <p:spTgt spid="11"/>
                                        </p:tgtEl>
                                        <p:attrNameLst>
                                          <p:attrName>ppt_x</p:attrName>
                                        </p:attrNameLst>
                                      </p:cBhvr>
                                      <p:tavLst>
                                        <p:tav tm="0">
                                          <p:val>
                                            <p:strVal val="0-#ppt_w/2"/>
                                          </p:val>
                                        </p:tav>
                                        <p:tav tm="100000">
                                          <p:val>
                                            <p:strVal val="#ppt_x"/>
                                          </p:val>
                                        </p:tav>
                                      </p:tavLst>
                                    </p:anim>
                                    <p:anim calcmode="lin" valueType="num">
                                      <p:cBhvr additive="base">
                                        <p:cTn id="40" dur="1000" fill="hold"/>
                                        <p:tgtEl>
                                          <p:spTgt spid="11"/>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additive="base">
                                        <p:cTn id="43" dur="1000" fill="hold"/>
                                        <p:tgtEl>
                                          <p:spTgt spid="12"/>
                                        </p:tgtEl>
                                        <p:attrNameLst>
                                          <p:attrName>ppt_x</p:attrName>
                                        </p:attrNameLst>
                                      </p:cBhvr>
                                      <p:tavLst>
                                        <p:tav tm="0">
                                          <p:val>
                                            <p:strVal val="0-#ppt_w/2"/>
                                          </p:val>
                                        </p:tav>
                                        <p:tav tm="100000">
                                          <p:val>
                                            <p:strVal val="#ppt_x"/>
                                          </p:val>
                                        </p:tav>
                                      </p:tavLst>
                                    </p:anim>
                                    <p:anim calcmode="lin" valueType="num">
                                      <p:cBhvr additive="base">
                                        <p:cTn id="44" dur="1000" fill="hold"/>
                                        <p:tgtEl>
                                          <p:spTgt spid="12"/>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1000" fill="hold"/>
                                        <p:tgtEl>
                                          <p:spTgt spid="13"/>
                                        </p:tgtEl>
                                        <p:attrNameLst>
                                          <p:attrName>ppt_x</p:attrName>
                                        </p:attrNameLst>
                                      </p:cBhvr>
                                      <p:tavLst>
                                        <p:tav tm="0">
                                          <p:val>
                                            <p:strVal val="0-#ppt_w/2"/>
                                          </p:val>
                                        </p:tav>
                                        <p:tav tm="100000">
                                          <p:val>
                                            <p:strVal val="#ppt_x"/>
                                          </p:val>
                                        </p:tav>
                                      </p:tavLst>
                                    </p:anim>
                                    <p:anim calcmode="lin" valueType="num">
                                      <p:cBhvr additive="base">
                                        <p:cTn id="48" dur="1000" fill="hold"/>
                                        <p:tgtEl>
                                          <p:spTgt spid="13"/>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1000" fill="hold"/>
                                        <p:tgtEl>
                                          <p:spTgt spid="14"/>
                                        </p:tgtEl>
                                        <p:attrNameLst>
                                          <p:attrName>ppt_x</p:attrName>
                                        </p:attrNameLst>
                                      </p:cBhvr>
                                      <p:tavLst>
                                        <p:tav tm="0">
                                          <p:val>
                                            <p:strVal val="0-#ppt_w/2"/>
                                          </p:val>
                                        </p:tav>
                                        <p:tav tm="100000">
                                          <p:val>
                                            <p:strVal val="#ppt_x"/>
                                          </p:val>
                                        </p:tav>
                                      </p:tavLst>
                                    </p:anim>
                                    <p:anim calcmode="lin" valueType="num">
                                      <p:cBhvr additive="base">
                                        <p:cTn id="52" dur="1000" fill="hold"/>
                                        <p:tgtEl>
                                          <p:spTgt spid="14"/>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5"/>
                                        </p:tgtEl>
                                        <p:attrNameLst>
                                          <p:attrName>style.visibility</p:attrName>
                                        </p:attrNameLst>
                                      </p:cBhvr>
                                      <p:to>
                                        <p:strVal val="visible"/>
                                      </p:to>
                                    </p:set>
                                    <p:anim calcmode="lin" valueType="num">
                                      <p:cBhvr additive="base">
                                        <p:cTn id="55" dur="1000" fill="hold"/>
                                        <p:tgtEl>
                                          <p:spTgt spid="15"/>
                                        </p:tgtEl>
                                        <p:attrNameLst>
                                          <p:attrName>ppt_x</p:attrName>
                                        </p:attrNameLst>
                                      </p:cBhvr>
                                      <p:tavLst>
                                        <p:tav tm="0">
                                          <p:val>
                                            <p:strVal val="0-#ppt_w/2"/>
                                          </p:val>
                                        </p:tav>
                                        <p:tav tm="100000">
                                          <p:val>
                                            <p:strVal val="#ppt_x"/>
                                          </p:val>
                                        </p:tav>
                                      </p:tavLst>
                                    </p:anim>
                                    <p:anim calcmode="lin" valueType="num">
                                      <p:cBhvr additive="base">
                                        <p:cTn id="56" dur="1000" fill="hold"/>
                                        <p:tgtEl>
                                          <p:spTgt spid="15"/>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6"/>
                                        </p:tgtEl>
                                        <p:attrNameLst>
                                          <p:attrName>style.visibility</p:attrName>
                                        </p:attrNameLst>
                                      </p:cBhvr>
                                      <p:to>
                                        <p:strVal val="visible"/>
                                      </p:to>
                                    </p:set>
                                    <p:anim calcmode="lin" valueType="num">
                                      <p:cBhvr additive="base">
                                        <p:cTn id="59" dur="1000" fill="hold"/>
                                        <p:tgtEl>
                                          <p:spTgt spid="16"/>
                                        </p:tgtEl>
                                        <p:attrNameLst>
                                          <p:attrName>ppt_x</p:attrName>
                                        </p:attrNameLst>
                                      </p:cBhvr>
                                      <p:tavLst>
                                        <p:tav tm="0">
                                          <p:val>
                                            <p:strVal val="0-#ppt_w/2"/>
                                          </p:val>
                                        </p:tav>
                                        <p:tav tm="100000">
                                          <p:val>
                                            <p:strVal val="#ppt_x"/>
                                          </p:val>
                                        </p:tav>
                                      </p:tavLst>
                                    </p:anim>
                                    <p:anim calcmode="lin" valueType="num">
                                      <p:cBhvr additive="base">
                                        <p:cTn id="60" dur="1000" fill="hold"/>
                                        <p:tgtEl>
                                          <p:spTgt spid="16"/>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7"/>
                                        </p:tgtEl>
                                        <p:attrNameLst>
                                          <p:attrName>style.visibility</p:attrName>
                                        </p:attrNameLst>
                                      </p:cBhvr>
                                      <p:to>
                                        <p:strVal val="visible"/>
                                      </p:to>
                                    </p:set>
                                    <p:anim calcmode="lin" valueType="num">
                                      <p:cBhvr additive="base">
                                        <p:cTn id="63" dur="1000" fill="hold"/>
                                        <p:tgtEl>
                                          <p:spTgt spid="17"/>
                                        </p:tgtEl>
                                        <p:attrNameLst>
                                          <p:attrName>ppt_x</p:attrName>
                                        </p:attrNameLst>
                                      </p:cBhvr>
                                      <p:tavLst>
                                        <p:tav tm="0">
                                          <p:val>
                                            <p:strVal val="0-#ppt_w/2"/>
                                          </p:val>
                                        </p:tav>
                                        <p:tav tm="100000">
                                          <p:val>
                                            <p:strVal val="#ppt_x"/>
                                          </p:val>
                                        </p:tav>
                                      </p:tavLst>
                                    </p:anim>
                                    <p:anim calcmode="lin" valueType="num">
                                      <p:cBhvr additive="base">
                                        <p:cTn id="64" dur="1000" fill="hold"/>
                                        <p:tgtEl>
                                          <p:spTgt spid="17"/>
                                        </p:tgtEl>
                                        <p:attrNameLst>
                                          <p:attrName>ppt_y</p:attrName>
                                        </p:attrNameLst>
                                      </p:cBhvr>
                                      <p:tavLst>
                                        <p:tav tm="0">
                                          <p:val>
                                            <p:strVal val="#ppt_y"/>
                                          </p:val>
                                        </p:tav>
                                        <p:tav tm="100000">
                                          <p:val>
                                            <p:strVal val="#ppt_y"/>
                                          </p:val>
                                        </p:tav>
                                      </p:tavLst>
                                    </p:anim>
                                  </p:childTnLst>
                                </p:cTn>
                              </p:par>
                            </p:childTnLst>
                          </p:cTn>
                        </p:par>
                        <p:par>
                          <p:cTn id="65" fill="hold">
                            <p:stCondLst>
                              <p:cond delay="2000"/>
                            </p:stCondLst>
                            <p:childTnLst>
                              <p:par>
                                <p:cTn id="66" presetID="10" presetClass="entr" presetSubtype="0" fill="hold" nodeType="afterEffect">
                                  <p:stCondLst>
                                    <p:cond delay="0"/>
                                  </p:stCondLst>
                                  <p:childTnLst>
                                    <p:set>
                                      <p:cBhvr>
                                        <p:cTn id="67" dur="1" fill="hold">
                                          <p:stCondLst>
                                            <p:cond delay="0"/>
                                          </p:stCondLst>
                                        </p:cTn>
                                        <p:tgtEl>
                                          <p:spTgt spid="30"/>
                                        </p:tgtEl>
                                        <p:attrNameLst>
                                          <p:attrName>style.visibility</p:attrName>
                                        </p:attrNameLst>
                                      </p:cBhvr>
                                      <p:to>
                                        <p:strVal val="visible"/>
                                      </p:to>
                                    </p:set>
                                    <p:animEffect transition="in" filter="fade">
                                      <p:cBhvr>
                                        <p:cTn id="68" dur="1000"/>
                                        <p:tgtEl>
                                          <p:spTgt spid="30"/>
                                        </p:tgtEl>
                                      </p:cBhvr>
                                    </p:animEffect>
                                  </p:childTnLst>
                                </p:cTn>
                              </p:par>
                              <p:par>
                                <p:cTn id="69" presetID="10" presetClass="entr" presetSubtype="0" fill="hold" nodeType="withEffect">
                                  <p:stCondLst>
                                    <p:cond delay="0"/>
                                  </p:stCondLst>
                                  <p:childTnLst>
                                    <p:set>
                                      <p:cBhvr>
                                        <p:cTn id="70" dur="1" fill="hold">
                                          <p:stCondLst>
                                            <p:cond delay="0"/>
                                          </p:stCondLst>
                                        </p:cTn>
                                        <p:tgtEl>
                                          <p:spTgt spid="8"/>
                                        </p:tgtEl>
                                        <p:attrNameLst>
                                          <p:attrName>style.visibility</p:attrName>
                                        </p:attrNameLst>
                                      </p:cBhvr>
                                      <p:to>
                                        <p:strVal val="visible"/>
                                      </p:to>
                                    </p:set>
                                    <p:animEffect transition="in" filter="fade">
                                      <p:cBhvr>
                                        <p:cTn id="7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9" grpId="0" animBg="1"/>
      <p:bldP spid="10" grpId="0" animBg="1"/>
      <p:bldP spid="11" grpId="0" animBg="1"/>
      <p:bldP spid="12" grpId="0" animBg="1"/>
      <p:bldP spid="13" grpId="0" animBg="1"/>
      <p:bldP spid="14" grpId="0" animBg="1"/>
      <p:bldP spid="15" grpId="0" animBg="1"/>
      <p:bldP spid="16" grpId="0" animBg="1"/>
      <p:bldP spid="17" grpId="0" animBg="1"/>
    </p:bldLst>
  </p:timing>
</p:sld>
</file>

<file path=ppt/slides/slide169.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50000"/>
                        </a:lnSpc>
                      </a:pPr>
                      <a:r>
                        <a:rPr lang="ar-SA" sz="24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مقطع دبيرستان</a:t>
                      </a:r>
                      <a:endParaRPr lang="en-US" sz="24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ar-SA" sz="2200" b="1" kern="1200" dirty="0" smtClean="0">
                          <a:solidFill>
                            <a:schemeClr val="tx1"/>
                          </a:solidFill>
                          <a:latin typeface="+mn-lt"/>
                          <a:ea typeface="+mn-ea"/>
                          <a:cs typeface="B Lotus" pitchFamily="2" charset="-78"/>
                        </a:rPr>
                        <a:t>نمونه‏ی اوّل: بار كج به منزل نمي‏رسد.</a:t>
                      </a:r>
                      <a:endParaRPr lang="en-US" sz="2200" b="1" kern="1200" dirty="0" smtClean="0">
                        <a:solidFill>
                          <a:schemeClr val="tx1"/>
                        </a:solidFill>
                        <a:latin typeface="+mn-lt"/>
                        <a:ea typeface="+mn-ea"/>
                        <a:cs typeface="B Lotus" pitchFamily="2" charset="-78"/>
                      </a:endParaRPr>
                    </a:p>
                    <a:p>
                      <a:pPr rtl="1">
                        <a:lnSpc>
                          <a:spcPct val="150000"/>
                        </a:lnSpc>
                      </a:pPr>
                      <a:r>
                        <a:rPr lang="ar-SA" sz="2200" b="1" kern="1200" dirty="0" smtClean="0">
                          <a:solidFill>
                            <a:schemeClr val="tx1"/>
                          </a:solidFill>
                          <a:latin typeface="+mn-lt"/>
                          <a:ea typeface="+mn-ea"/>
                          <a:cs typeface="B Lotus" pitchFamily="2" charset="-78"/>
                        </a:rPr>
                        <a:t>نمونه‏ی دوم:</a:t>
                      </a:r>
                      <a:r>
                        <a:rPr lang="en-US" sz="2200" b="1" kern="1200" dirty="0" smtClean="0">
                          <a:solidFill>
                            <a:schemeClr val="tx1"/>
                          </a:solidFill>
                          <a:latin typeface="+mn-lt"/>
                          <a:ea typeface="+mn-ea"/>
                          <a:cs typeface="B Lotus" pitchFamily="2" charset="-78"/>
                        </a:rPr>
                        <a:t>]</a:t>
                      </a:r>
                      <a:r>
                        <a:rPr lang="ar-SA" sz="2200" b="0" kern="1200" dirty="0" smtClean="0">
                          <a:solidFill>
                            <a:schemeClr val="tx1"/>
                          </a:solidFill>
                          <a:latin typeface="+mn-lt"/>
                          <a:ea typeface="+mn-ea"/>
                          <a:cs typeface="B Lotus" pitchFamily="2" charset="-78"/>
                        </a:rPr>
                        <a:t>وَ مَنْ يَتَّقِ اللَّهَ يَجْعَلْ لَهُ مَخْرَجاً</a:t>
                      </a:r>
                      <a:r>
                        <a:rPr lang="en-US" sz="2200" b="1" kern="1200" dirty="0" smtClean="0">
                          <a:solidFill>
                            <a:schemeClr val="tx1"/>
                          </a:solidFill>
                          <a:latin typeface="+mn-lt"/>
                          <a:ea typeface="+mn-ea"/>
                          <a:cs typeface="B Lotus" pitchFamily="2" charset="-78"/>
                        </a:rPr>
                        <a:t>[</a:t>
                      </a:r>
                      <a:r>
                        <a:rPr lang="ar-SA" sz="2200" b="1" kern="1200" dirty="0" smtClean="0">
                          <a:solidFill>
                            <a:schemeClr val="tx1"/>
                          </a:solidFill>
                          <a:latin typeface="+mn-lt"/>
                          <a:ea typeface="+mn-ea"/>
                          <a:cs typeface="B Lotus" pitchFamily="2" charset="-78"/>
                        </a:rPr>
                        <a:t>؛</a:t>
                      </a:r>
                      <a:r>
                        <a:rPr lang="fa-IR" sz="2400" b="0" kern="1200" dirty="0" smtClean="0">
                          <a:solidFill>
                            <a:schemeClr val="tx1"/>
                          </a:solidFill>
                          <a:effectLst>
                            <a:glow rad="139700">
                              <a:schemeClr val="accent2">
                                <a:satMod val="175000"/>
                                <a:alpha val="40000"/>
                              </a:schemeClr>
                            </a:glow>
                          </a:effectLst>
                          <a:latin typeface="+mn-lt"/>
                          <a:ea typeface="+mn-ea"/>
                          <a:cs typeface="B Lotus" pitchFamily="2" charset="-78"/>
                        </a:rPr>
                        <a:t> *</a:t>
                      </a:r>
                      <a:r>
                        <a:rPr lang="ar-SA" sz="2200" b="1" kern="1200" dirty="0" smtClean="0">
                          <a:solidFill>
                            <a:schemeClr val="tx1"/>
                          </a:solidFill>
                          <a:latin typeface="+mn-lt"/>
                          <a:ea typeface="+mn-ea"/>
                          <a:cs typeface="B Lotus" pitchFamily="2" charset="-78"/>
                        </a:rPr>
                        <a:t>«و هر كه از خدا بترسد، براى او راهى براى بيرون‏شدن قرار خواهد داد.»</a:t>
                      </a:r>
                      <a:endParaRPr lang="en-US" sz="2200" b="1" kern="1200" dirty="0" smtClean="0">
                        <a:solidFill>
                          <a:schemeClr val="tx1"/>
                        </a:solidFill>
                        <a:latin typeface="+mn-lt"/>
                        <a:ea typeface="+mn-ea"/>
                        <a:cs typeface="B Lotus" pitchFamily="2" charset="-78"/>
                      </a:endParaRPr>
                    </a:p>
                    <a:p>
                      <a:pPr rtl="1">
                        <a:lnSpc>
                          <a:spcPct val="150000"/>
                        </a:lnSpc>
                      </a:pPr>
                      <a:r>
                        <a:rPr lang="ar-SA" sz="2200" b="1" kern="1200" dirty="0" smtClean="0">
                          <a:solidFill>
                            <a:schemeClr val="tx1"/>
                          </a:solidFill>
                          <a:latin typeface="+mn-lt"/>
                          <a:ea typeface="+mn-ea"/>
                          <a:cs typeface="B Lotus" pitchFamily="2" charset="-78"/>
                        </a:rPr>
                        <a:t>نمونه‏ی سوم:</a:t>
                      </a:r>
                      <a:endParaRPr lang="en-US" sz="2200" b="1" kern="1200" dirty="0" smtClean="0">
                        <a:solidFill>
                          <a:schemeClr val="tx1"/>
                        </a:solidFill>
                        <a:latin typeface="+mn-lt"/>
                        <a:ea typeface="+mn-ea"/>
                        <a:cs typeface="B Lotus" pitchFamily="2" charset="-78"/>
                      </a:endParaRPr>
                    </a:p>
                    <a:p>
                      <a:pPr rtl="1">
                        <a:lnSpc>
                          <a:spcPct val="150000"/>
                        </a:lnSpc>
                      </a:pPr>
                      <a:r>
                        <a:rPr lang="fa-IR" sz="2200" b="1" kern="1200" dirty="0" smtClean="0">
                          <a:solidFill>
                            <a:schemeClr val="tx1"/>
                          </a:solidFill>
                          <a:latin typeface="+mn-lt"/>
                          <a:ea typeface="+mn-ea"/>
                          <a:cs typeface="B Lotus" pitchFamily="2" charset="-78"/>
                        </a:rPr>
                        <a:t>«الدُّهرُ یَومَانَ :یَومٌ لَکَ وَیَومٌ عَلَیکَ</a:t>
                      </a:r>
                      <a:r>
                        <a:rPr lang="fa-IR" sz="24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fa-IR" sz="2200" b="1" kern="1200" dirty="0" smtClean="0">
                          <a:solidFill>
                            <a:schemeClr val="tx1"/>
                          </a:solidFill>
                          <a:latin typeface="+mn-lt"/>
                          <a:ea typeface="+mn-ea"/>
                          <a:cs typeface="B Lotus" pitchFamily="2" charset="-78"/>
                        </a:rPr>
                        <a:t>؛ دنیا دو روز است:روزی به نفع تو و روزی به ضررتو.»</a:t>
                      </a:r>
                    </a:p>
                    <a:p>
                      <a:pPr rtl="1">
                        <a:lnSpc>
                          <a:spcPct val="150000"/>
                        </a:lnSpc>
                      </a:pPr>
                      <a:endParaRPr lang="fa-IR" sz="2200" b="1" kern="1200" dirty="0" smtClean="0">
                        <a:solidFill>
                          <a:schemeClr val="tx1"/>
                        </a:solidFill>
                        <a:latin typeface="+mn-lt"/>
                        <a:ea typeface="+mn-ea"/>
                        <a:cs typeface="B Lotus" pitchFamily="2" charset="-78"/>
                      </a:endParaRPr>
                    </a:p>
                    <a:p>
                      <a:pPr rtl="1">
                        <a:lnSpc>
                          <a:spcPct val="150000"/>
                        </a:lnSpc>
                      </a:pPr>
                      <a:endParaRPr lang="fa-IR" sz="2200" b="1" kern="1200" dirty="0" smtClean="0">
                        <a:solidFill>
                          <a:schemeClr val="tx1"/>
                        </a:solidFill>
                        <a:latin typeface="+mn-lt"/>
                        <a:ea typeface="+mn-ea"/>
                        <a:cs typeface="B Lotus" pitchFamily="2" charset="-78"/>
                      </a:endParaRPr>
                    </a:p>
                    <a:p>
                      <a:pPr rtl="1">
                        <a:lnSpc>
                          <a:spcPct val="150000"/>
                        </a:lnSpc>
                      </a:pPr>
                      <a:endParaRPr lang="en-US" sz="2200" b="1" kern="1200" dirty="0" smtClean="0">
                        <a:solidFill>
                          <a:schemeClr val="tx1"/>
                        </a:solidFill>
                        <a:latin typeface="+mn-lt"/>
                        <a:ea typeface="+mn-ea"/>
                        <a:cs typeface="B Lotus" pitchFamily="2" charset="-78"/>
                      </a:endParaRPr>
                    </a:p>
                    <a:p>
                      <a:pPr rtl="1">
                        <a:lnSpc>
                          <a:spcPct val="150000"/>
                        </a:lnSpc>
                      </a:pPr>
                      <a:r>
                        <a:rPr lang="fa-IR" sz="20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000" b="0" kern="1200" dirty="0" smtClean="0">
                          <a:solidFill>
                            <a:schemeClr val="tx1"/>
                          </a:solidFill>
                          <a:latin typeface="+mn-lt"/>
                          <a:ea typeface="+mn-ea"/>
                          <a:cs typeface="B Lotus" pitchFamily="2" charset="-78"/>
                        </a:rPr>
                        <a:t>طلاق: 2.</a:t>
                      </a:r>
                      <a:endParaRPr lang="en-US" sz="2000" b="1" kern="1200" dirty="0" smtClean="0">
                        <a:solidFill>
                          <a:schemeClr val="tx1"/>
                        </a:solidFill>
                        <a:latin typeface="+mn-lt"/>
                        <a:ea typeface="+mn-ea"/>
                        <a:cs typeface="B Lotus" pitchFamily="2" charset="-78"/>
                      </a:endParaRPr>
                    </a:p>
                    <a:p>
                      <a:pPr rtl="1">
                        <a:lnSpc>
                          <a:spcPct val="150000"/>
                        </a:lnSpc>
                      </a:pPr>
                      <a:r>
                        <a:rPr lang="fa-IR" sz="20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000" b="0" kern="1200" dirty="0" smtClean="0">
                          <a:solidFill>
                            <a:schemeClr val="tx1"/>
                          </a:solidFill>
                          <a:latin typeface="+mn-lt"/>
                          <a:ea typeface="+mn-ea"/>
                          <a:cs typeface="B Lotus" pitchFamily="2" charset="-78"/>
                        </a:rPr>
                        <a:t> نهج البلاغه، ص 462.</a:t>
                      </a:r>
                      <a:endParaRPr lang="en-US" sz="20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چهاردهم / قالب شعاری</a:t>
            </a:r>
          </a:p>
        </p:txBody>
      </p:sp>
      <p:graphicFrame>
        <p:nvGraphicFramePr>
          <p:cNvPr id="9" name="Table 8"/>
          <p:cNvGraphicFramePr>
            <a:graphicFrameLocks noGrp="1"/>
          </p:cNvGraphicFramePr>
          <p:nvPr/>
        </p:nvGraphicFramePr>
        <p:xfrm>
          <a:off x="500034" y="4413177"/>
          <a:ext cx="8143932" cy="801773"/>
        </p:xfrm>
        <a:graphic>
          <a:graphicData uri="http://schemas.openxmlformats.org/drawingml/2006/table">
            <a:tbl>
              <a:tblPr rtl="1"/>
              <a:tblGrid>
                <a:gridCol w="4201795"/>
                <a:gridCol w="3942137"/>
              </a:tblGrid>
              <a:tr h="428628">
                <a:tc>
                  <a:txBody>
                    <a:bodyPr/>
                    <a:lstStyle/>
                    <a:p>
                      <a:pPr marL="180340" indent="-180340" algn="ctr" rtl="1">
                        <a:lnSpc>
                          <a:spcPct val="95000"/>
                        </a:lnSpc>
                        <a:spcAft>
                          <a:spcPts val="0"/>
                        </a:spcAft>
                        <a:tabLst>
                          <a:tab pos="2461260" algn="l"/>
                        </a:tabLst>
                      </a:pPr>
                      <a:r>
                        <a:rPr lang="ar-SA" sz="1800" b="1" dirty="0">
                          <a:latin typeface="B Badr"/>
                          <a:ea typeface="B Badr"/>
                          <a:cs typeface="B Lotus" pitchFamily="2" charset="-78"/>
                        </a:rPr>
                        <a:t>در اين درگه، كه گه‏گه، كَه كُه و كُه كَه شود </a:t>
                      </a:r>
                      <a:r>
                        <a:rPr lang="ar-SA" sz="1800" b="1" dirty="0" smtClean="0">
                          <a:latin typeface="B Badr"/>
                          <a:ea typeface="B Badr"/>
                          <a:cs typeface="B Lotus" pitchFamily="2" charset="-78"/>
                        </a:rPr>
                        <a:t>ناگه</a:t>
                      </a:r>
                      <a:endParaRPr lang="en-US" sz="1800" b="1" dirty="0">
                        <a:latin typeface="B Badr"/>
                        <a:ea typeface="B Badr"/>
                        <a:cs typeface="B Lotus" pitchFamily="2" charset="-78"/>
                      </a:endParaRPr>
                    </a:p>
                  </a:txBody>
                  <a:tcPr marL="68580" marR="68580" marT="0" marB="0" anchor="ctr">
                    <a:lnL>
                      <a:noFill/>
                    </a:lnL>
                    <a:lnR>
                      <a:noFill/>
                    </a:lnR>
                    <a:lnT>
                      <a:noFill/>
                    </a:lnT>
                    <a:lnB>
                      <a:noFill/>
                    </a:lnB>
                  </a:tcPr>
                </a:tc>
                <a:tc>
                  <a:txBody>
                    <a:bodyPr/>
                    <a:lstStyle/>
                    <a:p>
                      <a:pPr algn="ctr" rtl="1"/>
                      <a:endParaRPr lang="fa-IR" sz="2800" dirty="0">
                        <a:cs typeface="B Lotus" pitchFamily="2" charset="-78"/>
                      </a:endParaRPr>
                    </a:p>
                  </a:txBody>
                  <a:tcPr marL="68580" marR="68580" marT="0" marB="0" anchor="ctr">
                    <a:lnL>
                      <a:noFill/>
                    </a:lnL>
                    <a:lnR>
                      <a:noFill/>
                    </a:lnR>
                    <a:lnT>
                      <a:noFill/>
                    </a:lnT>
                    <a:lnB>
                      <a:noFill/>
                    </a:lnB>
                  </a:tcPr>
                </a:tc>
              </a:tr>
              <a:tr h="373145">
                <a:tc>
                  <a:txBody>
                    <a:bodyPr/>
                    <a:lstStyle/>
                    <a:p>
                      <a:pPr indent="288290" algn="ctr" rtl="1">
                        <a:lnSpc>
                          <a:spcPct val="105000"/>
                        </a:lnSpc>
                        <a:spcAft>
                          <a:spcPts val="0"/>
                        </a:spcAft>
                      </a:pPr>
                      <a:endParaRPr lang="fa-IR" sz="2000">
                        <a:latin typeface="B Lotus"/>
                        <a:ea typeface="B Lotus"/>
                        <a:cs typeface="B Lotus" pitchFamily="2" charset="-78"/>
                      </a:endParaRPr>
                    </a:p>
                  </a:txBody>
                  <a:tcPr marL="68580" marR="68580" marT="0" marB="0" anchor="ctr">
                    <a:lnL>
                      <a:noFill/>
                    </a:lnL>
                    <a:lnR>
                      <a:noFill/>
                    </a:lnR>
                    <a:lnT>
                      <a:noFill/>
                    </a:lnT>
                    <a:lnB>
                      <a:noFill/>
                    </a:lnB>
                  </a:tcPr>
                </a:tc>
                <a:tc>
                  <a:txBody>
                    <a:bodyPr/>
                    <a:lstStyle/>
                    <a:p>
                      <a:pPr marL="180340" indent="-180340" algn="ctr" rtl="1">
                        <a:lnSpc>
                          <a:spcPct val="95000"/>
                        </a:lnSpc>
                        <a:spcAft>
                          <a:spcPts val="0"/>
                        </a:spcAft>
                        <a:tabLst>
                          <a:tab pos="2461260" algn="l"/>
                        </a:tabLst>
                      </a:pPr>
                      <a:r>
                        <a:rPr lang="ar-SA" sz="1800" b="1" dirty="0">
                          <a:latin typeface="B Badr"/>
                          <a:ea typeface="B Badr"/>
                          <a:cs typeface="B Lotus" pitchFamily="2" charset="-78"/>
                        </a:rPr>
                        <a:t>مشو غرّه به امروزت كه از فردا نه‏اي </a:t>
                      </a:r>
                      <a:r>
                        <a:rPr lang="ar-SA" sz="1800" b="1" dirty="0" smtClean="0">
                          <a:latin typeface="B Badr"/>
                          <a:ea typeface="B Badr"/>
                          <a:cs typeface="B Lotus" pitchFamily="2" charset="-78"/>
                        </a:rPr>
                        <a:t>آگه</a:t>
                      </a:r>
                      <a:endParaRPr lang="en-US" sz="1800" b="1" dirty="0">
                        <a:latin typeface="B Badr"/>
                        <a:ea typeface="B Badr"/>
                        <a:cs typeface="B Lotus" pitchFamily="2" charset="-78"/>
                      </a:endParaRPr>
                    </a:p>
                  </a:txBody>
                  <a:tcPr marL="68580" marR="68580" marT="0" marB="0" anchor="ctr">
                    <a:lnL>
                      <a:noFill/>
                    </a:lnL>
                    <a:lnT>
                      <a:noFill/>
                    </a:lnT>
                    <a:lnB>
                      <a:noFill/>
                    </a:lnB>
                  </a:tcPr>
                </a:tc>
              </a:tr>
            </a:tbl>
          </a:graphicData>
        </a:graphic>
      </p:graphicFrame>
      <p:sp>
        <p:nvSpPr>
          <p:cNvPr id="10" name="Rounded Rectangle 9">
            <a:hlinkClick r:id="rId9" action="ppaction://hlinksldjump">
              <a:snd r:embed="rId5" name="thbad.wav"/>
            </a:hlinkClick>
            <a:hlinkHover r:id="" action="ppaction://noaction">
              <a:snd r:embed="rId6" name="0.wav"/>
            </a:hlinkHover>
          </p:cNvPr>
          <p:cNvSpPr/>
          <p:nvPr/>
        </p:nvSpPr>
        <p:spPr>
          <a:xfrm>
            <a:off x="374793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0" action="ppaction://hlinksldjump">
              <a:snd r:embed="rId5" name="thbad.wav"/>
            </a:hlinkClick>
            <a:hlinkHover r:id="" action="ppaction://noaction">
              <a:snd r:embed="rId6" name="0.wav"/>
            </a:hlinkHover>
          </p:cNvPr>
          <p:cNvSpPr/>
          <p:nvPr/>
        </p:nvSpPr>
        <p:spPr>
          <a:xfrm>
            <a:off x="331930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1" action="ppaction://hlinksldjump">
              <a:snd r:embed="rId5" name="thbad.wav"/>
            </a:hlinkClick>
            <a:hlinkHover r:id="" action="ppaction://noaction">
              <a:snd r:embed="rId6" name="0.wav"/>
            </a:hlinkHover>
          </p:cNvPr>
          <p:cNvSpPr/>
          <p:nvPr/>
        </p:nvSpPr>
        <p:spPr>
          <a:xfrm>
            <a:off x="289067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2" action="ppaction://hlinksldjump">
              <a:snd r:embed="rId5" name="thbad.wav"/>
            </a:hlinkClick>
            <a:hlinkHover r:id="" action="ppaction://noaction">
              <a:snd r:embed="rId6" name="0.wav"/>
            </a:hlinkHover>
          </p:cNvPr>
          <p:cNvSpPr/>
          <p:nvPr/>
        </p:nvSpPr>
        <p:spPr>
          <a:xfrm>
            <a:off x="246205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3" action="ppaction://hlinksldjump">
              <a:snd r:embed="rId5" name="thbad.wav"/>
            </a:hlinkClick>
            <a:hlinkHover r:id="" action="ppaction://noaction">
              <a:snd r:embed="rId6" name="0.wav"/>
            </a:hlinkHover>
          </p:cNvPr>
          <p:cNvSpPr/>
          <p:nvPr/>
        </p:nvSpPr>
        <p:spPr>
          <a:xfrm>
            <a:off x="203342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4" action="ppaction://hlinksldjump">
              <a:snd r:embed="rId5" name="thbad.wav"/>
            </a:hlinkClick>
            <a:hlinkHover r:id="" action="ppaction://noaction">
              <a:snd r:embed="rId6" name="0.wav"/>
            </a:hlinkHover>
          </p:cNvPr>
          <p:cNvSpPr/>
          <p:nvPr/>
        </p:nvSpPr>
        <p:spPr>
          <a:xfrm>
            <a:off x="160479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5" action="ppaction://hlinksldjump">
              <a:snd r:embed="rId5" name="thbad.wav"/>
            </a:hlinkClick>
            <a:hlinkHover r:id="" action="ppaction://noaction">
              <a:snd r:embed="rId6" name="0.wav"/>
            </a:hlinkHover>
          </p:cNvPr>
          <p:cNvSpPr/>
          <p:nvPr/>
        </p:nvSpPr>
        <p:spPr>
          <a:xfrm>
            <a:off x="117616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6" action="ppaction://hlinksldjump">
              <a:snd r:embed="rId5" name="thbad.wav"/>
            </a:hlinkClick>
            <a:hlinkHover r:id="" action="ppaction://noaction">
              <a:snd r:embed="rId6" name="0.wav"/>
            </a:hlinkHover>
          </p:cNvPr>
          <p:cNvSpPr/>
          <p:nvPr/>
        </p:nvSpPr>
        <p:spPr>
          <a:xfrm>
            <a:off x="747538"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7" action="ppaction://hlinksldjump">
              <a:snd r:embed="rId5" name="thbad.wav"/>
            </a:hlinkClick>
            <a:hlinkHover r:id="" action="ppaction://noaction">
              <a:snd r:embed="rId6" name="0.wav"/>
            </a:hlinkHover>
          </p:cNvPr>
          <p:cNvSpPr/>
          <p:nvPr/>
        </p:nvSpPr>
        <p:spPr>
          <a:xfrm>
            <a:off x="31891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1000" fill="hold"/>
                                        <p:tgtEl>
                                          <p:spTgt spid="10"/>
                                        </p:tgtEl>
                                        <p:attrNameLst>
                                          <p:attrName>ppt_x</p:attrName>
                                        </p:attrNameLst>
                                      </p:cBhvr>
                                      <p:tavLst>
                                        <p:tav tm="0">
                                          <p:val>
                                            <p:strVal val="0-#ppt_w/2"/>
                                          </p:val>
                                        </p:tav>
                                        <p:tav tm="100000">
                                          <p:val>
                                            <p:strVal val="#ppt_x"/>
                                          </p:val>
                                        </p:tav>
                                      </p:tavLst>
                                    </p:anim>
                                    <p:anim calcmode="lin" valueType="num">
                                      <p:cBhvr additive="base">
                                        <p:cTn id="32" dur="1000" fill="hold"/>
                                        <p:tgtEl>
                                          <p:spTgt spid="10"/>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additive="base">
                                        <p:cTn id="35" dur="1000" fill="hold"/>
                                        <p:tgtEl>
                                          <p:spTgt spid="11"/>
                                        </p:tgtEl>
                                        <p:attrNameLst>
                                          <p:attrName>ppt_x</p:attrName>
                                        </p:attrNameLst>
                                      </p:cBhvr>
                                      <p:tavLst>
                                        <p:tav tm="0">
                                          <p:val>
                                            <p:strVal val="0-#ppt_w/2"/>
                                          </p:val>
                                        </p:tav>
                                        <p:tav tm="100000">
                                          <p:val>
                                            <p:strVal val="#ppt_x"/>
                                          </p:val>
                                        </p:tav>
                                      </p:tavLst>
                                    </p:anim>
                                    <p:anim calcmode="lin" valueType="num">
                                      <p:cBhvr additive="base">
                                        <p:cTn id="36" dur="1000" fill="hold"/>
                                        <p:tgtEl>
                                          <p:spTgt spid="11"/>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2"/>
                                        </p:tgtEl>
                                        <p:attrNameLst>
                                          <p:attrName>style.visibility</p:attrName>
                                        </p:attrNameLst>
                                      </p:cBhvr>
                                      <p:to>
                                        <p:strVal val="visible"/>
                                      </p:to>
                                    </p:set>
                                    <p:anim calcmode="lin" valueType="num">
                                      <p:cBhvr additive="base">
                                        <p:cTn id="39" dur="1000" fill="hold"/>
                                        <p:tgtEl>
                                          <p:spTgt spid="12"/>
                                        </p:tgtEl>
                                        <p:attrNameLst>
                                          <p:attrName>ppt_x</p:attrName>
                                        </p:attrNameLst>
                                      </p:cBhvr>
                                      <p:tavLst>
                                        <p:tav tm="0">
                                          <p:val>
                                            <p:strVal val="0-#ppt_w/2"/>
                                          </p:val>
                                        </p:tav>
                                        <p:tav tm="100000">
                                          <p:val>
                                            <p:strVal val="#ppt_x"/>
                                          </p:val>
                                        </p:tav>
                                      </p:tavLst>
                                    </p:anim>
                                    <p:anim calcmode="lin" valueType="num">
                                      <p:cBhvr additive="base">
                                        <p:cTn id="40" dur="1000" fill="hold"/>
                                        <p:tgtEl>
                                          <p:spTgt spid="12"/>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3"/>
                                        </p:tgtEl>
                                        <p:attrNameLst>
                                          <p:attrName>style.visibility</p:attrName>
                                        </p:attrNameLst>
                                      </p:cBhvr>
                                      <p:to>
                                        <p:strVal val="visible"/>
                                      </p:to>
                                    </p:set>
                                    <p:anim calcmode="lin" valueType="num">
                                      <p:cBhvr additive="base">
                                        <p:cTn id="43" dur="1000" fill="hold"/>
                                        <p:tgtEl>
                                          <p:spTgt spid="13"/>
                                        </p:tgtEl>
                                        <p:attrNameLst>
                                          <p:attrName>ppt_x</p:attrName>
                                        </p:attrNameLst>
                                      </p:cBhvr>
                                      <p:tavLst>
                                        <p:tav tm="0">
                                          <p:val>
                                            <p:strVal val="0-#ppt_w/2"/>
                                          </p:val>
                                        </p:tav>
                                        <p:tav tm="100000">
                                          <p:val>
                                            <p:strVal val="#ppt_x"/>
                                          </p:val>
                                        </p:tav>
                                      </p:tavLst>
                                    </p:anim>
                                    <p:anim calcmode="lin" valueType="num">
                                      <p:cBhvr additive="base">
                                        <p:cTn id="44" dur="1000" fill="hold"/>
                                        <p:tgtEl>
                                          <p:spTgt spid="13"/>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4"/>
                                        </p:tgtEl>
                                        <p:attrNameLst>
                                          <p:attrName>style.visibility</p:attrName>
                                        </p:attrNameLst>
                                      </p:cBhvr>
                                      <p:to>
                                        <p:strVal val="visible"/>
                                      </p:to>
                                    </p:set>
                                    <p:anim calcmode="lin" valueType="num">
                                      <p:cBhvr additive="base">
                                        <p:cTn id="47" dur="1000" fill="hold"/>
                                        <p:tgtEl>
                                          <p:spTgt spid="14"/>
                                        </p:tgtEl>
                                        <p:attrNameLst>
                                          <p:attrName>ppt_x</p:attrName>
                                        </p:attrNameLst>
                                      </p:cBhvr>
                                      <p:tavLst>
                                        <p:tav tm="0">
                                          <p:val>
                                            <p:strVal val="0-#ppt_w/2"/>
                                          </p:val>
                                        </p:tav>
                                        <p:tav tm="100000">
                                          <p:val>
                                            <p:strVal val="#ppt_x"/>
                                          </p:val>
                                        </p:tav>
                                      </p:tavLst>
                                    </p:anim>
                                    <p:anim calcmode="lin" valueType="num">
                                      <p:cBhvr additive="base">
                                        <p:cTn id="48" dur="1000" fill="hold"/>
                                        <p:tgtEl>
                                          <p:spTgt spid="14"/>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5"/>
                                        </p:tgtEl>
                                        <p:attrNameLst>
                                          <p:attrName>style.visibility</p:attrName>
                                        </p:attrNameLst>
                                      </p:cBhvr>
                                      <p:to>
                                        <p:strVal val="visible"/>
                                      </p:to>
                                    </p:set>
                                    <p:anim calcmode="lin" valueType="num">
                                      <p:cBhvr additive="base">
                                        <p:cTn id="51" dur="1000" fill="hold"/>
                                        <p:tgtEl>
                                          <p:spTgt spid="15"/>
                                        </p:tgtEl>
                                        <p:attrNameLst>
                                          <p:attrName>ppt_x</p:attrName>
                                        </p:attrNameLst>
                                      </p:cBhvr>
                                      <p:tavLst>
                                        <p:tav tm="0">
                                          <p:val>
                                            <p:strVal val="0-#ppt_w/2"/>
                                          </p:val>
                                        </p:tav>
                                        <p:tav tm="100000">
                                          <p:val>
                                            <p:strVal val="#ppt_x"/>
                                          </p:val>
                                        </p:tav>
                                      </p:tavLst>
                                    </p:anim>
                                    <p:anim calcmode="lin" valueType="num">
                                      <p:cBhvr additive="base">
                                        <p:cTn id="52" dur="1000" fill="hold"/>
                                        <p:tgtEl>
                                          <p:spTgt spid="15"/>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6"/>
                                        </p:tgtEl>
                                        <p:attrNameLst>
                                          <p:attrName>style.visibility</p:attrName>
                                        </p:attrNameLst>
                                      </p:cBhvr>
                                      <p:to>
                                        <p:strVal val="visible"/>
                                      </p:to>
                                    </p:set>
                                    <p:anim calcmode="lin" valueType="num">
                                      <p:cBhvr additive="base">
                                        <p:cTn id="55" dur="1000" fill="hold"/>
                                        <p:tgtEl>
                                          <p:spTgt spid="16"/>
                                        </p:tgtEl>
                                        <p:attrNameLst>
                                          <p:attrName>ppt_x</p:attrName>
                                        </p:attrNameLst>
                                      </p:cBhvr>
                                      <p:tavLst>
                                        <p:tav tm="0">
                                          <p:val>
                                            <p:strVal val="0-#ppt_w/2"/>
                                          </p:val>
                                        </p:tav>
                                        <p:tav tm="100000">
                                          <p:val>
                                            <p:strVal val="#ppt_x"/>
                                          </p:val>
                                        </p:tav>
                                      </p:tavLst>
                                    </p:anim>
                                    <p:anim calcmode="lin" valueType="num">
                                      <p:cBhvr additive="base">
                                        <p:cTn id="56" dur="1000" fill="hold"/>
                                        <p:tgtEl>
                                          <p:spTgt spid="16"/>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7"/>
                                        </p:tgtEl>
                                        <p:attrNameLst>
                                          <p:attrName>style.visibility</p:attrName>
                                        </p:attrNameLst>
                                      </p:cBhvr>
                                      <p:to>
                                        <p:strVal val="visible"/>
                                      </p:to>
                                    </p:set>
                                    <p:anim calcmode="lin" valueType="num">
                                      <p:cBhvr additive="base">
                                        <p:cTn id="59" dur="1000" fill="hold"/>
                                        <p:tgtEl>
                                          <p:spTgt spid="17"/>
                                        </p:tgtEl>
                                        <p:attrNameLst>
                                          <p:attrName>ppt_x</p:attrName>
                                        </p:attrNameLst>
                                      </p:cBhvr>
                                      <p:tavLst>
                                        <p:tav tm="0">
                                          <p:val>
                                            <p:strVal val="0-#ppt_w/2"/>
                                          </p:val>
                                        </p:tav>
                                        <p:tav tm="100000">
                                          <p:val>
                                            <p:strVal val="#ppt_x"/>
                                          </p:val>
                                        </p:tav>
                                      </p:tavLst>
                                    </p:anim>
                                    <p:anim calcmode="lin" valueType="num">
                                      <p:cBhvr additive="base">
                                        <p:cTn id="60" dur="1000" fill="hold"/>
                                        <p:tgtEl>
                                          <p:spTgt spid="17"/>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8"/>
                                        </p:tgtEl>
                                        <p:attrNameLst>
                                          <p:attrName>style.visibility</p:attrName>
                                        </p:attrNameLst>
                                      </p:cBhvr>
                                      <p:to>
                                        <p:strVal val="visible"/>
                                      </p:to>
                                    </p:set>
                                    <p:anim calcmode="lin" valueType="num">
                                      <p:cBhvr additive="base">
                                        <p:cTn id="63" dur="1000" fill="hold"/>
                                        <p:tgtEl>
                                          <p:spTgt spid="18"/>
                                        </p:tgtEl>
                                        <p:attrNameLst>
                                          <p:attrName>ppt_x</p:attrName>
                                        </p:attrNameLst>
                                      </p:cBhvr>
                                      <p:tavLst>
                                        <p:tav tm="0">
                                          <p:val>
                                            <p:strVal val="0-#ppt_w/2"/>
                                          </p:val>
                                        </p:tav>
                                        <p:tav tm="100000">
                                          <p:val>
                                            <p:strVal val="#ppt_x"/>
                                          </p:val>
                                        </p:tav>
                                      </p:tavLst>
                                    </p:anim>
                                    <p:anim calcmode="lin" valueType="num">
                                      <p:cBhvr additive="base">
                                        <p:cTn id="64" dur="1000" fill="hold"/>
                                        <p:tgtEl>
                                          <p:spTgt spid="18"/>
                                        </p:tgtEl>
                                        <p:attrNameLst>
                                          <p:attrName>ppt_y</p:attrName>
                                        </p:attrNameLst>
                                      </p:cBhvr>
                                      <p:tavLst>
                                        <p:tav tm="0">
                                          <p:val>
                                            <p:strVal val="#ppt_y"/>
                                          </p:val>
                                        </p:tav>
                                        <p:tav tm="100000">
                                          <p:val>
                                            <p:strVal val="#ppt_y"/>
                                          </p:val>
                                        </p:tav>
                                      </p:tavLst>
                                    </p:anim>
                                  </p:childTnLst>
                                </p:cTn>
                              </p:par>
                            </p:childTnLst>
                          </p:cTn>
                        </p:par>
                        <p:par>
                          <p:cTn id="65" fill="hold">
                            <p:stCondLst>
                              <p:cond delay="2000"/>
                            </p:stCondLst>
                            <p:childTnLst>
                              <p:par>
                                <p:cTn id="66" presetID="10" presetClass="entr" presetSubtype="0" fill="hold" nodeType="afterEffect">
                                  <p:stCondLst>
                                    <p:cond delay="0"/>
                                  </p:stCondLst>
                                  <p:childTnLst>
                                    <p:set>
                                      <p:cBhvr>
                                        <p:cTn id="67" dur="1" fill="hold">
                                          <p:stCondLst>
                                            <p:cond delay="0"/>
                                          </p:stCondLst>
                                        </p:cTn>
                                        <p:tgtEl>
                                          <p:spTgt spid="30"/>
                                        </p:tgtEl>
                                        <p:attrNameLst>
                                          <p:attrName>style.visibility</p:attrName>
                                        </p:attrNameLst>
                                      </p:cBhvr>
                                      <p:to>
                                        <p:strVal val="visible"/>
                                      </p:to>
                                    </p:set>
                                    <p:animEffect transition="in" filter="fade">
                                      <p:cBhvr>
                                        <p:cTn id="68" dur="1000"/>
                                        <p:tgtEl>
                                          <p:spTgt spid="30"/>
                                        </p:tgtEl>
                                      </p:cBhvr>
                                    </p:animEffect>
                                  </p:childTnLst>
                                </p:cTn>
                              </p:par>
                              <p:par>
                                <p:cTn id="69" presetID="10" presetClass="entr" presetSubtype="0" fill="hold" nodeType="withEffect">
                                  <p:stCondLst>
                                    <p:cond delay="0"/>
                                  </p:stCondLst>
                                  <p:childTnLst>
                                    <p:set>
                                      <p:cBhvr>
                                        <p:cTn id="70" dur="1" fill="hold">
                                          <p:stCondLst>
                                            <p:cond delay="0"/>
                                          </p:stCondLst>
                                        </p:cTn>
                                        <p:tgtEl>
                                          <p:spTgt spid="9"/>
                                        </p:tgtEl>
                                        <p:attrNameLst>
                                          <p:attrName>style.visibility</p:attrName>
                                        </p:attrNameLst>
                                      </p:cBhvr>
                                      <p:to>
                                        <p:strVal val="visible"/>
                                      </p:to>
                                    </p:set>
                                    <p:animEffect transition="in" filter="fade">
                                      <p:cBhvr>
                                        <p:cTn id="7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0" grpId="0" animBg="1"/>
      <p:bldP spid="11" grpId="0" animBg="1"/>
      <p:bldP spid="12" grpId="0" animBg="1"/>
      <p:bldP spid="13" grpId="0" animBg="1"/>
      <p:bldP spid="14" grpId="0" animBg="1"/>
      <p:bldP spid="15" grpId="0" animBg="1"/>
      <p:bldP spid="16" grpId="0" animBg="1"/>
      <p:bldP spid="17" grpId="0" animBg="1"/>
      <p:bldP spid="18"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اصل سوم:توانایی‌ها و تفاوت‌های فردی</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نکته‏ی اوّل</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تفاوت‏های فردی، مورد تأیید عقل و نقل است.</a:t>
                      </a:r>
                      <a:endParaRPr lang="en-US" sz="2000" b="1" kern="1200" dirty="0" smtClean="0">
                        <a:solidFill>
                          <a:schemeClr val="tx1"/>
                        </a:solidFill>
                        <a:latin typeface="+mn-lt"/>
                        <a:ea typeface="+mn-ea"/>
                        <a:cs typeface="B Lotus" pitchFamily="2" charset="-78"/>
                      </a:endParaRPr>
                    </a:p>
                    <a:p>
                      <a:pPr lvl="1" algn="just" rtl="1">
                        <a:lnSpc>
                          <a:spcPct val="150000"/>
                        </a:lnSpc>
                      </a:pPr>
                      <a:r>
                        <a:rPr lang="en-US" sz="2000" b="1" kern="1200" dirty="0" smtClean="0">
                          <a:solidFill>
                            <a:schemeClr val="tx1"/>
                          </a:solidFill>
                          <a:latin typeface="+mn-lt"/>
                          <a:ea typeface="+mn-ea"/>
                          <a:cs typeface="B Lotus" pitchFamily="2" charset="-78"/>
                        </a:rPr>
                        <a:t>}    </a:t>
                      </a:r>
                      <a:r>
                        <a:rPr lang="fa-IR" sz="2000" b="1" kern="1200" dirty="0" smtClean="0">
                          <a:solidFill>
                            <a:schemeClr val="tx1"/>
                          </a:solidFill>
                          <a:latin typeface="+mn-lt"/>
                          <a:ea typeface="+mn-ea"/>
                          <a:cs typeface="B Lotus" pitchFamily="2" charset="-78"/>
                        </a:rPr>
                        <a:t>وَ قَدْ خَلَقَكُمْ اَطْوَاراً...</a:t>
                      </a: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latin typeface="+mn-lt"/>
                          <a:ea typeface="+mn-ea"/>
                          <a:cs typeface="B Lotus" pitchFamily="2" charset="-78"/>
                        </a:rPr>
                        <a:t> نوح،14</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«خداوند شما را گوناگون آفريد.»</a:t>
                      </a:r>
                      <a:endParaRPr lang="en-US" sz="2000" b="1" kern="1200" dirty="0" smtClean="0">
                        <a:solidFill>
                          <a:schemeClr val="tx1"/>
                        </a:solidFill>
                        <a:latin typeface="+mn-lt"/>
                        <a:ea typeface="+mn-ea"/>
                        <a:cs typeface="B Lotus" pitchFamily="2" charset="-78"/>
                      </a:endParaRPr>
                    </a:p>
                    <a:p>
                      <a:pPr lvl="2" algn="just" rtl="1">
                        <a:lnSpc>
                          <a:spcPct val="150000"/>
                        </a:lnSpc>
                      </a:pPr>
                      <a:r>
                        <a:rPr lang="fa-IR" sz="2000" b="1" kern="1200" dirty="0" smtClean="0">
                          <a:solidFill>
                            <a:schemeClr val="tx1"/>
                          </a:solidFill>
                          <a:latin typeface="+mn-lt"/>
                          <a:ea typeface="+mn-ea"/>
                          <a:cs typeface="B Lotus" pitchFamily="2" charset="-78"/>
                        </a:rPr>
                        <a:t>حضرت علي</a:t>
                      </a: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latin typeface="+mn-lt"/>
                          <a:ea typeface="+mn-ea"/>
                          <a:cs typeface="B Lotus" pitchFamily="2" charset="-78"/>
                        </a:rPr>
                        <a:t>:</a:t>
                      </a:r>
                      <a:endParaRPr lang="en-US" sz="2000" b="1" kern="1200" dirty="0" smtClean="0">
                        <a:solidFill>
                          <a:schemeClr val="tx1"/>
                        </a:solidFill>
                        <a:latin typeface="+mn-lt"/>
                        <a:ea typeface="+mn-ea"/>
                        <a:cs typeface="B Lotus" pitchFamily="2" charset="-78"/>
                      </a:endParaRPr>
                    </a:p>
                    <a:p>
                      <a:pPr lvl="2" algn="just" rtl="1">
                        <a:lnSpc>
                          <a:spcPct val="150000"/>
                        </a:lnSpc>
                      </a:pPr>
                      <a:r>
                        <a:rPr lang="fa-IR" sz="2000" b="1" kern="1200" dirty="0" smtClean="0">
                          <a:solidFill>
                            <a:schemeClr val="tx1"/>
                          </a:solidFill>
                          <a:latin typeface="+mn-lt"/>
                          <a:ea typeface="+mn-ea"/>
                          <a:cs typeface="B Lotus" pitchFamily="2" charset="-78"/>
                        </a:rPr>
                        <a:t>«لَايزَالُ النَّاسُ بِخَيرٍ مَا تَفَاوَتُوا فَإِذَا اسْتَوَوْا هَلَكُوابحارالأنوار»ج‏74،ص 385.</a:t>
                      </a:r>
                      <a:endParaRPr lang="en-US" sz="2000" b="1" kern="1200" dirty="0" smtClean="0">
                        <a:solidFill>
                          <a:schemeClr val="tx1"/>
                        </a:solidFill>
                        <a:latin typeface="+mn-lt"/>
                        <a:ea typeface="+mn-ea"/>
                        <a:cs typeface="B Lotus" pitchFamily="2" charset="-78"/>
                      </a:endParaRPr>
                    </a:p>
                    <a:p>
                      <a:pPr lvl="2" algn="just" rtl="1">
                        <a:lnSpc>
                          <a:spcPct val="150000"/>
                        </a:lnSpc>
                      </a:pPr>
                      <a:r>
                        <a:rPr lang="fa-IR" sz="2000" b="1" kern="1200" dirty="0" smtClean="0">
                          <a:solidFill>
                            <a:schemeClr val="tx1"/>
                          </a:solidFill>
                          <a:latin typeface="+mn-lt"/>
                          <a:ea typeface="+mn-ea"/>
                          <a:cs typeface="B Lotus" pitchFamily="2" charset="-78"/>
                        </a:rPr>
                        <a:t> مردم هميشه در خوبی‌اند، مادامى كه با هم تفاوت داشته باشند. پس هر گاه يكسان شدند، نابود گردند.»</a:t>
                      </a:r>
                      <a:endParaRPr lang="en-US" sz="2000" b="1" kern="1200" dirty="0" smtClean="0">
                        <a:solidFill>
                          <a:schemeClr val="tx1"/>
                        </a:solidFill>
                        <a:latin typeface="+mn-lt"/>
                        <a:ea typeface="+mn-ea"/>
                        <a:cs typeface="B Lotus" pitchFamily="2" charset="-78"/>
                      </a:endParaRPr>
                    </a:p>
                    <a:p>
                      <a:pPr algn="just"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نکته‏ی دوم</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تفاوت‏های فردی وساختارهای متفاوت:</a:t>
                      </a:r>
                      <a:endParaRPr lang="en-US" sz="2000" b="1" kern="1200" dirty="0" smtClean="0">
                        <a:solidFill>
                          <a:schemeClr val="tx1"/>
                        </a:solidFill>
                        <a:latin typeface="+mn-lt"/>
                        <a:ea typeface="+mn-ea"/>
                        <a:cs typeface="B Lotus" pitchFamily="2" charset="-78"/>
                      </a:endParaRPr>
                    </a:p>
                    <a:p>
                      <a:pPr lvl="1" algn="just" rtl="1">
                        <a:lnSpc>
                          <a:spcPct val="150000"/>
                        </a:lnSpc>
                      </a:pP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latin typeface="+mn-lt"/>
                          <a:ea typeface="+mn-ea"/>
                          <a:cs typeface="B Lotus" pitchFamily="2" charset="-78"/>
                        </a:rPr>
                        <a:t> قُل کلّ یَعمَلُ عَلی شاکِلَتِهِ</a:t>
                      </a: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latin typeface="+mn-lt"/>
                          <a:ea typeface="+mn-ea"/>
                          <a:cs typeface="B Lotus" pitchFamily="2" charset="-78"/>
                        </a:rPr>
                        <a:t>؛ اسراء،84</a:t>
                      </a:r>
                      <a:endParaRPr lang="en-US" sz="20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643438" y="139463"/>
            <a:ext cx="3357586"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دوم / </a:t>
            </a:r>
            <a:r>
              <a:rPr lang="ar-SA" sz="1700" b="1" dirty="0" smtClean="0">
                <a:effectLst>
                  <a:glow rad="101600">
                    <a:schemeClr val="accent3">
                      <a:satMod val="175000"/>
                      <a:alpha val="40000"/>
                    </a:schemeClr>
                  </a:glow>
                </a:effectLst>
                <a:cs typeface="B Mitra" pitchFamily="2" charset="-78"/>
              </a:rPr>
              <a:t>اصل</a:t>
            </a:r>
            <a:r>
              <a:rPr lang="fa-IR" sz="1700" b="1" dirty="0" smtClean="0">
                <a:effectLst>
                  <a:glow rad="101600">
                    <a:schemeClr val="accent3">
                      <a:satMod val="175000"/>
                      <a:alpha val="40000"/>
                    </a:schemeClr>
                  </a:glow>
                </a:effectLst>
                <a:cs typeface="B Mitra" pitchFamily="2" charset="-78"/>
              </a:rPr>
              <a:t> سوم</a:t>
            </a:r>
            <a:endParaRPr lang="en-US" sz="1700" b="1" dirty="0" smtClean="0">
              <a:effectLst>
                <a:glow rad="101600">
                  <a:schemeClr val="accent3">
                    <a:satMod val="175000"/>
                    <a:alpha val="40000"/>
                  </a:schemeClr>
                </a:glow>
              </a:effectLst>
              <a:cs typeface="B Mitra" pitchFamily="2" charset="-78"/>
            </a:endParaRPr>
          </a:p>
          <a:p>
            <a:pPr algn="ctr"/>
            <a:r>
              <a:rPr lang="fa-IR" sz="1700" b="1" dirty="0" smtClean="0">
                <a:effectLst>
                  <a:glow rad="101600">
                    <a:schemeClr val="accent3">
                      <a:satMod val="175000"/>
                      <a:alpha val="40000"/>
                    </a:schemeClr>
                  </a:glow>
                </a:effectLst>
                <a:cs typeface="B Mitra" pitchFamily="2" charset="-78"/>
              </a:rPr>
              <a:t>توانایی ها و تفاوت های فردی</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1571604"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114297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7143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28572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childTnLst>
                          </p:cTn>
                        </p:par>
                        <p:par>
                          <p:cTn id="45" fill="hold">
                            <p:stCondLst>
                              <p:cond delay="2000"/>
                            </p:stCondLst>
                            <p:childTnLst>
                              <p:par>
                                <p:cTn id="46" presetID="10" presetClass="entr" presetSubtype="0" fill="hold" nodeType="afterEffect">
                                  <p:stCondLst>
                                    <p:cond delay="0"/>
                                  </p:stCondLst>
                                  <p:childTnLst>
                                    <p:set>
                                      <p:cBhvr>
                                        <p:cTn id="47" dur="1" fill="hold">
                                          <p:stCondLst>
                                            <p:cond delay="0"/>
                                          </p:stCondLst>
                                        </p:cTn>
                                        <p:tgtEl>
                                          <p:spTgt spid="30"/>
                                        </p:tgtEl>
                                        <p:attrNameLst>
                                          <p:attrName>style.visibility</p:attrName>
                                        </p:attrNameLst>
                                      </p:cBhvr>
                                      <p:to>
                                        <p:strVal val="visible"/>
                                      </p:to>
                                    </p:set>
                                    <p:animEffect transition="in" filter="fade">
                                      <p:cBhvr>
                                        <p:cTn id="48"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Lst>
  </p:timing>
</p:sld>
</file>

<file path=ppt/slides/slide170.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marL="0" marR="0" indent="0" algn="r" defTabSz="914400" rtl="1" eaLnBrk="1" fontAlgn="auto" latinLnBrk="0" hangingPunct="1">
                        <a:lnSpc>
                          <a:spcPct val="150000"/>
                        </a:lnSpc>
                        <a:spcBef>
                          <a:spcPts val="0"/>
                        </a:spcBef>
                        <a:spcAft>
                          <a:spcPts val="0"/>
                        </a:spcAft>
                        <a:buClrTx/>
                        <a:buSzTx/>
                        <a:buFontTx/>
                        <a:buNone/>
                        <a:tabLst/>
                        <a:defRPr/>
                      </a:pPr>
                      <a:endParaRPr lang="fa-IR" sz="2400" b="1" kern="1200" dirty="0" smtClean="0">
                        <a:solidFill>
                          <a:schemeClr val="tx1"/>
                        </a:solidFill>
                        <a:latin typeface="+mn-lt"/>
                        <a:ea typeface="+mn-ea"/>
                        <a:cs typeface="B Lotus" pitchFamily="2" charset="-78"/>
                      </a:endParaRPr>
                    </a:p>
                    <a:p>
                      <a:pPr marL="0" marR="0" indent="0" algn="r" defTabSz="914400" rtl="1" eaLnBrk="1" fontAlgn="auto" latinLnBrk="0" hangingPunct="1">
                        <a:lnSpc>
                          <a:spcPct val="150000"/>
                        </a:lnSpc>
                        <a:spcBef>
                          <a:spcPts val="0"/>
                        </a:spcBef>
                        <a:spcAft>
                          <a:spcPts val="0"/>
                        </a:spcAft>
                        <a:buClrTx/>
                        <a:buSzTx/>
                        <a:buFontTx/>
                        <a:buNone/>
                        <a:tabLst/>
                        <a:defRPr/>
                      </a:pPr>
                      <a:r>
                        <a:rPr lang="ar-SA" sz="24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اوليا ومربيان</a:t>
                      </a:r>
                      <a:endParaRPr lang="en-US" sz="24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endParaRPr lang="fa-IR" sz="2400" b="1" kern="1200" dirty="0" smtClean="0">
                        <a:solidFill>
                          <a:schemeClr val="tx1"/>
                        </a:solidFill>
                        <a:latin typeface="+mn-lt"/>
                        <a:ea typeface="+mn-ea"/>
                        <a:cs typeface="B Lotus" pitchFamily="2" charset="-78"/>
                      </a:endParaRPr>
                    </a:p>
                    <a:p>
                      <a:pPr rtl="1">
                        <a:lnSpc>
                          <a:spcPct val="150000"/>
                        </a:lnSpc>
                      </a:pPr>
                      <a:endParaRPr lang="en-US" sz="2400" b="1" kern="1200" dirty="0" smtClean="0">
                        <a:solidFill>
                          <a:schemeClr val="tx1"/>
                        </a:solidFill>
                        <a:latin typeface="+mn-lt"/>
                        <a:ea typeface="+mn-ea"/>
                        <a:cs typeface="B Lotus" pitchFamily="2" charset="-78"/>
                      </a:endParaRPr>
                    </a:p>
                    <a:p>
                      <a:pPr algn="just" rtl="1">
                        <a:lnSpc>
                          <a:spcPct val="150000"/>
                        </a:lnSpc>
                      </a:pPr>
                      <a:r>
                        <a:rPr lang="en-US" sz="2400" b="1" kern="1200" dirty="0" smtClean="0">
                          <a:solidFill>
                            <a:schemeClr val="tx1"/>
                          </a:solidFill>
                          <a:latin typeface="+mn-lt"/>
                          <a:ea typeface="+mn-ea"/>
                          <a:cs typeface="B Lotus" pitchFamily="2" charset="-78"/>
                        </a:rPr>
                        <a:t>]</a:t>
                      </a:r>
                      <a:r>
                        <a:rPr lang="fa-IR" sz="2400" b="1" kern="1200" dirty="0" smtClean="0">
                          <a:solidFill>
                            <a:schemeClr val="tx1"/>
                          </a:solidFill>
                          <a:latin typeface="+mn-lt"/>
                          <a:ea typeface="+mn-ea"/>
                          <a:cs typeface="B Lotus" pitchFamily="2" charset="-78"/>
                        </a:rPr>
                        <a:t>وَلَنَبْلُوَنَّكُمْ بِشَيْءٍ مِّنَ الْخَوفْ وَالْجُوعِ وَنَقْصٍ مِّنَ الأَمَوَالِ وَالأنفُسِ وَالثَّمَرَاتِ وَبَشِّرِ الصَّابِرِينَ</a:t>
                      </a:r>
                      <a:r>
                        <a:rPr lang="en-US" sz="2400" b="1" kern="1200" dirty="0" smtClean="0">
                          <a:solidFill>
                            <a:schemeClr val="tx1"/>
                          </a:solidFill>
                          <a:latin typeface="+mn-lt"/>
                          <a:ea typeface="+mn-ea"/>
                          <a:cs typeface="B Lotus" pitchFamily="2" charset="-78"/>
                        </a:rPr>
                        <a:t>[</a:t>
                      </a:r>
                      <a:r>
                        <a:rPr lang="fa-IR" sz="24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fa-IR" sz="2400" b="1" kern="1200" dirty="0" smtClean="0">
                          <a:solidFill>
                            <a:schemeClr val="tx1"/>
                          </a:solidFill>
                          <a:latin typeface="+mn-lt"/>
                          <a:ea typeface="+mn-ea"/>
                          <a:cs typeface="B Lotus" pitchFamily="2" charset="-78"/>
                        </a:rPr>
                        <a:t>؛«قطعاً همه‏ی شما را با چيزى از ترس، گرسنگى، و كاهش در مال‏ها و جان‏ها و ميوه‏ها، آزمايش مى‏كنيم. و بشارت ده به استقامت‏كنندگان!»</a:t>
                      </a:r>
                    </a:p>
                    <a:p>
                      <a:pPr rtl="1">
                        <a:lnSpc>
                          <a:spcPct val="150000"/>
                        </a:lnSpc>
                      </a:pPr>
                      <a:endParaRPr lang="fa-IR" sz="2400" b="1" kern="1200" dirty="0" smtClean="0">
                        <a:solidFill>
                          <a:schemeClr val="tx1"/>
                        </a:solidFill>
                        <a:latin typeface="+mn-lt"/>
                        <a:ea typeface="+mn-ea"/>
                        <a:cs typeface="B Lotus" pitchFamily="2" charset="-78"/>
                      </a:endParaRPr>
                    </a:p>
                    <a:p>
                      <a:pPr rtl="1">
                        <a:lnSpc>
                          <a:spcPct val="150000"/>
                        </a:lnSpc>
                      </a:pPr>
                      <a:endParaRPr lang="en-US" sz="2400" b="1" kern="1200" dirty="0" smtClean="0">
                        <a:solidFill>
                          <a:schemeClr val="tx1"/>
                        </a:solidFill>
                        <a:latin typeface="+mn-lt"/>
                        <a:ea typeface="+mn-ea"/>
                        <a:cs typeface="B Lotus" pitchFamily="2" charset="-78"/>
                      </a:endParaRPr>
                    </a:p>
                    <a:p>
                      <a:pPr rtl="1">
                        <a:lnSpc>
                          <a:spcPct val="150000"/>
                        </a:lnSpc>
                      </a:pPr>
                      <a:r>
                        <a:rPr lang="fa-IR" sz="20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000" b="0" kern="1200" dirty="0" smtClean="0">
                          <a:solidFill>
                            <a:schemeClr val="tx1"/>
                          </a:solidFill>
                          <a:latin typeface="+mn-lt"/>
                          <a:ea typeface="+mn-ea"/>
                          <a:cs typeface="B Lotus" pitchFamily="2" charset="-78"/>
                        </a:rPr>
                        <a:t>بقره: 155 ترجمه‏ی آیت الله مکارم شیرازی.</a:t>
                      </a:r>
                      <a:endParaRPr lang="en-US" sz="20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چهاردهم / قالب شعاری</a:t>
            </a:r>
          </a:p>
        </p:txBody>
      </p:sp>
      <p:graphicFrame>
        <p:nvGraphicFramePr>
          <p:cNvPr id="10" name="Table 9"/>
          <p:cNvGraphicFramePr>
            <a:graphicFrameLocks noGrp="1"/>
          </p:cNvGraphicFramePr>
          <p:nvPr/>
        </p:nvGraphicFramePr>
        <p:xfrm>
          <a:off x="357158" y="2214554"/>
          <a:ext cx="8429684" cy="1097280"/>
        </p:xfrm>
        <a:graphic>
          <a:graphicData uri="http://schemas.openxmlformats.org/drawingml/2006/table">
            <a:tbl>
              <a:tblPr rtl="1"/>
              <a:tblGrid>
                <a:gridCol w="3754198"/>
                <a:gridCol w="784336"/>
                <a:gridCol w="3891150"/>
              </a:tblGrid>
              <a:tr h="1000132">
                <a:tc>
                  <a:txBody>
                    <a:bodyPr/>
                    <a:lstStyle/>
                    <a:p>
                      <a:pPr marL="180340" indent="-180340" algn="justLow" rtl="1">
                        <a:lnSpc>
                          <a:spcPct val="150000"/>
                        </a:lnSpc>
                        <a:spcAft>
                          <a:spcPts val="0"/>
                        </a:spcAft>
                        <a:tabLst>
                          <a:tab pos="2461260" algn="l"/>
                        </a:tabLst>
                      </a:pPr>
                      <a:r>
                        <a:rPr lang="ar-SA" sz="2400" b="1" dirty="0">
                          <a:latin typeface="B Badr"/>
                          <a:ea typeface="B Badr"/>
                          <a:cs typeface="B Lotus"/>
                        </a:rPr>
                        <a:t>هر که در این  بزم مقرّب‌تر است</a:t>
                      </a:r>
                      <a:br>
                        <a:rPr lang="ar-SA" sz="2400" b="1" dirty="0">
                          <a:latin typeface="B Badr"/>
                          <a:ea typeface="B Badr"/>
                          <a:cs typeface="B Lotus"/>
                        </a:rPr>
                      </a:br>
                      <a:endParaRPr lang="en-US" sz="2400" b="1" dirty="0">
                        <a:latin typeface="B Badr"/>
                        <a:ea typeface="B Badr"/>
                        <a:cs typeface="B Lotus"/>
                      </a:endParaRPr>
                    </a:p>
                  </a:txBody>
                  <a:tcPr marL="68580" marR="68580" marT="0" marB="0" anchor="ctr">
                    <a:lnL>
                      <a:noFill/>
                    </a:lnL>
                    <a:lnR>
                      <a:noFill/>
                    </a:lnR>
                    <a:lnT>
                      <a:noFill/>
                    </a:lnT>
                    <a:lnB>
                      <a:noFill/>
                    </a:lnB>
                  </a:tcPr>
                </a:tc>
                <a:tc>
                  <a:txBody>
                    <a:bodyPr/>
                    <a:lstStyle/>
                    <a:p>
                      <a:pPr marL="180340" indent="-180340" algn="justLow" rtl="1">
                        <a:lnSpc>
                          <a:spcPct val="150000"/>
                        </a:lnSpc>
                        <a:spcAft>
                          <a:spcPts val="0"/>
                        </a:spcAft>
                        <a:tabLst>
                          <a:tab pos="2461260" algn="l"/>
                        </a:tabLst>
                      </a:pPr>
                      <a:endParaRPr lang="ar-SA" sz="2400" b="1">
                        <a:latin typeface="B Badr"/>
                        <a:ea typeface="B Badr"/>
                        <a:cs typeface="B Lotus"/>
                      </a:endParaRPr>
                    </a:p>
                  </a:txBody>
                  <a:tcPr marL="68580" marR="68580" marT="0" marB="0" anchor="ctr">
                    <a:lnL>
                      <a:noFill/>
                    </a:lnL>
                    <a:lnR>
                      <a:noFill/>
                    </a:lnR>
                    <a:lnT>
                      <a:noFill/>
                    </a:lnT>
                    <a:lnB>
                      <a:noFill/>
                    </a:lnB>
                  </a:tcPr>
                </a:tc>
                <a:tc>
                  <a:txBody>
                    <a:bodyPr/>
                    <a:lstStyle/>
                    <a:p>
                      <a:pPr marL="180340" indent="-180340" algn="justLow" rtl="1">
                        <a:lnSpc>
                          <a:spcPct val="150000"/>
                        </a:lnSpc>
                        <a:spcAft>
                          <a:spcPts val="0"/>
                        </a:spcAft>
                        <a:tabLst>
                          <a:tab pos="2461260" algn="l"/>
                        </a:tabLst>
                      </a:pPr>
                      <a:r>
                        <a:rPr lang="ar-SA" sz="2400" b="1" dirty="0">
                          <a:latin typeface="B Badr"/>
                          <a:ea typeface="B Badr"/>
                          <a:cs typeface="B Lotus"/>
                        </a:rPr>
                        <a:t>جام بلا بیشترش </a:t>
                      </a:r>
                      <a:r>
                        <a:rPr lang="ar-SA" sz="2400" b="1" dirty="0" smtClean="0">
                          <a:latin typeface="B Badr"/>
                          <a:ea typeface="B Badr"/>
                          <a:cs typeface="B Lotus"/>
                        </a:rPr>
                        <a:t>می‌دهند</a:t>
                      </a:r>
                      <a:br>
                        <a:rPr lang="ar-SA" sz="2400" b="1" dirty="0" smtClean="0">
                          <a:latin typeface="B Badr"/>
                          <a:ea typeface="B Badr"/>
                          <a:cs typeface="B Lotus"/>
                        </a:rPr>
                      </a:br>
                      <a:endParaRPr lang="en-US" sz="2400" b="1" dirty="0">
                        <a:latin typeface="B Badr"/>
                        <a:ea typeface="B Badr"/>
                        <a:cs typeface="B Lotus"/>
                      </a:endParaRPr>
                    </a:p>
                  </a:txBody>
                  <a:tcPr marL="68580" marR="68580" marT="0" marB="0" anchor="ctr">
                    <a:lnL>
                      <a:noFill/>
                    </a:lnL>
                    <a:lnR>
                      <a:noFill/>
                    </a:lnR>
                    <a:lnT>
                      <a:noFill/>
                    </a:lnT>
                    <a:lnB>
                      <a:noFill/>
                    </a:lnB>
                  </a:tcPr>
                </a:tc>
              </a:tr>
            </a:tbl>
          </a:graphicData>
        </a:graphic>
      </p:graphicFrame>
      <p:sp>
        <p:nvSpPr>
          <p:cNvPr id="11" name="Rounded Rectangle 10">
            <a:hlinkClick r:id="rId9" action="ppaction://hlinksldjump">
              <a:snd r:embed="rId5" name="thbad.wav"/>
            </a:hlinkClick>
            <a:hlinkHover r:id="" action="ppaction://noaction">
              <a:snd r:embed="rId6" name="0.wav"/>
            </a:hlinkHover>
          </p:cNvPr>
          <p:cNvSpPr/>
          <p:nvPr/>
        </p:nvSpPr>
        <p:spPr>
          <a:xfrm>
            <a:off x="374793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0" action="ppaction://hlinksldjump">
              <a:snd r:embed="rId5" name="thbad.wav"/>
            </a:hlinkClick>
            <a:hlinkHover r:id="" action="ppaction://noaction">
              <a:snd r:embed="rId6" name="0.wav"/>
            </a:hlinkHover>
          </p:cNvPr>
          <p:cNvSpPr/>
          <p:nvPr/>
        </p:nvSpPr>
        <p:spPr>
          <a:xfrm>
            <a:off x="331930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1" action="ppaction://hlinksldjump">
              <a:snd r:embed="rId5" name="thbad.wav"/>
            </a:hlinkClick>
            <a:hlinkHover r:id="" action="ppaction://noaction">
              <a:snd r:embed="rId6" name="0.wav"/>
            </a:hlinkHover>
          </p:cNvPr>
          <p:cNvSpPr/>
          <p:nvPr/>
        </p:nvSpPr>
        <p:spPr>
          <a:xfrm>
            <a:off x="289067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2" action="ppaction://hlinksldjump">
              <a:snd r:embed="rId5" name="thbad.wav"/>
            </a:hlinkClick>
            <a:hlinkHover r:id="" action="ppaction://noaction">
              <a:snd r:embed="rId6" name="0.wav"/>
            </a:hlinkHover>
          </p:cNvPr>
          <p:cNvSpPr/>
          <p:nvPr/>
        </p:nvSpPr>
        <p:spPr>
          <a:xfrm>
            <a:off x="246205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3" action="ppaction://hlinksldjump">
              <a:snd r:embed="rId5" name="thbad.wav"/>
            </a:hlinkClick>
            <a:hlinkHover r:id="" action="ppaction://noaction">
              <a:snd r:embed="rId6" name="0.wav"/>
            </a:hlinkHover>
          </p:cNvPr>
          <p:cNvSpPr/>
          <p:nvPr/>
        </p:nvSpPr>
        <p:spPr>
          <a:xfrm>
            <a:off x="203342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4" action="ppaction://hlinksldjump">
              <a:snd r:embed="rId5" name="thbad.wav"/>
            </a:hlinkClick>
            <a:hlinkHover r:id="" action="ppaction://noaction">
              <a:snd r:embed="rId6" name="0.wav"/>
            </a:hlinkHover>
          </p:cNvPr>
          <p:cNvSpPr/>
          <p:nvPr/>
        </p:nvSpPr>
        <p:spPr>
          <a:xfrm>
            <a:off x="160479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5" action="ppaction://hlinksldjump">
              <a:snd r:embed="rId5" name="thbad.wav"/>
            </a:hlinkClick>
            <a:hlinkHover r:id="" action="ppaction://noaction">
              <a:snd r:embed="rId6" name="0.wav"/>
            </a:hlinkHover>
          </p:cNvPr>
          <p:cNvSpPr/>
          <p:nvPr/>
        </p:nvSpPr>
        <p:spPr>
          <a:xfrm>
            <a:off x="117616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6" action="ppaction://hlinksldjump">
              <a:snd r:embed="rId5" name="thbad.wav"/>
            </a:hlinkClick>
            <a:hlinkHover r:id="" action="ppaction://noaction">
              <a:snd r:embed="rId6" name="0.wav"/>
            </a:hlinkHover>
          </p:cNvPr>
          <p:cNvSpPr/>
          <p:nvPr/>
        </p:nvSpPr>
        <p:spPr>
          <a:xfrm>
            <a:off x="74753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9" name="Rounded Rectangle 18">
            <a:hlinkClick r:id="rId17" action="ppaction://hlinksldjump">
              <a:snd r:embed="rId5" name="thbad.wav"/>
            </a:hlinkClick>
            <a:hlinkHover r:id="" action="ppaction://noaction">
              <a:snd r:embed="rId6" name="0.wav"/>
            </a:hlinkHover>
          </p:cNvPr>
          <p:cNvSpPr/>
          <p:nvPr/>
        </p:nvSpPr>
        <p:spPr>
          <a:xfrm>
            <a:off x="318910"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additive="base">
                                        <p:cTn id="31" dur="1000" fill="hold"/>
                                        <p:tgtEl>
                                          <p:spTgt spid="11"/>
                                        </p:tgtEl>
                                        <p:attrNameLst>
                                          <p:attrName>ppt_x</p:attrName>
                                        </p:attrNameLst>
                                      </p:cBhvr>
                                      <p:tavLst>
                                        <p:tav tm="0">
                                          <p:val>
                                            <p:strVal val="0-#ppt_w/2"/>
                                          </p:val>
                                        </p:tav>
                                        <p:tav tm="100000">
                                          <p:val>
                                            <p:strVal val="#ppt_x"/>
                                          </p:val>
                                        </p:tav>
                                      </p:tavLst>
                                    </p:anim>
                                    <p:anim calcmode="lin" valueType="num">
                                      <p:cBhvr additive="base">
                                        <p:cTn id="32" dur="1000" fill="hold"/>
                                        <p:tgtEl>
                                          <p:spTgt spid="11"/>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 calcmode="lin" valueType="num">
                                      <p:cBhvr additive="base">
                                        <p:cTn id="35" dur="1000" fill="hold"/>
                                        <p:tgtEl>
                                          <p:spTgt spid="12"/>
                                        </p:tgtEl>
                                        <p:attrNameLst>
                                          <p:attrName>ppt_x</p:attrName>
                                        </p:attrNameLst>
                                      </p:cBhvr>
                                      <p:tavLst>
                                        <p:tav tm="0">
                                          <p:val>
                                            <p:strVal val="0-#ppt_w/2"/>
                                          </p:val>
                                        </p:tav>
                                        <p:tav tm="100000">
                                          <p:val>
                                            <p:strVal val="#ppt_x"/>
                                          </p:val>
                                        </p:tav>
                                      </p:tavLst>
                                    </p:anim>
                                    <p:anim calcmode="lin" valueType="num">
                                      <p:cBhvr additive="base">
                                        <p:cTn id="36" dur="1000" fill="hold"/>
                                        <p:tgtEl>
                                          <p:spTgt spid="12"/>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3"/>
                                        </p:tgtEl>
                                        <p:attrNameLst>
                                          <p:attrName>style.visibility</p:attrName>
                                        </p:attrNameLst>
                                      </p:cBhvr>
                                      <p:to>
                                        <p:strVal val="visible"/>
                                      </p:to>
                                    </p:set>
                                    <p:anim calcmode="lin" valueType="num">
                                      <p:cBhvr additive="base">
                                        <p:cTn id="39" dur="1000" fill="hold"/>
                                        <p:tgtEl>
                                          <p:spTgt spid="13"/>
                                        </p:tgtEl>
                                        <p:attrNameLst>
                                          <p:attrName>ppt_x</p:attrName>
                                        </p:attrNameLst>
                                      </p:cBhvr>
                                      <p:tavLst>
                                        <p:tav tm="0">
                                          <p:val>
                                            <p:strVal val="0-#ppt_w/2"/>
                                          </p:val>
                                        </p:tav>
                                        <p:tav tm="100000">
                                          <p:val>
                                            <p:strVal val="#ppt_x"/>
                                          </p:val>
                                        </p:tav>
                                      </p:tavLst>
                                    </p:anim>
                                    <p:anim calcmode="lin" valueType="num">
                                      <p:cBhvr additive="base">
                                        <p:cTn id="40" dur="1000" fill="hold"/>
                                        <p:tgtEl>
                                          <p:spTgt spid="13"/>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4"/>
                                        </p:tgtEl>
                                        <p:attrNameLst>
                                          <p:attrName>style.visibility</p:attrName>
                                        </p:attrNameLst>
                                      </p:cBhvr>
                                      <p:to>
                                        <p:strVal val="visible"/>
                                      </p:to>
                                    </p:set>
                                    <p:anim calcmode="lin" valueType="num">
                                      <p:cBhvr additive="base">
                                        <p:cTn id="43" dur="1000" fill="hold"/>
                                        <p:tgtEl>
                                          <p:spTgt spid="14"/>
                                        </p:tgtEl>
                                        <p:attrNameLst>
                                          <p:attrName>ppt_x</p:attrName>
                                        </p:attrNameLst>
                                      </p:cBhvr>
                                      <p:tavLst>
                                        <p:tav tm="0">
                                          <p:val>
                                            <p:strVal val="0-#ppt_w/2"/>
                                          </p:val>
                                        </p:tav>
                                        <p:tav tm="100000">
                                          <p:val>
                                            <p:strVal val="#ppt_x"/>
                                          </p:val>
                                        </p:tav>
                                      </p:tavLst>
                                    </p:anim>
                                    <p:anim calcmode="lin" valueType="num">
                                      <p:cBhvr additive="base">
                                        <p:cTn id="44" dur="1000" fill="hold"/>
                                        <p:tgtEl>
                                          <p:spTgt spid="14"/>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5"/>
                                        </p:tgtEl>
                                        <p:attrNameLst>
                                          <p:attrName>style.visibility</p:attrName>
                                        </p:attrNameLst>
                                      </p:cBhvr>
                                      <p:to>
                                        <p:strVal val="visible"/>
                                      </p:to>
                                    </p:set>
                                    <p:anim calcmode="lin" valueType="num">
                                      <p:cBhvr additive="base">
                                        <p:cTn id="47" dur="1000" fill="hold"/>
                                        <p:tgtEl>
                                          <p:spTgt spid="15"/>
                                        </p:tgtEl>
                                        <p:attrNameLst>
                                          <p:attrName>ppt_x</p:attrName>
                                        </p:attrNameLst>
                                      </p:cBhvr>
                                      <p:tavLst>
                                        <p:tav tm="0">
                                          <p:val>
                                            <p:strVal val="0-#ppt_w/2"/>
                                          </p:val>
                                        </p:tav>
                                        <p:tav tm="100000">
                                          <p:val>
                                            <p:strVal val="#ppt_x"/>
                                          </p:val>
                                        </p:tav>
                                      </p:tavLst>
                                    </p:anim>
                                    <p:anim calcmode="lin" valueType="num">
                                      <p:cBhvr additive="base">
                                        <p:cTn id="48" dur="1000" fill="hold"/>
                                        <p:tgtEl>
                                          <p:spTgt spid="15"/>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6"/>
                                        </p:tgtEl>
                                        <p:attrNameLst>
                                          <p:attrName>style.visibility</p:attrName>
                                        </p:attrNameLst>
                                      </p:cBhvr>
                                      <p:to>
                                        <p:strVal val="visible"/>
                                      </p:to>
                                    </p:set>
                                    <p:anim calcmode="lin" valueType="num">
                                      <p:cBhvr additive="base">
                                        <p:cTn id="51" dur="1000" fill="hold"/>
                                        <p:tgtEl>
                                          <p:spTgt spid="16"/>
                                        </p:tgtEl>
                                        <p:attrNameLst>
                                          <p:attrName>ppt_x</p:attrName>
                                        </p:attrNameLst>
                                      </p:cBhvr>
                                      <p:tavLst>
                                        <p:tav tm="0">
                                          <p:val>
                                            <p:strVal val="0-#ppt_w/2"/>
                                          </p:val>
                                        </p:tav>
                                        <p:tav tm="100000">
                                          <p:val>
                                            <p:strVal val="#ppt_x"/>
                                          </p:val>
                                        </p:tav>
                                      </p:tavLst>
                                    </p:anim>
                                    <p:anim calcmode="lin" valueType="num">
                                      <p:cBhvr additive="base">
                                        <p:cTn id="52" dur="1000" fill="hold"/>
                                        <p:tgtEl>
                                          <p:spTgt spid="16"/>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7"/>
                                        </p:tgtEl>
                                        <p:attrNameLst>
                                          <p:attrName>style.visibility</p:attrName>
                                        </p:attrNameLst>
                                      </p:cBhvr>
                                      <p:to>
                                        <p:strVal val="visible"/>
                                      </p:to>
                                    </p:set>
                                    <p:anim calcmode="lin" valueType="num">
                                      <p:cBhvr additive="base">
                                        <p:cTn id="55" dur="1000" fill="hold"/>
                                        <p:tgtEl>
                                          <p:spTgt spid="17"/>
                                        </p:tgtEl>
                                        <p:attrNameLst>
                                          <p:attrName>ppt_x</p:attrName>
                                        </p:attrNameLst>
                                      </p:cBhvr>
                                      <p:tavLst>
                                        <p:tav tm="0">
                                          <p:val>
                                            <p:strVal val="0-#ppt_w/2"/>
                                          </p:val>
                                        </p:tav>
                                        <p:tav tm="100000">
                                          <p:val>
                                            <p:strVal val="#ppt_x"/>
                                          </p:val>
                                        </p:tav>
                                      </p:tavLst>
                                    </p:anim>
                                    <p:anim calcmode="lin" valueType="num">
                                      <p:cBhvr additive="base">
                                        <p:cTn id="56" dur="1000" fill="hold"/>
                                        <p:tgtEl>
                                          <p:spTgt spid="17"/>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8"/>
                                        </p:tgtEl>
                                        <p:attrNameLst>
                                          <p:attrName>style.visibility</p:attrName>
                                        </p:attrNameLst>
                                      </p:cBhvr>
                                      <p:to>
                                        <p:strVal val="visible"/>
                                      </p:to>
                                    </p:set>
                                    <p:anim calcmode="lin" valueType="num">
                                      <p:cBhvr additive="base">
                                        <p:cTn id="59" dur="1000" fill="hold"/>
                                        <p:tgtEl>
                                          <p:spTgt spid="18"/>
                                        </p:tgtEl>
                                        <p:attrNameLst>
                                          <p:attrName>ppt_x</p:attrName>
                                        </p:attrNameLst>
                                      </p:cBhvr>
                                      <p:tavLst>
                                        <p:tav tm="0">
                                          <p:val>
                                            <p:strVal val="0-#ppt_w/2"/>
                                          </p:val>
                                        </p:tav>
                                        <p:tav tm="100000">
                                          <p:val>
                                            <p:strVal val="#ppt_x"/>
                                          </p:val>
                                        </p:tav>
                                      </p:tavLst>
                                    </p:anim>
                                    <p:anim calcmode="lin" valueType="num">
                                      <p:cBhvr additive="base">
                                        <p:cTn id="60" dur="1000" fill="hold"/>
                                        <p:tgtEl>
                                          <p:spTgt spid="18"/>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9"/>
                                        </p:tgtEl>
                                        <p:attrNameLst>
                                          <p:attrName>style.visibility</p:attrName>
                                        </p:attrNameLst>
                                      </p:cBhvr>
                                      <p:to>
                                        <p:strVal val="visible"/>
                                      </p:to>
                                    </p:set>
                                    <p:anim calcmode="lin" valueType="num">
                                      <p:cBhvr additive="base">
                                        <p:cTn id="63" dur="1000" fill="hold"/>
                                        <p:tgtEl>
                                          <p:spTgt spid="19"/>
                                        </p:tgtEl>
                                        <p:attrNameLst>
                                          <p:attrName>ppt_x</p:attrName>
                                        </p:attrNameLst>
                                      </p:cBhvr>
                                      <p:tavLst>
                                        <p:tav tm="0">
                                          <p:val>
                                            <p:strVal val="0-#ppt_w/2"/>
                                          </p:val>
                                        </p:tav>
                                        <p:tav tm="100000">
                                          <p:val>
                                            <p:strVal val="#ppt_x"/>
                                          </p:val>
                                        </p:tav>
                                      </p:tavLst>
                                    </p:anim>
                                    <p:anim calcmode="lin" valueType="num">
                                      <p:cBhvr additive="base">
                                        <p:cTn id="64" dur="1000" fill="hold"/>
                                        <p:tgtEl>
                                          <p:spTgt spid="19"/>
                                        </p:tgtEl>
                                        <p:attrNameLst>
                                          <p:attrName>ppt_y</p:attrName>
                                        </p:attrNameLst>
                                      </p:cBhvr>
                                      <p:tavLst>
                                        <p:tav tm="0">
                                          <p:val>
                                            <p:strVal val="#ppt_y"/>
                                          </p:val>
                                        </p:tav>
                                        <p:tav tm="100000">
                                          <p:val>
                                            <p:strVal val="#ppt_y"/>
                                          </p:val>
                                        </p:tav>
                                      </p:tavLst>
                                    </p:anim>
                                  </p:childTnLst>
                                </p:cTn>
                              </p:par>
                            </p:childTnLst>
                          </p:cTn>
                        </p:par>
                        <p:par>
                          <p:cTn id="65" fill="hold">
                            <p:stCondLst>
                              <p:cond delay="2000"/>
                            </p:stCondLst>
                            <p:childTnLst>
                              <p:par>
                                <p:cTn id="66" presetID="10" presetClass="entr" presetSubtype="0" fill="hold" nodeType="afterEffect">
                                  <p:stCondLst>
                                    <p:cond delay="0"/>
                                  </p:stCondLst>
                                  <p:childTnLst>
                                    <p:set>
                                      <p:cBhvr>
                                        <p:cTn id="67" dur="1" fill="hold">
                                          <p:stCondLst>
                                            <p:cond delay="0"/>
                                          </p:stCondLst>
                                        </p:cTn>
                                        <p:tgtEl>
                                          <p:spTgt spid="30"/>
                                        </p:tgtEl>
                                        <p:attrNameLst>
                                          <p:attrName>style.visibility</p:attrName>
                                        </p:attrNameLst>
                                      </p:cBhvr>
                                      <p:to>
                                        <p:strVal val="visible"/>
                                      </p:to>
                                    </p:set>
                                    <p:animEffect transition="in" filter="fade">
                                      <p:cBhvr>
                                        <p:cTn id="68" dur="1000"/>
                                        <p:tgtEl>
                                          <p:spTgt spid="30"/>
                                        </p:tgtEl>
                                      </p:cBhvr>
                                    </p:animEffect>
                                  </p:childTnLst>
                                </p:cTn>
                              </p:par>
                              <p:par>
                                <p:cTn id="69" presetID="10" presetClass="entr" presetSubtype="0" fill="hold" nodeType="withEffect">
                                  <p:stCondLst>
                                    <p:cond delay="0"/>
                                  </p:stCondLst>
                                  <p:childTnLst>
                                    <p:set>
                                      <p:cBhvr>
                                        <p:cTn id="70" dur="1" fill="hold">
                                          <p:stCondLst>
                                            <p:cond delay="0"/>
                                          </p:stCondLst>
                                        </p:cTn>
                                        <p:tgtEl>
                                          <p:spTgt spid="10"/>
                                        </p:tgtEl>
                                        <p:attrNameLst>
                                          <p:attrName>style.visibility</p:attrName>
                                        </p:attrNameLst>
                                      </p:cBhvr>
                                      <p:to>
                                        <p:strVal val="visible"/>
                                      </p:to>
                                    </p:set>
                                    <p:animEffect transition="in" filter="fade">
                                      <p:cBhvr>
                                        <p:cTn id="71"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1" grpId="0" animBg="1"/>
      <p:bldP spid="12" grpId="0" animBg="1"/>
      <p:bldP spid="13" grpId="0" animBg="1"/>
      <p:bldP spid="14" grpId="0" animBg="1"/>
      <p:bldP spid="15" grpId="0" animBg="1"/>
      <p:bldP spid="16" grpId="0" animBg="1"/>
      <p:bldP spid="17" grpId="0" animBg="1"/>
      <p:bldP spid="18" grpId="0" animBg="1"/>
      <p:bldP spid="19" grpId="0" animBg="1"/>
    </p:bldLst>
  </p:timing>
</p:sld>
</file>

<file path=ppt/slides/slide171.xml><?xml version="1.0" encoding="utf-8"?>
<p:sld xmlns:a="http://schemas.openxmlformats.org/drawingml/2006/main" xmlns:r="http://schemas.openxmlformats.org/officeDocument/2006/relationships" xmlns:p="http://schemas.openxmlformats.org/presentationml/2006/main">
  <p:cSld>
    <p:bg>
      <p:bgPr>
        <a:blipFill dpi="0" rotWithShape="1">
          <a:blip r:embed="rId3" cstate="print">
            <a:lum/>
          </a:blip>
          <a:srcRect/>
          <a:stretch>
            <a:fillRect/>
          </a:stretch>
        </a:blipFill>
        <a:effectLst/>
      </p:bgPr>
    </p:bg>
    <p:spTree>
      <p:nvGrpSpPr>
        <p:cNvPr id="1" name=""/>
        <p:cNvGrpSpPr/>
        <p:nvPr/>
      </p:nvGrpSpPr>
      <p:grpSpPr>
        <a:xfrm>
          <a:off x="0" y="0"/>
          <a:ext cx="0" cy="0"/>
          <a:chOff x="0" y="0"/>
          <a:chExt cx="0" cy="0"/>
        </a:xfrm>
      </p:grpSpPr>
      <p:pic>
        <p:nvPicPr>
          <p:cNvPr id="2050"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5295931" y="1214422"/>
            <a:ext cx="3490911" cy="708549"/>
          </a:xfrm>
          <a:prstGeom prst="rect">
            <a:avLst/>
          </a:prstGeom>
          <a:noFill/>
        </p:spPr>
      </p:pic>
      <p:sp>
        <p:nvSpPr>
          <p:cNvPr id="14" name="TextBox 13"/>
          <p:cNvSpPr txBox="1"/>
          <p:nvPr/>
        </p:nvSpPr>
        <p:spPr>
          <a:xfrm>
            <a:off x="6494289" y="1342673"/>
            <a:ext cx="1094195"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معنای روش </a:t>
            </a:r>
            <a:endParaRPr lang="fa-IR" sz="1700" b="1" dirty="0">
              <a:effectLst/>
              <a:cs typeface="B Mitra" pitchFamily="2" charset="-78"/>
            </a:endParaRPr>
          </a:p>
        </p:txBody>
      </p:sp>
      <p:pic>
        <p:nvPicPr>
          <p:cNvPr id="23"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5081617" y="1862134"/>
            <a:ext cx="3490911" cy="708549"/>
          </a:xfrm>
          <a:prstGeom prst="rect">
            <a:avLst/>
          </a:prstGeom>
          <a:noFill/>
        </p:spPr>
      </p:pic>
      <p:pic>
        <p:nvPicPr>
          <p:cNvPr id="24"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867303" y="2500306"/>
            <a:ext cx="3490911" cy="708549"/>
          </a:xfrm>
          <a:prstGeom prst="rect">
            <a:avLst/>
          </a:prstGeom>
          <a:noFill/>
        </p:spPr>
      </p:pic>
      <p:pic>
        <p:nvPicPr>
          <p:cNvPr id="25"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652989" y="3148018"/>
            <a:ext cx="3490911" cy="708549"/>
          </a:xfrm>
          <a:prstGeom prst="rect">
            <a:avLst/>
          </a:prstGeom>
          <a:noFill/>
        </p:spPr>
      </p:pic>
      <p:pic>
        <p:nvPicPr>
          <p:cNvPr id="27"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438675" y="3790960"/>
            <a:ext cx="3490911" cy="708549"/>
          </a:xfrm>
          <a:prstGeom prst="rect">
            <a:avLst/>
          </a:prstGeom>
          <a:noFill/>
        </p:spPr>
      </p:pic>
      <p:pic>
        <p:nvPicPr>
          <p:cNvPr id="28"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224361" y="4433902"/>
            <a:ext cx="3490911" cy="708549"/>
          </a:xfrm>
          <a:prstGeom prst="rect">
            <a:avLst/>
          </a:prstGeom>
          <a:noFill/>
        </p:spPr>
      </p:pic>
      <p:pic>
        <p:nvPicPr>
          <p:cNvPr id="29"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081485" y="5076844"/>
            <a:ext cx="3490911" cy="708549"/>
          </a:xfrm>
          <a:prstGeom prst="rect">
            <a:avLst/>
          </a:prstGeom>
          <a:noFill/>
        </p:spPr>
      </p:pic>
      <p:pic>
        <p:nvPicPr>
          <p:cNvPr id="30"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3786182" y="5715016"/>
            <a:ext cx="3490911" cy="708549"/>
          </a:xfrm>
          <a:prstGeom prst="rect">
            <a:avLst/>
          </a:prstGeom>
          <a:noFill/>
        </p:spPr>
      </p:pic>
      <p:pic>
        <p:nvPicPr>
          <p:cNvPr id="53"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795469" y="1504944"/>
            <a:ext cx="3490911" cy="708549"/>
          </a:xfrm>
          <a:prstGeom prst="rect">
            <a:avLst/>
          </a:prstGeom>
          <a:noFill/>
        </p:spPr>
      </p:pic>
      <p:pic>
        <p:nvPicPr>
          <p:cNvPr id="54"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581155" y="2152656"/>
            <a:ext cx="3490911" cy="708549"/>
          </a:xfrm>
          <a:prstGeom prst="rect">
            <a:avLst/>
          </a:prstGeom>
          <a:noFill/>
        </p:spPr>
      </p:pic>
      <p:pic>
        <p:nvPicPr>
          <p:cNvPr id="55"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366841" y="2790828"/>
            <a:ext cx="3490911" cy="708549"/>
          </a:xfrm>
          <a:prstGeom prst="rect">
            <a:avLst/>
          </a:prstGeom>
          <a:noFill/>
        </p:spPr>
      </p:pic>
      <p:pic>
        <p:nvPicPr>
          <p:cNvPr id="56"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152527" y="3438540"/>
            <a:ext cx="3490911" cy="708549"/>
          </a:xfrm>
          <a:prstGeom prst="rect">
            <a:avLst/>
          </a:prstGeom>
          <a:noFill/>
        </p:spPr>
      </p:pic>
      <p:pic>
        <p:nvPicPr>
          <p:cNvPr id="57"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938213" y="4081482"/>
            <a:ext cx="3490911" cy="708549"/>
          </a:xfrm>
          <a:prstGeom prst="rect">
            <a:avLst/>
          </a:prstGeom>
          <a:noFill/>
        </p:spPr>
      </p:pic>
      <p:pic>
        <p:nvPicPr>
          <p:cNvPr id="58"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723899" y="4724424"/>
            <a:ext cx="3490911" cy="708549"/>
          </a:xfrm>
          <a:prstGeom prst="rect">
            <a:avLst/>
          </a:prstGeom>
          <a:noFill/>
        </p:spPr>
      </p:pic>
      <p:pic>
        <p:nvPicPr>
          <p:cNvPr id="59"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581023" y="5367366"/>
            <a:ext cx="3490911" cy="708549"/>
          </a:xfrm>
          <a:prstGeom prst="rect">
            <a:avLst/>
          </a:prstGeom>
          <a:noFill/>
        </p:spPr>
      </p:pic>
      <p:pic>
        <p:nvPicPr>
          <p:cNvPr id="60"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285720" y="6005538"/>
            <a:ext cx="3490911" cy="708549"/>
          </a:xfrm>
          <a:prstGeom prst="rect">
            <a:avLst/>
          </a:prstGeom>
          <a:noFill/>
        </p:spPr>
      </p:pic>
      <p:sp>
        <p:nvSpPr>
          <p:cNvPr id="61" name="TextBox 60"/>
          <p:cNvSpPr txBox="1"/>
          <p:nvPr/>
        </p:nvSpPr>
        <p:spPr>
          <a:xfrm>
            <a:off x="5958504" y="1974034"/>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 قالب داستان</a:t>
            </a:r>
            <a:endParaRPr lang="fa-IR" sz="1700" b="1" dirty="0">
              <a:effectLst/>
              <a:cs typeface="B Mitra" pitchFamily="2" charset="-78"/>
            </a:endParaRPr>
          </a:p>
        </p:txBody>
      </p:sp>
      <p:sp>
        <p:nvSpPr>
          <p:cNvPr id="62" name="TextBox 61"/>
          <p:cNvSpPr txBox="1"/>
          <p:nvPr/>
        </p:nvSpPr>
        <p:spPr>
          <a:xfrm>
            <a:off x="5529876" y="2612206"/>
            <a:ext cx="2165765"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2-قالب پرسش و پاسخ</a:t>
            </a:r>
            <a:endParaRPr lang="fa-IR" sz="1700" b="1" dirty="0">
              <a:effectLst/>
              <a:cs typeface="B Mitra" pitchFamily="2" charset="-78"/>
            </a:endParaRPr>
          </a:p>
        </p:txBody>
      </p:sp>
      <p:sp>
        <p:nvSpPr>
          <p:cNvPr id="63" name="TextBox 62"/>
          <p:cNvSpPr txBox="1"/>
          <p:nvPr/>
        </p:nvSpPr>
        <p:spPr>
          <a:xfrm>
            <a:off x="5529876" y="3276269"/>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3- قالب انواعی</a:t>
            </a:r>
            <a:endParaRPr lang="fa-IR" sz="1700" b="1" dirty="0">
              <a:effectLst/>
              <a:cs typeface="B Mitra" pitchFamily="2" charset="-78"/>
            </a:endParaRPr>
          </a:p>
        </p:txBody>
      </p:sp>
      <p:sp>
        <p:nvSpPr>
          <p:cNvPr id="64" name="TextBox 63"/>
          <p:cNvSpPr txBox="1"/>
          <p:nvPr/>
        </p:nvSpPr>
        <p:spPr>
          <a:xfrm>
            <a:off x="5315562" y="3919211"/>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4-قالب گروهی</a:t>
            </a:r>
            <a:endParaRPr lang="fa-IR" sz="1700" b="1" dirty="0">
              <a:effectLst/>
              <a:cs typeface="B Mitra" pitchFamily="2" charset="-78"/>
            </a:endParaRPr>
          </a:p>
        </p:txBody>
      </p:sp>
      <p:sp>
        <p:nvSpPr>
          <p:cNvPr id="65" name="TextBox 64"/>
          <p:cNvSpPr txBox="1"/>
          <p:nvPr/>
        </p:nvSpPr>
        <p:spPr>
          <a:xfrm>
            <a:off x="5101248" y="4562153"/>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5-قالب شعاری</a:t>
            </a:r>
            <a:endParaRPr lang="fa-IR" sz="1700" b="1" dirty="0">
              <a:effectLst/>
              <a:cs typeface="B Mitra" pitchFamily="2" charset="-78"/>
            </a:endParaRPr>
          </a:p>
        </p:txBody>
      </p:sp>
      <p:sp>
        <p:nvSpPr>
          <p:cNvPr id="66" name="TextBox 65">
            <a:hlinkClick r:id="rId5" action="ppaction://hlinksldjump">
              <a:snd r:embed="rId6" name="thbad.wav"/>
            </a:hlinkClick>
            <a:hlinkHover r:id="" action="ppaction://noaction">
              <a:snd r:embed="rId7" name="0.wav"/>
            </a:hlinkHover>
          </p:cNvPr>
          <p:cNvSpPr txBox="1"/>
          <p:nvPr/>
        </p:nvSpPr>
        <p:spPr>
          <a:xfrm>
            <a:off x="4958372" y="5205095"/>
            <a:ext cx="1737137" cy="452047"/>
          </a:xfrm>
          <a:prstGeom prst="rect">
            <a:avLst/>
          </a:prstGeom>
          <a:noFill/>
        </p:spPr>
        <p:txBody>
          <a:bodyPr wrap="square" rtlCol="1" anchor="ctr">
            <a:spAutoFit/>
          </a:bodyPr>
          <a:lstStyle/>
          <a:p>
            <a:pPr algn="ctr">
              <a:lnSpc>
                <a:spcPct val="150000"/>
              </a:lnSpc>
            </a:pPr>
            <a:r>
              <a:rPr lang="fa-IR" sz="1700" b="1" dirty="0" smtClean="0">
                <a:effectLst>
                  <a:glow rad="101600">
                    <a:schemeClr val="accent3">
                      <a:satMod val="175000"/>
                      <a:alpha val="40000"/>
                    </a:schemeClr>
                  </a:glow>
                </a:effectLst>
                <a:cs typeface="B Mitra" pitchFamily="2" charset="-78"/>
              </a:rPr>
              <a:t>6-قالب آدابی</a:t>
            </a:r>
            <a:endParaRPr lang="fa-IR" sz="1700" b="1" dirty="0">
              <a:effectLst>
                <a:glow rad="101600">
                  <a:schemeClr val="accent3">
                    <a:satMod val="175000"/>
                    <a:alpha val="40000"/>
                  </a:schemeClr>
                </a:glow>
              </a:effectLst>
              <a:cs typeface="B Mitra" pitchFamily="2" charset="-78"/>
            </a:endParaRPr>
          </a:p>
        </p:txBody>
      </p:sp>
      <p:sp>
        <p:nvSpPr>
          <p:cNvPr id="67" name="TextBox 66"/>
          <p:cNvSpPr txBox="1"/>
          <p:nvPr/>
        </p:nvSpPr>
        <p:spPr>
          <a:xfrm>
            <a:off x="4663069" y="5843267"/>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7-قالب عددی</a:t>
            </a:r>
            <a:endParaRPr lang="fa-IR" sz="1700" b="1" dirty="0">
              <a:effectLst/>
              <a:cs typeface="B Mitra" pitchFamily="2" charset="-78"/>
            </a:endParaRPr>
          </a:p>
        </p:txBody>
      </p:sp>
      <p:sp>
        <p:nvSpPr>
          <p:cNvPr id="68" name="TextBox 67"/>
          <p:cNvSpPr txBox="1"/>
          <p:nvPr/>
        </p:nvSpPr>
        <p:spPr>
          <a:xfrm>
            <a:off x="2672356" y="1633195"/>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9-قالب نمادین</a:t>
            </a:r>
            <a:endParaRPr lang="fa-IR" sz="1700" b="1" dirty="0">
              <a:effectLst/>
              <a:cs typeface="B Mitra" pitchFamily="2" charset="-78"/>
            </a:endParaRPr>
          </a:p>
        </p:txBody>
      </p:sp>
      <p:sp>
        <p:nvSpPr>
          <p:cNvPr id="69" name="TextBox 68"/>
          <p:cNvSpPr txBox="1"/>
          <p:nvPr/>
        </p:nvSpPr>
        <p:spPr>
          <a:xfrm>
            <a:off x="2458042" y="2280907"/>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10-قالب تشبیهی</a:t>
            </a:r>
            <a:endParaRPr lang="fa-IR" sz="1700" b="1" dirty="0">
              <a:effectLst/>
              <a:cs typeface="B Mitra" pitchFamily="2" charset="-78"/>
            </a:endParaRPr>
          </a:p>
        </p:txBody>
      </p:sp>
      <p:sp>
        <p:nvSpPr>
          <p:cNvPr id="70" name="TextBox 69"/>
          <p:cNvSpPr txBox="1"/>
          <p:nvPr/>
        </p:nvSpPr>
        <p:spPr>
          <a:xfrm>
            <a:off x="2243728" y="2919079"/>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11-قالب نکته ای</a:t>
            </a:r>
            <a:endParaRPr lang="fa-IR" sz="1700" b="1" dirty="0">
              <a:effectLst/>
              <a:cs typeface="B Mitra" pitchFamily="2" charset="-78"/>
            </a:endParaRPr>
          </a:p>
        </p:txBody>
      </p:sp>
      <p:sp>
        <p:nvSpPr>
          <p:cNvPr id="71" name="TextBox 70"/>
          <p:cNvSpPr txBox="1"/>
          <p:nvPr/>
        </p:nvSpPr>
        <p:spPr>
          <a:xfrm>
            <a:off x="2029414" y="3566791"/>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12-قالب تعارضی</a:t>
            </a:r>
            <a:endParaRPr lang="fa-IR" sz="1700" b="1" dirty="0">
              <a:effectLst/>
              <a:cs typeface="B Mitra" pitchFamily="2" charset="-78"/>
            </a:endParaRPr>
          </a:p>
        </p:txBody>
      </p:sp>
      <p:sp>
        <p:nvSpPr>
          <p:cNvPr id="72" name="TextBox 71"/>
          <p:cNvSpPr txBox="1"/>
          <p:nvPr/>
        </p:nvSpPr>
        <p:spPr>
          <a:xfrm>
            <a:off x="1815100" y="4209733"/>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13-قالب مقایسه ای</a:t>
            </a:r>
            <a:endParaRPr lang="fa-IR" sz="1700" b="1" dirty="0">
              <a:effectLst/>
              <a:cs typeface="B Mitra" pitchFamily="2" charset="-78"/>
            </a:endParaRPr>
          </a:p>
        </p:txBody>
      </p:sp>
      <p:sp>
        <p:nvSpPr>
          <p:cNvPr id="73" name="TextBox 72"/>
          <p:cNvSpPr txBox="1"/>
          <p:nvPr/>
        </p:nvSpPr>
        <p:spPr>
          <a:xfrm>
            <a:off x="1600786" y="4852675"/>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14-قالب نسخه ای</a:t>
            </a:r>
            <a:endParaRPr lang="fa-IR" sz="1700" b="1" dirty="0">
              <a:effectLst/>
              <a:cs typeface="B Mitra" pitchFamily="2" charset="-78"/>
            </a:endParaRPr>
          </a:p>
        </p:txBody>
      </p:sp>
      <p:sp>
        <p:nvSpPr>
          <p:cNvPr id="74" name="TextBox 73"/>
          <p:cNvSpPr txBox="1"/>
          <p:nvPr/>
        </p:nvSpPr>
        <p:spPr>
          <a:xfrm>
            <a:off x="1457910" y="5495617"/>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15-قالب نمایشی</a:t>
            </a:r>
            <a:endParaRPr lang="fa-IR" sz="1700" b="1" dirty="0">
              <a:effectLst/>
              <a:cs typeface="B Mitra" pitchFamily="2" charset="-78"/>
            </a:endParaRPr>
          </a:p>
        </p:txBody>
      </p:sp>
      <p:sp>
        <p:nvSpPr>
          <p:cNvPr id="75" name="TextBox 74"/>
          <p:cNvSpPr txBox="1"/>
          <p:nvPr/>
        </p:nvSpPr>
        <p:spPr>
          <a:xfrm>
            <a:off x="1162607" y="6133789"/>
            <a:ext cx="1737137" cy="452047"/>
          </a:xfrm>
          <a:prstGeom prst="rect">
            <a:avLst/>
          </a:prstGeom>
          <a:noFill/>
        </p:spPr>
        <p:txBody>
          <a:bodyPr wrap="square" rtlCol="1" anchor="ctr">
            <a:spAutoFit/>
          </a:bodyPr>
          <a:lstStyle/>
          <a:p>
            <a:pPr algn="ctr" rtl="0">
              <a:lnSpc>
                <a:spcPct val="150000"/>
              </a:lnSpc>
            </a:pPr>
            <a:r>
              <a:rPr lang="fa-IR" sz="1700" b="1" dirty="0" smtClean="0">
                <a:effectLst/>
                <a:cs typeface="B Mitra" pitchFamily="2" charset="-78"/>
              </a:rPr>
              <a:t>16-قالب توصیفی</a:t>
            </a:r>
            <a:endParaRPr lang="fa-IR" sz="1700" b="1" dirty="0">
              <a:effectLst/>
              <a:cs typeface="B Mitra" pitchFamily="2" charset="-78"/>
            </a:endParaRPr>
          </a:p>
        </p:txBody>
      </p:sp>
      <p:pic>
        <p:nvPicPr>
          <p:cNvPr id="76" name="Picture 2" descr="G:\ramezan 1390\pic - file\bais\b1.jpg">
            <a:hlinkClick r:id="rId8" action="ppaction://hlinksldjump">
              <a:snd r:embed="rId6" name="thbad.wav"/>
            </a:hlinkClick>
            <a:hlinkHover r:id="" action="ppaction://noaction">
              <a:snd r:embed="rId7" name="0.wav"/>
            </a:hlinkHover>
          </p:cNvPr>
          <p:cNvPicPr>
            <a:picLocks noChangeAspect="1" noChangeArrowheads="1"/>
          </p:cNvPicPr>
          <p:nvPr/>
        </p:nvPicPr>
        <p:blipFill>
          <a:blip r:embed="rId9" cstate="print"/>
          <a:srcRect/>
          <a:stretch>
            <a:fillRect/>
          </a:stretch>
        </p:blipFill>
        <p:spPr bwMode="auto">
          <a:xfrm>
            <a:off x="7929586" y="241290"/>
            <a:ext cx="383226" cy="396000"/>
          </a:xfrm>
          <a:prstGeom prst="rect">
            <a:avLst/>
          </a:prstGeom>
          <a:noFill/>
        </p:spPr>
      </p:pic>
      <p:pic>
        <p:nvPicPr>
          <p:cNvPr id="77" name="Picture 5" descr="D:\narmafzar H edayat\power point\Ordodari\pic\exist copy.png">
            <a:hlinkClick r:id="" action="ppaction://hlinkshowjump?jump=endshow">
              <a:snd r:embed="rId6" name="thbad.wav"/>
            </a:hlinkClick>
            <a:hlinkHover r:id="" action="ppaction://noaction">
              <a:snd r:embed="rId7" name="0.wav"/>
            </a:hlinkHover>
          </p:cNvPr>
          <p:cNvPicPr>
            <a:picLocks noChangeAspect="1" noChangeArrowheads="1"/>
          </p:cNvPicPr>
          <p:nvPr/>
        </p:nvPicPr>
        <p:blipFill>
          <a:blip r:embed="rId10" cstate="print"/>
          <a:srcRect/>
          <a:stretch>
            <a:fillRect/>
          </a:stretch>
        </p:blipFill>
        <p:spPr bwMode="auto">
          <a:xfrm>
            <a:off x="8358214" y="214290"/>
            <a:ext cx="450000" cy="450000"/>
          </a:xfrm>
          <a:prstGeom prst="rect">
            <a:avLst/>
          </a:prstGeom>
          <a:noFill/>
        </p:spPr>
      </p:pic>
      <p:pic>
        <p:nvPicPr>
          <p:cNvPr id="37"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2081221" y="857232"/>
            <a:ext cx="3490911" cy="708549"/>
          </a:xfrm>
          <a:prstGeom prst="rect">
            <a:avLst/>
          </a:prstGeom>
          <a:noFill/>
        </p:spPr>
      </p:pic>
      <p:sp>
        <p:nvSpPr>
          <p:cNvPr id="38" name="TextBox 37"/>
          <p:cNvSpPr txBox="1"/>
          <p:nvPr/>
        </p:nvSpPr>
        <p:spPr>
          <a:xfrm>
            <a:off x="2958108" y="985483"/>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8-قالب جوانبی</a:t>
            </a:r>
            <a:endParaRPr lang="fa-IR" sz="1700" b="1" dirty="0">
              <a:effectLst/>
              <a:cs typeface="B Mitra" pitchFamily="2" charset="-78"/>
            </a:endParaRPr>
          </a:p>
        </p:txBody>
      </p:sp>
      <p:sp>
        <p:nvSpPr>
          <p:cNvPr id="39" name="TextBox 38"/>
          <p:cNvSpPr txBox="1"/>
          <p:nvPr/>
        </p:nvSpPr>
        <p:spPr>
          <a:xfrm>
            <a:off x="2143108" y="231796"/>
            <a:ext cx="5357850" cy="553998"/>
          </a:xfrm>
          <a:prstGeom prst="rect">
            <a:avLst/>
          </a:prstGeom>
          <a:noFill/>
        </p:spPr>
        <p:txBody>
          <a:bodyPr wrap="square" rtlCol="1">
            <a:spAutoFit/>
          </a:bodyPr>
          <a:lstStyle/>
          <a:p>
            <a:pPr>
              <a:lnSpc>
                <a:spcPct val="150000"/>
              </a:lnSpc>
            </a:pPr>
            <a:r>
              <a:rPr lang="fa-IR" sz="2000" b="1" dirty="0" smtClean="0">
                <a:effectLst>
                  <a:glow rad="139700">
                    <a:schemeClr val="accent5">
                      <a:satMod val="175000"/>
                      <a:alpha val="40000"/>
                    </a:schemeClr>
                  </a:glow>
                </a:effectLst>
                <a:cs typeface="B Titr" pitchFamily="2" charset="-78"/>
              </a:rPr>
              <a:t>فصل دوم : روش ها             جلسه پانزدهم </a:t>
            </a:r>
          </a:p>
        </p:txBody>
      </p:sp>
    </p:spTree>
  </p:cSld>
  <p:clrMapOvr>
    <a:masterClrMapping/>
  </p:clrMapOvr>
  <p:transition advClick="0">
    <p:sndAc>
      <p:stSnd>
        <p:snd r:embed="rId2" name="W8.WAV"/>
      </p:stSnd>
    </p:sndAc>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fade">
                                      <p:cBhvr>
                                        <p:cTn id="7" dur="1000"/>
                                        <p:tgtEl>
                                          <p:spTgt spid="39"/>
                                        </p:tgtEl>
                                      </p:cBhvr>
                                    </p:animEffect>
                                    <p:anim calcmode="lin" valueType="num">
                                      <p:cBhvr>
                                        <p:cTn id="8" dur="1000" fill="hold"/>
                                        <p:tgtEl>
                                          <p:spTgt spid="39"/>
                                        </p:tgtEl>
                                        <p:attrNameLst>
                                          <p:attrName>ppt_x</p:attrName>
                                        </p:attrNameLst>
                                      </p:cBhvr>
                                      <p:tavLst>
                                        <p:tav tm="0">
                                          <p:val>
                                            <p:strVal val="#ppt_x"/>
                                          </p:val>
                                        </p:tav>
                                        <p:tav tm="100000">
                                          <p:val>
                                            <p:strVal val="#ppt_x"/>
                                          </p:val>
                                        </p:tav>
                                      </p:tavLst>
                                    </p:anim>
                                    <p:anim calcmode="lin" valueType="num">
                                      <p:cBhvr>
                                        <p:cTn id="9" dur="1000" fill="hold"/>
                                        <p:tgtEl>
                                          <p:spTgt spid="3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29"/>
                                        </p:tgtEl>
                                        <p:attrNameLst>
                                          <p:attrName>style.visibility</p:attrName>
                                        </p:attrNameLst>
                                      </p:cBhvr>
                                      <p:to>
                                        <p:strVal val="visible"/>
                                      </p:to>
                                    </p:set>
                                    <p:animEffect transition="in" filter="fade">
                                      <p:cBhvr>
                                        <p:cTn id="13" dur="1000"/>
                                        <p:tgtEl>
                                          <p:spTgt spid="29"/>
                                        </p:tgtEl>
                                      </p:cBhvr>
                                    </p:animEffect>
                                    <p:anim calcmode="lin" valueType="num">
                                      <p:cBhvr>
                                        <p:cTn id="14" dur="1000" fill="hold"/>
                                        <p:tgtEl>
                                          <p:spTgt spid="29"/>
                                        </p:tgtEl>
                                        <p:attrNameLst>
                                          <p:attrName>ppt_x</p:attrName>
                                        </p:attrNameLst>
                                      </p:cBhvr>
                                      <p:tavLst>
                                        <p:tav tm="0">
                                          <p:val>
                                            <p:strVal val="#ppt_x"/>
                                          </p:val>
                                        </p:tav>
                                        <p:tav tm="100000">
                                          <p:val>
                                            <p:strVal val="#ppt_x"/>
                                          </p:val>
                                        </p:tav>
                                      </p:tavLst>
                                    </p:anim>
                                    <p:anim calcmode="lin" valueType="num">
                                      <p:cBhvr>
                                        <p:cTn id="15" dur="1000" fill="hold"/>
                                        <p:tgtEl>
                                          <p:spTgt spid="29"/>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10" presetClass="entr" presetSubtype="0" fill="hold" grpId="0" nodeType="afterEffect">
                                  <p:stCondLst>
                                    <p:cond delay="0"/>
                                  </p:stCondLst>
                                  <p:childTnLst>
                                    <p:set>
                                      <p:cBhvr>
                                        <p:cTn id="18" dur="1" fill="hold">
                                          <p:stCondLst>
                                            <p:cond delay="0"/>
                                          </p:stCondLst>
                                        </p:cTn>
                                        <p:tgtEl>
                                          <p:spTgt spid="66"/>
                                        </p:tgtEl>
                                        <p:attrNameLst>
                                          <p:attrName>style.visibility</p:attrName>
                                        </p:attrNameLst>
                                      </p:cBhvr>
                                      <p:to>
                                        <p:strVal val="visible"/>
                                      </p:to>
                                    </p:set>
                                    <p:animEffect transition="in" filter="fade">
                                      <p:cBhvr>
                                        <p:cTn id="19" dur="1000"/>
                                        <p:tgtEl>
                                          <p:spTgt spid="66"/>
                                        </p:tgtEl>
                                      </p:cBhvr>
                                    </p:animEffect>
                                  </p:childTnLst>
                                </p:cTn>
                              </p:par>
                              <p:par>
                                <p:cTn id="20" presetID="10" presetClass="entr" presetSubtype="0" fill="hold" nodeType="withEffect">
                                  <p:stCondLst>
                                    <p:cond delay="0"/>
                                  </p:stCondLst>
                                  <p:childTnLst>
                                    <p:set>
                                      <p:cBhvr>
                                        <p:cTn id="21" dur="1" fill="hold">
                                          <p:stCondLst>
                                            <p:cond delay="0"/>
                                          </p:stCondLst>
                                        </p:cTn>
                                        <p:tgtEl>
                                          <p:spTgt spid="2050"/>
                                        </p:tgtEl>
                                        <p:attrNameLst>
                                          <p:attrName>style.visibility</p:attrName>
                                        </p:attrNameLst>
                                      </p:cBhvr>
                                      <p:to>
                                        <p:strVal val="visible"/>
                                      </p:to>
                                    </p:set>
                                    <p:animEffect transition="in" filter="fade">
                                      <p:cBhvr>
                                        <p:cTn id="22" dur="2000"/>
                                        <p:tgtEl>
                                          <p:spTgt spid="2050"/>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2000"/>
                                        <p:tgtEl>
                                          <p:spTgt spid="14"/>
                                        </p:tgtEl>
                                      </p:cBhvr>
                                    </p:animEffect>
                                  </p:childTnLst>
                                </p:cTn>
                              </p:par>
                              <p:par>
                                <p:cTn id="26" presetID="10" presetClass="entr" presetSubtype="0" fill="hold" nodeType="with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fade">
                                      <p:cBhvr>
                                        <p:cTn id="28" dur="2000"/>
                                        <p:tgtEl>
                                          <p:spTgt spid="2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61"/>
                                        </p:tgtEl>
                                        <p:attrNameLst>
                                          <p:attrName>style.visibility</p:attrName>
                                        </p:attrNameLst>
                                      </p:cBhvr>
                                      <p:to>
                                        <p:strVal val="visible"/>
                                      </p:to>
                                    </p:set>
                                    <p:animEffect transition="in" filter="fade">
                                      <p:cBhvr>
                                        <p:cTn id="31" dur="2000"/>
                                        <p:tgtEl>
                                          <p:spTgt spid="61"/>
                                        </p:tgtEl>
                                      </p:cBhvr>
                                    </p:animEffect>
                                  </p:childTnLst>
                                </p:cTn>
                              </p:par>
                              <p:par>
                                <p:cTn id="32" presetID="10" presetClass="entr" presetSubtype="0" fill="hold"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fade">
                                      <p:cBhvr>
                                        <p:cTn id="34" dur="2000"/>
                                        <p:tgtEl>
                                          <p:spTgt spid="24"/>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62"/>
                                        </p:tgtEl>
                                        <p:attrNameLst>
                                          <p:attrName>style.visibility</p:attrName>
                                        </p:attrNameLst>
                                      </p:cBhvr>
                                      <p:to>
                                        <p:strVal val="visible"/>
                                      </p:to>
                                    </p:set>
                                    <p:animEffect transition="in" filter="fade">
                                      <p:cBhvr>
                                        <p:cTn id="37" dur="2000"/>
                                        <p:tgtEl>
                                          <p:spTgt spid="62"/>
                                        </p:tgtEl>
                                      </p:cBhvr>
                                    </p:animEffect>
                                  </p:childTnLst>
                                </p:cTn>
                              </p:par>
                              <p:par>
                                <p:cTn id="38" presetID="10" presetClass="entr" presetSubtype="0" fill="hold" nodeType="withEffect">
                                  <p:stCondLst>
                                    <p:cond delay="0"/>
                                  </p:stCondLst>
                                  <p:childTnLst>
                                    <p:set>
                                      <p:cBhvr>
                                        <p:cTn id="39" dur="1" fill="hold">
                                          <p:stCondLst>
                                            <p:cond delay="0"/>
                                          </p:stCondLst>
                                        </p:cTn>
                                        <p:tgtEl>
                                          <p:spTgt spid="25"/>
                                        </p:tgtEl>
                                        <p:attrNameLst>
                                          <p:attrName>style.visibility</p:attrName>
                                        </p:attrNameLst>
                                      </p:cBhvr>
                                      <p:to>
                                        <p:strVal val="visible"/>
                                      </p:to>
                                    </p:set>
                                    <p:animEffect transition="in" filter="fade">
                                      <p:cBhvr>
                                        <p:cTn id="40" dur="2000"/>
                                        <p:tgtEl>
                                          <p:spTgt spid="25"/>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63"/>
                                        </p:tgtEl>
                                        <p:attrNameLst>
                                          <p:attrName>style.visibility</p:attrName>
                                        </p:attrNameLst>
                                      </p:cBhvr>
                                      <p:to>
                                        <p:strVal val="visible"/>
                                      </p:to>
                                    </p:set>
                                    <p:animEffect transition="in" filter="fade">
                                      <p:cBhvr>
                                        <p:cTn id="43" dur="2000"/>
                                        <p:tgtEl>
                                          <p:spTgt spid="63"/>
                                        </p:tgtEl>
                                      </p:cBhvr>
                                    </p:animEffect>
                                  </p:childTnLst>
                                </p:cTn>
                              </p:par>
                              <p:par>
                                <p:cTn id="44" presetID="10" presetClass="entr" presetSubtype="0" fill="hold" nodeType="withEffect">
                                  <p:stCondLst>
                                    <p:cond delay="0"/>
                                  </p:stCondLst>
                                  <p:childTnLst>
                                    <p:set>
                                      <p:cBhvr>
                                        <p:cTn id="45" dur="1" fill="hold">
                                          <p:stCondLst>
                                            <p:cond delay="0"/>
                                          </p:stCondLst>
                                        </p:cTn>
                                        <p:tgtEl>
                                          <p:spTgt spid="27"/>
                                        </p:tgtEl>
                                        <p:attrNameLst>
                                          <p:attrName>style.visibility</p:attrName>
                                        </p:attrNameLst>
                                      </p:cBhvr>
                                      <p:to>
                                        <p:strVal val="visible"/>
                                      </p:to>
                                    </p:set>
                                    <p:animEffect transition="in" filter="fade">
                                      <p:cBhvr>
                                        <p:cTn id="46" dur="2000"/>
                                        <p:tgtEl>
                                          <p:spTgt spid="27"/>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64"/>
                                        </p:tgtEl>
                                        <p:attrNameLst>
                                          <p:attrName>style.visibility</p:attrName>
                                        </p:attrNameLst>
                                      </p:cBhvr>
                                      <p:to>
                                        <p:strVal val="visible"/>
                                      </p:to>
                                    </p:set>
                                    <p:animEffect transition="in" filter="fade">
                                      <p:cBhvr>
                                        <p:cTn id="49" dur="2000"/>
                                        <p:tgtEl>
                                          <p:spTgt spid="64"/>
                                        </p:tgtEl>
                                      </p:cBhvr>
                                    </p:animEffect>
                                  </p:childTnLst>
                                </p:cTn>
                              </p:par>
                              <p:par>
                                <p:cTn id="50" presetID="10" presetClass="entr" presetSubtype="0" fill="hold" nodeType="withEffect">
                                  <p:stCondLst>
                                    <p:cond delay="0"/>
                                  </p:stCondLst>
                                  <p:childTnLst>
                                    <p:set>
                                      <p:cBhvr>
                                        <p:cTn id="51" dur="1" fill="hold">
                                          <p:stCondLst>
                                            <p:cond delay="0"/>
                                          </p:stCondLst>
                                        </p:cTn>
                                        <p:tgtEl>
                                          <p:spTgt spid="28"/>
                                        </p:tgtEl>
                                        <p:attrNameLst>
                                          <p:attrName>style.visibility</p:attrName>
                                        </p:attrNameLst>
                                      </p:cBhvr>
                                      <p:to>
                                        <p:strVal val="visible"/>
                                      </p:to>
                                    </p:set>
                                    <p:animEffect transition="in" filter="fade">
                                      <p:cBhvr>
                                        <p:cTn id="52" dur="2000"/>
                                        <p:tgtEl>
                                          <p:spTgt spid="28"/>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65"/>
                                        </p:tgtEl>
                                        <p:attrNameLst>
                                          <p:attrName>style.visibility</p:attrName>
                                        </p:attrNameLst>
                                      </p:cBhvr>
                                      <p:to>
                                        <p:strVal val="visible"/>
                                      </p:to>
                                    </p:set>
                                    <p:animEffect transition="in" filter="fade">
                                      <p:cBhvr>
                                        <p:cTn id="55" dur="2000"/>
                                        <p:tgtEl>
                                          <p:spTgt spid="65"/>
                                        </p:tgtEl>
                                      </p:cBhvr>
                                    </p:animEffect>
                                  </p:childTnLst>
                                </p:cTn>
                              </p:par>
                              <p:par>
                                <p:cTn id="56" presetID="10" presetClass="entr" presetSubtype="0" fill="hold" nodeType="withEffect">
                                  <p:stCondLst>
                                    <p:cond delay="0"/>
                                  </p:stCondLst>
                                  <p:childTnLst>
                                    <p:set>
                                      <p:cBhvr>
                                        <p:cTn id="57" dur="1" fill="hold">
                                          <p:stCondLst>
                                            <p:cond delay="0"/>
                                          </p:stCondLst>
                                        </p:cTn>
                                        <p:tgtEl>
                                          <p:spTgt spid="30"/>
                                        </p:tgtEl>
                                        <p:attrNameLst>
                                          <p:attrName>style.visibility</p:attrName>
                                        </p:attrNameLst>
                                      </p:cBhvr>
                                      <p:to>
                                        <p:strVal val="visible"/>
                                      </p:to>
                                    </p:set>
                                    <p:animEffect transition="in" filter="fade">
                                      <p:cBhvr>
                                        <p:cTn id="58" dur="2000"/>
                                        <p:tgtEl>
                                          <p:spTgt spid="30"/>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67"/>
                                        </p:tgtEl>
                                        <p:attrNameLst>
                                          <p:attrName>style.visibility</p:attrName>
                                        </p:attrNameLst>
                                      </p:cBhvr>
                                      <p:to>
                                        <p:strVal val="visible"/>
                                      </p:to>
                                    </p:set>
                                    <p:animEffect transition="in" filter="fade">
                                      <p:cBhvr>
                                        <p:cTn id="61" dur="2000"/>
                                        <p:tgtEl>
                                          <p:spTgt spid="67"/>
                                        </p:tgtEl>
                                      </p:cBhvr>
                                    </p:animEffect>
                                  </p:childTnLst>
                                </p:cTn>
                              </p:par>
                              <p:par>
                                <p:cTn id="62" presetID="10" presetClass="entr" presetSubtype="0" fill="hold" nodeType="withEffect">
                                  <p:stCondLst>
                                    <p:cond delay="0"/>
                                  </p:stCondLst>
                                  <p:childTnLst>
                                    <p:set>
                                      <p:cBhvr>
                                        <p:cTn id="63" dur="1" fill="hold">
                                          <p:stCondLst>
                                            <p:cond delay="0"/>
                                          </p:stCondLst>
                                        </p:cTn>
                                        <p:tgtEl>
                                          <p:spTgt spid="37"/>
                                        </p:tgtEl>
                                        <p:attrNameLst>
                                          <p:attrName>style.visibility</p:attrName>
                                        </p:attrNameLst>
                                      </p:cBhvr>
                                      <p:to>
                                        <p:strVal val="visible"/>
                                      </p:to>
                                    </p:set>
                                    <p:animEffect transition="in" filter="fade">
                                      <p:cBhvr>
                                        <p:cTn id="64" dur="2000"/>
                                        <p:tgtEl>
                                          <p:spTgt spid="37"/>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38"/>
                                        </p:tgtEl>
                                        <p:attrNameLst>
                                          <p:attrName>style.visibility</p:attrName>
                                        </p:attrNameLst>
                                      </p:cBhvr>
                                      <p:to>
                                        <p:strVal val="visible"/>
                                      </p:to>
                                    </p:set>
                                    <p:animEffect transition="in" filter="fade">
                                      <p:cBhvr>
                                        <p:cTn id="67" dur="2000"/>
                                        <p:tgtEl>
                                          <p:spTgt spid="38"/>
                                        </p:tgtEl>
                                      </p:cBhvr>
                                    </p:animEffect>
                                  </p:childTnLst>
                                </p:cTn>
                              </p:par>
                              <p:par>
                                <p:cTn id="68" presetID="10" presetClass="entr" presetSubtype="0" fill="hold" nodeType="withEffect">
                                  <p:stCondLst>
                                    <p:cond delay="0"/>
                                  </p:stCondLst>
                                  <p:childTnLst>
                                    <p:set>
                                      <p:cBhvr>
                                        <p:cTn id="69" dur="1" fill="hold">
                                          <p:stCondLst>
                                            <p:cond delay="0"/>
                                          </p:stCondLst>
                                        </p:cTn>
                                        <p:tgtEl>
                                          <p:spTgt spid="53"/>
                                        </p:tgtEl>
                                        <p:attrNameLst>
                                          <p:attrName>style.visibility</p:attrName>
                                        </p:attrNameLst>
                                      </p:cBhvr>
                                      <p:to>
                                        <p:strVal val="visible"/>
                                      </p:to>
                                    </p:set>
                                    <p:animEffect transition="in" filter="fade">
                                      <p:cBhvr>
                                        <p:cTn id="70" dur="2000"/>
                                        <p:tgtEl>
                                          <p:spTgt spid="53"/>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68"/>
                                        </p:tgtEl>
                                        <p:attrNameLst>
                                          <p:attrName>style.visibility</p:attrName>
                                        </p:attrNameLst>
                                      </p:cBhvr>
                                      <p:to>
                                        <p:strVal val="visible"/>
                                      </p:to>
                                    </p:set>
                                    <p:animEffect transition="in" filter="fade">
                                      <p:cBhvr>
                                        <p:cTn id="73" dur="2000"/>
                                        <p:tgtEl>
                                          <p:spTgt spid="68"/>
                                        </p:tgtEl>
                                      </p:cBhvr>
                                    </p:animEffect>
                                  </p:childTnLst>
                                </p:cTn>
                              </p:par>
                              <p:par>
                                <p:cTn id="74" presetID="10" presetClass="entr" presetSubtype="0" fill="hold" nodeType="withEffect">
                                  <p:stCondLst>
                                    <p:cond delay="0"/>
                                  </p:stCondLst>
                                  <p:childTnLst>
                                    <p:set>
                                      <p:cBhvr>
                                        <p:cTn id="75" dur="1" fill="hold">
                                          <p:stCondLst>
                                            <p:cond delay="0"/>
                                          </p:stCondLst>
                                        </p:cTn>
                                        <p:tgtEl>
                                          <p:spTgt spid="54"/>
                                        </p:tgtEl>
                                        <p:attrNameLst>
                                          <p:attrName>style.visibility</p:attrName>
                                        </p:attrNameLst>
                                      </p:cBhvr>
                                      <p:to>
                                        <p:strVal val="visible"/>
                                      </p:to>
                                    </p:set>
                                    <p:animEffect transition="in" filter="fade">
                                      <p:cBhvr>
                                        <p:cTn id="76" dur="2000"/>
                                        <p:tgtEl>
                                          <p:spTgt spid="54"/>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69"/>
                                        </p:tgtEl>
                                        <p:attrNameLst>
                                          <p:attrName>style.visibility</p:attrName>
                                        </p:attrNameLst>
                                      </p:cBhvr>
                                      <p:to>
                                        <p:strVal val="visible"/>
                                      </p:to>
                                    </p:set>
                                    <p:animEffect transition="in" filter="fade">
                                      <p:cBhvr>
                                        <p:cTn id="79" dur="2000"/>
                                        <p:tgtEl>
                                          <p:spTgt spid="69"/>
                                        </p:tgtEl>
                                      </p:cBhvr>
                                    </p:animEffect>
                                  </p:childTnLst>
                                </p:cTn>
                              </p:par>
                              <p:par>
                                <p:cTn id="80" presetID="10" presetClass="entr" presetSubtype="0" fill="hold" nodeType="withEffect">
                                  <p:stCondLst>
                                    <p:cond delay="0"/>
                                  </p:stCondLst>
                                  <p:childTnLst>
                                    <p:set>
                                      <p:cBhvr>
                                        <p:cTn id="81" dur="1" fill="hold">
                                          <p:stCondLst>
                                            <p:cond delay="0"/>
                                          </p:stCondLst>
                                        </p:cTn>
                                        <p:tgtEl>
                                          <p:spTgt spid="55"/>
                                        </p:tgtEl>
                                        <p:attrNameLst>
                                          <p:attrName>style.visibility</p:attrName>
                                        </p:attrNameLst>
                                      </p:cBhvr>
                                      <p:to>
                                        <p:strVal val="visible"/>
                                      </p:to>
                                    </p:set>
                                    <p:animEffect transition="in" filter="fade">
                                      <p:cBhvr>
                                        <p:cTn id="82" dur="2000"/>
                                        <p:tgtEl>
                                          <p:spTgt spid="55"/>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70"/>
                                        </p:tgtEl>
                                        <p:attrNameLst>
                                          <p:attrName>style.visibility</p:attrName>
                                        </p:attrNameLst>
                                      </p:cBhvr>
                                      <p:to>
                                        <p:strVal val="visible"/>
                                      </p:to>
                                    </p:set>
                                    <p:animEffect transition="in" filter="fade">
                                      <p:cBhvr>
                                        <p:cTn id="85" dur="2000"/>
                                        <p:tgtEl>
                                          <p:spTgt spid="70"/>
                                        </p:tgtEl>
                                      </p:cBhvr>
                                    </p:animEffect>
                                  </p:childTnLst>
                                </p:cTn>
                              </p:par>
                              <p:par>
                                <p:cTn id="86" presetID="10" presetClass="entr" presetSubtype="0" fill="hold" nodeType="withEffect">
                                  <p:stCondLst>
                                    <p:cond delay="0"/>
                                  </p:stCondLst>
                                  <p:childTnLst>
                                    <p:set>
                                      <p:cBhvr>
                                        <p:cTn id="87" dur="1" fill="hold">
                                          <p:stCondLst>
                                            <p:cond delay="0"/>
                                          </p:stCondLst>
                                        </p:cTn>
                                        <p:tgtEl>
                                          <p:spTgt spid="56"/>
                                        </p:tgtEl>
                                        <p:attrNameLst>
                                          <p:attrName>style.visibility</p:attrName>
                                        </p:attrNameLst>
                                      </p:cBhvr>
                                      <p:to>
                                        <p:strVal val="visible"/>
                                      </p:to>
                                    </p:set>
                                    <p:animEffect transition="in" filter="fade">
                                      <p:cBhvr>
                                        <p:cTn id="88" dur="2000"/>
                                        <p:tgtEl>
                                          <p:spTgt spid="56"/>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71"/>
                                        </p:tgtEl>
                                        <p:attrNameLst>
                                          <p:attrName>style.visibility</p:attrName>
                                        </p:attrNameLst>
                                      </p:cBhvr>
                                      <p:to>
                                        <p:strVal val="visible"/>
                                      </p:to>
                                    </p:set>
                                    <p:animEffect transition="in" filter="fade">
                                      <p:cBhvr>
                                        <p:cTn id="91" dur="2000"/>
                                        <p:tgtEl>
                                          <p:spTgt spid="71"/>
                                        </p:tgtEl>
                                      </p:cBhvr>
                                    </p:animEffect>
                                  </p:childTnLst>
                                </p:cTn>
                              </p:par>
                              <p:par>
                                <p:cTn id="92" presetID="10" presetClass="entr" presetSubtype="0" fill="hold" nodeType="withEffect">
                                  <p:stCondLst>
                                    <p:cond delay="0"/>
                                  </p:stCondLst>
                                  <p:childTnLst>
                                    <p:set>
                                      <p:cBhvr>
                                        <p:cTn id="93" dur="1" fill="hold">
                                          <p:stCondLst>
                                            <p:cond delay="0"/>
                                          </p:stCondLst>
                                        </p:cTn>
                                        <p:tgtEl>
                                          <p:spTgt spid="57"/>
                                        </p:tgtEl>
                                        <p:attrNameLst>
                                          <p:attrName>style.visibility</p:attrName>
                                        </p:attrNameLst>
                                      </p:cBhvr>
                                      <p:to>
                                        <p:strVal val="visible"/>
                                      </p:to>
                                    </p:set>
                                    <p:animEffect transition="in" filter="fade">
                                      <p:cBhvr>
                                        <p:cTn id="94" dur="2000"/>
                                        <p:tgtEl>
                                          <p:spTgt spid="57"/>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72"/>
                                        </p:tgtEl>
                                        <p:attrNameLst>
                                          <p:attrName>style.visibility</p:attrName>
                                        </p:attrNameLst>
                                      </p:cBhvr>
                                      <p:to>
                                        <p:strVal val="visible"/>
                                      </p:to>
                                    </p:set>
                                    <p:animEffect transition="in" filter="fade">
                                      <p:cBhvr>
                                        <p:cTn id="97" dur="2000"/>
                                        <p:tgtEl>
                                          <p:spTgt spid="72"/>
                                        </p:tgtEl>
                                      </p:cBhvr>
                                    </p:animEffect>
                                  </p:childTnLst>
                                </p:cTn>
                              </p:par>
                              <p:par>
                                <p:cTn id="98" presetID="10" presetClass="entr" presetSubtype="0" fill="hold" nodeType="withEffect">
                                  <p:stCondLst>
                                    <p:cond delay="0"/>
                                  </p:stCondLst>
                                  <p:childTnLst>
                                    <p:set>
                                      <p:cBhvr>
                                        <p:cTn id="99" dur="1" fill="hold">
                                          <p:stCondLst>
                                            <p:cond delay="0"/>
                                          </p:stCondLst>
                                        </p:cTn>
                                        <p:tgtEl>
                                          <p:spTgt spid="58"/>
                                        </p:tgtEl>
                                        <p:attrNameLst>
                                          <p:attrName>style.visibility</p:attrName>
                                        </p:attrNameLst>
                                      </p:cBhvr>
                                      <p:to>
                                        <p:strVal val="visible"/>
                                      </p:to>
                                    </p:set>
                                    <p:animEffect transition="in" filter="fade">
                                      <p:cBhvr>
                                        <p:cTn id="100" dur="2000"/>
                                        <p:tgtEl>
                                          <p:spTgt spid="58"/>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73"/>
                                        </p:tgtEl>
                                        <p:attrNameLst>
                                          <p:attrName>style.visibility</p:attrName>
                                        </p:attrNameLst>
                                      </p:cBhvr>
                                      <p:to>
                                        <p:strVal val="visible"/>
                                      </p:to>
                                    </p:set>
                                    <p:animEffect transition="in" filter="fade">
                                      <p:cBhvr>
                                        <p:cTn id="103" dur="2000"/>
                                        <p:tgtEl>
                                          <p:spTgt spid="73"/>
                                        </p:tgtEl>
                                      </p:cBhvr>
                                    </p:animEffect>
                                  </p:childTnLst>
                                </p:cTn>
                              </p:par>
                              <p:par>
                                <p:cTn id="104" presetID="10" presetClass="entr" presetSubtype="0" fill="hold" nodeType="withEffect">
                                  <p:stCondLst>
                                    <p:cond delay="0"/>
                                  </p:stCondLst>
                                  <p:childTnLst>
                                    <p:set>
                                      <p:cBhvr>
                                        <p:cTn id="105" dur="1" fill="hold">
                                          <p:stCondLst>
                                            <p:cond delay="0"/>
                                          </p:stCondLst>
                                        </p:cTn>
                                        <p:tgtEl>
                                          <p:spTgt spid="59"/>
                                        </p:tgtEl>
                                        <p:attrNameLst>
                                          <p:attrName>style.visibility</p:attrName>
                                        </p:attrNameLst>
                                      </p:cBhvr>
                                      <p:to>
                                        <p:strVal val="visible"/>
                                      </p:to>
                                    </p:set>
                                    <p:animEffect transition="in" filter="fade">
                                      <p:cBhvr>
                                        <p:cTn id="106" dur="2000"/>
                                        <p:tgtEl>
                                          <p:spTgt spid="59"/>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74"/>
                                        </p:tgtEl>
                                        <p:attrNameLst>
                                          <p:attrName>style.visibility</p:attrName>
                                        </p:attrNameLst>
                                      </p:cBhvr>
                                      <p:to>
                                        <p:strVal val="visible"/>
                                      </p:to>
                                    </p:set>
                                    <p:animEffect transition="in" filter="fade">
                                      <p:cBhvr>
                                        <p:cTn id="109" dur="2000"/>
                                        <p:tgtEl>
                                          <p:spTgt spid="74"/>
                                        </p:tgtEl>
                                      </p:cBhvr>
                                    </p:animEffect>
                                  </p:childTnLst>
                                </p:cTn>
                              </p:par>
                              <p:par>
                                <p:cTn id="110" presetID="10" presetClass="entr" presetSubtype="0" fill="hold" nodeType="withEffect">
                                  <p:stCondLst>
                                    <p:cond delay="0"/>
                                  </p:stCondLst>
                                  <p:childTnLst>
                                    <p:set>
                                      <p:cBhvr>
                                        <p:cTn id="111" dur="1" fill="hold">
                                          <p:stCondLst>
                                            <p:cond delay="0"/>
                                          </p:stCondLst>
                                        </p:cTn>
                                        <p:tgtEl>
                                          <p:spTgt spid="60"/>
                                        </p:tgtEl>
                                        <p:attrNameLst>
                                          <p:attrName>style.visibility</p:attrName>
                                        </p:attrNameLst>
                                      </p:cBhvr>
                                      <p:to>
                                        <p:strVal val="visible"/>
                                      </p:to>
                                    </p:set>
                                    <p:animEffect transition="in" filter="fade">
                                      <p:cBhvr>
                                        <p:cTn id="112" dur="2000"/>
                                        <p:tgtEl>
                                          <p:spTgt spid="60"/>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75"/>
                                        </p:tgtEl>
                                        <p:attrNameLst>
                                          <p:attrName>style.visibility</p:attrName>
                                        </p:attrNameLst>
                                      </p:cBhvr>
                                      <p:to>
                                        <p:strVal val="visible"/>
                                      </p:to>
                                    </p:set>
                                    <p:animEffect transition="in" filter="fade">
                                      <p:cBhvr>
                                        <p:cTn id="115" dur="2000"/>
                                        <p:tgtEl>
                                          <p:spTgt spid="75"/>
                                        </p:tgtEl>
                                      </p:cBhvr>
                                    </p:animEffect>
                                  </p:childTnLst>
                                </p:cTn>
                              </p:par>
                            </p:childTnLst>
                          </p:cTn>
                        </p:par>
                        <p:par>
                          <p:cTn id="116" fill="hold">
                            <p:stCondLst>
                              <p:cond delay="4000"/>
                            </p:stCondLst>
                            <p:childTnLst>
                              <p:par>
                                <p:cTn id="117" presetID="53" presetClass="entr" presetSubtype="0" fill="hold" nodeType="afterEffect">
                                  <p:stCondLst>
                                    <p:cond delay="0"/>
                                  </p:stCondLst>
                                  <p:childTnLst>
                                    <p:set>
                                      <p:cBhvr>
                                        <p:cTn id="118" dur="1" fill="hold">
                                          <p:stCondLst>
                                            <p:cond delay="0"/>
                                          </p:stCondLst>
                                        </p:cTn>
                                        <p:tgtEl>
                                          <p:spTgt spid="77"/>
                                        </p:tgtEl>
                                        <p:attrNameLst>
                                          <p:attrName>style.visibility</p:attrName>
                                        </p:attrNameLst>
                                      </p:cBhvr>
                                      <p:to>
                                        <p:strVal val="visible"/>
                                      </p:to>
                                    </p:set>
                                    <p:anim calcmode="lin" valueType="num">
                                      <p:cBhvr>
                                        <p:cTn id="119" dur="1000" fill="hold"/>
                                        <p:tgtEl>
                                          <p:spTgt spid="77"/>
                                        </p:tgtEl>
                                        <p:attrNameLst>
                                          <p:attrName>ppt_w</p:attrName>
                                        </p:attrNameLst>
                                      </p:cBhvr>
                                      <p:tavLst>
                                        <p:tav tm="0">
                                          <p:val>
                                            <p:fltVal val="0"/>
                                          </p:val>
                                        </p:tav>
                                        <p:tav tm="100000">
                                          <p:val>
                                            <p:strVal val="#ppt_w"/>
                                          </p:val>
                                        </p:tav>
                                      </p:tavLst>
                                    </p:anim>
                                    <p:anim calcmode="lin" valueType="num">
                                      <p:cBhvr>
                                        <p:cTn id="120" dur="1000" fill="hold"/>
                                        <p:tgtEl>
                                          <p:spTgt spid="77"/>
                                        </p:tgtEl>
                                        <p:attrNameLst>
                                          <p:attrName>ppt_h</p:attrName>
                                        </p:attrNameLst>
                                      </p:cBhvr>
                                      <p:tavLst>
                                        <p:tav tm="0">
                                          <p:val>
                                            <p:fltVal val="0"/>
                                          </p:val>
                                        </p:tav>
                                        <p:tav tm="100000">
                                          <p:val>
                                            <p:strVal val="#ppt_h"/>
                                          </p:val>
                                        </p:tav>
                                      </p:tavLst>
                                    </p:anim>
                                    <p:animEffect transition="in" filter="fade">
                                      <p:cBhvr>
                                        <p:cTn id="121" dur="1000"/>
                                        <p:tgtEl>
                                          <p:spTgt spid="77"/>
                                        </p:tgtEl>
                                      </p:cBhvr>
                                    </p:animEffect>
                                  </p:childTnLst>
                                </p:cTn>
                              </p:par>
                            </p:childTnLst>
                          </p:cTn>
                        </p:par>
                        <p:par>
                          <p:cTn id="122" fill="hold">
                            <p:stCondLst>
                              <p:cond delay="5000"/>
                            </p:stCondLst>
                            <p:childTnLst>
                              <p:par>
                                <p:cTn id="123" presetID="53" presetClass="entr" presetSubtype="0" fill="hold" nodeType="afterEffect">
                                  <p:stCondLst>
                                    <p:cond delay="0"/>
                                  </p:stCondLst>
                                  <p:childTnLst>
                                    <p:set>
                                      <p:cBhvr>
                                        <p:cTn id="124" dur="1" fill="hold">
                                          <p:stCondLst>
                                            <p:cond delay="0"/>
                                          </p:stCondLst>
                                        </p:cTn>
                                        <p:tgtEl>
                                          <p:spTgt spid="76"/>
                                        </p:tgtEl>
                                        <p:attrNameLst>
                                          <p:attrName>style.visibility</p:attrName>
                                        </p:attrNameLst>
                                      </p:cBhvr>
                                      <p:to>
                                        <p:strVal val="visible"/>
                                      </p:to>
                                    </p:set>
                                    <p:anim calcmode="lin" valueType="num">
                                      <p:cBhvr>
                                        <p:cTn id="125" dur="1000" fill="hold"/>
                                        <p:tgtEl>
                                          <p:spTgt spid="76"/>
                                        </p:tgtEl>
                                        <p:attrNameLst>
                                          <p:attrName>ppt_w</p:attrName>
                                        </p:attrNameLst>
                                      </p:cBhvr>
                                      <p:tavLst>
                                        <p:tav tm="0">
                                          <p:val>
                                            <p:fltVal val="0"/>
                                          </p:val>
                                        </p:tav>
                                        <p:tav tm="100000">
                                          <p:val>
                                            <p:strVal val="#ppt_w"/>
                                          </p:val>
                                        </p:tav>
                                      </p:tavLst>
                                    </p:anim>
                                    <p:anim calcmode="lin" valueType="num">
                                      <p:cBhvr>
                                        <p:cTn id="126" dur="1000" fill="hold"/>
                                        <p:tgtEl>
                                          <p:spTgt spid="76"/>
                                        </p:tgtEl>
                                        <p:attrNameLst>
                                          <p:attrName>ppt_h</p:attrName>
                                        </p:attrNameLst>
                                      </p:cBhvr>
                                      <p:tavLst>
                                        <p:tav tm="0">
                                          <p:val>
                                            <p:fltVal val="0"/>
                                          </p:val>
                                        </p:tav>
                                        <p:tav tm="100000">
                                          <p:val>
                                            <p:strVal val="#ppt_h"/>
                                          </p:val>
                                        </p:tav>
                                      </p:tavLst>
                                    </p:anim>
                                    <p:animEffect transition="in" filter="fade">
                                      <p:cBhvr>
                                        <p:cTn id="127"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61" grpId="0"/>
      <p:bldP spid="62" grpId="0"/>
      <p:bldP spid="63" grpId="0"/>
      <p:bldP spid="64" grpId="0"/>
      <p:bldP spid="65" grpId="0"/>
      <p:bldP spid="66" grpId="0"/>
      <p:bldP spid="67" grpId="0"/>
      <p:bldP spid="68" grpId="0"/>
      <p:bldP spid="69" grpId="0"/>
      <p:bldP spid="70" grpId="0"/>
      <p:bldP spid="71" grpId="0"/>
      <p:bldP spid="72" grpId="0"/>
      <p:bldP spid="73" grpId="0"/>
      <p:bldP spid="74" grpId="0"/>
      <p:bldP spid="75" grpId="0"/>
      <p:bldP spid="38" grpId="0"/>
      <p:bldP spid="39" grpId="0"/>
    </p:bldLst>
  </p:timing>
</p:sld>
</file>

<file path=ppt/slides/slide172.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ctr"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(جلسه پانزدهم)</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r"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 6. قالب آدابي</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0" algn="just"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تعريف:</a:t>
                      </a:r>
                      <a:r>
                        <a:rPr lang="fa-IR" sz="2200" b="1" kern="1200" dirty="0" smtClean="0">
                          <a:solidFill>
                            <a:schemeClr val="tx1"/>
                          </a:solidFill>
                          <a:latin typeface="+mn-lt"/>
                          <a:ea typeface="+mn-ea"/>
                          <a:cs typeface="B Lotus" pitchFamily="2" charset="-78"/>
                        </a:rPr>
                        <a:t> قالب آدابي قالبي است كه در آن، مفاهيم ديني به صورت آداب اسلامي به منظور تغيير در رفتار و انديشه‏ی مخاطب، به او منتقل مي‏شود.</a:t>
                      </a:r>
                      <a:endParaRPr lang="en-US" sz="2200" b="1" kern="1200" dirty="0" smtClean="0">
                        <a:solidFill>
                          <a:schemeClr val="tx1"/>
                        </a:solidFill>
                        <a:latin typeface="+mn-lt"/>
                        <a:ea typeface="+mn-ea"/>
                        <a:cs typeface="B Lotus" pitchFamily="2" charset="-78"/>
                      </a:endParaRPr>
                    </a:p>
                    <a:p>
                      <a:pPr lvl="0" algn="just"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اهمّيّت و ضرورت: </a:t>
                      </a:r>
                      <a:r>
                        <a:rPr lang="fa-IR" sz="2200" b="1" kern="1200" dirty="0" smtClean="0">
                          <a:solidFill>
                            <a:schemeClr val="tx1"/>
                          </a:solidFill>
                          <a:latin typeface="+mn-lt"/>
                          <a:ea typeface="+mn-ea"/>
                          <a:cs typeface="B Lotus" pitchFamily="2" charset="-78"/>
                        </a:rPr>
                        <a:t>آداب،گم شده‌اي است كه بسياري از افراد جامعه‏ی امروز از آن غافلند.</a:t>
                      </a:r>
                      <a:endParaRPr lang="en-US"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رسول اکرم</a:t>
                      </a:r>
                      <a:r>
                        <a:rPr lang="en-US" sz="2200" b="1" kern="1200" dirty="0" smtClean="0">
                          <a:solidFill>
                            <a:schemeClr val="tx1"/>
                          </a:solidFill>
                          <a:latin typeface="+mn-lt"/>
                          <a:ea typeface="+mn-ea"/>
                          <a:cs typeface="B Lotus" pitchFamily="2" charset="-78"/>
                        </a:rPr>
                        <a:t>-</a:t>
                      </a:r>
                      <a:r>
                        <a:rPr lang="fa-IR" sz="2200" b="1" kern="1200" dirty="0" smtClean="0">
                          <a:solidFill>
                            <a:schemeClr val="tx1"/>
                          </a:solidFill>
                          <a:latin typeface="+mn-lt"/>
                          <a:ea typeface="+mn-ea"/>
                          <a:cs typeface="B Lotus" pitchFamily="2" charset="-78"/>
                        </a:rPr>
                        <a:t> فرمودند:«أََكْرِمُوا أَوْلَادَكُمْ وَ أَحْسِنُوا أَدَبَهُمْ يُغْفَرْ لَكُم</a:t>
                      </a:r>
                      <a:r>
                        <a:rPr lang="fa-IR" sz="24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fa-IR" sz="2200" b="1" kern="1200" dirty="0" smtClean="0">
                          <a:solidFill>
                            <a:schemeClr val="tx1"/>
                          </a:solidFill>
                          <a:latin typeface="+mn-lt"/>
                          <a:ea typeface="+mn-ea"/>
                          <a:cs typeface="B Lotus" pitchFamily="2" charset="-78"/>
                        </a:rPr>
                        <a:t>؛فرزندان خودراگرامي‌ بداريدوآنان راخوب تربيت کنيد، تا آمرزيده شويد.»</a:t>
                      </a:r>
                      <a:endParaRPr lang="en-US" sz="2200" b="1" kern="1200" dirty="0" smtClean="0">
                        <a:solidFill>
                          <a:schemeClr val="tx1"/>
                        </a:solidFill>
                        <a:latin typeface="+mn-lt"/>
                        <a:ea typeface="+mn-ea"/>
                        <a:cs typeface="B Lotus" pitchFamily="2" charset="-78"/>
                      </a:endParaRPr>
                    </a:p>
                    <a:p>
                      <a:pPr algn="just" rtl="1">
                        <a:lnSpc>
                          <a:spcPct val="150000"/>
                        </a:lnSpc>
                      </a:pPr>
                      <a:r>
                        <a:rPr lang="ar-SA" sz="2200" b="1" kern="1200" dirty="0" smtClean="0">
                          <a:solidFill>
                            <a:schemeClr val="tx1"/>
                          </a:solidFill>
                          <a:latin typeface="+mn-lt"/>
                          <a:ea typeface="+mn-ea"/>
                          <a:cs typeface="B Lotus" pitchFamily="2" charset="-78"/>
                        </a:rPr>
                        <a:t>در سيره‏ی علماي اسلام نیز اين‏گونه بوده است كه كتاب‏هايي درباره‏ی آداب نوشته‌اند و شاگردان خود را، از ابتدا با آن آشنا كرده‏اند؛ به عنوان مثال: مي‏توان از كتابهايي، مثل «حليّۀ‌المتّقين» يا «آداب المتعلّمين» و... نام برد</a:t>
                      </a:r>
                      <a:endParaRPr lang="fa-IR" sz="2200" b="1" kern="1200" dirty="0" smtClean="0">
                        <a:solidFill>
                          <a:schemeClr val="tx1"/>
                        </a:solidFill>
                        <a:latin typeface="+mn-lt"/>
                        <a:ea typeface="+mn-ea"/>
                        <a:cs typeface="B Lotus" pitchFamily="2" charset="-78"/>
                      </a:endParaRPr>
                    </a:p>
                    <a:p>
                      <a:pPr algn="just" rtl="1">
                        <a:lnSpc>
                          <a:spcPct val="150000"/>
                        </a:lnSpc>
                      </a:pPr>
                      <a:r>
                        <a:rPr lang="fa-IR" sz="18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1" kern="1200" dirty="0" smtClean="0">
                          <a:solidFill>
                            <a:schemeClr val="tx1"/>
                          </a:solidFill>
                          <a:latin typeface="+mn-lt"/>
                          <a:ea typeface="+mn-ea"/>
                          <a:cs typeface="B Lotus" pitchFamily="2" charset="-78"/>
                        </a:rPr>
                        <a:t>ميزان الحکمه</a:t>
                      </a:r>
                      <a:r>
                        <a:rPr lang="ar-SA" sz="1800" b="0" kern="1200" dirty="0" smtClean="0">
                          <a:solidFill>
                            <a:schemeClr val="tx1"/>
                          </a:solidFill>
                          <a:latin typeface="+mn-lt"/>
                          <a:ea typeface="+mn-ea"/>
                          <a:cs typeface="B Lotus" pitchFamily="2" charset="-78"/>
                        </a:rPr>
                        <a:t>، ج1، ص100.</a:t>
                      </a:r>
                      <a:endParaRPr lang="en-US" sz="1800" b="1"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پانزدهم / قالب آدابی </a:t>
            </a:r>
          </a:p>
        </p:txBody>
      </p:sp>
      <p:sp>
        <p:nvSpPr>
          <p:cNvPr id="17" name="Rounded Rectangle 16">
            <a:hlinkClick r:id="rId9" action="ppaction://hlinksldjump">
              <a:snd r:embed="rId5" name="thbad.wav"/>
            </a:hlinkClick>
            <a:hlinkHover r:id="" action="ppaction://noaction">
              <a:snd r:embed="rId6" name="0.wav"/>
            </a:hlinkHover>
          </p:cNvPr>
          <p:cNvSpPr/>
          <p:nvPr/>
        </p:nvSpPr>
        <p:spPr>
          <a:xfrm flipH="1">
            <a:off x="3857620" y="214290"/>
            <a:ext cx="247504" cy="247504"/>
          </a:xfrm>
          <a:prstGeom prst="roundRect">
            <a:avLst>
              <a:gd name="adj" fmla="val 14338"/>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0" action="ppaction://hlinksldjump">
              <a:snd r:embed="rId5" name="thbad.wav"/>
            </a:hlinkClick>
            <a:hlinkHover r:id="" action="ppaction://noaction">
              <a:snd r:embed="rId6" name="0.wav"/>
            </a:hlinkHover>
          </p:cNvPr>
          <p:cNvSpPr/>
          <p:nvPr/>
        </p:nvSpPr>
        <p:spPr>
          <a:xfrm flipH="1">
            <a:off x="3571868"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11" action="ppaction://hlinksldjump">
              <a:snd r:embed="rId5" name="thbad.wav"/>
            </a:hlinkClick>
            <a:hlinkHover r:id="" action="ppaction://noaction">
              <a:snd r:embed="rId6" name="0.wav"/>
            </a:hlinkHover>
          </p:cNvPr>
          <p:cNvSpPr/>
          <p:nvPr/>
        </p:nvSpPr>
        <p:spPr>
          <a:xfrm flipH="1">
            <a:off x="328611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12" action="ppaction://hlinksldjump">
              <a:snd r:embed="rId5" name="thbad.wav"/>
            </a:hlinkClick>
            <a:hlinkHover r:id="" action="ppaction://noaction">
              <a:snd r:embed="rId6" name="0.wav"/>
            </a:hlinkHover>
          </p:cNvPr>
          <p:cNvSpPr/>
          <p:nvPr/>
        </p:nvSpPr>
        <p:spPr>
          <a:xfrm flipH="1">
            <a:off x="300036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13" action="ppaction://hlinksldjump">
              <a:snd r:embed="rId5" name="thbad.wav"/>
            </a:hlinkClick>
            <a:hlinkHover r:id="" action="ppaction://noaction">
              <a:snd r:embed="rId6" name="0.wav"/>
            </a:hlinkHover>
          </p:cNvPr>
          <p:cNvSpPr/>
          <p:nvPr/>
        </p:nvSpPr>
        <p:spPr>
          <a:xfrm flipH="1">
            <a:off x="271461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23" name="Rounded Rectangle 22">
            <a:hlinkClick r:id="rId14" action="ppaction://hlinksldjump">
              <a:snd r:embed="rId5" name="thbad.wav"/>
            </a:hlinkClick>
            <a:hlinkHover r:id="" action="ppaction://noaction">
              <a:snd r:embed="rId6" name="0.wav"/>
            </a:hlinkHover>
          </p:cNvPr>
          <p:cNvSpPr/>
          <p:nvPr/>
        </p:nvSpPr>
        <p:spPr>
          <a:xfrm flipH="1">
            <a:off x="2428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24" name="Rounded Rectangle 23">
            <a:hlinkClick r:id="rId15" action="ppaction://hlinksldjump">
              <a:snd r:embed="rId5" name="thbad.wav"/>
            </a:hlinkClick>
            <a:hlinkHover r:id="" action="ppaction://noaction">
              <a:snd r:embed="rId6" name="0.wav"/>
            </a:hlinkHover>
          </p:cNvPr>
          <p:cNvSpPr/>
          <p:nvPr/>
        </p:nvSpPr>
        <p:spPr>
          <a:xfrm flipH="1">
            <a:off x="214310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25" name="Rounded Rectangle 24">
            <a:hlinkClick r:id="rId16" action="ppaction://hlinksldjump">
              <a:snd r:embed="rId5" name="thbad.wav"/>
            </a:hlinkClick>
            <a:hlinkHover r:id="" action="ppaction://noaction">
              <a:snd r:embed="rId6" name="0.wav"/>
            </a:hlinkHover>
          </p:cNvPr>
          <p:cNvSpPr/>
          <p:nvPr/>
        </p:nvSpPr>
        <p:spPr>
          <a:xfrm flipH="1">
            <a:off x="185229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27" name="Rounded Rectangle 26">
            <a:hlinkClick r:id="rId17" action="ppaction://hlinksldjump">
              <a:snd r:embed="rId5" name="thbad.wav"/>
            </a:hlinkClick>
            <a:hlinkHover r:id="" action="ppaction://noaction">
              <a:snd r:embed="rId6" name="0.wav"/>
            </a:hlinkHover>
          </p:cNvPr>
          <p:cNvSpPr/>
          <p:nvPr/>
        </p:nvSpPr>
        <p:spPr>
          <a:xfrm flipH="1">
            <a:off x="157160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28" name="Rounded Rectangle 27">
            <a:hlinkClick r:id="rId18"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29" name="Rounded Rectangle 28">
            <a:hlinkClick r:id="rId19"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31" name="Rounded Rectangle 30">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33" name="Rounded Rectangle 32">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15</a:t>
            </a:r>
            <a:endParaRPr lang="fa-IR" sz="1200" b="1" dirty="0">
              <a:effectLst>
                <a:glow rad="63500">
                  <a:schemeClr val="accent3">
                    <a:satMod val="175000"/>
                    <a:alpha val="40000"/>
                  </a:schemeClr>
                </a:glow>
              </a:effectLst>
              <a:cs typeface="B Mitra" pitchFamily="2" charset="-78"/>
            </a:endParaRPr>
          </a:p>
        </p:txBody>
      </p:sp>
      <p:sp>
        <p:nvSpPr>
          <p:cNvPr id="34" name="Rounded Rectangle 33">
            <a:hlinkClick r:id="rId22" action="ppaction://hlinksldjump">
              <a:snd r:embed="rId5" name="thbad.wav"/>
            </a:hlinkClick>
            <a:hlinkHover r:id="" action="ppaction://noaction">
              <a:snd r:embed="rId6" name="0.wav"/>
            </a:hlinkHover>
          </p:cNvPr>
          <p:cNvSpPr/>
          <p:nvPr/>
        </p:nvSpPr>
        <p:spPr>
          <a:xfrm flipH="1">
            <a:off x="714348"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35" name="Rounded Rectangle 34">
            <a:hlinkClick r:id="rId23" action="ppaction://hlinksldjump">
              <a:snd r:embed="rId5" name="thbad.wav"/>
            </a:hlinkClick>
            <a:hlinkHover r:id="" action="ppaction://noaction">
              <a:snd r:embed="rId6" name="0.wav"/>
            </a:hlinkHover>
          </p:cNvPr>
          <p:cNvSpPr/>
          <p:nvPr/>
        </p:nvSpPr>
        <p:spPr>
          <a:xfrm flipH="1">
            <a:off x="1142976"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17"/>
                                        </p:tgtEl>
                                        <p:attrNameLst>
                                          <p:attrName>style.visibility</p:attrName>
                                        </p:attrNameLst>
                                      </p:cBhvr>
                                      <p:to>
                                        <p:strVal val="visible"/>
                                      </p:to>
                                    </p:set>
                                    <p:anim calcmode="lin" valueType="num">
                                      <p:cBhvr additive="base">
                                        <p:cTn id="28" dur="1000" fill="hold"/>
                                        <p:tgtEl>
                                          <p:spTgt spid="17"/>
                                        </p:tgtEl>
                                        <p:attrNameLst>
                                          <p:attrName>ppt_x</p:attrName>
                                        </p:attrNameLst>
                                      </p:cBhvr>
                                      <p:tavLst>
                                        <p:tav tm="0">
                                          <p:val>
                                            <p:strVal val="0-#ppt_w/2"/>
                                          </p:val>
                                        </p:tav>
                                        <p:tav tm="100000">
                                          <p:val>
                                            <p:strVal val="#ppt_x"/>
                                          </p:val>
                                        </p:tav>
                                      </p:tavLst>
                                    </p:anim>
                                    <p:anim calcmode="lin" valueType="num">
                                      <p:cBhvr additive="base">
                                        <p:cTn id="29" dur="1000" fill="hold"/>
                                        <p:tgtEl>
                                          <p:spTgt spid="17"/>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18"/>
                                        </p:tgtEl>
                                        <p:attrNameLst>
                                          <p:attrName>style.visibility</p:attrName>
                                        </p:attrNameLst>
                                      </p:cBhvr>
                                      <p:to>
                                        <p:strVal val="visible"/>
                                      </p:to>
                                    </p:set>
                                    <p:anim calcmode="lin" valueType="num">
                                      <p:cBhvr additive="base">
                                        <p:cTn id="32" dur="1000" fill="hold"/>
                                        <p:tgtEl>
                                          <p:spTgt spid="18"/>
                                        </p:tgtEl>
                                        <p:attrNameLst>
                                          <p:attrName>ppt_x</p:attrName>
                                        </p:attrNameLst>
                                      </p:cBhvr>
                                      <p:tavLst>
                                        <p:tav tm="0">
                                          <p:val>
                                            <p:strVal val="0-#ppt_w/2"/>
                                          </p:val>
                                        </p:tav>
                                        <p:tav tm="100000">
                                          <p:val>
                                            <p:strVal val="#ppt_x"/>
                                          </p:val>
                                        </p:tav>
                                      </p:tavLst>
                                    </p:anim>
                                    <p:anim calcmode="lin" valueType="num">
                                      <p:cBhvr additive="base">
                                        <p:cTn id="33" dur="1000" fill="hold"/>
                                        <p:tgtEl>
                                          <p:spTgt spid="18"/>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9"/>
                                        </p:tgtEl>
                                        <p:attrNameLst>
                                          <p:attrName>style.visibility</p:attrName>
                                        </p:attrNameLst>
                                      </p:cBhvr>
                                      <p:to>
                                        <p:strVal val="visible"/>
                                      </p:to>
                                    </p:set>
                                    <p:anim calcmode="lin" valueType="num">
                                      <p:cBhvr additive="base">
                                        <p:cTn id="36" dur="1000" fill="hold"/>
                                        <p:tgtEl>
                                          <p:spTgt spid="19"/>
                                        </p:tgtEl>
                                        <p:attrNameLst>
                                          <p:attrName>ppt_x</p:attrName>
                                        </p:attrNameLst>
                                      </p:cBhvr>
                                      <p:tavLst>
                                        <p:tav tm="0">
                                          <p:val>
                                            <p:strVal val="0-#ppt_w/2"/>
                                          </p:val>
                                        </p:tav>
                                        <p:tav tm="100000">
                                          <p:val>
                                            <p:strVal val="#ppt_x"/>
                                          </p:val>
                                        </p:tav>
                                      </p:tavLst>
                                    </p:anim>
                                    <p:anim calcmode="lin" valueType="num">
                                      <p:cBhvr additive="base">
                                        <p:cTn id="37" dur="1000" fill="hold"/>
                                        <p:tgtEl>
                                          <p:spTgt spid="19"/>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20"/>
                                        </p:tgtEl>
                                        <p:attrNameLst>
                                          <p:attrName>style.visibility</p:attrName>
                                        </p:attrNameLst>
                                      </p:cBhvr>
                                      <p:to>
                                        <p:strVal val="visible"/>
                                      </p:to>
                                    </p:set>
                                    <p:anim calcmode="lin" valueType="num">
                                      <p:cBhvr additive="base">
                                        <p:cTn id="40" dur="1000" fill="hold"/>
                                        <p:tgtEl>
                                          <p:spTgt spid="20"/>
                                        </p:tgtEl>
                                        <p:attrNameLst>
                                          <p:attrName>ppt_x</p:attrName>
                                        </p:attrNameLst>
                                      </p:cBhvr>
                                      <p:tavLst>
                                        <p:tav tm="0">
                                          <p:val>
                                            <p:strVal val="0-#ppt_w/2"/>
                                          </p:val>
                                        </p:tav>
                                        <p:tav tm="100000">
                                          <p:val>
                                            <p:strVal val="#ppt_x"/>
                                          </p:val>
                                        </p:tav>
                                      </p:tavLst>
                                    </p:anim>
                                    <p:anim calcmode="lin" valueType="num">
                                      <p:cBhvr additive="base">
                                        <p:cTn id="41" dur="1000" fill="hold"/>
                                        <p:tgtEl>
                                          <p:spTgt spid="20"/>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22"/>
                                        </p:tgtEl>
                                        <p:attrNameLst>
                                          <p:attrName>style.visibility</p:attrName>
                                        </p:attrNameLst>
                                      </p:cBhvr>
                                      <p:to>
                                        <p:strVal val="visible"/>
                                      </p:to>
                                    </p:set>
                                    <p:anim calcmode="lin" valueType="num">
                                      <p:cBhvr additive="base">
                                        <p:cTn id="44" dur="1000" fill="hold"/>
                                        <p:tgtEl>
                                          <p:spTgt spid="22"/>
                                        </p:tgtEl>
                                        <p:attrNameLst>
                                          <p:attrName>ppt_x</p:attrName>
                                        </p:attrNameLst>
                                      </p:cBhvr>
                                      <p:tavLst>
                                        <p:tav tm="0">
                                          <p:val>
                                            <p:strVal val="0-#ppt_w/2"/>
                                          </p:val>
                                        </p:tav>
                                        <p:tav tm="100000">
                                          <p:val>
                                            <p:strVal val="#ppt_x"/>
                                          </p:val>
                                        </p:tav>
                                      </p:tavLst>
                                    </p:anim>
                                    <p:anim calcmode="lin" valueType="num">
                                      <p:cBhvr additive="base">
                                        <p:cTn id="45" dur="1000" fill="hold"/>
                                        <p:tgtEl>
                                          <p:spTgt spid="2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23"/>
                                        </p:tgtEl>
                                        <p:attrNameLst>
                                          <p:attrName>style.visibility</p:attrName>
                                        </p:attrNameLst>
                                      </p:cBhvr>
                                      <p:to>
                                        <p:strVal val="visible"/>
                                      </p:to>
                                    </p:set>
                                    <p:anim calcmode="lin" valueType="num">
                                      <p:cBhvr additive="base">
                                        <p:cTn id="48" dur="1000" fill="hold"/>
                                        <p:tgtEl>
                                          <p:spTgt spid="23"/>
                                        </p:tgtEl>
                                        <p:attrNameLst>
                                          <p:attrName>ppt_x</p:attrName>
                                        </p:attrNameLst>
                                      </p:cBhvr>
                                      <p:tavLst>
                                        <p:tav tm="0">
                                          <p:val>
                                            <p:strVal val="0-#ppt_w/2"/>
                                          </p:val>
                                        </p:tav>
                                        <p:tav tm="100000">
                                          <p:val>
                                            <p:strVal val="#ppt_x"/>
                                          </p:val>
                                        </p:tav>
                                      </p:tavLst>
                                    </p:anim>
                                    <p:anim calcmode="lin" valueType="num">
                                      <p:cBhvr additive="base">
                                        <p:cTn id="49" dur="1000" fill="hold"/>
                                        <p:tgtEl>
                                          <p:spTgt spid="2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additive="base">
                                        <p:cTn id="52" dur="1000" fill="hold"/>
                                        <p:tgtEl>
                                          <p:spTgt spid="24"/>
                                        </p:tgtEl>
                                        <p:attrNameLst>
                                          <p:attrName>ppt_x</p:attrName>
                                        </p:attrNameLst>
                                      </p:cBhvr>
                                      <p:tavLst>
                                        <p:tav tm="0">
                                          <p:val>
                                            <p:strVal val="0-#ppt_w/2"/>
                                          </p:val>
                                        </p:tav>
                                        <p:tav tm="100000">
                                          <p:val>
                                            <p:strVal val="#ppt_x"/>
                                          </p:val>
                                        </p:tav>
                                      </p:tavLst>
                                    </p:anim>
                                    <p:anim calcmode="lin" valueType="num">
                                      <p:cBhvr additive="base">
                                        <p:cTn id="53" dur="1000" fill="hold"/>
                                        <p:tgtEl>
                                          <p:spTgt spid="2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25"/>
                                        </p:tgtEl>
                                        <p:attrNameLst>
                                          <p:attrName>style.visibility</p:attrName>
                                        </p:attrNameLst>
                                      </p:cBhvr>
                                      <p:to>
                                        <p:strVal val="visible"/>
                                      </p:to>
                                    </p:set>
                                    <p:anim calcmode="lin" valueType="num">
                                      <p:cBhvr additive="base">
                                        <p:cTn id="56" dur="1000" fill="hold"/>
                                        <p:tgtEl>
                                          <p:spTgt spid="25"/>
                                        </p:tgtEl>
                                        <p:attrNameLst>
                                          <p:attrName>ppt_x</p:attrName>
                                        </p:attrNameLst>
                                      </p:cBhvr>
                                      <p:tavLst>
                                        <p:tav tm="0">
                                          <p:val>
                                            <p:strVal val="0-#ppt_w/2"/>
                                          </p:val>
                                        </p:tav>
                                        <p:tav tm="100000">
                                          <p:val>
                                            <p:strVal val="#ppt_x"/>
                                          </p:val>
                                        </p:tav>
                                      </p:tavLst>
                                    </p:anim>
                                    <p:anim calcmode="lin" valueType="num">
                                      <p:cBhvr additive="base">
                                        <p:cTn id="57" dur="1000" fill="hold"/>
                                        <p:tgtEl>
                                          <p:spTgt spid="2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27"/>
                                        </p:tgtEl>
                                        <p:attrNameLst>
                                          <p:attrName>style.visibility</p:attrName>
                                        </p:attrNameLst>
                                      </p:cBhvr>
                                      <p:to>
                                        <p:strVal val="visible"/>
                                      </p:to>
                                    </p:set>
                                    <p:anim calcmode="lin" valueType="num">
                                      <p:cBhvr additive="base">
                                        <p:cTn id="60" dur="1000" fill="hold"/>
                                        <p:tgtEl>
                                          <p:spTgt spid="27"/>
                                        </p:tgtEl>
                                        <p:attrNameLst>
                                          <p:attrName>ppt_x</p:attrName>
                                        </p:attrNameLst>
                                      </p:cBhvr>
                                      <p:tavLst>
                                        <p:tav tm="0">
                                          <p:val>
                                            <p:strVal val="0-#ppt_w/2"/>
                                          </p:val>
                                        </p:tav>
                                        <p:tav tm="100000">
                                          <p:val>
                                            <p:strVal val="#ppt_x"/>
                                          </p:val>
                                        </p:tav>
                                      </p:tavLst>
                                    </p:anim>
                                    <p:anim calcmode="lin" valueType="num">
                                      <p:cBhvr additive="base">
                                        <p:cTn id="61" dur="1000" fill="hold"/>
                                        <p:tgtEl>
                                          <p:spTgt spid="27"/>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28"/>
                                        </p:tgtEl>
                                        <p:attrNameLst>
                                          <p:attrName>style.visibility</p:attrName>
                                        </p:attrNameLst>
                                      </p:cBhvr>
                                      <p:to>
                                        <p:strVal val="visible"/>
                                      </p:to>
                                    </p:set>
                                    <p:anim calcmode="lin" valueType="num">
                                      <p:cBhvr additive="base">
                                        <p:cTn id="64" dur="1000" fill="hold"/>
                                        <p:tgtEl>
                                          <p:spTgt spid="28"/>
                                        </p:tgtEl>
                                        <p:attrNameLst>
                                          <p:attrName>ppt_x</p:attrName>
                                        </p:attrNameLst>
                                      </p:cBhvr>
                                      <p:tavLst>
                                        <p:tav tm="0">
                                          <p:val>
                                            <p:strVal val="0-#ppt_w/2"/>
                                          </p:val>
                                        </p:tav>
                                        <p:tav tm="100000">
                                          <p:val>
                                            <p:strVal val="#ppt_x"/>
                                          </p:val>
                                        </p:tav>
                                      </p:tavLst>
                                    </p:anim>
                                    <p:anim calcmode="lin" valueType="num">
                                      <p:cBhvr additive="base">
                                        <p:cTn id="65" dur="1000" fill="hold"/>
                                        <p:tgtEl>
                                          <p:spTgt spid="28"/>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29"/>
                                        </p:tgtEl>
                                        <p:attrNameLst>
                                          <p:attrName>style.visibility</p:attrName>
                                        </p:attrNameLst>
                                      </p:cBhvr>
                                      <p:to>
                                        <p:strVal val="visible"/>
                                      </p:to>
                                    </p:set>
                                    <p:anim calcmode="lin" valueType="num">
                                      <p:cBhvr additive="base">
                                        <p:cTn id="68" dur="1000" fill="hold"/>
                                        <p:tgtEl>
                                          <p:spTgt spid="29"/>
                                        </p:tgtEl>
                                        <p:attrNameLst>
                                          <p:attrName>ppt_x</p:attrName>
                                        </p:attrNameLst>
                                      </p:cBhvr>
                                      <p:tavLst>
                                        <p:tav tm="0">
                                          <p:val>
                                            <p:strVal val="0-#ppt_w/2"/>
                                          </p:val>
                                        </p:tav>
                                        <p:tav tm="100000">
                                          <p:val>
                                            <p:strVal val="#ppt_x"/>
                                          </p:val>
                                        </p:tav>
                                      </p:tavLst>
                                    </p:anim>
                                    <p:anim calcmode="lin" valueType="num">
                                      <p:cBhvr additive="base">
                                        <p:cTn id="69" dur="1000" fill="hold"/>
                                        <p:tgtEl>
                                          <p:spTgt spid="29"/>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31"/>
                                        </p:tgtEl>
                                        <p:attrNameLst>
                                          <p:attrName>style.visibility</p:attrName>
                                        </p:attrNameLst>
                                      </p:cBhvr>
                                      <p:to>
                                        <p:strVal val="visible"/>
                                      </p:to>
                                    </p:set>
                                    <p:anim calcmode="lin" valueType="num">
                                      <p:cBhvr additive="base">
                                        <p:cTn id="72" dur="1000" fill="hold"/>
                                        <p:tgtEl>
                                          <p:spTgt spid="31"/>
                                        </p:tgtEl>
                                        <p:attrNameLst>
                                          <p:attrName>ppt_x</p:attrName>
                                        </p:attrNameLst>
                                      </p:cBhvr>
                                      <p:tavLst>
                                        <p:tav tm="0">
                                          <p:val>
                                            <p:strVal val="0-#ppt_w/2"/>
                                          </p:val>
                                        </p:tav>
                                        <p:tav tm="100000">
                                          <p:val>
                                            <p:strVal val="#ppt_x"/>
                                          </p:val>
                                        </p:tav>
                                      </p:tavLst>
                                    </p:anim>
                                    <p:anim calcmode="lin" valueType="num">
                                      <p:cBhvr additive="base">
                                        <p:cTn id="73" dur="1000" fill="hold"/>
                                        <p:tgtEl>
                                          <p:spTgt spid="31"/>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35"/>
                                        </p:tgtEl>
                                        <p:attrNameLst>
                                          <p:attrName>style.visibility</p:attrName>
                                        </p:attrNameLst>
                                      </p:cBhvr>
                                      <p:to>
                                        <p:strVal val="visible"/>
                                      </p:to>
                                    </p:set>
                                    <p:anim calcmode="lin" valueType="num">
                                      <p:cBhvr additive="base">
                                        <p:cTn id="76" dur="1000" fill="hold"/>
                                        <p:tgtEl>
                                          <p:spTgt spid="35"/>
                                        </p:tgtEl>
                                        <p:attrNameLst>
                                          <p:attrName>ppt_x</p:attrName>
                                        </p:attrNameLst>
                                      </p:cBhvr>
                                      <p:tavLst>
                                        <p:tav tm="0">
                                          <p:val>
                                            <p:strVal val="0-#ppt_w/2"/>
                                          </p:val>
                                        </p:tav>
                                        <p:tav tm="100000">
                                          <p:val>
                                            <p:strVal val="#ppt_x"/>
                                          </p:val>
                                        </p:tav>
                                      </p:tavLst>
                                    </p:anim>
                                    <p:anim calcmode="lin" valueType="num">
                                      <p:cBhvr additive="base">
                                        <p:cTn id="77" dur="1000" fill="hold"/>
                                        <p:tgtEl>
                                          <p:spTgt spid="35"/>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34"/>
                                        </p:tgtEl>
                                        <p:attrNameLst>
                                          <p:attrName>style.visibility</p:attrName>
                                        </p:attrNameLst>
                                      </p:cBhvr>
                                      <p:to>
                                        <p:strVal val="visible"/>
                                      </p:to>
                                    </p:set>
                                    <p:anim calcmode="lin" valueType="num">
                                      <p:cBhvr additive="base">
                                        <p:cTn id="80" dur="1000" fill="hold"/>
                                        <p:tgtEl>
                                          <p:spTgt spid="34"/>
                                        </p:tgtEl>
                                        <p:attrNameLst>
                                          <p:attrName>ppt_x</p:attrName>
                                        </p:attrNameLst>
                                      </p:cBhvr>
                                      <p:tavLst>
                                        <p:tav tm="0">
                                          <p:val>
                                            <p:strVal val="0-#ppt_w/2"/>
                                          </p:val>
                                        </p:tav>
                                        <p:tav tm="100000">
                                          <p:val>
                                            <p:strVal val="#ppt_x"/>
                                          </p:val>
                                        </p:tav>
                                      </p:tavLst>
                                    </p:anim>
                                    <p:anim calcmode="lin" valueType="num">
                                      <p:cBhvr additive="base">
                                        <p:cTn id="81" dur="1000" fill="hold"/>
                                        <p:tgtEl>
                                          <p:spTgt spid="34"/>
                                        </p:tgtEl>
                                        <p:attrNameLst>
                                          <p:attrName>ppt_y</p:attrName>
                                        </p:attrNameLst>
                                      </p:cBhvr>
                                      <p:tavLst>
                                        <p:tav tm="0">
                                          <p:val>
                                            <p:strVal val="#ppt_y"/>
                                          </p:val>
                                        </p:tav>
                                        <p:tav tm="100000">
                                          <p:val>
                                            <p:strVal val="#ppt_y"/>
                                          </p:val>
                                        </p:tav>
                                      </p:tavLst>
                                    </p:anim>
                                  </p:childTnLst>
                                </p:cTn>
                              </p:par>
                              <p:par>
                                <p:cTn id="82" presetID="7" presetClass="entr" presetSubtype="8" fill="hold" grpId="0" nodeType="withEffect">
                                  <p:stCondLst>
                                    <p:cond delay="0"/>
                                  </p:stCondLst>
                                  <p:childTnLst>
                                    <p:set>
                                      <p:cBhvr>
                                        <p:cTn id="83" dur="1" fill="hold">
                                          <p:stCondLst>
                                            <p:cond delay="0"/>
                                          </p:stCondLst>
                                        </p:cTn>
                                        <p:tgtEl>
                                          <p:spTgt spid="33"/>
                                        </p:tgtEl>
                                        <p:attrNameLst>
                                          <p:attrName>style.visibility</p:attrName>
                                        </p:attrNameLst>
                                      </p:cBhvr>
                                      <p:to>
                                        <p:strVal val="visible"/>
                                      </p:to>
                                    </p:set>
                                    <p:anim calcmode="lin" valueType="num">
                                      <p:cBhvr additive="base">
                                        <p:cTn id="84" dur="1000" fill="hold"/>
                                        <p:tgtEl>
                                          <p:spTgt spid="33"/>
                                        </p:tgtEl>
                                        <p:attrNameLst>
                                          <p:attrName>ppt_x</p:attrName>
                                        </p:attrNameLst>
                                      </p:cBhvr>
                                      <p:tavLst>
                                        <p:tav tm="0">
                                          <p:val>
                                            <p:strVal val="0-#ppt_w/2"/>
                                          </p:val>
                                        </p:tav>
                                        <p:tav tm="100000">
                                          <p:val>
                                            <p:strVal val="#ppt_x"/>
                                          </p:val>
                                        </p:tav>
                                      </p:tavLst>
                                    </p:anim>
                                    <p:anim calcmode="lin" valueType="num">
                                      <p:cBhvr additive="base">
                                        <p:cTn id="85" dur="1000" fill="hold"/>
                                        <p:tgtEl>
                                          <p:spTgt spid="33"/>
                                        </p:tgtEl>
                                        <p:attrNameLst>
                                          <p:attrName>ppt_y</p:attrName>
                                        </p:attrNameLst>
                                      </p:cBhvr>
                                      <p:tavLst>
                                        <p:tav tm="0">
                                          <p:val>
                                            <p:strVal val="#ppt_y"/>
                                          </p:val>
                                        </p:tav>
                                        <p:tav tm="100000">
                                          <p:val>
                                            <p:strVal val="#ppt_y"/>
                                          </p:val>
                                        </p:tav>
                                      </p:tavLst>
                                    </p:anim>
                                  </p:childTnLst>
                                </p:cTn>
                              </p:par>
                            </p:childTnLst>
                          </p:cTn>
                        </p:par>
                        <p:par>
                          <p:cTn id="86" fill="hold">
                            <p:stCondLst>
                              <p:cond delay="2000"/>
                            </p:stCondLst>
                            <p:childTnLst>
                              <p:par>
                                <p:cTn id="87" presetID="10" presetClass="entr" presetSubtype="0" fill="hold" nodeType="afterEffect">
                                  <p:stCondLst>
                                    <p:cond delay="0"/>
                                  </p:stCondLst>
                                  <p:childTnLst>
                                    <p:set>
                                      <p:cBhvr>
                                        <p:cTn id="88" dur="1" fill="hold">
                                          <p:stCondLst>
                                            <p:cond delay="0"/>
                                          </p:stCondLst>
                                        </p:cTn>
                                        <p:tgtEl>
                                          <p:spTgt spid="30"/>
                                        </p:tgtEl>
                                        <p:attrNameLst>
                                          <p:attrName>style.visibility</p:attrName>
                                        </p:attrNameLst>
                                      </p:cBhvr>
                                      <p:to>
                                        <p:strVal val="visible"/>
                                      </p:to>
                                    </p:set>
                                    <p:animEffect transition="in" filter="fade">
                                      <p:cBhvr>
                                        <p:cTn id="89"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7" grpId="0" animBg="1"/>
      <p:bldP spid="18" grpId="0" animBg="1"/>
      <p:bldP spid="19" grpId="0" animBg="1"/>
      <p:bldP spid="20" grpId="0" animBg="1"/>
      <p:bldP spid="22" grpId="0" animBg="1"/>
      <p:bldP spid="23" grpId="0" animBg="1"/>
      <p:bldP spid="24" grpId="0" animBg="1"/>
      <p:bldP spid="25" grpId="0" animBg="1"/>
      <p:bldP spid="27" grpId="0" animBg="1"/>
      <p:bldP spid="28" grpId="0" animBg="1"/>
      <p:bldP spid="29" grpId="0" animBg="1"/>
      <p:bldP spid="31" grpId="0" animBg="1"/>
      <p:bldP spid="33" grpId="0" animBg="1"/>
      <p:bldP spid="34" grpId="0" animBg="1"/>
      <p:bldP spid="35" grpId="0" animBg="1"/>
    </p:bldLst>
  </p:timing>
</p:sld>
</file>

<file path=ppt/slides/slide173.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50000"/>
                        </a:lnSpc>
                      </a:pPr>
                      <a:endParaRPr lang="fa-IR" sz="2200" b="1" kern="1200" dirty="0" smtClean="0">
                        <a:solidFill>
                          <a:schemeClr val="tx1"/>
                        </a:solidFill>
                        <a:latin typeface="+mn-lt"/>
                        <a:ea typeface="+mn-ea"/>
                        <a:cs typeface="B Lotus" pitchFamily="2" charset="-78"/>
                      </a:endParaRPr>
                    </a:p>
                    <a:p>
                      <a:pPr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آثار و فواید قالب آدابی</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1. برانگيختن ذهن و فکر مخاطب:</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امام علي(ع) می‏فرماید:«الْآدَابُ تَلْقِيحُ الْأَفْهَامِ وَ نَتَائِجُ الْأَذْهَان</a:t>
                      </a:r>
                      <a:r>
                        <a:rPr lang="fa-IR" sz="24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fa-IR" sz="2200" b="1" kern="1200" dirty="0" smtClean="0">
                          <a:solidFill>
                            <a:schemeClr val="tx1"/>
                          </a:solidFill>
                          <a:latin typeface="+mn-lt"/>
                          <a:ea typeface="+mn-ea"/>
                          <a:cs typeface="B Lotus" pitchFamily="2" charset="-78"/>
                        </a:rPr>
                        <a:t>؛آداب، بارورکننده‏ی فهم‏ها ومولود ذهن‏هاست.»</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2. آموختن مهارت زندگي، به مخاطب</a:t>
                      </a:r>
                      <a:r>
                        <a:rPr lang="en-US" sz="2200" b="1" kern="1200" dirty="0" smtClean="0">
                          <a:solidFill>
                            <a:schemeClr val="tx1"/>
                          </a:solidFill>
                          <a:latin typeface="+mn-lt"/>
                          <a:ea typeface="+mn-ea"/>
                          <a:cs typeface="B Lotus" pitchFamily="2" charset="-78"/>
                        </a:rPr>
                        <a:t>.</a:t>
                      </a:r>
                    </a:p>
                    <a:p>
                      <a:pPr lvl="1" algn="just" rtl="1">
                        <a:lnSpc>
                          <a:spcPct val="150000"/>
                        </a:lnSpc>
                      </a:pPr>
                      <a:r>
                        <a:rPr lang="fa-IR" sz="2200" b="1" kern="1200" dirty="0" smtClean="0">
                          <a:solidFill>
                            <a:schemeClr val="tx1"/>
                          </a:solidFill>
                          <a:latin typeface="+mn-lt"/>
                          <a:ea typeface="+mn-ea"/>
                          <a:cs typeface="B Lotus" pitchFamily="2" charset="-78"/>
                        </a:rPr>
                        <a:t>3. اثر گذاري، بر رفتار و کردار مخاطب</a:t>
                      </a:r>
                      <a:r>
                        <a:rPr lang="en-US" sz="2200" b="1" kern="1200" dirty="0" smtClean="0">
                          <a:solidFill>
                            <a:schemeClr val="tx1"/>
                          </a:solidFill>
                          <a:latin typeface="+mn-lt"/>
                          <a:ea typeface="+mn-ea"/>
                          <a:cs typeface="B Lotus" pitchFamily="2" charset="-78"/>
                        </a:rPr>
                        <a:t>.</a:t>
                      </a:r>
                    </a:p>
                    <a:p>
                      <a:pPr lvl="1" algn="just" rtl="1">
                        <a:lnSpc>
                          <a:spcPct val="150000"/>
                        </a:lnSpc>
                      </a:pPr>
                      <a:r>
                        <a:rPr lang="fa-IR" sz="2200" b="1" kern="1200" dirty="0" smtClean="0">
                          <a:solidFill>
                            <a:schemeClr val="tx1"/>
                          </a:solidFill>
                          <a:latin typeface="+mn-lt"/>
                          <a:ea typeface="+mn-ea"/>
                          <a:cs typeface="B Lotus" pitchFamily="2" charset="-78"/>
                        </a:rPr>
                        <a:t>4. نظم و نظام بخشيدن به امور فردي و اجتماعي مخاطبان</a:t>
                      </a:r>
                      <a:r>
                        <a:rPr lang="en-US" sz="2200" b="1" kern="1200" dirty="0" smtClean="0">
                          <a:solidFill>
                            <a:schemeClr val="tx1"/>
                          </a:solidFill>
                          <a:latin typeface="+mn-lt"/>
                          <a:ea typeface="+mn-ea"/>
                          <a:cs typeface="B Lotus" pitchFamily="2" charset="-78"/>
                        </a:rPr>
                        <a:t>.</a:t>
                      </a:r>
                    </a:p>
                    <a:p>
                      <a:pPr lvl="1" algn="just" rtl="1">
                        <a:lnSpc>
                          <a:spcPct val="150000"/>
                        </a:lnSpc>
                      </a:pPr>
                      <a:r>
                        <a:rPr lang="fa-IR" sz="2200" b="1" kern="1200" dirty="0" smtClean="0">
                          <a:solidFill>
                            <a:schemeClr val="tx1"/>
                          </a:solidFill>
                          <a:latin typeface="+mn-lt"/>
                          <a:ea typeface="+mn-ea"/>
                          <a:cs typeface="B Lotus" pitchFamily="2" charset="-78"/>
                        </a:rPr>
                        <a:t>5. آشنايي با آداب زندگي اسلامي</a:t>
                      </a:r>
                      <a:r>
                        <a:rPr lang="en-US" sz="2200" b="1" kern="1200" dirty="0" smtClean="0">
                          <a:solidFill>
                            <a:schemeClr val="tx1"/>
                          </a:solidFill>
                          <a:latin typeface="+mn-lt"/>
                          <a:ea typeface="+mn-ea"/>
                          <a:cs typeface="B Lotus" pitchFamily="2" charset="-78"/>
                        </a:rPr>
                        <a:t>.</a:t>
                      </a:r>
                    </a:p>
                    <a:p>
                      <a:pPr lvl="1" algn="just" rtl="1">
                        <a:lnSpc>
                          <a:spcPct val="150000"/>
                        </a:lnSpc>
                      </a:pPr>
                      <a:r>
                        <a:rPr lang="ar-SA" sz="2200" b="1" kern="1200" dirty="0" smtClean="0">
                          <a:solidFill>
                            <a:schemeClr val="tx1"/>
                          </a:solidFill>
                          <a:latin typeface="+mn-lt"/>
                          <a:ea typeface="+mn-ea"/>
                          <a:cs typeface="B Lotus" pitchFamily="2" charset="-78"/>
                        </a:rPr>
                        <a:t>6. آشنايي با شيوه‏هاي رفتاري بزرگان</a:t>
                      </a:r>
                      <a:r>
                        <a:rPr lang="en-US" sz="2200" dirty="0" smtClean="0">
                          <a:cs typeface="B Lotus" pitchFamily="2" charset="-78"/>
                        </a:rPr>
                        <a:t> </a:t>
                      </a:r>
                      <a:r>
                        <a:rPr lang="ar-SA" sz="2200" b="0" kern="1200" dirty="0" smtClean="0">
                          <a:solidFill>
                            <a:schemeClr val="tx1"/>
                          </a:solidFill>
                          <a:latin typeface="+mn-lt"/>
                          <a:ea typeface="+mn-ea"/>
                          <a:cs typeface="B Lotus" pitchFamily="2" charset="-78"/>
                        </a:rPr>
                        <a:t>.</a:t>
                      </a:r>
                      <a:endParaRPr lang="fa-IR" sz="2200" b="0" kern="1200" dirty="0" smtClean="0">
                        <a:solidFill>
                          <a:schemeClr val="tx1"/>
                        </a:solidFill>
                        <a:latin typeface="+mn-lt"/>
                        <a:ea typeface="+mn-ea"/>
                        <a:cs typeface="B Lotus" pitchFamily="2" charset="-78"/>
                      </a:endParaRPr>
                    </a:p>
                    <a:p>
                      <a:pPr rtl="1">
                        <a:lnSpc>
                          <a:spcPct val="150000"/>
                        </a:lnSpc>
                      </a:pPr>
                      <a:r>
                        <a:rPr lang="ar-SA" sz="2200" b="0" kern="1200" dirty="0" smtClean="0">
                          <a:solidFill>
                            <a:schemeClr val="tx1"/>
                          </a:solidFill>
                          <a:latin typeface="+mn-lt"/>
                          <a:ea typeface="+mn-ea"/>
                          <a:cs typeface="B Lotus" pitchFamily="2" charset="-78"/>
                        </a:rPr>
                        <a:t> </a:t>
                      </a:r>
                      <a:r>
                        <a:rPr lang="fa-IR" sz="24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200" b="0" kern="1200" dirty="0" smtClean="0">
                          <a:solidFill>
                            <a:schemeClr val="tx1"/>
                          </a:solidFill>
                          <a:latin typeface="+mn-lt"/>
                          <a:ea typeface="+mn-ea"/>
                          <a:cs typeface="B Lotus" pitchFamily="2" charset="-78"/>
                        </a:rPr>
                        <a:t>همان.</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پانزدهم / قالب آدابی </a:t>
            </a:r>
          </a:p>
        </p:txBody>
      </p:sp>
      <p:sp>
        <p:nvSpPr>
          <p:cNvPr id="17" name="Rounded Rectangle 16">
            <a:hlinkClick r:id="rId9" action="ppaction://hlinksldjump">
              <a:snd r:embed="rId5" name="thbad.wav"/>
            </a:hlinkClick>
            <a:hlinkHover r:id="" action="ppaction://noaction">
              <a:snd r:embed="rId6" name="0.wav"/>
            </a:hlinkHover>
          </p:cNvPr>
          <p:cNvSpPr/>
          <p:nvPr/>
        </p:nvSpPr>
        <p:spPr>
          <a:xfrm flipH="1">
            <a:off x="3857620"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0" action="ppaction://hlinksldjump">
              <a:snd r:embed="rId5" name="thbad.wav"/>
            </a:hlinkClick>
            <a:hlinkHover r:id="" action="ppaction://noaction">
              <a:snd r:embed="rId6" name="0.wav"/>
            </a:hlinkHover>
          </p:cNvPr>
          <p:cNvSpPr/>
          <p:nvPr/>
        </p:nvSpPr>
        <p:spPr>
          <a:xfrm flipH="1">
            <a:off x="3571868" y="214290"/>
            <a:ext cx="247504" cy="247504"/>
          </a:xfrm>
          <a:prstGeom prst="roundRect">
            <a:avLst>
              <a:gd name="adj" fmla="val 17118"/>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11" action="ppaction://hlinksldjump">
              <a:snd r:embed="rId5" name="thbad.wav"/>
            </a:hlinkClick>
            <a:hlinkHover r:id="" action="ppaction://noaction">
              <a:snd r:embed="rId6" name="0.wav"/>
            </a:hlinkHover>
          </p:cNvPr>
          <p:cNvSpPr/>
          <p:nvPr/>
        </p:nvSpPr>
        <p:spPr>
          <a:xfrm flipH="1">
            <a:off x="328611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12" action="ppaction://hlinksldjump">
              <a:snd r:embed="rId5" name="thbad.wav"/>
            </a:hlinkClick>
            <a:hlinkHover r:id="" action="ppaction://noaction">
              <a:snd r:embed="rId6" name="0.wav"/>
            </a:hlinkHover>
          </p:cNvPr>
          <p:cNvSpPr/>
          <p:nvPr/>
        </p:nvSpPr>
        <p:spPr>
          <a:xfrm flipH="1">
            <a:off x="300036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13" action="ppaction://hlinksldjump">
              <a:snd r:embed="rId5" name="thbad.wav"/>
            </a:hlinkClick>
            <a:hlinkHover r:id="" action="ppaction://noaction">
              <a:snd r:embed="rId6" name="0.wav"/>
            </a:hlinkHover>
          </p:cNvPr>
          <p:cNvSpPr/>
          <p:nvPr/>
        </p:nvSpPr>
        <p:spPr>
          <a:xfrm flipH="1">
            <a:off x="271461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23" name="Rounded Rectangle 22">
            <a:hlinkClick r:id="rId14" action="ppaction://hlinksldjump">
              <a:snd r:embed="rId5" name="thbad.wav"/>
            </a:hlinkClick>
            <a:hlinkHover r:id="" action="ppaction://noaction">
              <a:snd r:embed="rId6" name="0.wav"/>
            </a:hlinkHover>
          </p:cNvPr>
          <p:cNvSpPr/>
          <p:nvPr/>
        </p:nvSpPr>
        <p:spPr>
          <a:xfrm flipH="1">
            <a:off x="2428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24" name="Rounded Rectangle 23">
            <a:hlinkClick r:id="rId15" action="ppaction://hlinksldjump">
              <a:snd r:embed="rId5" name="thbad.wav"/>
            </a:hlinkClick>
            <a:hlinkHover r:id="" action="ppaction://noaction">
              <a:snd r:embed="rId6" name="0.wav"/>
            </a:hlinkHover>
          </p:cNvPr>
          <p:cNvSpPr/>
          <p:nvPr/>
        </p:nvSpPr>
        <p:spPr>
          <a:xfrm flipH="1">
            <a:off x="214310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25" name="Rounded Rectangle 24">
            <a:hlinkClick r:id="rId16" action="ppaction://hlinksldjump">
              <a:snd r:embed="rId5" name="thbad.wav"/>
            </a:hlinkClick>
            <a:hlinkHover r:id="" action="ppaction://noaction">
              <a:snd r:embed="rId6" name="0.wav"/>
            </a:hlinkHover>
          </p:cNvPr>
          <p:cNvSpPr/>
          <p:nvPr/>
        </p:nvSpPr>
        <p:spPr>
          <a:xfrm flipH="1">
            <a:off x="185229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27" name="Rounded Rectangle 26">
            <a:hlinkClick r:id="rId17" action="ppaction://hlinksldjump">
              <a:snd r:embed="rId5" name="thbad.wav"/>
            </a:hlinkClick>
            <a:hlinkHover r:id="" action="ppaction://noaction">
              <a:snd r:embed="rId6" name="0.wav"/>
            </a:hlinkHover>
          </p:cNvPr>
          <p:cNvSpPr/>
          <p:nvPr/>
        </p:nvSpPr>
        <p:spPr>
          <a:xfrm flipH="1">
            <a:off x="157160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28" name="Rounded Rectangle 27">
            <a:hlinkClick r:id="rId18"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29" name="Rounded Rectangle 28">
            <a:hlinkClick r:id="rId19"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31" name="Rounded Rectangle 30">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32" name="Rounded Rectangle 31">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15</a:t>
            </a:r>
            <a:endParaRPr lang="fa-IR" sz="1200" b="1" dirty="0">
              <a:effectLst>
                <a:glow rad="63500">
                  <a:schemeClr val="accent3">
                    <a:satMod val="175000"/>
                    <a:alpha val="40000"/>
                  </a:schemeClr>
                </a:glow>
              </a:effectLst>
              <a:cs typeface="B Mitra" pitchFamily="2" charset="-78"/>
            </a:endParaRPr>
          </a:p>
        </p:txBody>
      </p:sp>
      <p:sp>
        <p:nvSpPr>
          <p:cNvPr id="33" name="Rounded Rectangle 32">
            <a:hlinkClick r:id="rId22" action="ppaction://hlinksldjump">
              <a:snd r:embed="rId5" name="thbad.wav"/>
            </a:hlinkClick>
            <a:hlinkHover r:id="" action="ppaction://noaction">
              <a:snd r:embed="rId6" name="0.wav"/>
            </a:hlinkHover>
          </p:cNvPr>
          <p:cNvSpPr/>
          <p:nvPr/>
        </p:nvSpPr>
        <p:spPr>
          <a:xfrm flipH="1">
            <a:off x="714348"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34" name="Rounded Rectangle 33">
            <a:hlinkClick r:id="rId23" action="ppaction://hlinksldjump">
              <a:snd r:embed="rId5" name="thbad.wav"/>
            </a:hlinkClick>
            <a:hlinkHover r:id="" action="ppaction://noaction">
              <a:snd r:embed="rId6" name="0.wav"/>
            </a:hlinkHover>
          </p:cNvPr>
          <p:cNvSpPr/>
          <p:nvPr/>
        </p:nvSpPr>
        <p:spPr>
          <a:xfrm flipH="1">
            <a:off x="1142976"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17"/>
                                        </p:tgtEl>
                                        <p:attrNameLst>
                                          <p:attrName>style.visibility</p:attrName>
                                        </p:attrNameLst>
                                      </p:cBhvr>
                                      <p:to>
                                        <p:strVal val="visible"/>
                                      </p:to>
                                    </p:set>
                                    <p:anim calcmode="lin" valueType="num">
                                      <p:cBhvr additive="base">
                                        <p:cTn id="28" dur="1000" fill="hold"/>
                                        <p:tgtEl>
                                          <p:spTgt spid="17"/>
                                        </p:tgtEl>
                                        <p:attrNameLst>
                                          <p:attrName>ppt_x</p:attrName>
                                        </p:attrNameLst>
                                      </p:cBhvr>
                                      <p:tavLst>
                                        <p:tav tm="0">
                                          <p:val>
                                            <p:strVal val="0-#ppt_w/2"/>
                                          </p:val>
                                        </p:tav>
                                        <p:tav tm="100000">
                                          <p:val>
                                            <p:strVal val="#ppt_x"/>
                                          </p:val>
                                        </p:tav>
                                      </p:tavLst>
                                    </p:anim>
                                    <p:anim calcmode="lin" valueType="num">
                                      <p:cBhvr additive="base">
                                        <p:cTn id="29" dur="1000" fill="hold"/>
                                        <p:tgtEl>
                                          <p:spTgt spid="17"/>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18"/>
                                        </p:tgtEl>
                                        <p:attrNameLst>
                                          <p:attrName>style.visibility</p:attrName>
                                        </p:attrNameLst>
                                      </p:cBhvr>
                                      <p:to>
                                        <p:strVal val="visible"/>
                                      </p:to>
                                    </p:set>
                                    <p:anim calcmode="lin" valueType="num">
                                      <p:cBhvr additive="base">
                                        <p:cTn id="32" dur="1000" fill="hold"/>
                                        <p:tgtEl>
                                          <p:spTgt spid="18"/>
                                        </p:tgtEl>
                                        <p:attrNameLst>
                                          <p:attrName>ppt_x</p:attrName>
                                        </p:attrNameLst>
                                      </p:cBhvr>
                                      <p:tavLst>
                                        <p:tav tm="0">
                                          <p:val>
                                            <p:strVal val="0-#ppt_w/2"/>
                                          </p:val>
                                        </p:tav>
                                        <p:tav tm="100000">
                                          <p:val>
                                            <p:strVal val="#ppt_x"/>
                                          </p:val>
                                        </p:tav>
                                      </p:tavLst>
                                    </p:anim>
                                    <p:anim calcmode="lin" valueType="num">
                                      <p:cBhvr additive="base">
                                        <p:cTn id="33" dur="1000" fill="hold"/>
                                        <p:tgtEl>
                                          <p:spTgt spid="18"/>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9"/>
                                        </p:tgtEl>
                                        <p:attrNameLst>
                                          <p:attrName>style.visibility</p:attrName>
                                        </p:attrNameLst>
                                      </p:cBhvr>
                                      <p:to>
                                        <p:strVal val="visible"/>
                                      </p:to>
                                    </p:set>
                                    <p:anim calcmode="lin" valueType="num">
                                      <p:cBhvr additive="base">
                                        <p:cTn id="36" dur="1000" fill="hold"/>
                                        <p:tgtEl>
                                          <p:spTgt spid="19"/>
                                        </p:tgtEl>
                                        <p:attrNameLst>
                                          <p:attrName>ppt_x</p:attrName>
                                        </p:attrNameLst>
                                      </p:cBhvr>
                                      <p:tavLst>
                                        <p:tav tm="0">
                                          <p:val>
                                            <p:strVal val="0-#ppt_w/2"/>
                                          </p:val>
                                        </p:tav>
                                        <p:tav tm="100000">
                                          <p:val>
                                            <p:strVal val="#ppt_x"/>
                                          </p:val>
                                        </p:tav>
                                      </p:tavLst>
                                    </p:anim>
                                    <p:anim calcmode="lin" valueType="num">
                                      <p:cBhvr additive="base">
                                        <p:cTn id="37" dur="1000" fill="hold"/>
                                        <p:tgtEl>
                                          <p:spTgt spid="19"/>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20"/>
                                        </p:tgtEl>
                                        <p:attrNameLst>
                                          <p:attrName>style.visibility</p:attrName>
                                        </p:attrNameLst>
                                      </p:cBhvr>
                                      <p:to>
                                        <p:strVal val="visible"/>
                                      </p:to>
                                    </p:set>
                                    <p:anim calcmode="lin" valueType="num">
                                      <p:cBhvr additive="base">
                                        <p:cTn id="40" dur="1000" fill="hold"/>
                                        <p:tgtEl>
                                          <p:spTgt spid="20"/>
                                        </p:tgtEl>
                                        <p:attrNameLst>
                                          <p:attrName>ppt_x</p:attrName>
                                        </p:attrNameLst>
                                      </p:cBhvr>
                                      <p:tavLst>
                                        <p:tav tm="0">
                                          <p:val>
                                            <p:strVal val="0-#ppt_w/2"/>
                                          </p:val>
                                        </p:tav>
                                        <p:tav tm="100000">
                                          <p:val>
                                            <p:strVal val="#ppt_x"/>
                                          </p:val>
                                        </p:tav>
                                      </p:tavLst>
                                    </p:anim>
                                    <p:anim calcmode="lin" valueType="num">
                                      <p:cBhvr additive="base">
                                        <p:cTn id="41" dur="1000" fill="hold"/>
                                        <p:tgtEl>
                                          <p:spTgt spid="20"/>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22"/>
                                        </p:tgtEl>
                                        <p:attrNameLst>
                                          <p:attrName>style.visibility</p:attrName>
                                        </p:attrNameLst>
                                      </p:cBhvr>
                                      <p:to>
                                        <p:strVal val="visible"/>
                                      </p:to>
                                    </p:set>
                                    <p:anim calcmode="lin" valueType="num">
                                      <p:cBhvr additive="base">
                                        <p:cTn id="44" dur="1000" fill="hold"/>
                                        <p:tgtEl>
                                          <p:spTgt spid="22"/>
                                        </p:tgtEl>
                                        <p:attrNameLst>
                                          <p:attrName>ppt_x</p:attrName>
                                        </p:attrNameLst>
                                      </p:cBhvr>
                                      <p:tavLst>
                                        <p:tav tm="0">
                                          <p:val>
                                            <p:strVal val="0-#ppt_w/2"/>
                                          </p:val>
                                        </p:tav>
                                        <p:tav tm="100000">
                                          <p:val>
                                            <p:strVal val="#ppt_x"/>
                                          </p:val>
                                        </p:tav>
                                      </p:tavLst>
                                    </p:anim>
                                    <p:anim calcmode="lin" valueType="num">
                                      <p:cBhvr additive="base">
                                        <p:cTn id="45" dur="1000" fill="hold"/>
                                        <p:tgtEl>
                                          <p:spTgt spid="2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23"/>
                                        </p:tgtEl>
                                        <p:attrNameLst>
                                          <p:attrName>style.visibility</p:attrName>
                                        </p:attrNameLst>
                                      </p:cBhvr>
                                      <p:to>
                                        <p:strVal val="visible"/>
                                      </p:to>
                                    </p:set>
                                    <p:anim calcmode="lin" valueType="num">
                                      <p:cBhvr additive="base">
                                        <p:cTn id="48" dur="1000" fill="hold"/>
                                        <p:tgtEl>
                                          <p:spTgt spid="23"/>
                                        </p:tgtEl>
                                        <p:attrNameLst>
                                          <p:attrName>ppt_x</p:attrName>
                                        </p:attrNameLst>
                                      </p:cBhvr>
                                      <p:tavLst>
                                        <p:tav tm="0">
                                          <p:val>
                                            <p:strVal val="0-#ppt_w/2"/>
                                          </p:val>
                                        </p:tav>
                                        <p:tav tm="100000">
                                          <p:val>
                                            <p:strVal val="#ppt_x"/>
                                          </p:val>
                                        </p:tav>
                                      </p:tavLst>
                                    </p:anim>
                                    <p:anim calcmode="lin" valueType="num">
                                      <p:cBhvr additive="base">
                                        <p:cTn id="49" dur="1000" fill="hold"/>
                                        <p:tgtEl>
                                          <p:spTgt spid="2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additive="base">
                                        <p:cTn id="52" dur="1000" fill="hold"/>
                                        <p:tgtEl>
                                          <p:spTgt spid="24"/>
                                        </p:tgtEl>
                                        <p:attrNameLst>
                                          <p:attrName>ppt_x</p:attrName>
                                        </p:attrNameLst>
                                      </p:cBhvr>
                                      <p:tavLst>
                                        <p:tav tm="0">
                                          <p:val>
                                            <p:strVal val="0-#ppt_w/2"/>
                                          </p:val>
                                        </p:tav>
                                        <p:tav tm="100000">
                                          <p:val>
                                            <p:strVal val="#ppt_x"/>
                                          </p:val>
                                        </p:tav>
                                      </p:tavLst>
                                    </p:anim>
                                    <p:anim calcmode="lin" valueType="num">
                                      <p:cBhvr additive="base">
                                        <p:cTn id="53" dur="1000" fill="hold"/>
                                        <p:tgtEl>
                                          <p:spTgt spid="2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25"/>
                                        </p:tgtEl>
                                        <p:attrNameLst>
                                          <p:attrName>style.visibility</p:attrName>
                                        </p:attrNameLst>
                                      </p:cBhvr>
                                      <p:to>
                                        <p:strVal val="visible"/>
                                      </p:to>
                                    </p:set>
                                    <p:anim calcmode="lin" valueType="num">
                                      <p:cBhvr additive="base">
                                        <p:cTn id="56" dur="1000" fill="hold"/>
                                        <p:tgtEl>
                                          <p:spTgt spid="25"/>
                                        </p:tgtEl>
                                        <p:attrNameLst>
                                          <p:attrName>ppt_x</p:attrName>
                                        </p:attrNameLst>
                                      </p:cBhvr>
                                      <p:tavLst>
                                        <p:tav tm="0">
                                          <p:val>
                                            <p:strVal val="0-#ppt_w/2"/>
                                          </p:val>
                                        </p:tav>
                                        <p:tav tm="100000">
                                          <p:val>
                                            <p:strVal val="#ppt_x"/>
                                          </p:val>
                                        </p:tav>
                                      </p:tavLst>
                                    </p:anim>
                                    <p:anim calcmode="lin" valueType="num">
                                      <p:cBhvr additive="base">
                                        <p:cTn id="57" dur="1000" fill="hold"/>
                                        <p:tgtEl>
                                          <p:spTgt spid="2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27"/>
                                        </p:tgtEl>
                                        <p:attrNameLst>
                                          <p:attrName>style.visibility</p:attrName>
                                        </p:attrNameLst>
                                      </p:cBhvr>
                                      <p:to>
                                        <p:strVal val="visible"/>
                                      </p:to>
                                    </p:set>
                                    <p:anim calcmode="lin" valueType="num">
                                      <p:cBhvr additive="base">
                                        <p:cTn id="60" dur="1000" fill="hold"/>
                                        <p:tgtEl>
                                          <p:spTgt spid="27"/>
                                        </p:tgtEl>
                                        <p:attrNameLst>
                                          <p:attrName>ppt_x</p:attrName>
                                        </p:attrNameLst>
                                      </p:cBhvr>
                                      <p:tavLst>
                                        <p:tav tm="0">
                                          <p:val>
                                            <p:strVal val="0-#ppt_w/2"/>
                                          </p:val>
                                        </p:tav>
                                        <p:tav tm="100000">
                                          <p:val>
                                            <p:strVal val="#ppt_x"/>
                                          </p:val>
                                        </p:tav>
                                      </p:tavLst>
                                    </p:anim>
                                    <p:anim calcmode="lin" valueType="num">
                                      <p:cBhvr additive="base">
                                        <p:cTn id="61" dur="1000" fill="hold"/>
                                        <p:tgtEl>
                                          <p:spTgt spid="27"/>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28"/>
                                        </p:tgtEl>
                                        <p:attrNameLst>
                                          <p:attrName>style.visibility</p:attrName>
                                        </p:attrNameLst>
                                      </p:cBhvr>
                                      <p:to>
                                        <p:strVal val="visible"/>
                                      </p:to>
                                    </p:set>
                                    <p:anim calcmode="lin" valueType="num">
                                      <p:cBhvr additive="base">
                                        <p:cTn id="64" dur="1000" fill="hold"/>
                                        <p:tgtEl>
                                          <p:spTgt spid="28"/>
                                        </p:tgtEl>
                                        <p:attrNameLst>
                                          <p:attrName>ppt_x</p:attrName>
                                        </p:attrNameLst>
                                      </p:cBhvr>
                                      <p:tavLst>
                                        <p:tav tm="0">
                                          <p:val>
                                            <p:strVal val="0-#ppt_w/2"/>
                                          </p:val>
                                        </p:tav>
                                        <p:tav tm="100000">
                                          <p:val>
                                            <p:strVal val="#ppt_x"/>
                                          </p:val>
                                        </p:tav>
                                      </p:tavLst>
                                    </p:anim>
                                    <p:anim calcmode="lin" valueType="num">
                                      <p:cBhvr additive="base">
                                        <p:cTn id="65" dur="1000" fill="hold"/>
                                        <p:tgtEl>
                                          <p:spTgt spid="28"/>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29"/>
                                        </p:tgtEl>
                                        <p:attrNameLst>
                                          <p:attrName>style.visibility</p:attrName>
                                        </p:attrNameLst>
                                      </p:cBhvr>
                                      <p:to>
                                        <p:strVal val="visible"/>
                                      </p:to>
                                    </p:set>
                                    <p:anim calcmode="lin" valueType="num">
                                      <p:cBhvr additive="base">
                                        <p:cTn id="68" dur="1000" fill="hold"/>
                                        <p:tgtEl>
                                          <p:spTgt spid="29"/>
                                        </p:tgtEl>
                                        <p:attrNameLst>
                                          <p:attrName>ppt_x</p:attrName>
                                        </p:attrNameLst>
                                      </p:cBhvr>
                                      <p:tavLst>
                                        <p:tav tm="0">
                                          <p:val>
                                            <p:strVal val="0-#ppt_w/2"/>
                                          </p:val>
                                        </p:tav>
                                        <p:tav tm="100000">
                                          <p:val>
                                            <p:strVal val="#ppt_x"/>
                                          </p:val>
                                        </p:tav>
                                      </p:tavLst>
                                    </p:anim>
                                    <p:anim calcmode="lin" valueType="num">
                                      <p:cBhvr additive="base">
                                        <p:cTn id="69" dur="1000" fill="hold"/>
                                        <p:tgtEl>
                                          <p:spTgt spid="29"/>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31"/>
                                        </p:tgtEl>
                                        <p:attrNameLst>
                                          <p:attrName>style.visibility</p:attrName>
                                        </p:attrNameLst>
                                      </p:cBhvr>
                                      <p:to>
                                        <p:strVal val="visible"/>
                                      </p:to>
                                    </p:set>
                                    <p:anim calcmode="lin" valueType="num">
                                      <p:cBhvr additive="base">
                                        <p:cTn id="72" dur="1000" fill="hold"/>
                                        <p:tgtEl>
                                          <p:spTgt spid="31"/>
                                        </p:tgtEl>
                                        <p:attrNameLst>
                                          <p:attrName>ppt_x</p:attrName>
                                        </p:attrNameLst>
                                      </p:cBhvr>
                                      <p:tavLst>
                                        <p:tav tm="0">
                                          <p:val>
                                            <p:strVal val="0-#ppt_w/2"/>
                                          </p:val>
                                        </p:tav>
                                        <p:tav tm="100000">
                                          <p:val>
                                            <p:strVal val="#ppt_x"/>
                                          </p:val>
                                        </p:tav>
                                      </p:tavLst>
                                    </p:anim>
                                    <p:anim calcmode="lin" valueType="num">
                                      <p:cBhvr additive="base">
                                        <p:cTn id="73" dur="1000" fill="hold"/>
                                        <p:tgtEl>
                                          <p:spTgt spid="31"/>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34"/>
                                        </p:tgtEl>
                                        <p:attrNameLst>
                                          <p:attrName>style.visibility</p:attrName>
                                        </p:attrNameLst>
                                      </p:cBhvr>
                                      <p:to>
                                        <p:strVal val="visible"/>
                                      </p:to>
                                    </p:set>
                                    <p:anim calcmode="lin" valueType="num">
                                      <p:cBhvr additive="base">
                                        <p:cTn id="76" dur="1000" fill="hold"/>
                                        <p:tgtEl>
                                          <p:spTgt spid="34"/>
                                        </p:tgtEl>
                                        <p:attrNameLst>
                                          <p:attrName>ppt_x</p:attrName>
                                        </p:attrNameLst>
                                      </p:cBhvr>
                                      <p:tavLst>
                                        <p:tav tm="0">
                                          <p:val>
                                            <p:strVal val="0-#ppt_w/2"/>
                                          </p:val>
                                        </p:tav>
                                        <p:tav tm="100000">
                                          <p:val>
                                            <p:strVal val="#ppt_x"/>
                                          </p:val>
                                        </p:tav>
                                      </p:tavLst>
                                    </p:anim>
                                    <p:anim calcmode="lin" valueType="num">
                                      <p:cBhvr additive="base">
                                        <p:cTn id="77" dur="1000" fill="hold"/>
                                        <p:tgtEl>
                                          <p:spTgt spid="34"/>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33"/>
                                        </p:tgtEl>
                                        <p:attrNameLst>
                                          <p:attrName>style.visibility</p:attrName>
                                        </p:attrNameLst>
                                      </p:cBhvr>
                                      <p:to>
                                        <p:strVal val="visible"/>
                                      </p:to>
                                    </p:set>
                                    <p:anim calcmode="lin" valueType="num">
                                      <p:cBhvr additive="base">
                                        <p:cTn id="80" dur="1000" fill="hold"/>
                                        <p:tgtEl>
                                          <p:spTgt spid="33"/>
                                        </p:tgtEl>
                                        <p:attrNameLst>
                                          <p:attrName>ppt_x</p:attrName>
                                        </p:attrNameLst>
                                      </p:cBhvr>
                                      <p:tavLst>
                                        <p:tav tm="0">
                                          <p:val>
                                            <p:strVal val="0-#ppt_w/2"/>
                                          </p:val>
                                        </p:tav>
                                        <p:tav tm="100000">
                                          <p:val>
                                            <p:strVal val="#ppt_x"/>
                                          </p:val>
                                        </p:tav>
                                      </p:tavLst>
                                    </p:anim>
                                    <p:anim calcmode="lin" valueType="num">
                                      <p:cBhvr additive="base">
                                        <p:cTn id="81" dur="1000" fill="hold"/>
                                        <p:tgtEl>
                                          <p:spTgt spid="33"/>
                                        </p:tgtEl>
                                        <p:attrNameLst>
                                          <p:attrName>ppt_y</p:attrName>
                                        </p:attrNameLst>
                                      </p:cBhvr>
                                      <p:tavLst>
                                        <p:tav tm="0">
                                          <p:val>
                                            <p:strVal val="#ppt_y"/>
                                          </p:val>
                                        </p:tav>
                                        <p:tav tm="100000">
                                          <p:val>
                                            <p:strVal val="#ppt_y"/>
                                          </p:val>
                                        </p:tav>
                                      </p:tavLst>
                                    </p:anim>
                                  </p:childTnLst>
                                </p:cTn>
                              </p:par>
                              <p:par>
                                <p:cTn id="82" presetID="7" presetClass="entr" presetSubtype="8" fill="hold" grpId="0" nodeType="withEffect">
                                  <p:stCondLst>
                                    <p:cond delay="0"/>
                                  </p:stCondLst>
                                  <p:childTnLst>
                                    <p:set>
                                      <p:cBhvr>
                                        <p:cTn id="83" dur="1" fill="hold">
                                          <p:stCondLst>
                                            <p:cond delay="0"/>
                                          </p:stCondLst>
                                        </p:cTn>
                                        <p:tgtEl>
                                          <p:spTgt spid="32"/>
                                        </p:tgtEl>
                                        <p:attrNameLst>
                                          <p:attrName>style.visibility</p:attrName>
                                        </p:attrNameLst>
                                      </p:cBhvr>
                                      <p:to>
                                        <p:strVal val="visible"/>
                                      </p:to>
                                    </p:set>
                                    <p:anim calcmode="lin" valueType="num">
                                      <p:cBhvr additive="base">
                                        <p:cTn id="84" dur="1000" fill="hold"/>
                                        <p:tgtEl>
                                          <p:spTgt spid="32"/>
                                        </p:tgtEl>
                                        <p:attrNameLst>
                                          <p:attrName>ppt_x</p:attrName>
                                        </p:attrNameLst>
                                      </p:cBhvr>
                                      <p:tavLst>
                                        <p:tav tm="0">
                                          <p:val>
                                            <p:strVal val="0-#ppt_w/2"/>
                                          </p:val>
                                        </p:tav>
                                        <p:tav tm="100000">
                                          <p:val>
                                            <p:strVal val="#ppt_x"/>
                                          </p:val>
                                        </p:tav>
                                      </p:tavLst>
                                    </p:anim>
                                    <p:anim calcmode="lin" valueType="num">
                                      <p:cBhvr additive="base">
                                        <p:cTn id="85" dur="1000" fill="hold"/>
                                        <p:tgtEl>
                                          <p:spTgt spid="32"/>
                                        </p:tgtEl>
                                        <p:attrNameLst>
                                          <p:attrName>ppt_y</p:attrName>
                                        </p:attrNameLst>
                                      </p:cBhvr>
                                      <p:tavLst>
                                        <p:tav tm="0">
                                          <p:val>
                                            <p:strVal val="#ppt_y"/>
                                          </p:val>
                                        </p:tav>
                                        <p:tav tm="100000">
                                          <p:val>
                                            <p:strVal val="#ppt_y"/>
                                          </p:val>
                                        </p:tav>
                                      </p:tavLst>
                                    </p:anim>
                                  </p:childTnLst>
                                </p:cTn>
                              </p:par>
                            </p:childTnLst>
                          </p:cTn>
                        </p:par>
                        <p:par>
                          <p:cTn id="86" fill="hold">
                            <p:stCondLst>
                              <p:cond delay="2000"/>
                            </p:stCondLst>
                            <p:childTnLst>
                              <p:par>
                                <p:cTn id="87" presetID="10" presetClass="entr" presetSubtype="0" fill="hold" nodeType="afterEffect">
                                  <p:stCondLst>
                                    <p:cond delay="0"/>
                                  </p:stCondLst>
                                  <p:childTnLst>
                                    <p:set>
                                      <p:cBhvr>
                                        <p:cTn id="88" dur="1" fill="hold">
                                          <p:stCondLst>
                                            <p:cond delay="0"/>
                                          </p:stCondLst>
                                        </p:cTn>
                                        <p:tgtEl>
                                          <p:spTgt spid="30"/>
                                        </p:tgtEl>
                                        <p:attrNameLst>
                                          <p:attrName>style.visibility</p:attrName>
                                        </p:attrNameLst>
                                      </p:cBhvr>
                                      <p:to>
                                        <p:strVal val="visible"/>
                                      </p:to>
                                    </p:set>
                                    <p:animEffect transition="in" filter="fade">
                                      <p:cBhvr>
                                        <p:cTn id="89"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7" grpId="0" animBg="1"/>
      <p:bldP spid="18" grpId="0" animBg="1"/>
      <p:bldP spid="19" grpId="0" animBg="1"/>
      <p:bldP spid="20" grpId="0" animBg="1"/>
      <p:bldP spid="22" grpId="0" animBg="1"/>
      <p:bldP spid="23" grpId="0" animBg="1"/>
      <p:bldP spid="24" grpId="0" animBg="1"/>
      <p:bldP spid="25" grpId="0" animBg="1"/>
      <p:bldP spid="27" grpId="0" animBg="1"/>
      <p:bldP spid="28" grpId="0" animBg="1"/>
      <p:bldP spid="29" grpId="0" animBg="1"/>
      <p:bldP spid="31" grpId="0" animBg="1"/>
      <p:bldP spid="32" grpId="0" animBg="1"/>
      <p:bldP spid="33" grpId="0" animBg="1"/>
      <p:bldP spid="34" grpId="0" animBg="1"/>
    </p:bldLst>
  </p:timing>
</p:sld>
</file>

<file path=ppt/slides/slide174.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50000"/>
                        </a:lnSpc>
                      </a:pPr>
                      <a:endParaRPr lang="fa-IR" sz="2200" b="1" kern="1200" dirty="0" smtClean="0">
                        <a:solidFill>
                          <a:schemeClr val="tx1"/>
                        </a:solidFill>
                        <a:latin typeface="+mn-lt"/>
                        <a:ea typeface="+mn-ea"/>
                        <a:cs typeface="B Lotus" pitchFamily="2" charset="-78"/>
                      </a:endParaRPr>
                    </a:p>
                    <a:p>
                      <a:pPr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تفاوت آداب و اخلاق:</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fa-IR" sz="2200" b="1" kern="1200" dirty="0" smtClean="0">
                          <a:solidFill>
                            <a:schemeClr val="tx1"/>
                          </a:solidFill>
                          <a:latin typeface="+mn-lt"/>
                          <a:ea typeface="+mn-ea"/>
                          <a:cs typeface="B Lotus" pitchFamily="2" charset="-78"/>
                        </a:rPr>
                        <a:t>آداب واخلاق تفاوت‏هايي با هم دارند.</a:t>
                      </a:r>
                      <a:endParaRPr lang="en-US" sz="2200" b="1" kern="1200" dirty="0" smtClean="0">
                        <a:solidFill>
                          <a:schemeClr val="tx1"/>
                        </a:solidFill>
                        <a:latin typeface="+mn-lt"/>
                        <a:ea typeface="+mn-ea"/>
                        <a:cs typeface="B Lotus" pitchFamily="2" charset="-78"/>
                      </a:endParaRPr>
                    </a:p>
                    <a:p>
                      <a:pPr rtl="1">
                        <a:lnSpc>
                          <a:spcPct val="150000"/>
                        </a:lnSpc>
                      </a:pPr>
                      <a:r>
                        <a:rPr lang="fa-IR" sz="2200" b="1" kern="1200" dirty="0" smtClean="0">
                          <a:solidFill>
                            <a:schemeClr val="tx1"/>
                          </a:solidFill>
                          <a:latin typeface="+mn-lt"/>
                          <a:ea typeface="+mn-ea"/>
                          <a:cs typeface="B Lotus" pitchFamily="2" charset="-78"/>
                        </a:rPr>
                        <a:t>امام سجاد(ع) در دعاي 25 صحيفه‏ی سجّاديّه، در تربيت فرزندان، به خداوند عرض مي‏كند:«أَعِنِّي عَلَى تَرْبِيتِهِمْ وَ تَأْدِيبِهِم‏؛ خدايا! مرا در تأديب وتربيت فرزندانم كمك فرما.»</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1. آداب از امور بدني وجوارحي است، مثل غذا خوردن، نحوه‏ی معاشرت با ديگران در مدرسه،منزل واجتماع،امّا اخلاق با روح انسان سروكار دارد.</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2. معمولآً آداب تابع زمان ومکان است، ولی اخلاق عمومی وکلّی است.</a:t>
                      </a:r>
                      <a:endParaRPr lang="en-US" sz="2200" b="1" kern="1200" dirty="0" smtClean="0">
                        <a:solidFill>
                          <a:schemeClr val="tx1"/>
                        </a:solidFill>
                        <a:latin typeface="+mn-lt"/>
                        <a:ea typeface="+mn-ea"/>
                        <a:cs typeface="B Lotus" pitchFamily="2" charset="-78"/>
                      </a:endParaRPr>
                    </a:p>
                    <a:p>
                      <a:pPr rtl="1">
                        <a:lnSpc>
                          <a:spcPct val="150000"/>
                        </a:lnSpc>
                      </a:pPr>
                      <a:r>
                        <a:rPr lang="ar-SA" sz="2200" b="1" kern="1200" dirty="0" smtClean="0">
                          <a:solidFill>
                            <a:schemeClr val="tx1"/>
                          </a:solidFill>
                          <a:latin typeface="+mn-lt"/>
                          <a:ea typeface="+mn-ea"/>
                          <a:cs typeface="B Lotus" pitchFamily="2" charset="-78"/>
                        </a:rPr>
                        <a:t>امیرالمؤمنین علی</a:t>
                      </a:r>
                      <a:r>
                        <a:rPr lang="fa-IR" sz="2200" b="1" kern="1200" dirty="0" smtClean="0">
                          <a:solidFill>
                            <a:schemeClr val="tx1"/>
                          </a:solidFill>
                          <a:latin typeface="+mn-lt"/>
                          <a:ea typeface="+mn-ea"/>
                          <a:cs typeface="B Lotus" pitchFamily="2" charset="-78"/>
                        </a:rPr>
                        <a:t>(ع) </a:t>
                      </a:r>
                      <a:r>
                        <a:rPr lang="ar-SA" sz="2200" b="1" kern="1200" dirty="0" smtClean="0">
                          <a:solidFill>
                            <a:schemeClr val="tx1"/>
                          </a:solidFill>
                          <a:latin typeface="+mn-lt"/>
                          <a:ea typeface="+mn-ea"/>
                          <a:cs typeface="B Lotus" pitchFamily="2" charset="-78"/>
                        </a:rPr>
                        <a:t> فرمودند: «لاَ تَقْسِرُوا اَوْلاَدَكُمْ عَلَى آدَابِكُمْ فَاِنَّهُمْ مَخْلُوقُونَلِزَمَانٍ غَيْرَ زَمَانِكُمْ؛</a:t>
                      </a:r>
                      <a:r>
                        <a:rPr lang="fa-IR" sz="2000" b="0" kern="1200" dirty="0" smtClean="0">
                          <a:solidFill>
                            <a:schemeClr val="tx1"/>
                          </a:solidFill>
                          <a:effectLst>
                            <a:glow rad="139700">
                              <a:schemeClr val="accent2">
                                <a:satMod val="175000"/>
                                <a:alpha val="40000"/>
                              </a:schemeClr>
                            </a:glow>
                          </a:effectLst>
                          <a:latin typeface="+mn-lt"/>
                          <a:ea typeface="+mn-ea"/>
                          <a:cs typeface="B Lotus" pitchFamily="2" charset="-78"/>
                        </a:rPr>
                        <a:t> *</a:t>
                      </a:r>
                      <a:endParaRPr lang="fa-IR" sz="2200" b="1" kern="1200" dirty="0" smtClean="0">
                        <a:solidFill>
                          <a:schemeClr val="tx1"/>
                        </a:solidFill>
                        <a:latin typeface="+mn-lt"/>
                        <a:ea typeface="+mn-ea"/>
                        <a:cs typeface="B Lotus" pitchFamily="2" charset="-78"/>
                      </a:endParaRPr>
                    </a:p>
                    <a:p>
                      <a:pPr rtl="1">
                        <a:lnSpc>
                          <a:spcPct val="150000"/>
                        </a:lnSpc>
                      </a:pPr>
                      <a:r>
                        <a:rPr lang="fa-IR" sz="18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 </a:t>
                      </a:r>
                      <a:r>
                        <a:rPr lang="ar-SA" sz="1800" b="1" kern="1200" dirty="0" smtClean="0">
                          <a:solidFill>
                            <a:schemeClr val="tx1"/>
                          </a:solidFill>
                          <a:latin typeface="+mn-lt"/>
                          <a:ea typeface="+mn-ea"/>
                          <a:cs typeface="B Lotus" pitchFamily="2" charset="-78"/>
                        </a:rPr>
                        <a:t>الحديث -روايات تربيتى</a:t>
                      </a:r>
                      <a:r>
                        <a:rPr lang="ar-SA" sz="1800" b="0" kern="1200" dirty="0" smtClean="0">
                          <a:solidFill>
                            <a:schemeClr val="tx1"/>
                          </a:solidFill>
                          <a:latin typeface="+mn-lt"/>
                          <a:ea typeface="+mn-ea"/>
                          <a:cs typeface="B Lotus" pitchFamily="2" charset="-78"/>
                        </a:rPr>
                        <a:t>، ج‏3، ص‏110.</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پانزدهم / قالب آدابی </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3857620"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3571868"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286116" y="214290"/>
            <a:ext cx="247504"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00036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271461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428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14310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185229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57160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15</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14348"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3" name="Rounded Rectangle 22">
            <a:hlinkClick r:id="rId23" action="ppaction://hlinksldjump">
              <a:snd r:embed="rId5" name="thbad.wav"/>
            </a:hlinkClick>
            <a:hlinkHover r:id="" action="ppaction://noaction">
              <a:snd r:embed="rId6" name="0.wav"/>
            </a:hlinkHover>
          </p:cNvPr>
          <p:cNvSpPr/>
          <p:nvPr/>
        </p:nvSpPr>
        <p:spPr>
          <a:xfrm flipH="1">
            <a:off x="1142976"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3"/>
                                        </p:tgtEl>
                                        <p:attrNameLst>
                                          <p:attrName>style.visibility</p:attrName>
                                        </p:attrNameLst>
                                      </p:cBhvr>
                                      <p:to>
                                        <p:strVal val="visible"/>
                                      </p:to>
                                    </p:set>
                                    <p:anim calcmode="lin" valueType="num">
                                      <p:cBhvr additive="base">
                                        <p:cTn id="76" dur="1000" fill="hold"/>
                                        <p:tgtEl>
                                          <p:spTgt spid="23"/>
                                        </p:tgtEl>
                                        <p:attrNameLst>
                                          <p:attrName>ppt_x</p:attrName>
                                        </p:attrNameLst>
                                      </p:cBhvr>
                                      <p:tavLst>
                                        <p:tav tm="0">
                                          <p:val>
                                            <p:strVal val="0-#ppt_w/2"/>
                                          </p:val>
                                        </p:tav>
                                        <p:tav tm="100000">
                                          <p:val>
                                            <p:strVal val="#ppt_x"/>
                                          </p:val>
                                        </p:tav>
                                      </p:tavLst>
                                    </p:anim>
                                    <p:anim calcmode="lin" valueType="num">
                                      <p:cBhvr additive="base">
                                        <p:cTn id="77" dur="1000" fill="hold"/>
                                        <p:tgtEl>
                                          <p:spTgt spid="23"/>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2"/>
                                        </p:tgtEl>
                                        <p:attrNameLst>
                                          <p:attrName>style.visibility</p:attrName>
                                        </p:attrNameLst>
                                      </p:cBhvr>
                                      <p:to>
                                        <p:strVal val="visible"/>
                                      </p:to>
                                    </p:set>
                                    <p:anim calcmode="lin" valueType="num">
                                      <p:cBhvr additive="base">
                                        <p:cTn id="80" dur="1000" fill="hold"/>
                                        <p:tgtEl>
                                          <p:spTgt spid="22"/>
                                        </p:tgtEl>
                                        <p:attrNameLst>
                                          <p:attrName>ppt_x</p:attrName>
                                        </p:attrNameLst>
                                      </p:cBhvr>
                                      <p:tavLst>
                                        <p:tav tm="0">
                                          <p:val>
                                            <p:strVal val="0-#ppt_w/2"/>
                                          </p:val>
                                        </p:tav>
                                        <p:tav tm="100000">
                                          <p:val>
                                            <p:strVal val="#ppt_x"/>
                                          </p:val>
                                        </p:tav>
                                      </p:tavLst>
                                    </p:anim>
                                    <p:anim calcmode="lin" valueType="num">
                                      <p:cBhvr additive="base">
                                        <p:cTn id="81" dur="1000" fill="hold"/>
                                        <p:tgtEl>
                                          <p:spTgt spid="22"/>
                                        </p:tgtEl>
                                        <p:attrNameLst>
                                          <p:attrName>ppt_y</p:attrName>
                                        </p:attrNameLst>
                                      </p:cBhvr>
                                      <p:tavLst>
                                        <p:tav tm="0">
                                          <p:val>
                                            <p:strVal val="#ppt_y"/>
                                          </p:val>
                                        </p:tav>
                                        <p:tav tm="100000">
                                          <p:val>
                                            <p:strVal val="#ppt_y"/>
                                          </p:val>
                                        </p:tav>
                                      </p:tavLst>
                                    </p:anim>
                                  </p:childTnLst>
                                </p:cTn>
                              </p:par>
                              <p:par>
                                <p:cTn id="82" presetID="7" presetClass="entr" presetSubtype="8" fill="hold" grpId="0" nodeType="withEffect">
                                  <p:stCondLst>
                                    <p:cond delay="0"/>
                                  </p:stCondLst>
                                  <p:childTnLst>
                                    <p:set>
                                      <p:cBhvr>
                                        <p:cTn id="83" dur="1" fill="hold">
                                          <p:stCondLst>
                                            <p:cond delay="0"/>
                                          </p:stCondLst>
                                        </p:cTn>
                                        <p:tgtEl>
                                          <p:spTgt spid="20"/>
                                        </p:tgtEl>
                                        <p:attrNameLst>
                                          <p:attrName>style.visibility</p:attrName>
                                        </p:attrNameLst>
                                      </p:cBhvr>
                                      <p:to>
                                        <p:strVal val="visible"/>
                                      </p:to>
                                    </p:set>
                                    <p:anim calcmode="lin" valueType="num">
                                      <p:cBhvr additive="base">
                                        <p:cTn id="84" dur="1000" fill="hold"/>
                                        <p:tgtEl>
                                          <p:spTgt spid="20"/>
                                        </p:tgtEl>
                                        <p:attrNameLst>
                                          <p:attrName>ppt_x</p:attrName>
                                        </p:attrNameLst>
                                      </p:cBhvr>
                                      <p:tavLst>
                                        <p:tav tm="0">
                                          <p:val>
                                            <p:strVal val="0-#ppt_w/2"/>
                                          </p:val>
                                        </p:tav>
                                        <p:tav tm="100000">
                                          <p:val>
                                            <p:strVal val="#ppt_x"/>
                                          </p:val>
                                        </p:tav>
                                      </p:tavLst>
                                    </p:anim>
                                    <p:anim calcmode="lin" valueType="num">
                                      <p:cBhvr additive="base">
                                        <p:cTn id="85" dur="1000" fill="hold"/>
                                        <p:tgtEl>
                                          <p:spTgt spid="20"/>
                                        </p:tgtEl>
                                        <p:attrNameLst>
                                          <p:attrName>ppt_y</p:attrName>
                                        </p:attrNameLst>
                                      </p:cBhvr>
                                      <p:tavLst>
                                        <p:tav tm="0">
                                          <p:val>
                                            <p:strVal val="#ppt_y"/>
                                          </p:val>
                                        </p:tav>
                                        <p:tav tm="100000">
                                          <p:val>
                                            <p:strVal val="#ppt_y"/>
                                          </p:val>
                                        </p:tav>
                                      </p:tavLst>
                                    </p:anim>
                                  </p:childTnLst>
                                </p:cTn>
                              </p:par>
                            </p:childTnLst>
                          </p:cTn>
                        </p:par>
                        <p:par>
                          <p:cTn id="86" fill="hold">
                            <p:stCondLst>
                              <p:cond delay="2000"/>
                            </p:stCondLst>
                            <p:childTnLst>
                              <p:par>
                                <p:cTn id="87" presetID="10" presetClass="entr" presetSubtype="0" fill="hold" nodeType="afterEffect">
                                  <p:stCondLst>
                                    <p:cond delay="0"/>
                                  </p:stCondLst>
                                  <p:childTnLst>
                                    <p:set>
                                      <p:cBhvr>
                                        <p:cTn id="88" dur="1" fill="hold">
                                          <p:stCondLst>
                                            <p:cond delay="0"/>
                                          </p:stCondLst>
                                        </p:cTn>
                                        <p:tgtEl>
                                          <p:spTgt spid="30"/>
                                        </p:tgtEl>
                                        <p:attrNameLst>
                                          <p:attrName>style.visibility</p:attrName>
                                        </p:attrNameLst>
                                      </p:cBhvr>
                                      <p:to>
                                        <p:strVal val="visible"/>
                                      </p:to>
                                    </p:set>
                                    <p:animEffect transition="in" filter="fade">
                                      <p:cBhvr>
                                        <p:cTn id="89"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P spid="23" grpId="0" animBg="1"/>
    </p:bldLst>
  </p:timing>
</p:sld>
</file>

<file path=ppt/slides/slide175.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50000"/>
                        </a:lnSpc>
                      </a:pPr>
                      <a:r>
                        <a:rPr lang="fa-IR" sz="2200" b="1" kern="1200" dirty="0" smtClean="0">
                          <a:solidFill>
                            <a:schemeClr val="tx1"/>
                          </a:solidFill>
                          <a:latin typeface="+mn-lt"/>
                          <a:ea typeface="+mn-ea"/>
                          <a:cs typeface="B Lotus" pitchFamily="2" charset="-78"/>
                        </a:rPr>
                        <a:t>آداب و رسوم زمان خودتان را با زور و فشار، به فرزندان خويش تحميل نكنيد؛ زيرا، آنان براى زمانى غير از زمان شما آفريده شده‏اند.»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3. آداب، تحت تأثير رسوم اجتماعي قرار مي‌گيرد ومتغيّر است؛امّا اخلاق ثابت وتابع اصول كلّي است.</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4. اخلاق، براي اين است كه انسان به غرايز خودش؛ يعني، به طبيعت خود نظام بدهد و خودش را بسازد؛ امّا در آداب، انسان غير از مسئله‏ی اخلاق، به امور اكتسابي نيز احتياج دارد؛ يعني، به يك سلسله هنرها وصنعت‌ها که بايد آن‏ها را ياد بگيرد؛ مثلاً: احتياج دارد خط نوشتن را ياد بگيرد،كه جزء آداب است.</a:t>
                      </a:r>
                      <a:r>
                        <a:rPr lang="fa-IR" sz="2400" b="0" kern="1200" dirty="0" smtClean="0">
                          <a:solidFill>
                            <a:schemeClr val="tx1"/>
                          </a:solidFill>
                          <a:effectLst>
                            <a:glow rad="139700">
                              <a:schemeClr val="accent2">
                                <a:satMod val="175000"/>
                                <a:alpha val="40000"/>
                              </a:schemeClr>
                            </a:glow>
                          </a:effectLst>
                          <a:latin typeface="+mn-lt"/>
                          <a:ea typeface="+mn-ea"/>
                          <a:cs typeface="B Lotus" pitchFamily="2" charset="-78"/>
                        </a:rPr>
                        <a:t> *</a:t>
                      </a:r>
                      <a:r>
                        <a:rPr lang="ar-SA" sz="2400" b="0" kern="1200" dirty="0" smtClean="0">
                          <a:solidFill>
                            <a:schemeClr val="tx1"/>
                          </a:solidFill>
                          <a:latin typeface="+mn-lt"/>
                          <a:ea typeface="+mn-ea"/>
                          <a:cs typeface="B Lotus" pitchFamily="2" charset="-78"/>
                        </a:rPr>
                        <a:t> </a:t>
                      </a:r>
                      <a:endParaRPr lang="en-US" sz="2200" b="1" kern="1200" dirty="0" smtClean="0">
                        <a:solidFill>
                          <a:schemeClr val="tx1"/>
                        </a:solidFill>
                        <a:latin typeface="+mn-lt"/>
                        <a:ea typeface="+mn-ea"/>
                        <a:cs typeface="B Lotus" pitchFamily="2" charset="-78"/>
                      </a:endParaRPr>
                    </a:p>
                    <a:p>
                      <a:pPr lvl="1" algn="just" rtl="1">
                        <a:lnSpc>
                          <a:spcPct val="150000"/>
                        </a:lnSpc>
                      </a:pPr>
                      <a:r>
                        <a:rPr lang="ar-SA" sz="2200" b="1" kern="1200" dirty="0" smtClean="0">
                          <a:solidFill>
                            <a:schemeClr val="tx1"/>
                          </a:solidFill>
                          <a:latin typeface="+mn-lt"/>
                          <a:ea typeface="+mn-ea"/>
                          <a:cs typeface="B Lotus" pitchFamily="2" charset="-78"/>
                        </a:rPr>
                        <a:t>5. اخلاق ممكن است دروني، ذاتي و يا اكتسابي باشد؛امّا آداب فقط اكتسابي است.</a:t>
                      </a:r>
                      <a:endParaRPr lang="fa-IR" sz="2200" b="1" kern="1200" dirty="0" smtClean="0">
                        <a:solidFill>
                          <a:schemeClr val="tx1"/>
                        </a:solidFill>
                        <a:latin typeface="+mn-lt"/>
                        <a:ea typeface="+mn-ea"/>
                        <a:cs typeface="B Lotus" pitchFamily="2" charset="-78"/>
                      </a:endParaRPr>
                    </a:p>
                    <a:p>
                      <a:pPr lvl="1" algn="just" rtl="1">
                        <a:lnSpc>
                          <a:spcPct val="150000"/>
                        </a:lnSpc>
                      </a:pPr>
                      <a:endParaRPr lang="fa-IR" sz="2200" b="1" kern="1200" dirty="0" smtClean="0">
                        <a:solidFill>
                          <a:schemeClr val="tx1"/>
                        </a:solidFill>
                        <a:latin typeface="+mn-lt"/>
                        <a:ea typeface="+mn-ea"/>
                        <a:cs typeface="B Lotus" pitchFamily="2" charset="-78"/>
                      </a:endParaRPr>
                    </a:p>
                    <a:p>
                      <a:pPr rtl="1">
                        <a:lnSpc>
                          <a:spcPct val="150000"/>
                        </a:lnSpc>
                      </a:pPr>
                      <a:r>
                        <a:rPr lang="ar-SA" sz="1800" b="1" kern="1200" dirty="0" smtClean="0">
                          <a:solidFill>
                            <a:schemeClr val="tx1"/>
                          </a:solidFill>
                          <a:latin typeface="+mn-lt"/>
                          <a:ea typeface="+mn-ea"/>
                          <a:cs typeface="B Lotus" pitchFamily="2" charset="-78"/>
                        </a:rPr>
                        <a:t> </a:t>
                      </a:r>
                      <a:r>
                        <a:rPr lang="fa-IR" sz="18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 شهيد مطهري، </a:t>
                      </a:r>
                      <a:r>
                        <a:rPr lang="ar-SA" sz="1800" b="1" kern="1200" dirty="0" smtClean="0">
                          <a:solidFill>
                            <a:schemeClr val="tx1"/>
                          </a:solidFill>
                          <a:latin typeface="+mn-lt"/>
                          <a:ea typeface="+mn-ea"/>
                          <a:cs typeface="B Lotus" pitchFamily="2" charset="-78"/>
                        </a:rPr>
                        <a:t>اسلام ومقتضيات زمان</a:t>
                      </a:r>
                      <a:r>
                        <a:rPr lang="ar-SA" sz="1800" b="0" kern="1200" dirty="0" smtClean="0">
                          <a:solidFill>
                            <a:schemeClr val="tx1"/>
                          </a:solidFill>
                          <a:latin typeface="+mn-lt"/>
                          <a:ea typeface="+mn-ea"/>
                          <a:cs typeface="B Lotus" pitchFamily="2" charset="-78"/>
                        </a:rPr>
                        <a:t>، ج1، بحث نسبت آداب.</a:t>
                      </a:r>
                      <a:endParaRPr lang="en-US" sz="1800" b="1"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پانزدهم / قالب آدابی </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3857620"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3571868"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28611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000364" y="214290"/>
            <a:ext cx="247504"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271461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428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14310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185229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57160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15</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14348"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3" name="Rounded Rectangle 22">
            <a:hlinkClick r:id="rId23" action="ppaction://hlinksldjump">
              <a:snd r:embed="rId5" name="thbad.wav"/>
            </a:hlinkClick>
            <a:hlinkHover r:id="" action="ppaction://noaction">
              <a:snd r:embed="rId6" name="0.wav"/>
            </a:hlinkHover>
          </p:cNvPr>
          <p:cNvSpPr/>
          <p:nvPr/>
        </p:nvSpPr>
        <p:spPr>
          <a:xfrm flipH="1">
            <a:off x="1142976"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3"/>
                                        </p:tgtEl>
                                        <p:attrNameLst>
                                          <p:attrName>style.visibility</p:attrName>
                                        </p:attrNameLst>
                                      </p:cBhvr>
                                      <p:to>
                                        <p:strVal val="visible"/>
                                      </p:to>
                                    </p:set>
                                    <p:anim calcmode="lin" valueType="num">
                                      <p:cBhvr additive="base">
                                        <p:cTn id="76" dur="1000" fill="hold"/>
                                        <p:tgtEl>
                                          <p:spTgt spid="23"/>
                                        </p:tgtEl>
                                        <p:attrNameLst>
                                          <p:attrName>ppt_x</p:attrName>
                                        </p:attrNameLst>
                                      </p:cBhvr>
                                      <p:tavLst>
                                        <p:tav tm="0">
                                          <p:val>
                                            <p:strVal val="0-#ppt_w/2"/>
                                          </p:val>
                                        </p:tav>
                                        <p:tav tm="100000">
                                          <p:val>
                                            <p:strVal val="#ppt_x"/>
                                          </p:val>
                                        </p:tav>
                                      </p:tavLst>
                                    </p:anim>
                                    <p:anim calcmode="lin" valueType="num">
                                      <p:cBhvr additive="base">
                                        <p:cTn id="77" dur="1000" fill="hold"/>
                                        <p:tgtEl>
                                          <p:spTgt spid="23"/>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2"/>
                                        </p:tgtEl>
                                        <p:attrNameLst>
                                          <p:attrName>style.visibility</p:attrName>
                                        </p:attrNameLst>
                                      </p:cBhvr>
                                      <p:to>
                                        <p:strVal val="visible"/>
                                      </p:to>
                                    </p:set>
                                    <p:anim calcmode="lin" valueType="num">
                                      <p:cBhvr additive="base">
                                        <p:cTn id="80" dur="1000" fill="hold"/>
                                        <p:tgtEl>
                                          <p:spTgt spid="22"/>
                                        </p:tgtEl>
                                        <p:attrNameLst>
                                          <p:attrName>ppt_x</p:attrName>
                                        </p:attrNameLst>
                                      </p:cBhvr>
                                      <p:tavLst>
                                        <p:tav tm="0">
                                          <p:val>
                                            <p:strVal val="0-#ppt_w/2"/>
                                          </p:val>
                                        </p:tav>
                                        <p:tav tm="100000">
                                          <p:val>
                                            <p:strVal val="#ppt_x"/>
                                          </p:val>
                                        </p:tav>
                                      </p:tavLst>
                                    </p:anim>
                                    <p:anim calcmode="lin" valueType="num">
                                      <p:cBhvr additive="base">
                                        <p:cTn id="81" dur="1000" fill="hold"/>
                                        <p:tgtEl>
                                          <p:spTgt spid="22"/>
                                        </p:tgtEl>
                                        <p:attrNameLst>
                                          <p:attrName>ppt_y</p:attrName>
                                        </p:attrNameLst>
                                      </p:cBhvr>
                                      <p:tavLst>
                                        <p:tav tm="0">
                                          <p:val>
                                            <p:strVal val="#ppt_y"/>
                                          </p:val>
                                        </p:tav>
                                        <p:tav tm="100000">
                                          <p:val>
                                            <p:strVal val="#ppt_y"/>
                                          </p:val>
                                        </p:tav>
                                      </p:tavLst>
                                    </p:anim>
                                  </p:childTnLst>
                                </p:cTn>
                              </p:par>
                              <p:par>
                                <p:cTn id="82" presetID="7" presetClass="entr" presetSubtype="8" fill="hold" grpId="0" nodeType="withEffect">
                                  <p:stCondLst>
                                    <p:cond delay="0"/>
                                  </p:stCondLst>
                                  <p:childTnLst>
                                    <p:set>
                                      <p:cBhvr>
                                        <p:cTn id="83" dur="1" fill="hold">
                                          <p:stCondLst>
                                            <p:cond delay="0"/>
                                          </p:stCondLst>
                                        </p:cTn>
                                        <p:tgtEl>
                                          <p:spTgt spid="20"/>
                                        </p:tgtEl>
                                        <p:attrNameLst>
                                          <p:attrName>style.visibility</p:attrName>
                                        </p:attrNameLst>
                                      </p:cBhvr>
                                      <p:to>
                                        <p:strVal val="visible"/>
                                      </p:to>
                                    </p:set>
                                    <p:anim calcmode="lin" valueType="num">
                                      <p:cBhvr additive="base">
                                        <p:cTn id="84" dur="1000" fill="hold"/>
                                        <p:tgtEl>
                                          <p:spTgt spid="20"/>
                                        </p:tgtEl>
                                        <p:attrNameLst>
                                          <p:attrName>ppt_x</p:attrName>
                                        </p:attrNameLst>
                                      </p:cBhvr>
                                      <p:tavLst>
                                        <p:tav tm="0">
                                          <p:val>
                                            <p:strVal val="0-#ppt_w/2"/>
                                          </p:val>
                                        </p:tav>
                                        <p:tav tm="100000">
                                          <p:val>
                                            <p:strVal val="#ppt_x"/>
                                          </p:val>
                                        </p:tav>
                                      </p:tavLst>
                                    </p:anim>
                                    <p:anim calcmode="lin" valueType="num">
                                      <p:cBhvr additive="base">
                                        <p:cTn id="85" dur="1000" fill="hold"/>
                                        <p:tgtEl>
                                          <p:spTgt spid="20"/>
                                        </p:tgtEl>
                                        <p:attrNameLst>
                                          <p:attrName>ppt_y</p:attrName>
                                        </p:attrNameLst>
                                      </p:cBhvr>
                                      <p:tavLst>
                                        <p:tav tm="0">
                                          <p:val>
                                            <p:strVal val="#ppt_y"/>
                                          </p:val>
                                        </p:tav>
                                        <p:tav tm="100000">
                                          <p:val>
                                            <p:strVal val="#ppt_y"/>
                                          </p:val>
                                        </p:tav>
                                      </p:tavLst>
                                    </p:anim>
                                  </p:childTnLst>
                                </p:cTn>
                              </p:par>
                            </p:childTnLst>
                          </p:cTn>
                        </p:par>
                        <p:par>
                          <p:cTn id="86" fill="hold">
                            <p:stCondLst>
                              <p:cond delay="2000"/>
                            </p:stCondLst>
                            <p:childTnLst>
                              <p:par>
                                <p:cTn id="87" presetID="10" presetClass="entr" presetSubtype="0" fill="hold" nodeType="afterEffect">
                                  <p:stCondLst>
                                    <p:cond delay="0"/>
                                  </p:stCondLst>
                                  <p:childTnLst>
                                    <p:set>
                                      <p:cBhvr>
                                        <p:cTn id="88" dur="1" fill="hold">
                                          <p:stCondLst>
                                            <p:cond delay="0"/>
                                          </p:stCondLst>
                                        </p:cTn>
                                        <p:tgtEl>
                                          <p:spTgt spid="30"/>
                                        </p:tgtEl>
                                        <p:attrNameLst>
                                          <p:attrName>style.visibility</p:attrName>
                                        </p:attrNameLst>
                                      </p:cBhvr>
                                      <p:to>
                                        <p:strVal val="visible"/>
                                      </p:to>
                                    </p:set>
                                    <p:animEffect transition="in" filter="fade">
                                      <p:cBhvr>
                                        <p:cTn id="89"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P spid="23" grpId="0" animBg="1"/>
    </p:bldLst>
  </p:timing>
</p:sld>
</file>

<file path=ppt/slides/slide176.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50000"/>
                        </a:lnSpc>
                      </a:pPr>
                      <a:endParaRPr lang="fa-IR" sz="2200" b="1" kern="1200" dirty="0" smtClean="0">
                        <a:solidFill>
                          <a:schemeClr val="tx1"/>
                        </a:solidFill>
                        <a:latin typeface="+mn-lt"/>
                        <a:ea typeface="+mn-ea"/>
                        <a:cs typeface="B Lotus" pitchFamily="2" charset="-78"/>
                      </a:endParaRPr>
                    </a:p>
                    <a:p>
                      <a:pPr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نكته‌هاي اجرايي</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1. براي بيان آداب، ابتدا از آداب مورد نياز ومبتلا به، شروع كنید.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2. آداب را، با توجّه به فرهنگ حاكم به همان منطقه، آموزش دهيد؛ مگر این‏که با دين در تعارض باشد، كه بايد اصلاح شود.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3. براي بيان هر آدابي، بايد از آيه، روايت ويا داستان استفاده شود، در اين صورت اين روش جذّابیّت بيشتري خواهد داشت.</a:t>
                      </a:r>
                      <a:endParaRPr lang="en-US" sz="2200" b="1" kern="1200" dirty="0" smtClean="0">
                        <a:solidFill>
                          <a:schemeClr val="tx1"/>
                        </a:solidFill>
                        <a:latin typeface="+mn-lt"/>
                        <a:ea typeface="+mn-ea"/>
                        <a:cs typeface="B Lotus" pitchFamily="2" charset="-78"/>
                      </a:endParaRPr>
                    </a:p>
                    <a:p>
                      <a:pPr lvl="1" algn="just">
                        <a:lnSpc>
                          <a:spcPct val="150000"/>
                        </a:lnSpc>
                      </a:pPr>
                      <a:r>
                        <a:rPr lang="ar-SA" sz="2200" b="1" kern="1200" dirty="0" smtClean="0">
                          <a:solidFill>
                            <a:schemeClr val="tx1"/>
                          </a:solidFill>
                          <a:latin typeface="+mn-lt"/>
                          <a:ea typeface="+mn-ea"/>
                          <a:cs typeface="B Lotus" pitchFamily="2" charset="-78"/>
                        </a:rPr>
                        <a:t>4. آداب در مرحله‏یاوّل،براي دانش آموز ابتدایي مناسب است و بعضي از آن‏ها، براي مخاطب بالاتر. </a:t>
                      </a:r>
                      <a:endParaRPr lang="en-US" sz="2200" b="1"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پانزدهم / قالب آدابی </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3857620"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3571868"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28611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00036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2714612" y="214290"/>
            <a:ext cx="247504"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428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14310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185229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57160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15</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14348"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3" name="Rounded Rectangle 22">
            <a:hlinkClick r:id="rId23" action="ppaction://hlinksldjump">
              <a:snd r:embed="rId5" name="thbad.wav"/>
            </a:hlinkClick>
            <a:hlinkHover r:id="" action="ppaction://noaction">
              <a:snd r:embed="rId6" name="0.wav"/>
            </a:hlinkHover>
          </p:cNvPr>
          <p:cNvSpPr/>
          <p:nvPr/>
        </p:nvSpPr>
        <p:spPr>
          <a:xfrm flipH="1">
            <a:off x="1142976"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3"/>
                                        </p:tgtEl>
                                        <p:attrNameLst>
                                          <p:attrName>style.visibility</p:attrName>
                                        </p:attrNameLst>
                                      </p:cBhvr>
                                      <p:to>
                                        <p:strVal val="visible"/>
                                      </p:to>
                                    </p:set>
                                    <p:anim calcmode="lin" valueType="num">
                                      <p:cBhvr additive="base">
                                        <p:cTn id="76" dur="1000" fill="hold"/>
                                        <p:tgtEl>
                                          <p:spTgt spid="23"/>
                                        </p:tgtEl>
                                        <p:attrNameLst>
                                          <p:attrName>ppt_x</p:attrName>
                                        </p:attrNameLst>
                                      </p:cBhvr>
                                      <p:tavLst>
                                        <p:tav tm="0">
                                          <p:val>
                                            <p:strVal val="0-#ppt_w/2"/>
                                          </p:val>
                                        </p:tav>
                                        <p:tav tm="100000">
                                          <p:val>
                                            <p:strVal val="#ppt_x"/>
                                          </p:val>
                                        </p:tav>
                                      </p:tavLst>
                                    </p:anim>
                                    <p:anim calcmode="lin" valueType="num">
                                      <p:cBhvr additive="base">
                                        <p:cTn id="77" dur="1000" fill="hold"/>
                                        <p:tgtEl>
                                          <p:spTgt spid="23"/>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2"/>
                                        </p:tgtEl>
                                        <p:attrNameLst>
                                          <p:attrName>style.visibility</p:attrName>
                                        </p:attrNameLst>
                                      </p:cBhvr>
                                      <p:to>
                                        <p:strVal val="visible"/>
                                      </p:to>
                                    </p:set>
                                    <p:anim calcmode="lin" valueType="num">
                                      <p:cBhvr additive="base">
                                        <p:cTn id="80" dur="1000" fill="hold"/>
                                        <p:tgtEl>
                                          <p:spTgt spid="22"/>
                                        </p:tgtEl>
                                        <p:attrNameLst>
                                          <p:attrName>ppt_x</p:attrName>
                                        </p:attrNameLst>
                                      </p:cBhvr>
                                      <p:tavLst>
                                        <p:tav tm="0">
                                          <p:val>
                                            <p:strVal val="0-#ppt_w/2"/>
                                          </p:val>
                                        </p:tav>
                                        <p:tav tm="100000">
                                          <p:val>
                                            <p:strVal val="#ppt_x"/>
                                          </p:val>
                                        </p:tav>
                                      </p:tavLst>
                                    </p:anim>
                                    <p:anim calcmode="lin" valueType="num">
                                      <p:cBhvr additive="base">
                                        <p:cTn id="81" dur="1000" fill="hold"/>
                                        <p:tgtEl>
                                          <p:spTgt spid="22"/>
                                        </p:tgtEl>
                                        <p:attrNameLst>
                                          <p:attrName>ppt_y</p:attrName>
                                        </p:attrNameLst>
                                      </p:cBhvr>
                                      <p:tavLst>
                                        <p:tav tm="0">
                                          <p:val>
                                            <p:strVal val="#ppt_y"/>
                                          </p:val>
                                        </p:tav>
                                        <p:tav tm="100000">
                                          <p:val>
                                            <p:strVal val="#ppt_y"/>
                                          </p:val>
                                        </p:tav>
                                      </p:tavLst>
                                    </p:anim>
                                  </p:childTnLst>
                                </p:cTn>
                              </p:par>
                              <p:par>
                                <p:cTn id="82" presetID="7" presetClass="entr" presetSubtype="8" fill="hold" grpId="0" nodeType="withEffect">
                                  <p:stCondLst>
                                    <p:cond delay="0"/>
                                  </p:stCondLst>
                                  <p:childTnLst>
                                    <p:set>
                                      <p:cBhvr>
                                        <p:cTn id="83" dur="1" fill="hold">
                                          <p:stCondLst>
                                            <p:cond delay="0"/>
                                          </p:stCondLst>
                                        </p:cTn>
                                        <p:tgtEl>
                                          <p:spTgt spid="20"/>
                                        </p:tgtEl>
                                        <p:attrNameLst>
                                          <p:attrName>style.visibility</p:attrName>
                                        </p:attrNameLst>
                                      </p:cBhvr>
                                      <p:to>
                                        <p:strVal val="visible"/>
                                      </p:to>
                                    </p:set>
                                    <p:anim calcmode="lin" valueType="num">
                                      <p:cBhvr additive="base">
                                        <p:cTn id="84" dur="1000" fill="hold"/>
                                        <p:tgtEl>
                                          <p:spTgt spid="20"/>
                                        </p:tgtEl>
                                        <p:attrNameLst>
                                          <p:attrName>ppt_x</p:attrName>
                                        </p:attrNameLst>
                                      </p:cBhvr>
                                      <p:tavLst>
                                        <p:tav tm="0">
                                          <p:val>
                                            <p:strVal val="0-#ppt_w/2"/>
                                          </p:val>
                                        </p:tav>
                                        <p:tav tm="100000">
                                          <p:val>
                                            <p:strVal val="#ppt_x"/>
                                          </p:val>
                                        </p:tav>
                                      </p:tavLst>
                                    </p:anim>
                                    <p:anim calcmode="lin" valueType="num">
                                      <p:cBhvr additive="base">
                                        <p:cTn id="85" dur="1000" fill="hold"/>
                                        <p:tgtEl>
                                          <p:spTgt spid="20"/>
                                        </p:tgtEl>
                                        <p:attrNameLst>
                                          <p:attrName>ppt_y</p:attrName>
                                        </p:attrNameLst>
                                      </p:cBhvr>
                                      <p:tavLst>
                                        <p:tav tm="0">
                                          <p:val>
                                            <p:strVal val="#ppt_y"/>
                                          </p:val>
                                        </p:tav>
                                        <p:tav tm="100000">
                                          <p:val>
                                            <p:strVal val="#ppt_y"/>
                                          </p:val>
                                        </p:tav>
                                      </p:tavLst>
                                    </p:anim>
                                  </p:childTnLst>
                                </p:cTn>
                              </p:par>
                            </p:childTnLst>
                          </p:cTn>
                        </p:par>
                        <p:par>
                          <p:cTn id="86" fill="hold">
                            <p:stCondLst>
                              <p:cond delay="2000"/>
                            </p:stCondLst>
                            <p:childTnLst>
                              <p:par>
                                <p:cTn id="87" presetID="10" presetClass="entr" presetSubtype="0" fill="hold" nodeType="afterEffect">
                                  <p:stCondLst>
                                    <p:cond delay="0"/>
                                  </p:stCondLst>
                                  <p:childTnLst>
                                    <p:set>
                                      <p:cBhvr>
                                        <p:cTn id="88" dur="1" fill="hold">
                                          <p:stCondLst>
                                            <p:cond delay="0"/>
                                          </p:stCondLst>
                                        </p:cTn>
                                        <p:tgtEl>
                                          <p:spTgt spid="30"/>
                                        </p:tgtEl>
                                        <p:attrNameLst>
                                          <p:attrName>style.visibility</p:attrName>
                                        </p:attrNameLst>
                                      </p:cBhvr>
                                      <p:to>
                                        <p:strVal val="visible"/>
                                      </p:to>
                                    </p:set>
                                    <p:animEffect transition="in" filter="fade">
                                      <p:cBhvr>
                                        <p:cTn id="89"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P spid="23" grpId="0" animBg="1"/>
    </p:bldLst>
  </p:timing>
</p:sld>
</file>

<file path=ppt/slides/slide177.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lvl="1" algn="just" rtl="1">
                        <a:lnSpc>
                          <a:spcPct val="150000"/>
                        </a:lnSpc>
                      </a:pPr>
                      <a:endParaRPr lang="fa-IR" sz="2200" b="1" kern="1200" dirty="0" smtClean="0">
                        <a:solidFill>
                          <a:schemeClr val="tx1"/>
                        </a:solidFill>
                        <a:latin typeface="+mn-lt"/>
                        <a:ea typeface="+mn-ea"/>
                        <a:cs typeface="B Lotus" pitchFamily="2" charset="-78"/>
                      </a:endParaRPr>
                    </a:p>
                    <a:p>
                      <a:pPr lvl="1" algn="just" rtl="1">
                        <a:lnSpc>
                          <a:spcPct val="150000"/>
                        </a:lnSpc>
                      </a:pPr>
                      <a:endParaRPr lang="fa-IR"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5. مي‌توان هر يك از آداب را، به عنوان تكليف عملي، به مخاطبان داد، تا آن را شبانه روز در منزل اجرا كنند، مثل آداب سلام كردن و احترام گذاشتن و....</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6. اگر ممكن باشد، آداب آموزش داده شده، بعد از هر درس، تايپ شود ودر اختيار مخاطبان قرار گيرد، تا بعد از اتمام دوره،مجموعه‌اي از آداب مورد نياز را در اختيار داشته باشند.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7. آدابي كه به عنوان تكليف داده مي‏شود، نبايد براي مخاطب مشقّت‏زا باشد.</a:t>
                      </a:r>
                      <a:endParaRPr lang="en-US" sz="2200" b="1" kern="1200" dirty="0" smtClean="0">
                        <a:solidFill>
                          <a:schemeClr val="tx1"/>
                        </a:solidFill>
                        <a:latin typeface="+mn-lt"/>
                        <a:ea typeface="+mn-ea"/>
                        <a:cs typeface="B Lotus" pitchFamily="2" charset="-78"/>
                      </a:endParaRPr>
                    </a:p>
                    <a:p>
                      <a:pPr lvl="1" algn="just">
                        <a:lnSpc>
                          <a:spcPct val="150000"/>
                        </a:lnSpc>
                      </a:pPr>
                      <a:r>
                        <a:rPr lang="ar-SA" sz="2200" b="1" kern="1200" dirty="0" smtClean="0">
                          <a:solidFill>
                            <a:schemeClr val="tx1"/>
                          </a:solidFill>
                          <a:latin typeface="+mn-lt"/>
                          <a:ea typeface="+mn-ea"/>
                          <a:cs typeface="B Lotus" pitchFamily="2" charset="-78"/>
                        </a:rPr>
                        <a:t>8. بهتر است آداب، به سیره‏ی معصومین</a:t>
                      </a:r>
                      <a:r>
                        <a:rPr lang="en-US" sz="2200" b="1" kern="1200" dirty="0" smtClean="0">
                          <a:solidFill>
                            <a:schemeClr val="tx1"/>
                          </a:solidFill>
                          <a:latin typeface="+mn-lt"/>
                          <a:ea typeface="+mn-ea"/>
                          <a:cs typeface="B Lotus" pitchFamily="2" charset="-78"/>
                          <a:sym typeface="Roumouz"/>
                        </a:rPr>
                        <a:t></a:t>
                      </a:r>
                      <a:r>
                        <a:rPr lang="ar-SA" sz="2200" b="1" kern="1200" dirty="0" smtClean="0">
                          <a:solidFill>
                            <a:schemeClr val="tx1"/>
                          </a:solidFill>
                          <a:latin typeface="+mn-lt"/>
                          <a:ea typeface="+mn-ea"/>
                          <a:cs typeface="B Lotus" pitchFamily="2" charset="-78"/>
                        </a:rPr>
                        <a:t> مستند باشد. </a:t>
                      </a:r>
                      <a:endParaRPr lang="en-US" sz="2200" b="1"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پانزدهم / قالب آدابی </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3857620"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3571868"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28611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00036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271461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428860" y="214290"/>
            <a:ext cx="247504"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14310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185229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57160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15</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14348"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3" name="Rounded Rectangle 22">
            <a:hlinkClick r:id="rId23" action="ppaction://hlinksldjump">
              <a:snd r:embed="rId5" name="thbad.wav"/>
            </a:hlinkClick>
            <a:hlinkHover r:id="" action="ppaction://noaction">
              <a:snd r:embed="rId6" name="0.wav"/>
            </a:hlinkHover>
          </p:cNvPr>
          <p:cNvSpPr/>
          <p:nvPr/>
        </p:nvSpPr>
        <p:spPr>
          <a:xfrm flipH="1">
            <a:off x="1142976"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3"/>
                                        </p:tgtEl>
                                        <p:attrNameLst>
                                          <p:attrName>style.visibility</p:attrName>
                                        </p:attrNameLst>
                                      </p:cBhvr>
                                      <p:to>
                                        <p:strVal val="visible"/>
                                      </p:to>
                                    </p:set>
                                    <p:anim calcmode="lin" valueType="num">
                                      <p:cBhvr additive="base">
                                        <p:cTn id="76" dur="1000" fill="hold"/>
                                        <p:tgtEl>
                                          <p:spTgt spid="23"/>
                                        </p:tgtEl>
                                        <p:attrNameLst>
                                          <p:attrName>ppt_x</p:attrName>
                                        </p:attrNameLst>
                                      </p:cBhvr>
                                      <p:tavLst>
                                        <p:tav tm="0">
                                          <p:val>
                                            <p:strVal val="0-#ppt_w/2"/>
                                          </p:val>
                                        </p:tav>
                                        <p:tav tm="100000">
                                          <p:val>
                                            <p:strVal val="#ppt_x"/>
                                          </p:val>
                                        </p:tav>
                                      </p:tavLst>
                                    </p:anim>
                                    <p:anim calcmode="lin" valueType="num">
                                      <p:cBhvr additive="base">
                                        <p:cTn id="77" dur="1000" fill="hold"/>
                                        <p:tgtEl>
                                          <p:spTgt spid="23"/>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2"/>
                                        </p:tgtEl>
                                        <p:attrNameLst>
                                          <p:attrName>style.visibility</p:attrName>
                                        </p:attrNameLst>
                                      </p:cBhvr>
                                      <p:to>
                                        <p:strVal val="visible"/>
                                      </p:to>
                                    </p:set>
                                    <p:anim calcmode="lin" valueType="num">
                                      <p:cBhvr additive="base">
                                        <p:cTn id="80" dur="1000" fill="hold"/>
                                        <p:tgtEl>
                                          <p:spTgt spid="22"/>
                                        </p:tgtEl>
                                        <p:attrNameLst>
                                          <p:attrName>ppt_x</p:attrName>
                                        </p:attrNameLst>
                                      </p:cBhvr>
                                      <p:tavLst>
                                        <p:tav tm="0">
                                          <p:val>
                                            <p:strVal val="0-#ppt_w/2"/>
                                          </p:val>
                                        </p:tav>
                                        <p:tav tm="100000">
                                          <p:val>
                                            <p:strVal val="#ppt_x"/>
                                          </p:val>
                                        </p:tav>
                                      </p:tavLst>
                                    </p:anim>
                                    <p:anim calcmode="lin" valueType="num">
                                      <p:cBhvr additive="base">
                                        <p:cTn id="81" dur="1000" fill="hold"/>
                                        <p:tgtEl>
                                          <p:spTgt spid="22"/>
                                        </p:tgtEl>
                                        <p:attrNameLst>
                                          <p:attrName>ppt_y</p:attrName>
                                        </p:attrNameLst>
                                      </p:cBhvr>
                                      <p:tavLst>
                                        <p:tav tm="0">
                                          <p:val>
                                            <p:strVal val="#ppt_y"/>
                                          </p:val>
                                        </p:tav>
                                        <p:tav tm="100000">
                                          <p:val>
                                            <p:strVal val="#ppt_y"/>
                                          </p:val>
                                        </p:tav>
                                      </p:tavLst>
                                    </p:anim>
                                  </p:childTnLst>
                                </p:cTn>
                              </p:par>
                              <p:par>
                                <p:cTn id="82" presetID="7" presetClass="entr" presetSubtype="8" fill="hold" grpId="0" nodeType="withEffect">
                                  <p:stCondLst>
                                    <p:cond delay="0"/>
                                  </p:stCondLst>
                                  <p:childTnLst>
                                    <p:set>
                                      <p:cBhvr>
                                        <p:cTn id="83" dur="1" fill="hold">
                                          <p:stCondLst>
                                            <p:cond delay="0"/>
                                          </p:stCondLst>
                                        </p:cTn>
                                        <p:tgtEl>
                                          <p:spTgt spid="20"/>
                                        </p:tgtEl>
                                        <p:attrNameLst>
                                          <p:attrName>style.visibility</p:attrName>
                                        </p:attrNameLst>
                                      </p:cBhvr>
                                      <p:to>
                                        <p:strVal val="visible"/>
                                      </p:to>
                                    </p:set>
                                    <p:anim calcmode="lin" valueType="num">
                                      <p:cBhvr additive="base">
                                        <p:cTn id="84" dur="1000" fill="hold"/>
                                        <p:tgtEl>
                                          <p:spTgt spid="20"/>
                                        </p:tgtEl>
                                        <p:attrNameLst>
                                          <p:attrName>ppt_x</p:attrName>
                                        </p:attrNameLst>
                                      </p:cBhvr>
                                      <p:tavLst>
                                        <p:tav tm="0">
                                          <p:val>
                                            <p:strVal val="0-#ppt_w/2"/>
                                          </p:val>
                                        </p:tav>
                                        <p:tav tm="100000">
                                          <p:val>
                                            <p:strVal val="#ppt_x"/>
                                          </p:val>
                                        </p:tav>
                                      </p:tavLst>
                                    </p:anim>
                                    <p:anim calcmode="lin" valueType="num">
                                      <p:cBhvr additive="base">
                                        <p:cTn id="85" dur="1000" fill="hold"/>
                                        <p:tgtEl>
                                          <p:spTgt spid="20"/>
                                        </p:tgtEl>
                                        <p:attrNameLst>
                                          <p:attrName>ppt_y</p:attrName>
                                        </p:attrNameLst>
                                      </p:cBhvr>
                                      <p:tavLst>
                                        <p:tav tm="0">
                                          <p:val>
                                            <p:strVal val="#ppt_y"/>
                                          </p:val>
                                        </p:tav>
                                        <p:tav tm="100000">
                                          <p:val>
                                            <p:strVal val="#ppt_y"/>
                                          </p:val>
                                        </p:tav>
                                      </p:tavLst>
                                    </p:anim>
                                  </p:childTnLst>
                                </p:cTn>
                              </p:par>
                            </p:childTnLst>
                          </p:cTn>
                        </p:par>
                        <p:par>
                          <p:cTn id="86" fill="hold">
                            <p:stCondLst>
                              <p:cond delay="2000"/>
                            </p:stCondLst>
                            <p:childTnLst>
                              <p:par>
                                <p:cTn id="87" presetID="10" presetClass="entr" presetSubtype="0" fill="hold" nodeType="afterEffect">
                                  <p:stCondLst>
                                    <p:cond delay="0"/>
                                  </p:stCondLst>
                                  <p:childTnLst>
                                    <p:set>
                                      <p:cBhvr>
                                        <p:cTn id="88" dur="1" fill="hold">
                                          <p:stCondLst>
                                            <p:cond delay="0"/>
                                          </p:stCondLst>
                                        </p:cTn>
                                        <p:tgtEl>
                                          <p:spTgt spid="30"/>
                                        </p:tgtEl>
                                        <p:attrNameLst>
                                          <p:attrName>style.visibility</p:attrName>
                                        </p:attrNameLst>
                                      </p:cBhvr>
                                      <p:to>
                                        <p:strVal val="visible"/>
                                      </p:to>
                                    </p:set>
                                    <p:animEffect transition="in" filter="fade">
                                      <p:cBhvr>
                                        <p:cTn id="89"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P spid="23" grpId="0" animBg="1"/>
    </p:bldLst>
  </p:timing>
</p:sld>
</file>

<file path=ppt/slides/slide178.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برخي از انواع آداب:</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آداب نماز خواندن</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قرآن‌ خواندن،</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مسجد رفتن، </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زیارت رفتن،</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میهمانی‌ رفتن، </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سفررفتن،</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 تشکّرکردن،</a:t>
                      </a:r>
                      <a:endParaRPr lang="en-US" sz="2200" b="1" kern="1200" dirty="0" smtClean="0">
                        <a:solidFill>
                          <a:schemeClr val="tx1"/>
                        </a:solidFill>
                        <a:latin typeface="+mn-lt"/>
                        <a:ea typeface="+mn-ea"/>
                        <a:cs typeface="B Lotus" pitchFamily="2" charset="-78"/>
                      </a:endParaRPr>
                    </a:p>
                    <a:p>
                      <a:pPr lvl="1" algn="just">
                        <a:lnSpc>
                          <a:spcPct val="150000"/>
                        </a:lnSpc>
                      </a:pPr>
                      <a:r>
                        <a:rPr lang="ar-SA" sz="2200" b="1" kern="1200" dirty="0" smtClean="0">
                          <a:solidFill>
                            <a:schemeClr val="tx1"/>
                          </a:solidFill>
                          <a:latin typeface="+mn-lt"/>
                          <a:ea typeface="+mn-ea"/>
                          <a:cs typeface="B Lotus" pitchFamily="2" charset="-78"/>
                        </a:rPr>
                        <a:t>مزاح کردن، دیدن، خوردن، نوشیدن، خوابیدن، مسواک ‌زدن، دست‏شویی رفتن،و.... </a:t>
                      </a:r>
                      <a:endParaRPr lang="en-US" sz="2200" b="1"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پانزدهم / قالب آدابی </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3857620"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3571868"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28611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00036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271461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428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143108" y="214290"/>
            <a:ext cx="247504"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185229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57160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15</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14348"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3" name="Rounded Rectangle 22">
            <a:hlinkClick r:id="rId23" action="ppaction://hlinksldjump">
              <a:snd r:embed="rId5" name="thbad.wav"/>
            </a:hlinkClick>
            <a:hlinkHover r:id="" action="ppaction://noaction">
              <a:snd r:embed="rId6" name="0.wav"/>
            </a:hlinkHover>
          </p:cNvPr>
          <p:cNvSpPr/>
          <p:nvPr/>
        </p:nvSpPr>
        <p:spPr>
          <a:xfrm flipH="1">
            <a:off x="1142976"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3"/>
                                        </p:tgtEl>
                                        <p:attrNameLst>
                                          <p:attrName>style.visibility</p:attrName>
                                        </p:attrNameLst>
                                      </p:cBhvr>
                                      <p:to>
                                        <p:strVal val="visible"/>
                                      </p:to>
                                    </p:set>
                                    <p:anim calcmode="lin" valueType="num">
                                      <p:cBhvr additive="base">
                                        <p:cTn id="76" dur="1000" fill="hold"/>
                                        <p:tgtEl>
                                          <p:spTgt spid="23"/>
                                        </p:tgtEl>
                                        <p:attrNameLst>
                                          <p:attrName>ppt_x</p:attrName>
                                        </p:attrNameLst>
                                      </p:cBhvr>
                                      <p:tavLst>
                                        <p:tav tm="0">
                                          <p:val>
                                            <p:strVal val="0-#ppt_w/2"/>
                                          </p:val>
                                        </p:tav>
                                        <p:tav tm="100000">
                                          <p:val>
                                            <p:strVal val="#ppt_x"/>
                                          </p:val>
                                        </p:tav>
                                      </p:tavLst>
                                    </p:anim>
                                    <p:anim calcmode="lin" valueType="num">
                                      <p:cBhvr additive="base">
                                        <p:cTn id="77" dur="1000" fill="hold"/>
                                        <p:tgtEl>
                                          <p:spTgt spid="23"/>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2"/>
                                        </p:tgtEl>
                                        <p:attrNameLst>
                                          <p:attrName>style.visibility</p:attrName>
                                        </p:attrNameLst>
                                      </p:cBhvr>
                                      <p:to>
                                        <p:strVal val="visible"/>
                                      </p:to>
                                    </p:set>
                                    <p:anim calcmode="lin" valueType="num">
                                      <p:cBhvr additive="base">
                                        <p:cTn id="80" dur="1000" fill="hold"/>
                                        <p:tgtEl>
                                          <p:spTgt spid="22"/>
                                        </p:tgtEl>
                                        <p:attrNameLst>
                                          <p:attrName>ppt_x</p:attrName>
                                        </p:attrNameLst>
                                      </p:cBhvr>
                                      <p:tavLst>
                                        <p:tav tm="0">
                                          <p:val>
                                            <p:strVal val="0-#ppt_w/2"/>
                                          </p:val>
                                        </p:tav>
                                        <p:tav tm="100000">
                                          <p:val>
                                            <p:strVal val="#ppt_x"/>
                                          </p:val>
                                        </p:tav>
                                      </p:tavLst>
                                    </p:anim>
                                    <p:anim calcmode="lin" valueType="num">
                                      <p:cBhvr additive="base">
                                        <p:cTn id="81" dur="1000" fill="hold"/>
                                        <p:tgtEl>
                                          <p:spTgt spid="22"/>
                                        </p:tgtEl>
                                        <p:attrNameLst>
                                          <p:attrName>ppt_y</p:attrName>
                                        </p:attrNameLst>
                                      </p:cBhvr>
                                      <p:tavLst>
                                        <p:tav tm="0">
                                          <p:val>
                                            <p:strVal val="#ppt_y"/>
                                          </p:val>
                                        </p:tav>
                                        <p:tav tm="100000">
                                          <p:val>
                                            <p:strVal val="#ppt_y"/>
                                          </p:val>
                                        </p:tav>
                                      </p:tavLst>
                                    </p:anim>
                                  </p:childTnLst>
                                </p:cTn>
                              </p:par>
                              <p:par>
                                <p:cTn id="82" presetID="7" presetClass="entr" presetSubtype="8" fill="hold" grpId="0" nodeType="withEffect">
                                  <p:stCondLst>
                                    <p:cond delay="0"/>
                                  </p:stCondLst>
                                  <p:childTnLst>
                                    <p:set>
                                      <p:cBhvr>
                                        <p:cTn id="83" dur="1" fill="hold">
                                          <p:stCondLst>
                                            <p:cond delay="0"/>
                                          </p:stCondLst>
                                        </p:cTn>
                                        <p:tgtEl>
                                          <p:spTgt spid="20"/>
                                        </p:tgtEl>
                                        <p:attrNameLst>
                                          <p:attrName>style.visibility</p:attrName>
                                        </p:attrNameLst>
                                      </p:cBhvr>
                                      <p:to>
                                        <p:strVal val="visible"/>
                                      </p:to>
                                    </p:set>
                                    <p:anim calcmode="lin" valueType="num">
                                      <p:cBhvr additive="base">
                                        <p:cTn id="84" dur="1000" fill="hold"/>
                                        <p:tgtEl>
                                          <p:spTgt spid="20"/>
                                        </p:tgtEl>
                                        <p:attrNameLst>
                                          <p:attrName>ppt_x</p:attrName>
                                        </p:attrNameLst>
                                      </p:cBhvr>
                                      <p:tavLst>
                                        <p:tav tm="0">
                                          <p:val>
                                            <p:strVal val="0-#ppt_w/2"/>
                                          </p:val>
                                        </p:tav>
                                        <p:tav tm="100000">
                                          <p:val>
                                            <p:strVal val="#ppt_x"/>
                                          </p:val>
                                        </p:tav>
                                      </p:tavLst>
                                    </p:anim>
                                    <p:anim calcmode="lin" valueType="num">
                                      <p:cBhvr additive="base">
                                        <p:cTn id="85" dur="1000" fill="hold"/>
                                        <p:tgtEl>
                                          <p:spTgt spid="20"/>
                                        </p:tgtEl>
                                        <p:attrNameLst>
                                          <p:attrName>ppt_y</p:attrName>
                                        </p:attrNameLst>
                                      </p:cBhvr>
                                      <p:tavLst>
                                        <p:tav tm="0">
                                          <p:val>
                                            <p:strVal val="#ppt_y"/>
                                          </p:val>
                                        </p:tav>
                                        <p:tav tm="100000">
                                          <p:val>
                                            <p:strVal val="#ppt_y"/>
                                          </p:val>
                                        </p:tav>
                                      </p:tavLst>
                                    </p:anim>
                                  </p:childTnLst>
                                </p:cTn>
                              </p:par>
                            </p:childTnLst>
                          </p:cTn>
                        </p:par>
                        <p:par>
                          <p:cTn id="86" fill="hold">
                            <p:stCondLst>
                              <p:cond delay="2000"/>
                            </p:stCondLst>
                            <p:childTnLst>
                              <p:par>
                                <p:cTn id="87" presetID="10" presetClass="entr" presetSubtype="0" fill="hold" nodeType="afterEffect">
                                  <p:stCondLst>
                                    <p:cond delay="0"/>
                                  </p:stCondLst>
                                  <p:childTnLst>
                                    <p:set>
                                      <p:cBhvr>
                                        <p:cTn id="88" dur="1" fill="hold">
                                          <p:stCondLst>
                                            <p:cond delay="0"/>
                                          </p:stCondLst>
                                        </p:cTn>
                                        <p:tgtEl>
                                          <p:spTgt spid="30"/>
                                        </p:tgtEl>
                                        <p:attrNameLst>
                                          <p:attrName>style.visibility</p:attrName>
                                        </p:attrNameLst>
                                      </p:cBhvr>
                                      <p:to>
                                        <p:strVal val="visible"/>
                                      </p:to>
                                    </p:set>
                                    <p:animEffect transition="in" filter="fade">
                                      <p:cBhvr>
                                        <p:cTn id="89"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P spid="23" grpId="0" animBg="1"/>
    </p:bldLst>
  </p:timing>
</p:sld>
</file>

<file path=ppt/slides/slide179.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ctr"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نمونه‏ها</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مقطع ابتدایی</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0"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آداب لباس</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1. لباس‌هايمان را هميشه تميز نگاه داريم.</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2. با لباس ميهماني، مشغول به كار وبازي نشويم.</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3. لباس را آويزان كنيم.</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4. حتّي‌الامكان، ازلباس‌هاي اطو كشيده استفاده كنيم.</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5. حتّي‌الامكان، لباس‌هاي سياه نپوشيم.</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6. بيشتر،از لباس سفيد استفاده كنيم.</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7. از لباس‌هاي خود مواظبت كنيم كه پاره و کثیف نشود.</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8. قبل از بيرون رفتن، لباس‌هاي خود را وارسي كنيم تا مشكلي نداشته باشد.</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پانزدهم / قالب آدابی </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3857620"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3571868"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28611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00036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271461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428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14310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1852298" y="214290"/>
            <a:ext cx="247504"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57160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15</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14348"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3" name="Rounded Rectangle 22">
            <a:hlinkClick r:id="rId23" action="ppaction://hlinksldjump">
              <a:snd r:embed="rId5" name="thbad.wav"/>
            </a:hlinkClick>
            <a:hlinkHover r:id="" action="ppaction://noaction">
              <a:snd r:embed="rId6" name="0.wav"/>
            </a:hlinkHover>
          </p:cNvPr>
          <p:cNvSpPr/>
          <p:nvPr/>
        </p:nvSpPr>
        <p:spPr>
          <a:xfrm flipH="1">
            <a:off x="1142976"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3"/>
                                        </p:tgtEl>
                                        <p:attrNameLst>
                                          <p:attrName>style.visibility</p:attrName>
                                        </p:attrNameLst>
                                      </p:cBhvr>
                                      <p:to>
                                        <p:strVal val="visible"/>
                                      </p:to>
                                    </p:set>
                                    <p:anim calcmode="lin" valueType="num">
                                      <p:cBhvr additive="base">
                                        <p:cTn id="76" dur="1000" fill="hold"/>
                                        <p:tgtEl>
                                          <p:spTgt spid="23"/>
                                        </p:tgtEl>
                                        <p:attrNameLst>
                                          <p:attrName>ppt_x</p:attrName>
                                        </p:attrNameLst>
                                      </p:cBhvr>
                                      <p:tavLst>
                                        <p:tav tm="0">
                                          <p:val>
                                            <p:strVal val="0-#ppt_w/2"/>
                                          </p:val>
                                        </p:tav>
                                        <p:tav tm="100000">
                                          <p:val>
                                            <p:strVal val="#ppt_x"/>
                                          </p:val>
                                        </p:tav>
                                      </p:tavLst>
                                    </p:anim>
                                    <p:anim calcmode="lin" valueType="num">
                                      <p:cBhvr additive="base">
                                        <p:cTn id="77" dur="1000" fill="hold"/>
                                        <p:tgtEl>
                                          <p:spTgt spid="23"/>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2"/>
                                        </p:tgtEl>
                                        <p:attrNameLst>
                                          <p:attrName>style.visibility</p:attrName>
                                        </p:attrNameLst>
                                      </p:cBhvr>
                                      <p:to>
                                        <p:strVal val="visible"/>
                                      </p:to>
                                    </p:set>
                                    <p:anim calcmode="lin" valueType="num">
                                      <p:cBhvr additive="base">
                                        <p:cTn id="80" dur="1000" fill="hold"/>
                                        <p:tgtEl>
                                          <p:spTgt spid="22"/>
                                        </p:tgtEl>
                                        <p:attrNameLst>
                                          <p:attrName>ppt_x</p:attrName>
                                        </p:attrNameLst>
                                      </p:cBhvr>
                                      <p:tavLst>
                                        <p:tav tm="0">
                                          <p:val>
                                            <p:strVal val="0-#ppt_w/2"/>
                                          </p:val>
                                        </p:tav>
                                        <p:tav tm="100000">
                                          <p:val>
                                            <p:strVal val="#ppt_x"/>
                                          </p:val>
                                        </p:tav>
                                      </p:tavLst>
                                    </p:anim>
                                    <p:anim calcmode="lin" valueType="num">
                                      <p:cBhvr additive="base">
                                        <p:cTn id="81" dur="1000" fill="hold"/>
                                        <p:tgtEl>
                                          <p:spTgt spid="22"/>
                                        </p:tgtEl>
                                        <p:attrNameLst>
                                          <p:attrName>ppt_y</p:attrName>
                                        </p:attrNameLst>
                                      </p:cBhvr>
                                      <p:tavLst>
                                        <p:tav tm="0">
                                          <p:val>
                                            <p:strVal val="#ppt_y"/>
                                          </p:val>
                                        </p:tav>
                                        <p:tav tm="100000">
                                          <p:val>
                                            <p:strVal val="#ppt_y"/>
                                          </p:val>
                                        </p:tav>
                                      </p:tavLst>
                                    </p:anim>
                                  </p:childTnLst>
                                </p:cTn>
                              </p:par>
                              <p:par>
                                <p:cTn id="82" presetID="7" presetClass="entr" presetSubtype="8" fill="hold" grpId="0" nodeType="withEffect">
                                  <p:stCondLst>
                                    <p:cond delay="0"/>
                                  </p:stCondLst>
                                  <p:childTnLst>
                                    <p:set>
                                      <p:cBhvr>
                                        <p:cTn id="83" dur="1" fill="hold">
                                          <p:stCondLst>
                                            <p:cond delay="0"/>
                                          </p:stCondLst>
                                        </p:cTn>
                                        <p:tgtEl>
                                          <p:spTgt spid="20"/>
                                        </p:tgtEl>
                                        <p:attrNameLst>
                                          <p:attrName>style.visibility</p:attrName>
                                        </p:attrNameLst>
                                      </p:cBhvr>
                                      <p:to>
                                        <p:strVal val="visible"/>
                                      </p:to>
                                    </p:set>
                                    <p:anim calcmode="lin" valueType="num">
                                      <p:cBhvr additive="base">
                                        <p:cTn id="84" dur="1000" fill="hold"/>
                                        <p:tgtEl>
                                          <p:spTgt spid="20"/>
                                        </p:tgtEl>
                                        <p:attrNameLst>
                                          <p:attrName>ppt_x</p:attrName>
                                        </p:attrNameLst>
                                      </p:cBhvr>
                                      <p:tavLst>
                                        <p:tav tm="0">
                                          <p:val>
                                            <p:strVal val="0-#ppt_w/2"/>
                                          </p:val>
                                        </p:tav>
                                        <p:tav tm="100000">
                                          <p:val>
                                            <p:strVal val="#ppt_x"/>
                                          </p:val>
                                        </p:tav>
                                      </p:tavLst>
                                    </p:anim>
                                    <p:anim calcmode="lin" valueType="num">
                                      <p:cBhvr additive="base">
                                        <p:cTn id="85" dur="1000" fill="hold"/>
                                        <p:tgtEl>
                                          <p:spTgt spid="20"/>
                                        </p:tgtEl>
                                        <p:attrNameLst>
                                          <p:attrName>ppt_y</p:attrName>
                                        </p:attrNameLst>
                                      </p:cBhvr>
                                      <p:tavLst>
                                        <p:tav tm="0">
                                          <p:val>
                                            <p:strVal val="#ppt_y"/>
                                          </p:val>
                                        </p:tav>
                                        <p:tav tm="100000">
                                          <p:val>
                                            <p:strVal val="#ppt_y"/>
                                          </p:val>
                                        </p:tav>
                                      </p:tavLst>
                                    </p:anim>
                                  </p:childTnLst>
                                </p:cTn>
                              </p:par>
                            </p:childTnLst>
                          </p:cTn>
                        </p:par>
                        <p:par>
                          <p:cTn id="86" fill="hold">
                            <p:stCondLst>
                              <p:cond delay="2000"/>
                            </p:stCondLst>
                            <p:childTnLst>
                              <p:par>
                                <p:cTn id="87" presetID="10" presetClass="entr" presetSubtype="0" fill="hold" nodeType="afterEffect">
                                  <p:stCondLst>
                                    <p:cond delay="0"/>
                                  </p:stCondLst>
                                  <p:childTnLst>
                                    <p:set>
                                      <p:cBhvr>
                                        <p:cTn id="88" dur="1" fill="hold">
                                          <p:stCondLst>
                                            <p:cond delay="0"/>
                                          </p:stCondLst>
                                        </p:cTn>
                                        <p:tgtEl>
                                          <p:spTgt spid="30"/>
                                        </p:tgtEl>
                                        <p:attrNameLst>
                                          <p:attrName>style.visibility</p:attrName>
                                        </p:attrNameLst>
                                      </p:cBhvr>
                                      <p:to>
                                        <p:strVal val="visible"/>
                                      </p:to>
                                    </p:set>
                                    <p:animEffect transition="in" filter="fade">
                                      <p:cBhvr>
                                        <p:cTn id="89"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P spid="23"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نکته‏ی سوم:</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000" b="1" kern="1200" dirty="0" smtClean="0">
                          <a:solidFill>
                            <a:schemeClr val="tx1"/>
                          </a:solidFill>
                          <a:latin typeface="+mn-lt"/>
                          <a:ea typeface="+mn-ea"/>
                          <a:cs typeface="B Lotus" pitchFamily="2" charset="-78"/>
                        </a:rPr>
                        <a:t>شاکله، ساختار و تفاوت‏های فردی جزء علل ناقصه به‏وجود آورنده‏ی رفتار انسان‏ها هستند نه علت تامه.</a:t>
                      </a:r>
                      <a:endParaRPr lang="en-US" sz="2000" b="1" kern="1200" dirty="0" smtClean="0">
                        <a:solidFill>
                          <a:schemeClr val="tx1"/>
                        </a:solidFill>
                        <a:latin typeface="+mn-lt"/>
                        <a:ea typeface="+mn-ea"/>
                        <a:cs typeface="B Lotus" pitchFamily="2" charset="-78"/>
                      </a:endParaRPr>
                    </a:p>
                    <a:p>
                      <a:pPr algn="just"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نکته‏ی چهارم</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000" b="1" kern="1200" dirty="0" smtClean="0">
                          <a:solidFill>
                            <a:schemeClr val="tx1"/>
                          </a:solidFill>
                          <a:latin typeface="+mn-lt"/>
                          <a:ea typeface="+mn-ea"/>
                          <a:cs typeface="B Lotus" pitchFamily="2" charset="-78"/>
                        </a:rPr>
                        <a:t>چند عامل است که می‌توانددر به‏وجود آمدن ساختار و شاکله‏ی افراد مؤثّر باشد:</a:t>
                      </a:r>
                      <a:endParaRPr lang="en-US" sz="2000" b="1" kern="1200" dirty="0" smtClean="0">
                        <a:solidFill>
                          <a:schemeClr val="tx1"/>
                        </a:solidFill>
                        <a:latin typeface="+mn-lt"/>
                        <a:ea typeface="+mn-ea"/>
                        <a:cs typeface="B Lotus" pitchFamily="2" charset="-78"/>
                      </a:endParaRPr>
                    </a:p>
                    <a:p>
                      <a:pPr algn="just" rtl="1">
                        <a:lnSpc>
                          <a:spcPct val="150000"/>
                        </a:lnSpc>
                      </a:pPr>
                      <a:r>
                        <a:rPr lang="fa-IR" sz="2000" b="1" kern="1200" dirty="0" smtClean="0">
                          <a:solidFill>
                            <a:schemeClr val="tx1"/>
                          </a:solidFill>
                          <a:latin typeface="+mn-lt"/>
                          <a:ea typeface="+mn-ea"/>
                          <a:cs typeface="B Lotus" pitchFamily="2" charset="-78"/>
                        </a:rPr>
                        <a:t>الف) وراثت: گاهی انسان رفتار یا صفتی را از والدین و یا نیاکان خود به ارث می‏برد؛ چنانچه امام علی</a:t>
                      </a: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latin typeface="+mn-lt"/>
                          <a:ea typeface="+mn-ea"/>
                          <a:cs typeface="B Lotus" pitchFamily="2" charset="-78"/>
                        </a:rPr>
                        <a:t> می‌فرماید:</a:t>
                      </a:r>
                      <a:endParaRPr lang="en-US" sz="2000" b="1" kern="1200" dirty="0" smtClean="0">
                        <a:solidFill>
                          <a:schemeClr val="tx1"/>
                        </a:solidFill>
                        <a:latin typeface="+mn-lt"/>
                        <a:ea typeface="+mn-ea"/>
                        <a:cs typeface="B Lotus" pitchFamily="2" charset="-78"/>
                      </a:endParaRPr>
                    </a:p>
                    <a:p>
                      <a:pPr lvl="3" algn="just" rtl="1">
                        <a:lnSpc>
                          <a:spcPct val="150000"/>
                        </a:lnSpc>
                      </a:pPr>
                      <a:r>
                        <a:rPr lang="fa-IR" sz="2000" b="1" kern="1200" dirty="0" smtClean="0">
                          <a:solidFill>
                            <a:schemeClr val="tx1"/>
                          </a:solidFill>
                          <a:latin typeface="+mn-lt"/>
                          <a:ea typeface="+mn-ea"/>
                          <a:cs typeface="B Lotus" pitchFamily="2" charset="-78"/>
                        </a:rPr>
                        <a:t>«حُسْنُ الْأَخْلَاقِ بُرْهَانُ كَرَمِ الْأَعْرَاق</a:t>
                      </a:r>
                      <a:r>
                        <a:rPr lang="fa-IR" sz="2000" b="1" kern="1200" baseline="0" dirty="0" smtClean="0">
                          <a:solidFill>
                            <a:schemeClr val="tx1"/>
                          </a:solidFill>
                          <a:latin typeface="+mn-lt"/>
                          <a:ea typeface="+mn-ea"/>
                          <a:cs typeface="B Lotus" pitchFamily="2" charset="-78"/>
                        </a:rPr>
                        <a:t> </a:t>
                      </a:r>
                      <a:r>
                        <a:rPr lang="fa-IR" sz="2000" b="1" kern="1200" baseline="0" dirty="0" smtClean="0">
                          <a:solidFill>
                            <a:schemeClr val="tx1"/>
                          </a:solidFill>
                          <a:effectLst>
                            <a:glow rad="139700">
                              <a:schemeClr val="accent2">
                                <a:satMod val="175000"/>
                                <a:alpha val="40000"/>
                              </a:schemeClr>
                            </a:glow>
                          </a:effectLst>
                          <a:latin typeface="+mn-lt"/>
                          <a:ea typeface="+mn-ea"/>
                          <a:cs typeface="B Lotus" pitchFamily="2" charset="-78"/>
                        </a:rPr>
                        <a:t>*</a:t>
                      </a:r>
                      <a:endPar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endParaRPr>
                    </a:p>
                    <a:p>
                      <a:pPr lvl="3" algn="just" rtl="1">
                        <a:lnSpc>
                          <a:spcPct val="150000"/>
                        </a:lnSpc>
                      </a:pPr>
                      <a:r>
                        <a:rPr lang="fa-IR" sz="2000" b="1" kern="1200" dirty="0" smtClean="0">
                          <a:solidFill>
                            <a:schemeClr val="tx1"/>
                          </a:solidFill>
                          <a:latin typeface="+mn-lt"/>
                          <a:ea typeface="+mn-ea"/>
                          <a:cs typeface="B Lotus" pitchFamily="2" charset="-78"/>
                        </a:rPr>
                        <a:t> خوش اخلاقی دلیل کرامت ریشه‌هاست.»</a:t>
                      </a:r>
                      <a:endParaRPr lang="en-US" sz="2000" b="1" kern="1200" dirty="0" smtClean="0">
                        <a:solidFill>
                          <a:schemeClr val="tx1"/>
                        </a:solidFill>
                        <a:latin typeface="+mn-lt"/>
                        <a:ea typeface="+mn-ea"/>
                        <a:cs typeface="B Lotus" pitchFamily="2" charset="-78"/>
                      </a:endParaRPr>
                    </a:p>
                    <a:p>
                      <a:pPr algn="just" rtl="1">
                        <a:lnSpc>
                          <a:spcPct val="150000"/>
                        </a:lnSpc>
                      </a:pPr>
                      <a:r>
                        <a:rPr lang="fa-IR" sz="2000" b="1" kern="1200" dirty="0" smtClean="0">
                          <a:solidFill>
                            <a:schemeClr val="tx1"/>
                          </a:solidFill>
                          <a:latin typeface="+mn-lt"/>
                          <a:ea typeface="+mn-ea"/>
                          <a:cs typeface="B Lotus" pitchFamily="2" charset="-78"/>
                        </a:rPr>
                        <a:t>ب) محیط: شامل خانواده، دوستان، مدرسه، جامعه، جغرافیا و... است.</a:t>
                      </a:r>
                      <a:endParaRPr lang="en-US" sz="2000" b="1" kern="1200" dirty="0" smtClean="0">
                        <a:solidFill>
                          <a:schemeClr val="tx1"/>
                        </a:solidFill>
                        <a:latin typeface="+mn-lt"/>
                        <a:ea typeface="+mn-ea"/>
                        <a:cs typeface="B Lotus" pitchFamily="2" charset="-78"/>
                      </a:endParaRPr>
                    </a:p>
                    <a:p>
                      <a:pPr algn="just" rtl="1">
                        <a:lnSpc>
                          <a:spcPct val="150000"/>
                        </a:lnSpc>
                      </a:pPr>
                      <a:r>
                        <a:rPr lang="fa-IR" sz="2000" b="1" kern="1200" dirty="0" smtClean="0">
                          <a:solidFill>
                            <a:schemeClr val="tx1"/>
                          </a:solidFill>
                          <a:latin typeface="+mn-lt"/>
                          <a:ea typeface="+mn-ea"/>
                          <a:cs typeface="B Lotus" pitchFamily="2" charset="-78"/>
                        </a:rPr>
                        <a:t>ج) آموزش: یکی از عوامل مهم، در ساختاربخشی و شخصیّت‏دهی انسان، نوع آموزش است. </a:t>
                      </a:r>
                    </a:p>
                    <a:p>
                      <a:pPr algn="just" rtl="1">
                        <a:lnSpc>
                          <a:spcPct val="150000"/>
                        </a:lnSpc>
                      </a:pPr>
                      <a:endParaRPr lang="en-US" sz="2000" b="1" kern="1200" dirty="0" smtClean="0">
                        <a:solidFill>
                          <a:schemeClr val="tx1"/>
                        </a:solidFill>
                        <a:latin typeface="+mn-lt"/>
                        <a:ea typeface="+mn-ea"/>
                        <a:cs typeface="B Lotus" pitchFamily="2" charset="-78"/>
                      </a:endParaRPr>
                    </a:p>
                    <a:p>
                      <a:pPr algn="just" rtl="1">
                        <a:lnSpc>
                          <a:spcPct val="150000"/>
                        </a:lnSpc>
                      </a:pPr>
                      <a:r>
                        <a:rPr lang="fa-IR" sz="2000" b="1" kern="1200" baseline="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000" b="1" kern="1200" dirty="0" smtClean="0">
                          <a:solidFill>
                            <a:schemeClr val="tx1"/>
                          </a:solidFill>
                          <a:latin typeface="+mn-lt"/>
                          <a:ea typeface="+mn-ea"/>
                          <a:cs typeface="B Lotus" pitchFamily="2" charset="-78"/>
                        </a:rPr>
                        <a:t>.</a:t>
                      </a:r>
                      <a:r>
                        <a:rPr lang="ar-SA" sz="1800" b="0" kern="1200" dirty="0" smtClean="0">
                          <a:solidFill>
                            <a:schemeClr val="tx1"/>
                          </a:solidFill>
                          <a:latin typeface="+mn-lt"/>
                          <a:ea typeface="+mn-ea"/>
                          <a:cs typeface="B Lotus" pitchFamily="2" charset="-78"/>
                        </a:rPr>
                        <a:t> عبدالواحد تميمي آمدي، تصنيف غررالحکم و دررالكلم، (قم: انتشارات دفتر تبلیغات اسلامی، 1366)، ص254.</a:t>
                      </a:r>
                      <a:endParaRPr lang="en-US" sz="2000" b="0"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643438" y="139463"/>
            <a:ext cx="3357586"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دوم / </a:t>
            </a:r>
            <a:r>
              <a:rPr lang="ar-SA" sz="1700" b="1" dirty="0" smtClean="0">
                <a:effectLst>
                  <a:glow rad="101600">
                    <a:schemeClr val="accent3">
                      <a:satMod val="175000"/>
                      <a:alpha val="40000"/>
                    </a:schemeClr>
                  </a:glow>
                </a:effectLst>
                <a:cs typeface="B Mitra" pitchFamily="2" charset="-78"/>
              </a:rPr>
              <a:t>اصل</a:t>
            </a:r>
            <a:r>
              <a:rPr lang="fa-IR" sz="1700" b="1" dirty="0" smtClean="0">
                <a:effectLst>
                  <a:glow rad="101600">
                    <a:schemeClr val="accent3">
                      <a:satMod val="175000"/>
                      <a:alpha val="40000"/>
                    </a:schemeClr>
                  </a:glow>
                </a:effectLst>
                <a:cs typeface="B Mitra" pitchFamily="2" charset="-78"/>
              </a:rPr>
              <a:t> سوم</a:t>
            </a:r>
            <a:endParaRPr lang="en-US" sz="1700" b="1" dirty="0" smtClean="0">
              <a:effectLst>
                <a:glow rad="101600">
                  <a:schemeClr val="accent3">
                    <a:satMod val="175000"/>
                    <a:alpha val="40000"/>
                  </a:schemeClr>
                </a:glow>
              </a:effectLst>
              <a:cs typeface="B Mitra" pitchFamily="2" charset="-78"/>
            </a:endParaRPr>
          </a:p>
          <a:p>
            <a:pPr algn="ctr"/>
            <a:r>
              <a:rPr lang="fa-IR" sz="1700" b="1" dirty="0" smtClean="0">
                <a:effectLst>
                  <a:glow rad="101600">
                    <a:schemeClr val="accent3">
                      <a:satMod val="175000"/>
                      <a:alpha val="40000"/>
                    </a:schemeClr>
                  </a:glow>
                </a:effectLst>
                <a:cs typeface="B Mitra" pitchFamily="2" charset="-78"/>
              </a:rPr>
              <a:t>توانایی ها و تفاوت های فردی</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157160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1142976"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7143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28572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childTnLst>
                          </p:cTn>
                        </p:par>
                        <p:par>
                          <p:cTn id="45" fill="hold">
                            <p:stCondLst>
                              <p:cond delay="2000"/>
                            </p:stCondLst>
                            <p:childTnLst>
                              <p:par>
                                <p:cTn id="46" presetID="10" presetClass="entr" presetSubtype="0" fill="hold" nodeType="afterEffect">
                                  <p:stCondLst>
                                    <p:cond delay="0"/>
                                  </p:stCondLst>
                                  <p:childTnLst>
                                    <p:set>
                                      <p:cBhvr>
                                        <p:cTn id="47" dur="1" fill="hold">
                                          <p:stCondLst>
                                            <p:cond delay="0"/>
                                          </p:stCondLst>
                                        </p:cTn>
                                        <p:tgtEl>
                                          <p:spTgt spid="30"/>
                                        </p:tgtEl>
                                        <p:attrNameLst>
                                          <p:attrName>style.visibility</p:attrName>
                                        </p:attrNameLst>
                                      </p:cBhvr>
                                      <p:to>
                                        <p:strVal val="visible"/>
                                      </p:to>
                                    </p:set>
                                    <p:animEffect transition="in" filter="fade">
                                      <p:cBhvr>
                                        <p:cTn id="48"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Lst>
  </p:timing>
</p:sld>
</file>

<file path=ppt/slides/slide180.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88264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مقطع راهنمایی</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آداب غذا خوردن</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00000"/>
                        </a:lnSpc>
                      </a:pPr>
                      <a:r>
                        <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آداب پزشکی قبل از خوردن:</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2" rtl="1">
                        <a:lnSpc>
                          <a:spcPct val="100000"/>
                        </a:lnSpc>
                      </a:pPr>
                      <a:r>
                        <a:rPr lang="fa-IR" sz="2000" b="1" kern="1200" dirty="0" smtClean="0">
                          <a:solidFill>
                            <a:schemeClr val="tx1"/>
                          </a:solidFill>
                          <a:latin typeface="+mn-lt"/>
                          <a:ea typeface="+mn-ea"/>
                          <a:cs typeface="B Lotus" pitchFamily="2" charset="-78"/>
                        </a:rPr>
                        <a:t>1. شستن دست‌ها.</a:t>
                      </a:r>
                      <a:endParaRPr lang="en-US" sz="2000" b="1" kern="1200" dirty="0" smtClean="0">
                        <a:solidFill>
                          <a:schemeClr val="tx1"/>
                        </a:solidFill>
                        <a:latin typeface="+mn-lt"/>
                        <a:ea typeface="+mn-ea"/>
                        <a:cs typeface="B Lotus" pitchFamily="2" charset="-78"/>
                      </a:endParaRPr>
                    </a:p>
                    <a:p>
                      <a:pPr lvl="2" rtl="1">
                        <a:lnSpc>
                          <a:spcPct val="100000"/>
                        </a:lnSpc>
                      </a:pPr>
                      <a:r>
                        <a:rPr lang="fa-IR" sz="2000" b="1" kern="1200" dirty="0" smtClean="0">
                          <a:solidFill>
                            <a:schemeClr val="tx1"/>
                          </a:solidFill>
                          <a:latin typeface="+mn-lt"/>
                          <a:ea typeface="+mn-ea"/>
                          <a:cs typeface="B Lotus" pitchFamily="2" charset="-78"/>
                        </a:rPr>
                        <a:t>2. خوردن کمی نمک.</a:t>
                      </a:r>
                      <a:endParaRPr lang="en-US" sz="2000" b="1" kern="1200" dirty="0" smtClean="0">
                        <a:solidFill>
                          <a:schemeClr val="tx1"/>
                        </a:solidFill>
                        <a:latin typeface="+mn-lt"/>
                        <a:ea typeface="+mn-ea"/>
                        <a:cs typeface="B Lotus" pitchFamily="2" charset="-78"/>
                      </a:endParaRPr>
                    </a:p>
                    <a:p>
                      <a:pPr lvl="2" rtl="1">
                        <a:lnSpc>
                          <a:spcPct val="100000"/>
                        </a:lnSpc>
                      </a:pPr>
                      <a:r>
                        <a:rPr lang="fa-IR" sz="2000" b="1" kern="1200" dirty="0" smtClean="0">
                          <a:solidFill>
                            <a:schemeClr val="tx1"/>
                          </a:solidFill>
                          <a:latin typeface="+mn-lt"/>
                          <a:ea typeface="+mn-ea"/>
                          <a:cs typeface="B Lotus" pitchFamily="2" charset="-78"/>
                        </a:rPr>
                        <a:t>3. خشک نکردن دست‌ها.</a:t>
                      </a:r>
                      <a:endParaRPr lang="en-US" sz="2000" b="1" kern="1200" dirty="0" smtClean="0">
                        <a:solidFill>
                          <a:schemeClr val="tx1"/>
                        </a:solidFill>
                        <a:latin typeface="+mn-lt"/>
                        <a:ea typeface="+mn-ea"/>
                        <a:cs typeface="B Lotus" pitchFamily="2" charset="-78"/>
                      </a:endParaRPr>
                    </a:p>
                    <a:p>
                      <a:pPr lvl="1" rtl="1">
                        <a:lnSpc>
                          <a:spcPct val="100000"/>
                        </a:lnSpc>
                      </a:pPr>
                      <a:r>
                        <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حین خوردن:</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2" rtl="1">
                        <a:lnSpc>
                          <a:spcPct val="100000"/>
                        </a:lnSpc>
                      </a:pPr>
                      <a:r>
                        <a:rPr lang="fa-IR" sz="2000" b="1" kern="1200" dirty="0" smtClean="0">
                          <a:solidFill>
                            <a:schemeClr val="tx1"/>
                          </a:solidFill>
                          <a:latin typeface="+mn-lt"/>
                          <a:ea typeface="+mn-ea"/>
                          <a:cs typeface="B Lotus" pitchFamily="2" charset="-78"/>
                        </a:rPr>
                        <a:t>1. کم‌خوری.</a:t>
                      </a:r>
                      <a:endParaRPr lang="en-US" sz="2000" b="1" kern="1200" dirty="0" smtClean="0">
                        <a:solidFill>
                          <a:schemeClr val="tx1"/>
                        </a:solidFill>
                        <a:latin typeface="+mn-lt"/>
                        <a:ea typeface="+mn-ea"/>
                        <a:cs typeface="B Lotus" pitchFamily="2" charset="-78"/>
                      </a:endParaRPr>
                    </a:p>
                    <a:p>
                      <a:pPr lvl="2" rtl="1">
                        <a:lnSpc>
                          <a:spcPct val="100000"/>
                        </a:lnSpc>
                      </a:pPr>
                      <a:r>
                        <a:rPr lang="fa-IR" sz="2000" b="1" kern="1200" dirty="0" smtClean="0">
                          <a:solidFill>
                            <a:schemeClr val="tx1"/>
                          </a:solidFill>
                          <a:latin typeface="+mn-lt"/>
                          <a:ea typeface="+mn-ea"/>
                          <a:cs typeface="B Lotus" pitchFamily="2" charset="-78"/>
                        </a:rPr>
                        <a:t>2. اجتناب از خوردن غذا ونوشیدنی داغ.</a:t>
                      </a:r>
                      <a:endParaRPr lang="en-US" sz="2000" b="1" kern="1200" dirty="0" smtClean="0">
                        <a:solidFill>
                          <a:schemeClr val="tx1"/>
                        </a:solidFill>
                        <a:latin typeface="+mn-lt"/>
                        <a:ea typeface="+mn-ea"/>
                        <a:cs typeface="B Lotus" pitchFamily="2" charset="-78"/>
                      </a:endParaRPr>
                    </a:p>
                    <a:p>
                      <a:pPr lvl="2" rtl="1">
                        <a:lnSpc>
                          <a:spcPct val="100000"/>
                        </a:lnSpc>
                      </a:pPr>
                      <a:r>
                        <a:rPr lang="fa-IR" sz="2000" b="1" kern="1200" dirty="0" smtClean="0">
                          <a:solidFill>
                            <a:schemeClr val="tx1"/>
                          </a:solidFill>
                          <a:latin typeface="+mn-lt"/>
                          <a:ea typeface="+mn-ea"/>
                          <a:cs typeface="B Lotus" pitchFamily="2" charset="-78"/>
                        </a:rPr>
                        <a:t>3. با آرامش وحوصله، غذا خوردن.</a:t>
                      </a:r>
                      <a:endParaRPr lang="en-US" sz="2000" b="1" kern="1200" dirty="0" smtClean="0">
                        <a:solidFill>
                          <a:schemeClr val="tx1"/>
                        </a:solidFill>
                        <a:latin typeface="+mn-lt"/>
                        <a:ea typeface="+mn-ea"/>
                        <a:cs typeface="B Lotus" pitchFamily="2" charset="-78"/>
                      </a:endParaRPr>
                    </a:p>
                    <a:p>
                      <a:pPr lvl="2" rtl="1">
                        <a:lnSpc>
                          <a:spcPct val="100000"/>
                        </a:lnSpc>
                      </a:pPr>
                      <a:r>
                        <a:rPr lang="fa-IR" sz="2000" b="1" kern="1200" dirty="0" smtClean="0">
                          <a:solidFill>
                            <a:schemeClr val="tx1"/>
                          </a:solidFill>
                          <a:latin typeface="+mn-lt"/>
                          <a:ea typeface="+mn-ea"/>
                          <a:cs typeface="B Lotus" pitchFamily="2" charset="-78"/>
                        </a:rPr>
                        <a:t>4. خوب جویدن.</a:t>
                      </a:r>
                      <a:endParaRPr lang="en-US" sz="2000" b="1" kern="1200" dirty="0" smtClean="0">
                        <a:solidFill>
                          <a:schemeClr val="tx1"/>
                        </a:solidFill>
                        <a:latin typeface="+mn-lt"/>
                        <a:ea typeface="+mn-ea"/>
                        <a:cs typeface="B Lotus" pitchFamily="2" charset="-78"/>
                      </a:endParaRPr>
                    </a:p>
                    <a:p>
                      <a:pPr lvl="2" rtl="1">
                        <a:lnSpc>
                          <a:spcPct val="100000"/>
                        </a:lnSpc>
                      </a:pPr>
                      <a:r>
                        <a:rPr lang="fa-IR" sz="2000" b="1" kern="1200" dirty="0" smtClean="0">
                          <a:solidFill>
                            <a:schemeClr val="tx1"/>
                          </a:solidFill>
                          <a:latin typeface="+mn-lt"/>
                          <a:ea typeface="+mn-ea"/>
                          <a:cs typeface="B Lotus" pitchFamily="2" charset="-78"/>
                        </a:rPr>
                        <a:t>5. اجتناب از نوشیدن آب،بین غذا.</a:t>
                      </a:r>
                      <a:endParaRPr lang="en-US" sz="2000" b="1" kern="1200" dirty="0" smtClean="0">
                        <a:solidFill>
                          <a:schemeClr val="tx1"/>
                        </a:solidFill>
                        <a:latin typeface="+mn-lt"/>
                        <a:ea typeface="+mn-ea"/>
                        <a:cs typeface="B Lotus" pitchFamily="2" charset="-78"/>
                      </a:endParaRPr>
                    </a:p>
                    <a:p>
                      <a:pPr lvl="2" rtl="1">
                        <a:lnSpc>
                          <a:spcPct val="100000"/>
                        </a:lnSpc>
                      </a:pPr>
                      <a:r>
                        <a:rPr lang="fa-IR" sz="2000" b="1" kern="1200" dirty="0" smtClean="0">
                          <a:solidFill>
                            <a:schemeClr val="tx1"/>
                          </a:solidFill>
                          <a:latin typeface="+mn-lt"/>
                          <a:ea typeface="+mn-ea"/>
                          <a:cs typeface="B Lotus" pitchFamily="2" charset="-78"/>
                        </a:rPr>
                        <a:t>6. پرهیز از حرکت، حین غذا خوردن.</a:t>
                      </a:r>
                      <a:endParaRPr lang="en-US" sz="2000" b="1" kern="1200" dirty="0" smtClean="0">
                        <a:solidFill>
                          <a:schemeClr val="tx1"/>
                        </a:solidFill>
                        <a:latin typeface="+mn-lt"/>
                        <a:ea typeface="+mn-ea"/>
                        <a:cs typeface="B Lotus" pitchFamily="2" charset="-78"/>
                      </a:endParaRPr>
                    </a:p>
                    <a:p>
                      <a:pPr lvl="1" rtl="1">
                        <a:lnSpc>
                          <a:spcPct val="100000"/>
                        </a:lnSpc>
                      </a:pPr>
                      <a:r>
                        <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بعدازخوردن:</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2" rtl="1">
                        <a:lnSpc>
                          <a:spcPct val="100000"/>
                        </a:lnSpc>
                      </a:pPr>
                      <a:r>
                        <a:rPr lang="fa-IR" sz="2000" b="1" kern="1200" dirty="0" smtClean="0">
                          <a:solidFill>
                            <a:schemeClr val="tx1"/>
                          </a:solidFill>
                          <a:latin typeface="+mn-lt"/>
                          <a:ea typeface="+mn-ea"/>
                          <a:cs typeface="B Lotus" pitchFamily="2" charset="-78"/>
                        </a:rPr>
                        <a:t>1. خوردن کمی نمک.</a:t>
                      </a:r>
                      <a:endParaRPr lang="en-US" sz="2000" b="1" kern="1200" dirty="0" smtClean="0">
                        <a:solidFill>
                          <a:schemeClr val="tx1"/>
                        </a:solidFill>
                        <a:latin typeface="+mn-lt"/>
                        <a:ea typeface="+mn-ea"/>
                        <a:cs typeface="B Lotus" pitchFamily="2" charset="-78"/>
                      </a:endParaRPr>
                    </a:p>
                    <a:p>
                      <a:pPr lvl="2" rtl="1">
                        <a:lnSpc>
                          <a:spcPct val="100000"/>
                        </a:lnSpc>
                      </a:pPr>
                      <a:r>
                        <a:rPr lang="fa-IR" sz="2000" b="1" kern="1200" dirty="0" smtClean="0">
                          <a:solidFill>
                            <a:schemeClr val="tx1"/>
                          </a:solidFill>
                          <a:latin typeface="+mn-lt"/>
                          <a:ea typeface="+mn-ea"/>
                          <a:cs typeface="B Lotus" pitchFamily="2" charset="-78"/>
                        </a:rPr>
                        <a:t>2. شستن دست‌ها.</a:t>
                      </a:r>
                      <a:endParaRPr lang="en-US" sz="2000" b="1" kern="1200" dirty="0" smtClean="0">
                        <a:solidFill>
                          <a:schemeClr val="tx1"/>
                        </a:solidFill>
                        <a:latin typeface="+mn-lt"/>
                        <a:ea typeface="+mn-ea"/>
                        <a:cs typeface="B Lotus" pitchFamily="2" charset="-78"/>
                      </a:endParaRPr>
                    </a:p>
                    <a:p>
                      <a:pPr lvl="2" rtl="1">
                        <a:lnSpc>
                          <a:spcPct val="100000"/>
                        </a:lnSpc>
                      </a:pPr>
                      <a:r>
                        <a:rPr lang="fa-IR" sz="2000" b="1" kern="1200" dirty="0" smtClean="0">
                          <a:solidFill>
                            <a:schemeClr val="tx1"/>
                          </a:solidFill>
                          <a:latin typeface="+mn-lt"/>
                          <a:ea typeface="+mn-ea"/>
                          <a:cs typeface="B Lotus" pitchFamily="2" charset="-78"/>
                        </a:rPr>
                        <a:t>3. مسواک زدن.</a:t>
                      </a:r>
                      <a:endParaRPr lang="en-US" sz="2000" b="1" kern="1200" dirty="0" smtClean="0">
                        <a:solidFill>
                          <a:schemeClr val="tx1"/>
                        </a:solidFill>
                        <a:latin typeface="+mn-lt"/>
                        <a:ea typeface="+mn-ea"/>
                        <a:cs typeface="B Lotus" pitchFamily="2" charset="-78"/>
                      </a:endParaRPr>
                    </a:p>
                    <a:p>
                      <a:pPr lvl="2">
                        <a:lnSpc>
                          <a:spcPct val="100000"/>
                        </a:lnSpc>
                      </a:pPr>
                      <a:r>
                        <a:rPr lang="ar-SA" sz="2000" b="1" kern="1200" dirty="0" smtClean="0">
                          <a:solidFill>
                            <a:schemeClr val="tx1"/>
                          </a:solidFill>
                          <a:latin typeface="+mn-lt"/>
                          <a:ea typeface="+mn-ea"/>
                          <a:cs typeface="B Lotus" pitchFamily="2" charset="-78"/>
                        </a:rPr>
                        <a:t>4. استراحت. </a:t>
                      </a:r>
                      <a:endParaRPr lang="en-US" sz="24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پانزدهم / قالب آدابی </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3857620"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3571868"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28611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00036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271461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428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14310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185229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571604" y="214290"/>
            <a:ext cx="247504"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15</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14348"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3" name="Rounded Rectangle 22">
            <a:hlinkClick r:id="rId23" action="ppaction://hlinksldjump">
              <a:snd r:embed="rId5" name="thbad.wav"/>
            </a:hlinkClick>
            <a:hlinkHover r:id="" action="ppaction://noaction">
              <a:snd r:embed="rId6" name="0.wav"/>
            </a:hlinkHover>
          </p:cNvPr>
          <p:cNvSpPr/>
          <p:nvPr/>
        </p:nvSpPr>
        <p:spPr>
          <a:xfrm flipH="1">
            <a:off x="1142976"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3"/>
                                        </p:tgtEl>
                                        <p:attrNameLst>
                                          <p:attrName>style.visibility</p:attrName>
                                        </p:attrNameLst>
                                      </p:cBhvr>
                                      <p:to>
                                        <p:strVal val="visible"/>
                                      </p:to>
                                    </p:set>
                                    <p:anim calcmode="lin" valueType="num">
                                      <p:cBhvr additive="base">
                                        <p:cTn id="76" dur="1000" fill="hold"/>
                                        <p:tgtEl>
                                          <p:spTgt spid="23"/>
                                        </p:tgtEl>
                                        <p:attrNameLst>
                                          <p:attrName>ppt_x</p:attrName>
                                        </p:attrNameLst>
                                      </p:cBhvr>
                                      <p:tavLst>
                                        <p:tav tm="0">
                                          <p:val>
                                            <p:strVal val="0-#ppt_w/2"/>
                                          </p:val>
                                        </p:tav>
                                        <p:tav tm="100000">
                                          <p:val>
                                            <p:strVal val="#ppt_x"/>
                                          </p:val>
                                        </p:tav>
                                      </p:tavLst>
                                    </p:anim>
                                    <p:anim calcmode="lin" valueType="num">
                                      <p:cBhvr additive="base">
                                        <p:cTn id="77" dur="1000" fill="hold"/>
                                        <p:tgtEl>
                                          <p:spTgt spid="23"/>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2"/>
                                        </p:tgtEl>
                                        <p:attrNameLst>
                                          <p:attrName>style.visibility</p:attrName>
                                        </p:attrNameLst>
                                      </p:cBhvr>
                                      <p:to>
                                        <p:strVal val="visible"/>
                                      </p:to>
                                    </p:set>
                                    <p:anim calcmode="lin" valueType="num">
                                      <p:cBhvr additive="base">
                                        <p:cTn id="80" dur="1000" fill="hold"/>
                                        <p:tgtEl>
                                          <p:spTgt spid="22"/>
                                        </p:tgtEl>
                                        <p:attrNameLst>
                                          <p:attrName>ppt_x</p:attrName>
                                        </p:attrNameLst>
                                      </p:cBhvr>
                                      <p:tavLst>
                                        <p:tav tm="0">
                                          <p:val>
                                            <p:strVal val="0-#ppt_w/2"/>
                                          </p:val>
                                        </p:tav>
                                        <p:tav tm="100000">
                                          <p:val>
                                            <p:strVal val="#ppt_x"/>
                                          </p:val>
                                        </p:tav>
                                      </p:tavLst>
                                    </p:anim>
                                    <p:anim calcmode="lin" valueType="num">
                                      <p:cBhvr additive="base">
                                        <p:cTn id="81" dur="1000" fill="hold"/>
                                        <p:tgtEl>
                                          <p:spTgt spid="22"/>
                                        </p:tgtEl>
                                        <p:attrNameLst>
                                          <p:attrName>ppt_y</p:attrName>
                                        </p:attrNameLst>
                                      </p:cBhvr>
                                      <p:tavLst>
                                        <p:tav tm="0">
                                          <p:val>
                                            <p:strVal val="#ppt_y"/>
                                          </p:val>
                                        </p:tav>
                                        <p:tav tm="100000">
                                          <p:val>
                                            <p:strVal val="#ppt_y"/>
                                          </p:val>
                                        </p:tav>
                                      </p:tavLst>
                                    </p:anim>
                                  </p:childTnLst>
                                </p:cTn>
                              </p:par>
                              <p:par>
                                <p:cTn id="82" presetID="7" presetClass="entr" presetSubtype="8" fill="hold" grpId="0" nodeType="withEffect">
                                  <p:stCondLst>
                                    <p:cond delay="0"/>
                                  </p:stCondLst>
                                  <p:childTnLst>
                                    <p:set>
                                      <p:cBhvr>
                                        <p:cTn id="83" dur="1" fill="hold">
                                          <p:stCondLst>
                                            <p:cond delay="0"/>
                                          </p:stCondLst>
                                        </p:cTn>
                                        <p:tgtEl>
                                          <p:spTgt spid="20"/>
                                        </p:tgtEl>
                                        <p:attrNameLst>
                                          <p:attrName>style.visibility</p:attrName>
                                        </p:attrNameLst>
                                      </p:cBhvr>
                                      <p:to>
                                        <p:strVal val="visible"/>
                                      </p:to>
                                    </p:set>
                                    <p:anim calcmode="lin" valueType="num">
                                      <p:cBhvr additive="base">
                                        <p:cTn id="84" dur="1000" fill="hold"/>
                                        <p:tgtEl>
                                          <p:spTgt spid="20"/>
                                        </p:tgtEl>
                                        <p:attrNameLst>
                                          <p:attrName>ppt_x</p:attrName>
                                        </p:attrNameLst>
                                      </p:cBhvr>
                                      <p:tavLst>
                                        <p:tav tm="0">
                                          <p:val>
                                            <p:strVal val="0-#ppt_w/2"/>
                                          </p:val>
                                        </p:tav>
                                        <p:tav tm="100000">
                                          <p:val>
                                            <p:strVal val="#ppt_x"/>
                                          </p:val>
                                        </p:tav>
                                      </p:tavLst>
                                    </p:anim>
                                    <p:anim calcmode="lin" valueType="num">
                                      <p:cBhvr additive="base">
                                        <p:cTn id="85" dur="1000" fill="hold"/>
                                        <p:tgtEl>
                                          <p:spTgt spid="20"/>
                                        </p:tgtEl>
                                        <p:attrNameLst>
                                          <p:attrName>ppt_y</p:attrName>
                                        </p:attrNameLst>
                                      </p:cBhvr>
                                      <p:tavLst>
                                        <p:tav tm="0">
                                          <p:val>
                                            <p:strVal val="#ppt_y"/>
                                          </p:val>
                                        </p:tav>
                                        <p:tav tm="100000">
                                          <p:val>
                                            <p:strVal val="#ppt_y"/>
                                          </p:val>
                                        </p:tav>
                                      </p:tavLst>
                                    </p:anim>
                                  </p:childTnLst>
                                </p:cTn>
                              </p:par>
                            </p:childTnLst>
                          </p:cTn>
                        </p:par>
                        <p:par>
                          <p:cTn id="86" fill="hold">
                            <p:stCondLst>
                              <p:cond delay="2000"/>
                            </p:stCondLst>
                            <p:childTnLst>
                              <p:par>
                                <p:cTn id="87" presetID="10" presetClass="entr" presetSubtype="0" fill="hold" nodeType="afterEffect">
                                  <p:stCondLst>
                                    <p:cond delay="0"/>
                                  </p:stCondLst>
                                  <p:childTnLst>
                                    <p:set>
                                      <p:cBhvr>
                                        <p:cTn id="88" dur="1" fill="hold">
                                          <p:stCondLst>
                                            <p:cond delay="0"/>
                                          </p:stCondLst>
                                        </p:cTn>
                                        <p:tgtEl>
                                          <p:spTgt spid="30"/>
                                        </p:tgtEl>
                                        <p:attrNameLst>
                                          <p:attrName>style.visibility</p:attrName>
                                        </p:attrNameLst>
                                      </p:cBhvr>
                                      <p:to>
                                        <p:strVal val="visible"/>
                                      </p:to>
                                    </p:set>
                                    <p:animEffect transition="in" filter="fade">
                                      <p:cBhvr>
                                        <p:cTn id="89"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P spid="23" grpId="0" animBg="1"/>
    </p:bldLst>
  </p:timing>
</p:sld>
</file>

<file path=ppt/slides/slide181.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آداب دینی قبل ازخوردن:</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r>
                        <a:rPr lang="fa-IR" sz="2000" b="1" kern="1200" dirty="0" smtClean="0">
                          <a:solidFill>
                            <a:schemeClr val="tx1"/>
                          </a:solidFill>
                          <a:latin typeface="+mn-lt"/>
                          <a:ea typeface="+mn-ea"/>
                          <a:cs typeface="B Lotus" pitchFamily="2" charset="-78"/>
                        </a:rPr>
                        <a:t>1. توجّه به حلال بودن غذا.</a:t>
                      </a:r>
                      <a:endParaRPr lang="en-US" sz="2000" b="1" kern="1200" dirty="0" smtClean="0">
                        <a:solidFill>
                          <a:schemeClr val="tx1"/>
                        </a:solidFill>
                        <a:latin typeface="+mn-lt"/>
                        <a:ea typeface="+mn-ea"/>
                        <a:cs typeface="B Lotus" pitchFamily="2" charset="-78"/>
                      </a:endParaRPr>
                    </a:p>
                    <a:p>
                      <a:pPr lvl="1" rtl="1">
                        <a:lnSpc>
                          <a:spcPct val="150000"/>
                        </a:lnSpc>
                      </a:pPr>
                      <a:r>
                        <a:rPr lang="fa-IR" sz="2000" b="1" kern="1200" dirty="0" smtClean="0">
                          <a:solidFill>
                            <a:schemeClr val="tx1"/>
                          </a:solidFill>
                          <a:latin typeface="+mn-lt"/>
                          <a:ea typeface="+mn-ea"/>
                          <a:cs typeface="B Lotus" pitchFamily="2" charset="-78"/>
                        </a:rPr>
                        <a:t>2. وضو گرفتن.</a:t>
                      </a:r>
                      <a:endParaRPr lang="en-US" sz="2000" b="1" kern="1200" dirty="0" smtClean="0">
                        <a:solidFill>
                          <a:schemeClr val="tx1"/>
                        </a:solidFill>
                        <a:latin typeface="+mn-lt"/>
                        <a:ea typeface="+mn-ea"/>
                        <a:cs typeface="B Lotus" pitchFamily="2" charset="-78"/>
                      </a:endParaRPr>
                    </a:p>
                    <a:p>
                      <a:pPr lvl="1" rtl="1">
                        <a:lnSpc>
                          <a:spcPct val="150000"/>
                        </a:lnSpc>
                      </a:pPr>
                      <a:r>
                        <a:rPr lang="fa-IR" sz="2000" b="1" kern="1200" dirty="0" smtClean="0">
                          <a:solidFill>
                            <a:schemeClr val="tx1"/>
                          </a:solidFill>
                          <a:latin typeface="+mn-lt"/>
                          <a:ea typeface="+mn-ea"/>
                          <a:cs typeface="B Lotus" pitchFamily="2" charset="-78"/>
                        </a:rPr>
                        <a:t>3. گفتن «بسم الله الرّحمن الرّحیم».</a:t>
                      </a:r>
                      <a:endParaRPr lang="en-US" sz="2000" b="1" kern="1200" dirty="0" smtClean="0">
                        <a:solidFill>
                          <a:schemeClr val="tx1"/>
                        </a:solidFill>
                        <a:latin typeface="+mn-lt"/>
                        <a:ea typeface="+mn-ea"/>
                        <a:cs typeface="B Lotus" pitchFamily="2" charset="-78"/>
                      </a:endParaRPr>
                    </a:p>
                    <a:p>
                      <a:pPr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حین خوردن:</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r>
                        <a:rPr lang="fa-IR" sz="2000" b="1" kern="1200" dirty="0" smtClean="0">
                          <a:solidFill>
                            <a:schemeClr val="tx1"/>
                          </a:solidFill>
                          <a:latin typeface="+mn-lt"/>
                          <a:ea typeface="+mn-ea"/>
                          <a:cs typeface="B Lotus" pitchFamily="2" charset="-78"/>
                        </a:rPr>
                        <a:t>1. تنها غذا نخوردن.</a:t>
                      </a:r>
                      <a:endParaRPr lang="en-US" sz="2000" b="1" kern="1200" dirty="0" smtClean="0">
                        <a:solidFill>
                          <a:schemeClr val="tx1"/>
                        </a:solidFill>
                        <a:latin typeface="+mn-lt"/>
                        <a:ea typeface="+mn-ea"/>
                        <a:cs typeface="B Lotus" pitchFamily="2" charset="-78"/>
                      </a:endParaRPr>
                    </a:p>
                    <a:p>
                      <a:pPr lvl="1" rtl="1">
                        <a:lnSpc>
                          <a:spcPct val="150000"/>
                        </a:lnSpc>
                      </a:pPr>
                      <a:r>
                        <a:rPr lang="fa-IR" sz="2000" b="1" kern="1200" dirty="0" smtClean="0">
                          <a:solidFill>
                            <a:schemeClr val="tx1"/>
                          </a:solidFill>
                          <a:latin typeface="+mn-lt"/>
                          <a:ea typeface="+mn-ea"/>
                          <a:cs typeface="B Lotus" pitchFamily="2" charset="-78"/>
                        </a:rPr>
                        <a:t>2. با دست راست غذا خوردن.</a:t>
                      </a:r>
                      <a:endParaRPr lang="en-US" sz="2000" b="1" kern="1200" dirty="0" smtClean="0">
                        <a:solidFill>
                          <a:schemeClr val="tx1"/>
                        </a:solidFill>
                        <a:latin typeface="+mn-lt"/>
                        <a:ea typeface="+mn-ea"/>
                        <a:cs typeface="B Lotus" pitchFamily="2" charset="-78"/>
                      </a:endParaRPr>
                    </a:p>
                    <a:p>
                      <a:pPr lvl="1" rtl="1">
                        <a:lnSpc>
                          <a:spcPct val="150000"/>
                        </a:lnSpc>
                      </a:pPr>
                      <a:r>
                        <a:rPr lang="fa-IR" sz="2000" b="1" kern="1200" dirty="0" smtClean="0">
                          <a:solidFill>
                            <a:schemeClr val="tx1"/>
                          </a:solidFill>
                          <a:latin typeface="+mn-lt"/>
                          <a:ea typeface="+mn-ea"/>
                          <a:cs typeface="B Lotus" pitchFamily="2" charset="-78"/>
                        </a:rPr>
                        <a:t>3. احترام به نان وشروع غذا؛ حتّی با نان بدون خورش.</a:t>
                      </a:r>
                      <a:endParaRPr lang="en-US" sz="2000" b="1" kern="1200" dirty="0" smtClean="0">
                        <a:solidFill>
                          <a:schemeClr val="tx1"/>
                        </a:solidFill>
                        <a:latin typeface="+mn-lt"/>
                        <a:ea typeface="+mn-ea"/>
                        <a:cs typeface="B Lotus" pitchFamily="2" charset="-78"/>
                      </a:endParaRPr>
                    </a:p>
                    <a:p>
                      <a:pPr lvl="1" rtl="1">
                        <a:lnSpc>
                          <a:spcPct val="150000"/>
                        </a:lnSpc>
                      </a:pPr>
                      <a:r>
                        <a:rPr lang="fa-IR" sz="2000" b="1" kern="1200" dirty="0" smtClean="0">
                          <a:solidFill>
                            <a:schemeClr val="tx1"/>
                          </a:solidFill>
                          <a:latin typeface="+mn-lt"/>
                          <a:ea typeface="+mn-ea"/>
                          <a:cs typeface="B Lotus" pitchFamily="2" charset="-78"/>
                        </a:rPr>
                        <a:t>4. اسراف نکردن.</a:t>
                      </a:r>
                      <a:endParaRPr lang="en-US" sz="2000" b="1" kern="1200" dirty="0" smtClean="0">
                        <a:solidFill>
                          <a:schemeClr val="tx1"/>
                        </a:solidFill>
                        <a:latin typeface="+mn-lt"/>
                        <a:ea typeface="+mn-ea"/>
                        <a:cs typeface="B Lotus" pitchFamily="2" charset="-78"/>
                      </a:endParaRPr>
                    </a:p>
                    <a:p>
                      <a:pPr lvl="1" rtl="1">
                        <a:lnSpc>
                          <a:spcPct val="150000"/>
                        </a:lnSpc>
                      </a:pPr>
                      <a:r>
                        <a:rPr lang="fa-IR" sz="2000" b="1" kern="1200" dirty="0" smtClean="0">
                          <a:solidFill>
                            <a:schemeClr val="tx1"/>
                          </a:solidFill>
                          <a:latin typeface="+mn-lt"/>
                          <a:ea typeface="+mn-ea"/>
                          <a:cs typeface="B Lotus" pitchFamily="2" charset="-78"/>
                        </a:rPr>
                        <a:t>5. به جایی تکیه ندادن.</a:t>
                      </a:r>
                      <a:endParaRPr lang="en-US" sz="2000" b="1" kern="1200" dirty="0" smtClean="0">
                        <a:solidFill>
                          <a:schemeClr val="tx1"/>
                        </a:solidFill>
                        <a:latin typeface="+mn-lt"/>
                        <a:ea typeface="+mn-ea"/>
                        <a:cs typeface="B Lotus" pitchFamily="2" charset="-78"/>
                      </a:endParaRPr>
                    </a:p>
                    <a:p>
                      <a:pPr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بعدازخوردن:</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nSpc>
                          <a:spcPct val="150000"/>
                        </a:lnSpc>
                      </a:pPr>
                      <a:r>
                        <a:rPr lang="ar-SA" sz="2000" b="1" kern="1200" dirty="0" smtClean="0">
                          <a:solidFill>
                            <a:schemeClr val="tx1"/>
                          </a:solidFill>
                          <a:latin typeface="+mn-lt"/>
                          <a:ea typeface="+mn-ea"/>
                          <a:cs typeface="B Lotus" pitchFamily="2" charset="-78"/>
                        </a:rPr>
                        <a:t>1. شکرگزاری خدا وخواندن دعای سفره. </a:t>
                      </a:r>
                      <a:endParaRPr lang="en-US" sz="28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پانزدهم / قالب آدابی </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3857620"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3571868"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28611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00036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271461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428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14310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185229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57160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15</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14348"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3" name="Rounded Rectangle 22">
            <a:hlinkClick r:id="rId23" action="ppaction://hlinksldjump">
              <a:snd r:embed="rId5" name="thbad.wav"/>
            </a:hlinkClick>
            <a:hlinkHover r:id="" action="ppaction://noaction">
              <a:snd r:embed="rId6" name="0.wav"/>
            </a:hlinkHover>
          </p:cNvPr>
          <p:cNvSpPr/>
          <p:nvPr/>
        </p:nvSpPr>
        <p:spPr>
          <a:xfrm flipH="1">
            <a:off x="1142976"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3"/>
                                        </p:tgtEl>
                                        <p:attrNameLst>
                                          <p:attrName>style.visibility</p:attrName>
                                        </p:attrNameLst>
                                      </p:cBhvr>
                                      <p:to>
                                        <p:strVal val="visible"/>
                                      </p:to>
                                    </p:set>
                                    <p:anim calcmode="lin" valueType="num">
                                      <p:cBhvr additive="base">
                                        <p:cTn id="76" dur="1000" fill="hold"/>
                                        <p:tgtEl>
                                          <p:spTgt spid="23"/>
                                        </p:tgtEl>
                                        <p:attrNameLst>
                                          <p:attrName>ppt_x</p:attrName>
                                        </p:attrNameLst>
                                      </p:cBhvr>
                                      <p:tavLst>
                                        <p:tav tm="0">
                                          <p:val>
                                            <p:strVal val="0-#ppt_w/2"/>
                                          </p:val>
                                        </p:tav>
                                        <p:tav tm="100000">
                                          <p:val>
                                            <p:strVal val="#ppt_x"/>
                                          </p:val>
                                        </p:tav>
                                      </p:tavLst>
                                    </p:anim>
                                    <p:anim calcmode="lin" valueType="num">
                                      <p:cBhvr additive="base">
                                        <p:cTn id="77" dur="1000" fill="hold"/>
                                        <p:tgtEl>
                                          <p:spTgt spid="23"/>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2"/>
                                        </p:tgtEl>
                                        <p:attrNameLst>
                                          <p:attrName>style.visibility</p:attrName>
                                        </p:attrNameLst>
                                      </p:cBhvr>
                                      <p:to>
                                        <p:strVal val="visible"/>
                                      </p:to>
                                    </p:set>
                                    <p:anim calcmode="lin" valueType="num">
                                      <p:cBhvr additive="base">
                                        <p:cTn id="80" dur="1000" fill="hold"/>
                                        <p:tgtEl>
                                          <p:spTgt spid="22"/>
                                        </p:tgtEl>
                                        <p:attrNameLst>
                                          <p:attrName>ppt_x</p:attrName>
                                        </p:attrNameLst>
                                      </p:cBhvr>
                                      <p:tavLst>
                                        <p:tav tm="0">
                                          <p:val>
                                            <p:strVal val="0-#ppt_w/2"/>
                                          </p:val>
                                        </p:tav>
                                        <p:tav tm="100000">
                                          <p:val>
                                            <p:strVal val="#ppt_x"/>
                                          </p:val>
                                        </p:tav>
                                      </p:tavLst>
                                    </p:anim>
                                    <p:anim calcmode="lin" valueType="num">
                                      <p:cBhvr additive="base">
                                        <p:cTn id="81" dur="1000" fill="hold"/>
                                        <p:tgtEl>
                                          <p:spTgt spid="22"/>
                                        </p:tgtEl>
                                        <p:attrNameLst>
                                          <p:attrName>ppt_y</p:attrName>
                                        </p:attrNameLst>
                                      </p:cBhvr>
                                      <p:tavLst>
                                        <p:tav tm="0">
                                          <p:val>
                                            <p:strVal val="#ppt_y"/>
                                          </p:val>
                                        </p:tav>
                                        <p:tav tm="100000">
                                          <p:val>
                                            <p:strVal val="#ppt_y"/>
                                          </p:val>
                                        </p:tav>
                                      </p:tavLst>
                                    </p:anim>
                                  </p:childTnLst>
                                </p:cTn>
                              </p:par>
                              <p:par>
                                <p:cTn id="82" presetID="7" presetClass="entr" presetSubtype="8" fill="hold" grpId="0" nodeType="withEffect">
                                  <p:stCondLst>
                                    <p:cond delay="0"/>
                                  </p:stCondLst>
                                  <p:childTnLst>
                                    <p:set>
                                      <p:cBhvr>
                                        <p:cTn id="83" dur="1" fill="hold">
                                          <p:stCondLst>
                                            <p:cond delay="0"/>
                                          </p:stCondLst>
                                        </p:cTn>
                                        <p:tgtEl>
                                          <p:spTgt spid="20"/>
                                        </p:tgtEl>
                                        <p:attrNameLst>
                                          <p:attrName>style.visibility</p:attrName>
                                        </p:attrNameLst>
                                      </p:cBhvr>
                                      <p:to>
                                        <p:strVal val="visible"/>
                                      </p:to>
                                    </p:set>
                                    <p:anim calcmode="lin" valueType="num">
                                      <p:cBhvr additive="base">
                                        <p:cTn id="84" dur="1000" fill="hold"/>
                                        <p:tgtEl>
                                          <p:spTgt spid="20"/>
                                        </p:tgtEl>
                                        <p:attrNameLst>
                                          <p:attrName>ppt_x</p:attrName>
                                        </p:attrNameLst>
                                      </p:cBhvr>
                                      <p:tavLst>
                                        <p:tav tm="0">
                                          <p:val>
                                            <p:strVal val="0-#ppt_w/2"/>
                                          </p:val>
                                        </p:tav>
                                        <p:tav tm="100000">
                                          <p:val>
                                            <p:strVal val="#ppt_x"/>
                                          </p:val>
                                        </p:tav>
                                      </p:tavLst>
                                    </p:anim>
                                    <p:anim calcmode="lin" valueType="num">
                                      <p:cBhvr additive="base">
                                        <p:cTn id="85" dur="1000" fill="hold"/>
                                        <p:tgtEl>
                                          <p:spTgt spid="20"/>
                                        </p:tgtEl>
                                        <p:attrNameLst>
                                          <p:attrName>ppt_y</p:attrName>
                                        </p:attrNameLst>
                                      </p:cBhvr>
                                      <p:tavLst>
                                        <p:tav tm="0">
                                          <p:val>
                                            <p:strVal val="#ppt_y"/>
                                          </p:val>
                                        </p:tav>
                                        <p:tav tm="100000">
                                          <p:val>
                                            <p:strVal val="#ppt_y"/>
                                          </p:val>
                                        </p:tav>
                                      </p:tavLst>
                                    </p:anim>
                                  </p:childTnLst>
                                </p:cTn>
                              </p:par>
                            </p:childTnLst>
                          </p:cTn>
                        </p:par>
                        <p:par>
                          <p:cTn id="86" fill="hold">
                            <p:stCondLst>
                              <p:cond delay="2000"/>
                            </p:stCondLst>
                            <p:childTnLst>
                              <p:par>
                                <p:cTn id="87" presetID="10" presetClass="entr" presetSubtype="0" fill="hold" nodeType="afterEffect">
                                  <p:stCondLst>
                                    <p:cond delay="0"/>
                                  </p:stCondLst>
                                  <p:childTnLst>
                                    <p:set>
                                      <p:cBhvr>
                                        <p:cTn id="88" dur="1" fill="hold">
                                          <p:stCondLst>
                                            <p:cond delay="0"/>
                                          </p:stCondLst>
                                        </p:cTn>
                                        <p:tgtEl>
                                          <p:spTgt spid="30"/>
                                        </p:tgtEl>
                                        <p:attrNameLst>
                                          <p:attrName>style.visibility</p:attrName>
                                        </p:attrNameLst>
                                      </p:cBhvr>
                                      <p:to>
                                        <p:strVal val="visible"/>
                                      </p:to>
                                    </p:set>
                                    <p:animEffect transition="in" filter="fade">
                                      <p:cBhvr>
                                        <p:cTn id="89"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P spid="23" grpId="0" animBg="1"/>
    </p:bldLst>
  </p:timing>
</p:sld>
</file>

<file path=ppt/slides/slide182.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مقطع دبیرستان:</a:t>
                      </a:r>
                      <a:endPar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آداب پوشش</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Low" rtl="1">
                        <a:lnSpc>
                          <a:spcPct val="150000"/>
                        </a:lnSpc>
                      </a:pPr>
                      <a:r>
                        <a:rPr lang="fa-IR" sz="2200" b="1" kern="1200" dirty="0" smtClean="0">
                          <a:solidFill>
                            <a:schemeClr val="tx1"/>
                          </a:solidFill>
                          <a:latin typeface="+mn-lt"/>
                          <a:ea typeface="+mn-ea"/>
                          <a:cs typeface="B Lotus" pitchFamily="2" charset="-78"/>
                        </a:rPr>
                        <a:t>الف) پنبه‌اي باشد.</a:t>
                      </a:r>
                      <a:endParaRPr lang="en-US" sz="2200" b="1" kern="1200" dirty="0" smtClean="0">
                        <a:solidFill>
                          <a:schemeClr val="tx1"/>
                        </a:solidFill>
                        <a:latin typeface="+mn-lt"/>
                        <a:ea typeface="+mn-ea"/>
                        <a:cs typeface="B Lotus" pitchFamily="2" charset="-78"/>
                      </a:endParaRPr>
                    </a:p>
                    <a:p>
                      <a:pPr lvl="1" algn="justLow" rtl="1">
                        <a:lnSpc>
                          <a:spcPct val="150000"/>
                        </a:lnSpc>
                      </a:pPr>
                      <a:r>
                        <a:rPr lang="fa-IR" sz="2200" b="1" kern="1200" dirty="0" smtClean="0">
                          <a:solidFill>
                            <a:schemeClr val="tx1"/>
                          </a:solidFill>
                          <a:latin typeface="+mn-lt"/>
                          <a:ea typeface="+mn-ea"/>
                          <a:cs typeface="B Lotus" pitchFamily="2" charset="-78"/>
                        </a:rPr>
                        <a:t>ب) حرير (ابریشم) وطلابافت براي مردان، درنماز و غیر نماز،حرام است.</a:t>
                      </a:r>
                      <a:endParaRPr lang="en-US" sz="2200" b="1" kern="1200" dirty="0" smtClean="0">
                        <a:solidFill>
                          <a:schemeClr val="tx1"/>
                        </a:solidFill>
                        <a:latin typeface="+mn-lt"/>
                        <a:ea typeface="+mn-ea"/>
                        <a:cs typeface="B Lotus" pitchFamily="2" charset="-78"/>
                      </a:endParaRPr>
                    </a:p>
                    <a:p>
                      <a:pPr lvl="1" algn="justLow" rtl="1">
                        <a:lnSpc>
                          <a:spcPct val="150000"/>
                        </a:lnSpc>
                      </a:pPr>
                      <a:r>
                        <a:rPr lang="fa-IR" sz="2200" b="1" kern="1200" dirty="0" smtClean="0">
                          <a:solidFill>
                            <a:schemeClr val="tx1"/>
                          </a:solidFill>
                          <a:latin typeface="+mn-lt"/>
                          <a:ea typeface="+mn-ea"/>
                          <a:cs typeface="B Lotus" pitchFamily="2" charset="-78"/>
                        </a:rPr>
                        <a:t>ج) پوشيدن لباس مخصوص زنان براي مردان و مردان براي زنان، حرام است.</a:t>
                      </a:r>
                      <a:endParaRPr lang="en-US" sz="2200" b="1" kern="1200" dirty="0" smtClean="0">
                        <a:solidFill>
                          <a:schemeClr val="tx1"/>
                        </a:solidFill>
                        <a:latin typeface="+mn-lt"/>
                        <a:ea typeface="+mn-ea"/>
                        <a:cs typeface="B Lotus" pitchFamily="2" charset="-78"/>
                      </a:endParaRPr>
                    </a:p>
                    <a:p>
                      <a:pPr lvl="1" algn="justLow" rtl="1">
                        <a:lnSpc>
                          <a:spcPct val="150000"/>
                        </a:lnSpc>
                      </a:pPr>
                      <a:r>
                        <a:rPr lang="fa-IR" sz="2200" b="1" kern="1200" dirty="0" smtClean="0">
                          <a:solidFill>
                            <a:schemeClr val="tx1"/>
                          </a:solidFill>
                          <a:latin typeface="+mn-lt"/>
                          <a:ea typeface="+mn-ea"/>
                          <a:cs typeface="B Lotus" pitchFamily="2" charset="-78"/>
                        </a:rPr>
                        <a:t>د) پوشيدن لباس مخصوص کافران، براي مسلمانان حرام است.</a:t>
                      </a:r>
                      <a:endParaRPr lang="en-US" sz="2200" b="1" kern="1200" dirty="0" smtClean="0">
                        <a:solidFill>
                          <a:schemeClr val="tx1"/>
                        </a:solidFill>
                        <a:latin typeface="+mn-lt"/>
                        <a:ea typeface="+mn-ea"/>
                        <a:cs typeface="B Lotus" pitchFamily="2" charset="-78"/>
                      </a:endParaRPr>
                    </a:p>
                    <a:p>
                      <a:pPr lvl="1" algn="justLow" rtl="1">
                        <a:lnSpc>
                          <a:spcPct val="150000"/>
                        </a:lnSpc>
                      </a:pPr>
                      <a:r>
                        <a:rPr lang="fa-IR" sz="2200" b="1" kern="1200" dirty="0" smtClean="0">
                          <a:solidFill>
                            <a:schemeClr val="tx1"/>
                          </a:solidFill>
                          <a:latin typeface="+mn-lt"/>
                          <a:ea typeface="+mn-ea"/>
                          <a:cs typeface="B Lotus" pitchFamily="2" charset="-78"/>
                        </a:rPr>
                        <a:t>هـ) بهتر است لباس، سفيد باشد.</a:t>
                      </a:r>
                      <a:endParaRPr lang="en-US" sz="2200" b="1" kern="1200" dirty="0" smtClean="0">
                        <a:solidFill>
                          <a:schemeClr val="tx1"/>
                        </a:solidFill>
                        <a:latin typeface="+mn-lt"/>
                        <a:ea typeface="+mn-ea"/>
                        <a:cs typeface="B Lotus" pitchFamily="2" charset="-78"/>
                      </a:endParaRPr>
                    </a:p>
                    <a:p>
                      <a:pPr lvl="1" algn="justLow" rtl="1">
                        <a:lnSpc>
                          <a:spcPct val="150000"/>
                        </a:lnSpc>
                      </a:pPr>
                      <a:r>
                        <a:rPr lang="fa-IR" sz="2200" b="1" kern="1200" dirty="0" smtClean="0">
                          <a:solidFill>
                            <a:schemeClr val="tx1"/>
                          </a:solidFill>
                          <a:latin typeface="+mn-lt"/>
                          <a:ea typeface="+mn-ea"/>
                          <a:cs typeface="B Lotus" pitchFamily="2" charset="-78"/>
                        </a:rPr>
                        <a:t>و) لباس قرمز وتيره، هنگام نماز، مکروه است.</a:t>
                      </a:r>
                      <a:endParaRPr lang="en-US" sz="2200" b="1" kern="1200" dirty="0" smtClean="0">
                        <a:solidFill>
                          <a:schemeClr val="tx1"/>
                        </a:solidFill>
                        <a:latin typeface="+mn-lt"/>
                        <a:ea typeface="+mn-ea"/>
                        <a:cs typeface="B Lotus" pitchFamily="2" charset="-78"/>
                      </a:endParaRPr>
                    </a:p>
                    <a:p>
                      <a:pPr lvl="1" algn="justLow">
                        <a:lnSpc>
                          <a:spcPct val="150000"/>
                        </a:lnSpc>
                      </a:pPr>
                      <a:r>
                        <a:rPr lang="ar-SA" sz="2200" b="1" kern="1200" dirty="0" smtClean="0">
                          <a:solidFill>
                            <a:schemeClr val="tx1"/>
                          </a:solidFill>
                          <a:latin typeface="+mn-lt"/>
                          <a:ea typeface="+mn-ea"/>
                          <a:cs typeface="B Lotus" pitchFamily="2" charset="-78"/>
                        </a:rPr>
                        <a:t>ز) پوشيدن لباس سياه، کراهت شديددارد؛ مگر در هنگام عزاي حضرت‌ اباعبدالله‌الحسين</a:t>
                      </a:r>
                      <a:r>
                        <a:rPr lang="fa-IR" sz="2200" b="1" kern="1200" dirty="0" smtClean="0">
                          <a:solidFill>
                            <a:schemeClr val="tx1"/>
                          </a:solidFill>
                          <a:latin typeface="+mn-lt"/>
                          <a:ea typeface="+mn-ea"/>
                          <a:cs typeface="B Lotus" pitchFamily="2" charset="-78"/>
                        </a:rPr>
                        <a:t>(ع)</a:t>
                      </a:r>
                      <a:r>
                        <a:rPr lang="ar-SA" sz="2200" b="1" kern="1200" dirty="0" smtClean="0">
                          <a:solidFill>
                            <a:schemeClr val="tx1"/>
                          </a:solidFill>
                          <a:latin typeface="+mn-lt"/>
                          <a:ea typeface="+mn-ea"/>
                          <a:cs typeface="B Lotus" pitchFamily="2" charset="-78"/>
                        </a:rPr>
                        <a:t>. </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پانزدهم / قالب آدابی </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3857620"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3571868"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28611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00036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271461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428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14310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185229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57160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15</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14348"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3" name="Rounded Rectangle 22">
            <a:hlinkClick r:id="rId23" action="ppaction://hlinksldjump">
              <a:snd r:embed="rId5" name="thbad.wav"/>
            </a:hlinkClick>
            <a:hlinkHover r:id="" action="ppaction://noaction">
              <a:snd r:embed="rId6" name="0.wav"/>
            </a:hlinkHover>
          </p:cNvPr>
          <p:cNvSpPr/>
          <p:nvPr/>
        </p:nvSpPr>
        <p:spPr>
          <a:xfrm flipH="1">
            <a:off x="1142976"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3"/>
                                        </p:tgtEl>
                                        <p:attrNameLst>
                                          <p:attrName>style.visibility</p:attrName>
                                        </p:attrNameLst>
                                      </p:cBhvr>
                                      <p:to>
                                        <p:strVal val="visible"/>
                                      </p:to>
                                    </p:set>
                                    <p:anim calcmode="lin" valueType="num">
                                      <p:cBhvr additive="base">
                                        <p:cTn id="76" dur="1000" fill="hold"/>
                                        <p:tgtEl>
                                          <p:spTgt spid="23"/>
                                        </p:tgtEl>
                                        <p:attrNameLst>
                                          <p:attrName>ppt_x</p:attrName>
                                        </p:attrNameLst>
                                      </p:cBhvr>
                                      <p:tavLst>
                                        <p:tav tm="0">
                                          <p:val>
                                            <p:strVal val="0-#ppt_w/2"/>
                                          </p:val>
                                        </p:tav>
                                        <p:tav tm="100000">
                                          <p:val>
                                            <p:strVal val="#ppt_x"/>
                                          </p:val>
                                        </p:tav>
                                      </p:tavLst>
                                    </p:anim>
                                    <p:anim calcmode="lin" valueType="num">
                                      <p:cBhvr additive="base">
                                        <p:cTn id="77" dur="1000" fill="hold"/>
                                        <p:tgtEl>
                                          <p:spTgt spid="23"/>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2"/>
                                        </p:tgtEl>
                                        <p:attrNameLst>
                                          <p:attrName>style.visibility</p:attrName>
                                        </p:attrNameLst>
                                      </p:cBhvr>
                                      <p:to>
                                        <p:strVal val="visible"/>
                                      </p:to>
                                    </p:set>
                                    <p:anim calcmode="lin" valueType="num">
                                      <p:cBhvr additive="base">
                                        <p:cTn id="80" dur="1000" fill="hold"/>
                                        <p:tgtEl>
                                          <p:spTgt spid="22"/>
                                        </p:tgtEl>
                                        <p:attrNameLst>
                                          <p:attrName>ppt_x</p:attrName>
                                        </p:attrNameLst>
                                      </p:cBhvr>
                                      <p:tavLst>
                                        <p:tav tm="0">
                                          <p:val>
                                            <p:strVal val="0-#ppt_w/2"/>
                                          </p:val>
                                        </p:tav>
                                        <p:tav tm="100000">
                                          <p:val>
                                            <p:strVal val="#ppt_x"/>
                                          </p:val>
                                        </p:tav>
                                      </p:tavLst>
                                    </p:anim>
                                    <p:anim calcmode="lin" valueType="num">
                                      <p:cBhvr additive="base">
                                        <p:cTn id="81" dur="1000" fill="hold"/>
                                        <p:tgtEl>
                                          <p:spTgt spid="22"/>
                                        </p:tgtEl>
                                        <p:attrNameLst>
                                          <p:attrName>ppt_y</p:attrName>
                                        </p:attrNameLst>
                                      </p:cBhvr>
                                      <p:tavLst>
                                        <p:tav tm="0">
                                          <p:val>
                                            <p:strVal val="#ppt_y"/>
                                          </p:val>
                                        </p:tav>
                                        <p:tav tm="100000">
                                          <p:val>
                                            <p:strVal val="#ppt_y"/>
                                          </p:val>
                                        </p:tav>
                                      </p:tavLst>
                                    </p:anim>
                                  </p:childTnLst>
                                </p:cTn>
                              </p:par>
                              <p:par>
                                <p:cTn id="82" presetID="7" presetClass="entr" presetSubtype="8" fill="hold" grpId="0" nodeType="withEffect">
                                  <p:stCondLst>
                                    <p:cond delay="0"/>
                                  </p:stCondLst>
                                  <p:childTnLst>
                                    <p:set>
                                      <p:cBhvr>
                                        <p:cTn id="83" dur="1" fill="hold">
                                          <p:stCondLst>
                                            <p:cond delay="0"/>
                                          </p:stCondLst>
                                        </p:cTn>
                                        <p:tgtEl>
                                          <p:spTgt spid="20"/>
                                        </p:tgtEl>
                                        <p:attrNameLst>
                                          <p:attrName>style.visibility</p:attrName>
                                        </p:attrNameLst>
                                      </p:cBhvr>
                                      <p:to>
                                        <p:strVal val="visible"/>
                                      </p:to>
                                    </p:set>
                                    <p:anim calcmode="lin" valueType="num">
                                      <p:cBhvr additive="base">
                                        <p:cTn id="84" dur="1000" fill="hold"/>
                                        <p:tgtEl>
                                          <p:spTgt spid="20"/>
                                        </p:tgtEl>
                                        <p:attrNameLst>
                                          <p:attrName>ppt_x</p:attrName>
                                        </p:attrNameLst>
                                      </p:cBhvr>
                                      <p:tavLst>
                                        <p:tav tm="0">
                                          <p:val>
                                            <p:strVal val="0-#ppt_w/2"/>
                                          </p:val>
                                        </p:tav>
                                        <p:tav tm="100000">
                                          <p:val>
                                            <p:strVal val="#ppt_x"/>
                                          </p:val>
                                        </p:tav>
                                      </p:tavLst>
                                    </p:anim>
                                    <p:anim calcmode="lin" valueType="num">
                                      <p:cBhvr additive="base">
                                        <p:cTn id="85" dur="1000" fill="hold"/>
                                        <p:tgtEl>
                                          <p:spTgt spid="20"/>
                                        </p:tgtEl>
                                        <p:attrNameLst>
                                          <p:attrName>ppt_y</p:attrName>
                                        </p:attrNameLst>
                                      </p:cBhvr>
                                      <p:tavLst>
                                        <p:tav tm="0">
                                          <p:val>
                                            <p:strVal val="#ppt_y"/>
                                          </p:val>
                                        </p:tav>
                                        <p:tav tm="100000">
                                          <p:val>
                                            <p:strVal val="#ppt_y"/>
                                          </p:val>
                                        </p:tav>
                                      </p:tavLst>
                                    </p:anim>
                                  </p:childTnLst>
                                </p:cTn>
                              </p:par>
                            </p:childTnLst>
                          </p:cTn>
                        </p:par>
                        <p:par>
                          <p:cTn id="86" fill="hold">
                            <p:stCondLst>
                              <p:cond delay="2000"/>
                            </p:stCondLst>
                            <p:childTnLst>
                              <p:par>
                                <p:cTn id="87" presetID="10" presetClass="entr" presetSubtype="0" fill="hold" nodeType="afterEffect">
                                  <p:stCondLst>
                                    <p:cond delay="0"/>
                                  </p:stCondLst>
                                  <p:childTnLst>
                                    <p:set>
                                      <p:cBhvr>
                                        <p:cTn id="88" dur="1" fill="hold">
                                          <p:stCondLst>
                                            <p:cond delay="0"/>
                                          </p:stCondLst>
                                        </p:cTn>
                                        <p:tgtEl>
                                          <p:spTgt spid="30"/>
                                        </p:tgtEl>
                                        <p:attrNameLst>
                                          <p:attrName>style.visibility</p:attrName>
                                        </p:attrNameLst>
                                      </p:cBhvr>
                                      <p:to>
                                        <p:strVal val="visible"/>
                                      </p:to>
                                    </p:set>
                                    <p:animEffect transition="in" filter="fade">
                                      <p:cBhvr>
                                        <p:cTn id="89"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P spid="23" grpId="0" animBg="1"/>
    </p:bldLst>
  </p:timing>
</p:sld>
</file>

<file path=ppt/slides/slide183.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Low"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هنگام پوشيدن لباس نو اين اعمال را انجام دهد:</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Low" rtl="1">
                        <a:lnSpc>
                          <a:spcPct val="150000"/>
                        </a:lnSpc>
                      </a:pPr>
                      <a:r>
                        <a:rPr lang="fa-IR" sz="2200" b="1" kern="1200" dirty="0" smtClean="0">
                          <a:solidFill>
                            <a:schemeClr val="tx1"/>
                          </a:solidFill>
                          <a:latin typeface="+mn-lt"/>
                          <a:ea typeface="+mn-ea"/>
                          <a:cs typeface="B Lotus" pitchFamily="2" charset="-78"/>
                        </a:rPr>
                        <a:t>مقدمه: «لا اله الا الله محمّداً رسول الله» بگوید؛ وضو بگیرد؛ نماز بخواند؛ خدا را حمد کند؛ جمله‏ی«لا حول و لا قوّۀ الّا بالله العلي العظيم»را زياد بگوید.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1. عريان شدن، مکروه است.</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2. هنگام بيرون آوردن لباس،«بسم الله الرّحمن الرّحيم»بگوید.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3. لباس را تا کند و در جاي مناسب بگذارد.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4. از طرف راست بپوشد و از طرف چپ بيرون آورد ونام خدا بگويد.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5. کهنه‏ی آنرا به فقير ندهد.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6. پوشيدن لباس زينت، در زمان معمولي، اسراف است.</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7. کفش پاي راست را اوّل بپوشد وكفش پاي چپ را اوّل درآورد.</a:t>
                      </a:r>
                      <a:endParaRPr lang="en-US" sz="2200" b="1" kern="1200" dirty="0" smtClean="0">
                        <a:solidFill>
                          <a:schemeClr val="tx1"/>
                        </a:solidFill>
                        <a:latin typeface="+mn-lt"/>
                        <a:ea typeface="+mn-ea"/>
                        <a:cs typeface="B Lotus" pitchFamily="2" charset="-78"/>
                      </a:endParaRPr>
                    </a:p>
                    <a:p>
                      <a:pPr lvl="1" algn="just">
                        <a:lnSpc>
                          <a:spcPct val="150000"/>
                        </a:lnSpc>
                      </a:pPr>
                      <a:r>
                        <a:rPr lang="ar-SA" sz="2200" b="1" kern="1200" dirty="0" smtClean="0">
                          <a:solidFill>
                            <a:schemeClr val="tx1"/>
                          </a:solidFill>
                          <a:latin typeface="+mn-lt"/>
                          <a:ea typeface="+mn-ea"/>
                          <a:cs typeface="B Lotus" pitchFamily="2" charset="-78"/>
                        </a:rPr>
                        <a:t>8. لباس شهرت نپوشد. </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پانزدهم / قالب آدابی </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3857620"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3571868"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28611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00036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271461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428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14310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185229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57160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15</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14348"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3" name="Rounded Rectangle 22">
            <a:hlinkClick r:id="rId23" action="ppaction://hlinksldjump">
              <a:snd r:embed="rId5" name="thbad.wav"/>
            </a:hlinkClick>
            <a:hlinkHover r:id="" action="ppaction://noaction">
              <a:snd r:embed="rId6" name="0.wav"/>
            </a:hlinkHover>
          </p:cNvPr>
          <p:cNvSpPr/>
          <p:nvPr/>
        </p:nvSpPr>
        <p:spPr>
          <a:xfrm flipH="1">
            <a:off x="1142976"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3"/>
                                        </p:tgtEl>
                                        <p:attrNameLst>
                                          <p:attrName>style.visibility</p:attrName>
                                        </p:attrNameLst>
                                      </p:cBhvr>
                                      <p:to>
                                        <p:strVal val="visible"/>
                                      </p:to>
                                    </p:set>
                                    <p:anim calcmode="lin" valueType="num">
                                      <p:cBhvr additive="base">
                                        <p:cTn id="76" dur="1000" fill="hold"/>
                                        <p:tgtEl>
                                          <p:spTgt spid="23"/>
                                        </p:tgtEl>
                                        <p:attrNameLst>
                                          <p:attrName>ppt_x</p:attrName>
                                        </p:attrNameLst>
                                      </p:cBhvr>
                                      <p:tavLst>
                                        <p:tav tm="0">
                                          <p:val>
                                            <p:strVal val="0-#ppt_w/2"/>
                                          </p:val>
                                        </p:tav>
                                        <p:tav tm="100000">
                                          <p:val>
                                            <p:strVal val="#ppt_x"/>
                                          </p:val>
                                        </p:tav>
                                      </p:tavLst>
                                    </p:anim>
                                    <p:anim calcmode="lin" valueType="num">
                                      <p:cBhvr additive="base">
                                        <p:cTn id="77" dur="1000" fill="hold"/>
                                        <p:tgtEl>
                                          <p:spTgt spid="23"/>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2"/>
                                        </p:tgtEl>
                                        <p:attrNameLst>
                                          <p:attrName>style.visibility</p:attrName>
                                        </p:attrNameLst>
                                      </p:cBhvr>
                                      <p:to>
                                        <p:strVal val="visible"/>
                                      </p:to>
                                    </p:set>
                                    <p:anim calcmode="lin" valueType="num">
                                      <p:cBhvr additive="base">
                                        <p:cTn id="80" dur="1000" fill="hold"/>
                                        <p:tgtEl>
                                          <p:spTgt spid="22"/>
                                        </p:tgtEl>
                                        <p:attrNameLst>
                                          <p:attrName>ppt_x</p:attrName>
                                        </p:attrNameLst>
                                      </p:cBhvr>
                                      <p:tavLst>
                                        <p:tav tm="0">
                                          <p:val>
                                            <p:strVal val="0-#ppt_w/2"/>
                                          </p:val>
                                        </p:tav>
                                        <p:tav tm="100000">
                                          <p:val>
                                            <p:strVal val="#ppt_x"/>
                                          </p:val>
                                        </p:tav>
                                      </p:tavLst>
                                    </p:anim>
                                    <p:anim calcmode="lin" valueType="num">
                                      <p:cBhvr additive="base">
                                        <p:cTn id="81" dur="1000" fill="hold"/>
                                        <p:tgtEl>
                                          <p:spTgt spid="22"/>
                                        </p:tgtEl>
                                        <p:attrNameLst>
                                          <p:attrName>ppt_y</p:attrName>
                                        </p:attrNameLst>
                                      </p:cBhvr>
                                      <p:tavLst>
                                        <p:tav tm="0">
                                          <p:val>
                                            <p:strVal val="#ppt_y"/>
                                          </p:val>
                                        </p:tav>
                                        <p:tav tm="100000">
                                          <p:val>
                                            <p:strVal val="#ppt_y"/>
                                          </p:val>
                                        </p:tav>
                                      </p:tavLst>
                                    </p:anim>
                                  </p:childTnLst>
                                </p:cTn>
                              </p:par>
                              <p:par>
                                <p:cTn id="82" presetID="7" presetClass="entr" presetSubtype="8" fill="hold" grpId="0" nodeType="withEffect">
                                  <p:stCondLst>
                                    <p:cond delay="0"/>
                                  </p:stCondLst>
                                  <p:childTnLst>
                                    <p:set>
                                      <p:cBhvr>
                                        <p:cTn id="83" dur="1" fill="hold">
                                          <p:stCondLst>
                                            <p:cond delay="0"/>
                                          </p:stCondLst>
                                        </p:cTn>
                                        <p:tgtEl>
                                          <p:spTgt spid="20"/>
                                        </p:tgtEl>
                                        <p:attrNameLst>
                                          <p:attrName>style.visibility</p:attrName>
                                        </p:attrNameLst>
                                      </p:cBhvr>
                                      <p:to>
                                        <p:strVal val="visible"/>
                                      </p:to>
                                    </p:set>
                                    <p:anim calcmode="lin" valueType="num">
                                      <p:cBhvr additive="base">
                                        <p:cTn id="84" dur="1000" fill="hold"/>
                                        <p:tgtEl>
                                          <p:spTgt spid="20"/>
                                        </p:tgtEl>
                                        <p:attrNameLst>
                                          <p:attrName>ppt_x</p:attrName>
                                        </p:attrNameLst>
                                      </p:cBhvr>
                                      <p:tavLst>
                                        <p:tav tm="0">
                                          <p:val>
                                            <p:strVal val="0-#ppt_w/2"/>
                                          </p:val>
                                        </p:tav>
                                        <p:tav tm="100000">
                                          <p:val>
                                            <p:strVal val="#ppt_x"/>
                                          </p:val>
                                        </p:tav>
                                      </p:tavLst>
                                    </p:anim>
                                    <p:anim calcmode="lin" valueType="num">
                                      <p:cBhvr additive="base">
                                        <p:cTn id="85" dur="1000" fill="hold"/>
                                        <p:tgtEl>
                                          <p:spTgt spid="20"/>
                                        </p:tgtEl>
                                        <p:attrNameLst>
                                          <p:attrName>ppt_y</p:attrName>
                                        </p:attrNameLst>
                                      </p:cBhvr>
                                      <p:tavLst>
                                        <p:tav tm="0">
                                          <p:val>
                                            <p:strVal val="#ppt_y"/>
                                          </p:val>
                                        </p:tav>
                                        <p:tav tm="100000">
                                          <p:val>
                                            <p:strVal val="#ppt_y"/>
                                          </p:val>
                                        </p:tav>
                                      </p:tavLst>
                                    </p:anim>
                                  </p:childTnLst>
                                </p:cTn>
                              </p:par>
                            </p:childTnLst>
                          </p:cTn>
                        </p:par>
                        <p:par>
                          <p:cTn id="86" fill="hold">
                            <p:stCondLst>
                              <p:cond delay="2000"/>
                            </p:stCondLst>
                            <p:childTnLst>
                              <p:par>
                                <p:cTn id="87" presetID="10" presetClass="entr" presetSubtype="0" fill="hold" nodeType="afterEffect">
                                  <p:stCondLst>
                                    <p:cond delay="0"/>
                                  </p:stCondLst>
                                  <p:childTnLst>
                                    <p:set>
                                      <p:cBhvr>
                                        <p:cTn id="88" dur="1" fill="hold">
                                          <p:stCondLst>
                                            <p:cond delay="0"/>
                                          </p:stCondLst>
                                        </p:cTn>
                                        <p:tgtEl>
                                          <p:spTgt spid="30"/>
                                        </p:tgtEl>
                                        <p:attrNameLst>
                                          <p:attrName>style.visibility</p:attrName>
                                        </p:attrNameLst>
                                      </p:cBhvr>
                                      <p:to>
                                        <p:strVal val="visible"/>
                                      </p:to>
                                    </p:set>
                                    <p:animEffect transition="in" filter="fade">
                                      <p:cBhvr>
                                        <p:cTn id="89"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P spid="23" grpId="0" animBg="1"/>
    </p:bldLst>
  </p:timing>
</p:sld>
</file>

<file path=ppt/slides/slide184.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اولیا ومربّیان</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آداب روز جمعه</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1. صلوات با «عجّل فرجهم» هزار بار.</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2. استغفار.</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3. قرائت قرآن؛ خصوصاً، سوره‌هاي نساء، هود، کهف، صافّات، الرّحمن، احقاف و مؤمنين.</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4. قرائت </a:t>
                      </a:r>
                      <a:r>
                        <a:rPr lang="en-US" sz="2200" b="1" kern="1200" dirty="0" smtClean="0">
                          <a:solidFill>
                            <a:schemeClr val="tx1"/>
                          </a:solidFill>
                          <a:latin typeface="+mn-lt"/>
                          <a:ea typeface="+mn-ea"/>
                          <a:cs typeface="B Lotus" pitchFamily="2" charset="-78"/>
                          <a:sym typeface="Roumouz"/>
                        </a:rPr>
                        <a:t>]</a:t>
                      </a:r>
                      <a:r>
                        <a:rPr lang="fa-IR" sz="2200" b="1" kern="1200" dirty="0" smtClean="0">
                          <a:solidFill>
                            <a:schemeClr val="tx1"/>
                          </a:solidFill>
                          <a:latin typeface="+mn-lt"/>
                          <a:ea typeface="+mn-ea"/>
                          <a:cs typeface="B Lotus" pitchFamily="2" charset="-78"/>
                        </a:rPr>
                        <a:t>قُل يَا اَيُّهَا الکَافِرُونَ</a:t>
                      </a:r>
                      <a:r>
                        <a:rPr lang="en-US" sz="2200" b="1" kern="1200" dirty="0" smtClean="0">
                          <a:solidFill>
                            <a:schemeClr val="tx1"/>
                          </a:solidFill>
                          <a:latin typeface="+mn-lt"/>
                          <a:ea typeface="+mn-ea"/>
                          <a:cs typeface="B Lotus" pitchFamily="2" charset="-78"/>
                          <a:sym typeface="Roumouz"/>
                        </a:rPr>
                        <a:t>[</a:t>
                      </a:r>
                      <a:r>
                        <a:rPr lang="fa-IR" sz="2200" b="1" kern="1200" dirty="0" smtClean="0">
                          <a:solidFill>
                            <a:schemeClr val="tx1"/>
                          </a:solidFill>
                          <a:latin typeface="+mn-lt"/>
                          <a:ea typeface="+mn-ea"/>
                          <a:cs typeface="B Lotus" pitchFamily="2" charset="-78"/>
                        </a:rPr>
                        <a:t> ده مرتبه، قبل از طلوع آفتاب.</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5. خواندن آيۀ الکرسي.</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6. غسل جمعه: تا قبل از اذان ظهر.</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7. ناخن گرفتن: از سمت چپ شروع کند و به سمت راست ختم نمايد.</a:t>
                      </a:r>
                      <a:endParaRPr lang="en-US" sz="2200" b="1" kern="1200" dirty="0" smtClean="0">
                        <a:solidFill>
                          <a:schemeClr val="tx1"/>
                        </a:solidFill>
                        <a:latin typeface="+mn-lt"/>
                        <a:ea typeface="+mn-ea"/>
                        <a:cs typeface="B Lotus" pitchFamily="2" charset="-78"/>
                      </a:endParaRPr>
                    </a:p>
                    <a:p>
                      <a:pPr lvl="1" algn="just">
                        <a:lnSpc>
                          <a:spcPct val="150000"/>
                        </a:lnSpc>
                      </a:pPr>
                      <a:r>
                        <a:rPr lang="ar-SA" sz="2200" b="1" kern="1200" dirty="0" smtClean="0">
                          <a:solidFill>
                            <a:schemeClr val="tx1"/>
                          </a:solidFill>
                          <a:latin typeface="+mn-lt"/>
                          <a:ea typeface="+mn-ea"/>
                          <a:cs typeface="B Lotus" pitchFamily="2" charset="-78"/>
                        </a:rPr>
                        <a:t>8. صدقه دادن. </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پانزدهم / قالب آدابی </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3857620"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3571868"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28611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00036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271461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428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14310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185229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57160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15</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14348"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3" name="Rounded Rectangle 22">
            <a:hlinkClick r:id="rId23" action="ppaction://hlinksldjump">
              <a:snd r:embed="rId5" name="thbad.wav"/>
            </a:hlinkClick>
            <a:hlinkHover r:id="" action="ppaction://noaction">
              <a:snd r:embed="rId6" name="0.wav"/>
            </a:hlinkHover>
          </p:cNvPr>
          <p:cNvSpPr/>
          <p:nvPr/>
        </p:nvSpPr>
        <p:spPr>
          <a:xfrm flipH="1">
            <a:off x="1142976" y="538290"/>
            <a:ext cx="396000"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3"/>
                                        </p:tgtEl>
                                        <p:attrNameLst>
                                          <p:attrName>style.visibility</p:attrName>
                                        </p:attrNameLst>
                                      </p:cBhvr>
                                      <p:to>
                                        <p:strVal val="visible"/>
                                      </p:to>
                                    </p:set>
                                    <p:anim calcmode="lin" valueType="num">
                                      <p:cBhvr additive="base">
                                        <p:cTn id="76" dur="1000" fill="hold"/>
                                        <p:tgtEl>
                                          <p:spTgt spid="23"/>
                                        </p:tgtEl>
                                        <p:attrNameLst>
                                          <p:attrName>ppt_x</p:attrName>
                                        </p:attrNameLst>
                                      </p:cBhvr>
                                      <p:tavLst>
                                        <p:tav tm="0">
                                          <p:val>
                                            <p:strVal val="0-#ppt_w/2"/>
                                          </p:val>
                                        </p:tav>
                                        <p:tav tm="100000">
                                          <p:val>
                                            <p:strVal val="#ppt_x"/>
                                          </p:val>
                                        </p:tav>
                                      </p:tavLst>
                                    </p:anim>
                                    <p:anim calcmode="lin" valueType="num">
                                      <p:cBhvr additive="base">
                                        <p:cTn id="77" dur="1000" fill="hold"/>
                                        <p:tgtEl>
                                          <p:spTgt spid="23"/>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2"/>
                                        </p:tgtEl>
                                        <p:attrNameLst>
                                          <p:attrName>style.visibility</p:attrName>
                                        </p:attrNameLst>
                                      </p:cBhvr>
                                      <p:to>
                                        <p:strVal val="visible"/>
                                      </p:to>
                                    </p:set>
                                    <p:anim calcmode="lin" valueType="num">
                                      <p:cBhvr additive="base">
                                        <p:cTn id="80" dur="1000" fill="hold"/>
                                        <p:tgtEl>
                                          <p:spTgt spid="22"/>
                                        </p:tgtEl>
                                        <p:attrNameLst>
                                          <p:attrName>ppt_x</p:attrName>
                                        </p:attrNameLst>
                                      </p:cBhvr>
                                      <p:tavLst>
                                        <p:tav tm="0">
                                          <p:val>
                                            <p:strVal val="0-#ppt_w/2"/>
                                          </p:val>
                                        </p:tav>
                                        <p:tav tm="100000">
                                          <p:val>
                                            <p:strVal val="#ppt_x"/>
                                          </p:val>
                                        </p:tav>
                                      </p:tavLst>
                                    </p:anim>
                                    <p:anim calcmode="lin" valueType="num">
                                      <p:cBhvr additive="base">
                                        <p:cTn id="81" dur="1000" fill="hold"/>
                                        <p:tgtEl>
                                          <p:spTgt spid="22"/>
                                        </p:tgtEl>
                                        <p:attrNameLst>
                                          <p:attrName>ppt_y</p:attrName>
                                        </p:attrNameLst>
                                      </p:cBhvr>
                                      <p:tavLst>
                                        <p:tav tm="0">
                                          <p:val>
                                            <p:strVal val="#ppt_y"/>
                                          </p:val>
                                        </p:tav>
                                        <p:tav tm="100000">
                                          <p:val>
                                            <p:strVal val="#ppt_y"/>
                                          </p:val>
                                        </p:tav>
                                      </p:tavLst>
                                    </p:anim>
                                  </p:childTnLst>
                                </p:cTn>
                              </p:par>
                              <p:par>
                                <p:cTn id="82" presetID="7" presetClass="entr" presetSubtype="8" fill="hold" grpId="0" nodeType="withEffect">
                                  <p:stCondLst>
                                    <p:cond delay="0"/>
                                  </p:stCondLst>
                                  <p:childTnLst>
                                    <p:set>
                                      <p:cBhvr>
                                        <p:cTn id="83" dur="1" fill="hold">
                                          <p:stCondLst>
                                            <p:cond delay="0"/>
                                          </p:stCondLst>
                                        </p:cTn>
                                        <p:tgtEl>
                                          <p:spTgt spid="20"/>
                                        </p:tgtEl>
                                        <p:attrNameLst>
                                          <p:attrName>style.visibility</p:attrName>
                                        </p:attrNameLst>
                                      </p:cBhvr>
                                      <p:to>
                                        <p:strVal val="visible"/>
                                      </p:to>
                                    </p:set>
                                    <p:anim calcmode="lin" valueType="num">
                                      <p:cBhvr additive="base">
                                        <p:cTn id="84" dur="1000" fill="hold"/>
                                        <p:tgtEl>
                                          <p:spTgt spid="20"/>
                                        </p:tgtEl>
                                        <p:attrNameLst>
                                          <p:attrName>ppt_x</p:attrName>
                                        </p:attrNameLst>
                                      </p:cBhvr>
                                      <p:tavLst>
                                        <p:tav tm="0">
                                          <p:val>
                                            <p:strVal val="0-#ppt_w/2"/>
                                          </p:val>
                                        </p:tav>
                                        <p:tav tm="100000">
                                          <p:val>
                                            <p:strVal val="#ppt_x"/>
                                          </p:val>
                                        </p:tav>
                                      </p:tavLst>
                                    </p:anim>
                                    <p:anim calcmode="lin" valueType="num">
                                      <p:cBhvr additive="base">
                                        <p:cTn id="85" dur="1000" fill="hold"/>
                                        <p:tgtEl>
                                          <p:spTgt spid="20"/>
                                        </p:tgtEl>
                                        <p:attrNameLst>
                                          <p:attrName>ppt_y</p:attrName>
                                        </p:attrNameLst>
                                      </p:cBhvr>
                                      <p:tavLst>
                                        <p:tav tm="0">
                                          <p:val>
                                            <p:strVal val="#ppt_y"/>
                                          </p:val>
                                        </p:tav>
                                        <p:tav tm="100000">
                                          <p:val>
                                            <p:strVal val="#ppt_y"/>
                                          </p:val>
                                        </p:tav>
                                      </p:tavLst>
                                    </p:anim>
                                  </p:childTnLst>
                                </p:cTn>
                              </p:par>
                            </p:childTnLst>
                          </p:cTn>
                        </p:par>
                        <p:par>
                          <p:cTn id="86" fill="hold">
                            <p:stCondLst>
                              <p:cond delay="2000"/>
                            </p:stCondLst>
                            <p:childTnLst>
                              <p:par>
                                <p:cTn id="87" presetID="10" presetClass="entr" presetSubtype="0" fill="hold" nodeType="afterEffect">
                                  <p:stCondLst>
                                    <p:cond delay="0"/>
                                  </p:stCondLst>
                                  <p:childTnLst>
                                    <p:set>
                                      <p:cBhvr>
                                        <p:cTn id="88" dur="1" fill="hold">
                                          <p:stCondLst>
                                            <p:cond delay="0"/>
                                          </p:stCondLst>
                                        </p:cTn>
                                        <p:tgtEl>
                                          <p:spTgt spid="30"/>
                                        </p:tgtEl>
                                        <p:attrNameLst>
                                          <p:attrName>style.visibility</p:attrName>
                                        </p:attrNameLst>
                                      </p:cBhvr>
                                      <p:to>
                                        <p:strVal val="visible"/>
                                      </p:to>
                                    </p:set>
                                    <p:animEffect transition="in" filter="fade">
                                      <p:cBhvr>
                                        <p:cTn id="89"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P spid="23" grpId="0" animBg="1"/>
    </p:bldLst>
  </p:timing>
</p:sld>
</file>

<file path=ppt/slides/slide185.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lvl="1" rtl="1">
                        <a:lnSpc>
                          <a:spcPct val="150000"/>
                        </a:lnSpc>
                      </a:pPr>
                      <a:endParaRPr lang="fa-IR"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9. ناشتا انار شیرینخوردن؛ چون انار ترش، ناشتا خوردن، برای معدّه‏‏ مضرّ است.</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10. زيارت اموات.</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11. دعاي ندبه خواندن، در ابتدای روز.</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12. دعاي سمات، خصوصاً در غروب جمعه.</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13. نماز جعفر طيار خواندن.</a:t>
                      </a:r>
                      <a:endParaRPr lang="en-US" sz="2200" b="1" kern="1200" dirty="0" smtClean="0">
                        <a:solidFill>
                          <a:schemeClr val="tx1"/>
                        </a:solidFill>
                        <a:latin typeface="+mn-lt"/>
                        <a:ea typeface="+mn-ea"/>
                        <a:cs typeface="B Lotus" pitchFamily="2" charset="-78"/>
                      </a:endParaRPr>
                    </a:p>
                    <a:p>
                      <a:pPr lvl="1" rtl="1">
                        <a:lnSpc>
                          <a:spcPct val="150000"/>
                        </a:lnSpc>
                      </a:pPr>
                      <a:r>
                        <a:rPr lang="ar-SA" sz="2200" b="1" kern="1200" dirty="0" smtClean="0">
                          <a:solidFill>
                            <a:schemeClr val="tx1"/>
                          </a:solidFill>
                          <a:latin typeface="+mn-lt"/>
                          <a:ea typeface="+mn-ea"/>
                          <a:cs typeface="B Lotus" pitchFamily="2" charset="-78"/>
                        </a:rPr>
                        <a:t>14. بوي خوش وجامه‏ی پاکيزه به کار بردن. </a:t>
                      </a:r>
                      <a:r>
                        <a:rPr lang="fa-IR" sz="2400" b="1" kern="1200" dirty="0" smtClean="0">
                          <a:solidFill>
                            <a:schemeClr val="tx1"/>
                          </a:solidFill>
                          <a:effectLst>
                            <a:glow rad="139700">
                              <a:schemeClr val="accent2">
                                <a:satMod val="175000"/>
                                <a:alpha val="40000"/>
                              </a:schemeClr>
                            </a:glow>
                          </a:effectLst>
                          <a:latin typeface="+mn-lt"/>
                          <a:ea typeface="+mn-ea"/>
                          <a:cs typeface="B Lotus" pitchFamily="2" charset="-78"/>
                        </a:rPr>
                        <a:t>*</a:t>
                      </a:r>
                      <a:endParaRPr lang="fa-IR" sz="2200" b="1" kern="1200" dirty="0" smtClean="0">
                        <a:solidFill>
                          <a:schemeClr val="tx1"/>
                        </a:solidFill>
                        <a:latin typeface="+mn-lt"/>
                        <a:ea typeface="+mn-ea"/>
                        <a:cs typeface="B Lotus" pitchFamily="2" charset="-78"/>
                      </a:endParaRPr>
                    </a:p>
                    <a:p>
                      <a:pPr lvl="1" rtl="1">
                        <a:lnSpc>
                          <a:spcPct val="150000"/>
                        </a:lnSpc>
                      </a:pPr>
                      <a:endParaRPr lang="fa-IR" sz="2200" b="1" kern="1200" dirty="0" smtClean="0">
                        <a:solidFill>
                          <a:schemeClr val="tx1"/>
                        </a:solidFill>
                        <a:latin typeface="+mn-lt"/>
                        <a:ea typeface="+mn-ea"/>
                        <a:cs typeface="B Lotus" pitchFamily="2" charset="-78"/>
                      </a:endParaRPr>
                    </a:p>
                    <a:p>
                      <a:pPr lvl="0" rtl="1">
                        <a:lnSpc>
                          <a:spcPct val="150000"/>
                        </a:lnSpc>
                      </a:pPr>
                      <a:endParaRPr lang="fa-IR" sz="2200" b="1" kern="1200" dirty="0" smtClean="0">
                        <a:solidFill>
                          <a:schemeClr val="tx1"/>
                        </a:solidFill>
                        <a:latin typeface="+mn-lt"/>
                        <a:ea typeface="+mn-ea"/>
                        <a:cs typeface="B Lotus" pitchFamily="2" charset="-78"/>
                      </a:endParaRPr>
                    </a:p>
                    <a:p>
                      <a:pPr lvl="0" rtl="1">
                        <a:lnSpc>
                          <a:spcPct val="150000"/>
                        </a:lnSpc>
                      </a:pPr>
                      <a:endParaRPr lang="fa-IR" sz="2200" b="1" kern="1200" dirty="0" smtClean="0">
                        <a:solidFill>
                          <a:schemeClr val="tx1"/>
                        </a:solidFill>
                        <a:latin typeface="+mn-lt"/>
                        <a:ea typeface="+mn-ea"/>
                        <a:cs typeface="B Lotus" pitchFamily="2" charset="-78"/>
                      </a:endParaRPr>
                    </a:p>
                    <a:p>
                      <a:pPr lvl="0" rtl="1">
                        <a:lnSpc>
                          <a:spcPct val="150000"/>
                        </a:lnSpc>
                      </a:pP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000" b="1" kern="1200" dirty="0" smtClean="0">
                          <a:solidFill>
                            <a:schemeClr val="tx1"/>
                          </a:solidFill>
                          <a:latin typeface="+mn-lt"/>
                          <a:ea typeface="+mn-ea"/>
                          <a:cs typeface="B Lotus" pitchFamily="2" charset="-78"/>
                        </a:rPr>
                        <a:t>مفاتيح الجنان، باب آداب روز جمعه، ص75</a:t>
                      </a:r>
                      <a:r>
                        <a:rPr lang="ar-SA" sz="2200" b="1" kern="1200" dirty="0" smtClean="0">
                          <a:solidFill>
                            <a:schemeClr val="tx1"/>
                          </a:solidFill>
                          <a:latin typeface="+mn-lt"/>
                          <a:ea typeface="+mn-ea"/>
                          <a:cs typeface="B Lotus" pitchFamily="2" charset="-78"/>
                        </a:rPr>
                        <a:t>. </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پانزدهم / قالب آدابی </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3857620"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3571868"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28611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00036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271461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428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14310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185229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57160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15</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14348" y="533232"/>
            <a:ext cx="396000" cy="247504"/>
          </a:xfrm>
          <a:prstGeom prst="roundRect">
            <a:avLst>
              <a:gd name="adj" fmla="val 0"/>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3" name="Rounded Rectangle 22">
            <a:hlinkClick r:id="rId23" action="ppaction://hlinksldjump">
              <a:snd r:embed="rId5" name="thbad.wav"/>
            </a:hlinkClick>
            <a:hlinkHover r:id="" action="ppaction://noaction">
              <a:snd r:embed="rId6" name="0.wav"/>
            </a:hlinkHover>
          </p:cNvPr>
          <p:cNvSpPr/>
          <p:nvPr/>
        </p:nvSpPr>
        <p:spPr>
          <a:xfrm flipH="1">
            <a:off x="1142976"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3"/>
                                        </p:tgtEl>
                                        <p:attrNameLst>
                                          <p:attrName>style.visibility</p:attrName>
                                        </p:attrNameLst>
                                      </p:cBhvr>
                                      <p:to>
                                        <p:strVal val="visible"/>
                                      </p:to>
                                    </p:set>
                                    <p:anim calcmode="lin" valueType="num">
                                      <p:cBhvr additive="base">
                                        <p:cTn id="76" dur="1000" fill="hold"/>
                                        <p:tgtEl>
                                          <p:spTgt spid="23"/>
                                        </p:tgtEl>
                                        <p:attrNameLst>
                                          <p:attrName>ppt_x</p:attrName>
                                        </p:attrNameLst>
                                      </p:cBhvr>
                                      <p:tavLst>
                                        <p:tav tm="0">
                                          <p:val>
                                            <p:strVal val="0-#ppt_w/2"/>
                                          </p:val>
                                        </p:tav>
                                        <p:tav tm="100000">
                                          <p:val>
                                            <p:strVal val="#ppt_x"/>
                                          </p:val>
                                        </p:tav>
                                      </p:tavLst>
                                    </p:anim>
                                    <p:anim calcmode="lin" valueType="num">
                                      <p:cBhvr additive="base">
                                        <p:cTn id="77" dur="1000" fill="hold"/>
                                        <p:tgtEl>
                                          <p:spTgt spid="23"/>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2"/>
                                        </p:tgtEl>
                                        <p:attrNameLst>
                                          <p:attrName>style.visibility</p:attrName>
                                        </p:attrNameLst>
                                      </p:cBhvr>
                                      <p:to>
                                        <p:strVal val="visible"/>
                                      </p:to>
                                    </p:set>
                                    <p:anim calcmode="lin" valueType="num">
                                      <p:cBhvr additive="base">
                                        <p:cTn id="80" dur="1000" fill="hold"/>
                                        <p:tgtEl>
                                          <p:spTgt spid="22"/>
                                        </p:tgtEl>
                                        <p:attrNameLst>
                                          <p:attrName>ppt_x</p:attrName>
                                        </p:attrNameLst>
                                      </p:cBhvr>
                                      <p:tavLst>
                                        <p:tav tm="0">
                                          <p:val>
                                            <p:strVal val="0-#ppt_w/2"/>
                                          </p:val>
                                        </p:tav>
                                        <p:tav tm="100000">
                                          <p:val>
                                            <p:strVal val="#ppt_x"/>
                                          </p:val>
                                        </p:tav>
                                      </p:tavLst>
                                    </p:anim>
                                    <p:anim calcmode="lin" valueType="num">
                                      <p:cBhvr additive="base">
                                        <p:cTn id="81" dur="1000" fill="hold"/>
                                        <p:tgtEl>
                                          <p:spTgt spid="22"/>
                                        </p:tgtEl>
                                        <p:attrNameLst>
                                          <p:attrName>ppt_y</p:attrName>
                                        </p:attrNameLst>
                                      </p:cBhvr>
                                      <p:tavLst>
                                        <p:tav tm="0">
                                          <p:val>
                                            <p:strVal val="#ppt_y"/>
                                          </p:val>
                                        </p:tav>
                                        <p:tav tm="100000">
                                          <p:val>
                                            <p:strVal val="#ppt_y"/>
                                          </p:val>
                                        </p:tav>
                                      </p:tavLst>
                                    </p:anim>
                                  </p:childTnLst>
                                </p:cTn>
                              </p:par>
                              <p:par>
                                <p:cTn id="82" presetID="7" presetClass="entr" presetSubtype="8" fill="hold" grpId="0" nodeType="withEffect">
                                  <p:stCondLst>
                                    <p:cond delay="0"/>
                                  </p:stCondLst>
                                  <p:childTnLst>
                                    <p:set>
                                      <p:cBhvr>
                                        <p:cTn id="83" dur="1" fill="hold">
                                          <p:stCondLst>
                                            <p:cond delay="0"/>
                                          </p:stCondLst>
                                        </p:cTn>
                                        <p:tgtEl>
                                          <p:spTgt spid="20"/>
                                        </p:tgtEl>
                                        <p:attrNameLst>
                                          <p:attrName>style.visibility</p:attrName>
                                        </p:attrNameLst>
                                      </p:cBhvr>
                                      <p:to>
                                        <p:strVal val="visible"/>
                                      </p:to>
                                    </p:set>
                                    <p:anim calcmode="lin" valueType="num">
                                      <p:cBhvr additive="base">
                                        <p:cTn id="84" dur="1000" fill="hold"/>
                                        <p:tgtEl>
                                          <p:spTgt spid="20"/>
                                        </p:tgtEl>
                                        <p:attrNameLst>
                                          <p:attrName>ppt_x</p:attrName>
                                        </p:attrNameLst>
                                      </p:cBhvr>
                                      <p:tavLst>
                                        <p:tav tm="0">
                                          <p:val>
                                            <p:strVal val="0-#ppt_w/2"/>
                                          </p:val>
                                        </p:tav>
                                        <p:tav tm="100000">
                                          <p:val>
                                            <p:strVal val="#ppt_x"/>
                                          </p:val>
                                        </p:tav>
                                      </p:tavLst>
                                    </p:anim>
                                    <p:anim calcmode="lin" valueType="num">
                                      <p:cBhvr additive="base">
                                        <p:cTn id="85" dur="1000" fill="hold"/>
                                        <p:tgtEl>
                                          <p:spTgt spid="20"/>
                                        </p:tgtEl>
                                        <p:attrNameLst>
                                          <p:attrName>ppt_y</p:attrName>
                                        </p:attrNameLst>
                                      </p:cBhvr>
                                      <p:tavLst>
                                        <p:tav tm="0">
                                          <p:val>
                                            <p:strVal val="#ppt_y"/>
                                          </p:val>
                                        </p:tav>
                                        <p:tav tm="100000">
                                          <p:val>
                                            <p:strVal val="#ppt_y"/>
                                          </p:val>
                                        </p:tav>
                                      </p:tavLst>
                                    </p:anim>
                                  </p:childTnLst>
                                </p:cTn>
                              </p:par>
                            </p:childTnLst>
                          </p:cTn>
                        </p:par>
                        <p:par>
                          <p:cTn id="86" fill="hold">
                            <p:stCondLst>
                              <p:cond delay="2000"/>
                            </p:stCondLst>
                            <p:childTnLst>
                              <p:par>
                                <p:cTn id="87" presetID="10" presetClass="entr" presetSubtype="0" fill="hold" nodeType="afterEffect">
                                  <p:stCondLst>
                                    <p:cond delay="0"/>
                                  </p:stCondLst>
                                  <p:childTnLst>
                                    <p:set>
                                      <p:cBhvr>
                                        <p:cTn id="88" dur="1" fill="hold">
                                          <p:stCondLst>
                                            <p:cond delay="0"/>
                                          </p:stCondLst>
                                        </p:cTn>
                                        <p:tgtEl>
                                          <p:spTgt spid="30"/>
                                        </p:tgtEl>
                                        <p:attrNameLst>
                                          <p:attrName>style.visibility</p:attrName>
                                        </p:attrNameLst>
                                      </p:cBhvr>
                                      <p:to>
                                        <p:strVal val="visible"/>
                                      </p:to>
                                    </p:set>
                                    <p:animEffect transition="in" filter="fade">
                                      <p:cBhvr>
                                        <p:cTn id="89"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P spid="23" grpId="0" animBg="1"/>
    </p:bldLst>
  </p:timing>
</p:sld>
</file>

<file path=ppt/slides/slide186.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lvl="1" rtl="1">
                        <a:lnSpc>
                          <a:spcPct val="150000"/>
                        </a:lnSpc>
                      </a:pPr>
                      <a:endParaRPr lang="fa-IR" sz="2200" b="1" kern="1200" dirty="0" smtClean="0">
                        <a:solidFill>
                          <a:schemeClr val="tx1"/>
                        </a:solidFill>
                        <a:latin typeface="+mn-lt"/>
                        <a:ea typeface="+mn-ea"/>
                        <a:cs typeface="B Lotus" pitchFamily="2" charset="-78"/>
                      </a:endParaRPr>
                    </a:p>
                    <a:p>
                      <a:pPr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منابع قالب آدابی:</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1. سنن النّبی</a:t>
                      </a:r>
                      <a:r>
                        <a:rPr lang="en-US" sz="2200" b="1" kern="1200" dirty="0" smtClean="0">
                          <a:solidFill>
                            <a:schemeClr val="tx1"/>
                          </a:solidFill>
                          <a:latin typeface="+mn-lt"/>
                          <a:ea typeface="+mn-ea"/>
                          <a:cs typeface="B Lotus" pitchFamily="2" charset="-78"/>
                        </a:rPr>
                        <a:t>-</a:t>
                      </a:r>
                      <a:r>
                        <a:rPr lang="fa-IR" sz="2200" b="1" kern="1200" dirty="0" smtClean="0">
                          <a:solidFill>
                            <a:schemeClr val="tx1"/>
                          </a:solidFill>
                          <a:latin typeface="+mn-lt"/>
                          <a:ea typeface="+mn-ea"/>
                          <a:cs typeface="B Lotus" pitchFamily="2" charset="-78"/>
                        </a:rPr>
                        <a:t> علّامه طباطبایی،ترجمه‏ی عبّاس عزیزی.</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2. آداب الدّینیّه،مرحوم طبری.</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3. حلیّۀالمتّقین، علّامه مجلسی.</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4. آداب الشّریعة،آیت الله محمّدباقر فشارکی، یا آداب زندگی، ترجمه‏ی باقری بیدهندی.</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5. گنجینه‏ی آداب آشتیانی.</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6. گنج خانواده،سیّد محسن حجازی‌زاده.</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7. ادب آداب دارد،بوستان کتاب.</a:t>
                      </a:r>
                      <a:endParaRPr lang="en-US" sz="2200" b="1" kern="1200" dirty="0" smtClean="0">
                        <a:solidFill>
                          <a:schemeClr val="tx1"/>
                        </a:solidFill>
                        <a:latin typeface="+mn-lt"/>
                        <a:ea typeface="+mn-ea"/>
                        <a:cs typeface="B Lotus" pitchFamily="2" charset="-78"/>
                      </a:endParaRPr>
                    </a:p>
                    <a:p>
                      <a:pPr lvl="1">
                        <a:lnSpc>
                          <a:spcPct val="150000"/>
                        </a:lnSpc>
                      </a:pPr>
                      <a:r>
                        <a:rPr lang="ar-SA" sz="2200" b="1" kern="1200" dirty="0" smtClean="0">
                          <a:solidFill>
                            <a:schemeClr val="tx1"/>
                          </a:solidFill>
                          <a:latin typeface="+mn-lt"/>
                          <a:ea typeface="+mn-ea"/>
                          <a:cs typeface="B Lotus" pitchFamily="2" charset="-78"/>
                        </a:rPr>
                        <a:t>8. همنام گل‌های بهاری و آیینه‏ی گل‌ها،حسین سیّدی. </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پانزدهم / قالب آدابی </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3857620"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3571868"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28611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00036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271461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428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14310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185229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57160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15</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14348"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3" name="Rounded Rectangle 22">
            <a:hlinkClick r:id="rId23" action="ppaction://hlinksldjump">
              <a:snd r:embed="rId5" name="thbad.wav"/>
            </a:hlinkClick>
            <a:hlinkHover r:id="" action="ppaction://noaction">
              <a:snd r:embed="rId6" name="0.wav"/>
            </a:hlinkHover>
          </p:cNvPr>
          <p:cNvSpPr/>
          <p:nvPr/>
        </p:nvSpPr>
        <p:spPr>
          <a:xfrm flipH="1">
            <a:off x="1142976"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3"/>
                                        </p:tgtEl>
                                        <p:attrNameLst>
                                          <p:attrName>style.visibility</p:attrName>
                                        </p:attrNameLst>
                                      </p:cBhvr>
                                      <p:to>
                                        <p:strVal val="visible"/>
                                      </p:to>
                                    </p:set>
                                    <p:anim calcmode="lin" valueType="num">
                                      <p:cBhvr additive="base">
                                        <p:cTn id="76" dur="1000" fill="hold"/>
                                        <p:tgtEl>
                                          <p:spTgt spid="23"/>
                                        </p:tgtEl>
                                        <p:attrNameLst>
                                          <p:attrName>ppt_x</p:attrName>
                                        </p:attrNameLst>
                                      </p:cBhvr>
                                      <p:tavLst>
                                        <p:tav tm="0">
                                          <p:val>
                                            <p:strVal val="0-#ppt_w/2"/>
                                          </p:val>
                                        </p:tav>
                                        <p:tav tm="100000">
                                          <p:val>
                                            <p:strVal val="#ppt_x"/>
                                          </p:val>
                                        </p:tav>
                                      </p:tavLst>
                                    </p:anim>
                                    <p:anim calcmode="lin" valueType="num">
                                      <p:cBhvr additive="base">
                                        <p:cTn id="77" dur="1000" fill="hold"/>
                                        <p:tgtEl>
                                          <p:spTgt spid="23"/>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2"/>
                                        </p:tgtEl>
                                        <p:attrNameLst>
                                          <p:attrName>style.visibility</p:attrName>
                                        </p:attrNameLst>
                                      </p:cBhvr>
                                      <p:to>
                                        <p:strVal val="visible"/>
                                      </p:to>
                                    </p:set>
                                    <p:anim calcmode="lin" valueType="num">
                                      <p:cBhvr additive="base">
                                        <p:cTn id="80" dur="1000" fill="hold"/>
                                        <p:tgtEl>
                                          <p:spTgt spid="22"/>
                                        </p:tgtEl>
                                        <p:attrNameLst>
                                          <p:attrName>ppt_x</p:attrName>
                                        </p:attrNameLst>
                                      </p:cBhvr>
                                      <p:tavLst>
                                        <p:tav tm="0">
                                          <p:val>
                                            <p:strVal val="0-#ppt_w/2"/>
                                          </p:val>
                                        </p:tav>
                                        <p:tav tm="100000">
                                          <p:val>
                                            <p:strVal val="#ppt_x"/>
                                          </p:val>
                                        </p:tav>
                                      </p:tavLst>
                                    </p:anim>
                                    <p:anim calcmode="lin" valueType="num">
                                      <p:cBhvr additive="base">
                                        <p:cTn id="81" dur="1000" fill="hold"/>
                                        <p:tgtEl>
                                          <p:spTgt spid="22"/>
                                        </p:tgtEl>
                                        <p:attrNameLst>
                                          <p:attrName>ppt_y</p:attrName>
                                        </p:attrNameLst>
                                      </p:cBhvr>
                                      <p:tavLst>
                                        <p:tav tm="0">
                                          <p:val>
                                            <p:strVal val="#ppt_y"/>
                                          </p:val>
                                        </p:tav>
                                        <p:tav tm="100000">
                                          <p:val>
                                            <p:strVal val="#ppt_y"/>
                                          </p:val>
                                        </p:tav>
                                      </p:tavLst>
                                    </p:anim>
                                  </p:childTnLst>
                                </p:cTn>
                              </p:par>
                              <p:par>
                                <p:cTn id="82" presetID="7" presetClass="entr" presetSubtype="8" fill="hold" grpId="0" nodeType="withEffect">
                                  <p:stCondLst>
                                    <p:cond delay="0"/>
                                  </p:stCondLst>
                                  <p:childTnLst>
                                    <p:set>
                                      <p:cBhvr>
                                        <p:cTn id="83" dur="1" fill="hold">
                                          <p:stCondLst>
                                            <p:cond delay="0"/>
                                          </p:stCondLst>
                                        </p:cTn>
                                        <p:tgtEl>
                                          <p:spTgt spid="20"/>
                                        </p:tgtEl>
                                        <p:attrNameLst>
                                          <p:attrName>style.visibility</p:attrName>
                                        </p:attrNameLst>
                                      </p:cBhvr>
                                      <p:to>
                                        <p:strVal val="visible"/>
                                      </p:to>
                                    </p:set>
                                    <p:anim calcmode="lin" valueType="num">
                                      <p:cBhvr additive="base">
                                        <p:cTn id="84" dur="1000" fill="hold"/>
                                        <p:tgtEl>
                                          <p:spTgt spid="20"/>
                                        </p:tgtEl>
                                        <p:attrNameLst>
                                          <p:attrName>ppt_x</p:attrName>
                                        </p:attrNameLst>
                                      </p:cBhvr>
                                      <p:tavLst>
                                        <p:tav tm="0">
                                          <p:val>
                                            <p:strVal val="0-#ppt_w/2"/>
                                          </p:val>
                                        </p:tav>
                                        <p:tav tm="100000">
                                          <p:val>
                                            <p:strVal val="#ppt_x"/>
                                          </p:val>
                                        </p:tav>
                                      </p:tavLst>
                                    </p:anim>
                                    <p:anim calcmode="lin" valueType="num">
                                      <p:cBhvr additive="base">
                                        <p:cTn id="85" dur="1000" fill="hold"/>
                                        <p:tgtEl>
                                          <p:spTgt spid="20"/>
                                        </p:tgtEl>
                                        <p:attrNameLst>
                                          <p:attrName>ppt_y</p:attrName>
                                        </p:attrNameLst>
                                      </p:cBhvr>
                                      <p:tavLst>
                                        <p:tav tm="0">
                                          <p:val>
                                            <p:strVal val="#ppt_y"/>
                                          </p:val>
                                        </p:tav>
                                        <p:tav tm="100000">
                                          <p:val>
                                            <p:strVal val="#ppt_y"/>
                                          </p:val>
                                        </p:tav>
                                      </p:tavLst>
                                    </p:anim>
                                  </p:childTnLst>
                                </p:cTn>
                              </p:par>
                            </p:childTnLst>
                          </p:cTn>
                        </p:par>
                        <p:par>
                          <p:cTn id="86" fill="hold">
                            <p:stCondLst>
                              <p:cond delay="2000"/>
                            </p:stCondLst>
                            <p:childTnLst>
                              <p:par>
                                <p:cTn id="87" presetID="10" presetClass="entr" presetSubtype="0" fill="hold" nodeType="afterEffect">
                                  <p:stCondLst>
                                    <p:cond delay="0"/>
                                  </p:stCondLst>
                                  <p:childTnLst>
                                    <p:set>
                                      <p:cBhvr>
                                        <p:cTn id="88" dur="1" fill="hold">
                                          <p:stCondLst>
                                            <p:cond delay="0"/>
                                          </p:stCondLst>
                                        </p:cTn>
                                        <p:tgtEl>
                                          <p:spTgt spid="30"/>
                                        </p:tgtEl>
                                        <p:attrNameLst>
                                          <p:attrName>style.visibility</p:attrName>
                                        </p:attrNameLst>
                                      </p:cBhvr>
                                      <p:to>
                                        <p:strVal val="visible"/>
                                      </p:to>
                                    </p:set>
                                    <p:animEffect transition="in" filter="fade">
                                      <p:cBhvr>
                                        <p:cTn id="89"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P spid="23" grpId="0" animBg="1"/>
    </p:bldLst>
  </p:timing>
</p:sld>
</file>

<file path=ppt/slides/slide187.xml><?xml version="1.0" encoding="utf-8"?>
<p:sld xmlns:a="http://schemas.openxmlformats.org/drawingml/2006/main" xmlns:r="http://schemas.openxmlformats.org/officeDocument/2006/relationships" xmlns:p="http://schemas.openxmlformats.org/presentationml/2006/main">
  <p:cSld>
    <p:bg>
      <p:bgPr>
        <a:blipFill dpi="0" rotWithShape="1">
          <a:blip r:embed="rId3" cstate="print">
            <a:lum/>
          </a:blip>
          <a:srcRect/>
          <a:stretch>
            <a:fillRect/>
          </a:stretch>
        </a:blipFill>
        <a:effectLst/>
      </p:bgPr>
    </p:bg>
    <p:spTree>
      <p:nvGrpSpPr>
        <p:cNvPr id="1" name=""/>
        <p:cNvGrpSpPr/>
        <p:nvPr/>
      </p:nvGrpSpPr>
      <p:grpSpPr>
        <a:xfrm>
          <a:off x="0" y="0"/>
          <a:ext cx="0" cy="0"/>
          <a:chOff x="0" y="0"/>
          <a:chExt cx="0" cy="0"/>
        </a:xfrm>
      </p:grpSpPr>
      <p:pic>
        <p:nvPicPr>
          <p:cNvPr id="2050"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5295931" y="1214422"/>
            <a:ext cx="3490911" cy="708549"/>
          </a:xfrm>
          <a:prstGeom prst="rect">
            <a:avLst/>
          </a:prstGeom>
          <a:noFill/>
        </p:spPr>
      </p:pic>
      <p:sp>
        <p:nvSpPr>
          <p:cNvPr id="14" name="TextBox 13"/>
          <p:cNvSpPr txBox="1"/>
          <p:nvPr/>
        </p:nvSpPr>
        <p:spPr>
          <a:xfrm>
            <a:off x="6494289" y="1342673"/>
            <a:ext cx="1094195"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معنای روش </a:t>
            </a:r>
            <a:endParaRPr lang="fa-IR" sz="1700" b="1" dirty="0">
              <a:effectLst/>
              <a:cs typeface="B Mitra" pitchFamily="2" charset="-78"/>
            </a:endParaRPr>
          </a:p>
        </p:txBody>
      </p:sp>
      <p:pic>
        <p:nvPicPr>
          <p:cNvPr id="23"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5081617" y="1862134"/>
            <a:ext cx="3490911" cy="708549"/>
          </a:xfrm>
          <a:prstGeom prst="rect">
            <a:avLst/>
          </a:prstGeom>
          <a:noFill/>
        </p:spPr>
      </p:pic>
      <p:pic>
        <p:nvPicPr>
          <p:cNvPr id="24"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867303" y="2500306"/>
            <a:ext cx="3490911" cy="708549"/>
          </a:xfrm>
          <a:prstGeom prst="rect">
            <a:avLst/>
          </a:prstGeom>
          <a:noFill/>
        </p:spPr>
      </p:pic>
      <p:pic>
        <p:nvPicPr>
          <p:cNvPr id="25"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652989" y="3148018"/>
            <a:ext cx="3490911" cy="708549"/>
          </a:xfrm>
          <a:prstGeom prst="rect">
            <a:avLst/>
          </a:prstGeom>
          <a:noFill/>
        </p:spPr>
      </p:pic>
      <p:pic>
        <p:nvPicPr>
          <p:cNvPr id="27"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438675" y="3790960"/>
            <a:ext cx="3490911" cy="708549"/>
          </a:xfrm>
          <a:prstGeom prst="rect">
            <a:avLst/>
          </a:prstGeom>
          <a:noFill/>
        </p:spPr>
      </p:pic>
      <p:pic>
        <p:nvPicPr>
          <p:cNvPr id="28"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224361" y="4433902"/>
            <a:ext cx="3490911" cy="708549"/>
          </a:xfrm>
          <a:prstGeom prst="rect">
            <a:avLst/>
          </a:prstGeom>
          <a:noFill/>
        </p:spPr>
      </p:pic>
      <p:pic>
        <p:nvPicPr>
          <p:cNvPr id="29"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081485" y="5076844"/>
            <a:ext cx="3490911" cy="708549"/>
          </a:xfrm>
          <a:prstGeom prst="rect">
            <a:avLst/>
          </a:prstGeom>
          <a:noFill/>
        </p:spPr>
      </p:pic>
      <p:pic>
        <p:nvPicPr>
          <p:cNvPr id="30"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3786182" y="5715016"/>
            <a:ext cx="3490911" cy="708549"/>
          </a:xfrm>
          <a:prstGeom prst="rect">
            <a:avLst/>
          </a:prstGeom>
          <a:noFill/>
        </p:spPr>
      </p:pic>
      <p:pic>
        <p:nvPicPr>
          <p:cNvPr id="53"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795469" y="1504944"/>
            <a:ext cx="3490911" cy="708549"/>
          </a:xfrm>
          <a:prstGeom prst="rect">
            <a:avLst/>
          </a:prstGeom>
          <a:noFill/>
        </p:spPr>
      </p:pic>
      <p:pic>
        <p:nvPicPr>
          <p:cNvPr id="54"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581155" y="2152656"/>
            <a:ext cx="3490911" cy="708549"/>
          </a:xfrm>
          <a:prstGeom prst="rect">
            <a:avLst/>
          </a:prstGeom>
          <a:noFill/>
        </p:spPr>
      </p:pic>
      <p:pic>
        <p:nvPicPr>
          <p:cNvPr id="55"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366841" y="2790828"/>
            <a:ext cx="3490911" cy="708549"/>
          </a:xfrm>
          <a:prstGeom prst="rect">
            <a:avLst/>
          </a:prstGeom>
          <a:noFill/>
        </p:spPr>
      </p:pic>
      <p:pic>
        <p:nvPicPr>
          <p:cNvPr id="56"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152527" y="3438540"/>
            <a:ext cx="3490911" cy="708549"/>
          </a:xfrm>
          <a:prstGeom prst="rect">
            <a:avLst/>
          </a:prstGeom>
          <a:noFill/>
        </p:spPr>
      </p:pic>
      <p:pic>
        <p:nvPicPr>
          <p:cNvPr id="57"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938213" y="4081482"/>
            <a:ext cx="3490911" cy="708549"/>
          </a:xfrm>
          <a:prstGeom prst="rect">
            <a:avLst/>
          </a:prstGeom>
          <a:noFill/>
        </p:spPr>
      </p:pic>
      <p:pic>
        <p:nvPicPr>
          <p:cNvPr id="58"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723899" y="4724424"/>
            <a:ext cx="3490911" cy="708549"/>
          </a:xfrm>
          <a:prstGeom prst="rect">
            <a:avLst/>
          </a:prstGeom>
          <a:noFill/>
        </p:spPr>
      </p:pic>
      <p:pic>
        <p:nvPicPr>
          <p:cNvPr id="59"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581023" y="5367366"/>
            <a:ext cx="3490911" cy="708549"/>
          </a:xfrm>
          <a:prstGeom prst="rect">
            <a:avLst/>
          </a:prstGeom>
          <a:noFill/>
        </p:spPr>
      </p:pic>
      <p:pic>
        <p:nvPicPr>
          <p:cNvPr id="60"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285720" y="6005538"/>
            <a:ext cx="3490911" cy="708549"/>
          </a:xfrm>
          <a:prstGeom prst="rect">
            <a:avLst/>
          </a:prstGeom>
          <a:noFill/>
        </p:spPr>
      </p:pic>
      <p:sp>
        <p:nvSpPr>
          <p:cNvPr id="61" name="TextBox 60"/>
          <p:cNvSpPr txBox="1"/>
          <p:nvPr/>
        </p:nvSpPr>
        <p:spPr>
          <a:xfrm>
            <a:off x="5958504" y="1974034"/>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 قالب داستان</a:t>
            </a:r>
            <a:endParaRPr lang="fa-IR" sz="1700" b="1" dirty="0">
              <a:effectLst/>
              <a:cs typeface="B Mitra" pitchFamily="2" charset="-78"/>
            </a:endParaRPr>
          </a:p>
        </p:txBody>
      </p:sp>
      <p:sp>
        <p:nvSpPr>
          <p:cNvPr id="62" name="TextBox 61"/>
          <p:cNvSpPr txBox="1"/>
          <p:nvPr/>
        </p:nvSpPr>
        <p:spPr>
          <a:xfrm>
            <a:off x="5529876" y="2612206"/>
            <a:ext cx="2165765"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2-قالب پرسش و پاسخ</a:t>
            </a:r>
            <a:endParaRPr lang="fa-IR" sz="1700" b="1" dirty="0">
              <a:effectLst/>
              <a:cs typeface="B Mitra" pitchFamily="2" charset="-78"/>
            </a:endParaRPr>
          </a:p>
        </p:txBody>
      </p:sp>
      <p:sp>
        <p:nvSpPr>
          <p:cNvPr id="63" name="TextBox 62"/>
          <p:cNvSpPr txBox="1"/>
          <p:nvPr/>
        </p:nvSpPr>
        <p:spPr>
          <a:xfrm>
            <a:off x="5529876" y="3276269"/>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3- قالب انواعی</a:t>
            </a:r>
            <a:endParaRPr lang="fa-IR" sz="1700" b="1" dirty="0">
              <a:effectLst/>
              <a:cs typeface="B Mitra" pitchFamily="2" charset="-78"/>
            </a:endParaRPr>
          </a:p>
        </p:txBody>
      </p:sp>
      <p:sp>
        <p:nvSpPr>
          <p:cNvPr id="64" name="TextBox 63"/>
          <p:cNvSpPr txBox="1"/>
          <p:nvPr/>
        </p:nvSpPr>
        <p:spPr>
          <a:xfrm>
            <a:off x="5315562" y="3919211"/>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4-قالب گروهی</a:t>
            </a:r>
            <a:endParaRPr lang="fa-IR" sz="1700" b="1" dirty="0">
              <a:effectLst/>
              <a:cs typeface="B Mitra" pitchFamily="2" charset="-78"/>
            </a:endParaRPr>
          </a:p>
        </p:txBody>
      </p:sp>
      <p:sp>
        <p:nvSpPr>
          <p:cNvPr id="65" name="TextBox 64"/>
          <p:cNvSpPr txBox="1"/>
          <p:nvPr/>
        </p:nvSpPr>
        <p:spPr>
          <a:xfrm>
            <a:off x="5101248" y="4562153"/>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5-قالب شعاری</a:t>
            </a:r>
            <a:endParaRPr lang="fa-IR" sz="1700" b="1" dirty="0">
              <a:effectLst/>
              <a:cs typeface="B Mitra" pitchFamily="2" charset="-78"/>
            </a:endParaRPr>
          </a:p>
        </p:txBody>
      </p:sp>
      <p:sp>
        <p:nvSpPr>
          <p:cNvPr id="66" name="TextBox 65"/>
          <p:cNvSpPr txBox="1"/>
          <p:nvPr/>
        </p:nvSpPr>
        <p:spPr>
          <a:xfrm>
            <a:off x="4958372" y="5205095"/>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6-قالب آدابی</a:t>
            </a:r>
            <a:endParaRPr lang="fa-IR" sz="1700" b="1" dirty="0">
              <a:effectLst/>
              <a:cs typeface="B Mitra" pitchFamily="2" charset="-78"/>
            </a:endParaRPr>
          </a:p>
        </p:txBody>
      </p:sp>
      <p:sp>
        <p:nvSpPr>
          <p:cNvPr id="67" name="TextBox 66">
            <a:hlinkClick r:id="rId5" action="ppaction://hlinksldjump">
              <a:snd r:embed="rId6" name="thbad.wav"/>
            </a:hlinkClick>
            <a:hlinkHover r:id="" action="ppaction://noaction">
              <a:snd r:embed="rId7" name="0.wav"/>
            </a:hlinkHover>
          </p:cNvPr>
          <p:cNvSpPr txBox="1"/>
          <p:nvPr/>
        </p:nvSpPr>
        <p:spPr>
          <a:xfrm>
            <a:off x="4663069" y="5843267"/>
            <a:ext cx="1737137" cy="452047"/>
          </a:xfrm>
          <a:prstGeom prst="rect">
            <a:avLst/>
          </a:prstGeom>
          <a:noFill/>
        </p:spPr>
        <p:txBody>
          <a:bodyPr wrap="square" rtlCol="1" anchor="ctr">
            <a:spAutoFit/>
          </a:bodyPr>
          <a:lstStyle/>
          <a:p>
            <a:pPr algn="ctr">
              <a:lnSpc>
                <a:spcPct val="150000"/>
              </a:lnSpc>
            </a:pPr>
            <a:r>
              <a:rPr lang="fa-IR" sz="1700" b="1" dirty="0" smtClean="0">
                <a:effectLst>
                  <a:glow rad="101600">
                    <a:schemeClr val="accent3">
                      <a:satMod val="175000"/>
                      <a:alpha val="40000"/>
                    </a:schemeClr>
                  </a:glow>
                </a:effectLst>
                <a:cs typeface="B Mitra" pitchFamily="2" charset="-78"/>
              </a:rPr>
              <a:t>7-قالب عددی</a:t>
            </a:r>
            <a:endParaRPr lang="fa-IR" sz="1700" b="1" dirty="0">
              <a:effectLst>
                <a:glow rad="101600">
                  <a:schemeClr val="accent3">
                    <a:satMod val="175000"/>
                    <a:alpha val="40000"/>
                  </a:schemeClr>
                </a:glow>
              </a:effectLst>
              <a:cs typeface="B Mitra" pitchFamily="2" charset="-78"/>
            </a:endParaRPr>
          </a:p>
        </p:txBody>
      </p:sp>
      <p:sp>
        <p:nvSpPr>
          <p:cNvPr id="68" name="TextBox 67"/>
          <p:cNvSpPr txBox="1"/>
          <p:nvPr/>
        </p:nvSpPr>
        <p:spPr>
          <a:xfrm>
            <a:off x="2672356" y="1633195"/>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9-قالب نمادین</a:t>
            </a:r>
            <a:endParaRPr lang="fa-IR" sz="1700" b="1" dirty="0">
              <a:effectLst/>
              <a:cs typeface="B Mitra" pitchFamily="2" charset="-78"/>
            </a:endParaRPr>
          </a:p>
        </p:txBody>
      </p:sp>
      <p:sp>
        <p:nvSpPr>
          <p:cNvPr id="69" name="TextBox 68"/>
          <p:cNvSpPr txBox="1"/>
          <p:nvPr/>
        </p:nvSpPr>
        <p:spPr>
          <a:xfrm>
            <a:off x="2458042" y="2280907"/>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10-قالب تشبیهی</a:t>
            </a:r>
            <a:endParaRPr lang="fa-IR" sz="1700" b="1" dirty="0">
              <a:effectLst/>
              <a:cs typeface="B Mitra" pitchFamily="2" charset="-78"/>
            </a:endParaRPr>
          </a:p>
        </p:txBody>
      </p:sp>
      <p:sp>
        <p:nvSpPr>
          <p:cNvPr id="70" name="TextBox 69"/>
          <p:cNvSpPr txBox="1"/>
          <p:nvPr/>
        </p:nvSpPr>
        <p:spPr>
          <a:xfrm>
            <a:off x="2243728" y="2919079"/>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11-قالب نکته ای</a:t>
            </a:r>
            <a:endParaRPr lang="fa-IR" sz="1700" b="1" dirty="0">
              <a:effectLst/>
              <a:cs typeface="B Mitra" pitchFamily="2" charset="-78"/>
            </a:endParaRPr>
          </a:p>
        </p:txBody>
      </p:sp>
      <p:sp>
        <p:nvSpPr>
          <p:cNvPr id="71" name="TextBox 70"/>
          <p:cNvSpPr txBox="1"/>
          <p:nvPr/>
        </p:nvSpPr>
        <p:spPr>
          <a:xfrm>
            <a:off x="2029414" y="3566791"/>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12-قالب تعارضی</a:t>
            </a:r>
            <a:endParaRPr lang="fa-IR" sz="1700" b="1" dirty="0">
              <a:effectLst/>
              <a:cs typeface="B Mitra" pitchFamily="2" charset="-78"/>
            </a:endParaRPr>
          </a:p>
        </p:txBody>
      </p:sp>
      <p:sp>
        <p:nvSpPr>
          <p:cNvPr id="72" name="TextBox 71"/>
          <p:cNvSpPr txBox="1"/>
          <p:nvPr/>
        </p:nvSpPr>
        <p:spPr>
          <a:xfrm>
            <a:off x="1815100" y="4209733"/>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13-قالب مقایسه ای</a:t>
            </a:r>
            <a:endParaRPr lang="fa-IR" sz="1700" b="1" dirty="0">
              <a:effectLst/>
              <a:cs typeface="B Mitra" pitchFamily="2" charset="-78"/>
            </a:endParaRPr>
          </a:p>
        </p:txBody>
      </p:sp>
      <p:sp>
        <p:nvSpPr>
          <p:cNvPr id="73" name="TextBox 72"/>
          <p:cNvSpPr txBox="1"/>
          <p:nvPr/>
        </p:nvSpPr>
        <p:spPr>
          <a:xfrm>
            <a:off x="1600786" y="4852675"/>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14-قالب نسخه ای</a:t>
            </a:r>
            <a:endParaRPr lang="fa-IR" sz="1700" b="1" dirty="0">
              <a:effectLst/>
              <a:cs typeface="B Mitra" pitchFamily="2" charset="-78"/>
            </a:endParaRPr>
          </a:p>
        </p:txBody>
      </p:sp>
      <p:sp>
        <p:nvSpPr>
          <p:cNvPr id="74" name="TextBox 73"/>
          <p:cNvSpPr txBox="1"/>
          <p:nvPr/>
        </p:nvSpPr>
        <p:spPr>
          <a:xfrm>
            <a:off x="1457910" y="5495617"/>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15-قالب نمایشی</a:t>
            </a:r>
            <a:endParaRPr lang="fa-IR" sz="1700" b="1" dirty="0">
              <a:effectLst/>
              <a:cs typeface="B Mitra" pitchFamily="2" charset="-78"/>
            </a:endParaRPr>
          </a:p>
        </p:txBody>
      </p:sp>
      <p:sp>
        <p:nvSpPr>
          <p:cNvPr id="75" name="TextBox 74"/>
          <p:cNvSpPr txBox="1"/>
          <p:nvPr/>
        </p:nvSpPr>
        <p:spPr>
          <a:xfrm>
            <a:off x="1162607" y="6133789"/>
            <a:ext cx="1737137" cy="452047"/>
          </a:xfrm>
          <a:prstGeom prst="rect">
            <a:avLst/>
          </a:prstGeom>
          <a:noFill/>
        </p:spPr>
        <p:txBody>
          <a:bodyPr wrap="square" rtlCol="1" anchor="ctr">
            <a:spAutoFit/>
          </a:bodyPr>
          <a:lstStyle/>
          <a:p>
            <a:pPr algn="ctr" rtl="0">
              <a:lnSpc>
                <a:spcPct val="150000"/>
              </a:lnSpc>
            </a:pPr>
            <a:r>
              <a:rPr lang="fa-IR" sz="1700" b="1" dirty="0" smtClean="0">
                <a:effectLst/>
                <a:cs typeface="B Mitra" pitchFamily="2" charset="-78"/>
              </a:rPr>
              <a:t>16-قالب توصیفی</a:t>
            </a:r>
            <a:endParaRPr lang="fa-IR" sz="1700" b="1" dirty="0">
              <a:effectLst/>
              <a:cs typeface="B Mitra" pitchFamily="2" charset="-78"/>
            </a:endParaRPr>
          </a:p>
        </p:txBody>
      </p:sp>
      <p:pic>
        <p:nvPicPr>
          <p:cNvPr id="76" name="Picture 2" descr="G:\ramezan 1390\pic - file\bais\b1.jpg">
            <a:hlinkClick r:id="rId8" action="ppaction://hlinksldjump">
              <a:snd r:embed="rId6" name="thbad.wav"/>
            </a:hlinkClick>
            <a:hlinkHover r:id="" action="ppaction://noaction">
              <a:snd r:embed="rId7" name="0.wav"/>
            </a:hlinkHover>
          </p:cNvPr>
          <p:cNvPicPr>
            <a:picLocks noChangeAspect="1" noChangeArrowheads="1"/>
          </p:cNvPicPr>
          <p:nvPr/>
        </p:nvPicPr>
        <p:blipFill>
          <a:blip r:embed="rId9" cstate="print"/>
          <a:srcRect/>
          <a:stretch>
            <a:fillRect/>
          </a:stretch>
        </p:blipFill>
        <p:spPr bwMode="auto">
          <a:xfrm>
            <a:off x="7929586" y="241290"/>
            <a:ext cx="383226" cy="396000"/>
          </a:xfrm>
          <a:prstGeom prst="rect">
            <a:avLst/>
          </a:prstGeom>
          <a:noFill/>
        </p:spPr>
      </p:pic>
      <p:pic>
        <p:nvPicPr>
          <p:cNvPr id="77" name="Picture 5" descr="D:\narmafzar H edayat\power point\Ordodari\pic\exist copy.png">
            <a:hlinkClick r:id="" action="ppaction://hlinkshowjump?jump=endshow">
              <a:snd r:embed="rId6" name="thbad.wav"/>
            </a:hlinkClick>
            <a:hlinkHover r:id="" action="ppaction://noaction">
              <a:snd r:embed="rId7" name="0.wav"/>
            </a:hlinkHover>
          </p:cNvPr>
          <p:cNvPicPr>
            <a:picLocks noChangeAspect="1" noChangeArrowheads="1"/>
          </p:cNvPicPr>
          <p:nvPr/>
        </p:nvPicPr>
        <p:blipFill>
          <a:blip r:embed="rId10" cstate="print"/>
          <a:srcRect/>
          <a:stretch>
            <a:fillRect/>
          </a:stretch>
        </p:blipFill>
        <p:spPr bwMode="auto">
          <a:xfrm>
            <a:off x="8358214" y="214290"/>
            <a:ext cx="450000" cy="450000"/>
          </a:xfrm>
          <a:prstGeom prst="rect">
            <a:avLst/>
          </a:prstGeom>
          <a:noFill/>
        </p:spPr>
      </p:pic>
      <p:pic>
        <p:nvPicPr>
          <p:cNvPr id="37"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2081221" y="857232"/>
            <a:ext cx="3490911" cy="708549"/>
          </a:xfrm>
          <a:prstGeom prst="rect">
            <a:avLst/>
          </a:prstGeom>
          <a:noFill/>
        </p:spPr>
      </p:pic>
      <p:sp>
        <p:nvSpPr>
          <p:cNvPr id="38" name="TextBox 37">
            <a:hlinkClick r:id="rId11" action="ppaction://hlinksldjump">
              <a:snd r:embed="rId6" name="thbad.wav"/>
            </a:hlinkClick>
            <a:hlinkHover r:id="" action="ppaction://noaction">
              <a:snd r:embed="rId7" name="0.wav"/>
            </a:hlinkHover>
          </p:cNvPr>
          <p:cNvSpPr txBox="1"/>
          <p:nvPr/>
        </p:nvSpPr>
        <p:spPr>
          <a:xfrm>
            <a:off x="2958108" y="985483"/>
            <a:ext cx="1737137" cy="452047"/>
          </a:xfrm>
          <a:prstGeom prst="rect">
            <a:avLst/>
          </a:prstGeom>
          <a:noFill/>
        </p:spPr>
        <p:txBody>
          <a:bodyPr wrap="square" rtlCol="1" anchor="ctr">
            <a:spAutoFit/>
          </a:bodyPr>
          <a:lstStyle/>
          <a:p>
            <a:pPr algn="ctr">
              <a:lnSpc>
                <a:spcPct val="150000"/>
              </a:lnSpc>
            </a:pPr>
            <a:r>
              <a:rPr lang="fa-IR" sz="1700" b="1" dirty="0" smtClean="0">
                <a:effectLst>
                  <a:glow rad="101600">
                    <a:schemeClr val="accent3">
                      <a:satMod val="175000"/>
                      <a:alpha val="40000"/>
                    </a:schemeClr>
                  </a:glow>
                </a:effectLst>
                <a:cs typeface="B Mitra" pitchFamily="2" charset="-78"/>
              </a:rPr>
              <a:t>8-قالب جوانبی</a:t>
            </a:r>
            <a:endParaRPr lang="fa-IR" sz="1700" b="1" dirty="0">
              <a:effectLst>
                <a:glow rad="101600">
                  <a:schemeClr val="accent3">
                    <a:satMod val="175000"/>
                    <a:alpha val="40000"/>
                  </a:schemeClr>
                </a:glow>
              </a:effectLst>
              <a:cs typeface="B Mitra" pitchFamily="2" charset="-78"/>
            </a:endParaRPr>
          </a:p>
        </p:txBody>
      </p:sp>
      <p:sp>
        <p:nvSpPr>
          <p:cNvPr id="39" name="TextBox 38"/>
          <p:cNvSpPr txBox="1"/>
          <p:nvPr/>
        </p:nvSpPr>
        <p:spPr>
          <a:xfrm>
            <a:off x="2143108" y="231796"/>
            <a:ext cx="5357850" cy="553998"/>
          </a:xfrm>
          <a:prstGeom prst="rect">
            <a:avLst/>
          </a:prstGeom>
          <a:noFill/>
        </p:spPr>
        <p:txBody>
          <a:bodyPr wrap="square" rtlCol="1">
            <a:spAutoFit/>
          </a:bodyPr>
          <a:lstStyle/>
          <a:p>
            <a:pPr>
              <a:lnSpc>
                <a:spcPct val="150000"/>
              </a:lnSpc>
            </a:pPr>
            <a:r>
              <a:rPr lang="fa-IR" sz="2000" b="1" dirty="0" smtClean="0">
                <a:effectLst>
                  <a:glow rad="139700">
                    <a:schemeClr val="accent5">
                      <a:satMod val="175000"/>
                      <a:alpha val="40000"/>
                    </a:schemeClr>
                  </a:glow>
                </a:effectLst>
                <a:cs typeface="B Titr" pitchFamily="2" charset="-78"/>
              </a:rPr>
              <a:t>فصل دوم : روش ها             جلسه شانزدهم </a:t>
            </a:r>
          </a:p>
        </p:txBody>
      </p:sp>
    </p:spTree>
  </p:cSld>
  <p:clrMapOvr>
    <a:masterClrMapping/>
  </p:clrMapOvr>
  <p:transition advClick="0">
    <p:sndAc>
      <p:stSnd>
        <p:snd r:embed="rId2" name="W8.WAV"/>
      </p:stSnd>
    </p:sndAc>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fade">
                                      <p:cBhvr>
                                        <p:cTn id="7" dur="1000"/>
                                        <p:tgtEl>
                                          <p:spTgt spid="39"/>
                                        </p:tgtEl>
                                      </p:cBhvr>
                                    </p:animEffect>
                                    <p:anim calcmode="lin" valueType="num">
                                      <p:cBhvr>
                                        <p:cTn id="8" dur="1000" fill="hold"/>
                                        <p:tgtEl>
                                          <p:spTgt spid="39"/>
                                        </p:tgtEl>
                                        <p:attrNameLst>
                                          <p:attrName>ppt_x</p:attrName>
                                        </p:attrNameLst>
                                      </p:cBhvr>
                                      <p:tavLst>
                                        <p:tav tm="0">
                                          <p:val>
                                            <p:strVal val="#ppt_x"/>
                                          </p:val>
                                        </p:tav>
                                        <p:tav tm="100000">
                                          <p:val>
                                            <p:strVal val="#ppt_x"/>
                                          </p:val>
                                        </p:tav>
                                      </p:tavLst>
                                    </p:anim>
                                    <p:anim calcmode="lin" valueType="num">
                                      <p:cBhvr>
                                        <p:cTn id="9" dur="1000" fill="hold"/>
                                        <p:tgtEl>
                                          <p:spTgt spid="3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30"/>
                                        </p:tgtEl>
                                        <p:attrNameLst>
                                          <p:attrName>style.visibility</p:attrName>
                                        </p:attrNameLst>
                                      </p:cBhvr>
                                      <p:to>
                                        <p:strVal val="visible"/>
                                      </p:to>
                                    </p:set>
                                    <p:animEffect transition="in" filter="fade">
                                      <p:cBhvr>
                                        <p:cTn id="13" dur="1000"/>
                                        <p:tgtEl>
                                          <p:spTgt spid="30"/>
                                        </p:tgtEl>
                                      </p:cBhvr>
                                    </p:animEffect>
                                    <p:anim calcmode="lin" valueType="num">
                                      <p:cBhvr>
                                        <p:cTn id="14" dur="1000" fill="hold"/>
                                        <p:tgtEl>
                                          <p:spTgt spid="30"/>
                                        </p:tgtEl>
                                        <p:attrNameLst>
                                          <p:attrName>ppt_x</p:attrName>
                                        </p:attrNameLst>
                                      </p:cBhvr>
                                      <p:tavLst>
                                        <p:tav tm="0">
                                          <p:val>
                                            <p:strVal val="#ppt_x"/>
                                          </p:val>
                                        </p:tav>
                                        <p:tav tm="100000">
                                          <p:val>
                                            <p:strVal val="#ppt_x"/>
                                          </p:val>
                                        </p:tav>
                                      </p:tavLst>
                                    </p:anim>
                                    <p:anim calcmode="lin" valueType="num">
                                      <p:cBhvr>
                                        <p:cTn id="15" dur="1000" fill="hold"/>
                                        <p:tgtEl>
                                          <p:spTgt spid="30"/>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10" presetClass="entr" presetSubtype="0" fill="hold" grpId="0" nodeType="afterEffect">
                                  <p:stCondLst>
                                    <p:cond delay="0"/>
                                  </p:stCondLst>
                                  <p:childTnLst>
                                    <p:set>
                                      <p:cBhvr>
                                        <p:cTn id="18" dur="1" fill="hold">
                                          <p:stCondLst>
                                            <p:cond delay="0"/>
                                          </p:stCondLst>
                                        </p:cTn>
                                        <p:tgtEl>
                                          <p:spTgt spid="67"/>
                                        </p:tgtEl>
                                        <p:attrNameLst>
                                          <p:attrName>style.visibility</p:attrName>
                                        </p:attrNameLst>
                                      </p:cBhvr>
                                      <p:to>
                                        <p:strVal val="visible"/>
                                      </p:to>
                                    </p:set>
                                    <p:animEffect transition="in" filter="fade">
                                      <p:cBhvr>
                                        <p:cTn id="19" dur="1000"/>
                                        <p:tgtEl>
                                          <p:spTgt spid="67"/>
                                        </p:tgtEl>
                                      </p:cBhvr>
                                    </p:animEffect>
                                  </p:childTnLst>
                                </p:cTn>
                              </p:par>
                            </p:childTnLst>
                          </p:cTn>
                        </p:par>
                        <p:par>
                          <p:cTn id="20" fill="hold">
                            <p:stCondLst>
                              <p:cond delay="3000"/>
                            </p:stCondLst>
                            <p:childTnLst>
                              <p:par>
                                <p:cTn id="21" presetID="42" presetClass="entr" presetSubtype="0" fill="hold" nodeType="after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fade">
                                      <p:cBhvr>
                                        <p:cTn id="23" dur="1000"/>
                                        <p:tgtEl>
                                          <p:spTgt spid="37"/>
                                        </p:tgtEl>
                                      </p:cBhvr>
                                    </p:animEffect>
                                    <p:anim calcmode="lin" valueType="num">
                                      <p:cBhvr>
                                        <p:cTn id="24" dur="1000" fill="hold"/>
                                        <p:tgtEl>
                                          <p:spTgt spid="37"/>
                                        </p:tgtEl>
                                        <p:attrNameLst>
                                          <p:attrName>ppt_x</p:attrName>
                                        </p:attrNameLst>
                                      </p:cBhvr>
                                      <p:tavLst>
                                        <p:tav tm="0">
                                          <p:val>
                                            <p:strVal val="#ppt_x"/>
                                          </p:val>
                                        </p:tav>
                                        <p:tav tm="100000">
                                          <p:val>
                                            <p:strVal val="#ppt_x"/>
                                          </p:val>
                                        </p:tav>
                                      </p:tavLst>
                                    </p:anim>
                                    <p:anim calcmode="lin" valueType="num">
                                      <p:cBhvr>
                                        <p:cTn id="25" dur="1000" fill="hold"/>
                                        <p:tgtEl>
                                          <p:spTgt spid="37"/>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10" presetClass="entr" presetSubtype="0" fill="hold" grpId="0" nodeType="afterEffect">
                                  <p:stCondLst>
                                    <p:cond delay="0"/>
                                  </p:stCondLst>
                                  <p:childTnLst>
                                    <p:set>
                                      <p:cBhvr>
                                        <p:cTn id="28" dur="1" fill="hold">
                                          <p:stCondLst>
                                            <p:cond delay="0"/>
                                          </p:stCondLst>
                                        </p:cTn>
                                        <p:tgtEl>
                                          <p:spTgt spid="38"/>
                                        </p:tgtEl>
                                        <p:attrNameLst>
                                          <p:attrName>style.visibility</p:attrName>
                                        </p:attrNameLst>
                                      </p:cBhvr>
                                      <p:to>
                                        <p:strVal val="visible"/>
                                      </p:to>
                                    </p:set>
                                    <p:animEffect transition="in" filter="fade">
                                      <p:cBhvr>
                                        <p:cTn id="29" dur="1000"/>
                                        <p:tgtEl>
                                          <p:spTgt spid="38"/>
                                        </p:tgtEl>
                                      </p:cBhvr>
                                    </p:animEffect>
                                  </p:childTnLst>
                                </p:cTn>
                              </p:par>
                              <p:par>
                                <p:cTn id="30" presetID="10" presetClass="entr" presetSubtype="0" fill="hold" nodeType="withEffect">
                                  <p:stCondLst>
                                    <p:cond delay="0"/>
                                  </p:stCondLst>
                                  <p:childTnLst>
                                    <p:set>
                                      <p:cBhvr>
                                        <p:cTn id="31" dur="1" fill="hold">
                                          <p:stCondLst>
                                            <p:cond delay="0"/>
                                          </p:stCondLst>
                                        </p:cTn>
                                        <p:tgtEl>
                                          <p:spTgt spid="2050"/>
                                        </p:tgtEl>
                                        <p:attrNameLst>
                                          <p:attrName>style.visibility</p:attrName>
                                        </p:attrNameLst>
                                      </p:cBhvr>
                                      <p:to>
                                        <p:strVal val="visible"/>
                                      </p:to>
                                    </p:set>
                                    <p:animEffect transition="in" filter="fade">
                                      <p:cBhvr>
                                        <p:cTn id="32" dur="2000"/>
                                        <p:tgtEl>
                                          <p:spTgt spid="2050"/>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fade">
                                      <p:cBhvr>
                                        <p:cTn id="35" dur="2000"/>
                                        <p:tgtEl>
                                          <p:spTgt spid="14"/>
                                        </p:tgtEl>
                                      </p:cBhvr>
                                    </p:animEffect>
                                  </p:childTnLst>
                                </p:cTn>
                              </p:par>
                              <p:par>
                                <p:cTn id="36" presetID="10" presetClass="entr" presetSubtype="0" fill="hold" nodeType="withEffect">
                                  <p:stCondLst>
                                    <p:cond delay="0"/>
                                  </p:stCondLst>
                                  <p:childTnLst>
                                    <p:set>
                                      <p:cBhvr>
                                        <p:cTn id="37" dur="1" fill="hold">
                                          <p:stCondLst>
                                            <p:cond delay="0"/>
                                          </p:stCondLst>
                                        </p:cTn>
                                        <p:tgtEl>
                                          <p:spTgt spid="23"/>
                                        </p:tgtEl>
                                        <p:attrNameLst>
                                          <p:attrName>style.visibility</p:attrName>
                                        </p:attrNameLst>
                                      </p:cBhvr>
                                      <p:to>
                                        <p:strVal val="visible"/>
                                      </p:to>
                                    </p:set>
                                    <p:animEffect transition="in" filter="fade">
                                      <p:cBhvr>
                                        <p:cTn id="38" dur="2000"/>
                                        <p:tgtEl>
                                          <p:spTgt spid="23"/>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61"/>
                                        </p:tgtEl>
                                        <p:attrNameLst>
                                          <p:attrName>style.visibility</p:attrName>
                                        </p:attrNameLst>
                                      </p:cBhvr>
                                      <p:to>
                                        <p:strVal val="visible"/>
                                      </p:to>
                                    </p:set>
                                    <p:animEffect transition="in" filter="fade">
                                      <p:cBhvr>
                                        <p:cTn id="41" dur="2000"/>
                                        <p:tgtEl>
                                          <p:spTgt spid="61"/>
                                        </p:tgtEl>
                                      </p:cBhvr>
                                    </p:animEffect>
                                  </p:childTnLst>
                                </p:cTn>
                              </p:par>
                              <p:par>
                                <p:cTn id="42" presetID="10" presetClass="entr" presetSubtype="0" fill="hold" nodeType="withEffect">
                                  <p:stCondLst>
                                    <p:cond delay="0"/>
                                  </p:stCondLst>
                                  <p:childTnLst>
                                    <p:set>
                                      <p:cBhvr>
                                        <p:cTn id="43" dur="1" fill="hold">
                                          <p:stCondLst>
                                            <p:cond delay="0"/>
                                          </p:stCondLst>
                                        </p:cTn>
                                        <p:tgtEl>
                                          <p:spTgt spid="24"/>
                                        </p:tgtEl>
                                        <p:attrNameLst>
                                          <p:attrName>style.visibility</p:attrName>
                                        </p:attrNameLst>
                                      </p:cBhvr>
                                      <p:to>
                                        <p:strVal val="visible"/>
                                      </p:to>
                                    </p:set>
                                    <p:animEffect transition="in" filter="fade">
                                      <p:cBhvr>
                                        <p:cTn id="44" dur="2000"/>
                                        <p:tgtEl>
                                          <p:spTgt spid="24"/>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Effect transition="in" filter="fade">
                                      <p:cBhvr>
                                        <p:cTn id="47" dur="2000"/>
                                        <p:tgtEl>
                                          <p:spTgt spid="62"/>
                                        </p:tgtEl>
                                      </p:cBhvr>
                                    </p:animEffect>
                                  </p:childTnLst>
                                </p:cTn>
                              </p:par>
                              <p:par>
                                <p:cTn id="48" presetID="10" presetClass="entr" presetSubtype="0" fill="hold" nodeType="withEffect">
                                  <p:stCondLst>
                                    <p:cond delay="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2000"/>
                                        <p:tgtEl>
                                          <p:spTgt spid="25"/>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63"/>
                                        </p:tgtEl>
                                        <p:attrNameLst>
                                          <p:attrName>style.visibility</p:attrName>
                                        </p:attrNameLst>
                                      </p:cBhvr>
                                      <p:to>
                                        <p:strVal val="visible"/>
                                      </p:to>
                                    </p:set>
                                    <p:animEffect transition="in" filter="fade">
                                      <p:cBhvr>
                                        <p:cTn id="53" dur="2000"/>
                                        <p:tgtEl>
                                          <p:spTgt spid="63"/>
                                        </p:tgtEl>
                                      </p:cBhvr>
                                    </p:animEffect>
                                  </p:childTnLst>
                                </p:cTn>
                              </p:par>
                              <p:par>
                                <p:cTn id="54" presetID="10" presetClass="entr" presetSubtype="0" fill="hold" nodeType="withEffect">
                                  <p:stCondLst>
                                    <p:cond delay="0"/>
                                  </p:stCondLst>
                                  <p:childTnLst>
                                    <p:set>
                                      <p:cBhvr>
                                        <p:cTn id="55" dur="1" fill="hold">
                                          <p:stCondLst>
                                            <p:cond delay="0"/>
                                          </p:stCondLst>
                                        </p:cTn>
                                        <p:tgtEl>
                                          <p:spTgt spid="27"/>
                                        </p:tgtEl>
                                        <p:attrNameLst>
                                          <p:attrName>style.visibility</p:attrName>
                                        </p:attrNameLst>
                                      </p:cBhvr>
                                      <p:to>
                                        <p:strVal val="visible"/>
                                      </p:to>
                                    </p:set>
                                    <p:animEffect transition="in" filter="fade">
                                      <p:cBhvr>
                                        <p:cTn id="56" dur="2000"/>
                                        <p:tgtEl>
                                          <p:spTgt spid="27"/>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64"/>
                                        </p:tgtEl>
                                        <p:attrNameLst>
                                          <p:attrName>style.visibility</p:attrName>
                                        </p:attrNameLst>
                                      </p:cBhvr>
                                      <p:to>
                                        <p:strVal val="visible"/>
                                      </p:to>
                                    </p:set>
                                    <p:animEffect transition="in" filter="fade">
                                      <p:cBhvr>
                                        <p:cTn id="59" dur="2000"/>
                                        <p:tgtEl>
                                          <p:spTgt spid="64"/>
                                        </p:tgtEl>
                                      </p:cBhvr>
                                    </p:animEffect>
                                  </p:childTnLst>
                                </p:cTn>
                              </p:par>
                              <p:par>
                                <p:cTn id="60" presetID="10" presetClass="entr" presetSubtype="0" fill="hold" nodeType="withEffect">
                                  <p:stCondLst>
                                    <p:cond delay="0"/>
                                  </p:stCondLst>
                                  <p:childTnLst>
                                    <p:set>
                                      <p:cBhvr>
                                        <p:cTn id="61" dur="1" fill="hold">
                                          <p:stCondLst>
                                            <p:cond delay="0"/>
                                          </p:stCondLst>
                                        </p:cTn>
                                        <p:tgtEl>
                                          <p:spTgt spid="28"/>
                                        </p:tgtEl>
                                        <p:attrNameLst>
                                          <p:attrName>style.visibility</p:attrName>
                                        </p:attrNameLst>
                                      </p:cBhvr>
                                      <p:to>
                                        <p:strVal val="visible"/>
                                      </p:to>
                                    </p:set>
                                    <p:animEffect transition="in" filter="fade">
                                      <p:cBhvr>
                                        <p:cTn id="62" dur="2000"/>
                                        <p:tgtEl>
                                          <p:spTgt spid="28"/>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65"/>
                                        </p:tgtEl>
                                        <p:attrNameLst>
                                          <p:attrName>style.visibility</p:attrName>
                                        </p:attrNameLst>
                                      </p:cBhvr>
                                      <p:to>
                                        <p:strVal val="visible"/>
                                      </p:to>
                                    </p:set>
                                    <p:animEffect transition="in" filter="fade">
                                      <p:cBhvr>
                                        <p:cTn id="65" dur="2000"/>
                                        <p:tgtEl>
                                          <p:spTgt spid="65"/>
                                        </p:tgtEl>
                                      </p:cBhvr>
                                    </p:animEffect>
                                  </p:childTnLst>
                                </p:cTn>
                              </p:par>
                              <p:par>
                                <p:cTn id="66" presetID="10" presetClass="entr" presetSubtype="0" fill="hold" nodeType="withEffect">
                                  <p:stCondLst>
                                    <p:cond delay="0"/>
                                  </p:stCondLst>
                                  <p:childTnLst>
                                    <p:set>
                                      <p:cBhvr>
                                        <p:cTn id="67" dur="1" fill="hold">
                                          <p:stCondLst>
                                            <p:cond delay="0"/>
                                          </p:stCondLst>
                                        </p:cTn>
                                        <p:tgtEl>
                                          <p:spTgt spid="29"/>
                                        </p:tgtEl>
                                        <p:attrNameLst>
                                          <p:attrName>style.visibility</p:attrName>
                                        </p:attrNameLst>
                                      </p:cBhvr>
                                      <p:to>
                                        <p:strVal val="visible"/>
                                      </p:to>
                                    </p:set>
                                    <p:animEffect transition="in" filter="fade">
                                      <p:cBhvr>
                                        <p:cTn id="68" dur="2000"/>
                                        <p:tgtEl>
                                          <p:spTgt spid="29"/>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66"/>
                                        </p:tgtEl>
                                        <p:attrNameLst>
                                          <p:attrName>style.visibility</p:attrName>
                                        </p:attrNameLst>
                                      </p:cBhvr>
                                      <p:to>
                                        <p:strVal val="visible"/>
                                      </p:to>
                                    </p:set>
                                    <p:animEffect transition="in" filter="fade">
                                      <p:cBhvr>
                                        <p:cTn id="71" dur="2000"/>
                                        <p:tgtEl>
                                          <p:spTgt spid="66"/>
                                        </p:tgtEl>
                                      </p:cBhvr>
                                    </p:animEffect>
                                  </p:childTnLst>
                                </p:cTn>
                              </p:par>
                              <p:par>
                                <p:cTn id="72" presetID="10" presetClass="entr" presetSubtype="0" fill="hold" nodeType="withEffect">
                                  <p:stCondLst>
                                    <p:cond delay="0"/>
                                  </p:stCondLst>
                                  <p:childTnLst>
                                    <p:set>
                                      <p:cBhvr>
                                        <p:cTn id="73" dur="1" fill="hold">
                                          <p:stCondLst>
                                            <p:cond delay="0"/>
                                          </p:stCondLst>
                                        </p:cTn>
                                        <p:tgtEl>
                                          <p:spTgt spid="53"/>
                                        </p:tgtEl>
                                        <p:attrNameLst>
                                          <p:attrName>style.visibility</p:attrName>
                                        </p:attrNameLst>
                                      </p:cBhvr>
                                      <p:to>
                                        <p:strVal val="visible"/>
                                      </p:to>
                                    </p:set>
                                    <p:animEffect transition="in" filter="fade">
                                      <p:cBhvr>
                                        <p:cTn id="74" dur="2000"/>
                                        <p:tgtEl>
                                          <p:spTgt spid="53"/>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68"/>
                                        </p:tgtEl>
                                        <p:attrNameLst>
                                          <p:attrName>style.visibility</p:attrName>
                                        </p:attrNameLst>
                                      </p:cBhvr>
                                      <p:to>
                                        <p:strVal val="visible"/>
                                      </p:to>
                                    </p:set>
                                    <p:animEffect transition="in" filter="fade">
                                      <p:cBhvr>
                                        <p:cTn id="77" dur="2000"/>
                                        <p:tgtEl>
                                          <p:spTgt spid="68"/>
                                        </p:tgtEl>
                                      </p:cBhvr>
                                    </p:animEffect>
                                  </p:childTnLst>
                                </p:cTn>
                              </p:par>
                              <p:par>
                                <p:cTn id="78" presetID="10" presetClass="entr" presetSubtype="0" fill="hold" nodeType="withEffect">
                                  <p:stCondLst>
                                    <p:cond delay="0"/>
                                  </p:stCondLst>
                                  <p:childTnLst>
                                    <p:set>
                                      <p:cBhvr>
                                        <p:cTn id="79" dur="1" fill="hold">
                                          <p:stCondLst>
                                            <p:cond delay="0"/>
                                          </p:stCondLst>
                                        </p:cTn>
                                        <p:tgtEl>
                                          <p:spTgt spid="54"/>
                                        </p:tgtEl>
                                        <p:attrNameLst>
                                          <p:attrName>style.visibility</p:attrName>
                                        </p:attrNameLst>
                                      </p:cBhvr>
                                      <p:to>
                                        <p:strVal val="visible"/>
                                      </p:to>
                                    </p:set>
                                    <p:animEffect transition="in" filter="fade">
                                      <p:cBhvr>
                                        <p:cTn id="80" dur="2000"/>
                                        <p:tgtEl>
                                          <p:spTgt spid="54"/>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69"/>
                                        </p:tgtEl>
                                        <p:attrNameLst>
                                          <p:attrName>style.visibility</p:attrName>
                                        </p:attrNameLst>
                                      </p:cBhvr>
                                      <p:to>
                                        <p:strVal val="visible"/>
                                      </p:to>
                                    </p:set>
                                    <p:animEffect transition="in" filter="fade">
                                      <p:cBhvr>
                                        <p:cTn id="83" dur="2000"/>
                                        <p:tgtEl>
                                          <p:spTgt spid="69"/>
                                        </p:tgtEl>
                                      </p:cBhvr>
                                    </p:animEffect>
                                  </p:childTnLst>
                                </p:cTn>
                              </p:par>
                              <p:par>
                                <p:cTn id="84" presetID="10" presetClass="entr" presetSubtype="0" fill="hold" nodeType="withEffect">
                                  <p:stCondLst>
                                    <p:cond delay="0"/>
                                  </p:stCondLst>
                                  <p:childTnLst>
                                    <p:set>
                                      <p:cBhvr>
                                        <p:cTn id="85" dur="1" fill="hold">
                                          <p:stCondLst>
                                            <p:cond delay="0"/>
                                          </p:stCondLst>
                                        </p:cTn>
                                        <p:tgtEl>
                                          <p:spTgt spid="55"/>
                                        </p:tgtEl>
                                        <p:attrNameLst>
                                          <p:attrName>style.visibility</p:attrName>
                                        </p:attrNameLst>
                                      </p:cBhvr>
                                      <p:to>
                                        <p:strVal val="visible"/>
                                      </p:to>
                                    </p:set>
                                    <p:animEffect transition="in" filter="fade">
                                      <p:cBhvr>
                                        <p:cTn id="86" dur="2000"/>
                                        <p:tgtEl>
                                          <p:spTgt spid="55"/>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70"/>
                                        </p:tgtEl>
                                        <p:attrNameLst>
                                          <p:attrName>style.visibility</p:attrName>
                                        </p:attrNameLst>
                                      </p:cBhvr>
                                      <p:to>
                                        <p:strVal val="visible"/>
                                      </p:to>
                                    </p:set>
                                    <p:animEffect transition="in" filter="fade">
                                      <p:cBhvr>
                                        <p:cTn id="89" dur="2000"/>
                                        <p:tgtEl>
                                          <p:spTgt spid="70"/>
                                        </p:tgtEl>
                                      </p:cBhvr>
                                    </p:animEffect>
                                  </p:childTnLst>
                                </p:cTn>
                              </p:par>
                              <p:par>
                                <p:cTn id="90" presetID="10" presetClass="entr" presetSubtype="0" fill="hold" nodeType="withEffect">
                                  <p:stCondLst>
                                    <p:cond delay="0"/>
                                  </p:stCondLst>
                                  <p:childTnLst>
                                    <p:set>
                                      <p:cBhvr>
                                        <p:cTn id="91" dur="1" fill="hold">
                                          <p:stCondLst>
                                            <p:cond delay="0"/>
                                          </p:stCondLst>
                                        </p:cTn>
                                        <p:tgtEl>
                                          <p:spTgt spid="56"/>
                                        </p:tgtEl>
                                        <p:attrNameLst>
                                          <p:attrName>style.visibility</p:attrName>
                                        </p:attrNameLst>
                                      </p:cBhvr>
                                      <p:to>
                                        <p:strVal val="visible"/>
                                      </p:to>
                                    </p:set>
                                    <p:animEffect transition="in" filter="fade">
                                      <p:cBhvr>
                                        <p:cTn id="92" dur="2000"/>
                                        <p:tgtEl>
                                          <p:spTgt spid="56"/>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71"/>
                                        </p:tgtEl>
                                        <p:attrNameLst>
                                          <p:attrName>style.visibility</p:attrName>
                                        </p:attrNameLst>
                                      </p:cBhvr>
                                      <p:to>
                                        <p:strVal val="visible"/>
                                      </p:to>
                                    </p:set>
                                    <p:animEffect transition="in" filter="fade">
                                      <p:cBhvr>
                                        <p:cTn id="95" dur="2000"/>
                                        <p:tgtEl>
                                          <p:spTgt spid="71"/>
                                        </p:tgtEl>
                                      </p:cBhvr>
                                    </p:animEffect>
                                  </p:childTnLst>
                                </p:cTn>
                              </p:par>
                              <p:par>
                                <p:cTn id="96" presetID="10" presetClass="entr" presetSubtype="0" fill="hold" nodeType="withEffect">
                                  <p:stCondLst>
                                    <p:cond delay="0"/>
                                  </p:stCondLst>
                                  <p:childTnLst>
                                    <p:set>
                                      <p:cBhvr>
                                        <p:cTn id="97" dur="1" fill="hold">
                                          <p:stCondLst>
                                            <p:cond delay="0"/>
                                          </p:stCondLst>
                                        </p:cTn>
                                        <p:tgtEl>
                                          <p:spTgt spid="57"/>
                                        </p:tgtEl>
                                        <p:attrNameLst>
                                          <p:attrName>style.visibility</p:attrName>
                                        </p:attrNameLst>
                                      </p:cBhvr>
                                      <p:to>
                                        <p:strVal val="visible"/>
                                      </p:to>
                                    </p:set>
                                    <p:animEffect transition="in" filter="fade">
                                      <p:cBhvr>
                                        <p:cTn id="98" dur="2000"/>
                                        <p:tgtEl>
                                          <p:spTgt spid="57"/>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72"/>
                                        </p:tgtEl>
                                        <p:attrNameLst>
                                          <p:attrName>style.visibility</p:attrName>
                                        </p:attrNameLst>
                                      </p:cBhvr>
                                      <p:to>
                                        <p:strVal val="visible"/>
                                      </p:to>
                                    </p:set>
                                    <p:animEffect transition="in" filter="fade">
                                      <p:cBhvr>
                                        <p:cTn id="101" dur="2000"/>
                                        <p:tgtEl>
                                          <p:spTgt spid="72"/>
                                        </p:tgtEl>
                                      </p:cBhvr>
                                    </p:animEffect>
                                  </p:childTnLst>
                                </p:cTn>
                              </p:par>
                              <p:par>
                                <p:cTn id="102" presetID="10" presetClass="entr" presetSubtype="0" fill="hold" nodeType="withEffect">
                                  <p:stCondLst>
                                    <p:cond delay="0"/>
                                  </p:stCondLst>
                                  <p:childTnLst>
                                    <p:set>
                                      <p:cBhvr>
                                        <p:cTn id="103" dur="1" fill="hold">
                                          <p:stCondLst>
                                            <p:cond delay="0"/>
                                          </p:stCondLst>
                                        </p:cTn>
                                        <p:tgtEl>
                                          <p:spTgt spid="58"/>
                                        </p:tgtEl>
                                        <p:attrNameLst>
                                          <p:attrName>style.visibility</p:attrName>
                                        </p:attrNameLst>
                                      </p:cBhvr>
                                      <p:to>
                                        <p:strVal val="visible"/>
                                      </p:to>
                                    </p:set>
                                    <p:animEffect transition="in" filter="fade">
                                      <p:cBhvr>
                                        <p:cTn id="104" dur="2000"/>
                                        <p:tgtEl>
                                          <p:spTgt spid="58"/>
                                        </p:tgtEl>
                                      </p:cBhvr>
                                    </p:animEffect>
                                  </p:childTnLst>
                                </p:cTn>
                              </p:par>
                              <p:par>
                                <p:cTn id="105" presetID="10" presetClass="entr" presetSubtype="0" fill="hold" grpId="0" nodeType="withEffect">
                                  <p:stCondLst>
                                    <p:cond delay="0"/>
                                  </p:stCondLst>
                                  <p:childTnLst>
                                    <p:set>
                                      <p:cBhvr>
                                        <p:cTn id="106" dur="1" fill="hold">
                                          <p:stCondLst>
                                            <p:cond delay="0"/>
                                          </p:stCondLst>
                                        </p:cTn>
                                        <p:tgtEl>
                                          <p:spTgt spid="73"/>
                                        </p:tgtEl>
                                        <p:attrNameLst>
                                          <p:attrName>style.visibility</p:attrName>
                                        </p:attrNameLst>
                                      </p:cBhvr>
                                      <p:to>
                                        <p:strVal val="visible"/>
                                      </p:to>
                                    </p:set>
                                    <p:animEffect transition="in" filter="fade">
                                      <p:cBhvr>
                                        <p:cTn id="107" dur="2000"/>
                                        <p:tgtEl>
                                          <p:spTgt spid="73"/>
                                        </p:tgtEl>
                                      </p:cBhvr>
                                    </p:animEffect>
                                  </p:childTnLst>
                                </p:cTn>
                              </p:par>
                              <p:par>
                                <p:cTn id="108" presetID="10" presetClass="entr" presetSubtype="0" fill="hold" nodeType="withEffect">
                                  <p:stCondLst>
                                    <p:cond delay="0"/>
                                  </p:stCondLst>
                                  <p:childTnLst>
                                    <p:set>
                                      <p:cBhvr>
                                        <p:cTn id="109" dur="1" fill="hold">
                                          <p:stCondLst>
                                            <p:cond delay="0"/>
                                          </p:stCondLst>
                                        </p:cTn>
                                        <p:tgtEl>
                                          <p:spTgt spid="59"/>
                                        </p:tgtEl>
                                        <p:attrNameLst>
                                          <p:attrName>style.visibility</p:attrName>
                                        </p:attrNameLst>
                                      </p:cBhvr>
                                      <p:to>
                                        <p:strVal val="visible"/>
                                      </p:to>
                                    </p:set>
                                    <p:animEffect transition="in" filter="fade">
                                      <p:cBhvr>
                                        <p:cTn id="110" dur="2000"/>
                                        <p:tgtEl>
                                          <p:spTgt spid="59"/>
                                        </p:tgtEl>
                                      </p:cBhvr>
                                    </p:animEffect>
                                  </p:childTnLst>
                                </p:cTn>
                              </p:par>
                              <p:par>
                                <p:cTn id="111" presetID="10" presetClass="entr" presetSubtype="0" fill="hold" grpId="0" nodeType="withEffect">
                                  <p:stCondLst>
                                    <p:cond delay="0"/>
                                  </p:stCondLst>
                                  <p:childTnLst>
                                    <p:set>
                                      <p:cBhvr>
                                        <p:cTn id="112" dur="1" fill="hold">
                                          <p:stCondLst>
                                            <p:cond delay="0"/>
                                          </p:stCondLst>
                                        </p:cTn>
                                        <p:tgtEl>
                                          <p:spTgt spid="74"/>
                                        </p:tgtEl>
                                        <p:attrNameLst>
                                          <p:attrName>style.visibility</p:attrName>
                                        </p:attrNameLst>
                                      </p:cBhvr>
                                      <p:to>
                                        <p:strVal val="visible"/>
                                      </p:to>
                                    </p:set>
                                    <p:animEffect transition="in" filter="fade">
                                      <p:cBhvr>
                                        <p:cTn id="113" dur="2000"/>
                                        <p:tgtEl>
                                          <p:spTgt spid="74"/>
                                        </p:tgtEl>
                                      </p:cBhvr>
                                    </p:animEffect>
                                  </p:childTnLst>
                                </p:cTn>
                              </p:par>
                              <p:par>
                                <p:cTn id="114" presetID="10" presetClass="entr" presetSubtype="0" fill="hold" nodeType="withEffect">
                                  <p:stCondLst>
                                    <p:cond delay="0"/>
                                  </p:stCondLst>
                                  <p:childTnLst>
                                    <p:set>
                                      <p:cBhvr>
                                        <p:cTn id="115" dur="1" fill="hold">
                                          <p:stCondLst>
                                            <p:cond delay="0"/>
                                          </p:stCondLst>
                                        </p:cTn>
                                        <p:tgtEl>
                                          <p:spTgt spid="60"/>
                                        </p:tgtEl>
                                        <p:attrNameLst>
                                          <p:attrName>style.visibility</p:attrName>
                                        </p:attrNameLst>
                                      </p:cBhvr>
                                      <p:to>
                                        <p:strVal val="visible"/>
                                      </p:to>
                                    </p:set>
                                    <p:animEffect transition="in" filter="fade">
                                      <p:cBhvr>
                                        <p:cTn id="116" dur="2000"/>
                                        <p:tgtEl>
                                          <p:spTgt spid="60"/>
                                        </p:tgtEl>
                                      </p:cBhvr>
                                    </p:animEffect>
                                  </p:childTnLst>
                                </p:cTn>
                              </p:par>
                              <p:par>
                                <p:cTn id="117" presetID="10" presetClass="entr" presetSubtype="0" fill="hold" grpId="0" nodeType="withEffect">
                                  <p:stCondLst>
                                    <p:cond delay="0"/>
                                  </p:stCondLst>
                                  <p:childTnLst>
                                    <p:set>
                                      <p:cBhvr>
                                        <p:cTn id="118" dur="1" fill="hold">
                                          <p:stCondLst>
                                            <p:cond delay="0"/>
                                          </p:stCondLst>
                                        </p:cTn>
                                        <p:tgtEl>
                                          <p:spTgt spid="75"/>
                                        </p:tgtEl>
                                        <p:attrNameLst>
                                          <p:attrName>style.visibility</p:attrName>
                                        </p:attrNameLst>
                                      </p:cBhvr>
                                      <p:to>
                                        <p:strVal val="visible"/>
                                      </p:to>
                                    </p:set>
                                    <p:animEffect transition="in" filter="fade">
                                      <p:cBhvr>
                                        <p:cTn id="119" dur="2000"/>
                                        <p:tgtEl>
                                          <p:spTgt spid="75"/>
                                        </p:tgtEl>
                                      </p:cBhvr>
                                    </p:animEffect>
                                  </p:childTnLst>
                                </p:cTn>
                              </p:par>
                            </p:childTnLst>
                          </p:cTn>
                        </p:par>
                        <p:par>
                          <p:cTn id="120" fill="hold">
                            <p:stCondLst>
                              <p:cond delay="6000"/>
                            </p:stCondLst>
                            <p:childTnLst>
                              <p:par>
                                <p:cTn id="121" presetID="53" presetClass="entr" presetSubtype="0" fill="hold" nodeType="afterEffect">
                                  <p:stCondLst>
                                    <p:cond delay="0"/>
                                  </p:stCondLst>
                                  <p:childTnLst>
                                    <p:set>
                                      <p:cBhvr>
                                        <p:cTn id="122" dur="1" fill="hold">
                                          <p:stCondLst>
                                            <p:cond delay="0"/>
                                          </p:stCondLst>
                                        </p:cTn>
                                        <p:tgtEl>
                                          <p:spTgt spid="77"/>
                                        </p:tgtEl>
                                        <p:attrNameLst>
                                          <p:attrName>style.visibility</p:attrName>
                                        </p:attrNameLst>
                                      </p:cBhvr>
                                      <p:to>
                                        <p:strVal val="visible"/>
                                      </p:to>
                                    </p:set>
                                    <p:anim calcmode="lin" valueType="num">
                                      <p:cBhvr>
                                        <p:cTn id="123" dur="1000" fill="hold"/>
                                        <p:tgtEl>
                                          <p:spTgt spid="77"/>
                                        </p:tgtEl>
                                        <p:attrNameLst>
                                          <p:attrName>ppt_w</p:attrName>
                                        </p:attrNameLst>
                                      </p:cBhvr>
                                      <p:tavLst>
                                        <p:tav tm="0">
                                          <p:val>
                                            <p:fltVal val="0"/>
                                          </p:val>
                                        </p:tav>
                                        <p:tav tm="100000">
                                          <p:val>
                                            <p:strVal val="#ppt_w"/>
                                          </p:val>
                                        </p:tav>
                                      </p:tavLst>
                                    </p:anim>
                                    <p:anim calcmode="lin" valueType="num">
                                      <p:cBhvr>
                                        <p:cTn id="124" dur="1000" fill="hold"/>
                                        <p:tgtEl>
                                          <p:spTgt spid="77"/>
                                        </p:tgtEl>
                                        <p:attrNameLst>
                                          <p:attrName>ppt_h</p:attrName>
                                        </p:attrNameLst>
                                      </p:cBhvr>
                                      <p:tavLst>
                                        <p:tav tm="0">
                                          <p:val>
                                            <p:fltVal val="0"/>
                                          </p:val>
                                        </p:tav>
                                        <p:tav tm="100000">
                                          <p:val>
                                            <p:strVal val="#ppt_h"/>
                                          </p:val>
                                        </p:tav>
                                      </p:tavLst>
                                    </p:anim>
                                    <p:animEffect transition="in" filter="fade">
                                      <p:cBhvr>
                                        <p:cTn id="125" dur="1000"/>
                                        <p:tgtEl>
                                          <p:spTgt spid="77"/>
                                        </p:tgtEl>
                                      </p:cBhvr>
                                    </p:animEffect>
                                  </p:childTnLst>
                                </p:cTn>
                              </p:par>
                            </p:childTnLst>
                          </p:cTn>
                        </p:par>
                        <p:par>
                          <p:cTn id="126" fill="hold">
                            <p:stCondLst>
                              <p:cond delay="7000"/>
                            </p:stCondLst>
                            <p:childTnLst>
                              <p:par>
                                <p:cTn id="127" presetID="53" presetClass="entr" presetSubtype="0" fill="hold" nodeType="afterEffect">
                                  <p:stCondLst>
                                    <p:cond delay="0"/>
                                  </p:stCondLst>
                                  <p:childTnLst>
                                    <p:set>
                                      <p:cBhvr>
                                        <p:cTn id="128" dur="1" fill="hold">
                                          <p:stCondLst>
                                            <p:cond delay="0"/>
                                          </p:stCondLst>
                                        </p:cTn>
                                        <p:tgtEl>
                                          <p:spTgt spid="76"/>
                                        </p:tgtEl>
                                        <p:attrNameLst>
                                          <p:attrName>style.visibility</p:attrName>
                                        </p:attrNameLst>
                                      </p:cBhvr>
                                      <p:to>
                                        <p:strVal val="visible"/>
                                      </p:to>
                                    </p:set>
                                    <p:anim calcmode="lin" valueType="num">
                                      <p:cBhvr>
                                        <p:cTn id="129" dur="1000" fill="hold"/>
                                        <p:tgtEl>
                                          <p:spTgt spid="76"/>
                                        </p:tgtEl>
                                        <p:attrNameLst>
                                          <p:attrName>ppt_w</p:attrName>
                                        </p:attrNameLst>
                                      </p:cBhvr>
                                      <p:tavLst>
                                        <p:tav tm="0">
                                          <p:val>
                                            <p:fltVal val="0"/>
                                          </p:val>
                                        </p:tav>
                                        <p:tav tm="100000">
                                          <p:val>
                                            <p:strVal val="#ppt_w"/>
                                          </p:val>
                                        </p:tav>
                                      </p:tavLst>
                                    </p:anim>
                                    <p:anim calcmode="lin" valueType="num">
                                      <p:cBhvr>
                                        <p:cTn id="130" dur="1000" fill="hold"/>
                                        <p:tgtEl>
                                          <p:spTgt spid="76"/>
                                        </p:tgtEl>
                                        <p:attrNameLst>
                                          <p:attrName>ppt_h</p:attrName>
                                        </p:attrNameLst>
                                      </p:cBhvr>
                                      <p:tavLst>
                                        <p:tav tm="0">
                                          <p:val>
                                            <p:fltVal val="0"/>
                                          </p:val>
                                        </p:tav>
                                        <p:tav tm="100000">
                                          <p:val>
                                            <p:strVal val="#ppt_h"/>
                                          </p:val>
                                        </p:tav>
                                      </p:tavLst>
                                    </p:anim>
                                    <p:animEffect transition="in" filter="fade">
                                      <p:cBhvr>
                                        <p:cTn id="131"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61" grpId="0"/>
      <p:bldP spid="62" grpId="0"/>
      <p:bldP spid="63" grpId="0"/>
      <p:bldP spid="64" grpId="0"/>
      <p:bldP spid="65" grpId="0"/>
      <p:bldP spid="66" grpId="0"/>
      <p:bldP spid="67" grpId="0"/>
      <p:bldP spid="68" grpId="0"/>
      <p:bldP spid="69" grpId="0"/>
      <p:bldP spid="70" grpId="0"/>
      <p:bldP spid="71" grpId="0"/>
      <p:bldP spid="72" grpId="0"/>
      <p:bldP spid="73" grpId="0"/>
      <p:bldP spid="74" grpId="0"/>
      <p:bldP spid="75" grpId="0"/>
      <p:bldP spid="38" grpId="0"/>
      <p:bldP spid="39" grpId="0"/>
    </p:bldLst>
  </p:timing>
</p:sld>
</file>

<file path=ppt/slides/slide188.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0" kern="1200" dirty="0" smtClean="0">
                        <a:solidFill>
                          <a:schemeClr val="tx1"/>
                        </a:solidFill>
                        <a:latin typeface="+mn-lt"/>
                        <a:ea typeface="+mn-ea"/>
                        <a:cs typeface="B Lotus" pitchFamily="2" charset="-78"/>
                      </a:endParaRPr>
                    </a:p>
                    <a:p>
                      <a:pPr algn="ctr"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 (جلسه شانزدهم)</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7. قالب عددي</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تعريف: </a:t>
                      </a:r>
                      <a:r>
                        <a:rPr lang="fa-IR" sz="2200" b="1" kern="1200" dirty="0" smtClean="0">
                          <a:solidFill>
                            <a:schemeClr val="tx1"/>
                          </a:solidFill>
                          <a:latin typeface="+mn-lt"/>
                          <a:ea typeface="+mn-ea"/>
                          <a:cs typeface="B Lotus" pitchFamily="2" charset="-78"/>
                        </a:rPr>
                        <a:t>قالب عددي، قالبي است که مفاهيم و آموزه‌هاي ديني، از قبيل اخلاق، اعتقاداتو احکام، در آن به صورت عدد، به مخاطب انتقال داده مي‌شود.</a:t>
                      </a:r>
                      <a:endParaRPr lang="en-US"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اهمّیّت:</a:t>
                      </a:r>
                      <a:r>
                        <a:rPr lang="fa-IR" sz="2200" b="1" kern="1200" dirty="0" smtClean="0">
                          <a:solidFill>
                            <a:schemeClr val="tx1"/>
                          </a:solidFill>
                          <a:latin typeface="+mn-lt"/>
                          <a:ea typeface="+mn-ea"/>
                          <a:cs typeface="B Lotus" pitchFamily="2" charset="-78"/>
                        </a:rPr>
                        <a:t> اين قالب در سيره‏ی معصومين‏</a:t>
                      </a:r>
                      <a:r>
                        <a:rPr lang="en-US" sz="2200" b="1" kern="1200" dirty="0" smtClean="0">
                          <a:solidFill>
                            <a:schemeClr val="tx1"/>
                          </a:solidFill>
                          <a:latin typeface="+mn-lt"/>
                          <a:ea typeface="+mn-ea"/>
                          <a:cs typeface="B Lotus" pitchFamily="2" charset="-78"/>
                        </a:rPr>
                        <a:t>(</a:t>
                      </a:r>
                      <a:r>
                        <a:rPr lang="fa-IR" sz="2200" b="1" kern="1200" dirty="0" smtClean="0">
                          <a:solidFill>
                            <a:schemeClr val="tx1"/>
                          </a:solidFill>
                          <a:latin typeface="+mn-lt"/>
                          <a:ea typeface="+mn-ea"/>
                          <a:cs typeface="B Lotus" pitchFamily="2" charset="-78"/>
                        </a:rPr>
                        <a:t> وجود داشته است، آن قدر فراوانکه علماي شيعه روايات عددي را جمع نموده و به صورت يک کتاب در اختيار علاقه‏مندان قرار داده‌اند؛ از جمله: خصال شيخ صدوق</a:t>
                      </a:r>
                      <a:r>
                        <a:rPr lang="en-US" sz="2200" b="1" kern="1200" dirty="0" smtClean="0">
                          <a:solidFill>
                            <a:schemeClr val="tx1"/>
                          </a:solidFill>
                          <a:latin typeface="+mn-lt"/>
                          <a:ea typeface="+mn-ea"/>
                          <a:cs typeface="B Lotus" pitchFamily="2" charset="-78"/>
                          <a:sym typeface="Roumouz"/>
                        </a:rPr>
                        <a:t></a:t>
                      </a:r>
                      <a:r>
                        <a:rPr lang="fa-IR" sz="2200" b="1" kern="1200" dirty="0" smtClean="0">
                          <a:solidFill>
                            <a:schemeClr val="tx1"/>
                          </a:solidFill>
                          <a:latin typeface="+mn-lt"/>
                          <a:ea typeface="+mn-ea"/>
                          <a:cs typeface="B Lotus" pitchFamily="2" charset="-78"/>
                        </a:rPr>
                        <a:t> المواعظ العدديّه آيت الله مشکيني و</a:t>
                      </a:r>
                      <a:r>
                        <a:rPr lang="ar-SA" sz="2200" b="1" kern="1200" dirty="0" smtClean="0">
                          <a:solidFill>
                            <a:schemeClr val="tx1"/>
                          </a:solidFill>
                          <a:latin typeface="+mn-lt"/>
                          <a:ea typeface="+mn-ea"/>
                          <a:cs typeface="B Lotus" pitchFamily="2" charset="-78"/>
                        </a:rPr>
                        <a:t>.</a:t>
                      </a:r>
                      <a:r>
                        <a:rPr lang="fa-IR" sz="2200" b="1" kern="1200" dirty="0" smtClean="0">
                          <a:solidFill>
                            <a:schemeClr val="tx1"/>
                          </a:solidFill>
                          <a:latin typeface="+mn-lt"/>
                          <a:ea typeface="+mn-ea"/>
                          <a:cs typeface="B Lotus" pitchFamily="2" charset="-78"/>
                        </a:rPr>
                        <a:t>..</a:t>
                      </a:r>
                      <a:endParaRPr lang="fa-IR" sz="2200" b="0"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شانزدهم / قالب عددی</a:t>
            </a:r>
          </a:p>
        </p:txBody>
      </p:sp>
      <p:sp>
        <p:nvSpPr>
          <p:cNvPr id="48" name="Rounded Rectangle 47">
            <a:hlinkClick r:id="rId9" action="ppaction://hlinksldjump">
              <a:snd r:embed="rId5" name="thbad.wav"/>
            </a:hlinkClick>
            <a:hlinkHover r:id="" action="ppaction://noaction">
              <a:snd r:embed="rId6" name="0.wav"/>
            </a:hlinkHover>
          </p:cNvPr>
          <p:cNvSpPr/>
          <p:nvPr/>
        </p:nvSpPr>
        <p:spPr>
          <a:xfrm>
            <a:off x="3747934"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51" name="Rounded Rectangle 50">
            <a:hlinkClick r:id="rId10" action="ppaction://hlinksldjump">
              <a:snd r:embed="rId5" name="thbad.wav"/>
            </a:hlinkClick>
            <a:hlinkHover r:id="" action="ppaction://noaction">
              <a:snd r:embed="rId6" name="0.wav"/>
            </a:hlinkHover>
          </p:cNvPr>
          <p:cNvSpPr/>
          <p:nvPr/>
        </p:nvSpPr>
        <p:spPr>
          <a:xfrm>
            <a:off x="331930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52" name="Rounded Rectangle 51">
            <a:hlinkClick r:id="rId11" action="ppaction://hlinksldjump">
              <a:snd r:embed="rId5" name="thbad.wav"/>
            </a:hlinkClick>
            <a:hlinkHover r:id="" action="ppaction://noaction">
              <a:snd r:embed="rId6" name="0.wav"/>
            </a:hlinkHover>
          </p:cNvPr>
          <p:cNvSpPr/>
          <p:nvPr/>
        </p:nvSpPr>
        <p:spPr>
          <a:xfrm>
            <a:off x="289067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53" name="Rounded Rectangle 52">
            <a:hlinkClick r:id="rId12" action="ppaction://hlinksldjump">
              <a:snd r:embed="rId5" name="thbad.wav"/>
            </a:hlinkClick>
            <a:hlinkHover r:id="" action="ppaction://noaction">
              <a:snd r:embed="rId6" name="0.wav"/>
            </a:hlinkHover>
          </p:cNvPr>
          <p:cNvSpPr/>
          <p:nvPr/>
        </p:nvSpPr>
        <p:spPr>
          <a:xfrm>
            <a:off x="246205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54" name="Rounded Rectangle 53">
            <a:hlinkClick r:id="rId13" action="ppaction://hlinksldjump">
              <a:snd r:embed="rId5" name="thbad.wav"/>
            </a:hlinkClick>
            <a:hlinkHover r:id="" action="ppaction://noaction">
              <a:snd r:embed="rId6" name="0.wav"/>
            </a:hlinkHover>
          </p:cNvPr>
          <p:cNvSpPr/>
          <p:nvPr/>
        </p:nvSpPr>
        <p:spPr>
          <a:xfrm>
            <a:off x="203342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55" name="Rounded Rectangle 54">
            <a:hlinkClick r:id="rId14" action="ppaction://hlinksldjump">
              <a:snd r:embed="rId5" name="thbad.wav"/>
            </a:hlinkClick>
            <a:hlinkHover r:id="" action="ppaction://noaction">
              <a:snd r:embed="rId6" name="0.wav"/>
            </a:hlinkHover>
          </p:cNvPr>
          <p:cNvSpPr/>
          <p:nvPr/>
        </p:nvSpPr>
        <p:spPr>
          <a:xfrm>
            <a:off x="160479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56" name="Rounded Rectangle 55">
            <a:hlinkClick r:id="rId15" action="ppaction://hlinksldjump">
              <a:snd r:embed="rId5" name="thbad.wav"/>
            </a:hlinkClick>
            <a:hlinkHover r:id="" action="ppaction://noaction">
              <a:snd r:embed="rId6" name="0.wav"/>
            </a:hlinkHover>
          </p:cNvPr>
          <p:cNvSpPr/>
          <p:nvPr/>
        </p:nvSpPr>
        <p:spPr>
          <a:xfrm>
            <a:off x="117616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57" name="Rounded Rectangle 56">
            <a:hlinkClick r:id="rId16" action="ppaction://hlinksldjump">
              <a:snd r:embed="rId5" name="thbad.wav"/>
            </a:hlinkClick>
            <a:hlinkHover r:id="" action="ppaction://noaction">
              <a:snd r:embed="rId6" name="0.wav"/>
            </a:hlinkHover>
          </p:cNvPr>
          <p:cNvSpPr/>
          <p:nvPr/>
        </p:nvSpPr>
        <p:spPr>
          <a:xfrm>
            <a:off x="74753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58" name="Rounded Rectangle 57">
            <a:hlinkClick r:id="rId17" action="ppaction://hlinksldjump">
              <a:snd r:embed="rId5" name="thbad.wav"/>
            </a:hlinkClick>
            <a:hlinkHover r:id="" action="ppaction://noaction">
              <a:snd r:embed="rId6" name="0.wav"/>
            </a:hlinkHover>
          </p:cNvPr>
          <p:cNvSpPr/>
          <p:nvPr/>
        </p:nvSpPr>
        <p:spPr>
          <a:xfrm>
            <a:off x="31891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1000" fill="hold"/>
                                        <p:tgtEl>
                                          <p:spTgt spid="48"/>
                                        </p:tgtEl>
                                        <p:attrNameLst>
                                          <p:attrName>ppt_x</p:attrName>
                                        </p:attrNameLst>
                                      </p:cBhvr>
                                      <p:tavLst>
                                        <p:tav tm="0">
                                          <p:val>
                                            <p:strVal val="0-#ppt_w/2"/>
                                          </p:val>
                                        </p:tav>
                                        <p:tav tm="100000">
                                          <p:val>
                                            <p:strVal val="#ppt_x"/>
                                          </p:val>
                                        </p:tav>
                                      </p:tavLst>
                                    </p:anim>
                                    <p:anim calcmode="lin" valueType="num">
                                      <p:cBhvr additive="base">
                                        <p:cTn id="32" dur="1000" fill="hold"/>
                                        <p:tgtEl>
                                          <p:spTgt spid="4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51"/>
                                        </p:tgtEl>
                                        <p:attrNameLst>
                                          <p:attrName>style.visibility</p:attrName>
                                        </p:attrNameLst>
                                      </p:cBhvr>
                                      <p:to>
                                        <p:strVal val="visible"/>
                                      </p:to>
                                    </p:set>
                                    <p:anim calcmode="lin" valueType="num">
                                      <p:cBhvr additive="base">
                                        <p:cTn id="35" dur="1000" fill="hold"/>
                                        <p:tgtEl>
                                          <p:spTgt spid="51"/>
                                        </p:tgtEl>
                                        <p:attrNameLst>
                                          <p:attrName>ppt_x</p:attrName>
                                        </p:attrNameLst>
                                      </p:cBhvr>
                                      <p:tavLst>
                                        <p:tav tm="0">
                                          <p:val>
                                            <p:strVal val="0-#ppt_w/2"/>
                                          </p:val>
                                        </p:tav>
                                        <p:tav tm="100000">
                                          <p:val>
                                            <p:strVal val="#ppt_x"/>
                                          </p:val>
                                        </p:tav>
                                      </p:tavLst>
                                    </p:anim>
                                    <p:anim calcmode="lin" valueType="num">
                                      <p:cBhvr additive="base">
                                        <p:cTn id="36" dur="1000" fill="hold"/>
                                        <p:tgtEl>
                                          <p:spTgt spid="51"/>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52"/>
                                        </p:tgtEl>
                                        <p:attrNameLst>
                                          <p:attrName>style.visibility</p:attrName>
                                        </p:attrNameLst>
                                      </p:cBhvr>
                                      <p:to>
                                        <p:strVal val="visible"/>
                                      </p:to>
                                    </p:set>
                                    <p:anim calcmode="lin" valueType="num">
                                      <p:cBhvr additive="base">
                                        <p:cTn id="39" dur="1000" fill="hold"/>
                                        <p:tgtEl>
                                          <p:spTgt spid="52"/>
                                        </p:tgtEl>
                                        <p:attrNameLst>
                                          <p:attrName>ppt_x</p:attrName>
                                        </p:attrNameLst>
                                      </p:cBhvr>
                                      <p:tavLst>
                                        <p:tav tm="0">
                                          <p:val>
                                            <p:strVal val="0-#ppt_w/2"/>
                                          </p:val>
                                        </p:tav>
                                        <p:tav tm="100000">
                                          <p:val>
                                            <p:strVal val="#ppt_x"/>
                                          </p:val>
                                        </p:tav>
                                      </p:tavLst>
                                    </p:anim>
                                    <p:anim calcmode="lin" valueType="num">
                                      <p:cBhvr additive="base">
                                        <p:cTn id="40" dur="1000" fill="hold"/>
                                        <p:tgtEl>
                                          <p:spTgt spid="52"/>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53"/>
                                        </p:tgtEl>
                                        <p:attrNameLst>
                                          <p:attrName>style.visibility</p:attrName>
                                        </p:attrNameLst>
                                      </p:cBhvr>
                                      <p:to>
                                        <p:strVal val="visible"/>
                                      </p:to>
                                    </p:set>
                                    <p:anim calcmode="lin" valueType="num">
                                      <p:cBhvr additive="base">
                                        <p:cTn id="43" dur="1000" fill="hold"/>
                                        <p:tgtEl>
                                          <p:spTgt spid="53"/>
                                        </p:tgtEl>
                                        <p:attrNameLst>
                                          <p:attrName>ppt_x</p:attrName>
                                        </p:attrNameLst>
                                      </p:cBhvr>
                                      <p:tavLst>
                                        <p:tav tm="0">
                                          <p:val>
                                            <p:strVal val="0-#ppt_w/2"/>
                                          </p:val>
                                        </p:tav>
                                        <p:tav tm="100000">
                                          <p:val>
                                            <p:strVal val="#ppt_x"/>
                                          </p:val>
                                        </p:tav>
                                      </p:tavLst>
                                    </p:anim>
                                    <p:anim calcmode="lin" valueType="num">
                                      <p:cBhvr additive="base">
                                        <p:cTn id="44" dur="1000" fill="hold"/>
                                        <p:tgtEl>
                                          <p:spTgt spid="53"/>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54"/>
                                        </p:tgtEl>
                                        <p:attrNameLst>
                                          <p:attrName>style.visibility</p:attrName>
                                        </p:attrNameLst>
                                      </p:cBhvr>
                                      <p:to>
                                        <p:strVal val="visible"/>
                                      </p:to>
                                    </p:set>
                                    <p:anim calcmode="lin" valueType="num">
                                      <p:cBhvr additive="base">
                                        <p:cTn id="47" dur="1000" fill="hold"/>
                                        <p:tgtEl>
                                          <p:spTgt spid="54"/>
                                        </p:tgtEl>
                                        <p:attrNameLst>
                                          <p:attrName>ppt_x</p:attrName>
                                        </p:attrNameLst>
                                      </p:cBhvr>
                                      <p:tavLst>
                                        <p:tav tm="0">
                                          <p:val>
                                            <p:strVal val="0-#ppt_w/2"/>
                                          </p:val>
                                        </p:tav>
                                        <p:tav tm="100000">
                                          <p:val>
                                            <p:strVal val="#ppt_x"/>
                                          </p:val>
                                        </p:tav>
                                      </p:tavLst>
                                    </p:anim>
                                    <p:anim calcmode="lin" valueType="num">
                                      <p:cBhvr additive="base">
                                        <p:cTn id="48" dur="1000" fill="hold"/>
                                        <p:tgtEl>
                                          <p:spTgt spid="54"/>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55"/>
                                        </p:tgtEl>
                                        <p:attrNameLst>
                                          <p:attrName>style.visibility</p:attrName>
                                        </p:attrNameLst>
                                      </p:cBhvr>
                                      <p:to>
                                        <p:strVal val="visible"/>
                                      </p:to>
                                    </p:set>
                                    <p:anim calcmode="lin" valueType="num">
                                      <p:cBhvr additive="base">
                                        <p:cTn id="51" dur="1000" fill="hold"/>
                                        <p:tgtEl>
                                          <p:spTgt spid="55"/>
                                        </p:tgtEl>
                                        <p:attrNameLst>
                                          <p:attrName>ppt_x</p:attrName>
                                        </p:attrNameLst>
                                      </p:cBhvr>
                                      <p:tavLst>
                                        <p:tav tm="0">
                                          <p:val>
                                            <p:strVal val="0-#ppt_w/2"/>
                                          </p:val>
                                        </p:tav>
                                        <p:tav tm="100000">
                                          <p:val>
                                            <p:strVal val="#ppt_x"/>
                                          </p:val>
                                        </p:tav>
                                      </p:tavLst>
                                    </p:anim>
                                    <p:anim calcmode="lin" valueType="num">
                                      <p:cBhvr additive="base">
                                        <p:cTn id="52" dur="1000" fill="hold"/>
                                        <p:tgtEl>
                                          <p:spTgt spid="55"/>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56"/>
                                        </p:tgtEl>
                                        <p:attrNameLst>
                                          <p:attrName>style.visibility</p:attrName>
                                        </p:attrNameLst>
                                      </p:cBhvr>
                                      <p:to>
                                        <p:strVal val="visible"/>
                                      </p:to>
                                    </p:set>
                                    <p:anim calcmode="lin" valueType="num">
                                      <p:cBhvr additive="base">
                                        <p:cTn id="55" dur="1000" fill="hold"/>
                                        <p:tgtEl>
                                          <p:spTgt spid="56"/>
                                        </p:tgtEl>
                                        <p:attrNameLst>
                                          <p:attrName>ppt_x</p:attrName>
                                        </p:attrNameLst>
                                      </p:cBhvr>
                                      <p:tavLst>
                                        <p:tav tm="0">
                                          <p:val>
                                            <p:strVal val="0-#ppt_w/2"/>
                                          </p:val>
                                        </p:tav>
                                        <p:tav tm="100000">
                                          <p:val>
                                            <p:strVal val="#ppt_x"/>
                                          </p:val>
                                        </p:tav>
                                      </p:tavLst>
                                    </p:anim>
                                    <p:anim calcmode="lin" valueType="num">
                                      <p:cBhvr additive="base">
                                        <p:cTn id="56" dur="1000" fill="hold"/>
                                        <p:tgtEl>
                                          <p:spTgt spid="56"/>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57"/>
                                        </p:tgtEl>
                                        <p:attrNameLst>
                                          <p:attrName>style.visibility</p:attrName>
                                        </p:attrNameLst>
                                      </p:cBhvr>
                                      <p:to>
                                        <p:strVal val="visible"/>
                                      </p:to>
                                    </p:set>
                                    <p:anim calcmode="lin" valueType="num">
                                      <p:cBhvr additive="base">
                                        <p:cTn id="59" dur="1000" fill="hold"/>
                                        <p:tgtEl>
                                          <p:spTgt spid="57"/>
                                        </p:tgtEl>
                                        <p:attrNameLst>
                                          <p:attrName>ppt_x</p:attrName>
                                        </p:attrNameLst>
                                      </p:cBhvr>
                                      <p:tavLst>
                                        <p:tav tm="0">
                                          <p:val>
                                            <p:strVal val="0-#ppt_w/2"/>
                                          </p:val>
                                        </p:tav>
                                        <p:tav tm="100000">
                                          <p:val>
                                            <p:strVal val="#ppt_x"/>
                                          </p:val>
                                        </p:tav>
                                      </p:tavLst>
                                    </p:anim>
                                    <p:anim calcmode="lin" valueType="num">
                                      <p:cBhvr additive="base">
                                        <p:cTn id="60" dur="1000" fill="hold"/>
                                        <p:tgtEl>
                                          <p:spTgt spid="57"/>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58"/>
                                        </p:tgtEl>
                                        <p:attrNameLst>
                                          <p:attrName>style.visibility</p:attrName>
                                        </p:attrNameLst>
                                      </p:cBhvr>
                                      <p:to>
                                        <p:strVal val="visible"/>
                                      </p:to>
                                    </p:set>
                                    <p:anim calcmode="lin" valueType="num">
                                      <p:cBhvr additive="base">
                                        <p:cTn id="63" dur="1000" fill="hold"/>
                                        <p:tgtEl>
                                          <p:spTgt spid="58"/>
                                        </p:tgtEl>
                                        <p:attrNameLst>
                                          <p:attrName>ppt_x</p:attrName>
                                        </p:attrNameLst>
                                      </p:cBhvr>
                                      <p:tavLst>
                                        <p:tav tm="0">
                                          <p:val>
                                            <p:strVal val="0-#ppt_w/2"/>
                                          </p:val>
                                        </p:tav>
                                        <p:tav tm="100000">
                                          <p:val>
                                            <p:strVal val="#ppt_x"/>
                                          </p:val>
                                        </p:tav>
                                      </p:tavLst>
                                    </p:anim>
                                    <p:anim calcmode="lin" valueType="num">
                                      <p:cBhvr additive="base">
                                        <p:cTn id="64" dur="1000" fill="hold"/>
                                        <p:tgtEl>
                                          <p:spTgt spid="58"/>
                                        </p:tgtEl>
                                        <p:attrNameLst>
                                          <p:attrName>ppt_y</p:attrName>
                                        </p:attrNameLst>
                                      </p:cBhvr>
                                      <p:tavLst>
                                        <p:tav tm="0">
                                          <p:val>
                                            <p:strVal val="#ppt_y"/>
                                          </p:val>
                                        </p:tav>
                                        <p:tav tm="100000">
                                          <p:val>
                                            <p:strVal val="#ppt_y"/>
                                          </p:val>
                                        </p:tav>
                                      </p:tavLst>
                                    </p:anim>
                                  </p:childTnLst>
                                </p:cTn>
                              </p:par>
                            </p:childTnLst>
                          </p:cTn>
                        </p:par>
                        <p:par>
                          <p:cTn id="65" fill="hold">
                            <p:stCondLst>
                              <p:cond delay="2000"/>
                            </p:stCondLst>
                            <p:childTnLst>
                              <p:par>
                                <p:cTn id="66" presetID="10" presetClass="entr" presetSubtype="0" fill="hold" nodeType="afterEffect">
                                  <p:stCondLst>
                                    <p:cond delay="0"/>
                                  </p:stCondLst>
                                  <p:childTnLst>
                                    <p:set>
                                      <p:cBhvr>
                                        <p:cTn id="67" dur="1" fill="hold">
                                          <p:stCondLst>
                                            <p:cond delay="0"/>
                                          </p:stCondLst>
                                        </p:cTn>
                                        <p:tgtEl>
                                          <p:spTgt spid="30"/>
                                        </p:tgtEl>
                                        <p:attrNameLst>
                                          <p:attrName>style.visibility</p:attrName>
                                        </p:attrNameLst>
                                      </p:cBhvr>
                                      <p:to>
                                        <p:strVal val="visible"/>
                                      </p:to>
                                    </p:set>
                                    <p:animEffect transition="in" filter="fade">
                                      <p:cBhvr>
                                        <p:cTn id="68"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48" grpId="0" animBg="1"/>
      <p:bldP spid="51" grpId="0" animBg="1"/>
      <p:bldP spid="52" grpId="0" animBg="1"/>
      <p:bldP spid="53" grpId="0" animBg="1"/>
      <p:bldP spid="54" grpId="0" animBg="1"/>
      <p:bldP spid="55" grpId="0" animBg="1"/>
      <p:bldP spid="56" grpId="0" animBg="1"/>
      <p:bldP spid="57" grpId="0" animBg="1"/>
      <p:bldP spid="58" grpId="0" animBg="1"/>
    </p:bldLst>
  </p:timing>
</p:sld>
</file>

<file path=ppt/slides/slide189.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0" kern="1200" dirty="0" smtClean="0">
                        <a:solidFill>
                          <a:schemeClr val="tx1"/>
                        </a:solidFill>
                        <a:latin typeface="+mn-lt"/>
                        <a:ea typeface="+mn-ea"/>
                        <a:cs typeface="B Lotus" pitchFamily="2" charset="-78"/>
                      </a:endParaRPr>
                    </a:p>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آثار و فواید قالب عددی</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1. پذيرا بودن مخاطب: ذهن انسان مطالبي را که به صورت عددي 01، 02، 03، ...) بيان مي‌شود، بهتر پذيرا است.</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2. ماندگار بودن در ذهن مخاطب.</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3. بالا بردن انگيزه‏ی مخاطب، براي استماع سخن.</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4. متنوّع بودن اين روش.</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5. نظم و دسته‌بندی مباحث، به خاطر تقسیمات جالب.</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6. برانگيختن حسّ کنجکاوي مخاطب.</a:t>
                      </a:r>
                      <a:endParaRPr lang="en-US" sz="2200" b="1" kern="1200" dirty="0" smtClean="0">
                        <a:solidFill>
                          <a:schemeClr val="tx1"/>
                        </a:solidFill>
                        <a:latin typeface="+mn-lt"/>
                        <a:ea typeface="+mn-ea"/>
                        <a:cs typeface="B Lotus" pitchFamily="2" charset="-78"/>
                      </a:endParaRPr>
                    </a:p>
                    <a:p>
                      <a:pPr lvl="1" algn="just">
                        <a:lnSpc>
                          <a:spcPct val="150000"/>
                        </a:lnSpc>
                      </a:pPr>
                      <a:r>
                        <a:rPr lang="ar-SA" sz="2200" b="1" kern="1200" dirty="0" smtClean="0">
                          <a:solidFill>
                            <a:schemeClr val="tx1"/>
                          </a:solidFill>
                          <a:latin typeface="+mn-lt"/>
                          <a:ea typeface="+mn-ea"/>
                          <a:cs typeface="B Lotus" pitchFamily="2" charset="-78"/>
                        </a:rPr>
                        <a:t>7. جذّابيّت و گيرايي بيشتر. </a:t>
                      </a:r>
                      <a:r>
                        <a:rPr lang="fa-IR" sz="2200" b="1" kern="1200" dirty="0" smtClean="0">
                          <a:solidFill>
                            <a:schemeClr val="tx1"/>
                          </a:solidFill>
                          <a:latin typeface="+mn-lt"/>
                          <a:ea typeface="+mn-ea"/>
                          <a:cs typeface="B Lotus" pitchFamily="2" charset="-78"/>
                        </a:rPr>
                        <a:t>و</a:t>
                      </a:r>
                      <a:r>
                        <a:rPr lang="ar-SA" sz="2200" b="1" kern="1200" dirty="0" smtClean="0">
                          <a:solidFill>
                            <a:schemeClr val="tx1"/>
                          </a:solidFill>
                          <a:latin typeface="+mn-lt"/>
                          <a:ea typeface="+mn-ea"/>
                          <a:cs typeface="B Lotus" pitchFamily="2" charset="-78"/>
                        </a:rPr>
                        <a:t>.</a:t>
                      </a:r>
                      <a:r>
                        <a:rPr lang="fa-IR" sz="2200" b="1" kern="1200" dirty="0" smtClean="0">
                          <a:solidFill>
                            <a:schemeClr val="tx1"/>
                          </a:solidFill>
                          <a:latin typeface="+mn-lt"/>
                          <a:ea typeface="+mn-ea"/>
                          <a:cs typeface="B Lotus" pitchFamily="2" charset="-78"/>
                        </a:rPr>
                        <a:t>..</a:t>
                      </a:r>
                      <a:endParaRPr lang="fa-IR" sz="2200" b="0"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شانزدهم / قالب عددی</a:t>
            </a:r>
          </a:p>
        </p:txBody>
      </p:sp>
      <p:sp>
        <p:nvSpPr>
          <p:cNvPr id="17" name="Rounded Rectangle 16">
            <a:hlinkClick r:id="rId9" action="ppaction://hlinksldjump">
              <a:snd r:embed="rId5" name="thbad.wav"/>
            </a:hlinkClick>
            <a:hlinkHover r:id="" action="ppaction://noaction">
              <a:snd r:embed="rId6" name="0.wav"/>
            </a:hlinkHover>
          </p:cNvPr>
          <p:cNvSpPr/>
          <p:nvPr/>
        </p:nvSpPr>
        <p:spPr>
          <a:xfrm>
            <a:off x="374793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0" action="ppaction://hlinksldjump">
              <a:snd r:embed="rId5" name="thbad.wav"/>
            </a:hlinkClick>
            <a:hlinkHover r:id="" action="ppaction://noaction">
              <a:snd r:embed="rId6" name="0.wav"/>
            </a:hlinkHover>
          </p:cNvPr>
          <p:cNvSpPr/>
          <p:nvPr/>
        </p:nvSpPr>
        <p:spPr>
          <a:xfrm>
            <a:off x="3319306"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9" name="Rounded Rectangle 18">
            <a:hlinkClick r:id="rId11" action="ppaction://hlinksldjump">
              <a:snd r:embed="rId5" name="thbad.wav"/>
            </a:hlinkClick>
            <a:hlinkHover r:id="" action="ppaction://noaction">
              <a:snd r:embed="rId6" name="0.wav"/>
            </a:hlinkHover>
          </p:cNvPr>
          <p:cNvSpPr/>
          <p:nvPr/>
        </p:nvSpPr>
        <p:spPr>
          <a:xfrm>
            <a:off x="289067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20" name="Rounded Rectangle 19">
            <a:hlinkClick r:id="rId12" action="ppaction://hlinksldjump">
              <a:snd r:embed="rId5" name="thbad.wav"/>
            </a:hlinkClick>
            <a:hlinkHover r:id="" action="ppaction://noaction">
              <a:snd r:embed="rId6" name="0.wav"/>
            </a:hlinkHover>
          </p:cNvPr>
          <p:cNvSpPr/>
          <p:nvPr/>
        </p:nvSpPr>
        <p:spPr>
          <a:xfrm>
            <a:off x="246205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22" name="Rounded Rectangle 21">
            <a:hlinkClick r:id="rId13" action="ppaction://hlinksldjump">
              <a:snd r:embed="rId5" name="thbad.wav"/>
            </a:hlinkClick>
            <a:hlinkHover r:id="" action="ppaction://noaction">
              <a:snd r:embed="rId6" name="0.wav"/>
            </a:hlinkHover>
          </p:cNvPr>
          <p:cNvSpPr/>
          <p:nvPr/>
        </p:nvSpPr>
        <p:spPr>
          <a:xfrm>
            <a:off x="203342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23" name="Rounded Rectangle 22">
            <a:hlinkClick r:id="rId14" action="ppaction://hlinksldjump">
              <a:snd r:embed="rId5" name="thbad.wav"/>
            </a:hlinkClick>
            <a:hlinkHover r:id="" action="ppaction://noaction">
              <a:snd r:embed="rId6" name="0.wav"/>
            </a:hlinkHover>
          </p:cNvPr>
          <p:cNvSpPr/>
          <p:nvPr/>
        </p:nvSpPr>
        <p:spPr>
          <a:xfrm>
            <a:off x="160479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24" name="Rounded Rectangle 23">
            <a:hlinkClick r:id="rId15" action="ppaction://hlinksldjump">
              <a:snd r:embed="rId5" name="thbad.wav"/>
            </a:hlinkClick>
            <a:hlinkHover r:id="" action="ppaction://noaction">
              <a:snd r:embed="rId6" name="0.wav"/>
            </a:hlinkHover>
          </p:cNvPr>
          <p:cNvSpPr/>
          <p:nvPr/>
        </p:nvSpPr>
        <p:spPr>
          <a:xfrm>
            <a:off x="117616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25" name="Rounded Rectangle 24">
            <a:hlinkClick r:id="rId16" action="ppaction://hlinksldjump">
              <a:snd r:embed="rId5" name="thbad.wav"/>
            </a:hlinkClick>
            <a:hlinkHover r:id="" action="ppaction://noaction">
              <a:snd r:embed="rId6" name="0.wav"/>
            </a:hlinkHover>
          </p:cNvPr>
          <p:cNvSpPr/>
          <p:nvPr/>
        </p:nvSpPr>
        <p:spPr>
          <a:xfrm>
            <a:off x="74753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27" name="Rounded Rectangle 26">
            <a:hlinkClick r:id="rId17" action="ppaction://hlinksldjump">
              <a:snd r:embed="rId5" name="thbad.wav"/>
            </a:hlinkClick>
            <a:hlinkHover r:id="" action="ppaction://noaction">
              <a:snd r:embed="rId6" name="0.wav"/>
            </a:hlinkHover>
          </p:cNvPr>
          <p:cNvSpPr/>
          <p:nvPr/>
        </p:nvSpPr>
        <p:spPr>
          <a:xfrm>
            <a:off x="31891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0-#ppt_w/2"/>
                                          </p:val>
                                        </p:tav>
                                        <p:tav tm="100000">
                                          <p:val>
                                            <p:strVal val="#ppt_x"/>
                                          </p:val>
                                        </p:tav>
                                      </p:tavLst>
                                    </p:anim>
                                    <p:anim calcmode="lin" valueType="num">
                                      <p:cBhvr additive="base">
                                        <p:cTn id="32" dur="1000" fill="hold"/>
                                        <p:tgtEl>
                                          <p:spTgt spid="17"/>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0-#ppt_w/2"/>
                                          </p:val>
                                        </p:tav>
                                        <p:tav tm="100000">
                                          <p:val>
                                            <p:strVal val="#ppt_x"/>
                                          </p:val>
                                        </p:tav>
                                      </p:tavLst>
                                    </p:anim>
                                    <p:anim calcmode="lin" valueType="num">
                                      <p:cBhvr additive="base">
                                        <p:cTn id="36" dur="1000" fill="hold"/>
                                        <p:tgtEl>
                                          <p:spTgt spid="18"/>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1000" fill="hold"/>
                                        <p:tgtEl>
                                          <p:spTgt spid="19"/>
                                        </p:tgtEl>
                                        <p:attrNameLst>
                                          <p:attrName>ppt_x</p:attrName>
                                        </p:attrNameLst>
                                      </p:cBhvr>
                                      <p:tavLst>
                                        <p:tav tm="0">
                                          <p:val>
                                            <p:strVal val="0-#ppt_w/2"/>
                                          </p:val>
                                        </p:tav>
                                        <p:tav tm="100000">
                                          <p:val>
                                            <p:strVal val="#ppt_x"/>
                                          </p:val>
                                        </p:tav>
                                      </p:tavLst>
                                    </p:anim>
                                    <p:anim calcmode="lin" valueType="num">
                                      <p:cBhvr additive="base">
                                        <p:cTn id="40" dur="1000" fill="hold"/>
                                        <p:tgtEl>
                                          <p:spTgt spid="19"/>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1000" fill="hold"/>
                                        <p:tgtEl>
                                          <p:spTgt spid="20"/>
                                        </p:tgtEl>
                                        <p:attrNameLst>
                                          <p:attrName>ppt_x</p:attrName>
                                        </p:attrNameLst>
                                      </p:cBhvr>
                                      <p:tavLst>
                                        <p:tav tm="0">
                                          <p:val>
                                            <p:strVal val="0-#ppt_w/2"/>
                                          </p:val>
                                        </p:tav>
                                        <p:tav tm="100000">
                                          <p:val>
                                            <p:strVal val="#ppt_x"/>
                                          </p:val>
                                        </p:tav>
                                      </p:tavLst>
                                    </p:anim>
                                    <p:anim calcmode="lin" valueType="num">
                                      <p:cBhvr additive="base">
                                        <p:cTn id="44" dur="1000" fill="hold"/>
                                        <p:tgtEl>
                                          <p:spTgt spid="20"/>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22"/>
                                        </p:tgtEl>
                                        <p:attrNameLst>
                                          <p:attrName>style.visibility</p:attrName>
                                        </p:attrNameLst>
                                      </p:cBhvr>
                                      <p:to>
                                        <p:strVal val="visible"/>
                                      </p:to>
                                    </p:set>
                                    <p:anim calcmode="lin" valueType="num">
                                      <p:cBhvr additive="base">
                                        <p:cTn id="47" dur="1000" fill="hold"/>
                                        <p:tgtEl>
                                          <p:spTgt spid="22"/>
                                        </p:tgtEl>
                                        <p:attrNameLst>
                                          <p:attrName>ppt_x</p:attrName>
                                        </p:attrNameLst>
                                      </p:cBhvr>
                                      <p:tavLst>
                                        <p:tav tm="0">
                                          <p:val>
                                            <p:strVal val="0-#ppt_w/2"/>
                                          </p:val>
                                        </p:tav>
                                        <p:tav tm="100000">
                                          <p:val>
                                            <p:strVal val="#ppt_x"/>
                                          </p:val>
                                        </p:tav>
                                      </p:tavLst>
                                    </p:anim>
                                    <p:anim calcmode="lin" valueType="num">
                                      <p:cBhvr additive="base">
                                        <p:cTn id="48" dur="1000" fill="hold"/>
                                        <p:tgtEl>
                                          <p:spTgt spid="2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1000" fill="hold"/>
                                        <p:tgtEl>
                                          <p:spTgt spid="23"/>
                                        </p:tgtEl>
                                        <p:attrNameLst>
                                          <p:attrName>ppt_x</p:attrName>
                                        </p:attrNameLst>
                                      </p:cBhvr>
                                      <p:tavLst>
                                        <p:tav tm="0">
                                          <p:val>
                                            <p:strVal val="0-#ppt_w/2"/>
                                          </p:val>
                                        </p:tav>
                                        <p:tav tm="100000">
                                          <p:val>
                                            <p:strVal val="#ppt_x"/>
                                          </p:val>
                                        </p:tav>
                                      </p:tavLst>
                                    </p:anim>
                                    <p:anim calcmode="lin" valueType="num">
                                      <p:cBhvr additive="base">
                                        <p:cTn id="52" dur="1000" fill="hold"/>
                                        <p:tgtEl>
                                          <p:spTgt spid="2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24"/>
                                        </p:tgtEl>
                                        <p:attrNameLst>
                                          <p:attrName>style.visibility</p:attrName>
                                        </p:attrNameLst>
                                      </p:cBhvr>
                                      <p:to>
                                        <p:strVal val="visible"/>
                                      </p:to>
                                    </p:set>
                                    <p:anim calcmode="lin" valueType="num">
                                      <p:cBhvr additive="base">
                                        <p:cTn id="55" dur="1000" fill="hold"/>
                                        <p:tgtEl>
                                          <p:spTgt spid="24"/>
                                        </p:tgtEl>
                                        <p:attrNameLst>
                                          <p:attrName>ppt_x</p:attrName>
                                        </p:attrNameLst>
                                      </p:cBhvr>
                                      <p:tavLst>
                                        <p:tav tm="0">
                                          <p:val>
                                            <p:strVal val="0-#ppt_w/2"/>
                                          </p:val>
                                        </p:tav>
                                        <p:tav tm="100000">
                                          <p:val>
                                            <p:strVal val="#ppt_x"/>
                                          </p:val>
                                        </p:tav>
                                      </p:tavLst>
                                    </p:anim>
                                    <p:anim calcmode="lin" valueType="num">
                                      <p:cBhvr additive="base">
                                        <p:cTn id="56" dur="1000" fill="hold"/>
                                        <p:tgtEl>
                                          <p:spTgt spid="2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cBhvr additive="base">
                                        <p:cTn id="59" dur="1000" fill="hold"/>
                                        <p:tgtEl>
                                          <p:spTgt spid="25"/>
                                        </p:tgtEl>
                                        <p:attrNameLst>
                                          <p:attrName>ppt_x</p:attrName>
                                        </p:attrNameLst>
                                      </p:cBhvr>
                                      <p:tavLst>
                                        <p:tav tm="0">
                                          <p:val>
                                            <p:strVal val="0-#ppt_w/2"/>
                                          </p:val>
                                        </p:tav>
                                        <p:tav tm="100000">
                                          <p:val>
                                            <p:strVal val="#ppt_x"/>
                                          </p:val>
                                        </p:tav>
                                      </p:tavLst>
                                    </p:anim>
                                    <p:anim calcmode="lin" valueType="num">
                                      <p:cBhvr additive="base">
                                        <p:cTn id="60" dur="1000" fill="hold"/>
                                        <p:tgtEl>
                                          <p:spTgt spid="2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0-#ppt_w/2"/>
                                          </p:val>
                                        </p:tav>
                                        <p:tav tm="100000">
                                          <p:val>
                                            <p:strVal val="#ppt_x"/>
                                          </p:val>
                                        </p:tav>
                                      </p:tavLst>
                                    </p:anim>
                                    <p:anim calcmode="lin" valueType="num">
                                      <p:cBhvr additive="base">
                                        <p:cTn id="64" dur="1000" fill="hold"/>
                                        <p:tgtEl>
                                          <p:spTgt spid="27"/>
                                        </p:tgtEl>
                                        <p:attrNameLst>
                                          <p:attrName>ppt_y</p:attrName>
                                        </p:attrNameLst>
                                      </p:cBhvr>
                                      <p:tavLst>
                                        <p:tav tm="0">
                                          <p:val>
                                            <p:strVal val="#ppt_y"/>
                                          </p:val>
                                        </p:tav>
                                        <p:tav tm="100000">
                                          <p:val>
                                            <p:strVal val="#ppt_y"/>
                                          </p:val>
                                        </p:tav>
                                      </p:tavLst>
                                    </p:anim>
                                  </p:childTnLst>
                                </p:cTn>
                              </p:par>
                            </p:childTnLst>
                          </p:cTn>
                        </p:par>
                        <p:par>
                          <p:cTn id="65" fill="hold">
                            <p:stCondLst>
                              <p:cond delay="2000"/>
                            </p:stCondLst>
                            <p:childTnLst>
                              <p:par>
                                <p:cTn id="66" presetID="10" presetClass="entr" presetSubtype="0" fill="hold" nodeType="afterEffect">
                                  <p:stCondLst>
                                    <p:cond delay="0"/>
                                  </p:stCondLst>
                                  <p:childTnLst>
                                    <p:set>
                                      <p:cBhvr>
                                        <p:cTn id="67" dur="1" fill="hold">
                                          <p:stCondLst>
                                            <p:cond delay="0"/>
                                          </p:stCondLst>
                                        </p:cTn>
                                        <p:tgtEl>
                                          <p:spTgt spid="30"/>
                                        </p:tgtEl>
                                        <p:attrNameLst>
                                          <p:attrName>style.visibility</p:attrName>
                                        </p:attrNameLst>
                                      </p:cBhvr>
                                      <p:to>
                                        <p:strVal val="visible"/>
                                      </p:to>
                                    </p:set>
                                    <p:animEffect transition="in" filter="fade">
                                      <p:cBhvr>
                                        <p:cTn id="68"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7" grpId="0" animBg="1"/>
      <p:bldP spid="18" grpId="0" animBg="1"/>
      <p:bldP spid="19" grpId="0" animBg="1"/>
      <p:bldP spid="20" grpId="0" animBg="1"/>
      <p:bldP spid="22" grpId="0" animBg="1"/>
      <p:bldP spid="23" grpId="0" animBg="1"/>
      <p:bldP spid="24" grpId="0" animBg="1"/>
      <p:bldP spid="25" grpId="0" animBg="1"/>
      <p:bldP spid="27"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نكته‏ی پنجم</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fa-IR" sz="2000" b="1" kern="1200" dirty="0" smtClean="0">
                          <a:solidFill>
                            <a:schemeClr val="tx1"/>
                          </a:solidFill>
                          <a:latin typeface="+mn-lt"/>
                          <a:ea typeface="+mn-ea"/>
                          <a:cs typeface="B Lotus" pitchFamily="2" charset="-78"/>
                        </a:rPr>
                        <a:t>توانايي انسان مانند ظرف داراي محدوديّت است و خداوند متعال نیز هيچ كس را به بيش از تواناييش مکلّف نمي‏نمايد :</a:t>
                      </a:r>
                      <a:endParaRPr lang="en-US" sz="2000" b="1" kern="1200" dirty="0" smtClean="0">
                        <a:solidFill>
                          <a:schemeClr val="tx1"/>
                        </a:solidFill>
                        <a:latin typeface="+mn-lt"/>
                        <a:ea typeface="+mn-ea"/>
                        <a:cs typeface="B Lotus" pitchFamily="2" charset="-78"/>
                      </a:endParaRPr>
                    </a:p>
                    <a:p>
                      <a:pPr lvl="1" rtl="1">
                        <a:lnSpc>
                          <a:spcPct val="150000"/>
                        </a:lnSpc>
                      </a:pP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latin typeface="+mn-lt"/>
                          <a:ea typeface="+mn-ea"/>
                          <a:cs typeface="B Lotus" pitchFamily="2" charset="-78"/>
                        </a:rPr>
                        <a:t>لايكَلِّفُ اللَّهُ نَفْساً إِلاَّ وُسْعَها</a:t>
                      </a:r>
                      <a:r>
                        <a:rPr lang="en-US" sz="2000" b="1" kern="1200" dirty="0" smtClean="0">
                          <a:solidFill>
                            <a:schemeClr val="tx1"/>
                          </a:solidFill>
                          <a:latin typeface="+mn-lt"/>
                          <a:ea typeface="+mn-ea"/>
                          <a:cs typeface="B Lotus" pitchFamily="2" charset="-78"/>
                        </a:rPr>
                        <a:t>[</a:t>
                      </a:r>
                      <a:r>
                        <a:rPr lang="fa-IR" sz="2000" b="1" kern="1200" baseline="0" dirty="0" smtClean="0">
                          <a:solidFill>
                            <a:schemeClr val="tx1"/>
                          </a:solidFill>
                          <a:effectLst>
                            <a:glow rad="139700">
                              <a:schemeClr val="accent2">
                                <a:satMod val="175000"/>
                                <a:alpha val="40000"/>
                              </a:schemeClr>
                            </a:glow>
                          </a:effectLst>
                          <a:latin typeface="+mn-lt"/>
                          <a:ea typeface="+mn-ea"/>
                          <a:cs typeface="B Lotus" pitchFamily="2" charset="-78"/>
                        </a:rPr>
                        <a:t>*</a:t>
                      </a:r>
                      <a:endParaRPr lang="en-US" sz="2000" b="1" kern="1200" dirty="0" smtClean="0">
                        <a:solidFill>
                          <a:schemeClr val="tx1"/>
                        </a:solidFill>
                        <a:latin typeface="+mn-lt"/>
                        <a:ea typeface="+mn-ea"/>
                        <a:cs typeface="B Lotus" pitchFamily="2" charset="-78"/>
                      </a:endParaRPr>
                    </a:p>
                    <a:p>
                      <a:pPr lvl="1" rtl="1">
                        <a:lnSpc>
                          <a:spcPct val="150000"/>
                        </a:lnSpc>
                      </a:pPr>
                      <a:r>
                        <a:rPr lang="fa-IR" sz="2000" b="1" kern="1200" dirty="0" smtClean="0">
                          <a:solidFill>
                            <a:schemeClr val="tx1"/>
                          </a:solidFill>
                          <a:latin typeface="+mn-lt"/>
                          <a:ea typeface="+mn-ea"/>
                          <a:cs typeface="B Lotus" pitchFamily="2" charset="-78"/>
                        </a:rPr>
                        <a:t>«خداوند هيچ‏كس را جز به قدر توانايي‏اش تكليف نمي‏كند.</a:t>
                      </a:r>
                      <a:endParaRPr lang="en-US" sz="2000" b="1" kern="1200" dirty="0" smtClean="0">
                        <a:solidFill>
                          <a:schemeClr val="tx1"/>
                        </a:solidFill>
                        <a:latin typeface="+mn-lt"/>
                        <a:ea typeface="+mn-ea"/>
                        <a:cs typeface="B Lotus" pitchFamily="2" charset="-78"/>
                      </a:endParaRPr>
                    </a:p>
                    <a:p>
                      <a:pPr rtl="1">
                        <a:lnSpc>
                          <a:spcPct val="150000"/>
                        </a:lnSpc>
                      </a:pPr>
                      <a:r>
                        <a:rPr lang="fa-IR" sz="2000" b="1" kern="1200" dirty="0" smtClean="0">
                          <a:solidFill>
                            <a:schemeClr val="tx1"/>
                          </a:solidFill>
                          <a:latin typeface="+mn-lt"/>
                          <a:ea typeface="+mn-ea"/>
                          <a:cs typeface="B Lotus" pitchFamily="2" charset="-78"/>
                        </a:rPr>
                        <a:t> پيامبر</a:t>
                      </a: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latin typeface="+mn-lt"/>
                          <a:ea typeface="+mn-ea"/>
                          <a:cs typeface="B Lotus" pitchFamily="2" charset="-78"/>
                        </a:rPr>
                        <a:t>مي‏فرمايد:</a:t>
                      </a:r>
                      <a:endParaRPr lang="en-US" sz="2000" b="1" kern="1200" dirty="0" smtClean="0">
                        <a:solidFill>
                          <a:schemeClr val="tx1"/>
                        </a:solidFill>
                        <a:latin typeface="+mn-lt"/>
                        <a:ea typeface="+mn-ea"/>
                        <a:cs typeface="B Lotus" pitchFamily="2" charset="-78"/>
                      </a:endParaRPr>
                    </a:p>
                    <a:p>
                      <a:pPr lvl="1" rtl="1">
                        <a:lnSpc>
                          <a:spcPct val="150000"/>
                        </a:lnSpc>
                      </a:pPr>
                      <a:r>
                        <a:rPr lang="fa-IR" sz="2000" b="1" kern="1200" dirty="0" smtClean="0">
                          <a:solidFill>
                            <a:schemeClr val="tx1"/>
                          </a:solidFill>
                          <a:latin typeface="+mn-lt"/>
                          <a:ea typeface="+mn-ea"/>
                          <a:cs typeface="B Lotus" pitchFamily="2" charset="-78"/>
                        </a:rPr>
                        <a:t>«رَحِمَ اللَّهُ مَنْ أَعَانَ وَلَدَهُ عَلَى بِرِّهِ! قَالَ: قُلْتُ: كَيفَ يعِينُهُ عَلَى بِرِّهِ؟ قَالَ: يَقْبَلُ مَيسُورَهُ وَ يتَجَاوَزُ عَنْ مَعْسُورِه</a:t>
                      </a:r>
                      <a:r>
                        <a:rPr lang="fa-IR" sz="2000" b="1" kern="1200" baseline="30000" dirty="0" smtClean="0">
                          <a:solidFill>
                            <a:schemeClr val="tx1"/>
                          </a:solidFill>
                          <a:latin typeface="+mn-lt"/>
                          <a:ea typeface="+mn-ea"/>
                          <a:cs typeface="B Lotus" pitchFamily="2" charset="-78"/>
                        </a:rPr>
                        <a:t>‏</a:t>
                      </a:r>
                      <a:r>
                        <a:rPr lang="fa-IR" sz="2000" b="1" kern="1200" baseline="0" dirty="0" smtClean="0">
                          <a:solidFill>
                            <a:schemeClr val="tx1"/>
                          </a:solidFill>
                          <a:effectLst>
                            <a:glow rad="139700">
                              <a:schemeClr val="accent2">
                                <a:satMod val="175000"/>
                                <a:alpha val="40000"/>
                              </a:schemeClr>
                            </a:glow>
                          </a:effectLst>
                          <a:latin typeface="+mn-lt"/>
                          <a:ea typeface="+mn-ea"/>
                          <a:cs typeface="B Lotus" pitchFamily="2" charset="-78"/>
                        </a:rPr>
                        <a:t>**</a:t>
                      </a:r>
                      <a:endParaRPr lang="en-US" sz="2000" b="1" kern="1200" dirty="0" smtClean="0">
                        <a:solidFill>
                          <a:schemeClr val="tx1"/>
                        </a:solidFill>
                        <a:latin typeface="+mn-lt"/>
                        <a:ea typeface="+mn-ea"/>
                        <a:cs typeface="B Lotus" pitchFamily="2" charset="-78"/>
                      </a:endParaRPr>
                    </a:p>
                    <a:p>
                      <a:pPr lvl="1" rtl="1">
                        <a:lnSpc>
                          <a:spcPct val="150000"/>
                        </a:lnSpc>
                      </a:pPr>
                      <a:r>
                        <a:rPr lang="fa-IR" sz="2000" b="1" kern="1200" dirty="0" smtClean="0">
                          <a:solidFill>
                            <a:schemeClr val="tx1"/>
                          </a:solidFill>
                          <a:latin typeface="+mn-lt"/>
                          <a:ea typeface="+mn-ea"/>
                          <a:cs typeface="B Lotus" pitchFamily="2" charset="-78"/>
                        </a:rPr>
                        <a:t>خداوند رحمت کند کسي را که فرزند خود را بر نيکي و نيکوکاري کمک کند! پرسيده شد: چگونه؟ فرمود: آنچه را که در توان او است بپذيرد و آنچه فوق طاقت اوست، از وي نخواهد.»</a:t>
                      </a:r>
                      <a:endParaRPr lang="en-US" sz="2000" b="1" kern="1200" dirty="0" smtClean="0">
                        <a:solidFill>
                          <a:schemeClr val="tx1"/>
                        </a:solidFill>
                        <a:latin typeface="+mn-lt"/>
                        <a:ea typeface="+mn-ea"/>
                        <a:cs typeface="B Lotus" pitchFamily="2" charset="-78"/>
                      </a:endParaRPr>
                    </a:p>
                    <a:p>
                      <a:pPr rtl="1">
                        <a:lnSpc>
                          <a:spcPct val="150000"/>
                        </a:lnSpc>
                      </a:pPr>
                      <a:r>
                        <a:rPr lang="fa-IR" sz="1800" b="1" kern="1200" baseline="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 بقره: 286.</a:t>
                      </a:r>
                      <a:endParaRPr lang="en-US" sz="1800" b="1" kern="1200" dirty="0" smtClean="0">
                        <a:solidFill>
                          <a:schemeClr val="tx1"/>
                        </a:solidFill>
                        <a:latin typeface="+mn-lt"/>
                        <a:ea typeface="+mn-ea"/>
                        <a:cs typeface="B Lotus" pitchFamily="2" charset="-78"/>
                      </a:endParaRPr>
                    </a:p>
                    <a:p>
                      <a:pPr rtl="1">
                        <a:lnSpc>
                          <a:spcPct val="150000"/>
                        </a:lnSpc>
                      </a:pPr>
                      <a:r>
                        <a:rPr lang="fa-IR" sz="1800" b="1" kern="1200" baseline="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 محمّد بن یعقوب کلینی، </a:t>
                      </a:r>
                      <a:r>
                        <a:rPr lang="ar-SA" sz="1800" b="1" kern="1200" dirty="0" smtClean="0">
                          <a:solidFill>
                            <a:schemeClr val="tx1"/>
                          </a:solidFill>
                          <a:latin typeface="+mn-lt"/>
                          <a:ea typeface="+mn-ea"/>
                          <a:cs typeface="B Lotus" pitchFamily="2" charset="-78"/>
                        </a:rPr>
                        <a:t>کافي</a:t>
                      </a:r>
                      <a:r>
                        <a:rPr lang="ar-SA" sz="1800" b="0" kern="1200" dirty="0" smtClean="0">
                          <a:solidFill>
                            <a:schemeClr val="tx1"/>
                          </a:solidFill>
                          <a:latin typeface="+mn-lt"/>
                          <a:ea typeface="+mn-ea"/>
                          <a:cs typeface="B Lotus" pitchFamily="2" charset="-78"/>
                        </a:rPr>
                        <a:t>، ج6، چاپ دوم، (تهران: نشر اسلامیّه، 1362)، ص50.</a:t>
                      </a:r>
                      <a:endParaRPr lang="en-US" sz="1800" b="1"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643438" y="139463"/>
            <a:ext cx="3357586"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دوم / </a:t>
            </a:r>
            <a:r>
              <a:rPr lang="ar-SA" sz="1700" b="1" dirty="0" smtClean="0">
                <a:effectLst>
                  <a:glow rad="101600">
                    <a:schemeClr val="accent3">
                      <a:satMod val="175000"/>
                      <a:alpha val="40000"/>
                    </a:schemeClr>
                  </a:glow>
                </a:effectLst>
                <a:cs typeface="B Mitra" pitchFamily="2" charset="-78"/>
              </a:rPr>
              <a:t>اصل</a:t>
            </a:r>
            <a:r>
              <a:rPr lang="fa-IR" sz="1700" b="1" dirty="0" smtClean="0">
                <a:effectLst>
                  <a:glow rad="101600">
                    <a:schemeClr val="accent3">
                      <a:satMod val="175000"/>
                      <a:alpha val="40000"/>
                    </a:schemeClr>
                  </a:glow>
                </a:effectLst>
                <a:cs typeface="B Mitra" pitchFamily="2" charset="-78"/>
              </a:rPr>
              <a:t> سوم</a:t>
            </a:r>
            <a:endParaRPr lang="en-US" sz="1700" b="1" dirty="0" smtClean="0">
              <a:effectLst>
                <a:glow rad="101600">
                  <a:schemeClr val="accent3">
                    <a:satMod val="175000"/>
                    <a:alpha val="40000"/>
                  </a:schemeClr>
                </a:glow>
              </a:effectLst>
              <a:cs typeface="B Mitra" pitchFamily="2" charset="-78"/>
            </a:endParaRPr>
          </a:p>
          <a:p>
            <a:pPr algn="ctr"/>
            <a:r>
              <a:rPr lang="fa-IR" sz="1700" b="1" dirty="0" smtClean="0">
                <a:effectLst>
                  <a:glow rad="101600">
                    <a:schemeClr val="accent3">
                      <a:satMod val="175000"/>
                      <a:alpha val="40000"/>
                    </a:schemeClr>
                  </a:glow>
                </a:effectLst>
                <a:cs typeface="B Mitra" pitchFamily="2" charset="-78"/>
              </a:rPr>
              <a:t>توانایی ها و تفاوت های فردی</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157160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114297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714348"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28572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childTnLst>
                          </p:cTn>
                        </p:par>
                        <p:par>
                          <p:cTn id="45" fill="hold">
                            <p:stCondLst>
                              <p:cond delay="2000"/>
                            </p:stCondLst>
                            <p:childTnLst>
                              <p:par>
                                <p:cTn id="46" presetID="10" presetClass="entr" presetSubtype="0" fill="hold" nodeType="afterEffect">
                                  <p:stCondLst>
                                    <p:cond delay="0"/>
                                  </p:stCondLst>
                                  <p:childTnLst>
                                    <p:set>
                                      <p:cBhvr>
                                        <p:cTn id="47" dur="1" fill="hold">
                                          <p:stCondLst>
                                            <p:cond delay="0"/>
                                          </p:stCondLst>
                                        </p:cTn>
                                        <p:tgtEl>
                                          <p:spTgt spid="30"/>
                                        </p:tgtEl>
                                        <p:attrNameLst>
                                          <p:attrName>style.visibility</p:attrName>
                                        </p:attrNameLst>
                                      </p:cBhvr>
                                      <p:to>
                                        <p:strVal val="visible"/>
                                      </p:to>
                                    </p:set>
                                    <p:animEffect transition="in" filter="fade">
                                      <p:cBhvr>
                                        <p:cTn id="48"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Lst>
  </p:timing>
</p:sld>
</file>

<file path=ppt/slides/slide190.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0" kern="1200" dirty="0" smtClean="0">
                        <a:solidFill>
                          <a:schemeClr val="tx1"/>
                        </a:solidFill>
                        <a:latin typeface="+mn-lt"/>
                        <a:ea typeface="+mn-ea"/>
                        <a:cs typeface="B Lotus" pitchFamily="2" charset="-78"/>
                      </a:endParaRPr>
                    </a:p>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نكته‌هاي اجرايي:</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براي استفاده از اين روش بايد به چند نکته توجّه کرد:</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200" b="1" kern="1200" spc="0" dirty="0" smtClean="0">
                          <a:solidFill>
                            <a:schemeClr val="tx1"/>
                          </a:solidFill>
                          <a:latin typeface="+mn-lt"/>
                          <a:ea typeface="+mn-ea"/>
                          <a:cs typeface="B Lotus" pitchFamily="2" charset="-78"/>
                        </a:rPr>
                        <a:t>1. قبل از اجراي قالب عددي،لازم استمربّیبراي شروع بحث زمينه‌سازي نمايد؛ مثلاً، بگويد:مي‌دانيد چرا كودكان، نزد مردم، دوست داشتني هستند؟ آن گاه بعد از مطرح شدن سؤال به بيان قالب عددي اقدام نماید؛ مثلاً،بگوید: پيامبر</a:t>
                      </a:r>
                      <a:r>
                        <a:rPr lang="en-US" sz="2200" b="1" kern="1200" spc="0" dirty="0" smtClean="0">
                          <a:solidFill>
                            <a:schemeClr val="tx1"/>
                          </a:solidFill>
                          <a:latin typeface="+mn-lt"/>
                          <a:ea typeface="+mn-ea"/>
                          <a:cs typeface="B Lotus" pitchFamily="2" charset="-78"/>
                        </a:rPr>
                        <a:t>-</a:t>
                      </a:r>
                      <a:r>
                        <a:rPr lang="fa-IR" sz="2200" b="1" kern="1200" spc="0" dirty="0" smtClean="0">
                          <a:solidFill>
                            <a:schemeClr val="tx1"/>
                          </a:solidFill>
                          <a:latin typeface="+mn-lt"/>
                          <a:ea typeface="+mn-ea"/>
                          <a:cs typeface="B Lotus" pitchFamily="2" charset="-78"/>
                        </a:rPr>
                        <a:t> فرمود: به پنج علّت کودکان را دوست دارم</a:t>
                      </a:r>
                      <a:r>
                        <a:rPr lang="ar-SA" sz="2200" b="1" kern="1200" spc="0" dirty="0" smtClean="0">
                          <a:solidFill>
                            <a:schemeClr val="tx1"/>
                          </a:solidFill>
                          <a:latin typeface="+mn-lt"/>
                          <a:ea typeface="+mn-ea"/>
                          <a:cs typeface="B Lotus" pitchFamily="2" charset="-78"/>
                        </a:rPr>
                        <a:t>.</a:t>
                      </a:r>
                      <a:r>
                        <a:rPr lang="fa-IR" sz="2200" b="1" kern="1200" spc="0" dirty="0" smtClean="0">
                          <a:solidFill>
                            <a:schemeClr val="tx1"/>
                          </a:solidFill>
                          <a:latin typeface="+mn-lt"/>
                          <a:ea typeface="+mn-ea"/>
                          <a:cs typeface="B Lotus" pitchFamily="2" charset="-78"/>
                        </a:rPr>
                        <a:t>..</a:t>
                      </a:r>
                      <a:r>
                        <a:rPr lang="ar-SA" sz="2200" b="1" kern="1200" spc="0" dirty="0" smtClean="0">
                          <a:solidFill>
                            <a:schemeClr val="tx1"/>
                          </a:solidFill>
                          <a:latin typeface="+mn-lt"/>
                          <a:ea typeface="+mn-ea"/>
                          <a:cs typeface="B Lotus" pitchFamily="2" charset="-78"/>
                        </a:rPr>
                        <a:t>.</a:t>
                      </a:r>
                      <a:endParaRPr lang="en-US" sz="2200" b="1" kern="1200" spc="0" dirty="0" smtClean="0">
                        <a:solidFill>
                          <a:schemeClr val="tx1"/>
                        </a:solidFill>
                        <a:latin typeface="+mn-lt"/>
                        <a:ea typeface="+mn-ea"/>
                        <a:cs typeface="B Lotus" pitchFamily="2" charset="-78"/>
                      </a:endParaRPr>
                    </a:p>
                    <a:p>
                      <a:pPr lvl="1" algn="just">
                        <a:lnSpc>
                          <a:spcPct val="150000"/>
                        </a:lnSpc>
                      </a:pPr>
                      <a:r>
                        <a:rPr lang="ar-SA" sz="2200" b="1" kern="1200" dirty="0" smtClean="0">
                          <a:solidFill>
                            <a:schemeClr val="tx1"/>
                          </a:solidFill>
                          <a:latin typeface="+mn-lt"/>
                          <a:ea typeface="+mn-ea"/>
                          <a:cs typeface="B Lotus" pitchFamily="2" charset="-78"/>
                        </a:rPr>
                        <a:t>2. سعي شود موضوعي كه انتخاب مي‌شود، مورد نياز مخاطب باشد وانگيزه‏ی گوش كردن به آن‏ها را داشته باشد، كه اگر چنين باشد، درمخاطب شوق ورغبت بيشتري براي گوش دادن، ايجاد خواهد کرد. </a:t>
                      </a:r>
                      <a:endParaRPr lang="fa-IR" sz="2200" b="0"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شانزدهم / قالب عددی</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374793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31930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2890678"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246205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03342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160479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117616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74753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31891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childTnLst>
                          </p:cTn>
                        </p:par>
                        <p:par>
                          <p:cTn id="65" fill="hold">
                            <p:stCondLst>
                              <p:cond delay="2000"/>
                            </p:stCondLst>
                            <p:childTnLst>
                              <p:par>
                                <p:cTn id="66" presetID="10" presetClass="entr" presetSubtype="0" fill="hold" nodeType="afterEffect">
                                  <p:stCondLst>
                                    <p:cond delay="0"/>
                                  </p:stCondLst>
                                  <p:childTnLst>
                                    <p:set>
                                      <p:cBhvr>
                                        <p:cTn id="67" dur="1" fill="hold">
                                          <p:stCondLst>
                                            <p:cond delay="0"/>
                                          </p:stCondLst>
                                        </p:cTn>
                                        <p:tgtEl>
                                          <p:spTgt spid="30"/>
                                        </p:tgtEl>
                                        <p:attrNameLst>
                                          <p:attrName>style.visibility</p:attrName>
                                        </p:attrNameLst>
                                      </p:cBhvr>
                                      <p:to>
                                        <p:strVal val="visible"/>
                                      </p:to>
                                    </p:set>
                                    <p:animEffect transition="in" filter="fade">
                                      <p:cBhvr>
                                        <p:cTn id="68"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Lst>
  </p:timing>
</p:sld>
</file>

<file path=ppt/slides/slide191.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lvl="1" algn="just" rtl="1">
                        <a:lnSpc>
                          <a:spcPct val="150000"/>
                        </a:lnSpc>
                      </a:pPr>
                      <a:r>
                        <a:rPr lang="fa-IR" sz="2200" b="1" kern="1200" dirty="0" smtClean="0">
                          <a:solidFill>
                            <a:schemeClr val="tx1"/>
                          </a:solidFill>
                          <a:latin typeface="+mn-lt"/>
                          <a:ea typeface="+mn-ea"/>
                          <a:cs typeface="B Lotus" pitchFamily="2" charset="-78"/>
                        </a:rPr>
                        <a:t>3. در اين روش،تمام مواردي كه به صورت عددي ذکر می‏گردد،به طور مختصر توضيح داده مي‌شود؛ البتّه برخي توضيح بيشتر و بعضی توضيح  كمتري را می‌طلبد.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4. در اين روش، بهتر است سعي شود حتّي‌المقدور،از اعداد كم‏تري استفاده گردد، چون اعداد زيادمعمولاً براي مخاطب خسته‌كننده و ملال‌آور است و او را براي گوش دادن بي‌انگيزه مي‌كند؛ بنابر‌اين، هرچه عدد كم‏تر و محدودتر باشد، مخاطب با ميل وشوق بيشتري، به مطالب گوش مي‌كند.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5. براي فعّال كردن كلاس، از دانش آموزان خواسته مي‌شود نمونه‏هايي براي هر مورد از شماره‌ها ارائه نمايند.</a:t>
                      </a:r>
                      <a:endParaRPr lang="en-US" sz="2200" b="1" kern="1200" dirty="0" smtClean="0">
                        <a:solidFill>
                          <a:schemeClr val="tx1"/>
                        </a:solidFill>
                        <a:latin typeface="+mn-lt"/>
                        <a:ea typeface="+mn-ea"/>
                        <a:cs typeface="B Lotus" pitchFamily="2" charset="-78"/>
                      </a:endParaRPr>
                    </a:p>
                    <a:p>
                      <a:pPr lvl="1" algn="just">
                        <a:lnSpc>
                          <a:spcPct val="150000"/>
                        </a:lnSpc>
                      </a:pPr>
                      <a:r>
                        <a:rPr lang="ar-SA" sz="2200" b="1" kern="1200" dirty="0" smtClean="0">
                          <a:solidFill>
                            <a:schemeClr val="tx1"/>
                          </a:solidFill>
                          <a:latin typeface="+mn-lt"/>
                          <a:ea typeface="+mn-ea"/>
                          <a:cs typeface="B Lotus" pitchFamily="2" charset="-78"/>
                        </a:rPr>
                        <a:t>6. براي ايجاد انگيزه در مخاطب، مي‌توان بعضي از شماره‌ها را به جلسه‏ی آينده ارجاع داد؛ البتّه،اين روش بايد درجايي اجرا شود كه دانش آموزان شوق ورغبت زيادي به شنيدن آن مطلب داشته باشند. </a:t>
                      </a:r>
                      <a:endParaRPr lang="fa-IR" sz="2200" b="0"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شانزدهم / قالب عددی</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374793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31930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289067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2462050"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03342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160479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117616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74753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31891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childTnLst>
                          </p:cTn>
                        </p:par>
                        <p:par>
                          <p:cTn id="65" fill="hold">
                            <p:stCondLst>
                              <p:cond delay="2000"/>
                            </p:stCondLst>
                            <p:childTnLst>
                              <p:par>
                                <p:cTn id="66" presetID="10" presetClass="entr" presetSubtype="0" fill="hold" nodeType="afterEffect">
                                  <p:stCondLst>
                                    <p:cond delay="0"/>
                                  </p:stCondLst>
                                  <p:childTnLst>
                                    <p:set>
                                      <p:cBhvr>
                                        <p:cTn id="67" dur="1" fill="hold">
                                          <p:stCondLst>
                                            <p:cond delay="0"/>
                                          </p:stCondLst>
                                        </p:cTn>
                                        <p:tgtEl>
                                          <p:spTgt spid="30"/>
                                        </p:tgtEl>
                                        <p:attrNameLst>
                                          <p:attrName>style.visibility</p:attrName>
                                        </p:attrNameLst>
                                      </p:cBhvr>
                                      <p:to>
                                        <p:strVal val="visible"/>
                                      </p:to>
                                    </p:set>
                                    <p:animEffect transition="in" filter="fade">
                                      <p:cBhvr>
                                        <p:cTn id="68"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Lst>
  </p:timing>
</p:sld>
</file>

<file path=ppt/slides/slide192.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lvl="1" algn="just" rtl="1">
                        <a:lnSpc>
                          <a:spcPct val="150000"/>
                        </a:lnSpc>
                      </a:pPr>
                      <a:endParaRPr lang="fa-IR"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7. براي پر بارتر كردن هر قسم وبالابردن رغبت مخاطب، از تنوّع در ارايه‏ی محتوا، نبايدغافل شد. (استفاده ازآيه، روايت، شعر، قصّه، تمثيل و</a:t>
                      </a:r>
                      <a:r>
                        <a:rPr lang="ar-SA" sz="2200" b="1" kern="1200" dirty="0" smtClean="0">
                          <a:solidFill>
                            <a:schemeClr val="tx1"/>
                          </a:solidFill>
                          <a:latin typeface="+mn-lt"/>
                          <a:ea typeface="+mn-ea"/>
                          <a:cs typeface="B Lotus" pitchFamily="2" charset="-78"/>
                        </a:rPr>
                        <a:t>.</a:t>
                      </a:r>
                      <a:r>
                        <a:rPr lang="fa-IR" sz="2200" b="1" kern="1200" dirty="0" smtClean="0">
                          <a:solidFill>
                            <a:schemeClr val="tx1"/>
                          </a:solidFill>
                          <a:latin typeface="+mn-lt"/>
                          <a:ea typeface="+mn-ea"/>
                          <a:cs typeface="B Lotus" pitchFamily="2" charset="-78"/>
                        </a:rPr>
                        <a:t>..) .</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8. در اين روش، سعي شود براي ماندگاري مفاهيم ديني در ذهن مخاطب، از عناوين كوتاه و روان استفاده شود؛مثلاً: فرشته سه جا می‌خندد وسه جا گریه می‌کند</a:t>
                      </a:r>
                      <a:r>
                        <a:rPr lang="ar-SA" sz="2200" b="1" kern="1200" dirty="0" smtClean="0">
                          <a:solidFill>
                            <a:schemeClr val="tx1"/>
                          </a:solidFill>
                          <a:latin typeface="+mn-lt"/>
                          <a:ea typeface="+mn-ea"/>
                          <a:cs typeface="B Lotus" pitchFamily="2" charset="-78"/>
                        </a:rPr>
                        <a:t>.</a:t>
                      </a:r>
                      <a:r>
                        <a:rPr lang="fa-IR" sz="2200" b="1" kern="1200" dirty="0" smtClean="0">
                          <a:solidFill>
                            <a:schemeClr val="tx1"/>
                          </a:solidFill>
                          <a:latin typeface="+mn-lt"/>
                          <a:ea typeface="+mn-ea"/>
                          <a:cs typeface="B Lotus" pitchFamily="2" charset="-78"/>
                        </a:rPr>
                        <a:t>..</a:t>
                      </a:r>
                      <a:r>
                        <a:rPr lang="ar-SA" sz="2200" b="1" kern="1200" dirty="0" smtClean="0">
                          <a:solidFill>
                            <a:schemeClr val="tx1"/>
                          </a:solidFill>
                          <a:latin typeface="+mn-lt"/>
                          <a:ea typeface="+mn-ea"/>
                          <a:cs typeface="B Lotus" pitchFamily="2" charset="-78"/>
                        </a:rPr>
                        <a:t>.</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9. اگر بنا نبود تمام موارد را بيان كند، حتماً بگويد: در اين باب–مثلاً- 11 مورد وجود دارد كه من 4 مورد آن را براي شما بيان مي‏كنم. </a:t>
                      </a:r>
                      <a:endParaRPr lang="en-US" sz="2200" b="1" kern="1200" dirty="0" smtClean="0">
                        <a:solidFill>
                          <a:schemeClr val="tx1"/>
                        </a:solidFill>
                        <a:latin typeface="+mn-lt"/>
                        <a:ea typeface="+mn-ea"/>
                        <a:cs typeface="B Lotus" pitchFamily="2" charset="-78"/>
                      </a:endParaRPr>
                    </a:p>
                    <a:p>
                      <a:pPr lvl="1" algn="just">
                        <a:lnSpc>
                          <a:spcPct val="150000"/>
                        </a:lnSpc>
                      </a:pPr>
                      <a:r>
                        <a:rPr lang="ar-SA" sz="2200" b="1" kern="1200" dirty="0" smtClean="0">
                          <a:solidFill>
                            <a:schemeClr val="tx1"/>
                          </a:solidFill>
                          <a:latin typeface="+mn-lt"/>
                          <a:ea typeface="+mn-ea"/>
                          <a:cs typeface="B Lotus" pitchFamily="2" charset="-78"/>
                        </a:rPr>
                        <a:t>10. اگر عدد را مشخّص کرد، به صورت کامل بیان کند واین گونه نباشد که –مثلاً- بگوید: یک مورد را فراموش کردم. </a:t>
                      </a:r>
                      <a:endParaRPr lang="fa-IR" sz="2200" b="0"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شانزدهم / قالب عددی</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374793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31930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289067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246205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03342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160479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117616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74753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31891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childTnLst>
                          </p:cTn>
                        </p:par>
                        <p:par>
                          <p:cTn id="65" fill="hold">
                            <p:stCondLst>
                              <p:cond delay="2000"/>
                            </p:stCondLst>
                            <p:childTnLst>
                              <p:par>
                                <p:cTn id="66" presetID="10" presetClass="entr" presetSubtype="0" fill="hold" nodeType="afterEffect">
                                  <p:stCondLst>
                                    <p:cond delay="0"/>
                                  </p:stCondLst>
                                  <p:childTnLst>
                                    <p:set>
                                      <p:cBhvr>
                                        <p:cTn id="67" dur="1" fill="hold">
                                          <p:stCondLst>
                                            <p:cond delay="0"/>
                                          </p:stCondLst>
                                        </p:cTn>
                                        <p:tgtEl>
                                          <p:spTgt spid="30"/>
                                        </p:tgtEl>
                                        <p:attrNameLst>
                                          <p:attrName>style.visibility</p:attrName>
                                        </p:attrNameLst>
                                      </p:cBhvr>
                                      <p:to>
                                        <p:strVal val="visible"/>
                                      </p:to>
                                    </p:set>
                                    <p:animEffect transition="in" filter="fade">
                                      <p:cBhvr>
                                        <p:cTn id="68"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Lst>
  </p:timing>
</p:sld>
</file>

<file path=ppt/slides/slide193.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50000"/>
                        </a:lnSpc>
                      </a:pPr>
                      <a:r>
                        <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نمونه‏ها</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مقطع ابتدایی</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ar-SA" sz="2000" b="1" kern="1200" dirty="0" smtClean="0">
                          <a:solidFill>
                            <a:schemeClr val="tx1"/>
                          </a:solidFill>
                          <a:latin typeface="+mn-lt"/>
                          <a:ea typeface="+mn-ea"/>
                          <a:cs typeface="B Lotus" pitchFamily="2" charset="-78"/>
                        </a:rPr>
                        <a:t>شیطان به پیامبر</a:t>
                      </a:r>
                      <a:r>
                        <a:rPr lang="en-US" sz="2000" b="1" kern="1200" dirty="0" smtClean="0">
                          <a:solidFill>
                            <a:schemeClr val="tx1"/>
                          </a:solidFill>
                          <a:latin typeface="+mn-lt"/>
                          <a:ea typeface="+mn-ea"/>
                          <a:cs typeface="B Lotus" pitchFamily="2" charset="-78"/>
                        </a:rPr>
                        <a:t>-</a:t>
                      </a:r>
                      <a:r>
                        <a:rPr lang="ar-SA" sz="2000" b="1" kern="1200" dirty="0" smtClean="0">
                          <a:solidFill>
                            <a:schemeClr val="tx1"/>
                          </a:solidFill>
                          <a:latin typeface="+mn-lt"/>
                          <a:ea typeface="+mn-ea"/>
                          <a:cs typeface="B Lotus" pitchFamily="2" charset="-78"/>
                        </a:rPr>
                        <a:t> خطاب کرد:«امّت تو، شش خصلت دارند که من طاقت دیدن وتحمّل آن را ندارم:</a:t>
                      </a:r>
                      <a:endParaRPr lang="en-US" sz="2000" b="1" kern="1200" dirty="0" smtClean="0">
                        <a:solidFill>
                          <a:schemeClr val="tx1"/>
                        </a:solidFill>
                        <a:latin typeface="+mn-lt"/>
                        <a:ea typeface="+mn-ea"/>
                        <a:cs typeface="B Lotus" pitchFamily="2" charset="-78"/>
                      </a:endParaRPr>
                    </a:p>
                    <a:p>
                      <a:pPr lvl="1" rtl="1">
                        <a:lnSpc>
                          <a:spcPct val="150000"/>
                        </a:lnSpc>
                      </a:pPr>
                      <a:r>
                        <a:rPr lang="fa-IR" sz="2000" b="1" kern="1200" dirty="0" smtClean="0">
                          <a:solidFill>
                            <a:schemeClr val="tx1"/>
                          </a:solidFill>
                          <a:latin typeface="+mn-lt"/>
                          <a:ea typeface="+mn-ea"/>
                          <a:cs typeface="B Lotus" pitchFamily="2" charset="-78"/>
                        </a:rPr>
                        <a:t>1. هر وقت به هم می‌رسند، سلام می‌کنند.</a:t>
                      </a:r>
                      <a:endParaRPr lang="en-US" sz="2000" b="1" kern="1200" dirty="0" smtClean="0">
                        <a:solidFill>
                          <a:schemeClr val="tx1"/>
                        </a:solidFill>
                        <a:latin typeface="+mn-lt"/>
                        <a:ea typeface="+mn-ea"/>
                        <a:cs typeface="B Lotus" pitchFamily="2" charset="-78"/>
                      </a:endParaRPr>
                    </a:p>
                    <a:p>
                      <a:pPr lvl="1" rtl="1">
                        <a:lnSpc>
                          <a:spcPct val="150000"/>
                        </a:lnSpc>
                      </a:pPr>
                      <a:r>
                        <a:rPr lang="fa-IR" sz="2000" b="1" kern="1200" dirty="0" smtClean="0">
                          <a:solidFill>
                            <a:schemeClr val="tx1"/>
                          </a:solidFill>
                          <a:latin typeface="+mn-lt"/>
                          <a:ea typeface="+mn-ea"/>
                          <a:cs typeface="B Lotus" pitchFamily="2" charset="-78"/>
                        </a:rPr>
                        <a:t>2. هر وقت به هم می‌رسند، دست می‌دهند.</a:t>
                      </a:r>
                      <a:endParaRPr lang="en-US" sz="2000" b="1" kern="1200" dirty="0" smtClean="0">
                        <a:solidFill>
                          <a:schemeClr val="tx1"/>
                        </a:solidFill>
                        <a:latin typeface="+mn-lt"/>
                        <a:ea typeface="+mn-ea"/>
                        <a:cs typeface="B Lotus" pitchFamily="2" charset="-78"/>
                      </a:endParaRPr>
                    </a:p>
                    <a:p>
                      <a:pPr lvl="1" rtl="1">
                        <a:lnSpc>
                          <a:spcPct val="150000"/>
                        </a:lnSpc>
                      </a:pPr>
                      <a:r>
                        <a:rPr lang="fa-IR" sz="2000" b="1" kern="1200" dirty="0" smtClean="0">
                          <a:solidFill>
                            <a:schemeClr val="tx1"/>
                          </a:solidFill>
                          <a:latin typeface="+mn-lt"/>
                          <a:ea typeface="+mn-ea"/>
                          <a:cs typeface="B Lotus" pitchFamily="2" charset="-78"/>
                        </a:rPr>
                        <a:t>3. اوّل هر کاری،«بسم‌الله» می‌گویند.</a:t>
                      </a:r>
                      <a:endParaRPr lang="en-US" sz="2000" b="1" kern="1200" dirty="0" smtClean="0">
                        <a:solidFill>
                          <a:schemeClr val="tx1"/>
                        </a:solidFill>
                        <a:latin typeface="+mn-lt"/>
                        <a:ea typeface="+mn-ea"/>
                        <a:cs typeface="B Lotus" pitchFamily="2" charset="-78"/>
                      </a:endParaRPr>
                    </a:p>
                    <a:p>
                      <a:pPr lvl="1" rtl="1">
                        <a:lnSpc>
                          <a:spcPct val="150000"/>
                        </a:lnSpc>
                      </a:pPr>
                      <a:r>
                        <a:rPr lang="fa-IR" sz="2000" b="1" kern="1200" dirty="0" smtClean="0">
                          <a:solidFill>
                            <a:schemeClr val="tx1"/>
                          </a:solidFill>
                          <a:latin typeface="+mn-lt"/>
                          <a:ea typeface="+mn-ea"/>
                          <a:cs typeface="B Lotus" pitchFamily="2" charset="-78"/>
                        </a:rPr>
                        <a:t>4. آخر هر کاری،«ان شاءالله» می‌گویند.</a:t>
                      </a:r>
                      <a:endParaRPr lang="en-US" sz="2000" b="1" kern="1200" dirty="0" smtClean="0">
                        <a:solidFill>
                          <a:schemeClr val="tx1"/>
                        </a:solidFill>
                        <a:latin typeface="+mn-lt"/>
                        <a:ea typeface="+mn-ea"/>
                        <a:cs typeface="B Lotus" pitchFamily="2" charset="-78"/>
                      </a:endParaRPr>
                    </a:p>
                    <a:p>
                      <a:pPr lvl="1" rtl="1">
                        <a:lnSpc>
                          <a:spcPct val="150000"/>
                        </a:lnSpc>
                      </a:pPr>
                      <a:r>
                        <a:rPr lang="fa-IR" sz="2000" b="1" kern="1200" dirty="0" smtClean="0">
                          <a:solidFill>
                            <a:schemeClr val="tx1"/>
                          </a:solidFill>
                          <a:latin typeface="+mn-lt"/>
                          <a:ea typeface="+mn-ea"/>
                          <a:cs typeface="B Lotus" pitchFamily="2" charset="-78"/>
                        </a:rPr>
                        <a:t>5. هر وقت نام تو را می‌شنوند، صلوات می‌فرستند.</a:t>
                      </a:r>
                      <a:endParaRPr lang="en-US" sz="2000" b="1" kern="1200" dirty="0" smtClean="0">
                        <a:solidFill>
                          <a:schemeClr val="tx1"/>
                        </a:solidFill>
                        <a:latin typeface="+mn-lt"/>
                        <a:ea typeface="+mn-ea"/>
                        <a:cs typeface="B Lotus" pitchFamily="2" charset="-78"/>
                      </a:endParaRPr>
                    </a:p>
                    <a:p>
                      <a:pPr lvl="1" rtl="1">
                        <a:lnSpc>
                          <a:spcPct val="150000"/>
                        </a:lnSpc>
                      </a:pPr>
                      <a:r>
                        <a:rPr lang="ar-SA" sz="2000" b="1" kern="1200" dirty="0" smtClean="0">
                          <a:solidFill>
                            <a:schemeClr val="tx1"/>
                          </a:solidFill>
                          <a:latin typeface="+mn-lt"/>
                          <a:ea typeface="+mn-ea"/>
                          <a:cs typeface="B Lotus" pitchFamily="2" charset="-78"/>
                        </a:rPr>
                        <a:t>6. هر وقت خطایی بکنند، استغفار می‌کنند.»</a:t>
                      </a: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 *</a:t>
                      </a:r>
                      <a:endParaRPr lang="fa-IR" sz="2000" b="1" kern="1200" dirty="0" smtClean="0">
                        <a:solidFill>
                          <a:schemeClr val="tx1"/>
                        </a:solidFill>
                        <a:latin typeface="+mn-lt"/>
                        <a:ea typeface="+mn-ea"/>
                        <a:cs typeface="B Lotus" pitchFamily="2" charset="-78"/>
                      </a:endParaRPr>
                    </a:p>
                    <a:p>
                      <a:pPr rtl="1">
                        <a:lnSpc>
                          <a:spcPct val="150000"/>
                        </a:lnSpc>
                      </a:pPr>
                      <a:endParaRPr lang="fa-IR" sz="2000" b="1" kern="1200" dirty="0" smtClean="0">
                        <a:solidFill>
                          <a:schemeClr val="tx1"/>
                        </a:solidFill>
                        <a:latin typeface="+mn-lt"/>
                        <a:ea typeface="+mn-ea"/>
                        <a:cs typeface="B Lotus" pitchFamily="2" charset="-78"/>
                      </a:endParaRPr>
                    </a:p>
                    <a:p>
                      <a:pPr rtl="1">
                        <a:lnSpc>
                          <a:spcPct val="150000"/>
                        </a:lnSpc>
                      </a:pPr>
                      <a:endParaRPr lang="fa-IR" sz="2000" b="1" kern="1200" dirty="0" smtClean="0">
                        <a:solidFill>
                          <a:schemeClr val="tx1"/>
                        </a:solidFill>
                        <a:latin typeface="+mn-lt"/>
                        <a:ea typeface="+mn-ea"/>
                        <a:cs typeface="B Lotus" pitchFamily="2" charset="-78"/>
                      </a:endParaRPr>
                    </a:p>
                    <a:p>
                      <a:pPr rtl="1">
                        <a:lnSpc>
                          <a:spcPct val="150000"/>
                        </a:lnSpc>
                      </a:pP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000" b="1" kern="1200" dirty="0" smtClean="0">
                          <a:solidFill>
                            <a:schemeClr val="tx1"/>
                          </a:solidFill>
                          <a:latin typeface="+mn-lt"/>
                          <a:ea typeface="+mn-ea"/>
                          <a:cs typeface="B Lotus" pitchFamily="2" charset="-78"/>
                        </a:rPr>
                        <a:t>لطيفه‏ها و داستان‏ها</a:t>
                      </a:r>
                      <a:r>
                        <a:rPr lang="ar-SA" sz="2000" b="0" kern="1200" dirty="0" smtClean="0">
                          <a:solidFill>
                            <a:schemeClr val="tx1"/>
                          </a:solidFill>
                          <a:latin typeface="+mn-lt"/>
                          <a:ea typeface="+mn-ea"/>
                          <a:cs typeface="B Lotus" pitchFamily="2" charset="-78"/>
                        </a:rPr>
                        <a:t>، ص122.</a:t>
                      </a:r>
                      <a:endParaRPr lang="en-US" sz="20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شانزدهم / قالب عددی</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374793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31930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289067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246205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03342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1604794"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117616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74753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31891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childTnLst>
                          </p:cTn>
                        </p:par>
                        <p:par>
                          <p:cTn id="65" fill="hold">
                            <p:stCondLst>
                              <p:cond delay="2000"/>
                            </p:stCondLst>
                            <p:childTnLst>
                              <p:par>
                                <p:cTn id="66" presetID="10" presetClass="entr" presetSubtype="0" fill="hold" nodeType="afterEffect">
                                  <p:stCondLst>
                                    <p:cond delay="0"/>
                                  </p:stCondLst>
                                  <p:childTnLst>
                                    <p:set>
                                      <p:cBhvr>
                                        <p:cTn id="67" dur="1" fill="hold">
                                          <p:stCondLst>
                                            <p:cond delay="0"/>
                                          </p:stCondLst>
                                        </p:cTn>
                                        <p:tgtEl>
                                          <p:spTgt spid="30"/>
                                        </p:tgtEl>
                                        <p:attrNameLst>
                                          <p:attrName>style.visibility</p:attrName>
                                        </p:attrNameLst>
                                      </p:cBhvr>
                                      <p:to>
                                        <p:strVal val="visible"/>
                                      </p:to>
                                    </p:set>
                                    <p:animEffect transition="in" filter="fade">
                                      <p:cBhvr>
                                        <p:cTn id="68"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Lst>
  </p:timing>
</p:sld>
</file>

<file path=ppt/slides/slide194.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50000"/>
                        </a:lnSpc>
                      </a:pPr>
                      <a:endPar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مقطع راهنمایی</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ar-SA" sz="2200" b="1" kern="1200" dirty="0" smtClean="0">
                          <a:solidFill>
                            <a:schemeClr val="tx1"/>
                          </a:solidFill>
                          <a:latin typeface="+mn-lt"/>
                          <a:ea typeface="+mn-ea"/>
                          <a:cs typeface="B Lotus" pitchFamily="2" charset="-78"/>
                        </a:rPr>
                        <a:t>امام سجاد</a:t>
                      </a:r>
                      <a:r>
                        <a:rPr lang="fa-IR" sz="2200" b="1" kern="1200" dirty="0" smtClean="0">
                          <a:solidFill>
                            <a:schemeClr val="tx1"/>
                          </a:solidFill>
                          <a:latin typeface="+mn-lt"/>
                          <a:ea typeface="+mn-ea"/>
                          <a:cs typeface="B Lotus" pitchFamily="2" charset="-78"/>
                        </a:rPr>
                        <a:t>(ع)</a:t>
                      </a:r>
                      <a:r>
                        <a:rPr lang="ar-SA" sz="2200" b="1" kern="1200" dirty="0" smtClean="0">
                          <a:solidFill>
                            <a:schemeClr val="tx1"/>
                          </a:solidFill>
                          <a:latin typeface="+mn-lt"/>
                          <a:ea typeface="+mn-ea"/>
                          <a:cs typeface="B Lotus" pitchFamily="2" charset="-78"/>
                        </a:rPr>
                        <a:t>به امام باقر</a:t>
                      </a:r>
                      <a:r>
                        <a:rPr lang="fa-IR" sz="2200" b="1" kern="1200" dirty="0" smtClean="0">
                          <a:solidFill>
                            <a:schemeClr val="tx1"/>
                          </a:solidFill>
                          <a:latin typeface="+mn-lt"/>
                          <a:ea typeface="+mn-ea"/>
                          <a:cs typeface="B Lotus" pitchFamily="2" charset="-78"/>
                        </a:rPr>
                        <a:t>(ع)</a:t>
                      </a:r>
                      <a:r>
                        <a:rPr lang="ar-SA" sz="2200" b="1" kern="1200" dirty="0" smtClean="0">
                          <a:solidFill>
                            <a:schemeClr val="tx1"/>
                          </a:solidFill>
                          <a:latin typeface="+mn-lt"/>
                          <a:ea typeface="+mn-ea"/>
                          <a:cs typeface="B Lotus" pitchFamily="2" charset="-78"/>
                        </a:rPr>
                        <a:t> فرمود: «فرزندم! با پنج نفر رفاقت وهم‌نشینی نکن:</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1. دروغگو؛ چون، دور را برای تو نزدیک ونزدیک را برای تو دور می‌کند.</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2. فاسق و گنهکار؛ چون، تو را به بهای یک لقمه یا کمتر از آن، می‏فروشد.</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3. بخیل؛ چون، در مواقعی که به چیزی نیاز شدید داری، مضایقه می‌کند وکمکت نمی‌کند.</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4. احمق (کم عقل) ؛ برای اینکه، می‌خواهد به تو سود برساند، ولی ضرر می‌زند.</a:t>
                      </a:r>
                      <a:endParaRPr lang="en-US" sz="2200" b="1" kern="1200" dirty="0" smtClean="0">
                        <a:solidFill>
                          <a:schemeClr val="tx1"/>
                        </a:solidFill>
                        <a:latin typeface="+mn-lt"/>
                        <a:ea typeface="+mn-ea"/>
                        <a:cs typeface="B Lotus" pitchFamily="2" charset="-78"/>
                      </a:endParaRPr>
                    </a:p>
                    <a:p>
                      <a:pPr lvl="1" rtl="1">
                        <a:lnSpc>
                          <a:spcPct val="150000"/>
                        </a:lnSpc>
                      </a:pPr>
                      <a:r>
                        <a:rPr lang="ar-SA" sz="2200" b="1" kern="1200" dirty="0" smtClean="0">
                          <a:solidFill>
                            <a:schemeClr val="tx1"/>
                          </a:solidFill>
                          <a:latin typeface="+mn-lt"/>
                          <a:ea typeface="+mn-ea"/>
                          <a:cs typeface="B Lotus" pitchFamily="2" charset="-78"/>
                        </a:rPr>
                        <a:t>5. قاطع‌رحم؛ چون، سه جای قرآن بر او لعن ونفرین شده است.» (این مورد را توضیح نمی‌دهیم.)</a:t>
                      </a: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 *</a:t>
                      </a:r>
                      <a:endParaRPr lang="fa-IR" sz="1800" b="1" kern="1200" dirty="0" smtClean="0">
                        <a:solidFill>
                          <a:schemeClr val="tx1"/>
                        </a:solidFill>
                        <a:latin typeface="+mn-lt"/>
                        <a:ea typeface="+mn-ea"/>
                        <a:cs typeface="B Lotus" pitchFamily="2" charset="-78"/>
                      </a:endParaRPr>
                    </a:p>
                    <a:p>
                      <a:pPr rtl="1">
                        <a:lnSpc>
                          <a:spcPct val="150000"/>
                        </a:lnSpc>
                      </a:pPr>
                      <a:endParaRPr lang="fa-IR" sz="1800" b="1" kern="1200" dirty="0" smtClean="0">
                        <a:solidFill>
                          <a:schemeClr val="tx1"/>
                        </a:solidFill>
                        <a:latin typeface="+mn-lt"/>
                        <a:ea typeface="+mn-ea"/>
                        <a:cs typeface="B Lotus" pitchFamily="2" charset="-78"/>
                      </a:endParaRPr>
                    </a:p>
                    <a:p>
                      <a:pPr rtl="1">
                        <a:lnSpc>
                          <a:spcPct val="150000"/>
                        </a:lnSpc>
                      </a:pPr>
                      <a:r>
                        <a:rPr lang="en-US" sz="2000" dirty="0" smtClean="0">
                          <a:cs typeface="B Lotus" pitchFamily="2" charset="-78"/>
                        </a:rPr>
                        <a:t> </a:t>
                      </a: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کافی، ج2، ص 162.</a:t>
                      </a:r>
                      <a:endParaRPr lang="en-US" sz="18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شانزدهم / قالب عددی</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374793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31930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289067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246205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03342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160479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1176166"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74753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31891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childTnLst>
                          </p:cTn>
                        </p:par>
                        <p:par>
                          <p:cTn id="65" fill="hold">
                            <p:stCondLst>
                              <p:cond delay="2000"/>
                            </p:stCondLst>
                            <p:childTnLst>
                              <p:par>
                                <p:cTn id="66" presetID="10" presetClass="entr" presetSubtype="0" fill="hold" nodeType="afterEffect">
                                  <p:stCondLst>
                                    <p:cond delay="0"/>
                                  </p:stCondLst>
                                  <p:childTnLst>
                                    <p:set>
                                      <p:cBhvr>
                                        <p:cTn id="67" dur="1" fill="hold">
                                          <p:stCondLst>
                                            <p:cond delay="0"/>
                                          </p:stCondLst>
                                        </p:cTn>
                                        <p:tgtEl>
                                          <p:spTgt spid="30"/>
                                        </p:tgtEl>
                                        <p:attrNameLst>
                                          <p:attrName>style.visibility</p:attrName>
                                        </p:attrNameLst>
                                      </p:cBhvr>
                                      <p:to>
                                        <p:strVal val="visible"/>
                                      </p:to>
                                    </p:set>
                                    <p:animEffect transition="in" filter="fade">
                                      <p:cBhvr>
                                        <p:cTn id="68"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Lst>
  </p:timing>
</p:sld>
</file>

<file path=ppt/slides/slide195.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مقطع دبیرستان</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fa-IR" sz="1800" b="1" kern="1200" dirty="0" smtClean="0">
                          <a:solidFill>
                            <a:schemeClr val="tx1"/>
                          </a:solidFill>
                          <a:latin typeface="+mn-lt"/>
                          <a:ea typeface="+mn-ea"/>
                          <a:cs typeface="B Lotus" pitchFamily="2" charset="-78"/>
                        </a:rPr>
                        <a:t>از اميرمؤمنان علي(ع)روايت شده است: «اَلْعِلمُ لاَيحْصِلُ إلاَّبِخَمسَه‏ی أَشْيَاءٍ: أَوَّلُهَا بِكَثْرَۀِالسُّؤَالِ وَالثَّانِي بِكَثْرَۀِالإِشْتِغَالِ وَالثَّالِثَ بِتَطْهِيرِ الْأَفْعَالِ وَالرَّابِعَ بِخِدْمَۀِالرِّجَالِ وَالْخَامِسَ بِاِسْتِعَانِهِ ذِي الْجَلاَلِ؛</a:t>
                      </a: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 *</a:t>
                      </a:r>
                      <a:endParaRPr lang="en-US" sz="1800" b="1" kern="1200" dirty="0" smtClean="0">
                        <a:solidFill>
                          <a:schemeClr val="tx1"/>
                        </a:solidFill>
                        <a:latin typeface="+mn-lt"/>
                        <a:ea typeface="+mn-ea"/>
                        <a:cs typeface="B Lotus" pitchFamily="2" charset="-78"/>
                      </a:endParaRPr>
                    </a:p>
                    <a:p>
                      <a:pPr lvl="1" rtl="1">
                        <a:lnSpc>
                          <a:spcPct val="150000"/>
                        </a:lnSpc>
                      </a:pPr>
                      <a:r>
                        <a:rPr lang="fa-IR" sz="2000" b="1" kern="1200" dirty="0" smtClean="0">
                          <a:solidFill>
                            <a:schemeClr val="tx1"/>
                          </a:solidFill>
                          <a:latin typeface="+mn-lt"/>
                          <a:ea typeface="+mn-ea"/>
                          <a:cs typeface="B Lotus" pitchFamily="2" charset="-78"/>
                        </a:rPr>
                        <a:t>علم ودانش حاصل نمی‌شود؛ مگر به پنج چیز:</a:t>
                      </a:r>
                      <a:endParaRPr lang="en-US" sz="2000" b="1" kern="1200" dirty="0" smtClean="0">
                        <a:solidFill>
                          <a:schemeClr val="tx1"/>
                        </a:solidFill>
                        <a:latin typeface="+mn-lt"/>
                        <a:ea typeface="+mn-ea"/>
                        <a:cs typeface="B Lotus" pitchFamily="2" charset="-78"/>
                      </a:endParaRPr>
                    </a:p>
                    <a:p>
                      <a:pPr lvl="2" rtl="1">
                        <a:lnSpc>
                          <a:spcPct val="150000"/>
                        </a:lnSpc>
                      </a:pPr>
                      <a:r>
                        <a:rPr lang="fa-IR" sz="2000" b="1" kern="1200" dirty="0" smtClean="0">
                          <a:solidFill>
                            <a:schemeClr val="tx1"/>
                          </a:solidFill>
                          <a:latin typeface="+mn-lt"/>
                          <a:ea typeface="+mn-ea"/>
                          <a:cs typeface="B Lotus" pitchFamily="2" charset="-78"/>
                        </a:rPr>
                        <a:t>1. پرسش زیاد.(پرسش)</a:t>
                      </a:r>
                      <a:endParaRPr lang="en-US" sz="2000" b="1" kern="1200" dirty="0" smtClean="0">
                        <a:solidFill>
                          <a:schemeClr val="tx1"/>
                        </a:solidFill>
                        <a:latin typeface="+mn-lt"/>
                        <a:ea typeface="+mn-ea"/>
                        <a:cs typeface="B Lotus" pitchFamily="2" charset="-78"/>
                      </a:endParaRPr>
                    </a:p>
                    <a:p>
                      <a:pPr lvl="2" rtl="1">
                        <a:lnSpc>
                          <a:spcPct val="150000"/>
                        </a:lnSpc>
                      </a:pPr>
                      <a:r>
                        <a:rPr lang="fa-IR" sz="2000" b="1" kern="1200" dirty="0" smtClean="0">
                          <a:solidFill>
                            <a:schemeClr val="tx1"/>
                          </a:solidFill>
                          <a:latin typeface="+mn-lt"/>
                          <a:ea typeface="+mn-ea"/>
                          <a:cs typeface="B Lotus" pitchFamily="2" charset="-78"/>
                        </a:rPr>
                        <a:t>2. مطالعه‏ی زیاد. (پژوهش)</a:t>
                      </a:r>
                      <a:endParaRPr lang="en-US" sz="2000" b="1" kern="1200" dirty="0" smtClean="0">
                        <a:solidFill>
                          <a:schemeClr val="tx1"/>
                        </a:solidFill>
                        <a:latin typeface="+mn-lt"/>
                        <a:ea typeface="+mn-ea"/>
                        <a:cs typeface="B Lotus" pitchFamily="2" charset="-78"/>
                      </a:endParaRPr>
                    </a:p>
                    <a:p>
                      <a:pPr lvl="2" rtl="1">
                        <a:lnSpc>
                          <a:spcPct val="150000"/>
                        </a:lnSpc>
                      </a:pPr>
                      <a:r>
                        <a:rPr lang="fa-IR" sz="2000" b="1" kern="1200" dirty="0" smtClean="0">
                          <a:solidFill>
                            <a:schemeClr val="tx1"/>
                          </a:solidFill>
                          <a:latin typeface="+mn-lt"/>
                          <a:ea typeface="+mn-ea"/>
                          <a:cs typeface="B Lotus" pitchFamily="2" charset="-78"/>
                        </a:rPr>
                        <a:t>3. خودسازی وپالایش افعال. (پالایش)</a:t>
                      </a:r>
                      <a:endParaRPr lang="en-US" sz="2000" b="1" kern="1200" dirty="0" smtClean="0">
                        <a:solidFill>
                          <a:schemeClr val="tx1"/>
                        </a:solidFill>
                        <a:latin typeface="+mn-lt"/>
                        <a:ea typeface="+mn-ea"/>
                        <a:cs typeface="B Lotus" pitchFamily="2" charset="-78"/>
                      </a:endParaRPr>
                    </a:p>
                    <a:p>
                      <a:pPr lvl="2" rtl="1">
                        <a:lnSpc>
                          <a:spcPct val="150000"/>
                        </a:lnSpc>
                      </a:pPr>
                      <a:r>
                        <a:rPr lang="fa-IR" sz="2000" b="1" kern="1200" dirty="0" smtClean="0">
                          <a:solidFill>
                            <a:schemeClr val="tx1"/>
                          </a:solidFill>
                          <a:latin typeface="+mn-lt"/>
                          <a:ea typeface="+mn-ea"/>
                          <a:cs typeface="B Lotus" pitchFamily="2" charset="-78"/>
                        </a:rPr>
                        <a:t>4. تواضع وفروتنی در برابر استاد. (کرنش)</a:t>
                      </a:r>
                      <a:endParaRPr lang="en-US" sz="2000" b="1" kern="1200" dirty="0" smtClean="0">
                        <a:solidFill>
                          <a:schemeClr val="tx1"/>
                        </a:solidFill>
                        <a:latin typeface="+mn-lt"/>
                        <a:ea typeface="+mn-ea"/>
                        <a:cs typeface="B Lotus" pitchFamily="2" charset="-78"/>
                      </a:endParaRPr>
                    </a:p>
                    <a:p>
                      <a:pPr lvl="2" rtl="1">
                        <a:lnSpc>
                          <a:spcPct val="150000"/>
                        </a:lnSpc>
                      </a:pPr>
                      <a:r>
                        <a:rPr lang="fa-IR" sz="2000" b="1" kern="1200" dirty="0" smtClean="0">
                          <a:solidFill>
                            <a:schemeClr val="tx1"/>
                          </a:solidFill>
                          <a:latin typeface="+mn-lt"/>
                          <a:ea typeface="+mn-ea"/>
                          <a:cs typeface="B Lotus" pitchFamily="2" charset="-78"/>
                        </a:rPr>
                        <a:t>5. کمک خواستن از خداوند. (خواهش)»</a:t>
                      </a:r>
                      <a:endParaRPr lang="en-US" sz="2000" b="1" kern="1200" dirty="0" smtClean="0">
                        <a:solidFill>
                          <a:schemeClr val="tx1"/>
                        </a:solidFill>
                        <a:latin typeface="+mn-lt"/>
                        <a:ea typeface="+mn-ea"/>
                        <a:cs typeface="B Lotus" pitchFamily="2" charset="-78"/>
                      </a:endParaRPr>
                    </a:p>
                    <a:p>
                      <a:pPr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پس فرمول توفیق در تحصیل علم: 1.خواهش 2.کرنش 3.پالایش 4.پژوهش</a:t>
                      </a:r>
                      <a:b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b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5.پرسش می‌باشد</a:t>
                      </a:r>
                      <a:r>
                        <a:rPr lang="en-US" sz="2800" dirty="0" smtClean="0">
                          <a:effectLst>
                            <a:outerShdw blurRad="38100" dist="38100" dir="2700000" algn="tl">
                              <a:srgbClr val="000000">
                                <a:alpha val="43137"/>
                              </a:srgbClr>
                            </a:outerShdw>
                          </a:effectLst>
                          <a:cs typeface="B Lotus" pitchFamily="2" charset="-78"/>
                        </a:rPr>
                        <a:t> </a:t>
                      </a:r>
                      <a:endParaRPr lang="fa-IR" sz="2000" b="0"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1" kern="1200" dirty="0" smtClean="0">
                          <a:solidFill>
                            <a:schemeClr val="tx1"/>
                          </a:solidFill>
                          <a:latin typeface="+mn-lt"/>
                          <a:ea typeface="+mn-ea"/>
                          <a:cs typeface="B Lotus" pitchFamily="2" charset="-78"/>
                        </a:rPr>
                        <a:t>تحرير المواعظ العددية</a:t>
                      </a:r>
                      <a:r>
                        <a:rPr lang="ar-SA" sz="1800" b="0" kern="1200" dirty="0" smtClean="0">
                          <a:solidFill>
                            <a:schemeClr val="tx1"/>
                          </a:solidFill>
                          <a:latin typeface="+mn-lt"/>
                          <a:ea typeface="+mn-ea"/>
                          <a:cs typeface="B Lotus" pitchFamily="2" charset="-78"/>
                        </a:rPr>
                        <a:t>،ص394.</a:t>
                      </a:r>
                      <a:endParaRPr lang="en-US" sz="18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شانزدهم / قالب عددی</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374793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31930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289067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246205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03342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160479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117616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747538"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31891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childTnLst>
                          </p:cTn>
                        </p:par>
                        <p:par>
                          <p:cTn id="65" fill="hold">
                            <p:stCondLst>
                              <p:cond delay="2000"/>
                            </p:stCondLst>
                            <p:childTnLst>
                              <p:par>
                                <p:cTn id="66" presetID="10" presetClass="entr" presetSubtype="0" fill="hold" nodeType="afterEffect">
                                  <p:stCondLst>
                                    <p:cond delay="0"/>
                                  </p:stCondLst>
                                  <p:childTnLst>
                                    <p:set>
                                      <p:cBhvr>
                                        <p:cTn id="67" dur="1" fill="hold">
                                          <p:stCondLst>
                                            <p:cond delay="0"/>
                                          </p:stCondLst>
                                        </p:cTn>
                                        <p:tgtEl>
                                          <p:spTgt spid="30"/>
                                        </p:tgtEl>
                                        <p:attrNameLst>
                                          <p:attrName>style.visibility</p:attrName>
                                        </p:attrNameLst>
                                      </p:cBhvr>
                                      <p:to>
                                        <p:strVal val="visible"/>
                                      </p:to>
                                    </p:set>
                                    <p:animEffect transition="in" filter="fade">
                                      <p:cBhvr>
                                        <p:cTn id="68"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Lst>
  </p:timing>
</p:sld>
</file>

<file path=ppt/slides/slide196.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اولیا ومربّیان</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2000" b="1" kern="1200" dirty="0" smtClean="0">
                          <a:solidFill>
                            <a:schemeClr val="tx1"/>
                          </a:solidFill>
                          <a:latin typeface="+mn-lt"/>
                          <a:ea typeface="+mn-ea"/>
                          <a:cs typeface="B Lotus" pitchFamily="2" charset="-78"/>
                        </a:rPr>
                        <a:t>هركس شش قول به پيامبر</a:t>
                      </a:r>
                      <a:r>
                        <a:rPr lang="en-US" sz="2000" b="1" kern="1200" dirty="0" smtClean="0">
                          <a:solidFill>
                            <a:schemeClr val="tx1"/>
                          </a:solidFill>
                          <a:latin typeface="+mn-lt"/>
                          <a:ea typeface="+mn-ea"/>
                          <a:cs typeface="B Lotus" pitchFamily="2" charset="-78"/>
                        </a:rPr>
                        <a:t>-</a:t>
                      </a:r>
                      <a:r>
                        <a:rPr lang="ar-SA" sz="2000" b="1" kern="1200" dirty="0" smtClean="0">
                          <a:solidFill>
                            <a:schemeClr val="tx1"/>
                          </a:solidFill>
                          <a:latin typeface="+mn-lt"/>
                          <a:ea typeface="+mn-ea"/>
                          <a:cs typeface="B Lotus" pitchFamily="2" charset="-78"/>
                        </a:rPr>
                        <a:t>بدهد، بهشت بر او واجب مي‌شود:</a:t>
                      </a:r>
                      <a:endParaRPr lang="en-US" sz="2000" b="1" kern="1200" dirty="0" smtClean="0">
                        <a:solidFill>
                          <a:schemeClr val="tx1"/>
                        </a:solidFill>
                        <a:latin typeface="+mn-lt"/>
                        <a:ea typeface="+mn-ea"/>
                        <a:cs typeface="B Lotus" pitchFamily="2" charset="-78"/>
                      </a:endParaRPr>
                    </a:p>
                    <a:p>
                      <a:pPr algn="just" rtl="1">
                        <a:lnSpc>
                          <a:spcPct val="150000"/>
                        </a:lnSpc>
                      </a:pPr>
                      <a:r>
                        <a:rPr lang="fa-IR" sz="2000" b="1" kern="1200" dirty="0" smtClean="0">
                          <a:solidFill>
                            <a:schemeClr val="tx1"/>
                          </a:solidFill>
                          <a:latin typeface="+mn-lt"/>
                          <a:ea typeface="+mn-ea"/>
                          <a:cs typeface="B Lotus" pitchFamily="2" charset="-78"/>
                        </a:rPr>
                        <a:t>قال رسول‌الله</a:t>
                      </a: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latin typeface="+mn-lt"/>
                          <a:ea typeface="+mn-ea"/>
                          <a:cs typeface="B Lotus" pitchFamily="2" charset="-78"/>
                        </a:rPr>
                        <a:t>: «تَقَبَّلُوا إِلَيَّ بِسِتِّ خِصَالٍ أَتَقَبَّلْ لَكُمْ بِالْجَنَّه‏ی إِذَا حَدَّثْتُمْ فَلَا تَكْذِبُوا وَ إِذَا وَعَدْتُمْ فَلَا تُخْلِفُوا وَ إِذَا ائْتُمِنْتُمْ فَلَا تَخُونُوا وَ غُضُّوا أَبْصَارَكُمْ وَ احْفَظُوا فُرُوجَكُمْ وَ كُفُّوا أَيدِيكُمْ وَ أَلْسِنَتَكُم‏؛</a:t>
                      </a: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 *</a:t>
                      </a:r>
                      <a:r>
                        <a:rPr lang="fa-IR" sz="2000" b="1" kern="1200" dirty="0" smtClean="0">
                          <a:solidFill>
                            <a:schemeClr val="tx1"/>
                          </a:solidFill>
                          <a:latin typeface="+mn-lt"/>
                          <a:ea typeface="+mn-ea"/>
                          <a:cs typeface="B Lotus" pitchFamily="2" charset="-78"/>
                        </a:rPr>
                        <a:t> رسول خدا،</a:t>
                      </a: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latin typeface="+mn-lt"/>
                          <a:ea typeface="+mn-ea"/>
                          <a:cs typeface="B Lotus" pitchFamily="2" charset="-78"/>
                        </a:rPr>
                        <a:t>  ، فرمودند: «شما شش كار را انجام دهيد، من بهشت را براى شما ضمانت مى‏كنم:</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1. هر گاه سخن مى‏گویيد، راست بگویيد؛</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2. و هر گاه وعدّه‏‏ داديد، خلف وعدّه‏‏ نكنيد؛</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3. و اگر امانتى به شما دادند، خيانت نداشته باشيد؛</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4. و ديدگان خود را بر هم گذاريد؛</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5. و دامن‏هاى خود را حفظ كنيد؛</a:t>
                      </a:r>
                      <a:endParaRPr lang="en-US" sz="2000" b="1" kern="1200" dirty="0" smtClean="0">
                        <a:solidFill>
                          <a:schemeClr val="tx1"/>
                        </a:solidFill>
                        <a:latin typeface="+mn-lt"/>
                        <a:ea typeface="+mn-ea"/>
                        <a:cs typeface="B Lotus" pitchFamily="2" charset="-78"/>
                      </a:endParaRPr>
                    </a:p>
                    <a:p>
                      <a:pPr lvl="1" algn="just" rtl="1">
                        <a:lnSpc>
                          <a:spcPct val="150000"/>
                        </a:lnSpc>
                      </a:pPr>
                      <a:r>
                        <a:rPr lang="ar-SA" sz="2000" b="1" kern="1200" dirty="0" smtClean="0">
                          <a:solidFill>
                            <a:schemeClr val="tx1"/>
                          </a:solidFill>
                          <a:latin typeface="+mn-lt"/>
                          <a:ea typeface="+mn-ea"/>
                          <a:cs typeface="B Lotus" pitchFamily="2" charset="-78"/>
                        </a:rPr>
                        <a:t>6. و دست و زبان‏ خود را نگه داريد.»</a:t>
                      </a:r>
                      <a:endParaRPr lang="fa-IR" sz="2000" b="1" kern="1200" dirty="0" smtClean="0">
                        <a:solidFill>
                          <a:schemeClr val="tx1"/>
                        </a:solidFill>
                        <a:latin typeface="+mn-lt"/>
                        <a:ea typeface="+mn-ea"/>
                        <a:cs typeface="B Lotus" pitchFamily="2" charset="-78"/>
                      </a:endParaRPr>
                    </a:p>
                    <a:p>
                      <a:pPr algn="just" rtl="1">
                        <a:lnSpc>
                          <a:spcPct val="150000"/>
                        </a:lnSpc>
                      </a:pPr>
                      <a:r>
                        <a:rPr lang="fa-IR" sz="16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600" b="1" kern="1200" dirty="0" smtClean="0">
                          <a:solidFill>
                            <a:schemeClr val="tx1"/>
                          </a:solidFill>
                          <a:latin typeface="+mn-lt"/>
                          <a:ea typeface="+mn-ea"/>
                          <a:cs typeface="B Lotus" pitchFamily="2" charset="-78"/>
                        </a:rPr>
                        <a:t>بحار الانوار</a:t>
                      </a:r>
                      <a:r>
                        <a:rPr lang="ar-SA" sz="1600" b="0" kern="1200" dirty="0" smtClean="0">
                          <a:solidFill>
                            <a:schemeClr val="tx1"/>
                          </a:solidFill>
                          <a:latin typeface="+mn-lt"/>
                          <a:ea typeface="+mn-ea"/>
                          <a:cs typeface="B Lotus" pitchFamily="2" charset="-78"/>
                        </a:rPr>
                        <a:t>، ج66، ص372.</a:t>
                      </a:r>
                      <a:endParaRPr lang="en-US" sz="16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شانزدهم / قالب عددی</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374793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31930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289067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246205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03342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160479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117616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74753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318910"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childTnLst>
                          </p:cTn>
                        </p:par>
                        <p:par>
                          <p:cTn id="65" fill="hold">
                            <p:stCondLst>
                              <p:cond delay="2000"/>
                            </p:stCondLst>
                            <p:childTnLst>
                              <p:par>
                                <p:cTn id="66" presetID="10" presetClass="entr" presetSubtype="0" fill="hold" nodeType="afterEffect">
                                  <p:stCondLst>
                                    <p:cond delay="0"/>
                                  </p:stCondLst>
                                  <p:childTnLst>
                                    <p:set>
                                      <p:cBhvr>
                                        <p:cTn id="67" dur="1" fill="hold">
                                          <p:stCondLst>
                                            <p:cond delay="0"/>
                                          </p:stCondLst>
                                        </p:cTn>
                                        <p:tgtEl>
                                          <p:spTgt spid="30"/>
                                        </p:tgtEl>
                                        <p:attrNameLst>
                                          <p:attrName>style.visibility</p:attrName>
                                        </p:attrNameLst>
                                      </p:cBhvr>
                                      <p:to>
                                        <p:strVal val="visible"/>
                                      </p:to>
                                    </p:set>
                                    <p:animEffect transition="in" filter="fade">
                                      <p:cBhvr>
                                        <p:cTn id="68"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Lst>
  </p:timing>
</p:sld>
</file>

<file path=ppt/slides/slide197.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fa-IR" sz="2000" b="0"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8.قالب جوانبي</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000" b="1" kern="1200" dirty="0" smtClean="0">
                          <a:solidFill>
                            <a:schemeClr val="tx1"/>
                          </a:solidFill>
                          <a:latin typeface="+mn-lt"/>
                          <a:ea typeface="+mn-ea"/>
                          <a:cs typeface="B Lotus" pitchFamily="2" charset="-78"/>
                        </a:rPr>
                        <a:t>یکی از قالب‌هايي که مي‌توان با آن مفاهیم دینی را به مخاطبان ارائه داد، قالب جوانبي است؛ يعني، اطراف وجوانب یک موضوع را در نظر گرفته،با طرح پرشس‌هایی مناسب، ذهن مخاطب را نسبت به موضوع فعّال کنیم وبدین وسیله، انگیزه‏ی مخاطب را نسبت به شنیدن بحث، بالا ببریم وپیام‌های آماده شده را به او القانماییم. با سؤالاتی مانند:</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1. چيست يا کيست؟</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2. کجا؟</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3. چرا؟</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4. کي؟</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5. چقدر؟</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6. چگونه؟</a:t>
                      </a:r>
                      <a:endParaRPr lang="en-US" sz="2000" b="1" kern="1200" dirty="0" smtClean="0">
                        <a:solidFill>
                          <a:schemeClr val="tx1"/>
                        </a:solidFill>
                        <a:latin typeface="+mn-lt"/>
                        <a:ea typeface="+mn-ea"/>
                        <a:cs typeface="B Lotus" pitchFamily="2" charset="-78"/>
                      </a:endParaRPr>
                    </a:p>
                    <a:p>
                      <a:pPr lvl="1" algn="just">
                        <a:lnSpc>
                          <a:spcPct val="150000"/>
                        </a:lnSpc>
                      </a:pPr>
                      <a:r>
                        <a:rPr lang="ar-SA" sz="2000" b="1" kern="1200" dirty="0" smtClean="0">
                          <a:solidFill>
                            <a:schemeClr val="tx1"/>
                          </a:solidFill>
                          <a:latin typeface="+mn-lt"/>
                          <a:ea typeface="+mn-ea"/>
                          <a:cs typeface="B Lotus" pitchFamily="2" charset="-78"/>
                        </a:rPr>
                        <a:t>7. به که؟ </a:t>
                      </a:r>
                      <a:endParaRPr lang="fa-IR" sz="2400" b="0"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شانزدهم / قالب جوانبی</a:t>
            </a:r>
          </a:p>
        </p:txBody>
      </p:sp>
      <p:sp>
        <p:nvSpPr>
          <p:cNvPr id="48" name="Rounded Rectangle 47">
            <a:hlinkClick r:id="rId9" action="ppaction://hlinksldjump">
              <a:snd r:embed="rId5" name="thbad.wav"/>
            </a:hlinkClick>
            <a:hlinkHover r:id="" action="ppaction://noaction">
              <a:snd r:embed="rId6" name="0.wav"/>
            </a:hlinkHover>
          </p:cNvPr>
          <p:cNvSpPr/>
          <p:nvPr/>
        </p:nvSpPr>
        <p:spPr>
          <a:xfrm>
            <a:off x="428737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51" name="Rounded Rectangle 50">
            <a:hlinkClick r:id="rId10" action="ppaction://hlinksldjump">
              <a:snd r:embed="rId5" name="thbad.wav"/>
            </a:hlinkClick>
            <a:hlinkHover r:id="" action="ppaction://noaction">
              <a:snd r:embed="rId6" name="0.wav"/>
            </a:hlinkHover>
          </p:cNvPr>
          <p:cNvSpPr/>
          <p:nvPr/>
        </p:nvSpPr>
        <p:spPr>
          <a:xfrm>
            <a:off x="385874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52" name="Rounded Rectangle 51">
            <a:hlinkClick r:id="rId11" action="ppaction://hlinksldjump">
              <a:snd r:embed="rId5" name="thbad.wav"/>
            </a:hlinkClick>
            <a:hlinkHover r:id="" action="ppaction://noaction">
              <a:snd r:embed="rId6" name="0.wav"/>
            </a:hlinkHover>
          </p:cNvPr>
          <p:cNvSpPr/>
          <p:nvPr/>
        </p:nvSpPr>
        <p:spPr>
          <a:xfrm>
            <a:off x="343011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53" name="Rounded Rectangle 52">
            <a:hlinkClick r:id="rId12" action="ppaction://hlinksldjump">
              <a:snd r:embed="rId5" name="thbad.wav"/>
            </a:hlinkClick>
            <a:hlinkHover r:id="" action="ppaction://noaction">
              <a:snd r:embed="rId6" name="0.wav"/>
            </a:hlinkHover>
          </p:cNvPr>
          <p:cNvSpPr/>
          <p:nvPr/>
        </p:nvSpPr>
        <p:spPr>
          <a:xfrm>
            <a:off x="300148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54" name="Rounded Rectangle 53">
            <a:hlinkClick r:id="rId13" action="ppaction://hlinksldjump">
              <a:snd r:embed="rId5" name="thbad.wav"/>
            </a:hlinkClick>
            <a:hlinkHover r:id="" action="ppaction://noaction">
              <a:snd r:embed="rId6" name="0.wav"/>
            </a:hlinkHover>
          </p:cNvPr>
          <p:cNvSpPr/>
          <p:nvPr/>
        </p:nvSpPr>
        <p:spPr>
          <a:xfrm>
            <a:off x="257286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55" name="Rounded Rectangle 54">
            <a:hlinkClick r:id="rId14" action="ppaction://hlinksldjump">
              <a:snd r:embed="rId5" name="thbad.wav"/>
            </a:hlinkClick>
            <a:hlinkHover r:id="" action="ppaction://noaction">
              <a:snd r:embed="rId6" name="0.wav"/>
            </a:hlinkHover>
          </p:cNvPr>
          <p:cNvSpPr/>
          <p:nvPr/>
        </p:nvSpPr>
        <p:spPr>
          <a:xfrm>
            <a:off x="2144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56" name="Rounded Rectangle 55">
            <a:hlinkClick r:id="rId15" action="ppaction://hlinksldjump">
              <a:snd r:embed="rId5" name="thbad.wav"/>
            </a:hlinkClick>
            <a:hlinkHover r:id="" action="ppaction://noaction">
              <a:snd r:embed="rId6" name="0.wav"/>
            </a:hlinkHover>
          </p:cNvPr>
          <p:cNvSpPr/>
          <p:nvPr/>
        </p:nvSpPr>
        <p:spPr>
          <a:xfrm>
            <a:off x="171560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57" name="Rounded Rectangle 56">
            <a:hlinkClick r:id="rId16" action="ppaction://hlinksldjump">
              <a:snd r:embed="rId5" name="thbad.wav"/>
            </a:hlinkClick>
            <a:hlinkHover r:id="" action="ppaction://noaction">
              <a:snd r:embed="rId6" name="0.wav"/>
            </a:hlinkHover>
          </p:cNvPr>
          <p:cNvSpPr/>
          <p:nvPr/>
        </p:nvSpPr>
        <p:spPr>
          <a:xfrm>
            <a:off x="128697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58" name="Rounded Rectangle 57">
            <a:hlinkClick r:id="rId17" action="ppaction://hlinksldjump">
              <a:snd r:embed="rId5" name="thbad.wav"/>
            </a:hlinkClick>
            <a:hlinkHover r:id="" action="ppaction://noaction">
              <a:snd r:embed="rId6" name="0.wav"/>
            </a:hlinkHover>
          </p:cNvPr>
          <p:cNvSpPr/>
          <p:nvPr/>
        </p:nvSpPr>
        <p:spPr>
          <a:xfrm>
            <a:off x="8583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29" name="Rounded Rectangle 28">
            <a:hlinkClick r:id="rId18" action="ppaction://hlinksldjump">
              <a:snd r:embed="rId5" name="thbad.wav"/>
            </a:hlinkClick>
            <a:hlinkHover r:id="" action="ppaction://noaction">
              <a:snd r:embed="rId6" name="0.wav"/>
            </a:hlinkHover>
          </p:cNvPr>
          <p:cNvSpPr/>
          <p:nvPr/>
        </p:nvSpPr>
        <p:spPr>
          <a:xfrm>
            <a:off x="285720"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1000" fill="hold"/>
                                        <p:tgtEl>
                                          <p:spTgt spid="48"/>
                                        </p:tgtEl>
                                        <p:attrNameLst>
                                          <p:attrName>ppt_x</p:attrName>
                                        </p:attrNameLst>
                                      </p:cBhvr>
                                      <p:tavLst>
                                        <p:tav tm="0">
                                          <p:val>
                                            <p:strVal val="0-#ppt_w/2"/>
                                          </p:val>
                                        </p:tav>
                                        <p:tav tm="100000">
                                          <p:val>
                                            <p:strVal val="#ppt_x"/>
                                          </p:val>
                                        </p:tav>
                                      </p:tavLst>
                                    </p:anim>
                                    <p:anim calcmode="lin" valueType="num">
                                      <p:cBhvr additive="base">
                                        <p:cTn id="32" dur="1000" fill="hold"/>
                                        <p:tgtEl>
                                          <p:spTgt spid="4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51"/>
                                        </p:tgtEl>
                                        <p:attrNameLst>
                                          <p:attrName>style.visibility</p:attrName>
                                        </p:attrNameLst>
                                      </p:cBhvr>
                                      <p:to>
                                        <p:strVal val="visible"/>
                                      </p:to>
                                    </p:set>
                                    <p:anim calcmode="lin" valueType="num">
                                      <p:cBhvr additive="base">
                                        <p:cTn id="35" dur="1000" fill="hold"/>
                                        <p:tgtEl>
                                          <p:spTgt spid="51"/>
                                        </p:tgtEl>
                                        <p:attrNameLst>
                                          <p:attrName>ppt_x</p:attrName>
                                        </p:attrNameLst>
                                      </p:cBhvr>
                                      <p:tavLst>
                                        <p:tav tm="0">
                                          <p:val>
                                            <p:strVal val="0-#ppt_w/2"/>
                                          </p:val>
                                        </p:tav>
                                        <p:tav tm="100000">
                                          <p:val>
                                            <p:strVal val="#ppt_x"/>
                                          </p:val>
                                        </p:tav>
                                      </p:tavLst>
                                    </p:anim>
                                    <p:anim calcmode="lin" valueType="num">
                                      <p:cBhvr additive="base">
                                        <p:cTn id="36" dur="1000" fill="hold"/>
                                        <p:tgtEl>
                                          <p:spTgt spid="51"/>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52"/>
                                        </p:tgtEl>
                                        <p:attrNameLst>
                                          <p:attrName>style.visibility</p:attrName>
                                        </p:attrNameLst>
                                      </p:cBhvr>
                                      <p:to>
                                        <p:strVal val="visible"/>
                                      </p:to>
                                    </p:set>
                                    <p:anim calcmode="lin" valueType="num">
                                      <p:cBhvr additive="base">
                                        <p:cTn id="39" dur="1000" fill="hold"/>
                                        <p:tgtEl>
                                          <p:spTgt spid="52"/>
                                        </p:tgtEl>
                                        <p:attrNameLst>
                                          <p:attrName>ppt_x</p:attrName>
                                        </p:attrNameLst>
                                      </p:cBhvr>
                                      <p:tavLst>
                                        <p:tav tm="0">
                                          <p:val>
                                            <p:strVal val="0-#ppt_w/2"/>
                                          </p:val>
                                        </p:tav>
                                        <p:tav tm="100000">
                                          <p:val>
                                            <p:strVal val="#ppt_x"/>
                                          </p:val>
                                        </p:tav>
                                      </p:tavLst>
                                    </p:anim>
                                    <p:anim calcmode="lin" valueType="num">
                                      <p:cBhvr additive="base">
                                        <p:cTn id="40" dur="1000" fill="hold"/>
                                        <p:tgtEl>
                                          <p:spTgt spid="52"/>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53"/>
                                        </p:tgtEl>
                                        <p:attrNameLst>
                                          <p:attrName>style.visibility</p:attrName>
                                        </p:attrNameLst>
                                      </p:cBhvr>
                                      <p:to>
                                        <p:strVal val="visible"/>
                                      </p:to>
                                    </p:set>
                                    <p:anim calcmode="lin" valueType="num">
                                      <p:cBhvr additive="base">
                                        <p:cTn id="43" dur="1000" fill="hold"/>
                                        <p:tgtEl>
                                          <p:spTgt spid="53"/>
                                        </p:tgtEl>
                                        <p:attrNameLst>
                                          <p:attrName>ppt_x</p:attrName>
                                        </p:attrNameLst>
                                      </p:cBhvr>
                                      <p:tavLst>
                                        <p:tav tm="0">
                                          <p:val>
                                            <p:strVal val="0-#ppt_w/2"/>
                                          </p:val>
                                        </p:tav>
                                        <p:tav tm="100000">
                                          <p:val>
                                            <p:strVal val="#ppt_x"/>
                                          </p:val>
                                        </p:tav>
                                      </p:tavLst>
                                    </p:anim>
                                    <p:anim calcmode="lin" valueType="num">
                                      <p:cBhvr additive="base">
                                        <p:cTn id="44" dur="1000" fill="hold"/>
                                        <p:tgtEl>
                                          <p:spTgt spid="53"/>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54"/>
                                        </p:tgtEl>
                                        <p:attrNameLst>
                                          <p:attrName>style.visibility</p:attrName>
                                        </p:attrNameLst>
                                      </p:cBhvr>
                                      <p:to>
                                        <p:strVal val="visible"/>
                                      </p:to>
                                    </p:set>
                                    <p:anim calcmode="lin" valueType="num">
                                      <p:cBhvr additive="base">
                                        <p:cTn id="47" dur="1000" fill="hold"/>
                                        <p:tgtEl>
                                          <p:spTgt spid="54"/>
                                        </p:tgtEl>
                                        <p:attrNameLst>
                                          <p:attrName>ppt_x</p:attrName>
                                        </p:attrNameLst>
                                      </p:cBhvr>
                                      <p:tavLst>
                                        <p:tav tm="0">
                                          <p:val>
                                            <p:strVal val="0-#ppt_w/2"/>
                                          </p:val>
                                        </p:tav>
                                        <p:tav tm="100000">
                                          <p:val>
                                            <p:strVal val="#ppt_x"/>
                                          </p:val>
                                        </p:tav>
                                      </p:tavLst>
                                    </p:anim>
                                    <p:anim calcmode="lin" valueType="num">
                                      <p:cBhvr additive="base">
                                        <p:cTn id="48" dur="1000" fill="hold"/>
                                        <p:tgtEl>
                                          <p:spTgt spid="54"/>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55"/>
                                        </p:tgtEl>
                                        <p:attrNameLst>
                                          <p:attrName>style.visibility</p:attrName>
                                        </p:attrNameLst>
                                      </p:cBhvr>
                                      <p:to>
                                        <p:strVal val="visible"/>
                                      </p:to>
                                    </p:set>
                                    <p:anim calcmode="lin" valueType="num">
                                      <p:cBhvr additive="base">
                                        <p:cTn id="51" dur="1000" fill="hold"/>
                                        <p:tgtEl>
                                          <p:spTgt spid="55"/>
                                        </p:tgtEl>
                                        <p:attrNameLst>
                                          <p:attrName>ppt_x</p:attrName>
                                        </p:attrNameLst>
                                      </p:cBhvr>
                                      <p:tavLst>
                                        <p:tav tm="0">
                                          <p:val>
                                            <p:strVal val="0-#ppt_w/2"/>
                                          </p:val>
                                        </p:tav>
                                        <p:tav tm="100000">
                                          <p:val>
                                            <p:strVal val="#ppt_x"/>
                                          </p:val>
                                        </p:tav>
                                      </p:tavLst>
                                    </p:anim>
                                    <p:anim calcmode="lin" valueType="num">
                                      <p:cBhvr additive="base">
                                        <p:cTn id="52" dur="1000" fill="hold"/>
                                        <p:tgtEl>
                                          <p:spTgt spid="55"/>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56"/>
                                        </p:tgtEl>
                                        <p:attrNameLst>
                                          <p:attrName>style.visibility</p:attrName>
                                        </p:attrNameLst>
                                      </p:cBhvr>
                                      <p:to>
                                        <p:strVal val="visible"/>
                                      </p:to>
                                    </p:set>
                                    <p:anim calcmode="lin" valueType="num">
                                      <p:cBhvr additive="base">
                                        <p:cTn id="55" dur="1000" fill="hold"/>
                                        <p:tgtEl>
                                          <p:spTgt spid="56"/>
                                        </p:tgtEl>
                                        <p:attrNameLst>
                                          <p:attrName>ppt_x</p:attrName>
                                        </p:attrNameLst>
                                      </p:cBhvr>
                                      <p:tavLst>
                                        <p:tav tm="0">
                                          <p:val>
                                            <p:strVal val="0-#ppt_w/2"/>
                                          </p:val>
                                        </p:tav>
                                        <p:tav tm="100000">
                                          <p:val>
                                            <p:strVal val="#ppt_x"/>
                                          </p:val>
                                        </p:tav>
                                      </p:tavLst>
                                    </p:anim>
                                    <p:anim calcmode="lin" valueType="num">
                                      <p:cBhvr additive="base">
                                        <p:cTn id="56" dur="1000" fill="hold"/>
                                        <p:tgtEl>
                                          <p:spTgt spid="56"/>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57"/>
                                        </p:tgtEl>
                                        <p:attrNameLst>
                                          <p:attrName>style.visibility</p:attrName>
                                        </p:attrNameLst>
                                      </p:cBhvr>
                                      <p:to>
                                        <p:strVal val="visible"/>
                                      </p:to>
                                    </p:set>
                                    <p:anim calcmode="lin" valueType="num">
                                      <p:cBhvr additive="base">
                                        <p:cTn id="59" dur="1000" fill="hold"/>
                                        <p:tgtEl>
                                          <p:spTgt spid="57"/>
                                        </p:tgtEl>
                                        <p:attrNameLst>
                                          <p:attrName>ppt_x</p:attrName>
                                        </p:attrNameLst>
                                      </p:cBhvr>
                                      <p:tavLst>
                                        <p:tav tm="0">
                                          <p:val>
                                            <p:strVal val="0-#ppt_w/2"/>
                                          </p:val>
                                        </p:tav>
                                        <p:tav tm="100000">
                                          <p:val>
                                            <p:strVal val="#ppt_x"/>
                                          </p:val>
                                        </p:tav>
                                      </p:tavLst>
                                    </p:anim>
                                    <p:anim calcmode="lin" valueType="num">
                                      <p:cBhvr additive="base">
                                        <p:cTn id="60" dur="1000" fill="hold"/>
                                        <p:tgtEl>
                                          <p:spTgt spid="57"/>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58"/>
                                        </p:tgtEl>
                                        <p:attrNameLst>
                                          <p:attrName>style.visibility</p:attrName>
                                        </p:attrNameLst>
                                      </p:cBhvr>
                                      <p:to>
                                        <p:strVal val="visible"/>
                                      </p:to>
                                    </p:set>
                                    <p:anim calcmode="lin" valueType="num">
                                      <p:cBhvr additive="base">
                                        <p:cTn id="63" dur="1000" fill="hold"/>
                                        <p:tgtEl>
                                          <p:spTgt spid="58"/>
                                        </p:tgtEl>
                                        <p:attrNameLst>
                                          <p:attrName>ppt_x</p:attrName>
                                        </p:attrNameLst>
                                      </p:cBhvr>
                                      <p:tavLst>
                                        <p:tav tm="0">
                                          <p:val>
                                            <p:strVal val="0-#ppt_w/2"/>
                                          </p:val>
                                        </p:tav>
                                        <p:tav tm="100000">
                                          <p:val>
                                            <p:strVal val="#ppt_x"/>
                                          </p:val>
                                        </p:tav>
                                      </p:tavLst>
                                    </p:anim>
                                    <p:anim calcmode="lin" valueType="num">
                                      <p:cBhvr additive="base">
                                        <p:cTn id="64" dur="1000" fill="hold"/>
                                        <p:tgtEl>
                                          <p:spTgt spid="58"/>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29"/>
                                        </p:tgtEl>
                                        <p:attrNameLst>
                                          <p:attrName>style.visibility</p:attrName>
                                        </p:attrNameLst>
                                      </p:cBhvr>
                                      <p:to>
                                        <p:strVal val="visible"/>
                                      </p:to>
                                    </p:set>
                                    <p:anim calcmode="lin" valueType="num">
                                      <p:cBhvr additive="base">
                                        <p:cTn id="67" dur="1000" fill="hold"/>
                                        <p:tgtEl>
                                          <p:spTgt spid="29"/>
                                        </p:tgtEl>
                                        <p:attrNameLst>
                                          <p:attrName>ppt_x</p:attrName>
                                        </p:attrNameLst>
                                      </p:cBhvr>
                                      <p:tavLst>
                                        <p:tav tm="0">
                                          <p:val>
                                            <p:strVal val="0-#ppt_w/2"/>
                                          </p:val>
                                        </p:tav>
                                        <p:tav tm="100000">
                                          <p:val>
                                            <p:strVal val="#ppt_x"/>
                                          </p:val>
                                        </p:tav>
                                      </p:tavLst>
                                    </p:anim>
                                    <p:anim calcmode="lin" valueType="num">
                                      <p:cBhvr additive="base">
                                        <p:cTn id="68" dur="1000" fill="hold"/>
                                        <p:tgtEl>
                                          <p:spTgt spid="29"/>
                                        </p:tgtEl>
                                        <p:attrNameLst>
                                          <p:attrName>ppt_y</p:attrName>
                                        </p:attrNameLst>
                                      </p:cBhvr>
                                      <p:tavLst>
                                        <p:tav tm="0">
                                          <p:val>
                                            <p:strVal val="#ppt_y"/>
                                          </p:val>
                                        </p:tav>
                                        <p:tav tm="100000">
                                          <p:val>
                                            <p:strVal val="#ppt_y"/>
                                          </p:val>
                                        </p:tav>
                                      </p:tavLst>
                                    </p:anim>
                                  </p:childTnLst>
                                </p:cTn>
                              </p:par>
                            </p:childTnLst>
                          </p:cTn>
                        </p:par>
                        <p:par>
                          <p:cTn id="69" fill="hold">
                            <p:stCondLst>
                              <p:cond delay="2000"/>
                            </p:stCondLst>
                            <p:childTnLst>
                              <p:par>
                                <p:cTn id="70" presetID="10" presetClass="entr" presetSubtype="0" fill="hold" nodeType="afterEffect">
                                  <p:stCondLst>
                                    <p:cond delay="0"/>
                                  </p:stCondLst>
                                  <p:childTnLst>
                                    <p:set>
                                      <p:cBhvr>
                                        <p:cTn id="71" dur="1" fill="hold">
                                          <p:stCondLst>
                                            <p:cond delay="0"/>
                                          </p:stCondLst>
                                        </p:cTn>
                                        <p:tgtEl>
                                          <p:spTgt spid="30"/>
                                        </p:tgtEl>
                                        <p:attrNameLst>
                                          <p:attrName>style.visibility</p:attrName>
                                        </p:attrNameLst>
                                      </p:cBhvr>
                                      <p:to>
                                        <p:strVal val="visible"/>
                                      </p:to>
                                    </p:set>
                                    <p:animEffect transition="in" filter="fade">
                                      <p:cBhvr>
                                        <p:cTn id="72"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48" grpId="0" animBg="1"/>
      <p:bldP spid="51" grpId="0" animBg="1"/>
      <p:bldP spid="52" grpId="0" animBg="1"/>
      <p:bldP spid="53" grpId="0" animBg="1"/>
      <p:bldP spid="54" grpId="0" animBg="1"/>
      <p:bldP spid="55" grpId="0" animBg="1"/>
      <p:bldP spid="56" grpId="0" animBg="1"/>
      <p:bldP spid="57" grpId="0" animBg="1"/>
      <p:bldP spid="58" grpId="0" animBg="1"/>
      <p:bldP spid="29" grpId="0" animBg="1"/>
    </p:bldLst>
  </p:timing>
</p:sld>
</file>

<file path=ppt/slides/slide198.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آثار و فواید قالب جوانبی</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200" b="1" kern="1200" dirty="0" smtClean="0">
                          <a:solidFill>
                            <a:schemeClr val="tx1"/>
                          </a:solidFill>
                          <a:effectLst/>
                          <a:latin typeface="+mn-lt"/>
                          <a:ea typeface="+mn-ea"/>
                          <a:cs typeface="B Lotus" pitchFamily="2" charset="-78"/>
                        </a:rPr>
                        <a:t>استفاده از اين روش، فواید و آثار فراواني دارد، از جمله:</a:t>
                      </a:r>
                      <a:endParaRPr lang="en-US" sz="2200" b="1" kern="1200" dirty="0" smtClean="0">
                        <a:solidFill>
                          <a:schemeClr val="tx1"/>
                        </a:solidFill>
                        <a:effectLst/>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1. انگيزه‌سازي واحساس رضایتمندی برای مخاطب.</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2. تفکّربرانگیزی وعمق بخشيدن به آگاهي‌هاي مخاطب.</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3. نظم بخشيدن به موضوع و محتواي ذهن مخاطب وپاسخ به سؤالات او.</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4. مشخّص شدن هدف و جهت بحث.</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5. آسان بودن تهيّه‏ی محتوا.</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6. فعّال شدن مخاطب در کلاس.</a:t>
                      </a:r>
                      <a:endParaRPr lang="en-US" sz="2200" b="1" kern="1200" dirty="0" smtClean="0">
                        <a:solidFill>
                          <a:schemeClr val="tx1"/>
                        </a:solidFill>
                        <a:latin typeface="+mn-lt"/>
                        <a:ea typeface="+mn-ea"/>
                        <a:cs typeface="B Lotus" pitchFamily="2" charset="-78"/>
                      </a:endParaRPr>
                    </a:p>
                    <a:p>
                      <a:pPr lvl="1" algn="just">
                        <a:lnSpc>
                          <a:spcPct val="150000"/>
                        </a:lnSpc>
                      </a:pPr>
                      <a:r>
                        <a:rPr lang="ar-SA" sz="2200" b="1" kern="1200" dirty="0" smtClean="0">
                          <a:solidFill>
                            <a:schemeClr val="tx1"/>
                          </a:solidFill>
                          <a:latin typeface="+mn-lt"/>
                          <a:ea typeface="+mn-ea"/>
                          <a:cs typeface="B Lotus" pitchFamily="2" charset="-78"/>
                        </a:rPr>
                        <a:t>7.بررسی همه جانبه‏ی یک موضوع. </a:t>
                      </a:r>
                      <a:endParaRPr lang="fa-IR" sz="2200" b="0"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شانزدهم / قالب جوانبی</a:t>
            </a:r>
          </a:p>
        </p:txBody>
      </p:sp>
      <p:sp>
        <p:nvSpPr>
          <p:cNvPr id="17" name="Rounded Rectangle 16">
            <a:hlinkClick r:id="rId9" action="ppaction://hlinksldjump">
              <a:snd r:embed="rId5" name="thbad.wav"/>
            </a:hlinkClick>
            <a:hlinkHover r:id="" action="ppaction://noaction">
              <a:snd r:embed="rId6" name="0.wav"/>
            </a:hlinkHover>
          </p:cNvPr>
          <p:cNvSpPr/>
          <p:nvPr/>
        </p:nvSpPr>
        <p:spPr>
          <a:xfrm>
            <a:off x="428737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0" action="ppaction://hlinksldjump">
              <a:snd r:embed="rId5" name="thbad.wav"/>
            </a:hlinkClick>
            <a:hlinkHover r:id="" action="ppaction://noaction">
              <a:snd r:embed="rId6" name="0.wav"/>
            </a:hlinkHover>
          </p:cNvPr>
          <p:cNvSpPr/>
          <p:nvPr/>
        </p:nvSpPr>
        <p:spPr>
          <a:xfrm>
            <a:off x="3858744"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9" name="Rounded Rectangle 18">
            <a:hlinkClick r:id="rId11" action="ppaction://hlinksldjump">
              <a:snd r:embed="rId5" name="thbad.wav"/>
            </a:hlinkClick>
            <a:hlinkHover r:id="" action="ppaction://noaction">
              <a:snd r:embed="rId6" name="0.wav"/>
            </a:hlinkHover>
          </p:cNvPr>
          <p:cNvSpPr/>
          <p:nvPr/>
        </p:nvSpPr>
        <p:spPr>
          <a:xfrm>
            <a:off x="343011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20" name="Rounded Rectangle 19">
            <a:hlinkClick r:id="rId12" action="ppaction://hlinksldjump">
              <a:snd r:embed="rId5" name="thbad.wav"/>
            </a:hlinkClick>
            <a:hlinkHover r:id="" action="ppaction://noaction">
              <a:snd r:embed="rId6" name="0.wav"/>
            </a:hlinkHover>
          </p:cNvPr>
          <p:cNvSpPr/>
          <p:nvPr/>
        </p:nvSpPr>
        <p:spPr>
          <a:xfrm>
            <a:off x="300148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22" name="Rounded Rectangle 21">
            <a:hlinkClick r:id="rId13" action="ppaction://hlinksldjump">
              <a:snd r:embed="rId5" name="thbad.wav"/>
            </a:hlinkClick>
            <a:hlinkHover r:id="" action="ppaction://noaction">
              <a:snd r:embed="rId6" name="0.wav"/>
            </a:hlinkHover>
          </p:cNvPr>
          <p:cNvSpPr/>
          <p:nvPr/>
        </p:nvSpPr>
        <p:spPr>
          <a:xfrm>
            <a:off x="257286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23" name="Rounded Rectangle 22">
            <a:hlinkClick r:id="rId14" action="ppaction://hlinksldjump">
              <a:snd r:embed="rId5" name="thbad.wav"/>
            </a:hlinkClick>
            <a:hlinkHover r:id="" action="ppaction://noaction">
              <a:snd r:embed="rId6" name="0.wav"/>
            </a:hlinkHover>
          </p:cNvPr>
          <p:cNvSpPr/>
          <p:nvPr/>
        </p:nvSpPr>
        <p:spPr>
          <a:xfrm>
            <a:off x="2144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24" name="Rounded Rectangle 23">
            <a:hlinkClick r:id="rId15" action="ppaction://hlinksldjump">
              <a:snd r:embed="rId5" name="thbad.wav"/>
            </a:hlinkClick>
            <a:hlinkHover r:id="" action="ppaction://noaction">
              <a:snd r:embed="rId6" name="0.wav"/>
            </a:hlinkHover>
          </p:cNvPr>
          <p:cNvSpPr/>
          <p:nvPr/>
        </p:nvSpPr>
        <p:spPr>
          <a:xfrm>
            <a:off x="171560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25" name="Rounded Rectangle 24">
            <a:hlinkClick r:id="rId16" action="ppaction://hlinksldjump">
              <a:snd r:embed="rId5" name="thbad.wav"/>
            </a:hlinkClick>
            <a:hlinkHover r:id="" action="ppaction://noaction">
              <a:snd r:embed="rId6" name="0.wav"/>
            </a:hlinkHover>
          </p:cNvPr>
          <p:cNvSpPr/>
          <p:nvPr/>
        </p:nvSpPr>
        <p:spPr>
          <a:xfrm>
            <a:off x="128697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27" name="Rounded Rectangle 26">
            <a:hlinkClick r:id="rId17" action="ppaction://hlinksldjump">
              <a:snd r:embed="rId5" name="thbad.wav"/>
            </a:hlinkClick>
            <a:hlinkHover r:id="" action="ppaction://noaction">
              <a:snd r:embed="rId6" name="0.wav"/>
            </a:hlinkHover>
          </p:cNvPr>
          <p:cNvSpPr/>
          <p:nvPr/>
        </p:nvSpPr>
        <p:spPr>
          <a:xfrm>
            <a:off x="8583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28" name="Rounded Rectangle 27">
            <a:hlinkClick r:id="rId18" action="ppaction://hlinksldjump">
              <a:snd r:embed="rId5" name="thbad.wav"/>
            </a:hlinkClick>
            <a:hlinkHover r:id="" action="ppaction://noaction">
              <a:snd r:embed="rId6" name="0.wav"/>
            </a:hlinkHover>
          </p:cNvPr>
          <p:cNvSpPr/>
          <p:nvPr/>
        </p:nvSpPr>
        <p:spPr>
          <a:xfrm>
            <a:off x="285720"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0-#ppt_w/2"/>
                                          </p:val>
                                        </p:tav>
                                        <p:tav tm="100000">
                                          <p:val>
                                            <p:strVal val="#ppt_x"/>
                                          </p:val>
                                        </p:tav>
                                      </p:tavLst>
                                    </p:anim>
                                    <p:anim calcmode="lin" valueType="num">
                                      <p:cBhvr additive="base">
                                        <p:cTn id="32" dur="1000" fill="hold"/>
                                        <p:tgtEl>
                                          <p:spTgt spid="17"/>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0-#ppt_w/2"/>
                                          </p:val>
                                        </p:tav>
                                        <p:tav tm="100000">
                                          <p:val>
                                            <p:strVal val="#ppt_x"/>
                                          </p:val>
                                        </p:tav>
                                      </p:tavLst>
                                    </p:anim>
                                    <p:anim calcmode="lin" valueType="num">
                                      <p:cBhvr additive="base">
                                        <p:cTn id="36" dur="1000" fill="hold"/>
                                        <p:tgtEl>
                                          <p:spTgt spid="18"/>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1000" fill="hold"/>
                                        <p:tgtEl>
                                          <p:spTgt spid="19"/>
                                        </p:tgtEl>
                                        <p:attrNameLst>
                                          <p:attrName>ppt_x</p:attrName>
                                        </p:attrNameLst>
                                      </p:cBhvr>
                                      <p:tavLst>
                                        <p:tav tm="0">
                                          <p:val>
                                            <p:strVal val="0-#ppt_w/2"/>
                                          </p:val>
                                        </p:tav>
                                        <p:tav tm="100000">
                                          <p:val>
                                            <p:strVal val="#ppt_x"/>
                                          </p:val>
                                        </p:tav>
                                      </p:tavLst>
                                    </p:anim>
                                    <p:anim calcmode="lin" valueType="num">
                                      <p:cBhvr additive="base">
                                        <p:cTn id="40" dur="1000" fill="hold"/>
                                        <p:tgtEl>
                                          <p:spTgt spid="19"/>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1000" fill="hold"/>
                                        <p:tgtEl>
                                          <p:spTgt spid="20"/>
                                        </p:tgtEl>
                                        <p:attrNameLst>
                                          <p:attrName>ppt_x</p:attrName>
                                        </p:attrNameLst>
                                      </p:cBhvr>
                                      <p:tavLst>
                                        <p:tav tm="0">
                                          <p:val>
                                            <p:strVal val="0-#ppt_w/2"/>
                                          </p:val>
                                        </p:tav>
                                        <p:tav tm="100000">
                                          <p:val>
                                            <p:strVal val="#ppt_x"/>
                                          </p:val>
                                        </p:tav>
                                      </p:tavLst>
                                    </p:anim>
                                    <p:anim calcmode="lin" valueType="num">
                                      <p:cBhvr additive="base">
                                        <p:cTn id="44" dur="1000" fill="hold"/>
                                        <p:tgtEl>
                                          <p:spTgt spid="20"/>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22"/>
                                        </p:tgtEl>
                                        <p:attrNameLst>
                                          <p:attrName>style.visibility</p:attrName>
                                        </p:attrNameLst>
                                      </p:cBhvr>
                                      <p:to>
                                        <p:strVal val="visible"/>
                                      </p:to>
                                    </p:set>
                                    <p:anim calcmode="lin" valueType="num">
                                      <p:cBhvr additive="base">
                                        <p:cTn id="47" dur="1000" fill="hold"/>
                                        <p:tgtEl>
                                          <p:spTgt spid="22"/>
                                        </p:tgtEl>
                                        <p:attrNameLst>
                                          <p:attrName>ppt_x</p:attrName>
                                        </p:attrNameLst>
                                      </p:cBhvr>
                                      <p:tavLst>
                                        <p:tav tm="0">
                                          <p:val>
                                            <p:strVal val="0-#ppt_w/2"/>
                                          </p:val>
                                        </p:tav>
                                        <p:tav tm="100000">
                                          <p:val>
                                            <p:strVal val="#ppt_x"/>
                                          </p:val>
                                        </p:tav>
                                      </p:tavLst>
                                    </p:anim>
                                    <p:anim calcmode="lin" valueType="num">
                                      <p:cBhvr additive="base">
                                        <p:cTn id="48" dur="1000" fill="hold"/>
                                        <p:tgtEl>
                                          <p:spTgt spid="2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1000" fill="hold"/>
                                        <p:tgtEl>
                                          <p:spTgt spid="23"/>
                                        </p:tgtEl>
                                        <p:attrNameLst>
                                          <p:attrName>ppt_x</p:attrName>
                                        </p:attrNameLst>
                                      </p:cBhvr>
                                      <p:tavLst>
                                        <p:tav tm="0">
                                          <p:val>
                                            <p:strVal val="0-#ppt_w/2"/>
                                          </p:val>
                                        </p:tav>
                                        <p:tav tm="100000">
                                          <p:val>
                                            <p:strVal val="#ppt_x"/>
                                          </p:val>
                                        </p:tav>
                                      </p:tavLst>
                                    </p:anim>
                                    <p:anim calcmode="lin" valueType="num">
                                      <p:cBhvr additive="base">
                                        <p:cTn id="52" dur="1000" fill="hold"/>
                                        <p:tgtEl>
                                          <p:spTgt spid="2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24"/>
                                        </p:tgtEl>
                                        <p:attrNameLst>
                                          <p:attrName>style.visibility</p:attrName>
                                        </p:attrNameLst>
                                      </p:cBhvr>
                                      <p:to>
                                        <p:strVal val="visible"/>
                                      </p:to>
                                    </p:set>
                                    <p:anim calcmode="lin" valueType="num">
                                      <p:cBhvr additive="base">
                                        <p:cTn id="55" dur="1000" fill="hold"/>
                                        <p:tgtEl>
                                          <p:spTgt spid="24"/>
                                        </p:tgtEl>
                                        <p:attrNameLst>
                                          <p:attrName>ppt_x</p:attrName>
                                        </p:attrNameLst>
                                      </p:cBhvr>
                                      <p:tavLst>
                                        <p:tav tm="0">
                                          <p:val>
                                            <p:strVal val="0-#ppt_w/2"/>
                                          </p:val>
                                        </p:tav>
                                        <p:tav tm="100000">
                                          <p:val>
                                            <p:strVal val="#ppt_x"/>
                                          </p:val>
                                        </p:tav>
                                      </p:tavLst>
                                    </p:anim>
                                    <p:anim calcmode="lin" valueType="num">
                                      <p:cBhvr additive="base">
                                        <p:cTn id="56" dur="1000" fill="hold"/>
                                        <p:tgtEl>
                                          <p:spTgt spid="2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cBhvr additive="base">
                                        <p:cTn id="59" dur="1000" fill="hold"/>
                                        <p:tgtEl>
                                          <p:spTgt spid="25"/>
                                        </p:tgtEl>
                                        <p:attrNameLst>
                                          <p:attrName>ppt_x</p:attrName>
                                        </p:attrNameLst>
                                      </p:cBhvr>
                                      <p:tavLst>
                                        <p:tav tm="0">
                                          <p:val>
                                            <p:strVal val="0-#ppt_w/2"/>
                                          </p:val>
                                        </p:tav>
                                        <p:tav tm="100000">
                                          <p:val>
                                            <p:strVal val="#ppt_x"/>
                                          </p:val>
                                        </p:tav>
                                      </p:tavLst>
                                    </p:anim>
                                    <p:anim calcmode="lin" valueType="num">
                                      <p:cBhvr additive="base">
                                        <p:cTn id="60" dur="1000" fill="hold"/>
                                        <p:tgtEl>
                                          <p:spTgt spid="2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0-#ppt_w/2"/>
                                          </p:val>
                                        </p:tav>
                                        <p:tav tm="100000">
                                          <p:val>
                                            <p:strVal val="#ppt_x"/>
                                          </p:val>
                                        </p:tav>
                                      </p:tavLst>
                                    </p:anim>
                                    <p:anim calcmode="lin" valueType="num">
                                      <p:cBhvr additive="base">
                                        <p:cTn id="64" dur="1000" fill="hold"/>
                                        <p:tgtEl>
                                          <p:spTgt spid="27"/>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0-#ppt_w/2"/>
                                          </p:val>
                                        </p:tav>
                                        <p:tav tm="100000">
                                          <p:val>
                                            <p:strVal val="#ppt_x"/>
                                          </p:val>
                                        </p:tav>
                                      </p:tavLst>
                                    </p:anim>
                                    <p:anim calcmode="lin" valueType="num">
                                      <p:cBhvr additive="base">
                                        <p:cTn id="68" dur="1000" fill="hold"/>
                                        <p:tgtEl>
                                          <p:spTgt spid="28"/>
                                        </p:tgtEl>
                                        <p:attrNameLst>
                                          <p:attrName>ppt_y</p:attrName>
                                        </p:attrNameLst>
                                      </p:cBhvr>
                                      <p:tavLst>
                                        <p:tav tm="0">
                                          <p:val>
                                            <p:strVal val="#ppt_y"/>
                                          </p:val>
                                        </p:tav>
                                        <p:tav tm="100000">
                                          <p:val>
                                            <p:strVal val="#ppt_y"/>
                                          </p:val>
                                        </p:tav>
                                      </p:tavLst>
                                    </p:anim>
                                  </p:childTnLst>
                                </p:cTn>
                              </p:par>
                            </p:childTnLst>
                          </p:cTn>
                        </p:par>
                        <p:par>
                          <p:cTn id="69" fill="hold">
                            <p:stCondLst>
                              <p:cond delay="2000"/>
                            </p:stCondLst>
                            <p:childTnLst>
                              <p:par>
                                <p:cTn id="70" presetID="10" presetClass="entr" presetSubtype="0" fill="hold" nodeType="afterEffect">
                                  <p:stCondLst>
                                    <p:cond delay="0"/>
                                  </p:stCondLst>
                                  <p:childTnLst>
                                    <p:set>
                                      <p:cBhvr>
                                        <p:cTn id="71" dur="1" fill="hold">
                                          <p:stCondLst>
                                            <p:cond delay="0"/>
                                          </p:stCondLst>
                                        </p:cTn>
                                        <p:tgtEl>
                                          <p:spTgt spid="30"/>
                                        </p:tgtEl>
                                        <p:attrNameLst>
                                          <p:attrName>style.visibility</p:attrName>
                                        </p:attrNameLst>
                                      </p:cBhvr>
                                      <p:to>
                                        <p:strVal val="visible"/>
                                      </p:to>
                                    </p:set>
                                    <p:animEffect transition="in" filter="fade">
                                      <p:cBhvr>
                                        <p:cTn id="72"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7" grpId="0" animBg="1"/>
      <p:bldP spid="18" grpId="0" animBg="1"/>
      <p:bldP spid="19" grpId="0" animBg="1"/>
      <p:bldP spid="20" grpId="0" animBg="1"/>
      <p:bldP spid="22" grpId="0" animBg="1"/>
      <p:bldP spid="23" grpId="0" animBg="1"/>
      <p:bldP spid="24" grpId="0" animBg="1"/>
      <p:bldP spid="25" grpId="0" animBg="1"/>
      <p:bldP spid="27" grpId="0" animBg="1"/>
      <p:bldP spid="28" grpId="0" animBg="1"/>
    </p:bldLst>
  </p:timing>
</p:sld>
</file>

<file path=ppt/slides/slide199.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نکته‏هاي اجرایي</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1. موضوع مورد بحث،باید با مخاطب، متناسب ومبتلابه او باشد.</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2. ابتدا موضوع مورد نظر را با يکي از آن کلمات مطرح و سپس به ترتيب ادامه می دهیم تا ذهن مخاطب فعّال شود.</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3. بعد از مطرح شدن موضوع، به مخاطبان فرصت می دهیم تا در مورد آن‏ فکر کنند.</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4. بعد از پایان فرصت، جواب را از مخاطبان مي‌شنويم.</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5. پاسخ‌هاي ارائه‏ شده به وسیله‏ی مخاطبان، در گوشه‌اي از تابلو ثبت ميشود.</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6. پاسخ‌هاي جمع‌آوري شده، دسته‌بندي مي‌شوند.</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7. بعد از شنيدن پاسخ‌هاي مخاطبان، به پرورش و توضيح آن مطلب مي‌پردازيم.</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8. در پرورش مطالب، حتماً بايد از آيات، روايات و سخنان بزرگان استفاده کرد.</a:t>
                      </a:r>
                      <a:endParaRPr lang="en-US" sz="2000" b="1" kern="1200" dirty="0" smtClean="0">
                        <a:solidFill>
                          <a:schemeClr val="tx1"/>
                        </a:solidFill>
                        <a:latin typeface="+mn-lt"/>
                        <a:ea typeface="+mn-ea"/>
                        <a:cs typeface="B Lotus" pitchFamily="2" charset="-78"/>
                      </a:endParaRPr>
                    </a:p>
                    <a:p>
                      <a:pPr lvl="1" algn="just">
                        <a:lnSpc>
                          <a:spcPct val="150000"/>
                        </a:lnSpc>
                      </a:pPr>
                      <a:r>
                        <a:rPr lang="ar-SA" sz="2000" b="1" kern="1200" dirty="0" smtClean="0">
                          <a:solidFill>
                            <a:schemeClr val="tx1"/>
                          </a:solidFill>
                          <a:latin typeface="+mn-lt"/>
                          <a:ea typeface="+mn-ea"/>
                          <a:cs typeface="B Lotus" pitchFamily="2" charset="-78"/>
                        </a:rPr>
                        <a:t>9.به هرکدام از جوانب، پاسخ کامل داده شود تا در ذهن مخاطب، شبهه‌ای باقی نماند</a:t>
                      </a:r>
                      <a:endParaRPr lang="fa-IR" sz="2400" b="0"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شانزدهم / قالب جوانبی</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28737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85874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30116"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0148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57286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144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171560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28697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8583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285720"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childTnLst>
                          </p:cTn>
                        </p:par>
                        <p:par>
                          <p:cTn id="69" fill="hold">
                            <p:stCondLst>
                              <p:cond delay="2000"/>
                            </p:stCondLst>
                            <p:childTnLst>
                              <p:par>
                                <p:cTn id="70" presetID="10" presetClass="entr" presetSubtype="0" fill="hold" nodeType="afterEffect">
                                  <p:stCondLst>
                                    <p:cond delay="0"/>
                                  </p:stCondLst>
                                  <p:childTnLst>
                                    <p:set>
                                      <p:cBhvr>
                                        <p:cTn id="71" dur="1" fill="hold">
                                          <p:stCondLst>
                                            <p:cond delay="0"/>
                                          </p:stCondLst>
                                        </p:cTn>
                                        <p:tgtEl>
                                          <p:spTgt spid="30"/>
                                        </p:tgtEl>
                                        <p:attrNameLst>
                                          <p:attrName>style.visibility</p:attrName>
                                        </p:attrNameLst>
                                      </p:cBhvr>
                                      <p:to>
                                        <p:strVal val="visible"/>
                                      </p:to>
                                    </p:set>
                                    <p:animEffect transition="in" filter="fade">
                                      <p:cBhvr>
                                        <p:cTn id="72"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3" cstate="print">
            <a:lum/>
          </a:blip>
          <a:srcRect/>
          <a:stretch>
            <a:fillRect/>
          </a:stretch>
        </a:blipFill>
        <a:effectLst/>
      </p:bgPr>
    </p:bg>
    <p:spTree>
      <p:nvGrpSpPr>
        <p:cNvPr id="1" name=""/>
        <p:cNvGrpSpPr/>
        <p:nvPr/>
      </p:nvGrpSpPr>
      <p:grpSpPr>
        <a:xfrm>
          <a:off x="0" y="0"/>
          <a:ext cx="0" cy="0"/>
          <a:chOff x="0" y="0"/>
          <a:chExt cx="0" cy="0"/>
        </a:xfrm>
      </p:grpSpPr>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12" name="TextBox 11"/>
          <p:cNvSpPr txBox="1"/>
          <p:nvPr/>
        </p:nvSpPr>
        <p:spPr>
          <a:xfrm>
            <a:off x="2964645" y="142852"/>
            <a:ext cx="3214710" cy="2031325"/>
          </a:xfrm>
          <a:prstGeom prst="rect">
            <a:avLst/>
          </a:prstGeom>
          <a:noFill/>
        </p:spPr>
        <p:style>
          <a:lnRef idx="0">
            <a:schemeClr val="accent3"/>
          </a:lnRef>
          <a:fillRef idx="3">
            <a:schemeClr val="accent3"/>
          </a:fillRef>
          <a:effectRef idx="3">
            <a:schemeClr val="accent3"/>
          </a:effectRef>
          <a:fontRef idx="minor">
            <a:schemeClr val="lt1"/>
          </a:fontRef>
        </p:style>
        <p:txBody>
          <a:bodyPr wrap="square" rtlCol="1">
            <a:spAutoFit/>
            <a:sp3d/>
          </a:bodyPr>
          <a:lstStyle/>
          <a:p>
            <a:pPr algn="ctr">
              <a:lnSpc>
                <a:spcPct val="150000"/>
              </a:lnSpc>
            </a:pPr>
            <a:r>
              <a:rPr lang="fa-IR" sz="2800" b="1" dirty="0" smtClean="0">
                <a:effectLst>
                  <a:glow rad="228600">
                    <a:srgbClr val="00B050">
                      <a:alpha val="40000"/>
                    </a:srgbClr>
                  </a:glow>
                </a:effectLst>
                <a:cs typeface="B Titr" pitchFamily="2" charset="-78"/>
              </a:rPr>
              <a:t>جلسات </a:t>
            </a:r>
          </a:p>
          <a:p>
            <a:pPr algn="ctr">
              <a:lnSpc>
                <a:spcPct val="150000"/>
              </a:lnSpc>
            </a:pPr>
            <a:r>
              <a:rPr lang="fa-IR" sz="2800" b="1" dirty="0" smtClean="0">
                <a:effectLst>
                  <a:glow rad="228600">
                    <a:srgbClr val="00B050">
                      <a:alpha val="40000"/>
                    </a:srgbClr>
                  </a:glow>
                </a:effectLst>
                <a:cs typeface="B Titr" pitchFamily="2" charset="-78"/>
              </a:rPr>
              <a:t>اصول و رو شهای ارائه ی مفاهیم دینی</a:t>
            </a:r>
          </a:p>
        </p:txBody>
      </p:sp>
      <p:pic>
        <p:nvPicPr>
          <p:cNvPr id="1027" name="Picture 3" descr="D:\narmafzar H edayat\power point\raveshha2\pic\Untitled-2.png">
            <a:hlinkClick r:id="rId9" action="ppaction://hlinksldjump">
              <a:snd r:embed="rId5" name="thbad.wav"/>
            </a:hlinkClick>
            <a:hlinkHover r:id="" action="ppaction://noaction">
              <a:snd r:embed="rId6" name="0.wav"/>
            </a:hlinkHover>
          </p:cNvPr>
          <p:cNvPicPr>
            <a:picLocks noChangeAspect="1" noChangeArrowheads="1"/>
          </p:cNvPicPr>
          <p:nvPr/>
        </p:nvPicPr>
        <p:blipFill>
          <a:blip r:embed="rId10" cstate="print">
            <a:duotone>
              <a:prstClr val="black"/>
              <a:srgbClr val="00B050">
                <a:tint val="45000"/>
                <a:satMod val="400000"/>
              </a:srgbClr>
            </a:duotone>
            <a:lum bright="10000"/>
          </a:blip>
          <a:srcRect/>
          <a:stretch>
            <a:fillRect/>
          </a:stretch>
        </p:blipFill>
        <p:spPr bwMode="auto">
          <a:xfrm>
            <a:off x="7246962" y="3286124"/>
            <a:ext cx="825500" cy="863600"/>
          </a:xfrm>
          <a:prstGeom prst="ellipse">
            <a:avLst/>
          </a:prstGeom>
          <a:ln>
            <a:noFill/>
          </a:ln>
          <a:effectLst>
            <a:glow rad="63500">
              <a:schemeClr val="tx2">
                <a:lumMod val="40000"/>
                <a:lumOff val="60000"/>
                <a:alpha val="40000"/>
              </a:schemeClr>
            </a:glow>
            <a:softEdge rad="112500"/>
          </a:effectLst>
        </p:spPr>
      </p:pic>
      <p:pic>
        <p:nvPicPr>
          <p:cNvPr id="8" name="Picture 3" descr="D:\narmafzar H edayat\power point\raveshha2\pic\Untitled-2.png">
            <a:hlinkClick r:id="rId11" action="ppaction://hlinksldjump">
              <a:snd r:embed="rId5" name="thbad.wav"/>
            </a:hlinkClick>
            <a:hlinkHover r:id="" action="ppaction://noaction">
              <a:snd r:embed="rId6" name="0.wav"/>
            </a:hlinkHover>
          </p:cNvPr>
          <p:cNvPicPr>
            <a:picLocks noChangeAspect="1" noChangeArrowheads="1"/>
          </p:cNvPicPr>
          <p:nvPr/>
        </p:nvPicPr>
        <p:blipFill>
          <a:blip r:embed="rId10" cstate="print">
            <a:duotone>
              <a:prstClr val="black"/>
              <a:srgbClr val="00B050">
                <a:tint val="45000"/>
                <a:satMod val="400000"/>
              </a:srgbClr>
            </a:duotone>
            <a:lum bright="10000"/>
          </a:blip>
          <a:srcRect/>
          <a:stretch>
            <a:fillRect/>
          </a:stretch>
        </p:blipFill>
        <p:spPr bwMode="auto">
          <a:xfrm>
            <a:off x="7246962" y="2351086"/>
            <a:ext cx="825500" cy="863600"/>
          </a:xfrm>
          <a:prstGeom prst="ellipse">
            <a:avLst/>
          </a:prstGeom>
          <a:ln>
            <a:noFill/>
          </a:ln>
          <a:effectLst>
            <a:glow rad="101600">
              <a:schemeClr val="accent3">
                <a:lumMod val="60000"/>
                <a:lumOff val="40000"/>
                <a:alpha val="40000"/>
              </a:schemeClr>
            </a:glow>
            <a:softEdge rad="112500"/>
          </a:effectLst>
        </p:spPr>
      </p:pic>
      <p:pic>
        <p:nvPicPr>
          <p:cNvPr id="10" name="Picture 3" descr="D:\narmafzar H edayat\power point\raveshha2\pic\Untitled-2.png">
            <a:hlinkClick r:id="rId12" action="ppaction://hlinksldjump">
              <a:snd r:embed="rId5" name="thbad.wav"/>
            </a:hlinkClick>
            <a:hlinkHover r:id="" action="ppaction://noaction">
              <a:snd r:embed="rId6" name="0.wav"/>
            </a:hlinkHover>
          </p:cNvPr>
          <p:cNvPicPr>
            <a:picLocks noChangeAspect="1" noChangeArrowheads="1"/>
          </p:cNvPicPr>
          <p:nvPr/>
        </p:nvPicPr>
        <p:blipFill>
          <a:blip r:embed="rId10" cstate="print">
            <a:duotone>
              <a:prstClr val="black"/>
              <a:srgbClr val="00B050">
                <a:tint val="45000"/>
                <a:satMod val="400000"/>
              </a:srgbClr>
            </a:duotone>
            <a:lum bright="10000"/>
          </a:blip>
          <a:srcRect/>
          <a:stretch>
            <a:fillRect/>
          </a:stretch>
        </p:blipFill>
        <p:spPr bwMode="auto">
          <a:xfrm>
            <a:off x="7246962" y="5149856"/>
            <a:ext cx="825500" cy="863600"/>
          </a:xfrm>
          <a:prstGeom prst="ellipse">
            <a:avLst/>
          </a:prstGeom>
          <a:ln>
            <a:noFill/>
          </a:ln>
          <a:effectLst>
            <a:glow rad="63500">
              <a:schemeClr val="accent4">
                <a:lumMod val="40000"/>
                <a:lumOff val="60000"/>
                <a:alpha val="40000"/>
              </a:schemeClr>
            </a:glow>
            <a:softEdge rad="112500"/>
          </a:effectLst>
        </p:spPr>
      </p:pic>
      <p:pic>
        <p:nvPicPr>
          <p:cNvPr id="11" name="Picture 3" descr="D:\narmafzar H edayat\power point\raveshha2\pic\Untitled-2.png">
            <a:hlinkClick r:id="rId13" action="ppaction://hlinksldjump">
              <a:snd r:embed="rId5" name="thbad.wav"/>
            </a:hlinkClick>
            <a:hlinkHover r:id="" action="ppaction://noaction">
              <a:snd r:embed="rId6" name="0.wav"/>
            </a:hlinkHover>
          </p:cNvPr>
          <p:cNvPicPr>
            <a:picLocks noChangeAspect="1" noChangeArrowheads="1"/>
          </p:cNvPicPr>
          <p:nvPr/>
        </p:nvPicPr>
        <p:blipFill>
          <a:blip r:embed="rId10" cstate="print">
            <a:duotone>
              <a:prstClr val="black"/>
              <a:srgbClr val="00B050">
                <a:tint val="45000"/>
                <a:satMod val="400000"/>
              </a:srgbClr>
            </a:duotone>
            <a:lum bright="10000"/>
          </a:blip>
          <a:srcRect/>
          <a:stretch>
            <a:fillRect/>
          </a:stretch>
        </p:blipFill>
        <p:spPr bwMode="auto">
          <a:xfrm>
            <a:off x="7246962" y="4214818"/>
            <a:ext cx="825500" cy="863600"/>
          </a:xfrm>
          <a:prstGeom prst="ellipse">
            <a:avLst/>
          </a:prstGeom>
          <a:ln>
            <a:noFill/>
          </a:ln>
          <a:effectLst>
            <a:glow rad="63500">
              <a:schemeClr val="accent6">
                <a:lumMod val="40000"/>
                <a:lumOff val="60000"/>
                <a:alpha val="40000"/>
              </a:schemeClr>
            </a:glow>
            <a:softEdge rad="112500"/>
          </a:effectLst>
        </p:spPr>
      </p:pic>
      <p:pic>
        <p:nvPicPr>
          <p:cNvPr id="13" name="Picture 3" descr="D:\narmafzar H edayat\power point\raveshha2\pic\Untitled-2.png">
            <a:hlinkClick r:id="rId14" action="ppaction://hlinksldjump">
              <a:snd r:embed="rId5" name="thbad.wav"/>
            </a:hlinkClick>
            <a:hlinkHover r:id="" action="ppaction://noaction">
              <a:snd r:embed="rId6" name="0.wav"/>
            </a:hlinkHover>
          </p:cNvPr>
          <p:cNvPicPr>
            <a:picLocks noChangeAspect="1" noChangeArrowheads="1"/>
          </p:cNvPicPr>
          <p:nvPr/>
        </p:nvPicPr>
        <p:blipFill>
          <a:blip r:embed="rId10" cstate="print">
            <a:duotone>
              <a:prstClr val="black"/>
              <a:srgbClr val="00B050">
                <a:tint val="45000"/>
                <a:satMod val="400000"/>
              </a:srgbClr>
            </a:duotone>
            <a:lum bright="10000"/>
          </a:blip>
          <a:srcRect/>
          <a:stretch>
            <a:fillRect/>
          </a:stretch>
        </p:blipFill>
        <p:spPr bwMode="auto">
          <a:xfrm>
            <a:off x="6357950" y="3292468"/>
            <a:ext cx="825500" cy="863600"/>
          </a:xfrm>
          <a:prstGeom prst="ellipse">
            <a:avLst/>
          </a:prstGeom>
          <a:ln>
            <a:noFill/>
          </a:ln>
          <a:effectLst>
            <a:glow rad="63500">
              <a:schemeClr val="tx2">
                <a:lumMod val="40000"/>
                <a:lumOff val="60000"/>
                <a:alpha val="40000"/>
              </a:schemeClr>
            </a:glow>
            <a:softEdge rad="112500"/>
          </a:effectLst>
        </p:spPr>
      </p:pic>
      <p:pic>
        <p:nvPicPr>
          <p:cNvPr id="14" name="Picture 3" descr="D:\narmafzar H edayat\power point\raveshha2\pic\Untitled-2.png">
            <a:hlinkClick r:id="rId15" action="ppaction://hlinksldjump">
              <a:snd r:embed="rId5" name="thbad.wav"/>
            </a:hlinkClick>
            <a:hlinkHover r:id="" action="ppaction://noaction">
              <a:snd r:embed="rId6" name="0.wav"/>
            </a:hlinkHover>
          </p:cNvPr>
          <p:cNvPicPr>
            <a:picLocks noChangeAspect="1" noChangeArrowheads="1"/>
          </p:cNvPicPr>
          <p:nvPr/>
        </p:nvPicPr>
        <p:blipFill>
          <a:blip r:embed="rId10" cstate="print">
            <a:duotone>
              <a:prstClr val="black"/>
              <a:srgbClr val="00B050">
                <a:tint val="45000"/>
                <a:satMod val="400000"/>
              </a:srgbClr>
            </a:duotone>
            <a:lum bright="10000"/>
          </a:blip>
          <a:srcRect/>
          <a:stretch>
            <a:fillRect/>
          </a:stretch>
        </p:blipFill>
        <p:spPr bwMode="auto">
          <a:xfrm>
            <a:off x="6357950" y="2357430"/>
            <a:ext cx="825500" cy="863600"/>
          </a:xfrm>
          <a:prstGeom prst="ellipse">
            <a:avLst/>
          </a:prstGeom>
          <a:ln>
            <a:noFill/>
          </a:ln>
          <a:effectLst>
            <a:glow rad="101600">
              <a:schemeClr val="accent3">
                <a:lumMod val="60000"/>
                <a:lumOff val="40000"/>
                <a:alpha val="40000"/>
              </a:schemeClr>
            </a:glow>
            <a:softEdge rad="112500"/>
          </a:effectLst>
        </p:spPr>
      </p:pic>
      <p:pic>
        <p:nvPicPr>
          <p:cNvPr id="15" name="Picture 3" descr="D:\narmafzar H edayat\power point\raveshha2\pic\Untitled-2.png"/>
          <p:cNvPicPr>
            <a:picLocks noChangeAspect="1" noChangeArrowheads="1"/>
          </p:cNvPicPr>
          <p:nvPr/>
        </p:nvPicPr>
        <p:blipFill>
          <a:blip r:embed="rId10" cstate="print">
            <a:duotone>
              <a:prstClr val="black"/>
              <a:srgbClr val="00B050">
                <a:tint val="45000"/>
                <a:satMod val="400000"/>
              </a:srgbClr>
            </a:duotone>
            <a:lum bright="10000"/>
          </a:blip>
          <a:srcRect/>
          <a:stretch>
            <a:fillRect/>
          </a:stretch>
        </p:blipFill>
        <p:spPr bwMode="auto">
          <a:xfrm>
            <a:off x="6357950" y="5156200"/>
            <a:ext cx="825500" cy="863600"/>
          </a:xfrm>
          <a:prstGeom prst="ellipse">
            <a:avLst/>
          </a:prstGeom>
          <a:ln>
            <a:noFill/>
          </a:ln>
          <a:effectLst>
            <a:glow rad="63500">
              <a:schemeClr val="accent4">
                <a:lumMod val="40000"/>
                <a:lumOff val="60000"/>
                <a:alpha val="40000"/>
              </a:schemeClr>
            </a:glow>
            <a:softEdge rad="112500"/>
          </a:effectLst>
        </p:spPr>
      </p:pic>
      <p:pic>
        <p:nvPicPr>
          <p:cNvPr id="16" name="Picture 3" descr="D:\narmafzar H edayat\power point\raveshha2\pic\Untitled-2.png"/>
          <p:cNvPicPr>
            <a:picLocks noChangeAspect="1" noChangeArrowheads="1"/>
          </p:cNvPicPr>
          <p:nvPr/>
        </p:nvPicPr>
        <p:blipFill>
          <a:blip r:embed="rId10" cstate="print">
            <a:duotone>
              <a:prstClr val="black"/>
              <a:srgbClr val="00B050">
                <a:tint val="45000"/>
                <a:satMod val="400000"/>
              </a:srgbClr>
            </a:duotone>
            <a:lum bright="10000"/>
          </a:blip>
          <a:srcRect/>
          <a:stretch>
            <a:fillRect/>
          </a:stretch>
        </p:blipFill>
        <p:spPr bwMode="auto">
          <a:xfrm>
            <a:off x="6357950" y="4221162"/>
            <a:ext cx="825500" cy="863600"/>
          </a:xfrm>
          <a:prstGeom prst="ellipse">
            <a:avLst/>
          </a:prstGeom>
          <a:ln>
            <a:noFill/>
          </a:ln>
          <a:effectLst>
            <a:glow rad="63500">
              <a:schemeClr val="accent6">
                <a:lumMod val="40000"/>
                <a:lumOff val="60000"/>
                <a:alpha val="40000"/>
              </a:schemeClr>
            </a:glow>
            <a:softEdge rad="112500"/>
          </a:effectLst>
        </p:spPr>
      </p:pic>
      <p:pic>
        <p:nvPicPr>
          <p:cNvPr id="17" name="Picture 3" descr="D:\narmafzar H edayat\power point\raveshha2\pic\Untitled-2.png"/>
          <p:cNvPicPr>
            <a:picLocks noChangeAspect="1" noChangeArrowheads="1"/>
          </p:cNvPicPr>
          <p:nvPr/>
        </p:nvPicPr>
        <p:blipFill>
          <a:blip r:embed="rId10" cstate="print">
            <a:duotone>
              <a:prstClr val="black"/>
              <a:srgbClr val="00B050">
                <a:tint val="45000"/>
                <a:satMod val="400000"/>
              </a:srgbClr>
            </a:duotone>
            <a:lum bright="10000"/>
          </a:blip>
          <a:srcRect/>
          <a:stretch>
            <a:fillRect/>
          </a:stretch>
        </p:blipFill>
        <p:spPr bwMode="auto">
          <a:xfrm>
            <a:off x="5461012" y="3292468"/>
            <a:ext cx="825500" cy="863600"/>
          </a:xfrm>
          <a:prstGeom prst="ellipse">
            <a:avLst/>
          </a:prstGeom>
          <a:ln>
            <a:noFill/>
          </a:ln>
          <a:effectLst>
            <a:glow rad="63500">
              <a:schemeClr val="tx2">
                <a:lumMod val="40000"/>
                <a:lumOff val="60000"/>
                <a:alpha val="40000"/>
              </a:schemeClr>
            </a:glow>
            <a:softEdge rad="112500"/>
          </a:effectLst>
        </p:spPr>
      </p:pic>
      <p:pic>
        <p:nvPicPr>
          <p:cNvPr id="18" name="Picture 3" descr="D:\narmafzar H edayat\power point\raveshha2\pic\Untitled-2.png"/>
          <p:cNvPicPr>
            <a:picLocks noChangeAspect="1" noChangeArrowheads="1"/>
          </p:cNvPicPr>
          <p:nvPr/>
        </p:nvPicPr>
        <p:blipFill>
          <a:blip r:embed="rId10" cstate="print">
            <a:duotone>
              <a:prstClr val="black"/>
              <a:srgbClr val="00B050">
                <a:tint val="45000"/>
                <a:satMod val="400000"/>
              </a:srgbClr>
            </a:duotone>
            <a:lum bright="10000"/>
          </a:blip>
          <a:srcRect/>
          <a:stretch>
            <a:fillRect/>
          </a:stretch>
        </p:blipFill>
        <p:spPr bwMode="auto">
          <a:xfrm>
            <a:off x="5461012" y="2357430"/>
            <a:ext cx="825500" cy="863600"/>
          </a:xfrm>
          <a:prstGeom prst="ellipse">
            <a:avLst/>
          </a:prstGeom>
          <a:ln>
            <a:noFill/>
          </a:ln>
          <a:effectLst>
            <a:glow rad="101600">
              <a:schemeClr val="accent3">
                <a:lumMod val="60000"/>
                <a:lumOff val="40000"/>
                <a:alpha val="40000"/>
              </a:schemeClr>
            </a:glow>
            <a:softEdge rad="112500"/>
          </a:effectLst>
        </p:spPr>
      </p:pic>
      <p:pic>
        <p:nvPicPr>
          <p:cNvPr id="19" name="Picture 3" descr="D:\narmafzar H edayat\power point\raveshha2\pic\Untitled-2.png"/>
          <p:cNvPicPr>
            <a:picLocks noChangeAspect="1" noChangeArrowheads="1"/>
          </p:cNvPicPr>
          <p:nvPr/>
        </p:nvPicPr>
        <p:blipFill>
          <a:blip r:embed="rId10" cstate="print">
            <a:duotone>
              <a:prstClr val="black"/>
              <a:srgbClr val="00B050">
                <a:tint val="45000"/>
                <a:satMod val="400000"/>
              </a:srgbClr>
            </a:duotone>
            <a:lum bright="10000"/>
          </a:blip>
          <a:srcRect/>
          <a:stretch>
            <a:fillRect/>
          </a:stretch>
        </p:blipFill>
        <p:spPr bwMode="auto">
          <a:xfrm>
            <a:off x="5461012" y="5156200"/>
            <a:ext cx="825500" cy="863600"/>
          </a:xfrm>
          <a:prstGeom prst="ellipse">
            <a:avLst/>
          </a:prstGeom>
          <a:ln>
            <a:noFill/>
          </a:ln>
          <a:effectLst>
            <a:glow rad="63500">
              <a:schemeClr val="accent4">
                <a:lumMod val="40000"/>
                <a:lumOff val="60000"/>
                <a:alpha val="40000"/>
              </a:schemeClr>
            </a:glow>
            <a:softEdge rad="112500"/>
          </a:effectLst>
        </p:spPr>
      </p:pic>
      <p:pic>
        <p:nvPicPr>
          <p:cNvPr id="20" name="Picture 3" descr="D:\narmafzar H edayat\power point\raveshha2\pic\Untitled-2.png"/>
          <p:cNvPicPr>
            <a:picLocks noChangeAspect="1" noChangeArrowheads="1"/>
          </p:cNvPicPr>
          <p:nvPr/>
        </p:nvPicPr>
        <p:blipFill>
          <a:blip r:embed="rId10" cstate="print">
            <a:duotone>
              <a:prstClr val="black"/>
              <a:srgbClr val="00B050">
                <a:tint val="45000"/>
                <a:satMod val="400000"/>
              </a:srgbClr>
            </a:duotone>
            <a:lum bright="10000"/>
          </a:blip>
          <a:srcRect/>
          <a:stretch>
            <a:fillRect/>
          </a:stretch>
        </p:blipFill>
        <p:spPr bwMode="auto">
          <a:xfrm>
            <a:off x="5461012" y="4221162"/>
            <a:ext cx="825500" cy="863600"/>
          </a:xfrm>
          <a:prstGeom prst="ellipse">
            <a:avLst/>
          </a:prstGeom>
          <a:ln>
            <a:noFill/>
          </a:ln>
          <a:effectLst>
            <a:glow rad="63500">
              <a:schemeClr val="accent6">
                <a:lumMod val="40000"/>
                <a:lumOff val="60000"/>
                <a:alpha val="40000"/>
              </a:schemeClr>
            </a:glow>
            <a:softEdge rad="112500"/>
          </a:effectLst>
        </p:spPr>
      </p:pic>
      <p:pic>
        <p:nvPicPr>
          <p:cNvPr id="21" name="Picture 3" descr="D:\narmafzar H edayat\power point\raveshha2\pic\Untitled-2.png"/>
          <p:cNvPicPr>
            <a:picLocks noChangeAspect="1" noChangeArrowheads="1"/>
          </p:cNvPicPr>
          <p:nvPr/>
        </p:nvPicPr>
        <p:blipFill>
          <a:blip r:embed="rId10" cstate="print">
            <a:duotone>
              <a:prstClr val="black"/>
              <a:srgbClr val="00B050">
                <a:tint val="45000"/>
                <a:satMod val="400000"/>
              </a:srgbClr>
            </a:duotone>
            <a:lum bright="10000"/>
          </a:blip>
          <a:srcRect/>
          <a:stretch>
            <a:fillRect/>
          </a:stretch>
        </p:blipFill>
        <p:spPr bwMode="auto">
          <a:xfrm>
            <a:off x="4572000" y="3298812"/>
            <a:ext cx="825500" cy="863600"/>
          </a:xfrm>
          <a:prstGeom prst="ellipse">
            <a:avLst/>
          </a:prstGeom>
          <a:ln>
            <a:noFill/>
          </a:ln>
          <a:effectLst>
            <a:glow rad="63500">
              <a:schemeClr val="tx2">
                <a:lumMod val="40000"/>
                <a:lumOff val="60000"/>
                <a:alpha val="40000"/>
              </a:schemeClr>
            </a:glow>
            <a:softEdge rad="112500"/>
          </a:effectLst>
        </p:spPr>
      </p:pic>
      <p:pic>
        <p:nvPicPr>
          <p:cNvPr id="22" name="Picture 3" descr="D:\narmafzar H edayat\power point\raveshha2\pic\Untitled-2.png"/>
          <p:cNvPicPr>
            <a:picLocks noChangeAspect="1" noChangeArrowheads="1"/>
          </p:cNvPicPr>
          <p:nvPr/>
        </p:nvPicPr>
        <p:blipFill>
          <a:blip r:embed="rId10" cstate="print">
            <a:duotone>
              <a:prstClr val="black"/>
              <a:srgbClr val="00B050">
                <a:tint val="45000"/>
                <a:satMod val="400000"/>
              </a:srgbClr>
            </a:duotone>
            <a:lum bright="10000"/>
          </a:blip>
          <a:srcRect/>
          <a:stretch>
            <a:fillRect/>
          </a:stretch>
        </p:blipFill>
        <p:spPr bwMode="auto">
          <a:xfrm>
            <a:off x="4572000" y="2363774"/>
            <a:ext cx="825500" cy="863600"/>
          </a:xfrm>
          <a:prstGeom prst="ellipse">
            <a:avLst/>
          </a:prstGeom>
          <a:ln>
            <a:noFill/>
          </a:ln>
          <a:effectLst>
            <a:glow rad="101600">
              <a:schemeClr val="accent3">
                <a:lumMod val="60000"/>
                <a:lumOff val="40000"/>
                <a:alpha val="40000"/>
              </a:schemeClr>
            </a:glow>
            <a:softEdge rad="112500"/>
          </a:effectLst>
        </p:spPr>
      </p:pic>
      <p:pic>
        <p:nvPicPr>
          <p:cNvPr id="23" name="Picture 3" descr="D:\narmafzar H edayat\power point\raveshha2\pic\Untitled-2.png"/>
          <p:cNvPicPr>
            <a:picLocks noChangeAspect="1" noChangeArrowheads="1"/>
          </p:cNvPicPr>
          <p:nvPr/>
        </p:nvPicPr>
        <p:blipFill>
          <a:blip r:embed="rId10" cstate="print">
            <a:duotone>
              <a:prstClr val="black"/>
              <a:srgbClr val="00B050">
                <a:tint val="45000"/>
                <a:satMod val="400000"/>
              </a:srgbClr>
            </a:duotone>
            <a:lum bright="10000"/>
          </a:blip>
          <a:srcRect/>
          <a:stretch>
            <a:fillRect/>
          </a:stretch>
        </p:blipFill>
        <p:spPr bwMode="auto">
          <a:xfrm>
            <a:off x="4572000" y="5162544"/>
            <a:ext cx="825500" cy="863600"/>
          </a:xfrm>
          <a:prstGeom prst="ellipse">
            <a:avLst/>
          </a:prstGeom>
          <a:ln>
            <a:noFill/>
          </a:ln>
          <a:effectLst>
            <a:glow rad="63500">
              <a:schemeClr val="accent4">
                <a:lumMod val="40000"/>
                <a:lumOff val="60000"/>
                <a:alpha val="40000"/>
              </a:schemeClr>
            </a:glow>
            <a:softEdge rad="112500"/>
          </a:effectLst>
        </p:spPr>
      </p:pic>
      <p:pic>
        <p:nvPicPr>
          <p:cNvPr id="24" name="Picture 3" descr="D:\narmafzar H edayat\power point\raveshha2\pic\Untitled-2.png"/>
          <p:cNvPicPr>
            <a:picLocks noChangeAspect="1" noChangeArrowheads="1"/>
          </p:cNvPicPr>
          <p:nvPr/>
        </p:nvPicPr>
        <p:blipFill>
          <a:blip r:embed="rId10" cstate="print">
            <a:duotone>
              <a:prstClr val="black"/>
              <a:srgbClr val="00B050">
                <a:tint val="45000"/>
                <a:satMod val="400000"/>
              </a:srgbClr>
            </a:duotone>
            <a:lum bright="10000"/>
          </a:blip>
          <a:srcRect/>
          <a:stretch>
            <a:fillRect/>
          </a:stretch>
        </p:blipFill>
        <p:spPr bwMode="auto">
          <a:xfrm>
            <a:off x="4572000" y="4227506"/>
            <a:ext cx="825500" cy="863600"/>
          </a:xfrm>
          <a:prstGeom prst="ellipse">
            <a:avLst/>
          </a:prstGeom>
          <a:ln>
            <a:noFill/>
          </a:ln>
          <a:effectLst>
            <a:glow rad="63500">
              <a:schemeClr val="accent6">
                <a:lumMod val="40000"/>
                <a:lumOff val="60000"/>
                <a:alpha val="40000"/>
              </a:schemeClr>
            </a:glow>
            <a:softEdge rad="112500"/>
          </a:effectLst>
        </p:spPr>
      </p:pic>
      <p:pic>
        <p:nvPicPr>
          <p:cNvPr id="25" name="Picture 3" descr="D:\narmafzar H edayat\power point\raveshha2\pic\Untitled-2.png"/>
          <p:cNvPicPr>
            <a:picLocks noChangeAspect="1" noChangeArrowheads="1"/>
          </p:cNvPicPr>
          <p:nvPr/>
        </p:nvPicPr>
        <p:blipFill>
          <a:blip r:embed="rId10" cstate="print">
            <a:duotone>
              <a:prstClr val="black"/>
              <a:srgbClr val="00B050">
                <a:tint val="45000"/>
                <a:satMod val="400000"/>
              </a:srgbClr>
            </a:duotone>
            <a:lum bright="10000"/>
          </a:blip>
          <a:srcRect/>
          <a:stretch>
            <a:fillRect/>
          </a:stretch>
        </p:blipFill>
        <p:spPr bwMode="auto">
          <a:xfrm>
            <a:off x="3675062" y="3292468"/>
            <a:ext cx="825500" cy="863600"/>
          </a:xfrm>
          <a:prstGeom prst="ellipse">
            <a:avLst/>
          </a:prstGeom>
          <a:ln>
            <a:noFill/>
          </a:ln>
          <a:effectLst>
            <a:glow rad="63500">
              <a:schemeClr val="tx2">
                <a:lumMod val="40000"/>
                <a:lumOff val="60000"/>
                <a:alpha val="40000"/>
              </a:schemeClr>
            </a:glow>
            <a:softEdge rad="112500"/>
          </a:effectLst>
        </p:spPr>
      </p:pic>
      <p:pic>
        <p:nvPicPr>
          <p:cNvPr id="27" name="Picture 3" descr="D:\narmafzar H edayat\power point\raveshha2\pic\Untitled-2.png"/>
          <p:cNvPicPr>
            <a:picLocks noChangeAspect="1" noChangeArrowheads="1"/>
          </p:cNvPicPr>
          <p:nvPr/>
        </p:nvPicPr>
        <p:blipFill>
          <a:blip r:embed="rId10" cstate="print">
            <a:duotone>
              <a:prstClr val="black"/>
              <a:srgbClr val="00B050">
                <a:tint val="45000"/>
                <a:satMod val="400000"/>
              </a:srgbClr>
            </a:duotone>
            <a:lum bright="10000"/>
          </a:blip>
          <a:srcRect/>
          <a:stretch>
            <a:fillRect/>
          </a:stretch>
        </p:blipFill>
        <p:spPr bwMode="auto">
          <a:xfrm>
            <a:off x="3675062" y="2357430"/>
            <a:ext cx="825500" cy="863600"/>
          </a:xfrm>
          <a:prstGeom prst="ellipse">
            <a:avLst/>
          </a:prstGeom>
          <a:ln>
            <a:noFill/>
          </a:ln>
          <a:effectLst>
            <a:glow rad="101600">
              <a:schemeClr val="accent3">
                <a:lumMod val="60000"/>
                <a:lumOff val="40000"/>
                <a:alpha val="40000"/>
              </a:schemeClr>
            </a:glow>
            <a:softEdge rad="112500"/>
          </a:effectLst>
        </p:spPr>
      </p:pic>
      <p:pic>
        <p:nvPicPr>
          <p:cNvPr id="28" name="Picture 3" descr="D:\narmafzar H edayat\power point\raveshha2\pic\Untitled-2.png"/>
          <p:cNvPicPr>
            <a:picLocks noChangeAspect="1" noChangeArrowheads="1"/>
          </p:cNvPicPr>
          <p:nvPr/>
        </p:nvPicPr>
        <p:blipFill>
          <a:blip r:embed="rId10" cstate="print">
            <a:duotone>
              <a:prstClr val="black"/>
              <a:srgbClr val="00B050">
                <a:tint val="45000"/>
                <a:satMod val="400000"/>
              </a:srgbClr>
            </a:duotone>
            <a:lum bright="10000"/>
          </a:blip>
          <a:srcRect/>
          <a:stretch>
            <a:fillRect/>
          </a:stretch>
        </p:blipFill>
        <p:spPr bwMode="auto">
          <a:xfrm>
            <a:off x="3675062" y="5156200"/>
            <a:ext cx="825500" cy="863600"/>
          </a:xfrm>
          <a:prstGeom prst="ellipse">
            <a:avLst/>
          </a:prstGeom>
          <a:ln>
            <a:noFill/>
          </a:ln>
          <a:effectLst>
            <a:glow rad="63500">
              <a:schemeClr val="accent4">
                <a:lumMod val="40000"/>
                <a:lumOff val="60000"/>
                <a:alpha val="40000"/>
              </a:schemeClr>
            </a:glow>
            <a:softEdge rad="112500"/>
          </a:effectLst>
        </p:spPr>
      </p:pic>
      <p:pic>
        <p:nvPicPr>
          <p:cNvPr id="29" name="Picture 3" descr="D:\narmafzar H edayat\power point\raveshha2\pic\Untitled-2.png"/>
          <p:cNvPicPr>
            <a:picLocks noChangeAspect="1" noChangeArrowheads="1"/>
          </p:cNvPicPr>
          <p:nvPr/>
        </p:nvPicPr>
        <p:blipFill>
          <a:blip r:embed="rId10" cstate="print">
            <a:duotone>
              <a:prstClr val="black"/>
              <a:srgbClr val="00B050">
                <a:tint val="45000"/>
                <a:satMod val="400000"/>
              </a:srgbClr>
            </a:duotone>
            <a:lum bright="10000"/>
          </a:blip>
          <a:srcRect/>
          <a:stretch>
            <a:fillRect/>
          </a:stretch>
        </p:blipFill>
        <p:spPr bwMode="auto">
          <a:xfrm>
            <a:off x="3675062" y="4221162"/>
            <a:ext cx="825500" cy="863600"/>
          </a:xfrm>
          <a:prstGeom prst="ellipse">
            <a:avLst/>
          </a:prstGeom>
          <a:ln>
            <a:noFill/>
          </a:ln>
          <a:effectLst>
            <a:glow rad="63500">
              <a:schemeClr val="accent6">
                <a:lumMod val="40000"/>
                <a:lumOff val="60000"/>
                <a:alpha val="40000"/>
              </a:schemeClr>
            </a:glow>
            <a:softEdge rad="112500"/>
          </a:effectLst>
        </p:spPr>
      </p:pic>
      <p:pic>
        <p:nvPicPr>
          <p:cNvPr id="30" name="Picture 3" descr="D:\narmafzar H edayat\power point\raveshha2\pic\Untitled-2.png"/>
          <p:cNvPicPr>
            <a:picLocks noChangeAspect="1" noChangeArrowheads="1"/>
          </p:cNvPicPr>
          <p:nvPr/>
        </p:nvPicPr>
        <p:blipFill>
          <a:blip r:embed="rId10" cstate="print">
            <a:duotone>
              <a:prstClr val="black"/>
              <a:srgbClr val="00B050">
                <a:tint val="45000"/>
                <a:satMod val="400000"/>
              </a:srgbClr>
            </a:duotone>
            <a:lum bright="10000"/>
          </a:blip>
          <a:srcRect/>
          <a:stretch>
            <a:fillRect/>
          </a:stretch>
        </p:blipFill>
        <p:spPr bwMode="auto">
          <a:xfrm>
            <a:off x="2786050" y="3298812"/>
            <a:ext cx="825500" cy="863600"/>
          </a:xfrm>
          <a:prstGeom prst="ellipse">
            <a:avLst/>
          </a:prstGeom>
          <a:ln>
            <a:noFill/>
          </a:ln>
          <a:effectLst>
            <a:glow rad="63500">
              <a:schemeClr val="tx2">
                <a:lumMod val="40000"/>
                <a:lumOff val="60000"/>
                <a:alpha val="40000"/>
              </a:schemeClr>
            </a:glow>
            <a:softEdge rad="112500"/>
          </a:effectLst>
        </p:spPr>
      </p:pic>
      <p:pic>
        <p:nvPicPr>
          <p:cNvPr id="31" name="Picture 3" descr="D:\narmafzar H edayat\power point\raveshha2\pic\Untitled-2.png"/>
          <p:cNvPicPr>
            <a:picLocks noChangeAspect="1" noChangeArrowheads="1"/>
          </p:cNvPicPr>
          <p:nvPr/>
        </p:nvPicPr>
        <p:blipFill>
          <a:blip r:embed="rId10" cstate="print">
            <a:duotone>
              <a:prstClr val="black"/>
              <a:srgbClr val="00B050">
                <a:tint val="45000"/>
                <a:satMod val="400000"/>
              </a:srgbClr>
            </a:duotone>
            <a:lum bright="10000"/>
          </a:blip>
          <a:srcRect/>
          <a:stretch>
            <a:fillRect/>
          </a:stretch>
        </p:blipFill>
        <p:spPr bwMode="auto">
          <a:xfrm>
            <a:off x="2786050" y="2363774"/>
            <a:ext cx="825500" cy="863600"/>
          </a:xfrm>
          <a:prstGeom prst="ellipse">
            <a:avLst/>
          </a:prstGeom>
          <a:ln>
            <a:noFill/>
          </a:ln>
          <a:effectLst>
            <a:glow rad="101600">
              <a:schemeClr val="accent3">
                <a:lumMod val="60000"/>
                <a:lumOff val="40000"/>
                <a:alpha val="40000"/>
              </a:schemeClr>
            </a:glow>
            <a:softEdge rad="112500"/>
          </a:effectLst>
        </p:spPr>
      </p:pic>
      <p:pic>
        <p:nvPicPr>
          <p:cNvPr id="32" name="Picture 3" descr="D:\narmafzar H edayat\power point\raveshha2\pic\Untitled-2.png"/>
          <p:cNvPicPr>
            <a:picLocks noChangeAspect="1" noChangeArrowheads="1"/>
          </p:cNvPicPr>
          <p:nvPr/>
        </p:nvPicPr>
        <p:blipFill>
          <a:blip r:embed="rId10" cstate="print">
            <a:duotone>
              <a:prstClr val="black"/>
              <a:srgbClr val="00B050">
                <a:tint val="45000"/>
                <a:satMod val="400000"/>
              </a:srgbClr>
            </a:duotone>
            <a:lum bright="10000"/>
          </a:blip>
          <a:srcRect/>
          <a:stretch>
            <a:fillRect/>
          </a:stretch>
        </p:blipFill>
        <p:spPr bwMode="auto">
          <a:xfrm>
            <a:off x="2786050" y="5162544"/>
            <a:ext cx="825500" cy="863600"/>
          </a:xfrm>
          <a:prstGeom prst="ellipse">
            <a:avLst/>
          </a:prstGeom>
          <a:ln>
            <a:noFill/>
          </a:ln>
          <a:effectLst>
            <a:glow rad="63500">
              <a:schemeClr val="accent4">
                <a:lumMod val="40000"/>
                <a:lumOff val="60000"/>
                <a:alpha val="40000"/>
              </a:schemeClr>
            </a:glow>
            <a:softEdge rad="112500"/>
          </a:effectLst>
        </p:spPr>
      </p:pic>
      <p:pic>
        <p:nvPicPr>
          <p:cNvPr id="33" name="Picture 3" descr="D:\narmafzar H edayat\power point\raveshha2\pic\Untitled-2.png"/>
          <p:cNvPicPr>
            <a:picLocks noChangeAspect="1" noChangeArrowheads="1"/>
          </p:cNvPicPr>
          <p:nvPr/>
        </p:nvPicPr>
        <p:blipFill>
          <a:blip r:embed="rId10" cstate="print">
            <a:duotone>
              <a:prstClr val="black"/>
              <a:srgbClr val="00B050">
                <a:tint val="45000"/>
                <a:satMod val="400000"/>
              </a:srgbClr>
            </a:duotone>
            <a:lum bright="10000"/>
          </a:blip>
          <a:srcRect/>
          <a:stretch>
            <a:fillRect/>
          </a:stretch>
        </p:blipFill>
        <p:spPr bwMode="auto">
          <a:xfrm>
            <a:off x="2786050" y="4227506"/>
            <a:ext cx="825500" cy="863600"/>
          </a:xfrm>
          <a:prstGeom prst="ellipse">
            <a:avLst/>
          </a:prstGeom>
          <a:ln>
            <a:noFill/>
          </a:ln>
          <a:effectLst>
            <a:glow rad="63500">
              <a:schemeClr val="accent6">
                <a:lumMod val="40000"/>
                <a:lumOff val="60000"/>
                <a:alpha val="40000"/>
              </a:schemeClr>
            </a:glow>
            <a:softEdge rad="112500"/>
          </a:effectLst>
        </p:spPr>
      </p:pic>
      <p:pic>
        <p:nvPicPr>
          <p:cNvPr id="34" name="Picture 3" descr="D:\narmafzar H edayat\power point\raveshha2\pic\Untitled-2.png"/>
          <p:cNvPicPr>
            <a:picLocks noChangeAspect="1" noChangeArrowheads="1"/>
          </p:cNvPicPr>
          <p:nvPr/>
        </p:nvPicPr>
        <p:blipFill>
          <a:blip r:embed="rId10" cstate="print">
            <a:duotone>
              <a:prstClr val="black"/>
              <a:srgbClr val="00B050">
                <a:tint val="45000"/>
                <a:satMod val="400000"/>
              </a:srgbClr>
            </a:duotone>
            <a:lum bright="10000"/>
          </a:blip>
          <a:srcRect/>
          <a:stretch>
            <a:fillRect/>
          </a:stretch>
        </p:blipFill>
        <p:spPr bwMode="auto">
          <a:xfrm>
            <a:off x="1889112" y="3298812"/>
            <a:ext cx="825500" cy="863600"/>
          </a:xfrm>
          <a:prstGeom prst="ellipse">
            <a:avLst/>
          </a:prstGeom>
          <a:ln>
            <a:noFill/>
          </a:ln>
          <a:effectLst>
            <a:glow rad="63500">
              <a:schemeClr val="tx2">
                <a:lumMod val="40000"/>
                <a:lumOff val="60000"/>
                <a:alpha val="40000"/>
              </a:schemeClr>
            </a:glow>
            <a:softEdge rad="112500"/>
          </a:effectLst>
        </p:spPr>
      </p:pic>
      <p:pic>
        <p:nvPicPr>
          <p:cNvPr id="35" name="Picture 3" descr="D:\narmafzar H edayat\power point\raveshha2\pic\Untitled-2.png"/>
          <p:cNvPicPr>
            <a:picLocks noChangeAspect="1" noChangeArrowheads="1"/>
          </p:cNvPicPr>
          <p:nvPr/>
        </p:nvPicPr>
        <p:blipFill>
          <a:blip r:embed="rId10" cstate="print">
            <a:duotone>
              <a:prstClr val="black"/>
              <a:srgbClr val="00B050">
                <a:tint val="45000"/>
                <a:satMod val="400000"/>
              </a:srgbClr>
            </a:duotone>
            <a:lum bright="10000"/>
          </a:blip>
          <a:srcRect/>
          <a:stretch>
            <a:fillRect/>
          </a:stretch>
        </p:blipFill>
        <p:spPr bwMode="auto">
          <a:xfrm>
            <a:off x="1889112" y="2363774"/>
            <a:ext cx="825500" cy="863600"/>
          </a:xfrm>
          <a:prstGeom prst="ellipse">
            <a:avLst/>
          </a:prstGeom>
          <a:ln>
            <a:noFill/>
          </a:ln>
          <a:effectLst>
            <a:glow rad="101600">
              <a:schemeClr val="accent3">
                <a:lumMod val="60000"/>
                <a:lumOff val="40000"/>
                <a:alpha val="40000"/>
              </a:schemeClr>
            </a:glow>
            <a:softEdge rad="112500"/>
          </a:effectLst>
        </p:spPr>
      </p:pic>
      <p:pic>
        <p:nvPicPr>
          <p:cNvPr id="36" name="Picture 3" descr="D:\narmafzar H edayat\power point\raveshha2\pic\Untitled-2.png"/>
          <p:cNvPicPr>
            <a:picLocks noChangeAspect="1" noChangeArrowheads="1"/>
          </p:cNvPicPr>
          <p:nvPr/>
        </p:nvPicPr>
        <p:blipFill>
          <a:blip r:embed="rId10" cstate="print">
            <a:duotone>
              <a:prstClr val="black"/>
              <a:srgbClr val="00B050">
                <a:tint val="45000"/>
                <a:satMod val="400000"/>
              </a:srgbClr>
            </a:duotone>
            <a:lum bright="10000"/>
          </a:blip>
          <a:srcRect/>
          <a:stretch>
            <a:fillRect/>
          </a:stretch>
        </p:blipFill>
        <p:spPr bwMode="auto">
          <a:xfrm>
            <a:off x="1889112" y="5162544"/>
            <a:ext cx="825500" cy="863600"/>
          </a:xfrm>
          <a:prstGeom prst="ellipse">
            <a:avLst/>
          </a:prstGeom>
          <a:ln>
            <a:noFill/>
          </a:ln>
          <a:effectLst>
            <a:glow rad="63500">
              <a:schemeClr val="accent4">
                <a:lumMod val="40000"/>
                <a:lumOff val="60000"/>
                <a:alpha val="40000"/>
              </a:schemeClr>
            </a:glow>
            <a:softEdge rad="112500"/>
          </a:effectLst>
        </p:spPr>
      </p:pic>
      <p:pic>
        <p:nvPicPr>
          <p:cNvPr id="37" name="Picture 3" descr="D:\narmafzar H edayat\power point\raveshha2\pic\Untitled-2.png"/>
          <p:cNvPicPr>
            <a:picLocks noChangeAspect="1" noChangeArrowheads="1"/>
          </p:cNvPicPr>
          <p:nvPr/>
        </p:nvPicPr>
        <p:blipFill>
          <a:blip r:embed="rId10" cstate="print">
            <a:duotone>
              <a:prstClr val="black"/>
              <a:srgbClr val="00B050">
                <a:tint val="45000"/>
                <a:satMod val="400000"/>
              </a:srgbClr>
            </a:duotone>
            <a:lum bright="10000"/>
          </a:blip>
          <a:srcRect/>
          <a:stretch>
            <a:fillRect/>
          </a:stretch>
        </p:blipFill>
        <p:spPr bwMode="auto">
          <a:xfrm>
            <a:off x="1889112" y="4227506"/>
            <a:ext cx="825500" cy="863600"/>
          </a:xfrm>
          <a:prstGeom prst="ellipse">
            <a:avLst/>
          </a:prstGeom>
          <a:ln>
            <a:noFill/>
          </a:ln>
          <a:effectLst>
            <a:glow rad="63500">
              <a:schemeClr val="accent6">
                <a:lumMod val="40000"/>
                <a:lumOff val="60000"/>
                <a:alpha val="40000"/>
              </a:schemeClr>
            </a:glow>
            <a:softEdge rad="112500"/>
          </a:effectLst>
        </p:spPr>
      </p:pic>
      <p:pic>
        <p:nvPicPr>
          <p:cNvPr id="38" name="Picture 3" descr="D:\narmafzar H edayat\power point\raveshha2\pic\Untitled-2.png"/>
          <p:cNvPicPr>
            <a:picLocks noChangeAspect="1" noChangeArrowheads="1"/>
          </p:cNvPicPr>
          <p:nvPr/>
        </p:nvPicPr>
        <p:blipFill>
          <a:blip r:embed="rId10" cstate="print">
            <a:duotone>
              <a:prstClr val="black"/>
              <a:srgbClr val="00B050">
                <a:tint val="45000"/>
                <a:satMod val="400000"/>
              </a:srgbClr>
            </a:duotone>
            <a:lum bright="10000"/>
          </a:blip>
          <a:srcRect/>
          <a:stretch>
            <a:fillRect/>
          </a:stretch>
        </p:blipFill>
        <p:spPr bwMode="auto">
          <a:xfrm>
            <a:off x="1000100" y="3305156"/>
            <a:ext cx="825500" cy="863600"/>
          </a:xfrm>
          <a:prstGeom prst="ellipse">
            <a:avLst/>
          </a:prstGeom>
          <a:ln>
            <a:noFill/>
          </a:ln>
          <a:effectLst>
            <a:glow rad="63500">
              <a:schemeClr val="tx2">
                <a:lumMod val="40000"/>
                <a:lumOff val="60000"/>
                <a:alpha val="40000"/>
              </a:schemeClr>
            </a:glow>
            <a:softEdge rad="112500"/>
          </a:effectLst>
        </p:spPr>
      </p:pic>
      <p:pic>
        <p:nvPicPr>
          <p:cNvPr id="39" name="Picture 3" descr="D:\narmafzar H edayat\power point\raveshha2\pic\Untitled-2.png"/>
          <p:cNvPicPr>
            <a:picLocks noChangeAspect="1" noChangeArrowheads="1"/>
          </p:cNvPicPr>
          <p:nvPr/>
        </p:nvPicPr>
        <p:blipFill>
          <a:blip r:embed="rId10" cstate="print">
            <a:duotone>
              <a:prstClr val="black"/>
              <a:srgbClr val="00B050">
                <a:tint val="45000"/>
                <a:satMod val="400000"/>
              </a:srgbClr>
            </a:duotone>
            <a:lum bright="10000"/>
          </a:blip>
          <a:srcRect/>
          <a:stretch>
            <a:fillRect/>
          </a:stretch>
        </p:blipFill>
        <p:spPr bwMode="auto">
          <a:xfrm>
            <a:off x="1000100" y="2370118"/>
            <a:ext cx="825500" cy="863600"/>
          </a:xfrm>
          <a:prstGeom prst="ellipse">
            <a:avLst/>
          </a:prstGeom>
          <a:ln>
            <a:noFill/>
          </a:ln>
          <a:effectLst>
            <a:glow rad="101600">
              <a:schemeClr val="accent3">
                <a:lumMod val="60000"/>
                <a:lumOff val="40000"/>
                <a:alpha val="40000"/>
              </a:schemeClr>
            </a:glow>
            <a:softEdge rad="112500"/>
          </a:effectLst>
        </p:spPr>
      </p:pic>
      <p:pic>
        <p:nvPicPr>
          <p:cNvPr id="40" name="Picture 3" descr="D:\narmafzar H edayat\power point\raveshha2\pic\Untitled-2.png"/>
          <p:cNvPicPr>
            <a:picLocks noChangeAspect="1" noChangeArrowheads="1"/>
          </p:cNvPicPr>
          <p:nvPr/>
        </p:nvPicPr>
        <p:blipFill>
          <a:blip r:embed="rId10" cstate="print">
            <a:duotone>
              <a:prstClr val="black"/>
              <a:srgbClr val="00B050">
                <a:tint val="45000"/>
                <a:satMod val="400000"/>
              </a:srgbClr>
            </a:duotone>
            <a:lum bright="10000"/>
          </a:blip>
          <a:srcRect/>
          <a:stretch>
            <a:fillRect/>
          </a:stretch>
        </p:blipFill>
        <p:spPr bwMode="auto">
          <a:xfrm>
            <a:off x="1000100" y="5168888"/>
            <a:ext cx="825500" cy="863600"/>
          </a:xfrm>
          <a:prstGeom prst="ellipse">
            <a:avLst/>
          </a:prstGeom>
          <a:ln>
            <a:noFill/>
          </a:ln>
          <a:effectLst>
            <a:glow rad="63500">
              <a:schemeClr val="accent4">
                <a:lumMod val="40000"/>
                <a:lumOff val="60000"/>
                <a:alpha val="40000"/>
              </a:schemeClr>
            </a:glow>
            <a:softEdge rad="112500"/>
          </a:effectLst>
        </p:spPr>
      </p:pic>
      <p:pic>
        <p:nvPicPr>
          <p:cNvPr id="41" name="Picture 3" descr="D:\narmafzar H edayat\power point\raveshha2\pic\Untitled-2.png"/>
          <p:cNvPicPr>
            <a:picLocks noChangeAspect="1" noChangeArrowheads="1"/>
          </p:cNvPicPr>
          <p:nvPr/>
        </p:nvPicPr>
        <p:blipFill>
          <a:blip r:embed="rId10" cstate="print">
            <a:duotone>
              <a:prstClr val="black"/>
              <a:srgbClr val="00B050">
                <a:tint val="45000"/>
                <a:satMod val="400000"/>
              </a:srgbClr>
            </a:duotone>
            <a:lum bright="10000"/>
          </a:blip>
          <a:srcRect/>
          <a:stretch>
            <a:fillRect/>
          </a:stretch>
        </p:blipFill>
        <p:spPr bwMode="auto">
          <a:xfrm>
            <a:off x="1000100" y="4233850"/>
            <a:ext cx="825500" cy="863600"/>
          </a:xfrm>
          <a:prstGeom prst="ellipse">
            <a:avLst/>
          </a:prstGeom>
          <a:ln>
            <a:noFill/>
          </a:ln>
          <a:effectLst>
            <a:glow rad="63500">
              <a:schemeClr val="accent6">
                <a:lumMod val="40000"/>
                <a:lumOff val="60000"/>
                <a:alpha val="40000"/>
              </a:schemeClr>
            </a:glow>
            <a:softEdge rad="112500"/>
          </a:effectLst>
        </p:spPr>
      </p:pic>
      <p:graphicFrame>
        <p:nvGraphicFramePr>
          <p:cNvPr id="45" name="Table 44"/>
          <p:cNvGraphicFramePr>
            <a:graphicFrameLocks noGrp="1"/>
          </p:cNvGraphicFramePr>
          <p:nvPr/>
        </p:nvGraphicFramePr>
        <p:xfrm>
          <a:off x="1142971" y="2520717"/>
          <a:ext cx="6786615" cy="3337175"/>
        </p:xfrm>
        <a:graphic>
          <a:graphicData uri="http://schemas.openxmlformats.org/drawingml/2006/table">
            <a:tbl>
              <a:tblPr rtl="1" firstRow="1" bandRow="1">
                <a:tableStyleId>{2D5ABB26-0587-4C30-8999-92F81FD0307C}</a:tableStyleId>
              </a:tblPr>
              <a:tblGrid>
                <a:gridCol w="557256"/>
                <a:gridCol w="347626"/>
                <a:gridCol w="533430"/>
                <a:gridCol w="347660"/>
                <a:gridCol w="547684"/>
                <a:gridCol w="328610"/>
                <a:gridCol w="590546"/>
                <a:gridCol w="309560"/>
                <a:gridCol w="552446"/>
                <a:gridCol w="342898"/>
                <a:gridCol w="571496"/>
                <a:gridCol w="347660"/>
                <a:gridCol w="533396"/>
                <a:gridCol w="342898"/>
                <a:gridCol w="533449"/>
              </a:tblGrid>
              <a:tr h="571504">
                <a:tc>
                  <a:txBody>
                    <a:bodyPr/>
                    <a:lstStyle/>
                    <a:p>
                      <a:pPr algn="ctr" rtl="1"/>
                      <a:r>
                        <a:rPr lang="fa-IR" dirty="0" smtClean="0">
                          <a:cs typeface="B Mitra" pitchFamily="2" charset="-78"/>
                          <a:hlinkClick r:id="rId11" action="ppaction://hlinksldjump">
                            <a:snd r:embed="rId5" name="thbad.wav"/>
                          </a:hlinkClick>
                          <a:hlinkMouseOver r:id="" action="ppaction://noaction">
                            <a:snd r:embed="rId6" name="0.wav"/>
                          </a:hlinkMouseOver>
                        </a:rPr>
                        <a:t>1</a:t>
                      </a:r>
                      <a:endParaRPr lang="fa-IR" dirty="0">
                        <a:cs typeface="B Mitra" pitchFamily="2" charset="-78"/>
                      </a:endParaRPr>
                    </a:p>
                  </a:txBody>
                  <a:tcPr anchor="ctr"/>
                </a:tc>
                <a:tc>
                  <a:txBody>
                    <a:bodyPr/>
                    <a:lstStyle/>
                    <a:p>
                      <a:pPr algn="ctr" rtl="1"/>
                      <a:endParaRPr lang="fa-IR" dirty="0">
                        <a:cs typeface="B Mitra" pitchFamily="2" charset="-78"/>
                      </a:endParaRPr>
                    </a:p>
                  </a:txBody>
                  <a:tcPr anchor="ctr"/>
                </a:tc>
                <a:tc>
                  <a:txBody>
                    <a:bodyPr/>
                    <a:lstStyle/>
                    <a:p>
                      <a:pPr algn="ctr" rtl="1"/>
                      <a:r>
                        <a:rPr lang="fa-IR" dirty="0" smtClean="0">
                          <a:cs typeface="B Mitra" pitchFamily="2" charset="-78"/>
                          <a:hlinkClick r:id="rId15" action="ppaction://hlinksldjump">
                            <a:snd r:embed="rId5" name="thbad.wav"/>
                          </a:hlinkClick>
                          <a:hlinkMouseOver r:id="" action="ppaction://noaction">
                            <a:snd r:embed="rId6" name="0.wav"/>
                          </a:hlinkMouseOver>
                        </a:rPr>
                        <a:t>5</a:t>
                      </a:r>
                      <a:endParaRPr lang="fa-IR" dirty="0">
                        <a:cs typeface="B Mitra" pitchFamily="2" charset="-78"/>
                      </a:endParaRPr>
                    </a:p>
                  </a:txBody>
                  <a:tcPr anchor="ctr"/>
                </a:tc>
                <a:tc>
                  <a:txBody>
                    <a:bodyPr/>
                    <a:lstStyle/>
                    <a:p>
                      <a:pPr algn="ctr" rtl="1"/>
                      <a:endParaRPr lang="fa-IR" dirty="0">
                        <a:cs typeface="B Mitra" pitchFamily="2" charset="-78"/>
                      </a:endParaRPr>
                    </a:p>
                  </a:txBody>
                  <a:tcPr anchor="ctr"/>
                </a:tc>
                <a:tc>
                  <a:txBody>
                    <a:bodyPr/>
                    <a:lstStyle/>
                    <a:p>
                      <a:pPr marL="0" marR="0" indent="0" algn="ctr" defTabSz="914400" rtl="1" eaLnBrk="1" fontAlgn="auto" latinLnBrk="0" hangingPunct="1">
                        <a:lnSpc>
                          <a:spcPct val="100000"/>
                        </a:lnSpc>
                        <a:spcBef>
                          <a:spcPts val="0"/>
                        </a:spcBef>
                        <a:spcAft>
                          <a:spcPts val="0"/>
                        </a:spcAft>
                        <a:buClrTx/>
                        <a:buSzTx/>
                        <a:buFontTx/>
                        <a:buNone/>
                        <a:tabLst/>
                        <a:defRPr/>
                      </a:pPr>
                      <a:r>
                        <a:rPr lang="fa-IR" dirty="0" smtClean="0">
                          <a:cs typeface="B Mitra" pitchFamily="2" charset="-78"/>
                          <a:hlinkClick r:id="rId16" action="ppaction://hlinksldjump">
                            <a:snd r:embed="rId5" name="thbad.wav"/>
                          </a:hlinkClick>
                          <a:hlinkMouseOver r:id="" action="ppaction://noaction">
                            <a:snd r:embed="rId6" name="0.wav"/>
                          </a:hlinkMouseOver>
                        </a:rPr>
                        <a:t>9</a:t>
                      </a:r>
                      <a:endParaRPr lang="fa-IR" dirty="0" smtClean="0">
                        <a:cs typeface="B Mitra" pitchFamily="2" charset="-78"/>
                      </a:endParaRPr>
                    </a:p>
                  </a:txBody>
                  <a:tcPr anchor="ctr"/>
                </a:tc>
                <a:tc>
                  <a:txBody>
                    <a:bodyPr/>
                    <a:lstStyle/>
                    <a:p>
                      <a:pPr algn="ctr" rtl="1"/>
                      <a:endParaRPr lang="fa-IR" dirty="0">
                        <a:cs typeface="B Mitra" pitchFamily="2" charset="-78"/>
                      </a:endParaRPr>
                    </a:p>
                  </a:txBody>
                  <a:tcPr anchor="ctr"/>
                </a:tc>
                <a:tc>
                  <a:txBody>
                    <a:bodyPr/>
                    <a:lstStyle/>
                    <a:p>
                      <a:pPr marL="0" marR="0" indent="0" algn="ctr" defTabSz="914400" rtl="1" eaLnBrk="1" fontAlgn="auto" latinLnBrk="0" hangingPunct="1">
                        <a:lnSpc>
                          <a:spcPct val="100000"/>
                        </a:lnSpc>
                        <a:spcBef>
                          <a:spcPts val="0"/>
                        </a:spcBef>
                        <a:spcAft>
                          <a:spcPts val="0"/>
                        </a:spcAft>
                        <a:buClrTx/>
                        <a:buSzTx/>
                        <a:buFontTx/>
                        <a:buNone/>
                        <a:tabLst/>
                        <a:defRPr/>
                      </a:pPr>
                      <a:r>
                        <a:rPr lang="fa-IR" dirty="0" smtClean="0">
                          <a:cs typeface="B Mitra" pitchFamily="2" charset="-78"/>
                          <a:hlinkClick r:id="rId17" action="ppaction://hlinksldjump">
                            <a:snd r:embed="rId5" name="thbad.wav"/>
                          </a:hlinkClick>
                          <a:hlinkMouseOver r:id="" action="ppaction://noaction">
                            <a:snd r:embed="rId6" name="0.wav"/>
                          </a:hlinkMouseOver>
                        </a:rPr>
                        <a:t>13</a:t>
                      </a:r>
                      <a:endParaRPr lang="fa-IR" dirty="0" smtClean="0">
                        <a:cs typeface="B Mitra" pitchFamily="2" charset="-78"/>
                      </a:endParaRPr>
                    </a:p>
                  </a:txBody>
                  <a:tcPr anchor="ctr"/>
                </a:tc>
                <a:tc>
                  <a:txBody>
                    <a:bodyPr/>
                    <a:lstStyle/>
                    <a:p>
                      <a:pPr algn="ctr" rtl="1"/>
                      <a:endParaRPr lang="fa-IR">
                        <a:cs typeface="B Mitra" pitchFamily="2" charset="-78"/>
                      </a:endParaRPr>
                    </a:p>
                  </a:txBody>
                  <a:tcPr anchor="ctr"/>
                </a:tc>
                <a:tc>
                  <a:txBody>
                    <a:bodyPr/>
                    <a:lstStyle/>
                    <a:p>
                      <a:pPr marL="0" marR="0" indent="0" algn="ctr" defTabSz="914400" rtl="1" eaLnBrk="1" fontAlgn="auto" latinLnBrk="0" hangingPunct="1">
                        <a:lnSpc>
                          <a:spcPct val="100000"/>
                        </a:lnSpc>
                        <a:spcBef>
                          <a:spcPts val="0"/>
                        </a:spcBef>
                        <a:spcAft>
                          <a:spcPts val="0"/>
                        </a:spcAft>
                        <a:buClrTx/>
                        <a:buSzTx/>
                        <a:buFontTx/>
                        <a:buNone/>
                        <a:tabLst/>
                        <a:defRPr/>
                      </a:pPr>
                      <a:r>
                        <a:rPr lang="fa-IR" dirty="0" smtClean="0">
                          <a:cs typeface="B Mitra" pitchFamily="2" charset="-78"/>
                          <a:hlinkClick r:id="rId18" action="ppaction://hlinksldjump">
                            <a:snd r:embed="rId5" name="thbad.wav"/>
                          </a:hlinkClick>
                          <a:hlinkMouseOver r:id="" action="ppaction://noaction">
                            <a:snd r:embed="rId6" name="0.wav"/>
                          </a:hlinkMouseOver>
                        </a:rPr>
                        <a:t>17</a:t>
                      </a:r>
                      <a:endParaRPr lang="fa-IR" dirty="0" smtClean="0">
                        <a:cs typeface="B Mitra" pitchFamily="2" charset="-78"/>
                      </a:endParaRPr>
                    </a:p>
                  </a:txBody>
                  <a:tcPr anchor="ctr"/>
                </a:tc>
                <a:tc>
                  <a:txBody>
                    <a:bodyPr/>
                    <a:lstStyle/>
                    <a:p>
                      <a:pPr algn="ctr" rtl="1"/>
                      <a:endParaRPr lang="fa-IR">
                        <a:cs typeface="B Mitra" pitchFamily="2" charset="-78"/>
                      </a:endParaRPr>
                    </a:p>
                  </a:txBody>
                  <a:tcPr anchor="ctr"/>
                </a:tc>
                <a:tc>
                  <a:txBody>
                    <a:bodyPr/>
                    <a:lstStyle/>
                    <a:p>
                      <a:pPr marL="0" marR="0" indent="0" algn="ctr" defTabSz="914400" rtl="1" eaLnBrk="1" fontAlgn="auto" latinLnBrk="0" hangingPunct="1">
                        <a:lnSpc>
                          <a:spcPct val="100000"/>
                        </a:lnSpc>
                        <a:spcBef>
                          <a:spcPts val="0"/>
                        </a:spcBef>
                        <a:spcAft>
                          <a:spcPts val="0"/>
                        </a:spcAft>
                        <a:buClrTx/>
                        <a:buSzTx/>
                        <a:buFontTx/>
                        <a:buNone/>
                        <a:tabLst/>
                        <a:defRPr/>
                      </a:pPr>
                      <a:r>
                        <a:rPr lang="fa-IR" dirty="0" smtClean="0">
                          <a:cs typeface="B Mitra" pitchFamily="2" charset="-78"/>
                          <a:hlinkClick r:id="rId19" action="ppaction://hlinksldjump">
                            <a:snd r:embed="rId5" name="thbad.wav"/>
                          </a:hlinkClick>
                          <a:hlinkMouseOver r:id="" action="ppaction://noaction">
                            <a:snd r:embed="rId6" name="0.wav"/>
                          </a:hlinkMouseOver>
                        </a:rPr>
                        <a:t>21</a:t>
                      </a:r>
                      <a:endParaRPr lang="fa-IR" dirty="0" smtClean="0">
                        <a:cs typeface="B Mitra" pitchFamily="2" charset="-78"/>
                      </a:endParaRPr>
                    </a:p>
                  </a:txBody>
                  <a:tcPr anchor="ctr"/>
                </a:tc>
                <a:tc>
                  <a:txBody>
                    <a:bodyPr/>
                    <a:lstStyle/>
                    <a:p>
                      <a:pPr algn="ctr" rtl="1"/>
                      <a:endParaRPr lang="fa-IR">
                        <a:cs typeface="B Mitra" pitchFamily="2" charset="-78"/>
                      </a:endParaRPr>
                    </a:p>
                  </a:txBody>
                  <a:tcPr anchor="ctr"/>
                </a:tc>
                <a:tc>
                  <a:txBody>
                    <a:bodyPr/>
                    <a:lstStyle/>
                    <a:p>
                      <a:pPr marL="0" marR="0" indent="0" algn="ctr" defTabSz="914400" rtl="1" eaLnBrk="1" fontAlgn="auto" latinLnBrk="0" hangingPunct="1">
                        <a:lnSpc>
                          <a:spcPct val="100000"/>
                        </a:lnSpc>
                        <a:spcBef>
                          <a:spcPts val="0"/>
                        </a:spcBef>
                        <a:spcAft>
                          <a:spcPts val="0"/>
                        </a:spcAft>
                        <a:buClrTx/>
                        <a:buSzTx/>
                        <a:buFontTx/>
                        <a:buNone/>
                        <a:tabLst/>
                        <a:defRPr/>
                      </a:pPr>
                      <a:r>
                        <a:rPr lang="fa-IR" dirty="0" smtClean="0">
                          <a:cs typeface="B Mitra" pitchFamily="2" charset="-78"/>
                          <a:hlinkClick r:id="rId20" action="ppaction://hlinksldjump">
                            <a:snd r:embed="rId5" name="thbad.wav"/>
                          </a:hlinkClick>
                          <a:hlinkMouseOver r:id="" action="ppaction://noaction">
                            <a:snd r:embed="rId6" name="0.wav"/>
                          </a:hlinkMouseOver>
                        </a:rPr>
                        <a:t>25</a:t>
                      </a:r>
                      <a:endParaRPr lang="fa-IR" dirty="0" smtClean="0">
                        <a:cs typeface="B Mitra" pitchFamily="2" charset="-78"/>
                      </a:endParaRPr>
                    </a:p>
                  </a:txBody>
                  <a:tcPr anchor="ctr"/>
                </a:tc>
                <a:tc>
                  <a:txBody>
                    <a:bodyPr/>
                    <a:lstStyle/>
                    <a:p>
                      <a:pPr algn="ctr" rtl="1"/>
                      <a:endParaRPr lang="fa-IR">
                        <a:cs typeface="B Mitra" pitchFamily="2" charset="-78"/>
                      </a:endParaRPr>
                    </a:p>
                  </a:txBody>
                  <a:tcPr anchor="ctr"/>
                </a:tc>
                <a:tc>
                  <a:txBody>
                    <a:bodyPr/>
                    <a:lstStyle/>
                    <a:p>
                      <a:pPr marL="0" marR="0" indent="0" algn="ctr" defTabSz="914400" rtl="1" eaLnBrk="1" fontAlgn="auto" latinLnBrk="0" hangingPunct="1">
                        <a:lnSpc>
                          <a:spcPct val="100000"/>
                        </a:lnSpc>
                        <a:spcBef>
                          <a:spcPts val="0"/>
                        </a:spcBef>
                        <a:spcAft>
                          <a:spcPts val="0"/>
                        </a:spcAft>
                        <a:buClrTx/>
                        <a:buSzTx/>
                        <a:buFontTx/>
                        <a:buNone/>
                        <a:tabLst/>
                        <a:defRPr/>
                      </a:pPr>
                      <a:r>
                        <a:rPr lang="fa-IR" dirty="0" smtClean="0">
                          <a:cs typeface="B Mitra" pitchFamily="2" charset="-78"/>
                          <a:hlinkClick r:id="rId21" action="ppaction://hlinksldjump">
                            <a:snd r:embed="rId5" name="thbad.wav"/>
                          </a:hlinkClick>
                          <a:hlinkMouseOver r:id="" action="ppaction://noaction">
                            <a:snd r:embed="rId6" name="0.wav"/>
                          </a:hlinkMouseOver>
                        </a:rPr>
                        <a:t>29</a:t>
                      </a:r>
                      <a:endParaRPr lang="fa-IR" dirty="0" smtClean="0">
                        <a:cs typeface="B Mitra" pitchFamily="2" charset="-78"/>
                      </a:endParaRPr>
                    </a:p>
                  </a:txBody>
                  <a:tcPr anchor="ctr"/>
                </a:tc>
              </a:tr>
              <a:tr h="357190">
                <a:tc>
                  <a:txBody>
                    <a:bodyPr/>
                    <a:lstStyle/>
                    <a:p>
                      <a:pPr algn="ctr" rtl="1"/>
                      <a:endParaRPr lang="fa-IR">
                        <a:cs typeface="B Mitra" pitchFamily="2" charset="-78"/>
                      </a:endParaRPr>
                    </a:p>
                  </a:txBody>
                  <a:tcPr anchor="ctr"/>
                </a:tc>
                <a:tc>
                  <a:txBody>
                    <a:bodyPr/>
                    <a:lstStyle/>
                    <a:p>
                      <a:pPr algn="ctr" rtl="1"/>
                      <a:endParaRPr lang="fa-IR">
                        <a:cs typeface="B Mitra" pitchFamily="2" charset="-78"/>
                      </a:endParaRPr>
                    </a:p>
                  </a:txBody>
                  <a:tcPr anchor="ctr"/>
                </a:tc>
                <a:tc>
                  <a:txBody>
                    <a:bodyPr/>
                    <a:lstStyle/>
                    <a:p>
                      <a:pPr algn="ctr" rtl="1"/>
                      <a:endParaRPr lang="fa-IR">
                        <a:cs typeface="B Mitra" pitchFamily="2" charset="-78"/>
                      </a:endParaRPr>
                    </a:p>
                  </a:txBody>
                  <a:tcPr anchor="ctr"/>
                </a:tc>
                <a:tc>
                  <a:txBody>
                    <a:bodyPr/>
                    <a:lstStyle/>
                    <a:p>
                      <a:pPr algn="ctr" rtl="1"/>
                      <a:endParaRPr lang="fa-IR">
                        <a:cs typeface="B Mitra" pitchFamily="2" charset="-78"/>
                      </a:endParaRPr>
                    </a:p>
                  </a:txBody>
                  <a:tcPr anchor="ctr"/>
                </a:tc>
                <a:tc>
                  <a:txBody>
                    <a:bodyPr/>
                    <a:lstStyle/>
                    <a:p>
                      <a:pPr algn="ctr" rtl="1"/>
                      <a:endParaRPr lang="fa-IR">
                        <a:cs typeface="B Mitra" pitchFamily="2" charset="-78"/>
                      </a:endParaRPr>
                    </a:p>
                  </a:txBody>
                  <a:tcPr anchor="ctr"/>
                </a:tc>
                <a:tc>
                  <a:txBody>
                    <a:bodyPr/>
                    <a:lstStyle/>
                    <a:p>
                      <a:pPr algn="ctr" rtl="1"/>
                      <a:endParaRPr lang="fa-IR" dirty="0">
                        <a:cs typeface="B Mitra" pitchFamily="2" charset="-78"/>
                      </a:endParaRPr>
                    </a:p>
                  </a:txBody>
                  <a:tcPr anchor="ctr"/>
                </a:tc>
                <a:tc>
                  <a:txBody>
                    <a:bodyPr/>
                    <a:lstStyle/>
                    <a:p>
                      <a:pPr algn="ctr" rtl="1"/>
                      <a:endParaRPr lang="fa-IR">
                        <a:cs typeface="B Mitra" pitchFamily="2" charset="-78"/>
                      </a:endParaRPr>
                    </a:p>
                  </a:txBody>
                  <a:tcPr anchor="ctr"/>
                </a:tc>
                <a:tc>
                  <a:txBody>
                    <a:bodyPr/>
                    <a:lstStyle/>
                    <a:p>
                      <a:pPr algn="ctr" rtl="1"/>
                      <a:endParaRPr lang="fa-IR">
                        <a:cs typeface="B Mitra" pitchFamily="2" charset="-78"/>
                      </a:endParaRPr>
                    </a:p>
                  </a:txBody>
                  <a:tcPr anchor="ctr"/>
                </a:tc>
                <a:tc>
                  <a:txBody>
                    <a:bodyPr/>
                    <a:lstStyle/>
                    <a:p>
                      <a:pPr algn="ctr" rtl="1"/>
                      <a:endParaRPr lang="fa-IR">
                        <a:cs typeface="B Mitra" pitchFamily="2" charset="-78"/>
                      </a:endParaRPr>
                    </a:p>
                  </a:txBody>
                  <a:tcPr anchor="ctr"/>
                </a:tc>
                <a:tc>
                  <a:txBody>
                    <a:bodyPr/>
                    <a:lstStyle/>
                    <a:p>
                      <a:pPr algn="ctr" rtl="1"/>
                      <a:endParaRPr lang="fa-IR">
                        <a:cs typeface="B Mitra" pitchFamily="2" charset="-78"/>
                      </a:endParaRPr>
                    </a:p>
                  </a:txBody>
                  <a:tcPr anchor="ctr"/>
                </a:tc>
                <a:tc>
                  <a:txBody>
                    <a:bodyPr/>
                    <a:lstStyle/>
                    <a:p>
                      <a:pPr algn="ctr" rtl="1"/>
                      <a:endParaRPr lang="fa-IR">
                        <a:cs typeface="B Mitra" pitchFamily="2" charset="-78"/>
                      </a:endParaRPr>
                    </a:p>
                  </a:txBody>
                  <a:tcPr anchor="ctr"/>
                </a:tc>
                <a:tc>
                  <a:txBody>
                    <a:bodyPr/>
                    <a:lstStyle/>
                    <a:p>
                      <a:pPr algn="ctr" rtl="1"/>
                      <a:endParaRPr lang="fa-IR">
                        <a:cs typeface="B Mitra" pitchFamily="2" charset="-78"/>
                      </a:endParaRPr>
                    </a:p>
                  </a:txBody>
                  <a:tcPr anchor="ctr"/>
                </a:tc>
                <a:tc>
                  <a:txBody>
                    <a:bodyPr/>
                    <a:lstStyle/>
                    <a:p>
                      <a:pPr algn="ctr" rtl="1"/>
                      <a:endParaRPr lang="fa-IR">
                        <a:cs typeface="B Mitra" pitchFamily="2" charset="-78"/>
                      </a:endParaRPr>
                    </a:p>
                  </a:txBody>
                  <a:tcPr anchor="ctr"/>
                </a:tc>
                <a:tc>
                  <a:txBody>
                    <a:bodyPr/>
                    <a:lstStyle/>
                    <a:p>
                      <a:pPr algn="ctr" rtl="1"/>
                      <a:endParaRPr lang="fa-IR">
                        <a:cs typeface="B Mitra" pitchFamily="2" charset="-78"/>
                      </a:endParaRPr>
                    </a:p>
                  </a:txBody>
                  <a:tcPr anchor="ctr"/>
                </a:tc>
                <a:tc>
                  <a:txBody>
                    <a:bodyPr/>
                    <a:lstStyle/>
                    <a:p>
                      <a:pPr algn="ctr" rtl="1"/>
                      <a:endParaRPr lang="fa-IR" dirty="0">
                        <a:cs typeface="B Mitra" pitchFamily="2" charset="-78"/>
                      </a:endParaRPr>
                    </a:p>
                  </a:txBody>
                  <a:tcPr anchor="ctr"/>
                </a:tc>
              </a:tr>
              <a:tr h="562934">
                <a:tc>
                  <a:txBody>
                    <a:bodyPr/>
                    <a:lstStyle/>
                    <a:p>
                      <a:pPr algn="ctr" rtl="1"/>
                      <a:r>
                        <a:rPr lang="fa-IR" dirty="0" smtClean="0">
                          <a:cs typeface="B Mitra" pitchFamily="2" charset="-78"/>
                          <a:hlinkClick r:id="rId9" action="ppaction://hlinksldjump">
                            <a:snd r:embed="rId5" name="thbad.wav"/>
                          </a:hlinkClick>
                          <a:hlinkMouseOver r:id="" action="ppaction://noaction">
                            <a:snd r:embed="rId6" name="0.wav"/>
                          </a:hlinkMouseOver>
                        </a:rPr>
                        <a:t>2</a:t>
                      </a:r>
                      <a:endParaRPr lang="fa-IR" dirty="0">
                        <a:cs typeface="B Mitra" pitchFamily="2" charset="-78"/>
                      </a:endParaRPr>
                    </a:p>
                  </a:txBody>
                  <a:tcPr anchor="ctr"/>
                </a:tc>
                <a:tc>
                  <a:txBody>
                    <a:bodyPr/>
                    <a:lstStyle/>
                    <a:p>
                      <a:pPr algn="ctr" rtl="1"/>
                      <a:endParaRPr lang="fa-IR">
                        <a:cs typeface="B Mitra" pitchFamily="2" charset="-78"/>
                      </a:endParaRPr>
                    </a:p>
                  </a:txBody>
                  <a:tcPr anchor="ctr"/>
                </a:tc>
                <a:tc>
                  <a:txBody>
                    <a:bodyPr/>
                    <a:lstStyle/>
                    <a:p>
                      <a:pPr algn="ctr" rtl="1"/>
                      <a:r>
                        <a:rPr lang="fa-IR" dirty="0" smtClean="0">
                          <a:cs typeface="B Mitra" pitchFamily="2" charset="-78"/>
                          <a:hlinkClick r:id="rId14" action="ppaction://hlinksldjump">
                            <a:snd r:embed="rId5" name="thbad.wav"/>
                          </a:hlinkClick>
                          <a:hlinkMouseOver r:id="" action="ppaction://noaction">
                            <a:snd r:embed="rId6" name="0.wav"/>
                          </a:hlinkMouseOver>
                        </a:rPr>
                        <a:t>6</a:t>
                      </a:r>
                      <a:endParaRPr lang="fa-IR" dirty="0">
                        <a:cs typeface="B Mitra" pitchFamily="2" charset="-78"/>
                      </a:endParaRPr>
                    </a:p>
                  </a:txBody>
                  <a:tcPr anchor="ctr"/>
                </a:tc>
                <a:tc>
                  <a:txBody>
                    <a:bodyPr/>
                    <a:lstStyle/>
                    <a:p>
                      <a:pPr algn="ctr" rtl="1"/>
                      <a:endParaRPr lang="fa-IR">
                        <a:cs typeface="B Mitra" pitchFamily="2" charset="-78"/>
                      </a:endParaRPr>
                    </a:p>
                  </a:txBody>
                  <a:tcPr anchor="ctr"/>
                </a:tc>
                <a:tc>
                  <a:txBody>
                    <a:bodyPr/>
                    <a:lstStyle/>
                    <a:p>
                      <a:pPr marL="0" marR="0" indent="0" algn="ctr" defTabSz="914400" rtl="1" eaLnBrk="1" fontAlgn="auto" latinLnBrk="0" hangingPunct="1">
                        <a:lnSpc>
                          <a:spcPct val="100000"/>
                        </a:lnSpc>
                        <a:spcBef>
                          <a:spcPts val="0"/>
                        </a:spcBef>
                        <a:spcAft>
                          <a:spcPts val="0"/>
                        </a:spcAft>
                        <a:buClrTx/>
                        <a:buSzTx/>
                        <a:buFontTx/>
                        <a:buNone/>
                        <a:tabLst/>
                        <a:defRPr/>
                      </a:pPr>
                      <a:r>
                        <a:rPr lang="fa-IR" dirty="0" smtClean="0">
                          <a:cs typeface="B Mitra" pitchFamily="2" charset="-78"/>
                          <a:hlinkClick r:id="rId22" action="ppaction://hlinksldjump">
                            <a:snd r:embed="rId5" name="thbad.wav"/>
                          </a:hlinkClick>
                          <a:hlinkMouseOver r:id="" action="ppaction://noaction">
                            <a:snd r:embed="rId6" name="0.wav"/>
                          </a:hlinkMouseOver>
                        </a:rPr>
                        <a:t>10</a:t>
                      </a:r>
                      <a:endParaRPr lang="fa-IR" dirty="0" smtClean="0">
                        <a:cs typeface="B Mitra" pitchFamily="2" charset="-78"/>
                      </a:endParaRPr>
                    </a:p>
                  </a:txBody>
                  <a:tcPr anchor="ctr"/>
                </a:tc>
                <a:tc>
                  <a:txBody>
                    <a:bodyPr/>
                    <a:lstStyle/>
                    <a:p>
                      <a:pPr algn="ctr" rtl="1"/>
                      <a:endParaRPr lang="fa-IR">
                        <a:cs typeface="B Mitra" pitchFamily="2" charset="-78"/>
                      </a:endParaRPr>
                    </a:p>
                  </a:txBody>
                  <a:tcPr anchor="ctr"/>
                </a:tc>
                <a:tc>
                  <a:txBody>
                    <a:bodyPr/>
                    <a:lstStyle/>
                    <a:p>
                      <a:pPr marL="0" marR="0" indent="0" algn="ctr" defTabSz="914400" rtl="1" eaLnBrk="1" fontAlgn="auto" latinLnBrk="0" hangingPunct="1">
                        <a:lnSpc>
                          <a:spcPct val="100000"/>
                        </a:lnSpc>
                        <a:spcBef>
                          <a:spcPts val="0"/>
                        </a:spcBef>
                        <a:spcAft>
                          <a:spcPts val="0"/>
                        </a:spcAft>
                        <a:buClrTx/>
                        <a:buSzTx/>
                        <a:buFontTx/>
                        <a:buNone/>
                        <a:tabLst/>
                        <a:defRPr/>
                      </a:pPr>
                      <a:r>
                        <a:rPr lang="fa-IR" dirty="0" smtClean="0">
                          <a:cs typeface="B Mitra" pitchFamily="2" charset="-78"/>
                          <a:hlinkClick r:id="rId23" action="ppaction://hlinksldjump">
                            <a:snd r:embed="rId5" name="thbad.wav"/>
                          </a:hlinkClick>
                          <a:hlinkMouseOver r:id="" action="ppaction://noaction">
                            <a:snd r:embed="rId6" name="0.wav"/>
                          </a:hlinkMouseOver>
                        </a:rPr>
                        <a:t>14</a:t>
                      </a:r>
                      <a:endParaRPr lang="fa-IR" dirty="0" smtClean="0">
                        <a:cs typeface="B Mitra" pitchFamily="2" charset="-78"/>
                      </a:endParaRPr>
                    </a:p>
                  </a:txBody>
                  <a:tcPr anchor="ctr"/>
                </a:tc>
                <a:tc>
                  <a:txBody>
                    <a:bodyPr/>
                    <a:lstStyle/>
                    <a:p>
                      <a:pPr algn="ctr" rtl="1"/>
                      <a:endParaRPr lang="fa-IR">
                        <a:cs typeface="B Mitra" pitchFamily="2" charset="-78"/>
                      </a:endParaRPr>
                    </a:p>
                  </a:txBody>
                  <a:tcPr anchor="ctr"/>
                </a:tc>
                <a:tc>
                  <a:txBody>
                    <a:bodyPr/>
                    <a:lstStyle/>
                    <a:p>
                      <a:pPr marL="0" marR="0" indent="0" algn="ctr" defTabSz="914400" rtl="1" eaLnBrk="1" fontAlgn="auto" latinLnBrk="0" hangingPunct="1">
                        <a:lnSpc>
                          <a:spcPct val="100000"/>
                        </a:lnSpc>
                        <a:spcBef>
                          <a:spcPts val="0"/>
                        </a:spcBef>
                        <a:spcAft>
                          <a:spcPts val="0"/>
                        </a:spcAft>
                        <a:buClrTx/>
                        <a:buSzTx/>
                        <a:buFontTx/>
                        <a:buNone/>
                        <a:tabLst/>
                        <a:defRPr/>
                      </a:pPr>
                      <a:r>
                        <a:rPr lang="fa-IR" dirty="0" smtClean="0">
                          <a:cs typeface="B Mitra" pitchFamily="2" charset="-78"/>
                          <a:hlinkClick r:id="rId24" action="ppaction://hlinksldjump">
                            <a:snd r:embed="rId5" name="thbad.wav"/>
                          </a:hlinkClick>
                          <a:hlinkMouseOver r:id="" action="ppaction://noaction">
                            <a:snd r:embed="rId6" name="0.wav"/>
                          </a:hlinkMouseOver>
                        </a:rPr>
                        <a:t>18</a:t>
                      </a:r>
                      <a:endParaRPr lang="fa-IR" dirty="0" smtClean="0">
                        <a:cs typeface="B Mitra" pitchFamily="2" charset="-78"/>
                      </a:endParaRPr>
                    </a:p>
                  </a:txBody>
                  <a:tcPr anchor="ctr"/>
                </a:tc>
                <a:tc>
                  <a:txBody>
                    <a:bodyPr/>
                    <a:lstStyle/>
                    <a:p>
                      <a:pPr algn="ctr" rtl="1"/>
                      <a:endParaRPr lang="fa-IR">
                        <a:cs typeface="B Mitra" pitchFamily="2" charset="-78"/>
                      </a:endParaRPr>
                    </a:p>
                  </a:txBody>
                  <a:tcPr anchor="ctr"/>
                </a:tc>
                <a:tc>
                  <a:txBody>
                    <a:bodyPr/>
                    <a:lstStyle/>
                    <a:p>
                      <a:pPr marL="0" marR="0" indent="0" algn="ctr" defTabSz="914400" rtl="1" eaLnBrk="1" fontAlgn="auto" latinLnBrk="0" hangingPunct="1">
                        <a:lnSpc>
                          <a:spcPct val="100000"/>
                        </a:lnSpc>
                        <a:spcBef>
                          <a:spcPts val="0"/>
                        </a:spcBef>
                        <a:spcAft>
                          <a:spcPts val="0"/>
                        </a:spcAft>
                        <a:buClrTx/>
                        <a:buSzTx/>
                        <a:buFontTx/>
                        <a:buNone/>
                        <a:tabLst/>
                        <a:defRPr/>
                      </a:pPr>
                      <a:r>
                        <a:rPr lang="fa-IR" dirty="0" smtClean="0">
                          <a:cs typeface="B Mitra" pitchFamily="2" charset="-78"/>
                          <a:hlinkClick r:id="rId25" action="ppaction://hlinksldjump">
                            <a:snd r:embed="rId5" name="thbad.wav"/>
                          </a:hlinkClick>
                          <a:hlinkMouseOver r:id="" action="ppaction://noaction">
                            <a:snd r:embed="rId6" name="0.wav"/>
                          </a:hlinkMouseOver>
                        </a:rPr>
                        <a:t>22</a:t>
                      </a:r>
                      <a:endParaRPr lang="fa-IR" dirty="0" smtClean="0">
                        <a:cs typeface="B Mitra" pitchFamily="2" charset="-78"/>
                      </a:endParaRPr>
                    </a:p>
                  </a:txBody>
                  <a:tcPr anchor="ctr"/>
                </a:tc>
                <a:tc>
                  <a:txBody>
                    <a:bodyPr/>
                    <a:lstStyle/>
                    <a:p>
                      <a:pPr algn="ctr" rtl="1"/>
                      <a:endParaRPr lang="fa-IR">
                        <a:cs typeface="B Mitra" pitchFamily="2" charset="-78"/>
                      </a:endParaRPr>
                    </a:p>
                  </a:txBody>
                  <a:tcPr anchor="ctr"/>
                </a:tc>
                <a:tc>
                  <a:txBody>
                    <a:bodyPr/>
                    <a:lstStyle/>
                    <a:p>
                      <a:pPr marL="0" marR="0" indent="0" algn="ctr" defTabSz="914400" rtl="1" eaLnBrk="1" fontAlgn="auto" latinLnBrk="0" hangingPunct="1">
                        <a:lnSpc>
                          <a:spcPct val="100000"/>
                        </a:lnSpc>
                        <a:spcBef>
                          <a:spcPts val="0"/>
                        </a:spcBef>
                        <a:spcAft>
                          <a:spcPts val="0"/>
                        </a:spcAft>
                        <a:buClrTx/>
                        <a:buSzTx/>
                        <a:buFontTx/>
                        <a:buNone/>
                        <a:tabLst/>
                        <a:defRPr/>
                      </a:pPr>
                      <a:r>
                        <a:rPr lang="fa-IR" dirty="0" smtClean="0">
                          <a:cs typeface="B Mitra" pitchFamily="2" charset="-78"/>
                          <a:hlinkClick r:id="rId26" action="ppaction://hlinksldjump">
                            <a:snd r:embed="rId5" name="thbad.wav"/>
                          </a:hlinkClick>
                          <a:hlinkMouseOver r:id="" action="ppaction://noaction">
                            <a:snd r:embed="rId6" name="0.wav"/>
                          </a:hlinkMouseOver>
                        </a:rPr>
                        <a:t>26</a:t>
                      </a:r>
                      <a:endParaRPr lang="fa-IR" dirty="0" smtClean="0">
                        <a:cs typeface="B Mitra" pitchFamily="2" charset="-78"/>
                      </a:endParaRPr>
                    </a:p>
                  </a:txBody>
                  <a:tcPr anchor="ctr"/>
                </a:tc>
                <a:tc>
                  <a:txBody>
                    <a:bodyPr/>
                    <a:lstStyle/>
                    <a:p>
                      <a:pPr algn="ctr" rtl="1"/>
                      <a:endParaRPr lang="fa-IR">
                        <a:cs typeface="B Mitra" pitchFamily="2" charset="-78"/>
                      </a:endParaRPr>
                    </a:p>
                  </a:txBody>
                  <a:tcPr anchor="ctr"/>
                </a:tc>
                <a:tc>
                  <a:txBody>
                    <a:bodyPr/>
                    <a:lstStyle/>
                    <a:p>
                      <a:pPr marL="0" marR="0" indent="0" algn="ctr" defTabSz="914400" rtl="1" eaLnBrk="1" fontAlgn="auto" latinLnBrk="0" hangingPunct="1">
                        <a:lnSpc>
                          <a:spcPct val="100000"/>
                        </a:lnSpc>
                        <a:spcBef>
                          <a:spcPts val="0"/>
                        </a:spcBef>
                        <a:spcAft>
                          <a:spcPts val="0"/>
                        </a:spcAft>
                        <a:buClrTx/>
                        <a:buSzTx/>
                        <a:buFontTx/>
                        <a:buNone/>
                        <a:tabLst/>
                        <a:defRPr/>
                      </a:pPr>
                      <a:r>
                        <a:rPr lang="fa-IR" dirty="0" smtClean="0">
                          <a:cs typeface="B Mitra" pitchFamily="2" charset="-78"/>
                          <a:hlinkClick r:id="rId27" action="ppaction://hlinksldjump">
                            <a:snd r:embed="rId5" name="thbad.wav"/>
                          </a:hlinkClick>
                          <a:hlinkMouseOver r:id="" action="ppaction://noaction">
                            <a:snd r:embed="rId6" name="0.wav"/>
                          </a:hlinkMouseOver>
                        </a:rPr>
                        <a:t>30</a:t>
                      </a:r>
                      <a:endParaRPr lang="fa-IR" dirty="0" smtClean="0">
                        <a:cs typeface="B Mitra" pitchFamily="2" charset="-78"/>
                      </a:endParaRPr>
                    </a:p>
                  </a:txBody>
                  <a:tcPr anchor="ctr"/>
                </a:tc>
              </a:tr>
              <a:tr h="357190">
                <a:tc>
                  <a:txBody>
                    <a:bodyPr/>
                    <a:lstStyle/>
                    <a:p>
                      <a:pPr algn="ctr" rtl="1"/>
                      <a:endParaRPr lang="fa-IR">
                        <a:cs typeface="B Mitra" pitchFamily="2" charset="-78"/>
                      </a:endParaRPr>
                    </a:p>
                  </a:txBody>
                  <a:tcPr anchor="ctr"/>
                </a:tc>
                <a:tc>
                  <a:txBody>
                    <a:bodyPr/>
                    <a:lstStyle/>
                    <a:p>
                      <a:pPr algn="ctr" rtl="1"/>
                      <a:endParaRPr lang="fa-IR">
                        <a:cs typeface="B Mitra" pitchFamily="2" charset="-78"/>
                      </a:endParaRPr>
                    </a:p>
                  </a:txBody>
                  <a:tcPr anchor="ctr"/>
                </a:tc>
                <a:tc>
                  <a:txBody>
                    <a:bodyPr/>
                    <a:lstStyle/>
                    <a:p>
                      <a:pPr algn="ctr" rtl="1"/>
                      <a:endParaRPr lang="fa-IR">
                        <a:cs typeface="B Mitra" pitchFamily="2" charset="-78"/>
                      </a:endParaRPr>
                    </a:p>
                  </a:txBody>
                  <a:tcPr anchor="ctr"/>
                </a:tc>
                <a:tc>
                  <a:txBody>
                    <a:bodyPr/>
                    <a:lstStyle/>
                    <a:p>
                      <a:pPr algn="ctr" rtl="1"/>
                      <a:endParaRPr lang="fa-IR">
                        <a:cs typeface="B Mitra" pitchFamily="2" charset="-78"/>
                      </a:endParaRPr>
                    </a:p>
                  </a:txBody>
                  <a:tcPr anchor="ctr"/>
                </a:tc>
                <a:tc>
                  <a:txBody>
                    <a:bodyPr/>
                    <a:lstStyle/>
                    <a:p>
                      <a:pPr algn="ctr" rtl="1"/>
                      <a:endParaRPr lang="fa-IR">
                        <a:cs typeface="B Mitra" pitchFamily="2" charset="-78"/>
                      </a:endParaRPr>
                    </a:p>
                  </a:txBody>
                  <a:tcPr anchor="ctr"/>
                </a:tc>
                <a:tc>
                  <a:txBody>
                    <a:bodyPr/>
                    <a:lstStyle/>
                    <a:p>
                      <a:pPr algn="ctr" rtl="1"/>
                      <a:endParaRPr lang="fa-IR">
                        <a:cs typeface="B Mitra" pitchFamily="2" charset="-78"/>
                      </a:endParaRPr>
                    </a:p>
                  </a:txBody>
                  <a:tcPr anchor="ctr"/>
                </a:tc>
                <a:tc>
                  <a:txBody>
                    <a:bodyPr/>
                    <a:lstStyle/>
                    <a:p>
                      <a:pPr algn="ctr" rtl="1"/>
                      <a:endParaRPr lang="fa-IR">
                        <a:cs typeface="B Mitra" pitchFamily="2" charset="-78"/>
                      </a:endParaRPr>
                    </a:p>
                  </a:txBody>
                  <a:tcPr anchor="ctr"/>
                </a:tc>
                <a:tc>
                  <a:txBody>
                    <a:bodyPr/>
                    <a:lstStyle/>
                    <a:p>
                      <a:pPr algn="ctr" rtl="1"/>
                      <a:endParaRPr lang="fa-IR">
                        <a:cs typeface="B Mitra" pitchFamily="2" charset="-78"/>
                      </a:endParaRPr>
                    </a:p>
                  </a:txBody>
                  <a:tcPr anchor="ctr"/>
                </a:tc>
                <a:tc>
                  <a:txBody>
                    <a:bodyPr/>
                    <a:lstStyle/>
                    <a:p>
                      <a:pPr algn="ctr" rtl="1"/>
                      <a:endParaRPr lang="fa-IR">
                        <a:cs typeface="B Mitra" pitchFamily="2" charset="-78"/>
                      </a:endParaRPr>
                    </a:p>
                  </a:txBody>
                  <a:tcPr anchor="ctr"/>
                </a:tc>
                <a:tc>
                  <a:txBody>
                    <a:bodyPr/>
                    <a:lstStyle/>
                    <a:p>
                      <a:pPr algn="ctr" rtl="1"/>
                      <a:endParaRPr lang="fa-IR">
                        <a:cs typeface="B Mitra" pitchFamily="2" charset="-78"/>
                      </a:endParaRPr>
                    </a:p>
                  </a:txBody>
                  <a:tcPr anchor="ctr"/>
                </a:tc>
                <a:tc>
                  <a:txBody>
                    <a:bodyPr/>
                    <a:lstStyle/>
                    <a:p>
                      <a:pPr algn="ctr" rtl="1"/>
                      <a:endParaRPr lang="fa-IR">
                        <a:cs typeface="B Mitra" pitchFamily="2" charset="-78"/>
                      </a:endParaRPr>
                    </a:p>
                  </a:txBody>
                  <a:tcPr anchor="ctr"/>
                </a:tc>
                <a:tc>
                  <a:txBody>
                    <a:bodyPr/>
                    <a:lstStyle/>
                    <a:p>
                      <a:pPr algn="ctr" rtl="1"/>
                      <a:endParaRPr lang="fa-IR">
                        <a:cs typeface="B Mitra" pitchFamily="2" charset="-78"/>
                      </a:endParaRPr>
                    </a:p>
                  </a:txBody>
                  <a:tcPr anchor="ctr"/>
                </a:tc>
                <a:tc>
                  <a:txBody>
                    <a:bodyPr/>
                    <a:lstStyle/>
                    <a:p>
                      <a:pPr algn="ctr" rtl="1"/>
                      <a:endParaRPr lang="fa-IR">
                        <a:cs typeface="B Mitra" pitchFamily="2" charset="-78"/>
                      </a:endParaRPr>
                    </a:p>
                  </a:txBody>
                  <a:tcPr anchor="ctr"/>
                </a:tc>
                <a:tc>
                  <a:txBody>
                    <a:bodyPr/>
                    <a:lstStyle/>
                    <a:p>
                      <a:pPr algn="ctr" rtl="1"/>
                      <a:endParaRPr lang="fa-IR">
                        <a:cs typeface="B Mitra" pitchFamily="2" charset="-78"/>
                      </a:endParaRPr>
                    </a:p>
                  </a:txBody>
                  <a:tcPr anchor="ctr"/>
                </a:tc>
                <a:tc>
                  <a:txBody>
                    <a:bodyPr/>
                    <a:lstStyle/>
                    <a:p>
                      <a:pPr algn="ctr" rtl="1"/>
                      <a:endParaRPr lang="fa-IR" dirty="0">
                        <a:cs typeface="B Mitra" pitchFamily="2" charset="-78"/>
                      </a:endParaRPr>
                    </a:p>
                  </a:txBody>
                  <a:tcPr anchor="ctr"/>
                </a:tc>
              </a:tr>
              <a:tr h="562934">
                <a:tc>
                  <a:txBody>
                    <a:bodyPr/>
                    <a:lstStyle/>
                    <a:p>
                      <a:pPr algn="ctr" rtl="1"/>
                      <a:r>
                        <a:rPr lang="fa-IR" dirty="0" smtClean="0">
                          <a:cs typeface="B Mitra" pitchFamily="2" charset="-78"/>
                          <a:hlinkClick r:id="rId13" action="ppaction://hlinksldjump">
                            <a:snd r:embed="rId5" name="thbad.wav"/>
                          </a:hlinkClick>
                          <a:hlinkMouseOver r:id="" action="ppaction://noaction">
                            <a:snd r:embed="rId6" name="0.wav"/>
                          </a:hlinkMouseOver>
                        </a:rPr>
                        <a:t>3</a:t>
                      </a:r>
                      <a:endParaRPr lang="fa-IR" dirty="0">
                        <a:cs typeface="B Mitra" pitchFamily="2" charset="-78"/>
                      </a:endParaRPr>
                    </a:p>
                  </a:txBody>
                  <a:tcPr anchor="ctr"/>
                </a:tc>
                <a:tc>
                  <a:txBody>
                    <a:bodyPr/>
                    <a:lstStyle/>
                    <a:p>
                      <a:pPr algn="ctr" rtl="1"/>
                      <a:endParaRPr lang="fa-IR">
                        <a:cs typeface="B Mitra" pitchFamily="2" charset="-78"/>
                      </a:endParaRPr>
                    </a:p>
                  </a:txBody>
                  <a:tcPr anchor="ctr"/>
                </a:tc>
                <a:tc>
                  <a:txBody>
                    <a:bodyPr/>
                    <a:lstStyle/>
                    <a:p>
                      <a:pPr marL="0" marR="0" indent="0" algn="ctr" defTabSz="914400" rtl="1" eaLnBrk="1" fontAlgn="auto" latinLnBrk="0" hangingPunct="1">
                        <a:lnSpc>
                          <a:spcPct val="100000"/>
                        </a:lnSpc>
                        <a:spcBef>
                          <a:spcPts val="0"/>
                        </a:spcBef>
                        <a:spcAft>
                          <a:spcPts val="0"/>
                        </a:spcAft>
                        <a:buClrTx/>
                        <a:buSzTx/>
                        <a:buFontTx/>
                        <a:buNone/>
                        <a:tabLst/>
                        <a:defRPr/>
                      </a:pPr>
                      <a:r>
                        <a:rPr lang="fa-IR" dirty="0" smtClean="0">
                          <a:cs typeface="B Mitra" pitchFamily="2" charset="-78"/>
                          <a:hlinkClick r:id="rId28" action="ppaction://hlinksldjump">
                            <a:snd r:embed="rId5" name="thbad.wav"/>
                          </a:hlinkClick>
                          <a:hlinkMouseOver r:id="" action="ppaction://noaction">
                            <a:snd r:embed="rId6" name="0.wav"/>
                          </a:hlinkMouseOver>
                        </a:rPr>
                        <a:t>7</a:t>
                      </a:r>
                      <a:endParaRPr lang="fa-IR" dirty="0" smtClean="0">
                        <a:cs typeface="B Mitra" pitchFamily="2" charset="-78"/>
                      </a:endParaRPr>
                    </a:p>
                  </a:txBody>
                  <a:tcPr anchor="ctr"/>
                </a:tc>
                <a:tc>
                  <a:txBody>
                    <a:bodyPr/>
                    <a:lstStyle/>
                    <a:p>
                      <a:pPr algn="ctr" rtl="1"/>
                      <a:endParaRPr lang="fa-IR">
                        <a:cs typeface="B Mitra" pitchFamily="2" charset="-78"/>
                      </a:endParaRPr>
                    </a:p>
                  </a:txBody>
                  <a:tcPr anchor="ctr"/>
                </a:tc>
                <a:tc>
                  <a:txBody>
                    <a:bodyPr/>
                    <a:lstStyle/>
                    <a:p>
                      <a:pPr marL="0" marR="0" indent="0" algn="ctr" defTabSz="914400" rtl="1" eaLnBrk="1" fontAlgn="auto" latinLnBrk="0" hangingPunct="1">
                        <a:lnSpc>
                          <a:spcPct val="100000"/>
                        </a:lnSpc>
                        <a:spcBef>
                          <a:spcPts val="0"/>
                        </a:spcBef>
                        <a:spcAft>
                          <a:spcPts val="0"/>
                        </a:spcAft>
                        <a:buClrTx/>
                        <a:buSzTx/>
                        <a:buFontTx/>
                        <a:buNone/>
                        <a:tabLst/>
                        <a:defRPr/>
                      </a:pPr>
                      <a:r>
                        <a:rPr lang="fa-IR" dirty="0" smtClean="0">
                          <a:cs typeface="B Mitra" pitchFamily="2" charset="-78"/>
                          <a:hlinkClick r:id="rId29" action="ppaction://hlinksldjump">
                            <a:snd r:embed="rId5" name="thbad.wav"/>
                          </a:hlinkClick>
                          <a:hlinkMouseOver r:id="" action="ppaction://noaction">
                            <a:snd r:embed="rId6" name="0.wav"/>
                          </a:hlinkMouseOver>
                        </a:rPr>
                        <a:t>11</a:t>
                      </a:r>
                      <a:endParaRPr lang="fa-IR" dirty="0" smtClean="0">
                        <a:cs typeface="B Mitra" pitchFamily="2" charset="-78"/>
                      </a:endParaRPr>
                    </a:p>
                  </a:txBody>
                  <a:tcPr anchor="ctr"/>
                </a:tc>
                <a:tc>
                  <a:txBody>
                    <a:bodyPr/>
                    <a:lstStyle/>
                    <a:p>
                      <a:pPr algn="ctr" rtl="1"/>
                      <a:endParaRPr lang="fa-IR">
                        <a:cs typeface="B Mitra" pitchFamily="2" charset="-78"/>
                      </a:endParaRPr>
                    </a:p>
                  </a:txBody>
                  <a:tcPr anchor="ctr"/>
                </a:tc>
                <a:tc>
                  <a:txBody>
                    <a:bodyPr/>
                    <a:lstStyle/>
                    <a:p>
                      <a:pPr marL="0" marR="0" indent="0" algn="ctr" defTabSz="914400" rtl="1" eaLnBrk="1" fontAlgn="auto" latinLnBrk="0" hangingPunct="1">
                        <a:lnSpc>
                          <a:spcPct val="100000"/>
                        </a:lnSpc>
                        <a:spcBef>
                          <a:spcPts val="0"/>
                        </a:spcBef>
                        <a:spcAft>
                          <a:spcPts val="0"/>
                        </a:spcAft>
                        <a:buClrTx/>
                        <a:buSzTx/>
                        <a:buFontTx/>
                        <a:buNone/>
                        <a:tabLst/>
                        <a:defRPr/>
                      </a:pPr>
                      <a:r>
                        <a:rPr lang="fa-IR" dirty="0" smtClean="0">
                          <a:cs typeface="B Mitra" pitchFamily="2" charset="-78"/>
                          <a:hlinkClick r:id="rId30" action="ppaction://hlinksldjump">
                            <a:snd r:embed="rId5" name="thbad.wav"/>
                          </a:hlinkClick>
                          <a:hlinkMouseOver r:id="" action="ppaction://noaction">
                            <a:snd r:embed="rId6" name="0.wav"/>
                          </a:hlinkMouseOver>
                        </a:rPr>
                        <a:t>15</a:t>
                      </a:r>
                      <a:endParaRPr lang="fa-IR" dirty="0" smtClean="0">
                        <a:cs typeface="B Mitra" pitchFamily="2" charset="-78"/>
                      </a:endParaRPr>
                    </a:p>
                  </a:txBody>
                  <a:tcPr anchor="ctr"/>
                </a:tc>
                <a:tc>
                  <a:txBody>
                    <a:bodyPr/>
                    <a:lstStyle/>
                    <a:p>
                      <a:pPr algn="ctr" rtl="1"/>
                      <a:endParaRPr lang="fa-IR">
                        <a:cs typeface="B Mitra" pitchFamily="2" charset="-78"/>
                      </a:endParaRPr>
                    </a:p>
                  </a:txBody>
                  <a:tcPr anchor="ctr"/>
                </a:tc>
                <a:tc>
                  <a:txBody>
                    <a:bodyPr/>
                    <a:lstStyle/>
                    <a:p>
                      <a:pPr marL="0" marR="0" indent="0" algn="ctr" defTabSz="914400" rtl="1" eaLnBrk="1" fontAlgn="auto" latinLnBrk="0" hangingPunct="1">
                        <a:lnSpc>
                          <a:spcPct val="100000"/>
                        </a:lnSpc>
                        <a:spcBef>
                          <a:spcPts val="0"/>
                        </a:spcBef>
                        <a:spcAft>
                          <a:spcPts val="0"/>
                        </a:spcAft>
                        <a:buClrTx/>
                        <a:buSzTx/>
                        <a:buFontTx/>
                        <a:buNone/>
                        <a:tabLst/>
                        <a:defRPr/>
                      </a:pPr>
                      <a:r>
                        <a:rPr lang="fa-IR" dirty="0" smtClean="0">
                          <a:cs typeface="B Mitra" pitchFamily="2" charset="-78"/>
                          <a:hlinkClick r:id="rId31" action="ppaction://hlinksldjump">
                            <a:snd r:embed="rId5" name="thbad.wav"/>
                          </a:hlinkClick>
                          <a:hlinkMouseOver r:id="" action="ppaction://noaction">
                            <a:snd r:embed="rId6" name="0.wav"/>
                          </a:hlinkMouseOver>
                        </a:rPr>
                        <a:t>19</a:t>
                      </a:r>
                      <a:endParaRPr lang="fa-IR" dirty="0" smtClean="0">
                        <a:cs typeface="B Mitra" pitchFamily="2" charset="-78"/>
                      </a:endParaRPr>
                    </a:p>
                  </a:txBody>
                  <a:tcPr anchor="ctr"/>
                </a:tc>
                <a:tc>
                  <a:txBody>
                    <a:bodyPr/>
                    <a:lstStyle/>
                    <a:p>
                      <a:pPr algn="ctr" rtl="1"/>
                      <a:endParaRPr lang="fa-IR">
                        <a:cs typeface="B Mitra" pitchFamily="2" charset="-78"/>
                      </a:endParaRPr>
                    </a:p>
                  </a:txBody>
                  <a:tcPr anchor="ctr"/>
                </a:tc>
                <a:tc>
                  <a:txBody>
                    <a:bodyPr/>
                    <a:lstStyle/>
                    <a:p>
                      <a:pPr marL="0" marR="0" indent="0" algn="ctr" defTabSz="914400" rtl="1" eaLnBrk="1" fontAlgn="auto" latinLnBrk="0" hangingPunct="1">
                        <a:lnSpc>
                          <a:spcPct val="100000"/>
                        </a:lnSpc>
                        <a:spcBef>
                          <a:spcPts val="0"/>
                        </a:spcBef>
                        <a:spcAft>
                          <a:spcPts val="0"/>
                        </a:spcAft>
                        <a:buClrTx/>
                        <a:buSzTx/>
                        <a:buFontTx/>
                        <a:buNone/>
                        <a:tabLst/>
                        <a:defRPr/>
                      </a:pPr>
                      <a:r>
                        <a:rPr lang="fa-IR" dirty="0" smtClean="0">
                          <a:cs typeface="B Mitra" pitchFamily="2" charset="-78"/>
                          <a:hlinkClick r:id="rId32" action="ppaction://hlinksldjump">
                            <a:snd r:embed="rId5" name="thbad.wav"/>
                          </a:hlinkClick>
                          <a:hlinkMouseOver r:id="" action="ppaction://noaction">
                            <a:snd r:embed="rId6" name="0.wav"/>
                          </a:hlinkMouseOver>
                        </a:rPr>
                        <a:t>23</a:t>
                      </a:r>
                      <a:endParaRPr lang="fa-IR" dirty="0" smtClean="0">
                        <a:cs typeface="B Mitra" pitchFamily="2" charset="-78"/>
                      </a:endParaRPr>
                    </a:p>
                  </a:txBody>
                  <a:tcPr anchor="ctr"/>
                </a:tc>
                <a:tc>
                  <a:txBody>
                    <a:bodyPr/>
                    <a:lstStyle/>
                    <a:p>
                      <a:pPr algn="ctr" rtl="1"/>
                      <a:endParaRPr lang="fa-IR">
                        <a:cs typeface="B Mitra" pitchFamily="2" charset="-78"/>
                      </a:endParaRPr>
                    </a:p>
                  </a:txBody>
                  <a:tcPr anchor="ctr"/>
                </a:tc>
                <a:tc>
                  <a:txBody>
                    <a:bodyPr/>
                    <a:lstStyle/>
                    <a:p>
                      <a:pPr marL="0" marR="0" indent="0" algn="ctr" defTabSz="914400" rtl="1" eaLnBrk="1" fontAlgn="auto" latinLnBrk="0" hangingPunct="1">
                        <a:lnSpc>
                          <a:spcPct val="100000"/>
                        </a:lnSpc>
                        <a:spcBef>
                          <a:spcPts val="0"/>
                        </a:spcBef>
                        <a:spcAft>
                          <a:spcPts val="0"/>
                        </a:spcAft>
                        <a:buClrTx/>
                        <a:buSzTx/>
                        <a:buFontTx/>
                        <a:buNone/>
                        <a:tabLst/>
                        <a:defRPr/>
                      </a:pPr>
                      <a:r>
                        <a:rPr lang="fa-IR" dirty="0" smtClean="0">
                          <a:cs typeface="B Mitra" pitchFamily="2" charset="-78"/>
                          <a:hlinkClick r:id="rId33" action="ppaction://hlinksldjump">
                            <a:snd r:embed="rId5" name="thbad.wav"/>
                          </a:hlinkClick>
                          <a:hlinkMouseOver r:id="" action="ppaction://noaction">
                            <a:snd r:embed="rId6" name="0.wav"/>
                          </a:hlinkMouseOver>
                        </a:rPr>
                        <a:t>27</a:t>
                      </a:r>
                      <a:endParaRPr lang="fa-IR" dirty="0" smtClean="0">
                        <a:cs typeface="B Mitra" pitchFamily="2" charset="-78"/>
                      </a:endParaRPr>
                    </a:p>
                  </a:txBody>
                  <a:tcPr anchor="ctr"/>
                </a:tc>
                <a:tc>
                  <a:txBody>
                    <a:bodyPr/>
                    <a:lstStyle/>
                    <a:p>
                      <a:pPr algn="ctr" rtl="1"/>
                      <a:endParaRPr lang="fa-IR">
                        <a:cs typeface="B Mitra" pitchFamily="2" charset="-78"/>
                      </a:endParaRPr>
                    </a:p>
                  </a:txBody>
                  <a:tcPr anchor="ctr"/>
                </a:tc>
                <a:tc>
                  <a:txBody>
                    <a:bodyPr/>
                    <a:lstStyle/>
                    <a:p>
                      <a:pPr marL="0" marR="0" indent="0" algn="ctr" defTabSz="914400" rtl="1" eaLnBrk="1" fontAlgn="auto" latinLnBrk="0" hangingPunct="1">
                        <a:lnSpc>
                          <a:spcPct val="100000"/>
                        </a:lnSpc>
                        <a:spcBef>
                          <a:spcPts val="0"/>
                        </a:spcBef>
                        <a:spcAft>
                          <a:spcPts val="0"/>
                        </a:spcAft>
                        <a:buClrTx/>
                        <a:buSzTx/>
                        <a:buFontTx/>
                        <a:buNone/>
                        <a:tabLst/>
                        <a:defRPr/>
                      </a:pPr>
                      <a:r>
                        <a:rPr lang="fa-IR" dirty="0" smtClean="0">
                          <a:cs typeface="B Mitra" pitchFamily="2" charset="-78"/>
                          <a:hlinkClick r:id="rId34" action="ppaction://hlinksldjump">
                            <a:snd r:embed="rId5" name="thbad.wav"/>
                          </a:hlinkClick>
                          <a:hlinkMouseOver r:id="" action="ppaction://noaction">
                            <a:snd r:embed="rId6" name="0.wav"/>
                          </a:hlinkMouseOver>
                        </a:rPr>
                        <a:t>31</a:t>
                      </a:r>
                      <a:endParaRPr lang="fa-IR" dirty="0" smtClean="0">
                        <a:cs typeface="B Mitra" pitchFamily="2" charset="-78"/>
                      </a:endParaRPr>
                    </a:p>
                  </a:txBody>
                  <a:tcPr anchor="ctr"/>
                </a:tc>
              </a:tr>
              <a:tr h="428628">
                <a:tc>
                  <a:txBody>
                    <a:bodyPr/>
                    <a:lstStyle/>
                    <a:p>
                      <a:pPr algn="ctr" rtl="1"/>
                      <a:endParaRPr lang="fa-IR">
                        <a:cs typeface="B Mitra" pitchFamily="2" charset="-78"/>
                      </a:endParaRPr>
                    </a:p>
                  </a:txBody>
                  <a:tcPr anchor="ctr"/>
                </a:tc>
                <a:tc>
                  <a:txBody>
                    <a:bodyPr/>
                    <a:lstStyle/>
                    <a:p>
                      <a:pPr algn="ctr" rtl="1"/>
                      <a:endParaRPr lang="fa-IR">
                        <a:cs typeface="B Mitra" pitchFamily="2" charset="-78"/>
                      </a:endParaRPr>
                    </a:p>
                  </a:txBody>
                  <a:tcPr anchor="ctr"/>
                </a:tc>
                <a:tc>
                  <a:txBody>
                    <a:bodyPr/>
                    <a:lstStyle/>
                    <a:p>
                      <a:pPr algn="ctr" rtl="1"/>
                      <a:endParaRPr lang="fa-IR">
                        <a:cs typeface="B Mitra" pitchFamily="2" charset="-78"/>
                      </a:endParaRPr>
                    </a:p>
                  </a:txBody>
                  <a:tcPr anchor="ctr"/>
                </a:tc>
                <a:tc>
                  <a:txBody>
                    <a:bodyPr/>
                    <a:lstStyle/>
                    <a:p>
                      <a:pPr algn="ctr" rtl="1"/>
                      <a:endParaRPr lang="fa-IR">
                        <a:cs typeface="B Mitra" pitchFamily="2" charset="-78"/>
                      </a:endParaRPr>
                    </a:p>
                  </a:txBody>
                  <a:tcPr anchor="ctr"/>
                </a:tc>
                <a:tc>
                  <a:txBody>
                    <a:bodyPr/>
                    <a:lstStyle/>
                    <a:p>
                      <a:pPr algn="ctr" rtl="1"/>
                      <a:endParaRPr lang="fa-IR">
                        <a:cs typeface="B Mitra" pitchFamily="2" charset="-78"/>
                      </a:endParaRPr>
                    </a:p>
                  </a:txBody>
                  <a:tcPr anchor="ctr"/>
                </a:tc>
                <a:tc>
                  <a:txBody>
                    <a:bodyPr/>
                    <a:lstStyle/>
                    <a:p>
                      <a:pPr algn="ctr" rtl="1"/>
                      <a:endParaRPr lang="fa-IR">
                        <a:cs typeface="B Mitra" pitchFamily="2" charset="-78"/>
                      </a:endParaRPr>
                    </a:p>
                  </a:txBody>
                  <a:tcPr anchor="ctr"/>
                </a:tc>
                <a:tc>
                  <a:txBody>
                    <a:bodyPr/>
                    <a:lstStyle/>
                    <a:p>
                      <a:pPr algn="ctr" rtl="1"/>
                      <a:endParaRPr lang="fa-IR">
                        <a:cs typeface="B Mitra" pitchFamily="2" charset="-78"/>
                      </a:endParaRPr>
                    </a:p>
                  </a:txBody>
                  <a:tcPr anchor="ctr"/>
                </a:tc>
                <a:tc>
                  <a:txBody>
                    <a:bodyPr/>
                    <a:lstStyle/>
                    <a:p>
                      <a:pPr algn="ctr" rtl="1"/>
                      <a:endParaRPr lang="fa-IR">
                        <a:cs typeface="B Mitra" pitchFamily="2" charset="-78"/>
                      </a:endParaRPr>
                    </a:p>
                  </a:txBody>
                  <a:tcPr anchor="ctr"/>
                </a:tc>
                <a:tc>
                  <a:txBody>
                    <a:bodyPr/>
                    <a:lstStyle/>
                    <a:p>
                      <a:pPr algn="ctr" rtl="1"/>
                      <a:endParaRPr lang="fa-IR">
                        <a:cs typeface="B Mitra" pitchFamily="2" charset="-78"/>
                      </a:endParaRPr>
                    </a:p>
                  </a:txBody>
                  <a:tcPr anchor="ctr"/>
                </a:tc>
                <a:tc>
                  <a:txBody>
                    <a:bodyPr/>
                    <a:lstStyle/>
                    <a:p>
                      <a:pPr algn="ctr" rtl="1"/>
                      <a:endParaRPr lang="fa-IR">
                        <a:cs typeface="B Mitra" pitchFamily="2" charset="-78"/>
                      </a:endParaRPr>
                    </a:p>
                  </a:txBody>
                  <a:tcPr anchor="ctr"/>
                </a:tc>
                <a:tc>
                  <a:txBody>
                    <a:bodyPr/>
                    <a:lstStyle/>
                    <a:p>
                      <a:pPr algn="ctr" rtl="1"/>
                      <a:endParaRPr lang="fa-IR">
                        <a:cs typeface="B Mitra" pitchFamily="2" charset="-78"/>
                      </a:endParaRPr>
                    </a:p>
                  </a:txBody>
                  <a:tcPr anchor="ctr"/>
                </a:tc>
                <a:tc>
                  <a:txBody>
                    <a:bodyPr/>
                    <a:lstStyle/>
                    <a:p>
                      <a:pPr algn="ctr" rtl="1"/>
                      <a:endParaRPr lang="fa-IR">
                        <a:cs typeface="B Mitra" pitchFamily="2" charset="-78"/>
                      </a:endParaRPr>
                    </a:p>
                  </a:txBody>
                  <a:tcPr anchor="ctr"/>
                </a:tc>
                <a:tc>
                  <a:txBody>
                    <a:bodyPr/>
                    <a:lstStyle/>
                    <a:p>
                      <a:pPr algn="ctr" rtl="1"/>
                      <a:endParaRPr lang="fa-IR">
                        <a:cs typeface="B Mitra" pitchFamily="2" charset="-78"/>
                      </a:endParaRPr>
                    </a:p>
                  </a:txBody>
                  <a:tcPr anchor="ctr"/>
                </a:tc>
                <a:tc>
                  <a:txBody>
                    <a:bodyPr/>
                    <a:lstStyle/>
                    <a:p>
                      <a:pPr algn="ctr" rtl="1"/>
                      <a:endParaRPr lang="fa-IR">
                        <a:cs typeface="B Mitra" pitchFamily="2" charset="-78"/>
                      </a:endParaRPr>
                    </a:p>
                  </a:txBody>
                  <a:tcPr anchor="ctr"/>
                </a:tc>
                <a:tc>
                  <a:txBody>
                    <a:bodyPr/>
                    <a:lstStyle/>
                    <a:p>
                      <a:pPr algn="ctr" rtl="1"/>
                      <a:endParaRPr lang="fa-IR">
                        <a:cs typeface="B Mitra" pitchFamily="2" charset="-78"/>
                      </a:endParaRPr>
                    </a:p>
                  </a:txBody>
                  <a:tcPr anchor="ctr"/>
                </a:tc>
              </a:tr>
              <a:tr h="479655">
                <a:tc>
                  <a:txBody>
                    <a:bodyPr/>
                    <a:lstStyle/>
                    <a:p>
                      <a:pPr algn="ctr" rtl="1"/>
                      <a:r>
                        <a:rPr lang="fa-IR" dirty="0" smtClean="0">
                          <a:cs typeface="B Mitra" pitchFamily="2" charset="-78"/>
                          <a:hlinkClick r:id="rId12" action="ppaction://hlinksldjump">
                            <a:snd r:embed="rId5" name="thbad.wav"/>
                          </a:hlinkClick>
                          <a:hlinkMouseOver r:id="" action="ppaction://noaction">
                            <a:snd r:embed="rId6" name="0.wav"/>
                          </a:hlinkMouseOver>
                        </a:rPr>
                        <a:t>4</a:t>
                      </a:r>
                      <a:endParaRPr lang="fa-IR" dirty="0">
                        <a:cs typeface="B Mitra" pitchFamily="2" charset="-78"/>
                      </a:endParaRPr>
                    </a:p>
                  </a:txBody>
                  <a:tcPr anchor="ctr"/>
                </a:tc>
                <a:tc>
                  <a:txBody>
                    <a:bodyPr/>
                    <a:lstStyle/>
                    <a:p>
                      <a:pPr algn="ctr" rtl="1"/>
                      <a:endParaRPr lang="fa-IR" dirty="0">
                        <a:cs typeface="B Mitra" pitchFamily="2" charset="-78"/>
                      </a:endParaRPr>
                    </a:p>
                  </a:txBody>
                  <a:tcPr anchor="ctr"/>
                </a:tc>
                <a:tc>
                  <a:txBody>
                    <a:bodyPr/>
                    <a:lstStyle/>
                    <a:p>
                      <a:pPr marL="0" marR="0" indent="0" algn="ctr" defTabSz="914400" rtl="1" eaLnBrk="1" fontAlgn="auto" latinLnBrk="0" hangingPunct="1">
                        <a:lnSpc>
                          <a:spcPct val="100000"/>
                        </a:lnSpc>
                        <a:spcBef>
                          <a:spcPts val="0"/>
                        </a:spcBef>
                        <a:spcAft>
                          <a:spcPts val="0"/>
                        </a:spcAft>
                        <a:buClrTx/>
                        <a:buSzTx/>
                        <a:buFontTx/>
                        <a:buNone/>
                        <a:tabLst/>
                        <a:defRPr/>
                      </a:pPr>
                      <a:r>
                        <a:rPr lang="fa-IR" dirty="0" smtClean="0">
                          <a:cs typeface="B Mitra" pitchFamily="2" charset="-78"/>
                          <a:hlinkClick r:id="rId35" action="ppaction://hlinksldjump">
                            <a:snd r:embed="rId5" name="thbad.wav"/>
                          </a:hlinkClick>
                          <a:hlinkMouseOver r:id="" action="ppaction://noaction">
                            <a:snd r:embed="rId6" name="0.wav"/>
                          </a:hlinkMouseOver>
                        </a:rPr>
                        <a:t>8</a:t>
                      </a:r>
                      <a:endParaRPr lang="fa-IR" dirty="0" smtClean="0">
                        <a:cs typeface="B Mitra" pitchFamily="2" charset="-78"/>
                      </a:endParaRPr>
                    </a:p>
                  </a:txBody>
                  <a:tcPr anchor="ctr"/>
                </a:tc>
                <a:tc>
                  <a:txBody>
                    <a:bodyPr/>
                    <a:lstStyle/>
                    <a:p>
                      <a:pPr algn="ctr" rtl="1"/>
                      <a:endParaRPr lang="fa-IR" dirty="0">
                        <a:cs typeface="B Mitra" pitchFamily="2" charset="-78"/>
                      </a:endParaRPr>
                    </a:p>
                  </a:txBody>
                  <a:tcPr anchor="ctr"/>
                </a:tc>
                <a:tc>
                  <a:txBody>
                    <a:bodyPr/>
                    <a:lstStyle/>
                    <a:p>
                      <a:pPr marL="0" marR="0" indent="0" algn="ctr" defTabSz="914400" rtl="1" eaLnBrk="1" fontAlgn="auto" latinLnBrk="0" hangingPunct="1">
                        <a:lnSpc>
                          <a:spcPct val="100000"/>
                        </a:lnSpc>
                        <a:spcBef>
                          <a:spcPts val="0"/>
                        </a:spcBef>
                        <a:spcAft>
                          <a:spcPts val="0"/>
                        </a:spcAft>
                        <a:buClrTx/>
                        <a:buSzTx/>
                        <a:buFontTx/>
                        <a:buNone/>
                        <a:tabLst/>
                        <a:defRPr/>
                      </a:pPr>
                      <a:r>
                        <a:rPr lang="fa-IR" dirty="0" smtClean="0">
                          <a:cs typeface="B Mitra" pitchFamily="2" charset="-78"/>
                          <a:hlinkClick r:id="rId36" action="ppaction://hlinksldjump">
                            <a:snd r:embed="rId5" name="thbad.wav"/>
                          </a:hlinkClick>
                          <a:hlinkMouseOver r:id="" action="ppaction://noaction">
                            <a:snd r:embed="rId6" name="0.wav"/>
                          </a:hlinkMouseOver>
                        </a:rPr>
                        <a:t>12</a:t>
                      </a:r>
                      <a:endParaRPr lang="fa-IR" dirty="0" smtClean="0">
                        <a:cs typeface="B Mitra" pitchFamily="2" charset="-78"/>
                      </a:endParaRPr>
                    </a:p>
                  </a:txBody>
                  <a:tcPr anchor="ctr"/>
                </a:tc>
                <a:tc>
                  <a:txBody>
                    <a:bodyPr/>
                    <a:lstStyle/>
                    <a:p>
                      <a:pPr algn="ctr" rtl="1"/>
                      <a:endParaRPr lang="fa-IR">
                        <a:cs typeface="B Mitra" pitchFamily="2" charset="-78"/>
                      </a:endParaRPr>
                    </a:p>
                  </a:txBody>
                  <a:tcPr anchor="ctr"/>
                </a:tc>
                <a:tc>
                  <a:txBody>
                    <a:bodyPr/>
                    <a:lstStyle/>
                    <a:p>
                      <a:pPr marL="0" marR="0" indent="0" algn="ctr" defTabSz="914400" rtl="1" eaLnBrk="1" fontAlgn="auto" latinLnBrk="0" hangingPunct="1">
                        <a:lnSpc>
                          <a:spcPct val="100000"/>
                        </a:lnSpc>
                        <a:spcBef>
                          <a:spcPts val="0"/>
                        </a:spcBef>
                        <a:spcAft>
                          <a:spcPts val="0"/>
                        </a:spcAft>
                        <a:buClrTx/>
                        <a:buSzTx/>
                        <a:buFontTx/>
                        <a:buNone/>
                        <a:tabLst/>
                        <a:defRPr/>
                      </a:pPr>
                      <a:r>
                        <a:rPr lang="fa-IR" dirty="0" smtClean="0">
                          <a:cs typeface="B Mitra" pitchFamily="2" charset="-78"/>
                          <a:hlinkClick r:id="rId37" action="ppaction://hlinksldjump">
                            <a:snd r:embed="rId5" name="thbad.wav"/>
                          </a:hlinkClick>
                          <a:hlinkMouseOver r:id="" action="ppaction://noaction">
                            <a:snd r:embed="rId6" name="0.wav"/>
                          </a:hlinkMouseOver>
                        </a:rPr>
                        <a:t>16</a:t>
                      </a:r>
                      <a:endParaRPr lang="fa-IR" dirty="0" smtClean="0">
                        <a:cs typeface="B Mitra" pitchFamily="2" charset="-78"/>
                      </a:endParaRPr>
                    </a:p>
                  </a:txBody>
                  <a:tcPr anchor="ctr"/>
                </a:tc>
                <a:tc>
                  <a:txBody>
                    <a:bodyPr/>
                    <a:lstStyle/>
                    <a:p>
                      <a:pPr algn="ctr" rtl="1"/>
                      <a:endParaRPr lang="fa-IR">
                        <a:cs typeface="B Mitra" pitchFamily="2" charset="-78"/>
                      </a:endParaRPr>
                    </a:p>
                  </a:txBody>
                  <a:tcPr anchor="ctr"/>
                </a:tc>
                <a:tc>
                  <a:txBody>
                    <a:bodyPr/>
                    <a:lstStyle/>
                    <a:p>
                      <a:pPr marL="0" marR="0" indent="0" algn="ctr" defTabSz="914400" rtl="1" eaLnBrk="1" fontAlgn="auto" latinLnBrk="0" hangingPunct="1">
                        <a:lnSpc>
                          <a:spcPct val="100000"/>
                        </a:lnSpc>
                        <a:spcBef>
                          <a:spcPts val="0"/>
                        </a:spcBef>
                        <a:spcAft>
                          <a:spcPts val="0"/>
                        </a:spcAft>
                        <a:buClrTx/>
                        <a:buSzTx/>
                        <a:buFontTx/>
                        <a:buNone/>
                        <a:tabLst/>
                        <a:defRPr/>
                      </a:pPr>
                      <a:r>
                        <a:rPr lang="fa-IR" dirty="0" smtClean="0">
                          <a:cs typeface="B Mitra" pitchFamily="2" charset="-78"/>
                          <a:hlinkClick r:id="rId38" action="ppaction://hlinksldjump">
                            <a:snd r:embed="rId5" name="thbad.wav"/>
                          </a:hlinkClick>
                          <a:hlinkMouseOver r:id="" action="ppaction://noaction">
                            <a:snd r:embed="rId6" name="0.wav"/>
                          </a:hlinkMouseOver>
                        </a:rPr>
                        <a:t>20</a:t>
                      </a:r>
                      <a:endParaRPr lang="fa-IR" dirty="0" smtClean="0">
                        <a:cs typeface="B Mitra" pitchFamily="2" charset="-78"/>
                      </a:endParaRPr>
                    </a:p>
                  </a:txBody>
                  <a:tcPr anchor="ctr"/>
                </a:tc>
                <a:tc>
                  <a:txBody>
                    <a:bodyPr/>
                    <a:lstStyle/>
                    <a:p>
                      <a:pPr algn="ctr" rtl="1"/>
                      <a:endParaRPr lang="fa-IR">
                        <a:cs typeface="B Mitra" pitchFamily="2" charset="-78"/>
                      </a:endParaRPr>
                    </a:p>
                  </a:txBody>
                  <a:tcPr anchor="ctr"/>
                </a:tc>
                <a:tc>
                  <a:txBody>
                    <a:bodyPr/>
                    <a:lstStyle/>
                    <a:p>
                      <a:pPr marL="0" marR="0" indent="0" algn="ctr" defTabSz="914400" rtl="1" eaLnBrk="1" fontAlgn="auto" latinLnBrk="0" hangingPunct="1">
                        <a:lnSpc>
                          <a:spcPct val="100000"/>
                        </a:lnSpc>
                        <a:spcBef>
                          <a:spcPts val="0"/>
                        </a:spcBef>
                        <a:spcAft>
                          <a:spcPts val="0"/>
                        </a:spcAft>
                        <a:buClrTx/>
                        <a:buSzTx/>
                        <a:buFontTx/>
                        <a:buNone/>
                        <a:tabLst/>
                        <a:defRPr/>
                      </a:pPr>
                      <a:r>
                        <a:rPr lang="fa-IR" dirty="0" smtClean="0">
                          <a:cs typeface="B Mitra" pitchFamily="2" charset="-78"/>
                          <a:hlinkClick r:id="rId39" action="ppaction://hlinksldjump">
                            <a:snd r:embed="rId5" name="thbad.wav"/>
                          </a:hlinkClick>
                          <a:hlinkMouseOver r:id="" action="ppaction://noaction">
                            <a:snd r:embed="rId6" name="0.wav"/>
                          </a:hlinkMouseOver>
                        </a:rPr>
                        <a:t>24</a:t>
                      </a:r>
                      <a:endParaRPr lang="fa-IR" dirty="0" smtClean="0">
                        <a:cs typeface="B Mitra" pitchFamily="2" charset="-78"/>
                      </a:endParaRPr>
                    </a:p>
                  </a:txBody>
                  <a:tcPr anchor="ctr"/>
                </a:tc>
                <a:tc>
                  <a:txBody>
                    <a:bodyPr/>
                    <a:lstStyle/>
                    <a:p>
                      <a:pPr algn="ctr" rtl="1"/>
                      <a:endParaRPr lang="fa-IR">
                        <a:cs typeface="B Mitra" pitchFamily="2" charset="-78"/>
                      </a:endParaRPr>
                    </a:p>
                  </a:txBody>
                  <a:tcPr anchor="ctr"/>
                </a:tc>
                <a:tc>
                  <a:txBody>
                    <a:bodyPr/>
                    <a:lstStyle/>
                    <a:p>
                      <a:pPr marL="0" marR="0" indent="0" algn="ctr" defTabSz="914400" rtl="1" eaLnBrk="1" fontAlgn="auto" latinLnBrk="0" hangingPunct="1">
                        <a:lnSpc>
                          <a:spcPct val="100000"/>
                        </a:lnSpc>
                        <a:spcBef>
                          <a:spcPts val="0"/>
                        </a:spcBef>
                        <a:spcAft>
                          <a:spcPts val="0"/>
                        </a:spcAft>
                        <a:buClrTx/>
                        <a:buSzTx/>
                        <a:buFontTx/>
                        <a:buNone/>
                        <a:tabLst/>
                        <a:defRPr/>
                      </a:pPr>
                      <a:r>
                        <a:rPr lang="fa-IR" dirty="0" smtClean="0">
                          <a:cs typeface="B Mitra" pitchFamily="2" charset="-78"/>
                          <a:hlinkClick r:id="rId40" action="ppaction://hlinksldjump">
                            <a:snd r:embed="rId5" name="thbad.wav"/>
                          </a:hlinkClick>
                          <a:hlinkMouseOver r:id="" action="ppaction://noaction">
                            <a:snd r:embed="rId6" name="0.wav"/>
                          </a:hlinkMouseOver>
                        </a:rPr>
                        <a:t>28</a:t>
                      </a:r>
                      <a:endParaRPr lang="fa-IR" dirty="0" smtClean="0">
                        <a:cs typeface="B Mitra" pitchFamily="2" charset="-78"/>
                      </a:endParaRPr>
                    </a:p>
                  </a:txBody>
                  <a:tcPr anchor="ctr"/>
                </a:tc>
                <a:tc>
                  <a:txBody>
                    <a:bodyPr/>
                    <a:lstStyle/>
                    <a:p>
                      <a:pPr algn="ctr" rtl="1"/>
                      <a:endParaRPr lang="fa-IR">
                        <a:cs typeface="B Mitra" pitchFamily="2" charset="-78"/>
                      </a:endParaRPr>
                    </a:p>
                  </a:txBody>
                  <a:tcPr anchor="ctr"/>
                </a:tc>
                <a:tc>
                  <a:txBody>
                    <a:bodyPr/>
                    <a:lstStyle/>
                    <a:p>
                      <a:pPr marL="0" marR="0" indent="0" algn="ctr" defTabSz="914400" rtl="1" eaLnBrk="1" fontAlgn="auto" latinLnBrk="0" hangingPunct="1">
                        <a:lnSpc>
                          <a:spcPct val="100000"/>
                        </a:lnSpc>
                        <a:spcBef>
                          <a:spcPts val="0"/>
                        </a:spcBef>
                        <a:spcAft>
                          <a:spcPts val="0"/>
                        </a:spcAft>
                        <a:buClrTx/>
                        <a:buSzTx/>
                        <a:buFontTx/>
                        <a:buNone/>
                        <a:tabLst/>
                        <a:defRPr/>
                      </a:pPr>
                      <a:r>
                        <a:rPr lang="fa-IR" dirty="0" smtClean="0">
                          <a:cs typeface="B Mitra" pitchFamily="2" charset="-78"/>
                          <a:hlinkClick r:id="rId41" action="ppaction://hlinksldjump">
                            <a:snd r:embed="rId5" name="thbad.wav"/>
                          </a:hlinkClick>
                          <a:hlinkMouseOver r:id="" action="ppaction://noaction">
                            <a:snd r:embed="rId6" name="0.wav"/>
                          </a:hlinkMouseOver>
                        </a:rPr>
                        <a:t>32</a:t>
                      </a:r>
                      <a:endParaRPr lang="fa-IR" dirty="0" smtClean="0">
                        <a:cs typeface="B Mitra" pitchFamily="2" charset="-78"/>
                      </a:endParaRPr>
                    </a:p>
                  </a:txBody>
                  <a:tcPr anchor="ctr"/>
                </a:tc>
              </a:tr>
            </a:tbl>
          </a:graphicData>
        </a:graphic>
      </p:graphicFrame>
    </p:spTree>
  </p:cSld>
  <p:clrMapOvr>
    <a:masterClrMapping/>
  </p:clrMapOvr>
  <p:transition advClick="0">
    <p:sndAc>
      <p:stSnd>
        <p:snd r:embed="rId2" name="W8.WAV"/>
      </p:stSnd>
    </p:sndAc>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2000"/>
                            </p:stCondLst>
                            <p:childTnLst>
                              <p:par>
                                <p:cTn id="5" presetID="55"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2000" fill="hold"/>
                                        <p:tgtEl>
                                          <p:spTgt spid="12"/>
                                        </p:tgtEl>
                                        <p:attrNameLst>
                                          <p:attrName>ppt_w</p:attrName>
                                        </p:attrNameLst>
                                      </p:cBhvr>
                                      <p:tavLst>
                                        <p:tav tm="0">
                                          <p:val>
                                            <p:strVal val="#ppt_w*0.70"/>
                                          </p:val>
                                        </p:tav>
                                        <p:tav tm="100000">
                                          <p:val>
                                            <p:strVal val="#ppt_w"/>
                                          </p:val>
                                        </p:tav>
                                      </p:tavLst>
                                    </p:anim>
                                    <p:anim calcmode="lin" valueType="num">
                                      <p:cBhvr>
                                        <p:cTn id="8" dur="2000" fill="hold"/>
                                        <p:tgtEl>
                                          <p:spTgt spid="12"/>
                                        </p:tgtEl>
                                        <p:attrNameLst>
                                          <p:attrName>ppt_h</p:attrName>
                                        </p:attrNameLst>
                                      </p:cBhvr>
                                      <p:tavLst>
                                        <p:tav tm="0">
                                          <p:val>
                                            <p:strVal val="#ppt_h"/>
                                          </p:val>
                                        </p:tav>
                                        <p:tav tm="100000">
                                          <p:val>
                                            <p:strVal val="#ppt_h"/>
                                          </p:val>
                                        </p:tav>
                                      </p:tavLst>
                                    </p:anim>
                                    <p:animEffect transition="in" filter="fade">
                                      <p:cBhvr>
                                        <p:cTn id="9" dur="2000"/>
                                        <p:tgtEl>
                                          <p:spTgt spid="12"/>
                                        </p:tgtEl>
                                      </p:cBhvr>
                                    </p:animEffect>
                                  </p:childTnLst>
                                </p:cTn>
                              </p:par>
                              <p:par>
                                <p:cTn id="10" presetID="10" presetClass="entr" presetSubtype="0" fill="hold" nodeType="withEffect">
                                  <p:stCondLst>
                                    <p:cond delay="0"/>
                                  </p:stCondLst>
                                  <p:childTnLst>
                                    <p:set>
                                      <p:cBhvr>
                                        <p:cTn id="11" dur="1" fill="hold">
                                          <p:stCondLst>
                                            <p:cond delay="0"/>
                                          </p:stCondLst>
                                        </p:cTn>
                                        <p:tgtEl>
                                          <p:spTgt spid="1027"/>
                                        </p:tgtEl>
                                        <p:attrNameLst>
                                          <p:attrName>style.visibility</p:attrName>
                                        </p:attrNameLst>
                                      </p:cBhvr>
                                      <p:to>
                                        <p:strVal val="visible"/>
                                      </p:to>
                                    </p:set>
                                    <p:animEffect transition="in" filter="fade">
                                      <p:cBhvr>
                                        <p:cTn id="12" dur="2000"/>
                                        <p:tgtEl>
                                          <p:spTgt spid="1027"/>
                                        </p:tgtEl>
                                      </p:cBhvr>
                                    </p:animEffect>
                                  </p:childTnLst>
                                </p:cTn>
                              </p:par>
                              <p:par>
                                <p:cTn id="13" presetID="10" presetClass="entr" presetSubtype="0" fill="hold" nodeType="with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2000"/>
                                        <p:tgtEl>
                                          <p:spTgt spid="8"/>
                                        </p:tgtEl>
                                      </p:cBhvr>
                                    </p:animEffect>
                                  </p:childTnLst>
                                </p:cTn>
                              </p:par>
                              <p:par>
                                <p:cTn id="16" presetID="10" presetClass="entr" presetSubtype="0" fill="hold"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fade">
                                      <p:cBhvr>
                                        <p:cTn id="18" dur="2000"/>
                                        <p:tgtEl>
                                          <p:spTgt spid="10"/>
                                        </p:tgtEl>
                                      </p:cBhvr>
                                    </p:animEffect>
                                  </p:childTnLst>
                                </p:cTn>
                              </p:par>
                              <p:par>
                                <p:cTn id="19" presetID="10" presetClass="entr" presetSubtype="0" fill="hold"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fade">
                                      <p:cBhvr>
                                        <p:cTn id="21" dur="2000"/>
                                        <p:tgtEl>
                                          <p:spTgt spid="11"/>
                                        </p:tgtEl>
                                      </p:cBhvr>
                                    </p:animEffect>
                                  </p:childTnLst>
                                </p:cTn>
                              </p:par>
                              <p:par>
                                <p:cTn id="22" presetID="10" presetClass="entr" presetSubtype="0" fill="hold" nodeType="withEffect">
                                  <p:stCondLst>
                                    <p:cond delay="0"/>
                                  </p:stCondLst>
                                  <p:childTnLst>
                                    <p:set>
                                      <p:cBhvr>
                                        <p:cTn id="23" dur="1" fill="hold">
                                          <p:stCondLst>
                                            <p:cond delay="0"/>
                                          </p:stCondLst>
                                        </p:cTn>
                                        <p:tgtEl>
                                          <p:spTgt spid="13"/>
                                        </p:tgtEl>
                                        <p:attrNameLst>
                                          <p:attrName>style.visibility</p:attrName>
                                        </p:attrNameLst>
                                      </p:cBhvr>
                                      <p:to>
                                        <p:strVal val="visible"/>
                                      </p:to>
                                    </p:set>
                                    <p:animEffect transition="in" filter="fade">
                                      <p:cBhvr>
                                        <p:cTn id="24" dur="2000"/>
                                        <p:tgtEl>
                                          <p:spTgt spid="13"/>
                                        </p:tgtEl>
                                      </p:cBhvr>
                                    </p:animEffect>
                                  </p:childTnLst>
                                </p:cTn>
                              </p:par>
                              <p:par>
                                <p:cTn id="25" presetID="10" presetClass="entr" presetSubtype="0" fill="hold" nodeType="withEffect">
                                  <p:stCondLst>
                                    <p:cond delay="0"/>
                                  </p:stCondLst>
                                  <p:childTnLst>
                                    <p:set>
                                      <p:cBhvr>
                                        <p:cTn id="26" dur="1" fill="hold">
                                          <p:stCondLst>
                                            <p:cond delay="0"/>
                                          </p:stCondLst>
                                        </p:cTn>
                                        <p:tgtEl>
                                          <p:spTgt spid="14"/>
                                        </p:tgtEl>
                                        <p:attrNameLst>
                                          <p:attrName>style.visibility</p:attrName>
                                        </p:attrNameLst>
                                      </p:cBhvr>
                                      <p:to>
                                        <p:strVal val="visible"/>
                                      </p:to>
                                    </p:set>
                                    <p:animEffect transition="in" filter="fade">
                                      <p:cBhvr>
                                        <p:cTn id="27" dur="2000"/>
                                        <p:tgtEl>
                                          <p:spTgt spid="14"/>
                                        </p:tgtEl>
                                      </p:cBhvr>
                                    </p:animEffect>
                                  </p:childTnLst>
                                </p:cTn>
                              </p:par>
                              <p:par>
                                <p:cTn id="28" presetID="10" presetClass="entr" presetSubtype="0" fill="hold" nodeType="withEffect">
                                  <p:stCondLst>
                                    <p:cond delay="0"/>
                                  </p:stCondLst>
                                  <p:childTnLst>
                                    <p:set>
                                      <p:cBhvr>
                                        <p:cTn id="29" dur="1" fill="hold">
                                          <p:stCondLst>
                                            <p:cond delay="0"/>
                                          </p:stCondLst>
                                        </p:cTn>
                                        <p:tgtEl>
                                          <p:spTgt spid="15"/>
                                        </p:tgtEl>
                                        <p:attrNameLst>
                                          <p:attrName>style.visibility</p:attrName>
                                        </p:attrNameLst>
                                      </p:cBhvr>
                                      <p:to>
                                        <p:strVal val="visible"/>
                                      </p:to>
                                    </p:set>
                                    <p:animEffect transition="in" filter="fade">
                                      <p:cBhvr>
                                        <p:cTn id="30" dur="2000"/>
                                        <p:tgtEl>
                                          <p:spTgt spid="15"/>
                                        </p:tgtEl>
                                      </p:cBhvr>
                                    </p:animEffect>
                                  </p:childTnLst>
                                </p:cTn>
                              </p:par>
                              <p:par>
                                <p:cTn id="31" presetID="10" presetClass="entr" presetSubtype="0" fill="hold" nodeType="with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fade">
                                      <p:cBhvr>
                                        <p:cTn id="33" dur="2000"/>
                                        <p:tgtEl>
                                          <p:spTgt spid="16"/>
                                        </p:tgtEl>
                                      </p:cBhvr>
                                    </p:animEffect>
                                  </p:childTnLst>
                                </p:cTn>
                              </p:par>
                              <p:par>
                                <p:cTn id="34" presetID="10" presetClass="entr" presetSubtype="0" fill="hold" nodeType="withEffect">
                                  <p:stCondLst>
                                    <p:cond delay="0"/>
                                  </p:stCondLst>
                                  <p:childTnLst>
                                    <p:set>
                                      <p:cBhvr>
                                        <p:cTn id="35" dur="1" fill="hold">
                                          <p:stCondLst>
                                            <p:cond delay="0"/>
                                          </p:stCondLst>
                                        </p:cTn>
                                        <p:tgtEl>
                                          <p:spTgt spid="17"/>
                                        </p:tgtEl>
                                        <p:attrNameLst>
                                          <p:attrName>style.visibility</p:attrName>
                                        </p:attrNameLst>
                                      </p:cBhvr>
                                      <p:to>
                                        <p:strVal val="visible"/>
                                      </p:to>
                                    </p:set>
                                    <p:animEffect transition="in" filter="fade">
                                      <p:cBhvr>
                                        <p:cTn id="36" dur="2000"/>
                                        <p:tgtEl>
                                          <p:spTgt spid="17"/>
                                        </p:tgtEl>
                                      </p:cBhvr>
                                    </p:animEffect>
                                  </p:childTnLst>
                                </p:cTn>
                              </p:par>
                              <p:par>
                                <p:cTn id="37" presetID="10" presetClass="entr" presetSubtype="0" fill="hold" nodeType="withEffect">
                                  <p:stCondLst>
                                    <p:cond delay="0"/>
                                  </p:stCondLst>
                                  <p:childTnLst>
                                    <p:set>
                                      <p:cBhvr>
                                        <p:cTn id="38" dur="1" fill="hold">
                                          <p:stCondLst>
                                            <p:cond delay="0"/>
                                          </p:stCondLst>
                                        </p:cTn>
                                        <p:tgtEl>
                                          <p:spTgt spid="18"/>
                                        </p:tgtEl>
                                        <p:attrNameLst>
                                          <p:attrName>style.visibility</p:attrName>
                                        </p:attrNameLst>
                                      </p:cBhvr>
                                      <p:to>
                                        <p:strVal val="visible"/>
                                      </p:to>
                                    </p:set>
                                    <p:animEffect transition="in" filter="fade">
                                      <p:cBhvr>
                                        <p:cTn id="39" dur="2000"/>
                                        <p:tgtEl>
                                          <p:spTgt spid="18"/>
                                        </p:tgtEl>
                                      </p:cBhvr>
                                    </p:animEffect>
                                  </p:childTnLst>
                                </p:cTn>
                              </p:par>
                              <p:par>
                                <p:cTn id="40" presetID="10" presetClass="entr" presetSubtype="0" fill="hold" nodeType="withEffect">
                                  <p:stCondLst>
                                    <p:cond delay="0"/>
                                  </p:stCondLst>
                                  <p:childTnLst>
                                    <p:set>
                                      <p:cBhvr>
                                        <p:cTn id="41" dur="1" fill="hold">
                                          <p:stCondLst>
                                            <p:cond delay="0"/>
                                          </p:stCondLst>
                                        </p:cTn>
                                        <p:tgtEl>
                                          <p:spTgt spid="19"/>
                                        </p:tgtEl>
                                        <p:attrNameLst>
                                          <p:attrName>style.visibility</p:attrName>
                                        </p:attrNameLst>
                                      </p:cBhvr>
                                      <p:to>
                                        <p:strVal val="visible"/>
                                      </p:to>
                                    </p:set>
                                    <p:animEffect transition="in" filter="fade">
                                      <p:cBhvr>
                                        <p:cTn id="42" dur="2000"/>
                                        <p:tgtEl>
                                          <p:spTgt spid="19"/>
                                        </p:tgtEl>
                                      </p:cBhvr>
                                    </p:animEffect>
                                  </p:childTnLst>
                                </p:cTn>
                              </p:par>
                              <p:par>
                                <p:cTn id="43" presetID="10" presetClass="entr" presetSubtype="0" fill="hold" nodeType="withEffect">
                                  <p:stCondLst>
                                    <p:cond delay="0"/>
                                  </p:stCondLst>
                                  <p:childTnLst>
                                    <p:set>
                                      <p:cBhvr>
                                        <p:cTn id="44" dur="1" fill="hold">
                                          <p:stCondLst>
                                            <p:cond delay="0"/>
                                          </p:stCondLst>
                                        </p:cTn>
                                        <p:tgtEl>
                                          <p:spTgt spid="20"/>
                                        </p:tgtEl>
                                        <p:attrNameLst>
                                          <p:attrName>style.visibility</p:attrName>
                                        </p:attrNameLst>
                                      </p:cBhvr>
                                      <p:to>
                                        <p:strVal val="visible"/>
                                      </p:to>
                                    </p:set>
                                    <p:animEffect transition="in" filter="fade">
                                      <p:cBhvr>
                                        <p:cTn id="45" dur="2000"/>
                                        <p:tgtEl>
                                          <p:spTgt spid="20"/>
                                        </p:tgtEl>
                                      </p:cBhvr>
                                    </p:animEffect>
                                  </p:childTnLst>
                                </p:cTn>
                              </p:par>
                              <p:par>
                                <p:cTn id="46" presetID="10" presetClass="entr" presetSubtype="0" fill="hold" nodeType="with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fade">
                                      <p:cBhvr>
                                        <p:cTn id="48" dur="2000"/>
                                        <p:tgtEl>
                                          <p:spTgt spid="21"/>
                                        </p:tgtEl>
                                      </p:cBhvr>
                                    </p:animEffect>
                                  </p:childTnLst>
                                </p:cTn>
                              </p:par>
                              <p:par>
                                <p:cTn id="49" presetID="10" presetClass="entr" presetSubtype="0" fill="hold" nodeType="withEffect">
                                  <p:stCondLst>
                                    <p:cond delay="0"/>
                                  </p:stCondLst>
                                  <p:childTnLst>
                                    <p:set>
                                      <p:cBhvr>
                                        <p:cTn id="50" dur="1" fill="hold">
                                          <p:stCondLst>
                                            <p:cond delay="0"/>
                                          </p:stCondLst>
                                        </p:cTn>
                                        <p:tgtEl>
                                          <p:spTgt spid="22"/>
                                        </p:tgtEl>
                                        <p:attrNameLst>
                                          <p:attrName>style.visibility</p:attrName>
                                        </p:attrNameLst>
                                      </p:cBhvr>
                                      <p:to>
                                        <p:strVal val="visible"/>
                                      </p:to>
                                    </p:set>
                                    <p:animEffect transition="in" filter="fade">
                                      <p:cBhvr>
                                        <p:cTn id="51" dur="2000"/>
                                        <p:tgtEl>
                                          <p:spTgt spid="22"/>
                                        </p:tgtEl>
                                      </p:cBhvr>
                                    </p:animEffect>
                                  </p:childTnLst>
                                </p:cTn>
                              </p:par>
                              <p:par>
                                <p:cTn id="52" presetID="10" presetClass="entr" presetSubtype="0" fill="hold" nodeType="withEffect">
                                  <p:stCondLst>
                                    <p:cond delay="0"/>
                                  </p:stCondLst>
                                  <p:childTnLst>
                                    <p:set>
                                      <p:cBhvr>
                                        <p:cTn id="53" dur="1" fill="hold">
                                          <p:stCondLst>
                                            <p:cond delay="0"/>
                                          </p:stCondLst>
                                        </p:cTn>
                                        <p:tgtEl>
                                          <p:spTgt spid="23"/>
                                        </p:tgtEl>
                                        <p:attrNameLst>
                                          <p:attrName>style.visibility</p:attrName>
                                        </p:attrNameLst>
                                      </p:cBhvr>
                                      <p:to>
                                        <p:strVal val="visible"/>
                                      </p:to>
                                    </p:set>
                                    <p:animEffect transition="in" filter="fade">
                                      <p:cBhvr>
                                        <p:cTn id="54" dur="2000"/>
                                        <p:tgtEl>
                                          <p:spTgt spid="23"/>
                                        </p:tgtEl>
                                      </p:cBhvr>
                                    </p:animEffect>
                                  </p:childTnLst>
                                </p:cTn>
                              </p:par>
                              <p:par>
                                <p:cTn id="55" presetID="10" presetClass="entr" presetSubtype="0" fill="hold" nodeType="withEffect">
                                  <p:stCondLst>
                                    <p:cond delay="0"/>
                                  </p:stCondLst>
                                  <p:childTnLst>
                                    <p:set>
                                      <p:cBhvr>
                                        <p:cTn id="56" dur="1" fill="hold">
                                          <p:stCondLst>
                                            <p:cond delay="0"/>
                                          </p:stCondLst>
                                        </p:cTn>
                                        <p:tgtEl>
                                          <p:spTgt spid="24"/>
                                        </p:tgtEl>
                                        <p:attrNameLst>
                                          <p:attrName>style.visibility</p:attrName>
                                        </p:attrNameLst>
                                      </p:cBhvr>
                                      <p:to>
                                        <p:strVal val="visible"/>
                                      </p:to>
                                    </p:set>
                                    <p:animEffect transition="in" filter="fade">
                                      <p:cBhvr>
                                        <p:cTn id="57" dur="2000"/>
                                        <p:tgtEl>
                                          <p:spTgt spid="24"/>
                                        </p:tgtEl>
                                      </p:cBhvr>
                                    </p:animEffect>
                                  </p:childTnLst>
                                </p:cTn>
                              </p:par>
                              <p:par>
                                <p:cTn id="58" presetID="10" presetClass="entr" presetSubtype="0" fill="hold" nodeType="withEffect">
                                  <p:stCondLst>
                                    <p:cond delay="0"/>
                                  </p:stCondLst>
                                  <p:childTnLst>
                                    <p:set>
                                      <p:cBhvr>
                                        <p:cTn id="59" dur="1" fill="hold">
                                          <p:stCondLst>
                                            <p:cond delay="0"/>
                                          </p:stCondLst>
                                        </p:cTn>
                                        <p:tgtEl>
                                          <p:spTgt spid="25"/>
                                        </p:tgtEl>
                                        <p:attrNameLst>
                                          <p:attrName>style.visibility</p:attrName>
                                        </p:attrNameLst>
                                      </p:cBhvr>
                                      <p:to>
                                        <p:strVal val="visible"/>
                                      </p:to>
                                    </p:set>
                                    <p:animEffect transition="in" filter="fade">
                                      <p:cBhvr>
                                        <p:cTn id="60" dur="2000"/>
                                        <p:tgtEl>
                                          <p:spTgt spid="25"/>
                                        </p:tgtEl>
                                      </p:cBhvr>
                                    </p:animEffect>
                                  </p:childTnLst>
                                </p:cTn>
                              </p:par>
                              <p:par>
                                <p:cTn id="61" presetID="10" presetClass="entr" presetSubtype="0" fill="hold" nodeType="with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fade">
                                      <p:cBhvr>
                                        <p:cTn id="63" dur="2000"/>
                                        <p:tgtEl>
                                          <p:spTgt spid="27"/>
                                        </p:tgtEl>
                                      </p:cBhvr>
                                    </p:animEffect>
                                  </p:childTnLst>
                                </p:cTn>
                              </p:par>
                              <p:par>
                                <p:cTn id="64" presetID="10" presetClass="entr" presetSubtype="0" fill="hold" nodeType="withEffect">
                                  <p:stCondLst>
                                    <p:cond delay="0"/>
                                  </p:stCondLst>
                                  <p:childTnLst>
                                    <p:set>
                                      <p:cBhvr>
                                        <p:cTn id="65" dur="1" fill="hold">
                                          <p:stCondLst>
                                            <p:cond delay="0"/>
                                          </p:stCondLst>
                                        </p:cTn>
                                        <p:tgtEl>
                                          <p:spTgt spid="28"/>
                                        </p:tgtEl>
                                        <p:attrNameLst>
                                          <p:attrName>style.visibility</p:attrName>
                                        </p:attrNameLst>
                                      </p:cBhvr>
                                      <p:to>
                                        <p:strVal val="visible"/>
                                      </p:to>
                                    </p:set>
                                    <p:animEffect transition="in" filter="fade">
                                      <p:cBhvr>
                                        <p:cTn id="66" dur="2000"/>
                                        <p:tgtEl>
                                          <p:spTgt spid="28"/>
                                        </p:tgtEl>
                                      </p:cBhvr>
                                    </p:animEffect>
                                  </p:childTnLst>
                                </p:cTn>
                              </p:par>
                              <p:par>
                                <p:cTn id="67" presetID="10" presetClass="entr" presetSubtype="0" fill="hold" nodeType="withEffect">
                                  <p:stCondLst>
                                    <p:cond delay="0"/>
                                  </p:stCondLst>
                                  <p:childTnLst>
                                    <p:set>
                                      <p:cBhvr>
                                        <p:cTn id="68" dur="1" fill="hold">
                                          <p:stCondLst>
                                            <p:cond delay="0"/>
                                          </p:stCondLst>
                                        </p:cTn>
                                        <p:tgtEl>
                                          <p:spTgt spid="29"/>
                                        </p:tgtEl>
                                        <p:attrNameLst>
                                          <p:attrName>style.visibility</p:attrName>
                                        </p:attrNameLst>
                                      </p:cBhvr>
                                      <p:to>
                                        <p:strVal val="visible"/>
                                      </p:to>
                                    </p:set>
                                    <p:animEffect transition="in" filter="fade">
                                      <p:cBhvr>
                                        <p:cTn id="69" dur="2000"/>
                                        <p:tgtEl>
                                          <p:spTgt spid="29"/>
                                        </p:tgtEl>
                                      </p:cBhvr>
                                    </p:animEffect>
                                  </p:childTnLst>
                                </p:cTn>
                              </p:par>
                              <p:par>
                                <p:cTn id="70" presetID="10" presetClass="entr" presetSubtype="0" fill="hold" nodeType="withEffect">
                                  <p:stCondLst>
                                    <p:cond delay="0"/>
                                  </p:stCondLst>
                                  <p:childTnLst>
                                    <p:set>
                                      <p:cBhvr>
                                        <p:cTn id="71" dur="1" fill="hold">
                                          <p:stCondLst>
                                            <p:cond delay="0"/>
                                          </p:stCondLst>
                                        </p:cTn>
                                        <p:tgtEl>
                                          <p:spTgt spid="30"/>
                                        </p:tgtEl>
                                        <p:attrNameLst>
                                          <p:attrName>style.visibility</p:attrName>
                                        </p:attrNameLst>
                                      </p:cBhvr>
                                      <p:to>
                                        <p:strVal val="visible"/>
                                      </p:to>
                                    </p:set>
                                    <p:animEffect transition="in" filter="fade">
                                      <p:cBhvr>
                                        <p:cTn id="72" dur="2000"/>
                                        <p:tgtEl>
                                          <p:spTgt spid="30"/>
                                        </p:tgtEl>
                                      </p:cBhvr>
                                    </p:animEffect>
                                  </p:childTnLst>
                                </p:cTn>
                              </p:par>
                              <p:par>
                                <p:cTn id="73" presetID="10" presetClass="entr" presetSubtype="0" fill="hold" nodeType="withEffect">
                                  <p:stCondLst>
                                    <p:cond delay="0"/>
                                  </p:stCondLst>
                                  <p:childTnLst>
                                    <p:set>
                                      <p:cBhvr>
                                        <p:cTn id="74" dur="1" fill="hold">
                                          <p:stCondLst>
                                            <p:cond delay="0"/>
                                          </p:stCondLst>
                                        </p:cTn>
                                        <p:tgtEl>
                                          <p:spTgt spid="31"/>
                                        </p:tgtEl>
                                        <p:attrNameLst>
                                          <p:attrName>style.visibility</p:attrName>
                                        </p:attrNameLst>
                                      </p:cBhvr>
                                      <p:to>
                                        <p:strVal val="visible"/>
                                      </p:to>
                                    </p:set>
                                    <p:animEffect transition="in" filter="fade">
                                      <p:cBhvr>
                                        <p:cTn id="75" dur="2000"/>
                                        <p:tgtEl>
                                          <p:spTgt spid="31"/>
                                        </p:tgtEl>
                                      </p:cBhvr>
                                    </p:animEffect>
                                  </p:childTnLst>
                                </p:cTn>
                              </p:par>
                              <p:par>
                                <p:cTn id="76" presetID="10" presetClass="entr" presetSubtype="0" fill="hold" nodeType="withEffect">
                                  <p:stCondLst>
                                    <p:cond delay="0"/>
                                  </p:stCondLst>
                                  <p:childTnLst>
                                    <p:set>
                                      <p:cBhvr>
                                        <p:cTn id="77" dur="1" fill="hold">
                                          <p:stCondLst>
                                            <p:cond delay="0"/>
                                          </p:stCondLst>
                                        </p:cTn>
                                        <p:tgtEl>
                                          <p:spTgt spid="32"/>
                                        </p:tgtEl>
                                        <p:attrNameLst>
                                          <p:attrName>style.visibility</p:attrName>
                                        </p:attrNameLst>
                                      </p:cBhvr>
                                      <p:to>
                                        <p:strVal val="visible"/>
                                      </p:to>
                                    </p:set>
                                    <p:animEffect transition="in" filter="fade">
                                      <p:cBhvr>
                                        <p:cTn id="78" dur="2000"/>
                                        <p:tgtEl>
                                          <p:spTgt spid="32"/>
                                        </p:tgtEl>
                                      </p:cBhvr>
                                    </p:animEffect>
                                  </p:childTnLst>
                                </p:cTn>
                              </p:par>
                              <p:par>
                                <p:cTn id="79" presetID="10" presetClass="entr" presetSubtype="0" fill="hold" nodeType="withEffect">
                                  <p:stCondLst>
                                    <p:cond delay="0"/>
                                  </p:stCondLst>
                                  <p:childTnLst>
                                    <p:set>
                                      <p:cBhvr>
                                        <p:cTn id="80" dur="1" fill="hold">
                                          <p:stCondLst>
                                            <p:cond delay="0"/>
                                          </p:stCondLst>
                                        </p:cTn>
                                        <p:tgtEl>
                                          <p:spTgt spid="33"/>
                                        </p:tgtEl>
                                        <p:attrNameLst>
                                          <p:attrName>style.visibility</p:attrName>
                                        </p:attrNameLst>
                                      </p:cBhvr>
                                      <p:to>
                                        <p:strVal val="visible"/>
                                      </p:to>
                                    </p:set>
                                    <p:animEffect transition="in" filter="fade">
                                      <p:cBhvr>
                                        <p:cTn id="81" dur="2000"/>
                                        <p:tgtEl>
                                          <p:spTgt spid="33"/>
                                        </p:tgtEl>
                                      </p:cBhvr>
                                    </p:animEffect>
                                  </p:childTnLst>
                                </p:cTn>
                              </p:par>
                              <p:par>
                                <p:cTn id="82" presetID="10" presetClass="entr" presetSubtype="0" fill="hold" nodeType="with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2000"/>
                                        <p:tgtEl>
                                          <p:spTgt spid="34"/>
                                        </p:tgtEl>
                                      </p:cBhvr>
                                    </p:animEffect>
                                  </p:childTnLst>
                                </p:cTn>
                              </p:par>
                              <p:par>
                                <p:cTn id="85" presetID="10" presetClass="entr" presetSubtype="0" fill="hold" nodeType="withEffect">
                                  <p:stCondLst>
                                    <p:cond delay="0"/>
                                  </p:stCondLst>
                                  <p:childTnLst>
                                    <p:set>
                                      <p:cBhvr>
                                        <p:cTn id="86" dur="1" fill="hold">
                                          <p:stCondLst>
                                            <p:cond delay="0"/>
                                          </p:stCondLst>
                                        </p:cTn>
                                        <p:tgtEl>
                                          <p:spTgt spid="35"/>
                                        </p:tgtEl>
                                        <p:attrNameLst>
                                          <p:attrName>style.visibility</p:attrName>
                                        </p:attrNameLst>
                                      </p:cBhvr>
                                      <p:to>
                                        <p:strVal val="visible"/>
                                      </p:to>
                                    </p:set>
                                    <p:animEffect transition="in" filter="fade">
                                      <p:cBhvr>
                                        <p:cTn id="87" dur="2000"/>
                                        <p:tgtEl>
                                          <p:spTgt spid="35"/>
                                        </p:tgtEl>
                                      </p:cBhvr>
                                    </p:animEffect>
                                  </p:childTnLst>
                                </p:cTn>
                              </p:par>
                              <p:par>
                                <p:cTn id="88" presetID="10" presetClass="entr" presetSubtype="0" fill="hold"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2000"/>
                                        <p:tgtEl>
                                          <p:spTgt spid="36"/>
                                        </p:tgtEl>
                                      </p:cBhvr>
                                    </p:animEffect>
                                  </p:childTnLst>
                                </p:cTn>
                              </p:par>
                              <p:par>
                                <p:cTn id="91" presetID="10" presetClass="entr" presetSubtype="0" fill="hold" nodeType="withEffect">
                                  <p:stCondLst>
                                    <p:cond delay="0"/>
                                  </p:stCondLst>
                                  <p:childTnLst>
                                    <p:set>
                                      <p:cBhvr>
                                        <p:cTn id="92" dur="1" fill="hold">
                                          <p:stCondLst>
                                            <p:cond delay="0"/>
                                          </p:stCondLst>
                                        </p:cTn>
                                        <p:tgtEl>
                                          <p:spTgt spid="37"/>
                                        </p:tgtEl>
                                        <p:attrNameLst>
                                          <p:attrName>style.visibility</p:attrName>
                                        </p:attrNameLst>
                                      </p:cBhvr>
                                      <p:to>
                                        <p:strVal val="visible"/>
                                      </p:to>
                                    </p:set>
                                    <p:animEffect transition="in" filter="fade">
                                      <p:cBhvr>
                                        <p:cTn id="93" dur="2000"/>
                                        <p:tgtEl>
                                          <p:spTgt spid="37"/>
                                        </p:tgtEl>
                                      </p:cBhvr>
                                    </p:animEffect>
                                  </p:childTnLst>
                                </p:cTn>
                              </p:par>
                              <p:par>
                                <p:cTn id="94" presetID="10" presetClass="entr" presetSubtype="0" fill="hold" nodeType="withEffect">
                                  <p:stCondLst>
                                    <p:cond delay="0"/>
                                  </p:stCondLst>
                                  <p:childTnLst>
                                    <p:set>
                                      <p:cBhvr>
                                        <p:cTn id="95" dur="1" fill="hold">
                                          <p:stCondLst>
                                            <p:cond delay="0"/>
                                          </p:stCondLst>
                                        </p:cTn>
                                        <p:tgtEl>
                                          <p:spTgt spid="39"/>
                                        </p:tgtEl>
                                        <p:attrNameLst>
                                          <p:attrName>style.visibility</p:attrName>
                                        </p:attrNameLst>
                                      </p:cBhvr>
                                      <p:to>
                                        <p:strVal val="visible"/>
                                      </p:to>
                                    </p:set>
                                    <p:animEffect transition="in" filter="fade">
                                      <p:cBhvr>
                                        <p:cTn id="96" dur="2000"/>
                                        <p:tgtEl>
                                          <p:spTgt spid="39"/>
                                        </p:tgtEl>
                                      </p:cBhvr>
                                    </p:animEffect>
                                  </p:childTnLst>
                                </p:cTn>
                              </p:par>
                              <p:par>
                                <p:cTn id="97" presetID="10" presetClass="entr" presetSubtype="0" fill="hold" nodeType="withEffect">
                                  <p:stCondLst>
                                    <p:cond delay="0"/>
                                  </p:stCondLst>
                                  <p:childTnLst>
                                    <p:set>
                                      <p:cBhvr>
                                        <p:cTn id="98" dur="1" fill="hold">
                                          <p:stCondLst>
                                            <p:cond delay="0"/>
                                          </p:stCondLst>
                                        </p:cTn>
                                        <p:tgtEl>
                                          <p:spTgt spid="38"/>
                                        </p:tgtEl>
                                        <p:attrNameLst>
                                          <p:attrName>style.visibility</p:attrName>
                                        </p:attrNameLst>
                                      </p:cBhvr>
                                      <p:to>
                                        <p:strVal val="visible"/>
                                      </p:to>
                                    </p:set>
                                    <p:animEffect transition="in" filter="fade">
                                      <p:cBhvr>
                                        <p:cTn id="99" dur="2000"/>
                                        <p:tgtEl>
                                          <p:spTgt spid="38"/>
                                        </p:tgtEl>
                                      </p:cBhvr>
                                    </p:animEffect>
                                  </p:childTnLst>
                                </p:cTn>
                              </p:par>
                              <p:par>
                                <p:cTn id="100" presetID="10" presetClass="entr" presetSubtype="0" fill="hold" nodeType="withEffect">
                                  <p:stCondLst>
                                    <p:cond delay="0"/>
                                  </p:stCondLst>
                                  <p:childTnLst>
                                    <p:set>
                                      <p:cBhvr>
                                        <p:cTn id="101" dur="1" fill="hold">
                                          <p:stCondLst>
                                            <p:cond delay="0"/>
                                          </p:stCondLst>
                                        </p:cTn>
                                        <p:tgtEl>
                                          <p:spTgt spid="41"/>
                                        </p:tgtEl>
                                        <p:attrNameLst>
                                          <p:attrName>style.visibility</p:attrName>
                                        </p:attrNameLst>
                                      </p:cBhvr>
                                      <p:to>
                                        <p:strVal val="visible"/>
                                      </p:to>
                                    </p:set>
                                    <p:animEffect transition="in" filter="fade">
                                      <p:cBhvr>
                                        <p:cTn id="102" dur="2000"/>
                                        <p:tgtEl>
                                          <p:spTgt spid="41"/>
                                        </p:tgtEl>
                                      </p:cBhvr>
                                    </p:animEffect>
                                  </p:childTnLst>
                                </p:cTn>
                              </p:par>
                              <p:par>
                                <p:cTn id="103" presetID="10" presetClass="entr" presetSubtype="0" fill="hold" nodeType="withEffect">
                                  <p:stCondLst>
                                    <p:cond delay="0"/>
                                  </p:stCondLst>
                                  <p:childTnLst>
                                    <p:set>
                                      <p:cBhvr>
                                        <p:cTn id="104" dur="1" fill="hold">
                                          <p:stCondLst>
                                            <p:cond delay="0"/>
                                          </p:stCondLst>
                                        </p:cTn>
                                        <p:tgtEl>
                                          <p:spTgt spid="40"/>
                                        </p:tgtEl>
                                        <p:attrNameLst>
                                          <p:attrName>style.visibility</p:attrName>
                                        </p:attrNameLst>
                                      </p:cBhvr>
                                      <p:to>
                                        <p:strVal val="visible"/>
                                      </p:to>
                                    </p:set>
                                    <p:animEffect transition="in" filter="fade">
                                      <p:cBhvr>
                                        <p:cTn id="105" dur="2000"/>
                                        <p:tgtEl>
                                          <p:spTgt spid="40"/>
                                        </p:tgtEl>
                                      </p:cBhvr>
                                    </p:animEffect>
                                  </p:childTnLst>
                                </p:cTn>
                              </p:par>
                            </p:childTnLst>
                          </p:cTn>
                        </p:par>
                        <p:par>
                          <p:cTn id="106" fill="hold">
                            <p:stCondLst>
                              <p:cond delay="4000"/>
                            </p:stCondLst>
                            <p:childTnLst>
                              <p:par>
                                <p:cTn id="107" presetID="42" presetClass="entr" presetSubtype="0" fill="hold" nodeType="afterEffect">
                                  <p:stCondLst>
                                    <p:cond delay="0"/>
                                  </p:stCondLst>
                                  <p:childTnLst>
                                    <p:set>
                                      <p:cBhvr>
                                        <p:cTn id="108" dur="1" fill="hold">
                                          <p:stCondLst>
                                            <p:cond delay="0"/>
                                          </p:stCondLst>
                                        </p:cTn>
                                        <p:tgtEl>
                                          <p:spTgt spid="45"/>
                                        </p:tgtEl>
                                        <p:attrNameLst>
                                          <p:attrName>style.visibility</p:attrName>
                                        </p:attrNameLst>
                                      </p:cBhvr>
                                      <p:to>
                                        <p:strVal val="visible"/>
                                      </p:to>
                                    </p:set>
                                    <p:animEffect transition="in" filter="fade">
                                      <p:cBhvr>
                                        <p:cTn id="109" dur="2000"/>
                                        <p:tgtEl>
                                          <p:spTgt spid="45"/>
                                        </p:tgtEl>
                                      </p:cBhvr>
                                    </p:animEffect>
                                    <p:anim calcmode="lin" valueType="num">
                                      <p:cBhvr>
                                        <p:cTn id="110" dur="2000" fill="hold"/>
                                        <p:tgtEl>
                                          <p:spTgt spid="45"/>
                                        </p:tgtEl>
                                        <p:attrNameLst>
                                          <p:attrName>ppt_x</p:attrName>
                                        </p:attrNameLst>
                                      </p:cBhvr>
                                      <p:tavLst>
                                        <p:tav tm="0">
                                          <p:val>
                                            <p:strVal val="#ppt_x"/>
                                          </p:val>
                                        </p:tav>
                                        <p:tav tm="100000">
                                          <p:val>
                                            <p:strVal val="#ppt_x"/>
                                          </p:val>
                                        </p:tav>
                                      </p:tavLst>
                                    </p:anim>
                                    <p:anim calcmode="lin" valueType="num">
                                      <p:cBhvr>
                                        <p:cTn id="111" dur="2000" fill="hold"/>
                                        <p:tgtEl>
                                          <p:spTgt spid="45"/>
                                        </p:tgtEl>
                                        <p:attrNameLst>
                                          <p:attrName>ppt_y</p:attrName>
                                        </p:attrNameLst>
                                      </p:cBhvr>
                                      <p:tavLst>
                                        <p:tav tm="0">
                                          <p:val>
                                            <p:strVal val="#ppt_y+.1"/>
                                          </p:val>
                                        </p:tav>
                                        <p:tav tm="100000">
                                          <p:val>
                                            <p:strVal val="#ppt_y"/>
                                          </p:val>
                                        </p:tav>
                                      </p:tavLst>
                                    </p:anim>
                                  </p:childTnLst>
                                </p:cTn>
                              </p:par>
                            </p:childTnLst>
                          </p:cTn>
                        </p:par>
                        <p:par>
                          <p:cTn id="112" fill="hold">
                            <p:stCondLst>
                              <p:cond delay="6000"/>
                            </p:stCondLst>
                            <p:childTnLst>
                              <p:par>
                                <p:cTn id="113" presetID="53" presetClass="entr" presetSubtype="0" fill="hold" nodeType="afterEffect">
                                  <p:stCondLst>
                                    <p:cond delay="0"/>
                                  </p:stCondLst>
                                  <p:childTnLst>
                                    <p:set>
                                      <p:cBhvr>
                                        <p:cTn id="114" dur="1" fill="hold">
                                          <p:stCondLst>
                                            <p:cond delay="0"/>
                                          </p:stCondLst>
                                        </p:cTn>
                                        <p:tgtEl>
                                          <p:spTgt spid="26"/>
                                        </p:tgtEl>
                                        <p:attrNameLst>
                                          <p:attrName>style.visibility</p:attrName>
                                        </p:attrNameLst>
                                      </p:cBhvr>
                                      <p:to>
                                        <p:strVal val="visible"/>
                                      </p:to>
                                    </p:set>
                                    <p:anim calcmode="lin" valueType="num">
                                      <p:cBhvr>
                                        <p:cTn id="115" dur="1000" fill="hold"/>
                                        <p:tgtEl>
                                          <p:spTgt spid="26"/>
                                        </p:tgtEl>
                                        <p:attrNameLst>
                                          <p:attrName>ppt_w</p:attrName>
                                        </p:attrNameLst>
                                      </p:cBhvr>
                                      <p:tavLst>
                                        <p:tav tm="0">
                                          <p:val>
                                            <p:fltVal val="0"/>
                                          </p:val>
                                        </p:tav>
                                        <p:tav tm="100000">
                                          <p:val>
                                            <p:strVal val="#ppt_w"/>
                                          </p:val>
                                        </p:tav>
                                      </p:tavLst>
                                    </p:anim>
                                    <p:anim calcmode="lin" valueType="num">
                                      <p:cBhvr>
                                        <p:cTn id="116" dur="1000" fill="hold"/>
                                        <p:tgtEl>
                                          <p:spTgt spid="26"/>
                                        </p:tgtEl>
                                        <p:attrNameLst>
                                          <p:attrName>ppt_h</p:attrName>
                                        </p:attrNameLst>
                                      </p:cBhvr>
                                      <p:tavLst>
                                        <p:tav tm="0">
                                          <p:val>
                                            <p:fltVal val="0"/>
                                          </p:val>
                                        </p:tav>
                                        <p:tav tm="100000">
                                          <p:val>
                                            <p:strVal val="#ppt_h"/>
                                          </p:val>
                                        </p:tav>
                                      </p:tavLst>
                                    </p:anim>
                                    <p:animEffect transition="in" filter="fade">
                                      <p:cBhvr>
                                        <p:cTn id="117" dur="1000"/>
                                        <p:tgtEl>
                                          <p:spTgt spid="26"/>
                                        </p:tgtEl>
                                      </p:cBhvr>
                                    </p:animEffect>
                                  </p:childTnLst>
                                </p:cTn>
                              </p:par>
                            </p:childTnLst>
                          </p:cTn>
                        </p:par>
                        <p:par>
                          <p:cTn id="118" fill="hold">
                            <p:stCondLst>
                              <p:cond delay="7000"/>
                            </p:stCondLst>
                            <p:childTnLst>
                              <p:par>
                                <p:cTn id="119" presetID="53" presetClass="entr" presetSubtype="0" fill="hold" nodeType="afterEffect">
                                  <p:stCondLst>
                                    <p:cond delay="0"/>
                                  </p:stCondLst>
                                  <p:childTnLst>
                                    <p:set>
                                      <p:cBhvr>
                                        <p:cTn id="120" dur="1" fill="hold">
                                          <p:stCondLst>
                                            <p:cond delay="0"/>
                                          </p:stCondLst>
                                        </p:cTn>
                                        <p:tgtEl>
                                          <p:spTgt spid="3074"/>
                                        </p:tgtEl>
                                        <p:attrNameLst>
                                          <p:attrName>style.visibility</p:attrName>
                                        </p:attrNameLst>
                                      </p:cBhvr>
                                      <p:to>
                                        <p:strVal val="visible"/>
                                      </p:to>
                                    </p:set>
                                    <p:anim calcmode="lin" valueType="num">
                                      <p:cBhvr>
                                        <p:cTn id="121" dur="1000" fill="hold"/>
                                        <p:tgtEl>
                                          <p:spTgt spid="3074"/>
                                        </p:tgtEl>
                                        <p:attrNameLst>
                                          <p:attrName>ppt_w</p:attrName>
                                        </p:attrNameLst>
                                      </p:cBhvr>
                                      <p:tavLst>
                                        <p:tav tm="0">
                                          <p:val>
                                            <p:fltVal val="0"/>
                                          </p:val>
                                        </p:tav>
                                        <p:tav tm="100000">
                                          <p:val>
                                            <p:strVal val="#ppt_w"/>
                                          </p:val>
                                        </p:tav>
                                      </p:tavLst>
                                    </p:anim>
                                    <p:anim calcmode="lin" valueType="num">
                                      <p:cBhvr>
                                        <p:cTn id="122" dur="1000" fill="hold"/>
                                        <p:tgtEl>
                                          <p:spTgt spid="3074"/>
                                        </p:tgtEl>
                                        <p:attrNameLst>
                                          <p:attrName>ppt_h</p:attrName>
                                        </p:attrNameLst>
                                      </p:cBhvr>
                                      <p:tavLst>
                                        <p:tav tm="0">
                                          <p:val>
                                            <p:fltVal val="0"/>
                                          </p:val>
                                        </p:tav>
                                        <p:tav tm="100000">
                                          <p:val>
                                            <p:strVal val="#ppt_h"/>
                                          </p:val>
                                        </p:tav>
                                      </p:tavLst>
                                    </p:anim>
                                    <p:animEffect transition="in" filter="fade">
                                      <p:cBhvr>
                                        <p:cTn id="123" dur="1000"/>
                                        <p:tgtEl>
                                          <p:spTgt spid="30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000" b="0" kern="1200" dirty="0" smtClean="0">
                        <a:solidFill>
                          <a:schemeClr val="tx1"/>
                        </a:solidFill>
                        <a:latin typeface="+mn-lt"/>
                        <a:ea typeface="+mn-ea"/>
                        <a:cs typeface="B Lotus" pitchFamily="2" charset="-78"/>
                      </a:endParaRPr>
                    </a:p>
                    <a:p>
                      <a:pPr algn="just" rtl="1">
                        <a:lnSpc>
                          <a:spcPct val="150000"/>
                        </a:lnSpc>
                      </a:pPr>
                      <a:r>
                        <a:rPr lang="fa-IR" sz="24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فواید توجّه به تفاوت‏هاي فردي</a:t>
                      </a:r>
                      <a:endParaRPr lang="en-US" sz="24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400" b="1" kern="1200" dirty="0" smtClean="0">
                          <a:solidFill>
                            <a:schemeClr val="tx1"/>
                          </a:solidFill>
                          <a:latin typeface="+mn-lt"/>
                          <a:ea typeface="+mn-ea"/>
                          <a:cs typeface="B Lotus" pitchFamily="2" charset="-78"/>
                        </a:rPr>
                        <a:t>1. تعديل انتظارات مربّیازمخاطب‏های مختلف.</a:t>
                      </a:r>
                      <a:endParaRPr lang="en-US" sz="2400" b="1" kern="1200" dirty="0" smtClean="0">
                        <a:solidFill>
                          <a:schemeClr val="tx1"/>
                        </a:solidFill>
                        <a:latin typeface="+mn-lt"/>
                        <a:ea typeface="+mn-ea"/>
                        <a:cs typeface="B Lotus" pitchFamily="2" charset="-78"/>
                      </a:endParaRPr>
                    </a:p>
                    <a:p>
                      <a:pPr lvl="1" algn="just" rtl="1">
                        <a:lnSpc>
                          <a:spcPct val="150000"/>
                        </a:lnSpc>
                      </a:pPr>
                      <a:r>
                        <a:rPr lang="fa-IR" sz="2400" b="1" kern="1200" dirty="0" smtClean="0">
                          <a:solidFill>
                            <a:schemeClr val="tx1"/>
                          </a:solidFill>
                          <a:latin typeface="+mn-lt"/>
                          <a:ea typeface="+mn-ea"/>
                          <a:cs typeface="B Lotus" pitchFamily="2" charset="-78"/>
                        </a:rPr>
                        <a:t>2. استفاده از نقاط قوّت مخاطبان براي تقويت نقاط ضعف آن‏ها.</a:t>
                      </a:r>
                      <a:endParaRPr lang="en-US" sz="2400" b="1" kern="1200" dirty="0" smtClean="0">
                        <a:solidFill>
                          <a:schemeClr val="tx1"/>
                        </a:solidFill>
                        <a:latin typeface="+mn-lt"/>
                        <a:ea typeface="+mn-ea"/>
                        <a:cs typeface="B Lotus" pitchFamily="2" charset="-78"/>
                      </a:endParaRPr>
                    </a:p>
                    <a:p>
                      <a:pPr lvl="1" algn="just" rtl="1">
                        <a:lnSpc>
                          <a:spcPct val="150000"/>
                        </a:lnSpc>
                      </a:pPr>
                      <a:r>
                        <a:rPr lang="fa-IR" sz="2400" b="1" kern="1200" dirty="0" smtClean="0">
                          <a:solidFill>
                            <a:schemeClr val="tx1"/>
                          </a:solidFill>
                          <a:latin typeface="+mn-lt"/>
                          <a:ea typeface="+mn-ea"/>
                          <a:cs typeface="B Lotus" pitchFamily="2" charset="-78"/>
                        </a:rPr>
                        <a:t>3. تعامل مناسب با هر کدام از مخاطبان.</a:t>
                      </a:r>
                      <a:endParaRPr lang="en-US" sz="2400" b="1" kern="1200" dirty="0" smtClean="0">
                        <a:solidFill>
                          <a:schemeClr val="tx1"/>
                        </a:solidFill>
                        <a:latin typeface="+mn-lt"/>
                        <a:ea typeface="+mn-ea"/>
                        <a:cs typeface="B Lotus" pitchFamily="2" charset="-78"/>
                      </a:endParaRPr>
                    </a:p>
                    <a:p>
                      <a:pPr lvl="1" algn="just" rtl="1">
                        <a:lnSpc>
                          <a:spcPct val="150000"/>
                        </a:lnSpc>
                      </a:pPr>
                      <a:r>
                        <a:rPr lang="fa-IR" sz="2400" b="1" kern="1200" dirty="0" smtClean="0">
                          <a:solidFill>
                            <a:schemeClr val="tx1"/>
                          </a:solidFill>
                          <a:latin typeface="+mn-lt"/>
                          <a:ea typeface="+mn-ea"/>
                          <a:cs typeface="B Lotus" pitchFamily="2" charset="-78"/>
                        </a:rPr>
                        <a:t>4. آماده‏سازي زمينه‏هاي رشد مخاطبان.</a:t>
                      </a:r>
                      <a:endParaRPr lang="en-US" sz="2400" b="1" kern="1200" dirty="0" smtClean="0">
                        <a:solidFill>
                          <a:schemeClr val="tx1"/>
                        </a:solidFill>
                        <a:latin typeface="+mn-lt"/>
                        <a:ea typeface="+mn-ea"/>
                        <a:cs typeface="B Lotus" pitchFamily="2" charset="-78"/>
                      </a:endParaRPr>
                    </a:p>
                    <a:p>
                      <a:pPr lvl="1" algn="just" rtl="1">
                        <a:lnSpc>
                          <a:spcPct val="150000"/>
                        </a:lnSpc>
                      </a:pPr>
                      <a:r>
                        <a:rPr lang="fa-IR" sz="2400" b="1" kern="1200" dirty="0" smtClean="0">
                          <a:solidFill>
                            <a:schemeClr val="tx1"/>
                          </a:solidFill>
                          <a:latin typeface="+mn-lt"/>
                          <a:ea typeface="+mn-ea"/>
                          <a:cs typeface="B Lotus" pitchFamily="2" charset="-78"/>
                        </a:rPr>
                        <a:t>5. ايجاد انگيزه و تلاش بيشتر در مخاطبان براي يادگيري بيشتر.</a:t>
                      </a:r>
                      <a:endParaRPr lang="en-US" sz="2400" b="1" kern="1200" dirty="0" smtClean="0">
                        <a:solidFill>
                          <a:schemeClr val="tx1"/>
                        </a:solidFill>
                        <a:latin typeface="+mn-lt"/>
                        <a:ea typeface="+mn-ea"/>
                        <a:cs typeface="B Lotus" pitchFamily="2" charset="-78"/>
                      </a:endParaRPr>
                    </a:p>
                    <a:p>
                      <a:pPr lvl="1" algn="just" rtl="1">
                        <a:lnSpc>
                          <a:spcPct val="150000"/>
                        </a:lnSpc>
                      </a:pPr>
                      <a:r>
                        <a:rPr lang="fa-IR" sz="2400" b="1" kern="1200" dirty="0" smtClean="0">
                          <a:solidFill>
                            <a:schemeClr val="tx1"/>
                          </a:solidFill>
                          <a:latin typeface="+mn-lt"/>
                          <a:ea typeface="+mn-ea"/>
                          <a:cs typeface="B Lotus" pitchFamily="2" charset="-78"/>
                        </a:rPr>
                        <a:t>6. دريافت راه‏هاي تأثيرگذاري بر مخاطبان.</a:t>
                      </a:r>
                      <a:endParaRPr lang="en-US" sz="2400" b="1" kern="1200" dirty="0" smtClean="0">
                        <a:solidFill>
                          <a:schemeClr val="tx1"/>
                        </a:solidFill>
                        <a:latin typeface="+mn-lt"/>
                        <a:ea typeface="+mn-ea"/>
                        <a:cs typeface="B Lotus" pitchFamily="2" charset="-78"/>
                      </a:endParaRPr>
                    </a:p>
                    <a:p>
                      <a:pPr lvl="1" algn="just" rtl="1">
                        <a:lnSpc>
                          <a:spcPct val="150000"/>
                        </a:lnSpc>
                      </a:pPr>
                      <a:r>
                        <a:rPr lang="fa-IR" sz="2400" b="1" kern="1200" dirty="0" smtClean="0">
                          <a:solidFill>
                            <a:schemeClr val="tx1"/>
                          </a:solidFill>
                          <a:latin typeface="+mn-lt"/>
                          <a:ea typeface="+mn-ea"/>
                          <a:cs typeface="B Lotus" pitchFamily="2" charset="-78"/>
                        </a:rPr>
                        <a:t>7. ارائه‏‏ی تکلیف کلاسی بر اساس توان و استعداد.</a:t>
                      </a:r>
                      <a:endParaRPr lang="en-US" sz="24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643438" y="139463"/>
            <a:ext cx="3357586"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دوم / </a:t>
            </a:r>
            <a:r>
              <a:rPr lang="ar-SA" sz="1700" b="1" dirty="0" smtClean="0">
                <a:effectLst>
                  <a:glow rad="101600">
                    <a:schemeClr val="accent3">
                      <a:satMod val="175000"/>
                      <a:alpha val="40000"/>
                    </a:schemeClr>
                  </a:glow>
                </a:effectLst>
                <a:cs typeface="B Mitra" pitchFamily="2" charset="-78"/>
              </a:rPr>
              <a:t>اصل</a:t>
            </a:r>
            <a:r>
              <a:rPr lang="fa-IR" sz="1700" b="1" dirty="0" smtClean="0">
                <a:effectLst>
                  <a:glow rad="101600">
                    <a:schemeClr val="accent3">
                      <a:satMod val="175000"/>
                      <a:alpha val="40000"/>
                    </a:schemeClr>
                  </a:glow>
                </a:effectLst>
                <a:cs typeface="B Mitra" pitchFamily="2" charset="-78"/>
              </a:rPr>
              <a:t> سوم</a:t>
            </a:r>
            <a:endParaRPr lang="en-US" sz="1700" b="1" dirty="0" smtClean="0">
              <a:effectLst>
                <a:glow rad="101600">
                  <a:schemeClr val="accent3">
                    <a:satMod val="175000"/>
                    <a:alpha val="40000"/>
                  </a:schemeClr>
                </a:glow>
              </a:effectLst>
              <a:cs typeface="B Mitra" pitchFamily="2" charset="-78"/>
            </a:endParaRPr>
          </a:p>
          <a:p>
            <a:pPr algn="ctr"/>
            <a:r>
              <a:rPr lang="fa-IR" sz="1700" b="1" dirty="0" smtClean="0">
                <a:effectLst>
                  <a:glow rad="101600">
                    <a:schemeClr val="accent3">
                      <a:satMod val="175000"/>
                      <a:alpha val="40000"/>
                    </a:schemeClr>
                  </a:glow>
                </a:effectLst>
                <a:cs typeface="B Mitra" pitchFamily="2" charset="-78"/>
              </a:rPr>
              <a:t>توانایی ها و تفاوت های فردی</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157160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114297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7143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285720"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childTnLst>
                          </p:cTn>
                        </p:par>
                        <p:par>
                          <p:cTn id="45" fill="hold">
                            <p:stCondLst>
                              <p:cond delay="2000"/>
                            </p:stCondLst>
                            <p:childTnLst>
                              <p:par>
                                <p:cTn id="46" presetID="10" presetClass="entr" presetSubtype="0" fill="hold" nodeType="afterEffect">
                                  <p:stCondLst>
                                    <p:cond delay="0"/>
                                  </p:stCondLst>
                                  <p:childTnLst>
                                    <p:set>
                                      <p:cBhvr>
                                        <p:cTn id="47" dur="1" fill="hold">
                                          <p:stCondLst>
                                            <p:cond delay="0"/>
                                          </p:stCondLst>
                                        </p:cTn>
                                        <p:tgtEl>
                                          <p:spTgt spid="30"/>
                                        </p:tgtEl>
                                        <p:attrNameLst>
                                          <p:attrName>style.visibility</p:attrName>
                                        </p:attrNameLst>
                                      </p:cBhvr>
                                      <p:to>
                                        <p:strVal val="visible"/>
                                      </p:to>
                                    </p:set>
                                    <p:animEffect transition="in" filter="fade">
                                      <p:cBhvr>
                                        <p:cTn id="48"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Lst>
  </p:timing>
</p:sld>
</file>

<file path=ppt/slides/slide200.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50000"/>
                        </a:lnSpc>
                      </a:pPr>
                      <a:endParaRPr lang="fa-IR" sz="2200" b="1" kern="1200" dirty="0" smtClean="0">
                        <a:solidFill>
                          <a:schemeClr val="tx1"/>
                        </a:solidFill>
                        <a:latin typeface="+mn-lt"/>
                        <a:ea typeface="+mn-ea"/>
                        <a:cs typeface="B Lotus" pitchFamily="2" charset="-78"/>
                      </a:endParaRPr>
                    </a:p>
                    <a:p>
                      <a:pPr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نمونه‏ها:</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مقطع ابتدایی</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رفاقت</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1. رفاقت چیست؟</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2.با چه کسی رفیق شویم؟</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3. رفیق خوب کیست؟</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4.با چه کسی رفاقت نکنیم؟</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5.رفیق به چه دردی می‌خورد؟</a:t>
                      </a:r>
                      <a:endParaRPr lang="en-US" sz="2200" b="1" kern="1200" dirty="0" smtClean="0">
                        <a:solidFill>
                          <a:schemeClr val="tx1"/>
                        </a:solidFill>
                        <a:latin typeface="+mn-lt"/>
                        <a:ea typeface="+mn-ea"/>
                        <a:cs typeface="B Lotus" pitchFamily="2" charset="-78"/>
                      </a:endParaRPr>
                    </a:p>
                    <a:p>
                      <a:pPr lvl="1">
                        <a:lnSpc>
                          <a:spcPct val="150000"/>
                        </a:lnSpc>
                      </a:pPr>
                      <a:r>
                        <a:rPr lang="ar-SA" sz="2200" b="1" kern="1200" dirty="0" smtClean="0">
                          <a:solidFill>
                            <a:schemeClr val="tx1"/>
                          </a:solidFill>
                          <a:latin typeface="+mn-lt"/>
                          <a:ea typeface="+mn-ea"/>
                          <a:cs typeface="B Lotus" pitchFamily="2" charset="-78"/>
                        </a:rPr>
                        <a:t>6.وظیفه‏‏ی رفیق چیست؟ </a:t>
                      </a:r>
                      <a:endParaRPr lang="fa-IR" sz="2200" b="0"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شانزدهم / قالب جوانبی</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28737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85874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3011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01488"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57286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144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171560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28697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8583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285720"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childTnLst>
                          </p:cTn>
                        </p:par>
                        <p:par>
                          <p:cTn id="69" fill="hold">
                            <p:stCondLst>
                              <p:cond delay="2000"/>
                            </p:stCondLst>
                            <p:childTnLst>
                              <p:par>
                                <p:cTn id="70" presetID="10" presetClass="entr" presetSubtype="0" fill="hold" nodeType="afterEffect">
                                  <p:stCondLst>
                                    <p:cond delay="0"/>
                                  </p:stCondLst>
                                  <p:childTnLst>
                                    <p:set>
                                      <p:cBhvr>
                                        <p:cTn id="71" dur="1" fill="hold">
                                          <p:stCondLst>
                                            <p:cond delay="0"/>
                                          </p:stCondLst>
                                        </p:cTn>
                                        <p:tgtEl>
                                          <p:spTgt spid="30"/>
                                        </p:tgtEl>
                                        <p:attrNameLst>
                                          <p:attrName>style.visibility</p:attrName>
                                        </p:attrNameLst>
                                      </p:cBhvr>
                                      <p:to>
                                        <p:strVal val="visible"/>
                                      </p:to>
                                    </p:set>
                                    <p:animEffect transition="in" filter="fade">
                                      <p:cBhvr>
                                        <p:cTn id="72"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Lst>
  </p:timing>
</p:sld>
</file>

<file path=ppt/slides/slide201.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r" rtl="1">
                        <a:lnSpc>
                          <a:spcPct val="150000"/>
                        </a:lnSpc>
                      </a:pPr>
                      <a:endParaRPr lang="fa-IR" sz="2200" b="1" kern="1200" dirty="0" smtClean="0">
                        <a:solidFill>
                          <a:schemeClr val="tx1"/>
                        </a:solidFill>
                        <a:latin typeface="+mn-lt"/>
                        <a:ea typeface="+mn-ea"/>
                        <a:cs typeface="B Lotus" pitchFamily="2" charset="-78"/>
                      </a:endParaRPr>
                    </a:p>
                    <a:p>
                      <a:pPr algn="r"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مقطع راهنمایی:</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r"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نماز</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r" rtl="1">
                        <a:lnSpc>
                          <a:spcPct val="150000"/>
                        </a:lnSpc>
                      </a:pPr>
                      <a:r>
                        <a:rPr lang="fa-IR" sz="2200" b="1" kern="1200" dirty="0" smtClean="0">
                          <a:solidFill>
                            <a:schemeClr val="tx1"/>
                          </a:solidFill>
                          <a:latin typeface="+mn-lt"/>
                          <a:ea typeface="+mn-ea"/>
                          <a:cs typeface="B Lotus" pitchFamily="2" charset="-78"/>
                        </a:rPr>
                        <a:t>1. نماز چيست؟</a:t>
                      </a:r>
                      <a:endParaRPr lang="en-US" sz="2200" b="1" kern="1200" dirty="0" smtClean="0">
                        <a:solidFill>
                          <a:schemeClr val="tx1"/>
                        </a:solidFill>
                        <a:latin typeface="+mn-lt"/>
                        <a:ea typeface="+mn-ea"/>
                        <a:cs typeface="B Lotus" pitchFamily="2" charset="-78"/>
                      </a:endParaRPr>
                    </a:p>
                    <a:p>
                      <a:pPr lvl="1" algn="r" rtl="1">
                        <a:lnSpc>
                          <a:spcPct val="150000"/>
                        </a:lnSpc>
                      </a:pPr>
                      <a:r>
                        <a:rPr lang="fa-IR" sz="2200" b="1" kern="1200" dirty="0" smtClean="0">
                          <a:solidFill>
                            <a:schemeClr val="tx1"/>
                          </a:solidFill>
                          <a:latin typeface="+mn-lt"/>
                          <a:ea typeface="+mn-ea"/>
                          <a:cs typeface="B Lotus" pitchFamily="2" charset="-78"/>
                        </a:rPr>
                        <a:t>2. چرا بايد نماز بخوانيم؟</a:t>
                      </a:r>
                      <a:endParaRPr lang="en-US" sz="2200" b="1" kern="1200" dirty="0" smtClean="0">
                        <a:solidFill>
                          <a:schemeClr val="tx1"/>
                        </a:solidFill>
                        <a:latin typeface="+mn-lt"/>
                        <a:ea typeface="+mn-ea"/>
                        <a:cs typeface="B Lotus" pitchFamily="2" charset="-78"/>
                      </a:endParaRPr>
                    </a:p>
                    <a:p>
                      <a:pPr lvl="1" algn="r" rtl="1">
                        <a:lnSpc>
                          <a:spcPct val="150000"/>
                        </a:lnSpc>
                      </a:pPr>
                      <a:r>
                        <a:rPr lang="fa-IR" sz="2200" b="1" kern="1200" dirty="0" smtClean="0">
                          <a:solidFill>
                            <a:schemeClr val="tx1"/>
                          </a:solidFill>
                          <a:latin typeface="+mn-lt"/>
                          <a:ea typeface="+mn-ea"/>
                          <a:cs typeface="B Lotus" pitchFamily="2" charset="-78"/>
                        </a:rPr>
                        <a:t>3. چه وقت، نماز بخوانيم؟</a:t>
                      </a:r>
                      <a:endParaRPr lang="en-US" sz="2200" b="1" kern="1200" dirty="0" smtClean="0">
                        <a:solidFill>
                          <a:schemeClr val="tx1"/>
                        </a:solidFill>
                        <a:latin typeface="+mn-lt"/>
                        <a:ea typeface="+mn-ea"/>
                        <a:cs typeface="B Lotus" pitchFamily="2" charset="-78"/>
                      </a:endParaRPr>
                    </a:p>
                    <a:p>
                      <a:pPr lvl="1" algn="r" rtl="1">
                        <a:lnSpc>
                          <a:spcPct val="150000"/>
                        </a:lnSpc>
                      </a:pPr>
                      <a:r>
                        <a:rPr lang="fa-IR" sz="2200" b="1" kern="1200" dirty="0" smtClean="0">
                          <a:solidFill>
                            <a:schemeClr val="tx1"/>
                          </a:solidFill>
                          <a:latin typeface="+mn-lt"/>
                          <a:ea typeface="+mn-ea"/>
                          <a:cs typeface="B Lotus" pitchFamily="2" charset="-78"/>
                        </a:rPr>
                        <a:t>4. چقدر، نماز بخوانيم؟</a:t>
                      </a:r>
                      <a:endParaRPr lang="en-US" sz="2200" b="1" kern="1200" dirty="0" smtClean="0">
                        <a:solidFill>
                          <a:schemeClr val="tx1"/>
                        </a:solidFill>
                        <a:latin typeface="+mn-lt"/>
                        <a:ea typeface="+mn-ea"/>
                        <a:cs typeface="B Lotus" pitchFamily="2" charset="-78"/>
                      </a:endParaRPr>
                    </a:p>
                    <a:p>
                      <a:pPr lvl="1" algn="r" rtl="1">
                        <a:lnSpc>
                          <a:spcPct val="150000"/>
                        </a:lnSpc>
                      </a:pPr>
                      <a:r>
                        <a:rPr lang="fa-IR" sz="2200" b="1" kern="1200" dirty="0" smtClean="0">
                          <a:solidFill>
                            <a:schemeClr val="tx1"/>
                          </a:solidFill>
                          <a:latin typeface="+mn-lt"/>
                          <a:ea typeface="+mn-ea"/>
                          <a:cs typeface="B Lotus" pitchFamily="2" charset="-78"/>
                        </a:rPr>
                        <a:t>5. چگونه، نماز بخوانيم؟</a:t>
                      </a:r>
                      <a:endParaRPr lang="en-US" sz="2200" b="1" kern="1200" dirty="0" smtClean="0">
                        <a:solidFill>
                          <a:schemeClr val="tx1"/>
                        </a:solidFill>
                        <a:latin typeface="+mn-lt"/>
                        <a:ea typeface="+mn-ea"/>
                        <a:cs typeface="B Lotus" pitchFamily="2" charset="-78"/>
                      </a:endParaRPr>
                    </a:p>
                    <a:p>
                      <a:pPr lvl="1" algn="r" rtl="1">
                        <a:lnSpc>
                          <a:spcPct val="150000"/>
                        </a:lnSpc>
                      </a:pPr>
                      <a:r>
                        <a:rPr lang="fa-IR" sz="2200" b="1" kern="1200" dirty="0" smtClean="0">
                          <a:solidFill>
                            <a:schemeClr val="tx1"/>
                          </a:solidFill>
                          <a:latin typeface="+mn-lt"/>
                          <a:ea typeface="+mn-ea"/>
                          <a:cs typeface="B Lotus" pitchFamily="2" charset="-78"/>
                        </a:rPr>
                        <a:t>6. کجا نماز بخوانيم؟</a:t>
                      </a:r>
                      <a:endParaRPr lang="en-US" sz="2200" b="1" kern="1200" dirty="0" smtClean="0">
                        <a:solidFill>
                          <a:schemeClr val="tx1"/>
                        </a:solidFill>
                        <a:latin typeface="+mn-lt"/>
                        <a:ea typeface="+mn-ea"/>
                        <a:cs typeface="B Lotus" pitchFamily="2" charset="-78"/>
                      </a:endParaRPr>
                    </a:p>
                    <a:p>
                      <a:pPr lvl="1" algn="r">
                        <a:lnSpc>
                          <a:spcPct val="150000"/>
                        </a:lnSpc>
                      </a:pPr>
                      <a:r>
                        <a:rPr lang="ar-SA" sz="2200" b="1" kern="1200" dirty="0" smtClean="0">
                          <a:solidFill>
                            <a:schemeClr val="tx1"/>
                          </a:solidFill>
                          <a:latin typeface="+mn-lt"/>
                          <a:ea typeface="+mn-ea"/>
                          <a:cs typeface="B Lotus" pitchFamily="2" charset="-78"/>
                        </a:rPr>
                        <a:t>7. براي که بخوانيم؟ </a:t>
                      </a:r>
                      <a:endParaRPr lang="fa-IR" sz="2200" b="0"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شانزدهم / قالب جوانبی</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28737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85874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3011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0148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572860"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144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171560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28697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8583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285720"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childTnLst>
                          </p:cTn>
                        </p:par>
                        <p:par>
                          <p:cTn id="69" fill="hold">
                            <p:stCondLst>
                              <p:cond delay="2000"/>
                            </p:stCondLst>
                            <p:childTnLst>
                              <p:par>
                                <p:cTn id="70" presetID="10" presetClass="entr" presetSubtype="0" fill="hold" nodeType="afterEffect">
                                  <p:stCondLst>
                                    <p:cond delay="0"/>
                                  </p:stCondLst>
                                  <p:childTnLst>
                                    <p:set>
                                      <p:cBhvr>
                                        <p:cTn id="71" dur="1" fill="hold">
                                          <p:stCondLst>
                                            <p:cond delay="0"/>
                                          </p:stCondLst>
                                        </p:cTn>
                                        <p:tgtEl>
                                          <p:spTgt spid="30"/>
                                        </p:tgtEl>
                                        <p:attrNameLst>
                                          <p:attrName>style.visibility</p:attrName>
                                        </p:attrNameLst>
                                      </p:cBhvr>
                                      <p:to>
                                        <p:strVal val="visible"/>
                                      </p:to>
                                    </p:set>
                                    <p:animEffect transition="in" filter="fade">
                                      <p:cBhvr>
                                        <p:cTn id="72"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Lst>
  </p:timing>
</p:sld>
</file>

<file path=ppt/slides/slide202.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r" rtl="1">
                        <a:lnSpc>
                          <a:spcPct val="150000"/>
                        </a:lnSpc>
                      </a:pPr>
                      <a:endParaRPr lang="fa-IR" sz="2200" b="1" kern="1200" dirty="0" smtClean="0">
                        <a:solidFill>
                          <a:schemeClr val="tx1"/>
                        </a:solidFill>
                        <a:latin typeface="+mn-lt"/>
                        <a:ea typeface="+mn-ea"/>
                        <a:cs typeface="B Lotus" pitchFamily="2" charset="-78"/>
                      </a:endParaRPr>
                    </a:p>
                    <a:p>
                      <a:pPr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مقطع دبیرستان</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محبّت</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1. محبّت یعنی چه؟</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2. چرا باید محبّت کنیم؟</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3. در کجا،محبّت کنیم؟</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4. کی،محبّت کنیم؟</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5. چقدر،محبّت کنیم؟</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6. چگونه محبّت کنیم؟</a:t>
                      </a:r>
                      <a:endParaRPr lang="en-US" sz="2200" b="1" kern="1200" dirty="0" smtClean="0">
                        <a:solidFill>
                          <a:schemeClr val="tx1"/>
                        </a:solidFill>
                        <a:latin typeface="+mn-lt"/>
                        <a:ea typeface="+mn-ea"/>
                        <a:cs typeface="B Lotus" pitchFamily="2" charset="-78"/>
                      </a:endParaRPr>
                    </a:p>
                    <a:p>
                      <a:pPr lvl="1">
                        <a:lnSpc>
                          <a:spcPct val="150000"/>
                        </a:lnSpc>
                      </a:pPr>
                      <a:r>
                        <a:rPr lang="ar-SA" sz="2200" b="1" kern="1200" dirty="0" smtClean="0">
                          <a:solidFill>
                            <a:schemeClr val="tx1"/>
                          </a:solidFill>
                          <a:latin typeface="+mn-lt"/>
                          <a:ea typeface="+mn-ea"/>
                          <a:cs typeface="B Lotus" pitchFamily="2" charset="-78"/>
                        </a:rPr>
                        <a:t>7. به چه کسی محبّت کنیم؟ </a:t>
                      </a:r>
                      <a:endParaRPr lang="fa-IR" sz="2200" b="0"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شانزدهم / قالب جوانبی</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28737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85874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3011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0148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57286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14423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171560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28697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8583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285720"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childTnLst>
                          </p:cTn>
                        </p:par>
                        <p:par>
                          <p:cTn id="69" fill="hold">
                            <p:stCondLst>
                              <p:cond delay="2000"/>
                            </p:stCondLst>
                            <p:childTnLst>
                              <p:par>
                                <p:cTn id="70" presetID="10" presetClass="entr" presetSubtype="0" fill="hold" nodeType="afterEffect">
                                  <p:stCondLst>
                                    <p:cond delay="0"/>
                                  </p:stCondLst>
                                  <p:childTnLst>
                                    <p:set>
                                      <p:cBhvr>
                                        <p:cTn id="71" dur="1" fill="hold">
                                          <p:stCondLst>
                                            <p:cond delay="0"/>
                                          </p:stCondLst>
                                        </p:cTn>
                                        <p:tgtEl>
                                          <p:spTgt spid="30"/>
                                        </p:tgtEl>
                                        <p:attrNameLst>
                                          <p:attrName>style.visibility</p:attrName>
                                        </p:attrNameLst>
                                      </p:cBhvr>
                                      <p:to>
                                        <p:strVal val="visible"/>
                                      </p:to>
                                    </p:set>
                                    <p:animEffect transition="in" filter="fade">
                                      <p:cBhvr>
                                        <p:cTn id="72"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Lst>
  </p:timing>
</p:sld>
</file>

<file path=ppt/slides/slide203.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50000"/>
                        </a:lnSpc>
                      </a:pPr>
                      <a:r>
                        <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اولیا ومربّیان</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fa-IR" sz="2000" b="0"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1. </a:t>
                      </a:r>
                      <a:r>
                        <a:rPr lang="ar-SA" sz="2000" b="0"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چه چیز،انفاق کنیم؟</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از آنچه دوست داریم؛</a:t>
                      </a:r>
                      <a:r>
                        <a:rPr lang="en-US" sz="2000" b="1" kern="1200" dirty="0" smtClean="0">
                          <a:solidFill>
                            <a:schemeClr val="tx1"/>
                          </a:solidFill>
                          <a:latin typeface="+mn-lt"/>
                          <a:ea typeface="+mn-ea"/>
                          <a:cs typeface="B Lotus" pitchFamily="2" charset="-78"/>
                          <a:sym typeface="Roumouz"/>
                        </a:rPr>
                        <a:t> </a:t>
                      </a:r>
                      <a:r>
                        <a:rPr lang="fa-IR" sz="2000" b="1" kern="1200" dirty="0" smtClean="0">
                          <a:solidFill>
                            <a:schemeClr val="tx1"/>
                          </a:solidFill>
                          <a:latin typeface="+mn-lt"/>
                          <a:ea typeface="+mn-ea"/>
                          <a:cs typeface="B Lotus" pitchFamily="2" charset="-78"/>
                        </a:rPr>
                        <a:t>لَنْ تَنالُوا الْبِرَّ حَتَّى تُنْفِقُوا مِمَّا تُحِبُّونَ وَ ما تُنْفِقُوا مِنْ شَيْ‏ءٍ فَإِنَّ اللَّهَ بِهِ عَليمٌ</a:t>
                      </a:r>
                      <a:r>
                        <a:rPr lang="fa-IR" sz="20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fa-IR" sz="2000" b="1" kern="1200" dirty="0" smtClean="0">
                          <a:solidFill>
                            <a:schemeClr val="tx1"/>
                          </a:solidFill>
                          <a:latin typeface="+mn-lt"/>
                          <a:ea typeface="+mn-ea"/>
                          <a:cs typeface="B Lotus" pitchFamily="2" charset="-78"/>
                        </a:rPr>
                        <a:t>؛ «هرگز به (حقيقت) نيكوكارى نمى‏رسيد، مگر این‏که از آنچه دوست مى‏داريد، (در راه خدا) انفاق كنيد و آنچه انفاق مى‏كنيد، خداوند از آن آگاه است‏.»</a:t>
                      </a:r>
                      <a:endParaRPr lang="en-US" sz="2000" b="1" kern="1200" dirty="0" smtClean="0">
                        <a:solidFill>
                          <a:schemeClr val="tx1"/>
                        </a:solidFill>
                        <a:latin typeface="+mn-lt"/>
                        <a:ea typeface="+mn-ea"/>
                        <a:cs typeface="B Lotus" pitchFamily="2" charset="-78"/>
                      </a:endParaRPr>
                    </a:p>
                    <a:p>
                      <a:pPr rtl="1">
                        <a:lnSpc>
                          <a:spcPct val="150000"/>
                        </a:lnSpc>
                      </a:pPr>
                      <a:r>
                        <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2. چگونه انفاق کنیم؟</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ar-SA" sz="2000" b="1" kern="1200" dirty="0" smtClean="0">
                          <a:solidFill>
                            <a:schemeClr val="tx1"/>
                          </a:solidFill>
                          <a:latin typeface="+mn-lt"/>
                          <a:ea typeface="+mn-ea"/>
                          <a:cs typeface="B Lotus" pitchFamily="2" charset="-78"/>
                        </a:rPr>
                        <a:t>پنهان و آشکار؛</a:t>
                      </a:r>
                      <a:r>
                        <a:rPr lang="en-US" sz="2000" b="1" kern="1200" dirty="0" smtClean="0">
                          <a:solidFill>
                            <a:schemeClr val="tx1"/>
                          </a:solidFill>
                          <a:latin typeface="+mn-lt"/>
                          <a:ea typeface="+mn-ea"/>
                          <a:cs typeface="B Lotus" pitchFamily="2" charset="-78"/>
                          <a:sym typeface="Roumouz"/>
                        </a:rPr>
                        <a:t> </a:t>
                      </a:r>
                      <a:r>
                        <a:rPr lang="ar-SA" sz="2000" b="1" kern="1200" dirty="0" smtClean="0">
                          <a:solidFill>
                            <a:schemeClr val="tx1"/>
                          </a:solidFill>
                          <a:latin typeface="+mn-lt"/>
                          <a:ea typeface="+mn-ea"/>
                          <a:cs typeface="B Lotus" pitchFamily="2" charset="-78"/>
                        </a:rPr>
                        <a:t>الَّذِينَ يُنْفِقُونَ أَمْوالَهُمْ... سِرًّا وَ عَلانِيَه‏ی فَلَهُمْ أَجْرُهُمْ عِنْدَ رَبِّهِمْ وَ لا خَوْفٌ عَلَيْهِمْ وَ لا هُمْ يَحْزَنُون</a:t>
                      </a:r>
                      <a:r>
                        <a:rPr lang="fa-IR" sz="20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000" b="1" kern="1200" dirty="0" smtClean="0">
                          <a:solidFill>
                            <a:schemeClr val="tx1"/>
                          </a:solidFill>
                          <a:latin typeface="+mn-lt"/>
                          <a:ea typeface="+mn-ea"/>
                          <a:cs typeface="B Lotus" pitchFamily="2" charset="-78"/>
                        </a:rPr>
                        <a:t>؛ «آن‏ها كه اموال خود را، شب و روز، پنهان و آشكار، انفاق مى‏كنند، مزدشان نزد پروردگارشان است؛ نه ترسى بر آن‏ها است، و نه غمگين مى‏شوند.»</a:t>
                      </a:r>
                      <a:endParaRPr lang="fa-IR" sz="2000" b="1" kern="1200" dirty="0" smtClean="0">
                        <a:solidFill>
                          <a:schemeClr val="tx1"/>
                        </a:solidFill>
                        <a:latin typeface="+mn-lt"/>
                        <a:ea typeface="+mn-ea"/>
                        <a:cs typeface="B Lotus" pitchFamily="2" charset="-78"/>
                      </a:endParaRPr>
                    </a:p>
                    <a:p>
                      <a:pPr rtl="1">
                        <a:lnSpc>
                          <a:spcPct val="150000"/>
                        </a:lnSpc>
                      </a:pPr>
                      <a:endParaRPr lang="fa-IR" sz="2000" b="1" kern="1200" dirty="0" smtClean="0">
                        <a:solidFill>
                          <a:schemeClr val="tx1"/>
                        </a:solidFill>
                        <a:latin typeface="+mn-lt"/>
                        <a:ea typeface="+mn-ea"/>
                        <a:cs typeface="B Lotus" pitchFamily="2" charset="-78"/>
                      </a:endParaRPr>
                    </a:p>
                    <a:p>
                      <a:pPr rtl="1">
                        <a:lnSpc>
                          <a:spcPct val="150000"/>
                        </a:lnSpc>
                      </a:pPr>
                      <a:r>
                        <a:rPr lang="fa-IR" sz="20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000" b="0" kern="1200" dirty="0" smtClean="0">
                          <a:solidFill>
                            <a:schemeClr val="tx1"/>
                          </a:solidFill>
                          <a:latin typeface="+mn-lt"/>
                          <a:ea typeface="+mn-ea"/>
                          <a:cs typeface="B Lotus" pitchFamily="2" charset="-78"/>
                        </a:rPr>
                        <a:t>آل عمران: 92.</a:t>
                      </a:r>
                      <a:endParaRPr lang="en-US" sz="2000" b="1" kern="1200" dirty="0" smtClean="0">
                        <a:solidFill>
                          <a:schemeClr val="tx1"/>
                        </a:solidFill>
                        <a:latin typeface="+mn-lt"/>
                        <a:ea typeface="+mn-ea"/>
                        <a:cs typeface="B Lotus" pitchFamily="2" charset="-78"/>
                      </a:endParaRPr>
                    </a:p>
                    <a:p>
                      <a:pPr rtl="1">
                        <a:lnSpc>
                          <a:spcPct val="150000"/>
                        </a:lnSpc>
                      </a:pPr>
                      <a:r>
                        <a:rPr lang="fa-IR" sz="20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000" b="0" kern="1200" dirty="0" smtClean="0">
                          <a:solidFill>
                            <a:schemeClr val="tx1"/>
                          </a:solidFill>
                          <a:latin typeface="+mn-lt"/>
                          <a:ea typeface="+mn-ea"/>
                          <a:cs typeface="B Lotus" pitchFamily="2" charset="-78"/>
                        </a:rPr>
                        <a:t>بقره: 274.</a:t>
                      </a:r>
                      <a:endParaRPr lang="en-US" sz="20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شانزدهم / قالب جوانبی</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28737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85874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3011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0148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57286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144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1715604"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28697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8583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285720"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childTnLst>
                          </p:cTn>
                        </p:par>
                        <p:par>
                          <p:cTn id="69" fill="hold">
                            <p:stCondLst>
                              <p:cond delay="2000"/>
                            </p:stCondLst>
                            <p:childTnLst>
                              <p:par>
                                <p:cTn id="70" presetID="10" presetClass="entr" presetSubtype="0" fill="hold" nodeType="afterEffect">
                                  <p:stCondLst>
                                    <p:cond delay="0"/>
                                  </p:stCondLst>
                                  <p:childTnLst>
                                    <p:set>
                                      <p:cBhvr>
                                        <p:cTn id="71" dur="1" fill="hold">
                                          <p:stCondLst>
                                            <p:cond delay="0"/>
                                          </p:stCondLst>
                                        </p:cTn>
                                        <p:tgtEl>
                                          <p:spTgt spid="30"/>
                                        </p:tgtEl>
                                        <p:attrNameLst>
                                          <p:attrName>style.visibility</p:attrName>
                                        </p:attrNameLst>
                                      </p:cBhvr>
                                      <p:to>
                                        <p:strVal val="visible"/>
                                      </p:to>
                                    </p:set>
                                    <p:animEffect transition="in" filter="fade">
                                      <p:cBhvr>
                                        <p:cTn id="72"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Lst>
  </p:timing>
</p:sld>
</file>

<file path=ppt/slides/slide204.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en-US" sz="2200" b="1" kern="1200" dirty="0" smtClean="0">
                        <a:solidFill>
                          <a:schemeClr val="tx1"/>
                        </a:solidFill>
                        <a:latin typeface="+mn-lt"/>
                        <a:ea typeface="+mn-ea"/>
                        <a:cs typeface="B Lotus" pitchFamily="2" charset="-78"/>
                      </a:endParaRPr>
                    </a:p>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3. به چه کسی، انفاق کنیم؟</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a:lnSpc>
                          <a:spcPct val="150000"/>
                        </a:lnSpc>
                      </a:pPr>
                      <a:r>
                        <a:rPr lang="ar-SA" sz="2200" b="1" kern="1200" dirty="0" smtClean="0">
                          <a:solidFill>
                            <a:schemeClr val="tx1"/>
                          </a:solidFill>
                          <a:latin typeface="+mn-lt"/>
                          <a:ea typeface="+mn-ea"/>
                          <a:cs typeface="B Lotus" pitchFamily="2" charset="-78"/>
                        </a:rPr>
                        <a:t>به نیازمندانی که در راه خدا در تنگنا قرار گرفته‏اند و قادر به مسافرت و تجارت نیستند، نیازمندان خویشتن‏داری که با اصرار از مردم چیزی نمی‏خواهند و افراد بی‏اطّلاع آن‏ها رابی‏نیاز می‏پندارند در حالی که می‏توان آن‏ها را از چهره‏هایشان شناخت؛</a:t>
                      </a:r>
                      <a:r>
                        <a:rPr lang="en-US" sz="2200" b="1" kern="1200" dirty="0" smtClean="0">
                          <a:solidFill>
                            <a:schemeClr val="tx1"/>
                          </a:solidFill>
                          <a:latin typeface="+mn-lt"/>
                          <a:ea typeface="+mn-ea"/>
                          <a:cs typeface="B Lotus" pitchFamily="2" charset="-78"/>
                          <a:sym typeface="Roumouz"/>
                        </a:rPr>
                        <a:t> </a:t>
                      </a:r>
                      <a:r>
                        <a:rPr lang="ar-SA" sz="2200" b="1" kern="1200" dirty="0" smtClean="0">
                          <a:solidFill>
                            <a:schemeClr val="tx1"/>
                          </a:solidFill>
                          <a:latin typeface="+mn-lt"/>
                          <a:ea typeface="+mn-ea"/>
                          <a:cs typeface="B Lotus" pitchFamily="2" charset="-78"/>
                        </a:rPr>
                        <a:t>لِلْفُقَراءِ الَّذينَ أُحْصِرُوا في‏ سَبيلِ اللَّهِ لا يَسْتَطيعُونَ ضَرْباً فِي الْأَرْضِ يَحْسَبُهُمُ الْجاهِلُ أَغْنِياءَ مِنَ التَّعَفُّفِ تَعْرِفُهُمْ بِسيماهُمْ لا يَسْئَلُونَ النَّاسَ إِلْحافاً وَ ما تُنْفِقُوا مِنْ خَيْرٍ فَإِنَّ اللَّهَ بِهِ عَليمٌ. </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شانزدهم / قالب جوانبی</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28737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85874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3011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0148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57286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144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171560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286976"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8583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285720"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childTnLst>
                          </p:cTn>
                        </p:par>
                        <p:par>
                          <p:cTn id="69" fill="hold">
                            <p:stCondLst>
                              <p:cond delay="2000"/>
                            </p:stCondLst>
                            <p:childTnLst>
                              <p:par>
                                <p:cTn id="70" presetID="10" presetClass="entr" presetSubtype="0" fill="hold" nodeType="afterEffect">
                                  <p:stCondLst>
                                    <p:cond delay="0"/>
                                  </p:stCondLst>
                                  <p:childTnLst>
                                    <p:set>
                                      <p:cBhvr>
                                        <p:cTn id="71" dur="1" fill="hold">
                                          <p:stCondLst>
                                            <p:cond delay="0"/>
                                          </p:stCondLst>
                                        </p:cTn>
                                        <p:tgtEl>
                                          <p:spTgt spid="30"/>
                                        </p:tgtEl>
                                        <p:attrNameLst>
                                          <p:attrName>style.visibility</p:attrName>
                                        </p:attrNameLst>
                                      </p:cBhvr>
                                      <p:to>
                                        <p:strVal val="visible"/>
                                      </p:to>
                                    </p:set>
                                    <p:animEffect transition="in" filter="fade">
                                      <p:cBhvr>
                                        <p:cTn id="72"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Lst>
  </p:timing>
</p:sld>
</file>

<file path=ppt/slides/slide205.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en-US"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4</a:t>
                      </a: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 چقدر انفاق کنیم؟</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به میزانی که نه اسراف کنیم و نه خسّت نشان دهیم؛</a:t>
                      </a:r>
                      <a:r>
                        <a:rPr lang="en-US" sz="2200" b="1" kern="1200" dirty="0" smtClean="0">
                          <a:solidFill>
                            <a:schemeClr val="tx1"/>
                          </a:solidFill>
                          <a:latin typeface="+mn-lt"/>
                          <a:ea typeface="+mn-ea"/>
                          <a:cs typeface="B Lotus" pitchFamily="2" charset="-78"/>
                          <a:sym typeface="Roumouz"/>
                        </a:rPr>
                        <a:t> </a:t>
                      </a:r>
                      <a:r>
                        <a:rPr lang="fa-IR" sz="2200" b="1" kern="1200" dirty="0" smtClean="0">
                          <a:solidFill>
                            <a:schemeClr val="tx1"/>
                          </a:solidFill>
                          <a:latin typeface="+mn-lt"/>
                          <a:ea typeface="+mn-ea"/>
                          <a:cs typeface="B Lotus" pitchFamily="2" charset="-78"/>
                        </a:rPr>
                        <a:t>وَ الَّذينَ إِذا أَنْفَقُوا لَمْ يُسْرِفُوا وَ لَمْ يَقْتُرُوا وَ كانَ بَيْنَ ذلِكَ قَواماً</a:t>
                      </a:r>
                      <a:r>
                        <a:rPr lang="fa-IR" sz="24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fa-IR" sz="2200" b="1" kern="1200" dirty="0" smtClean="0">
                          <a:solidFill>
                            <a:schemeClr val="tx1"/>
                          </a:solidFill>
                          <a:latin typeface="+mn-lt"/>
                          <a:ea typeface="+mn-ea"/>
                          <a:cs typeface="B Lotus" pitchFamily="2" charset="-78"/>
                        </a:rPr>
                        <a:t>؛ «و كسانى كه هر گاه انفاق كنند، نه اسراف مى‏نمايند و نه سخت‏گيرى؛ بلكه در ميان اين دو، حدّ اعتدالى دارند.»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وَ لا تَجْعَلْ يَدَكَ مَغْلُولَۀًإِلى‏ عُنُقِكَ وَ لا تَبْسُطْها كُلَّ الْبَسْطِ فَتَقْعُدَ مَلُوماً مَحْسُوراً</a:t>
                      </a:r>
                      <a:r>
                        <a:rPr lang="fa-IR" sz="24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fa-IR" sz="2200" b="1" kern="1200" dirty="0" smtClean="0">
                          <a:solidFill>
                            <a:schemeClr val="tx1"/>
                          </a:solidFill>
                          <a:latin typeface="+mn-lt"/>
                          <a:ea typeface="+mn-ea"/>
                          <a:cs typeface="B Lotus" pitchFamily="2" charset="-78"/>
                        </a:rPr>
                        <a:t>؛ «هرگز دستت را بر گردنت زنجير مكن (و ترك انفاق و بخشش منما) و بيش از حدّ (نيز) دست خود را مگشاى، تا مورد سرزنش قرار گيرى و از كار فرومانى!»</a:t>
                      </a:r>
                    </a:p>
                    <a:p>
                      <a:pPr algn="just" rtl="1">
                        <a:lnSpc>
                          <a:spcPct val="150000"/>
                        </a:lnSpc>
                      </a:pPr>
                      <a:endParaRPr lang="en-US" sz="2200" b="1" kern="1200" dirty="0" smtClean="0">
                        <a:solidFill>
                          <a:schemeClr val="tx1"/>
                        </a:solidFill>
                        <a:latin typeface="+mn-lt"/>
                        <a:ea typeface="+mn-ea"/>
                        <a:cs typeface="B Lotus" pitchFamily="2" charset="-78"/>
                      </a:endParaRPr>
                    </a:p>
                    <a:p>
                      <a:pPr algn="just" rtl="1">
                        <a:lnSpc>
                          <a:spcPct val="150000"/>
                        </a:lnSpc>
                      </a:pPr>
                      <a:r>
                        <a:rPr lang="fa-IR" sz="18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فرقان: 67.</a:t>
                      </a:r>
                      <a:endParaRPr lang="en-US" sz="1800" b="1" kern="1200" dirty="0" smtClean="0">
                        <a:solidFill>
                          <a:schemeClr val="tx1"/>
                        </a:solidFill>
                        <a:latin typeface="+mn-lt"/>
                        <a:ea typeface="+mn-ea"/>
                        <a:cs typeface="B Lotus" pitchFamily="2" charset="-78"/>
                      </a:endParaRPr>
                    </a:p>
                    <a:p>
                      <a:pPr algn="just" rtl="1">
                        <a:lnSpc>
                          <a:spcPct val="150000"/>
                        </a:lnSpc>
                      </a:pPr>
                      <a:r>
                        <a:rPr lang="fa-IR" sz="18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اسراء: 29.</a:t>
                      </a:r>
                      <a:endParaRPr lang="en-US" sz="18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شانزدهم / قالب جوانبی</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28737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85874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3011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0148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57286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144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171560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28697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858348"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285720"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childTnLst>
                          </p:cTn>
                        </p:par>
                        <p:par>
                          <p:cTn id="69" fill="hold">
                            <p:stCondLst>
                              <p:cond delay="2000"/>
                            </p:stCondLst>
                            <p:childTnLst>
                              <p:par>
                                <p:cTn id="70" presetID="10" presetClass="entr" presetSubtype="0" fill="hold" nodeType="afterEffect">
                                  <p:stCondLst>
                                    <p:cond delay="0"/>
                                  </p:stCondLst>
                                  <p:childTnLst>
                                    <p:set>
                                      <p:cBhvr>
                                        <p:cTn id="71" dur="1" fill="hold">
                                          <p:stCondLst>
                                            <p:cond delay="0"/>
                                          </p:stCondLst>
                                        </p:cTn>
                                        <p:tgtEl>
                                          <p:spTgt spid="30"/>
                                        </p:tgtEl>
                                        <p:attrNameLst>
                                          <p:attrName>style.visibility</p:attrName>
                                        </p:attrNameLst>
                                      </p:cBhvr>
                                      <p:to>
                                        <p:strVal val="visible"/>
                                      </p:to>
                                    </p:set>
                                    <p:animEffect transition="in" filter="fade">
                                      <p:cBhvr>
                                        <p:cTn id="72"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Lst>
  </p:timing>
</p:sld>
</file>

<file path=ppt/slides/slide206.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5. كي انفاق کنیم؟</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000" b="1" kern="1200" dirty="0" smtClean="0">
                          <a:solidFill>
                            <a:schemeClr val="tx1"/>
                          </a:solidFill>
                          <a:latin typeface="+mn-lt"/>
                          <a:ea typeface="+mn-ea"/>
                          <a:cs typeface="B Lotus" pitchFamily="2" charset="-78"/>
                        </a:rPr>
                        <a:t>همیشه (شب و روز)؛</a:t>
                      </a:r>
                      <a:r>
                        <a:rPr lang="en-US" sz="2000" b="1" kern="1200" dirty="0" smtClean="0">
                          <a:solidFill>
                            <a:schemeClr val="tx1"/>
                          </a:solidFill>
                          <a:latin typeface="+mn-lt"/>
                          <a:ea typeface="+mn-ea"/>
                          <a:cs typeface="B Lotus" pitchFamily="2" charset="-78"/>
                          <a:sym typeface="Roumouz"/>
                        </a:rPr>
                        <a:t> </a:t>
                      </a:r>
                      <a:r>
                        <a:rPr lang="fa-IR" sz="2000" b="1" kern="1200" dirty="0" smtClean="0">
                          <a:solidFill>
                            <a:schemeClr val="tx1"/>
                          </a:solidFill>
                          <a:latin typeface="+mn-lt"/>
                          <a:ea typeface="+mn-ea"/>
                          <a:cs typeface="B Lotus" pitchFamily="2" charset="-78"/>
                        </a:rPr>
                        <a:t>الَّذِينَ يُنْفِقُونَ أَمْوالَهُمْ بِاللَّيْلِ وَ النَّهارِ</a:t>
                      </a:r>
                      <a:r>
                        <a:rPr lang="fa-IR" sz="20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fa-IR" sz="2000" b="1" kern="1200" dirty="0" smtClean="0">
                          <a:solidFill>
                            <a:schemeClr val="tx1"/>
                          </a:solidFill>
                          <a:latin typeface="+mn-lt"/>
                          <a:ea typeface="+mn-ea"/>
                          <a:cs typeface="B Lotus" pitchFamily="2" charset="-78"/>
                        </a:rPr>
                        <a:t>؛«آن‏ها كه اموال خود را، شب و روز، پنهان و آشكار، انفاق مى‏كنند.»</a:t>
                      </a:r>
                      <a:endParaRPr lang="en-US" sz="2000" b="1" kern="1200" dirty="0" smtClean="0">
                        <a:solidFill>
                          <a:schemeClr val="tx1"/>
                        </a:solidFill>
                        <a:latin typeface="+mn-lt"/>
                        <a:ea typeface="+mn-ea"/>
                        <a:cs typeface="B Lotus" pitchFamily="2" charset="-78"/>
                      </a:endParaRPr>
                    </a:p>
                    <a:p>
                      <a:pPr algn="just" rtl="1">
                        <a:lnSpc>
                          <a:spcPct val="150000"/>
                        </a:lnSpc>
                      </a:pPr>
                      <a:r>
                        <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6. تا چه زمانی انفاق کنیم؟</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000" b="1" kern="1200" dirty="0" smtClean="0">
                          <a:solidFill>
                            <a:schemeClr val="tx1"/>
                          </a:solidFill>
                          <a:latin typeface="+mn-lt"/>
                          <a:ea typeface="+mn-ea"/>
                          <a:cs typeface="B Lotus" pitchFamily="2" charset="-78"/>
                        </a:rPr>
                        <a:t>حتّی پس از مرگ؛</a:t>
                      </a:r>
                      <a:r>
                        <a:rPr lang="en-US" sz="2000" b="1" kern="1200" dirty="0" smtClean="0">
                          <a:solidFill>
                            <a:schemeClr val="tx1"/>
                          </a:solidFill>
                          <a:latin typeface="+mn-lt"/>
                          <a:ea typeface="+mn-ea"/>
                          <a:cs typeface="B Lotus" pitchFamily="2" charset="-78"/>
                          <a:sym typeface="Roumouz"/>
                        </a:rPr>
                        <a:t> </a:t>
                      </a:r>
                      <a:r>
                        <a:rPr lang="fa-IR" sz="2000" b="1" kern="1200" dirty="0" smtClean="0">
                          <a:solidFill>
                            <a:schemeClr val="tx1"/>
                          </a:solidFill>
                          <a:latin typeface="+mn-lt"/>
                          <a:ea typeface="+mn-ea"/>
                          <a:cs typeface="B Lotus" pitchFamily="2" charset="-78"/>
                        </a:rPr>
                        <a:t>وَ الْباقِياتُ الصَّالِحاتُ خَيْرٌ عِنْدَ رَبِّكَ ثَواباً وَ خَيْرٌ أَمَلاً</a:t>
                      </a:r>
                      <a:r>
                        <a:rPr lang="fa-IR" sz="20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fa-IR" sz="2000" b="1" kern="1200" dirty="0" smtClean="0">
                          <a:solidFill>
                            <a:schemeClr val="tx1"/>
                          </a:solidFill>
                          <a:latin typeface="+mn-lt"/>
                          <a:ea typeface="+mn-ea"/>
                          <a:cs typeface="B Lotus" pitchFamily="2" charset="-78"/>
                        </a:rPr>
                        <a:t>؛ «و باقيات صالحات‏[ ارزش‏هاى پايدار و شايسته‏]، ثوابش نزد پروردگارت بهتر و اميدبخش‏تر است‏.»</a:t>
                      </a:r>
                      <a:endParaRPr lang="en-US" sz="2000" b="1" kern="1200" dirty="0" smtClean="0">
                        <a:solidFill>
                          <a:schemeClr val="tx1"/>
                        </a:solidFill>
                        <a:latin typeface="+mn-lt"/>
                        <a:ea typeface="+mn-ea"/>
                        <a:cs typeface="B Lotus" pitchFamily="2" charset="-78"/>
                      </a:endParaRPr>
                    </a:p>
                    <a:p>
                      <a:pPr algn="just" rtl="1">
                        <a:lnSpc>
                          <a:spcPct val="150000"/>
                        </a:lnSpc>
                      </a:pPr>
                      <a:r>
                        <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7. بعد از انفاق چه کنیم؟</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2000" b="1" kern="1200" dirty="0" smtClean="0">
                          <a:solidFill>
                            <a:schemeClr val="tx1"/>
                          </a:solidFill>
                          <a:latin typeface="+mn-lt"/>
                          <a:ea typeface="+mn-ea"/>
                          <a:cs typeface="B Lotus" pitchFamily="2" charset="-78"/>
                        </a:rPr>
                        <a:t>منّت نگذاریم و آزار ندهیم؛ الَّذينَ يُنْفِقُونَ أَمْوالَهُمْ في‏ سَبيلِ اللَّهِ ثُمَّ لا يُتْبِعُونَ ما أَنْفَقُوا مَنًّا وَ لا أَذی</a:t>
                      </a:r>
                      <a:r>
                        <a:rPr lang="fa-IR" sz="20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000" b="1" kern="1200" dirty="0" smtClean="0">
                          <a:solidFill>
                            <a:schemeClr val="tx1"/>
                          </a:solidFill>
                          <a:latin typeface="+mn-lt"/>
                          <a:ea typeface="+mn-ea"/>
                          <a:cs typeface="B Lotus" pitchFamily="2" charset="-78"/>
                        </a:rPr>
                        <a:t>؛ «كسانى كه اموال خود را در راه خدا انفاق مى‏كنند، بعد از آن، در پی انفاقى كه كرده‏اند، منّت نمى‏گذارند و آزارى نمى‏رسانند.»</a:t>
                      </a:r>
                      <a:endParaRPr lang="fa-IR" sz="2000" b="1" kern="1200" dirty="0" smtClean="0">
                        <a:solidFill>
                          <a:schemeClr val="tx1"/>
                        </a:solidFill>
                        <a:latin typeface="+mn-lt"/>
                        <a:ea typeface="+mn-ea"/>
                        <a:cs typeface="B Lotus" pitchFamily="2" charset="-78"/>
                      </a:endParaRPr>
                    </a:p>
                    <a:p>
                      <a:pPr algn="just" rtl="1">
                        <a:lnSpc>
                          <a:spcPct val="150000"/>
                        </a:lnSpc>
                      </a:pPr>
                      <a:r>
                        <a:rPr lang="fa-IR" sz="16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600" b="0" kern="1200" dirty="0" smtClean="0">
                          <a:solidFill>
                            <a:schemeClr val="tx1"/>
                          </a:solidFill>
                          <a:latin typeface="+mn-lt"/>
                          <a:ea typeface="+mn-ea"/>
                          <a:cs typeface="B Lotus" pitchFamily="2" charset="-78"/>
                        </a:rPr>
                        <a:t>بقره: 274.</a:t>
                      </a:r>
                      <a:endParaRPr lang="en-US" sz="1600" b="1" kern="1200" dirty="0" smtClean="0">
                        <a:solidFill>
                          <a:schemeClr val="tx1"/>
                        </a:solidFill>
                        <a:latin typeface="+mn-lt"/>
                        <a:ea typeface="+mn-ea"/>
                        <a:cs typeface="B Lotus" pitchFamily="2" charset="-78"/>
                      </a:endParaRPr>
                    </a:p>
                    <a:p>
                      <a:pPr algn="just" rtl="1">
                        <a:lnSpc>
                          <a:spcPct val="150000"/>
                        </a:lnSpc>
                      </a:pPr>
                      <a:r>
                        <a:rPr lang="fa-IR" sz="16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600" b="0" kern="1200" dirty="0" smtClean="0">
                          <a:solidFill>
                            <a:schemeClr val="tx1"/>
                          </a:solidFill>
                          <a:latin typeface="+mn-lt"/>
                          <a:ea typeface="+mn-ea"/>
                          <a:cs typeface="B Lotus" pitchFamily="2" charset="-78"/>
                        </a:rPr>
                        <a:t>کهف: 46.</a:t>
                      </a:r>
                      <a:endParaRPr lang="en-US" sz="1600" b="1" kern="1200" dirty="0" smtClean="0">
                        <a:solidFill>
                          <a:schemeClr val="tx1"/>
                        </a:solidFill>
                        <a:latin typeface="+mn-lt"/>
                        <a:ea typeface="+mn-ea"/>
                        <a:cs typeface="B Lotus" pitchFamily="2" charset="-78"/>
                      </a:endParaRPr>
                    </a:p>
                    <a:p>
                      <a:pPr algn="just" rtl="1">
                        <a:lnSpc>
                          <a:spcPct val="150000"/>
                        </a:lnSpc>
                      </a:pPr>
                      <a:r>
                        <a:rPr lang="fa-IR" sz="16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600" b="0" kern="1200" dirty="0" smtClean="0">
                          <a:solidFill>
                            <a:schemeClr val="tx1"/>
                          </a:solidFill>
                          <a:latin typeface="+mn-lt"/>
                          <a:ea typeface="+mn-ea"/>
                          <a:cs typeface="B Lotus" pitchFamily="2" charset="-78"/>
                        </a:rPr>
                        <a:t>بقره: 262.</a:t>
                      </a:r>
                      <a:endParaRPr lang="en-US" sz="16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شانزدهم / قالب جوانبی</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28737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85874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3011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0148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57286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144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171560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28697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8583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285720" y="285728"/>
            <a:ext cx="468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childTnLst>
                          </p:cTn>
                        </p:par>
                        <p:par>
                          <p:cTn id="69" fill="hold">
                            <p:stCondLst>
                              <p:cond delay="2000"/>
                            </p:stCondLst>
                            <p:childTnLst>
                              <p:par>
                                <p:cTn id="70" presetID="10" presetClass="entr" presetSubtype="0" fill="hold" nodeType="afterEffect">
                                  <p:stCondLst>
                                    <p:cond delay="0"/>
                                  </p:stCondLst>
                                  <p:childTnLst>
                                    <p:set>
                                      <p:cBhvr>
                                        <p:cTn id="71" dur="1" fill="hold">
                                          <p:stCondLst>
                                            <p:cond delay="0"/>
                                          </p:stCondLst>
                                        </p:cTn>
                                        <p:tgtEl>
                                          <p:spTgt spid="30"/>
                                        </p:tgtEl>
                                        <p:attrNameLst>
                                          <p:attrName>style.visibility</p:attrName>
                                        </p:attrNameLst>
                                      </p:cBhvr>
                                      <p:to>
                                        <p:strVal val="visible"/>
                                      </p:to>
                                    </p:set>
                                    <p:animEffect transition="in" filter="fade">
                                      <p:cBhvr>
                                        <p:cTn id="72"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Lst>
  </p:timing>
</p:sld>
</file>

<file path=ppt/slides/slide207.xml><?xml version="1.0" encoding="utf-8"?>
<p:sld xmlns:a="http://schemas.openxmlformats.org/drawingml/2006/main" xmlns:r="http://schemas.openxmlformats.org/officeDocument/2006/relationships" xmlns:p="http://schemas.openxmlformats.org/presentationml/2006/main">
  <p:cSld>
    <p:bg>
      <p:bgPr>
        <a:blipFill dpi="0" rotWithShape="1">
          <a:blip r:embed="rId3" cstate="print">
            <a:lum/>
          </a:blip>
          <a:srcRect/>
          <a:stretch>
            <a:fillRect/>
          </a:stretch>
        </a:blipFill>
        <a:effectLst/>
      </p:bgPr>
    </p:bg>
    <p:spTree>
      <p:nvGrpSpPr>
        <p:cNvPr id="1" name=""/>
        <p:cNvGrpSpPr/>
        <p:nvPr/>
      </p:nvGrpSpPr>
      <p:grpSpPr>
        <a:xfrm>
          <a:off x="0" y="0"/>
          <a:ext cx="0" cy="0"/>
          <a:chOff x="0" y="0"/>
          <a:chExt cx="0" cy="0"/>
        </a:xfrm>
      </p:grpSpPr>
      <p:pic>
        <p:nvPicPr>
          <p:cNvPr id="2050"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5295931" y="1214422"/>
            <a:ext cx="3490911" cy="708549"/>
          </a:xfrm>
          <a:prstGeom prst="rect">
            <a:avLst/>
          </a:prstGeom>
          <a:noFill/>
        </p:spPr>
      </p:pic>
      <p:sp>
        <p:nvSpPr>
          <p:cNvPr id="14" name="TextBox 13"/>
          <p:cNvSpPr txBox="1"/>
          <p:nvPr/>
        </p:nvSpPr>
        <p:spPr>
          <a:xfrm>
            <a:off x="6494289" y="1342673"/>
            <a:ext cx="1094195"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معنای روش </a:t>
            </a:r>
            <a:endParaRPr lang="fa-IR" sz="1700" b="1" dirty="0">
              <a:effectLst/>
              <a:cs typeface="B Mitra" pitchFamily="2" charset="-78"/>
            </a:endParaRPr>
          </a:p>
        </p:txBody>
      </p:sp>
      <p:pic>
        <p:nvPicPr>
          <p:cNvPr id="23"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5081617" y="1862134"/>
            <a:ext cx="3490911" cy="708549"/>
          </a:xfrm>
          <a:prstGeom prst="rect">
            <a:avLst/>
          </a:prstGeom>
          <a:noFill/>
        </p:spPr>
      </p:pic>
      <p:pic>
        <p:nvPicPr>
          <p:cNvPr id="24"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867303" y="2500306"/>
            <a:ext cx="3490911" cy="708549"/>
          </a:xfrm>
          <a:prstGeom prst="rect">
            <a:avLst/>
          </a:prstGeom>
          <a:noFill/>
        </p:spPr>
      </p:pic>
      <p:pic>
        <p:nvPicPr>
          <p:cNvPr id="25"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652989" y="3148018"/>
            <a:ext cx="3490911" cy="708549"/>
          </a:xfrm>
          <a:prstGeom prst="rect">
            <a:avLst/>
          </a:prstGeom>
          <a:noFill/>
        </p:spPr>
      </p:pic>
      <p:pic>
        <p:nvPicPr>
          <p:cNvPr id="27"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438675" y="3790960"/>
            <a:ext cx="3490911" cy="708549"/>
          </a:xfrm>
          <a:prstGeom prst="rect">
            <a:avLst/>
          </a:prstGeom>
          <a:noFill/>
        </p:spPr>
      </p:pic>
      <p:pic>
        <p:nvPicPr>
          <p:cNvPr id="28"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224361" y="4433902"/>
            <a:ext cx="3490911" cy="708549"/>
          </a:xfrm>
          <a:prstGeom prst="rect">
            <a:avLst/>
          </a:prstGeom>
          <a:noFill/>
        </p:spPr>
      </p:pic>
      <p:pic>
        <p:nvPicPr>
          <p:cNvPr id="29"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081485" y="5076844"/>
            <a:ext cx="3490911" cy="708549"/>
          </a:xfrm>
          <a:prstGeom prst="rect">
            <a:avLst/>
          </a:prstGeom>
          <a:noFill/>
        </p:spPr>
      </p:pic>
      <p:pic>
        <p:nvPicPr>
          <p:cNvPr id="30"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3786182" y="5715016"/>
            <a:ext cx="3490911" cy="708549"/>
          </a:xfrm>
          <a:prstGeom prst="rect">
            <a:avLst/>
          </a:prstGeom>
          <a:noFill/>
        </p:spPr>
      </p:pic>
      <p:pic>
        <p:nvPicPr>
          <p:cNvPr id="53"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795469" y="1504944"/>
            <a:ext cx="3490911" cy="708549"/>
          </a:xfrm>
          <a:prstGeom prst="rect">
            <a:avLst/>
          </a:prstGeom>
          <a:noFill/>
        </p:spPr>
      </p:pic>
      <p:pic>
        <p:nvPicPr>
          <p:cNvPr id="54"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581155" y="2152656"/>
            <a:ext cx="3490911" cy="708549"/>
          </a:xfrm>
          <a:prstGeom prst="rect">
            <a:avLst/>
          </a:prstGeom>
          <a:noFill/>
        </p:spPr>
      </p:pic>
      <p:pic>
        <p:nvPicPr>
          <p:cNvPr id="55"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366841" y="2790828"/>
            <a:ext cx="3490911" cy="708549"/>
          </a:xfrm>
          <a:prstGeom prst="rect">
            <a:avLst/>
          </a:prstGeom>
          <a:noFill/>
        </p:spPr>
      </p:pic>
      <p:pic>
        <p:nvPicPr>
          <p:cNvPr id="56"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152527" y="3438540"/>
            <a:ext cx="3490911" cy="708549"/>
          </a:xfrm>
          <a:prstGeom prst="rect">
            <a:avLst/>
          </a:prstGeom>
          <a:noFill/>
        </p:spPr>
      </p:pic>
      <p:pic>
        <p:nvPicPr>
          <p:cNvPr id="57"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938213" y="4081482"/>
            <a:ext cx="3490911" cy="708549"/>
          </a:xfrm>
          <a:prstGeom prst="rect">
            <a:avLst/>
          </a:prstGeom>
          <a:noFill/>
        </p:spPr>
      </p:pic>
      <p:pic>
        <p:nvPicPr>
          <p:cNvPr id="58"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723899" y="4724424"/>
            <a:ext cx="3490911" cy="708549"/>
          </a:xfrm>
          <a:prstGeom prst="rect">
            <a:avLst/>
          </a:prstGeom>
          <a:noFill/>
        </p:spPr>
      </p:pic>
      <p:pic>
        <p:nvPicPr>
          <p:cNvPr id="59"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581023" y="5367366"/>
            <a:ext cx="3490911" cy="708549"/>
          </a:xfrm>
          <a:prstGeom prst="rect">
            <a:avLst/>
          </a:prstGeom>
          <a:noFill/>
        </p:spPr>
      </p:pic>
      <p:pic>
        <p:nvPicPr>
          <p:cNvPr id="60"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285720" y="6005538"/>
            <a:ext cx="3490911" cy="708549"/>
          </a:xfrm>
          <a:prstGeom prst="rect">
            <a:avLst/>
          </a:prstGeom>
          <a:noFill/>
        </p:spPr>
      </p:pic>
      <p:sp>
        <p:nvSpPr>
          <p:cNvPr id="61" name="TextBox 60"/>
          <p:cNvSpPr txBox="1"/>
          <p:nvPr/>
        </p:nvSpPr>
        <p:spPr>
          <a:xfrm>
            <a:off x="5958504" y="1974034"/>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 قالب داستان</a:t>
            </a:r>
            <a:endParaRPr lang="fa-IR" sz="1700" b="1" dirty="0">
              <a:effectLst/>
              <a:cs typeface="B Mitra" pitchFamily="2" charset="-78"/>
            </a:endParaRPr>
          </a:p>
        </p:txBody>
      </p:sp>
      <p:sp>
        <p:nvSpPr>
          <p:cNvPr id="62" name="TextBox 61"/>
          <p:cNvSpPr txBox="1"/>
          <p:nvPr/>
        </p:nvSpPr>
        <p:spPr>
          <a:xfrm>
            <a:off x="5529876" y="2612206"/>
            <a:ext cx="2165765"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2-قالب پرسش و پاسخ</a:t>
            </a:r>
            <a:endParaRPr lang="fa-IR" sz="1700" b="1" dirty="0">
              <a:effectLst/>
              <a:cs typeface="B Mitra" pitchFamily="2" charset="-78"/>
            </a:endParaRPr>
          </a:p>
        </p:txBody>
      </p:sp>
      <p:sp>
        <p:nvSpPr>
          <p:cNvPr id="63" name="TextBox 62"/>
          <p:cNvSpPr txBox="1"/>
          <p:nvPr/>
        </p:nvSpPr>
        <p:spPr>
          <a:xfrm>
            <a:off x="5529876" y="3276269"/>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3- قالب انواعی</a:t>
            </a:r>
            <a:endParaRPr lang="fa-IR" sz="1700" b="1" dirty="0">
              <a:effectLst/>
              <a:cs typeface="B Mitra" pitchFamily="2" charset="-78"/>
            </a:endParaRPr>
          </a:p>
        </p:txBody>
      </p:sp>
      <p:sp>
        <p:nvSpPr>
          <p:cNvPr id="64" name="TextBox 63"/>
          <p:cNvSpPr txBox="1"/>
          <p:nvPr/>
        </p:nvSpPr>
        <p:spPr>
          <a:xfrm>
            <a:off x="5315562" y="3919211"/>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4-قالب گروهی</a:t>
            </a:r>
            <a:endParaRPr lang="fa-IR" sz="1700" b="1" dirty="0">
              <a:effectLst/>
              <a:cs typeface="B Mitra" pitchFamily="2" charset="-78"/>
            </a:endParaRPr>
          </a:p>
        </p:txBody>
      </p:sp>
      <p:sp>
        <p:nvSpPr>
          <p:cNvPr id="65" name="TextBox 64"/>
          <p:cNvSpPr txBox="1"/>
          <p:nvPr/>
        </p:nvSpPr>
        <p:spPr>
          <a:xfrm>
            <a:off x="5101248" y="4562153"/>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5-قالب شعاری</a:t>
            </a:r>
            <a:endParaRPr lang="fa-IR" sz="1700" b="1" dirty="0">
              <a:effectLst/>
              <a:cs typeface="B Mitra" pitchFamily="2" charset="-78"/>
            </a:endParaRPr>
          </a:p>
        </p:txBody>
      </p:sp>
      <p:sp>
        <p:nvSpPr>
          <p:cNvPr id="66" name="TextBox 65"/>
          <p:cNvSpPr txBox="1"/>
          <p:nvPr/>
        </p:nvSpPr>
        <p:spPr>
          <a:xfrm>
            <a:off x="4958372" y="5205095"/>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6-قالب آدابی</a:t>
            </a:r>
            <a:endParaRPr lang="fa-IR" sz="1700" b="1" dirty="0">
              <a:effectLst/>
              <a:cs typeface="B Mitra" pitchFamily="2" charset="-78"/>
            </a:endParaRPr>
          </a:p>
        </p:txBody>
      </p:sp>
      <p:sp>
        <p:nvSpPr>
          <p:cNvPr id="67" name="TextBox 66"/>
          <p:cNvSpPr txBox="1"/>
          <p:nvPr/>
        </p:nvSpPr>
        <p:spPr>
          <a:xfrm>
            <a:off x="4663069" y="5843267"/>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7-قالب عددی</a:t>
            </a:r>
            <a:endParaRPr lang="fa-IR" sz="1700" b="1" dirty="0">
              <a:effectLst/>
              <a:cs typeface="B Mitra" pitchFamily="2" charset="-78"/>
            </a:endParaRPr>
          </a:p>
        </p:txBody>
      </p:sp>
      <p:sp>
        <p:nvSpPr>
          <p:cNvPr id="68" name="TextBox 67">
            <a:hlinkClick r:id="rId5" action="ppaction://hlinksldjump">
              <a:snd r:embed="rId6" name="thbad.wav"/>
            </a:hlinkClick>
            <a:hlinkHover r:id="" action="ppaction://noaction">
              <a:snd r:embed="rId7" name="0.wav"/>
            </a:hlinkHover>
          </p:cNvPr>
          <p:cNvSpPr txBox="1"/>
          <p:nvPr/>
        </p:nvSpPr>
        <p:spPr>
          <a:xfrm>
            <a:off x="2672356" y="1633195"/>
            <a:ext cx="1737137" cy="452047"/>
          </a:xfrm>
          <a:prstGeom prst="rect">
            <a:avLst/>
          </a:prstGeom>
          <a:noFill/>
        </p:spPr>
        <p:txBody>
          <a:bodyPr wrap="square" rtlCol="1" anchor="ctr">
            <a:spAutoFit/>
          </a:bodyPr>
          <a:lstStyle/>
          <a:p>
            <a:pPr algn="ctr">
              <a:lnSpc>
                <a:spcPct val="150000"/>
              </a:lnSpc>
            </a:pPr>
            <a:r>
              <a:rPr lang="fa-IR" sz="1700" b="1" dirty="0" smtClean="0">
                <a:effectLst>
                  <a:glow rad="101600">
                    <a:schemeClr val="accent3">
                      <a:satMod val="175000"/>
                      <a:alpha val="40000"/>
                    </a:schemeClr>
                  </a:glow>
                </a:effectLst>
                <a:cs typeface="B Mitra" pitchFamily="2" charset="-78"/>
              </a:rPr>
              <a:t>9-قالب نمادین</a:t>
            </a:r>
            <a:endParaRPr lang="fa-IR" sz="1700" b="1" dirty="0">
              <a:effectLst>
                <a:glow rad="101600">
                  <a:schemeClr val="accent3">
                    <a:satMod val="175000"/>
                    <a:alpha val="40000"/>
                  </a:schemeClr>
                </a:glow>
              </a:effectLst>
              <a:cs typeface="B Mitra" pitchFamily="2" charset="-78"/>
            </a:endParaRPr>
          </a:p>
        </p:txBody>
      </p:sp>
      <p:sp>
        <p:nvSpPr>
          <p:cNvPr id="69" name="TextBox 68"/>
          <p:cNvSpPr txBox="1"/>
          <p:nvPr/>
        </p:nvSpPr>
        <p:spPr>
          <a:xfrm>
            <a:off x="2458042" y="2280907"/>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10-قالب تشبیهی</a:t>
            </a:r>
            <a:endParaRPr lang="fa-IR" sz="1700" b="1" dirty="0">
              <a:effectLst/>
              <a:cs typeface="B Mitra" pitchFamily="2" charset="-78"/>
            </a:endParaRPr>
          </a:p>
        </p:txBody>
      </p:sp>
      <p:sp>
        <p:nvSpPr>
          <p:cNvPr id="70" name="TextBox 69"/>
          <p:cNvSpPr txBox="1"/>
          <p:nvPr/>
        </p:nvSpPr>
        <p:spPr>
          <a:xfrm>
            <a:off x="2243728" y="2919079"/>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11-قالب نکته ای</a:t>
            </a:r>
            <a:endParaRPr lang="fa-IR" sz="1700" b="1" dirty="0">
              <a:effectLst/>
              <a:cs typeface="B Mitra" pitchFamily="2" charset="-78"/>
            </a:endParaRPr>
          </a:p>
        </p:txBody>
      </p:sp>
      <p:sp>
        <p:nvSpPr>
          <p:cNvPr id="71" name="TextBox 70"/>
          <p:cNvSpPr txBox="1"/>
          <p:nvPr/>
        </p:nvSpPr>
        <p:spPr>
          <a:xfrm>
            <a:off x="2029414" y="3566791"/>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12-قالب تعارضی</a:t>
            </a:r>
            <a:endParaRPr lang="fa-IR" sz="1700" b="1" dirty="0">
              <a:effectLst/>
              <a:cs typeface="B Mitra" pitchFamily="2" charset="-78"/>
            </a:endParaRPr>
          </a:p>
        </p:txBody>
      </p:sp>
      <p:sp>
        <p:nvSpPr>
          <p:cNvPr id="72" name="TextBox 71"/>
          <p:cNvSpPr txBox="1"/>
          <p:nvPr/>
        </p:nvSpPr>
        <p:spPr>
          <a:xfrm>
            <a:off x="1815100" y="4209733"/>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13-قالب مقایسه ای</a:t>
            </a:r>
            <a:endParaRPr lang="fa-IR" sz="1700" b="1" dirty="0">
              <a:effectLst/>
              <a:cs typeface="B Mitra" pitchFamily="2" charset="-78"/>
            </a:endParaRPr>
          </a:p>
        </p:txBody>
      </p:sp>
      <p:sp>
        <p:nvSpPr>
          <p:cNvPr id="73" name="TextBox 72"/>
          <p:cNvSpPr txBox="1"/>
          <p:nvPr/>
        </p:nvSpPr>
        <p:spPr>
          <a:xfrm>
            <a:off x="1600786" y="4852675"/>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14-قالب نسخه ای</a:t>
            </a:r>
            <a:endParaRPr lang="fa-IR" sz="1700" b="1" dirty="0">
              <a:effectLst/>
              <a:cs typeface="B Mitra" pitchFamily="2" charset="-78"/>
            </a:endParaRPr>
          </a:p>
        </p:txBody>
      </p:sp>
      <p:sp>
        <p:nvSpPr>
          <p:cNvPr id="74" name="TextBox 73"/>
          <p:cNvSpPr txBox="1"/>
          <p:nvPr/>
        </p:nvSpPr>
        <p:spPr>
          <a:xfrm>
            <a:off x="1457910" y="5495617"/>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15-قالب نمایشی</a:t>
            </a:r>
            <a:endParaRPr lang="fa-IR" sz="1700" b="1" dirty="0">
              <a:effectLst/>
              <a:cs typeface="B Mitra" pitchFamily="2" charset="-78"/>
            </a:endParaRPr>
          </a:p>
        </p:txBody>
      </p:sp>
      <p:sp>
        <p:nvSpPr>
          <p:cNvPr id="75" name="TextBox 74"/>
          <p:cNvSpPr txBox="1"/>
          <p:nvPr/>
        </p:nvSpPr>
        <p:spPr>
          <a:xfrm>
            <a:off x="1162607" y="6133789"/>
            <a:ext cx="1737137" cy="452047"/>
          </a:xfrm>
          <a:prstGeom prst="rect">
            <a:avLst/>
          </a:prstGeom>
          <a:noFill/>
        </p:spPr>
        <p:txBody>
          <a:bodyPr wrap="square" rtlCol="1" anchor="ctr">
            <a:spAutoFit/>
          </a:bodyPr>
          <a:lstStyle/>
          <a:p>
            <a:pPr algn="ctr" rtl="0">
              <a:lnSpc>
                <a:spcPct val="150000"/>
              </a:lnSpc>
            </a:pPr>
            <a:r>
              <a:rPr lang="fa-IR" sz="1700" b="1" dirty="0" smtClean="0">
                <a:effectLst/>
                <a:cs typeface="B Mitra" pitchFamily="2" charset="-78"/>
              </a:rPr>
              <a:t>16-قالب توصیفی</a:t>
            </a:r>
            <a:endParaRPr lang="fa-IR" sz="1700" b="1" dirty="0">
              <a:effectLst/>
              <a:cs typeface="B Mitra" pitchFamily="2" charset="-78"/>
            </a:endParaRPr>
          </a:p>
        </p:txBody>
      </p:sp>
      <p:pic>
        <p:nvPicPr>
          <p:cNvPr id="76" name="Picture 2" descr="G:\ramezan 1390\pic - file\bais\b1.jpg">
            <a:hlinkClick r:id="rId8" action="ppaction://hlinksldjump">
              <a:snd r:embed="rId6" name="thbad.wav"/>
            </a:hlinkClick>
            <a:hlinkHover r:id="" action="ppaction://noaction">
              <a:snd r:embed="rId7" name="0.wav"/>
            </a:hlinkHover>
          </p:cNvPr>
          <p:cNvPicPr>
            <a:picLocks noChangeAspect="1" noChangeArrowheads="1"/>
          </p:cNvPicPr>
          <p:nvPr/>
        </p:nvPicPr>
        <p:blipFill>
          <a:blip r:embed="rId9" cstate="print"/>
          <a:srcRect/>
          <a:stretch>
            <a:fillRect/>
          </a:stretch>
        </p:blipFill>
        <p:spPr bwMode="auto">
          <a:xfrm>
            <a:off x="7929586" y="241290"/>
            <a:ext cx="383226" cy="396000"/>
          </a:xfrm>
          <a:prstGeom prst="rect">
            <a:avLst/>
          </a:prstGeom>
          <a:noFill/>
        </p:spPr>
      </p:pic>
      <p:pic>
        <p:nvPicPr>
          <p:cNvPr id="77" name="Picture 5" descr="D:\narmafzar H edayat\power point\Ordodari\pic\exist copy.png">
            <a:hlinkClick r:id="" action="ppaction://hlinkshowjump?jump=endshow">
              <a:snd r:embed="rId6" name="thbad.wav"/>
            </a:hlinkClick>
            <a:hlinkHover r:id="" action="ppaction://noaction">
              <a:snd r:embed="rId7" name="0.wav"/>
            </a:hlinkHover>
          </p:cNvPr>
          <p:cNvPicPr>
            <a:picLocks noChangeAspect="1" noChangeArrowheads="1"/>
          </p:cNvPicPr>
          <p:nvPr/>
        </p:nvPicPr>
        <p:blipFill>
          <a:blip r:embed="rId10" cstate="print"/>
          <a:srcRect/>
          <a:stretch>
            <a:fillRect/>
          </a:stretch>
        </p:blipFill>
        <p:spPr bwMode="auto">
          <a:xfrm>
            <a:off x="8358214" y="214290"/>
            <a:ext cx="450000" cy="450000"/>
          </a:xfrm>
          <a:prstGeom prst="rect">
            <a:avLst/>
          </a:prstGeom>
          <a:noFill/>
        </p:spPr>
      </p:pic>
      <p:pic>
        <p:nvPicPr>
          <p:cNvPr id="37"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2081221" y="857232"/>
            <a:ext cx="3490911" cy="708549"/>
          </a:xfrm>
          <a:prstGeom prst="rect">
            <a:avLst/>
          </a:prstGeom>
          <a:noFill/>
        </p:spPr>
      </p:pic>
      <p:sp>
        <p:nvSpPr>
          <p:cNvPr id="38" name="TextBox 37"/>
          <p:cNvSpPr txBox="1"/>
          <p:nvPr/>
        </p:nvSpPr>
        <p:spPr>
          <a:xfrm>
            <a:off x="2958108" y="985483"/>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8-قالب جوانبی</a:t>
            </a:r>
            <a:endParaRPr lang="fa-IR" sz="1700" b="1" dirty="0">
              <a:effectLst/>
              <a:cs typeface="B Mitra" pitchFamily="2" charset="-78"/>
            </a:endParaRPr>
          </a:p>
        </p:txBody>
      </p:sp>
      <p:sp>
        <p:nvSpPr>
          <p:cNvPr id="39" name="TextBox 38"/>
          <p:cNvSpPr txBox="1"/>
          <p:nvPr/>
        </p:nvSpPr>
        <p:spPr>
          <a:xfrm>
            <a:off x="2143108" y="231796"/>
            <a:ext cx="5357850" cy="553998"/>
          </a:xfrm>
          <a:prstGeom prst="rect">
            <a:avLst/>
          </a:prstGeom>
          <a:noFill/>
        </p:spPr>
        <p:txBody>
          <a:bodyPr wrap="square" rtlCol="1">
            <a:spAutoFit/>
          </a:bodyPr>
          <a:lstStyle/>
          <a:p>
            <a:pPr>
              <a:lnSpc>
                <a:spcPct val="150000"/>
              </a:lnSpc>
            </a:pPr>
            <a:r>
              <a:rPr lang="fa-IR" sz="2000" b="1" dirty="0" smtClean="0">
                <a:effectLst>
                  <a:glow rad="139700">
                    <a:schemeClr val="accent5">
                      <a:satMod val="175000"/>
                      <a:alpha val="40000"/>
                    </a:schemeClr>
                  </a:glow>
                </a:effectLst>
                <a:cs typeface="B Titr" pitchFamily="2" charset="-78"/>
              </a:rPr>
              <a:t>فصل دوم : روش ها             جلسه هفدهم </a:t>
            </a:r>
          </a:p>
        </p:txBody>
      </p:sp>
    </p:spTree>
  </p:cSld>
  <p:clrMapOvr>
    <a:masterClrMapping/>
  </p:clrMapOvr>
  <p:transition advClick="0">
    <p:sndAc>
      <p:stSnd>
        <p:snd r:embed="rId2" name="W8.WAV"/>
      </p:stSnd>
    </p:sndAc>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fade">
                                      <p:cBhvr>
                                        <p:cTn id="7" dur="1000"/>
                                        <p:tgtEl>
                                          <p:spTgt spid="39"/>
                                        </p:tgtEl>
                                      </p:cBhvr>
                                    </p:animEffect>
                                    <p:anim calcmode="lin" valueType="num">
                                      <p:cBhvr>
                                        <p:cTn id="8" dur="1000" fill="hold"/>
                                        <p:tgtEl>
                                          <p:spTgt spid="39"/>
                                        </p:tgtEl>
                                        <p:attrNameLst>
                                          <p:attrName>ppt_x</p:attrName>
                                        </p:attrNameLst>
                                      </p:cBhvr>
                                      <p:tavLst>
                                        <p:tav tm="0">
                                          <p:val>
                                            <p:strVal val="#ppt_x"/>
                                          </p:val>
                                        </p:tav>
                                        <p:tav tm="100000">
                                          <p:val>
                                            <p:strVal val="#ppt_x"/>
                                          </p:val>
                                        </p:tav>
                                      </p:tavLst>
                                    </p:anim>
                                    <p:anim calcmode="lin" valueType="num">
                                      <p:cBhvr>
                                        <p:cTn id="9" dur="1000" fill="hold"/>
                                        <p:tgtEl>
                                          <p:spTgt spid="3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53"/>
                                        </p:tgtEl>
                                        <p:attrNameLst>
                                          <p:attrName>style.visibility</p:attrName>
                                        </p:attrNameLst>
                                      </p:cBhvr>
                                      <p:to>
                                        <p:strVal val="visible"/>
                                      </p:to>
                                    </p:set>
                                    <p:animEffect transition="in" filter="fade">
                                      <p:cBhvr>
                                        <p:cTn id="13" dur="1000"/>
                                        <p:tgtEl>
                                          <p:spTgt spid="53"/>
                                        </p:tgtEl>
                                      </p:cBhvr>
                                    </p:animEffect>
                                    <p:anim calcmode="lin" valueType="num">
                                      <p:cBhvr>
                                        <p:cTn id="14" dur="1000" fill="hold"/>
                                        <p:tgtEl>
                                          <p:spTgt spid="53"/>
                                        </p:tgtEl>
                                        <p:attrNameLst>
                                          <p:attrName>ppt_x</p:attrName>
                                        </p:attrNameLst>
                                      </p:cBhvr>
                                      <p:tavLst>
                                        <p:tav tm="0">
                                          <p:val>
                                            <p:strVal val="#ppt_x"/>
                                          </p:val>
                                        </p:tav>
                                        <p:tav tm="100000">
                                          <p:val>
                                            <p:strVal val="#ppt_x"/>
                                          </p:val>
                                        </p:tav>
                                      </p:tavLst>
                                    </p:anim>
                                    <p:anim calcmode="lin" valueType="num">
                                      <p:cBhvr>
                                        <p:cTn id="15" dur="1000" fill="hold"/>
                                        <p:tgtEl>
                                          <p:spTgt spid="53"/>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10" presetClass="entr" presetSubtype="0" fill="hold" grpId="0" nodeType="afterEffect">
                                  <p:stCondLst>
                                    <p:cond delay="0"/>
                                  </p:stCondLst>
                                  <p:childTnLst>
                                    <p:set>
                                      <p:cBhvr>
                                        <p:cTn id="18" dur="1" fill="hold">
                                          <p:stCondLst>
                                            <p:cond delay="0"/>
                                          </p:stCondLst>
                                        </p:cTn>
                                        <p:tgtEl>
                                          <p:spTgt spid="68"/>
                                        </p:tgtEl>
                                        <p:attrNameLst>
                                          <p:attrName>style.visibility</p:attrName>
                                        </p:attrNameLst>
                                      </p:cBhvr>
                                      <p:to>
                                        <p:strVal val="visible"/>
                                      </p:to>
                                    </p:set>
                                    <p:animEffect transition="in" filter="fade">
                                      <p:cBhvr>
                                        <p:cTn id="19" dur="1000"/>
                                        <p:tgtEl>
                                          <p:spTgt spid="68"/>
                                        </p:tgtEl>
                                      </p:cBhvr>
                                    </p:animEffect>
                                  </p:childTnLst>
                                </p:cTn>
                              </p:par>
                              <p:par>
                                <p:cTn id="20" presetID="10" presetClass="entr" presetSubtype="0" fill="hold" nodeType="withEffect">
                                  <p:stCondLst>
                                    <p:cond delay="0"/>
                                  </p:stCondLst>
                                  <p:childTnLst>
                                    <p:set>
                                      <p:cBhvr>
                                        <p:cTn id="21" dur="1" fill="hold">
                                          <p:stCondLst>
                                            <p:cond delay="0"/>
                                          </p:stCondLst>
                                        </p:cTn>
                                        <p:tgtEl>
                                          <p:spTgt spid="2050"/>
                                        </p:tgtEl>
                                        <p:attrNameLst>
                                          <p:attrName>style.visibility</p:attrName>
                                        </p:attrNameLst>
                                      </p:cBhvr>
                                      <p:to>
                                        <p:strVal val="visible"/>
                                      </p:to>
                                    </p:set>
                                    <p:animEffect transition="in" filter="fade">
                                      <p:cBhvr>
                                        <p:cTn id="22" dur="2000"/>
                                        <p:tgtEl>
                                          <p:spTgt spid="2050"/>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2000"/>
                                        <p:tgtEl>
                                          <p:spTgt spid="14"/>
                                        </p:tgtEl>
                                      </p:cBhvr>
                                    </p:animEffect>
                                  </p:childTnLst>
                                </p:cTn>
                              </p:par>
                              <p:par>
                                <p:cTn id="26" presetID="10" presetClass="entr" presetSubtype="0" fill="hold" nodeType="with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fade">
                                      <p:cBhvr>
                                        <p:cTn id="28" dur="2000"/>
                                        <p:tgtEl>
                                          <p:spTgt spid="2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61"/>
                                        </p:tgtEl>
                                        <p:attrNameLst>
                                          <p:attrName>style.visibility</p:attrName>
                                        </p:attrNameLst>
                                      </p:cBhvr>
                                      <p:to>
                                        <p:strVal val="visible"/>
                                      </p:to>
                                    </p:set>
                                    <p:animEffect transition="in" filter="fade">
                                      <p:cBhvr>
                                        <p:cTn id="31" dur="2000"/>
                                        <p:tgtEl>
                                          <p:spTgt spid="61"/>
                                        </p:tgtEl>
                                      </p:cBhvr>
                                    </p:animEffect>
                                  </p:childTnLst>
                                </p:cTn>
                              </p:par>
                              <p:par>
                                <p:cTn id="32" presetID="10" presetClass="entr" presetSubtype="0" fill="hold"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fade">
                                      <p:cBhvr>
                                        <p:cTn id="34" dur="2000"/>
                                        <p:tgtEl>
                                          <p:spTgt spid="24"/>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62"/>
                                        </p:tgtEl>
                                        <p:attrNameLst>
                                          <p:attrName>style.visibility</p:attrName>
                                        </p:attrNameLst>
                                      </p:cBhvr>
                                      <p:to>
                                        <p:strVal val="visible"/>
                                      </p:to>
                                    </p:set>
                                    <p:animEffect transition="in" filter="fade">
                                      <p:cBhvr>
                                        <p:cTn id="37" dur="2000"/>
                                        <p:tgtEl>
                                          <p:spTgt spid="62"/>
                                        </p:tgtEl>
                                      </p:cBhvr>
                                    </p:animEffect>
                                  </p:childTnLst>
                                </p:cTn>
                              </p:par>
                              <p:par>
                                <p:cTn id="38" presetID="10" presetClass="entr" presetSubtype="0" fill="hold" nodeType="withEffect">
                                  <p:stCondLst>
                                    <p:cond delay="0"/>
                                  </p:stCondLst>
                                  <p:childTnLst>
                                    <p:set>
                                      <p:cBhvr>
                                        <p:cTn id="39" dur="1" fill="hold">
                                          <p:stCondLst>
                                            <p:cond delay="0"/>
                                          </p:stCondLst>
                                        </p:cTn>
                                        <p:tgtEl>
                                          <p:spTgt spid="25"/>
                                        </p:tgtEl>
                                        <p:attrNameLst>
                                          <p:attrName>style.visibility</p:attrName>
                                        </p:attrNameLst>
                                      </p:cBhvr>
                                      <p:to>
                                        <p:strVal val="visible"/>
                                      </p:to>
                                    </p:set>
                                    <p:animEffect transition="in" filter="fade">
                                      <p:cBhvr>
                                        <p:cTn id="40" dur="2000"/>
                                        <p:tgtEl>
                                          <p:spTgt spid="25"/>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63"/>
                                        </p:tgtEl>
                                        <p:attrNameLst>
                                          <p:attrName>style.visibility</p:attrName>
                                        </p:attrNameLst>
                                      </p:cBhvr>
                                      <p:to>
                                        <p:strVal val="visible"/>
                                      </p:to>
                                    </p:set>
                                    <p:animEffect transition="in" filter="fade">
                                      <p:cBhvr>
                                        <p:cTn id="43" dur="2000"/>
                                        <p:tgtEl>
                                          <p:spTgt spid="63"/>
                                        </p:tgtEl>
                                      </p:cBhvr>
                                    </p:animEffect>
                                  </p:childTnLst>
                                </p:cTn>
                              </p:par>
                              <p:par>
                                <p:cTn id="44" presetID="10" presetClass="entr" presetSubtype="0" fill="hold" nodeType="withEffect">
                                  <p:stCondLst>
                                    <p:cond delay="0"/>
                                  </p:stCondLst>
                                  <p:childTnLst>
                                    <p:set>
                                      <p:cBhvr>
                                        <p:cTn id="45" dur="1" fill="hold">
                                          <p:stCondLst>
                                            <p:cond delay="0"/>
                                          </p:stCondLst>
                                        </p:cTn>
                                        <p:tgtEl>
                                          <p:spTgt spid="27"/>
                                        </p:tgtEl>
                                        <p:attrNameLst>
                                          <p:attrName>style.visibility</p:attrName>
                                        </p:attrNameLst>
                                      </p:cBhvr>
                                      <p:to>
                                        <p:strVal val="visible"/>
                                      </p:to>
                                    </p:set>
                                    <p:animEffect transition="in" filter="fade">
                                      <p:cBhvr>
                                        <p:cTn id="46" dur="2000"/>
                                        <p:tgtEl>
                                          <p:spTgt spid="27"/>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64"/>
                                        </p:tgtEl>
                                        <p:attrNameLst>
                                          <p:attrName>style.visibility</p:attrName>
                                        </p:attrNameLst>
                                      </p:cBhvr>
                                      <p:to>
                                        <p:strVal val="visible"/>
                                      </p:to>
                                    </p:set>
                                    <p:animEffect transition="in" filter="fade">
                                      <p:cBhvr>
                                        <p:cTn id="49" dur="2000"/>
                                        <p:tgtEl>
                                          <p:spTgt spid="64"/>
                                        </p:tgtEl>
                                      </p:cBhvr>
                                    </p:animEffect>
                                  </p:childTnLst>
                                </p:cTn>
                              </p:par>
                              <p:par>
                                <p:cTn id="50" presetID="10" presetClass="entr" presetSubtype="0" fill="hold" nodeType="withEffect">
                                  <p:stCondLst>
                                    <p:cond delay="0"/>
                                  </p:stCondLst>
                                  <p:childTnLst>
                                    <p:set>
                                      <p:cBhvr>
                                        <p:cTn id="51" dur="1" fill="hold">
                                          <p:stCondLst>
                                            <p:cond delay="0"/>
                                          </p:stCondLst>
                                        </p:cTn>
                                        <p:tgtEl>
                                          <p:spTgt spid="28"/>
                                        </p:tgtEl>
                                        <p:attrNameLst>
                                          <p:attrName>style.visibility</p:attrName>
                                        </p:attrNameLst>
                                      </p:cBhvr>
                                      <p:to>
                                        <p:strVal val="visible"/>
                                      </p:to>
                                    </p:set>
                                    <p:animEffect transition="in" filter="fade">
                                      <p:cBhvr>
                                        <p:cTn id="52" dur="2000"/>
                                        <p:tgtEl>
                                          <p:spTgt spid="28"/>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65"/>
                                        </p:tgtEl>
                                        <p:attrNameLst>
                                          <p:attrName>style.visibility</p:attrName>
                                        </p:attrNameLst>
                                      </p:cBhvr>
                                      <p:to>
                                        <p:strVal val="visible"/>
                                      </p:to>
                                    </p:set>
                                    <p:animEffect transition="in" filter="fade">
                                      <p:cBhvr>
                                        <p:cTn id="55" dur="2000"/>
                                        <p:tgtEl>
                                          <p:spTgt spid="65"/>
                                        </p:tgtEl>
                                      </p:cBhvr>
                                    </p:animEffect>
                                  </p:childTnLst>
                                </p:cTn>
                              </p:par>
                              <p:par>
                                <p:cTn id="56" presetID="10" presetClass="entr" presetSubtype="0" fill="hold" nodeType="withEffect">
                                  <p:stCondLst>
                                    <p:cond delay="0"/>
                                  </p:stCondLst>
                                  <p:childTnLst>
                                    <p:set>
                                      <p:cBhvr>
                                        <p:cTn id="57" dur="1" fill="hold">
                                          <p:stCondLst>
                                            <p:cond delay="0"/>
                                          </p:stCondLst>
                                        </p:cTn>
                                        <p:tgtEl>
                                          <p:spTgt spid="29"/>
                                        </p:tgtEl>
                                        <p:attrNameLst>
                                          <p:attrName>style.visibility</p:attrName>
                                        </p:attrNameLst>
                                      </p:cBhvr>
                                      <p:to>
                                        <p:strVal val="visible"/>
                                      </p:to>
                                    </p:set>
                                    <p:animEffect transition="in" filter="fade">
                                      <p:cBhvr>
                                        <p:cTn id="58" dur="2000"/>
                                        <p:tgtEl>
                                          <p:spTgt spid="29"/>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66"/>
                                        </p:tgtEl>
                                        <p:attrNameLst>
                                          <p:attrName>style.visibility</p:attrName>
                                        </p:attrNameLst>
                                      </p:cBhvr>
                                      <p:to>
                                        <p:strVal val="visible"/>
                                      </p:to>
                                    </p:set>
                                    <p:animEffect transition="in" filter="fade">
                                      <p:cBhvr>
                                        <p:cTn id="61" dur="2000"/>
                                        <p:tgtEl>
                                          <p:spTgt spid="66"/>
                                        </p:tgtEl>
                                      </p:cBhvr>
                                    </p:animEffect>
                                  </p:childTnLst>
                                </p:cTn>
                              </p:par>
                              <p:par>
                                <p:cTn id="62" presetID="10" presetClass="entr" presetSubtype="0" fill="hold" nodeType="withEffect">
                                  <p:stCondLst>
                                    <p:cond delay="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2000"/>
                                        <p:tgtEl>
                                          <p:spTgt spid="30"/>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67"/>
                                        </p:tgtEl>
                                        <p:attrNameLst>
                                          <p:attrName>style.visibility</p:attrName>
                                        </p:attrNameLst>
                                      </p:cBhvr>
                                      <p:to>
                                        <p:strVal val="visible"/>
                                      </p:to>
                                    </p:set>
                                    <p:animEffect transition="in" filter="fade">
                                      <p:cBhvr>
                                        <p:cTn id="67" dur="2000"/>
                                        <p:tgtEl>
                                          <p:spTgt spid="67"/>
                                        </p:tgtEl>
                                      </p:cBhvr>
                                    </p:animEffect>
                                  </p:childTnLst>
                                </p:cTn>
                              </p:par>
                              <p:par>
                                <p:cTn id="68" presetID="10" presetClass="entr" presetSubtype="0" fill="hold" nodeType="withEffect">
                                  <p:stCondLst>
                                    <p:cond delay="0"/>
                                  </p:stCondLst>
                                  <p:childTnLst>
                                    <p:set>
                                      <p:cBhvr>
                                        <p:cTn id="69" dur="1" fill="hold">
                                          <p:stCondLst>
                                            <p:cond delay="0"/>
                                          </p:stCondLst>
                                        </p:cTn>
                                        <p:tgtEl>
                                          <p:spTgt spid="37"/>
                                        </p:tgtEl>
                                        <p:attrNameLst>
                                          <p:attrName>style.visibility</p:attrName>
                                        </p:attrNameLst>
                                      </p:cBhvr>
                                      <p:to>
                                        <p:strVal val="visible"/>
                                      </p:to>
                                    </p:set>
                                    <p:animEffect transition="in" filter="fade">
                                      <p:cBhvr>
                                        <p:cTn id="70" dur="2000"/>
                                        <p:tgtEl>
                                          <p:spTgt spid="37"/>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8"/>
                                        </p:tgtEl>
                                        <p:attrNameLst>
                                          <p:attrName>style.visibility</p:attrName>
                                        </p:attrNameLst>
                                      </p:cBhvr>
                                      <p:to>
                                        <p:strVal val="visible"/>
                                      </p:to>
                                    </p:set>
                                    <p:animEffect transition="in" filter="fade">
                                      <p:cBhvr>
                                        <p:cTn id="73" dur="2000"/>
                                        <p:tgtEl>
                                          <p:spTgt spid="38"/>
                                        </p:tgtEl>
                                      </p:cBhvr>
                                    </p:animEffect>
                                  </p:childTnLst>
                                </p:cTn>
                              </p:par>
                              <p:par>
                                <p:cTn id="74" presetID="10" presetClass="entr" presetSubtype="0" fill="hold" nodeType="withEffect">
                                  <p:stCondLst>
                                    <p:cond delay="0"/>
                                  </p:stCondLst>
                                  <p:childTnLst>
                                    <p:set>
                                      <p:cBhvr>
                                        <p:cTn id="75" dur="1" fill="hold">
                                          <p:stCondLst>
                                            <p:cond delay="0"/>
                                          </p:stCondLst>
                                        </p:cTn>
                                        <p:tgtEl>
                                          <p:spTgt spid="54"/>
                                        </p:tgtEl>
                                        <p:attrNameLst>
                                          <p:attrName>style.visibility</p:attrName>
                                        </p:attrNameLst>
                                      </p:cBhvr>
                                      <p:to>
                                        <p:strVal val="visible"/>
                                      </p:to>
                                    </p:set>
                                    <p:animEffect transition="in" filter="fade">
                                      <p:cBhvr>
                                        <p:cTn id="76" dur="2000"/>
                                        <p:tgtEl>
                                          <p:spTgt spid="54"/>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69"/>
                                        </p:tgtEl>
                                        <p:attrNameLst>
                                          <p:attrName>style.visibility</p:attrName>
                                        </p:attrNameLst>
                                      </p:cBhvr>
                                      <p:to>
                                        <p:strVal val="visible"/>
                                      </p:to>
                                    </p:set>
                                    <p:animEffect transition="in" filter="fade">
                                      <p:cBhvr>
                                        <p:cTn id="79" dur="2000"/>
                                        <p:tgtEl>
                                          <p:spTgt spid="69"/>
                                        </p:tgtEl>
                                      </p:cBhvr>
                                    </p:animEffect>
                                  </p:childTnLst>
                                </p:cTn>
                              </p:par>
                              <p:par>
                                <p:cTn id="80" presetID="10" presetClass="entr" presetSubtype="0" fill="hold" nodeType="withEffect">
                                  <p:stCondLst>
                                    <p:cond delay="0"/>
                                  </p:stCondLst>
                                  <p:childTnLst>
                                    <p:set>
                                      <p:cBhvr>
                                        <p:cTn id="81" dur="1" fill="hold">
                                          <p:stCondLst>
                                            <p:cond delay="0"/>
                                          </p:stCondLst>
                                        </p:cTn>
                                        <p:tgtEl>
                                          <p:spTgt spid="55"/>
                                        </p:tgtEl>
                                        <p:attrNameLst>
                                          <p:attrName>style.visibility</p:attrName>
                                        </p:attrNameLst>
                                      </p:cBhvr>
                                      <p:to>
                                        <p:strVal val="visible"/>
                                      </p:to>
                                    </p:set>
                                    <p:animEffect transition="in" filter="fade">
                                      <p:cBhvr>
                                        <p:cTn id="82" dur="2000"/>
                                        <p:tgtEl>
                                          <p:spTgt spid="55"/>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70"/>
                                        </p:tgtEl>
                                        <p:attrNameLst>
                                          <p:attrName>style.visibility</p:attrName>
                                        </p:attrNameLst>
                                      </p:cBhvr>
                                      <p:to>
                                        <p:strVal val="visible"/>
                                      </p:to>
                                    </p:set>
                                    <p:animEffect transition="in" filter="fade">
                                      <p:cBhvr>
                                        <p:cTn id="85" dur="2000"/>
                                        <p:tgtEl>
                                          <p:spTgt spid="70"/>
                                        </p:tgtEl>
                                      </p:cBhvr>
                                    </p:animEffect>
                                  </p:childTnLst>
                                </p:cTn>
                              </p:par>
                              <p:par>
                                <p:cTn id="86" presetID="10" presetClass="entr" presetSubtype="0" fill="hold" nodeType="withEffect">
                                  <p:stCondLst>
                                    <p:cond delay="0"/>
                                  </p:stCondLst>
                                  <p:childTnLst>
                                    <p:set>
                                      <p:cBhvr>
                                        <p:cTn id="87" dur="1" fill="hold">
                                          <p:stCondLst>
                                            <p:cond delay="0"/>
                                          </p:stCondLst>
                                        </p:cTn>
                                        <p:tgtEl>
                                          <p:spTgt spid="56"/>
                                        </p:tgtEl>
                                        <p:attrNameLst>
                                          <p:attrName>style.visibility</p:attrName>
                                        </p:attrNameLst>
                                      </p:cBhvr>
                                      <p:to>
                                        <p:strVal val="visible"/>
                                      </p:to>
                                    </p:set>
                                    <p:animEffect transition="in" filter="fade">
                                      <p:cBhvr>
                                        <p:cTn id="88" dur="2000"/>
                                        <p:tgtEl>
                                          <p:spTgt spid="56"/>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71"/>
                                        </p:tgtEl>
                                        <p:attrNameLst>
                                          <p:attrName>style.visibility</p:attrName>
                                        </p:attrNameLst>
                                      </p:cBhvr>
                                      <p:to>
                                        <p:strVal val="visible"/>
                                      </p:to>
                                    </p:set>
                                    <p:animEffect transition="in" filter="fade">
                                      <p:cBhvr>
                                        <p:cTn id="91" dur="2000"/>
                                        <p:tgtEl>
                                          <p:spTgt spid="71"/>
                                        </p:tgtEl>
                                      </p:cBhvr>
                                    </p:animEffect>
                                  </p:childTnLst>
                                </p:cTn>
                              </p:par>
                              <p:par>
                                <p:cTn id="92" presetID="10" presetClass="entr" presetSubtype="0" fill="hold" nodeType="withEffect">
                                  <p:stCondLst>
                                    <p:cond delay="0"/>
                                  </p:stCondLst>
                                  <p:childTnLst>
                                    <p:set>
                                      <p:cBhvr>
                                        <p:cTn id="93" dur="1" fill="hold">
                                          <p:stCondLst>
                                            <p:cond delay="0"/>
                                          </p:stCondLst>
                                        </p:cTn>
                                        <p:tgtEl>
                                          <p:spTgt spid="57"/>
                                        </p:tgtEl>
                                        <p:attrNameLst>
                                          <p:attrName>style.visibility</p:attrName>
                                        </p:attrNameLst>
                                      </p:cBhvr>
                                      <p:to>
                                        <p:strVal val="visible"/>
                                      </p:to>
                                    </p:set>
                                    <p:animEffect transition="in" filter="fade">
                                      <p:cBhvr>
                                        <p:cTn id="94" dur="2000"/>
                                        <p:tgtEl>
                                          <p:spTgt spid="57"/>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72"/>
                                        </p:tgtEl>
                                        <p:attrNameLst>
                                          <p:attrName>style.visibility</p:attrName>
                                        </p:attrNameLst>
                                      </p:cBhvr>
                                      <p:to>
                                        <p:strVal val="visible"/>
                                      </p:to>
                                    </p:set>
                                    <p:animEffect transition="in" filter="fade">
                                      <p:cBhvr>
                                        <p:cTn id="97" dur="2000"/>
                                        <p:tgtEl>
                                          <p:spTgt spid="72"/>
                                        </p:tgtEl>
                                      </p:cBhvr>
                                    </p:animEffect>
                                  </p:childTnLst>
                                </p:cTn>
                              </p:par>
                              <p:par>
                                <p:cTn id="98" presetID="10" presetClass="entr" presetSubtype="0" fill="hold" nodeType="withEffect">
                                  <p:stCondLst>
                                    <p:cond delay="0"/>
                                  </p:stCondLst>
                                  <p:childTnLst>
                                    <p:set>
                                      <p:cBhvr>
                                        <p:cTn id="99" dur="1" fill="hold">
                                          <p:stCondLst>
                                            <p:cond delay="0"/>
                                          </p:stCondLst>
                                        </p:cTn>
                                        <p:tgtEl>
                                          <p:spTgt spid="58"/>
                                        </p:tgtEl>
                                        <p:attrNameLst>
                                          <p:attrName>style.visibility</p:attrName>
                                        </p:attrNameLst>
                                      </p:cBhvr>
                                      <p:to>
                                        <p:strVal val="visible"/>
                                      </p:to>
                                    </p:set>
                                    <p:animEffect transition="in" filter="fade">
                                      <p:cBhvr>
                                        <p:cTn id="100" dur="2000"/>
                                        <p:tgtEl>
                                          <p:spTgt spid="58"/>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73"/>
                                        </p:tgtEl>
                                        <p:attrNameLst>
                                          <p:attrName>style.visibility</p:attrName>
                                        </p:attrNameLst>
                                      </p:cBhvr>
                                      <p:to>
                                        <p:strVal val="visible"/>
                                      </p:to>
                                    </p:set>
                                    <p:animEffect transition="in" filter="fade">
                                      <p:cBhvr>
                                        <p:cTn id="103" dur="2000"/>
                                        <p:tgtEl>
                                          <p:spTgt spid="73"/>
                                        </p:tgtEl>
                                      </p:cBhvr>
                                    </p:animEffect>
                                  </p:childTnLst>
                                </p:cTn>
                              </p:par>
                              <p:par>
                                <p:cTn id="104" presetID="10" presetClass="entr" presetSubtype="0" fill="hold" nodeType="withEffect">
                                  <p:stCondLst>
                                    <p:cond delay="0"/>
                                  </p:stCondLst>
                                  <p:childTnLst>
                                    <p:set>
                                      <p:cBhvr>
                                        <p:cTn id="105" dur="1" fill="hold">
                                          <p:stCondLst>
                                            <p:cond delay="0"/>
                                          </p:stCondLst>
                                        </p:cTn>
                                        <p:tgtEl>
                                          <p:spTgt spid="59"/>
                                        </p:tgtEl>
                                        <p:attrNameLst>
                                          <p:attrName>style.visibility</p:attrName>
                                        </p:attrNameLst>
                                      </p:cBhvr>
                                      <p:to>
                                        <p:strVal val="visible"/>
                                      </p:to>
                                    </p:set>
                                    <p:animEffect transition="in" filter="fade">
                                      <p:cBhvr>
                                        <p:cTn id="106" dur="2000"/>
                                        <p:tgtEl>
                                          <p:spTgt spid="59"/>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74"/>
                                        </p:tgtEl>
                                        <p:attrNameLst>
                                          <p:attrName>style.visibility</p:attrName>
                                        </p:attrNameLst>
                                      </p:cBhvr>
                                      <p:to>
                                        <p:strVal val="visible"/>
                                      </p:to>
                                    </p:set>
                                    <p:animEffect transition="in" filter="fade">
                                      <p:cBhvr>
                                        <p:cTn id="109" dur="2000"/>
                                        <p:tgtEl>
                                          <p:spTgt spid="74"/>
                                        </p:tgtEl>
                                      </p:cBhvr>
                                    </p:animEffect>
                                  </p:childTnLst>
                                </p:cTn>
                              </p:par>
                              <p:par>
                                <p:cTn id="110" presetID="10" presetClass="entr" presetSubtype="0" fill="hold" nodeType="withEffect">
                                  <p:stCondLst>
                                    <p:cond delay="0"/>
                                  </p:stCondLst>
                                  <p:childTnLst>
                                    <p:set>
                                      <p:cBhvr>
                                        <p:cTn id="111" dur="1" fill="hold">
                                          <p:stCondLst>
                                            <p:cond delay="0"/>
                                          </p:stCondLst>
                                        </p:cTn>
                                        <p:tgtEl>
                                          <p:spTgt spid="60"/>
                                        </p:tgtEl>
                                        <p:attrNameLst>
                                          <p:attrName>style.visibility</p:attrName>
                                        </p:attrNameLst>
                                      </p:cBhvr>
                                      <p:to>
                                        <p:strVal val="visible"/>
                                      </p:to>
                                    </p:set>
                                    <p:animEffect transition="in" filter="fade">
                                      <p:cBhvr>
                                        <p:cTn id="112" dur="2000"/>
                                        <p:tgtEl>
                                          <p:spTgt spid="60"/>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75"/>
                                        </p:tgtEl>
                                        <p:attrNameLst>
                                          <p:attrName>style.visibility</p:attrName>
                                        </p:attrNameLst>
                                      </p:cBhvr>
                                      <p:to>
                                        <p:strVal val="visible"/>
                                      </p:to>
                                    </p:set>
                                    <p:animEffect transition="in" filter="fade">
                                      <p:cBhvr>
                                        <p:cTn id="115" dur="2000"/>
                                        <p:tgtEl>
                                          <p:spTgt spid="75"/>
                                        </p:tgtEl>
                                      </p:cBhvr>
                                    </p:animEffect>
                                  </p:childTnLst>
                                </p:cTn>
                              </p:par>
                            </p:childTnLst>
                          </p:cTn>
                        </p:par>
                        <p:par>
                          <p:cTn id="116" fill="hold">
                            <p:stCondLst>
                              <p:cond delay="4000"/>
                            </p:stCondLst>
                            <p:childTnLst>
                              <p:par>
                                <p:cTn id="117" presetID="53" presetClass="entr" presetSubtype="0" fill="hold" nodeType="afterEffect">
                                  <p:stCondLst>
                                    <p:cond delay="0"/>
                                  </p:stCondLst>
                                  <p:childTnLst>
                                    <p:set>
                                      <p:cBhvr>
                                        <p:cTn id="118" dur="1" fill="hold">
                                          <p:stCondLst>
                                            <p:cond delay="0"/>
                                          </p:stCondLst>
                                        </p:cTn>
                                        <p:tgtEl>
                                          <p:spTgt spid="77"/>
                                        </p:tgtEl>
                                        <p:attrNameLst>
                                          <p:attrName>style.visibility</p:attrName>
                                        </p:attrNameLst>
                                      </p:cBhvr>
                                      <p:to>
                                        <p:strVal val="visible"/>
                                      </p:to>
                                    </p:set>
                                    <p:anim calcmode="lin" valueType="num">
                                      <p:cBhvr>
                                        <p:cTn id="119" dur="1000" fill="hold"/>
                                        <p:tgtEl>
                                          <p:spTgt spid="77"/>
                                        </p:tgtEl>
                                        <p:attrNameLst>
                                          <p:attrName>ppt_w</p:attrName>
                                        </p:attrNameLst>
                                      </p:cBhvr>
                                      <p:tavLst>
                                        <p:tav tm="0">
                                          <p:val>
                                            <p:fltVal val="0"/>
                                          </p:val>
                                        </p:tav>
                                        <p:tav tm="100000">
                                          <p:val>
                                            <p:strVal val="#ppt_w"/>
                                          </p:val>
                                        </p:tav>
                                      </p:tavLst>
                                    </p:anim>
                                    <p:anim calcmode="lin" valueType="num">
                                      <p:cBhvr>
                                        <p:cTn id="120" dur="1000" fill="hold"/>
                                        <p:tgtEl>
                                          <p:spTgt spid="77"/>
                                        </p:tgtEl>
                                        <p:attrNameLst>
                                          <p:attrName>ppt_h</p:attrName>
                                        </p:attrNameLst>
                                      </p:cBhvr>
                                      <p:tavLst>
                                        <p:tav tm="0">
                                          <p:val>
                                            <p:fltVal val="0"/>
                                          </p:val>
                                        </p:tav>
                                        <p:tav tm="100000">
                                          <p:val>
                                            <p:strVal val="#ppt_h"/>
                                          </p:val>
                                        </p:tav>
                                      </p:tavLst>
                                    </p:anim>
                                    <p:animEffect transition="in" filter="fade">
                                      <p:cBhvr>
                                        <p:cTn id="121" dur="1000"/>
                                        <p:tgtEl>
                                          <p:spTgt spid="77"/>
                                        </p:tgtEl>
                                      </p:cBhvr>
                                    </p:animEffect>
                                  </p:childTnLst>
                                </p:cTn>
                              </p:par>
                            </p:childTnLst>
                          </p:cTn>
                        </p:par>
                        <p:par>
                          <p:cTn id="122" fill="hold">
                            <p:stCondLst>
                              <p:cond delay="5000"/>
                            </p:stCondLst>
                            <p:childTnLst>
                              <p:par>
                                <p:cTn id="123" presetID="53" presetClass="entr" presetSubtype="0" fill="hold" nodeType="afterEffect">
                                  <p:stCondLst>
                                    <p:cond delay="0"/>
                                  </p:stCondLst>
                                  <p:childTnLst>
                                    <p:set>
                                      <p:cBhvr>
                                        <p:cTn id="124" dur="1" fill="hold">
                                          <p:stCondLst>
                                            <p:cond delay="0"/>
                                          </p:stCondLst>
                                        </p:cTn>
                                        <p:tgtEl>
                                          <p:spTgt spid="76"/>
                                        </p:tgtEl>
                                        <p:attrNameLst>
                                          <p:attrName>style.visibility</p:attrName>
                                        </p:attrNameLst>
                                      </p:cBhvr>
                                      <p:to>
                                        <p:strVal val="visible"/>
                                      </p:to>
                                    </p:set>
                                    <p:anim calcmode="lin" valueType="num">
                                      <p:cBhvr>
                                        <p:cTn id="125" dur="1000" fill="hold"/>
                                        <p:tgtEl>
                                          <p:spTgt spid="76"/>
                                        </p:tgtEl>
                                        <p:attrNameLst>
                                          <p:attrName>ppt_w</p:attrName>
                                        </p:attrNameLst>
                                      </p:cBhvr>
                                      <p:tavLst>
                                        <p:tav tm="0">
                                          <p:val>
                                            <p:fltVal val="0"/>
                                          </p:val>
                                        </p:tav>
                                        <p:tav tm="100000">
                                          <p:val>
                                            <p:strVal val="#ppt_w"/>
                                          </p:val>
                                        </p:tav>
                                      </p:tavLst>
                                    </p:anim>
                                    <p:anim calcmode="lin" valueType="num">
                                      <p:cBhvr>
                                        <p:cTn id="126" dur="1000" fill="hold"/>
                                        <p:tgtEl>
                                          <p:spTgt spid="76"/>
                                        </p:tgtEl>
                                        <p:attrNameLst>
                                          <p:attrName>ppt_h</p:attrName>
                                        </p:attrNameLst>
                                      </p:cBhvr>
                                      <p:tavLst>
                                        <p:tav tm="0">
                                          <p:val>
                                            <p:fltVal val="0"/>
                                          </p:val>
                                        </p:tav>
                                        <p:tav tm="100000">
                                          <p:val>
                                            <p:strVal val="#ppt_h"/>
                                          </p:val>
                                        </p:tav>
                                      </p:tavLst>
                                    </p:anim>
                                    <p:animEffect transition="in" filter="fade">
                                      <p:cBhvr>
                                        <p:cTn id="127"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61" grpId="0"/>
      <p:bldP spid="62" grpId="0"/>
      <p:bldP spid="63" grpId="0"/>
      <p:bldP spid="64" grpId="0"/>
      <p:bldP spid="65" grpId="0"/>
      <p:bldP spid="66" grpId="0"/>
      <p:bldP spid="67" grpId="0"/>
      <p:bldP spid="68" grpId="0"/>
      <p:bldP spid="69" grpId="0"/>
      <p:bldP spid="70" grpId="0"/>
      <p:bldP spid="71" grpId="0"/>
      <p:bldP spid="72" grpId="0"/>
      <p:bldP spid="73" grpId="0"/>
      <p:bldP spid="74" grpId="0"/>
      <p:bldP spid="75" grpId="0"/>
      <p:bldP spid="38" grpId="0"/>
      <p:bldP spid="39" grpId="0"/>
    </p:bldLst>
  </p:timing>
</p:sld>
</file>

<file path=ppt/slides/slide208.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ctr"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(جلسه هفدهم)</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endPar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9.قالبنمادينيارمزگذاري</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تعريف نماد</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«نَماد(به فتح نون و سکون دال،بر وزن سواد)؛در لغت يعني: نشان دادن.»</a:t>
                      </a:r>
                      <a:r>
                        <a:rPr lang="fa-IR" sz="2400" b="0" kern="1200" dirty="0" smtClean="0">
                          <a:solidFill>
                            <a:schemeClr val="tx1"/>
                          </a:solidFill>
                          <a:effectLst>
                            <a:glow rad="139700">
                              <a:schemeClr val="accent2">
                                <a:satMod val="175000"/>
                                <a:alpha val="40000"/>
                              </a:schemeClr>
                            </a:glow>
                          </a:effectLst>
                          <a:latin typeface="+mn-lt"/>
                          <a:ea typeface="+mn-ea"/>
                          <a:cs typeface="B Lotus" pitchFamily="2" charset="-78"/>
                        </a:rPr>
                        <a:t> *</a:t>
                      </a:r>
                      <a:endParaRPr lang="en-US" sz="2200" b="1" kern="1200" dirty="0" smtClean="0">
                        <a:solidFill>
                          <a:schemeClr val="tx1"/>
                        </a:solidFill>
                        <a:latin typeface="+mn-lt"/>
                        <a:ea typeface="+mn-ea"/>
                        <a:cs typeface="B Lotus" pitchFamily="2" charset="-78"/>
                      </a:endParaRPr>
                    </a:p>
                    <a:p>
                      <a:pPr algn="just" rtl="1">
                        <a:lnSpc>
                          <a:spcPct val="150000"/>
                        </a:lnSpc>
                      </a:pPr>
                      <a:r>
                        <a:rPr lang="ar-SA" sz="2200" b="1" kern="1200" dirty="0" smtClean="0">
                          <a:solidFill>
                            <a:schemeClr val="tx1"/>
                          </a:solidFill>
                          <a:latin typeface="+mn-lt"/>
                          <a:ea typeface="+mn-ea"/>
                          <a:cs typeface="B Lotus" pitchFamily="2" charset="-78"/>
                        </a:rPr>
                        <a:t>«نماد در اصطلاح؛يعني: رمز، نشانه، سمبل، علامتو نماينده؛ نشان‏هایي است كه نشانگر يك انديشه، شیء، مفهوم، چگونگي و جز اينها مي‏تواند باشد. نماد مي‏تواند يك شیءمادّي باشد كه شكل آن به طور طبيعي يا بر پايه‌ایو يا چيزي كه به آن اشاره مي‏شود، پيوند داشته باشد.»</a:t>
                      </a:r>
                      <a:r>
                        <a:rPr lang="fa-IR" sz="2400" b="0" kern="1200" dirty="0" smtClean="0">
                          <a:solidFill>
                            <a:schemeClr val="tx1"/>
                          </a:solidFill>
                          <a:effectLst>
                            <a:glow rad="139700">
                              <a:schemeClr val="accent2">
                                <a:satMod val="175000"/>
                                <a:alpha val="40000"/>
                              </a:schemeClr>
                            </a:glow>
                          </a:effectLst>
                          <a:latin typeface="+mn-lt"/>
                          <a:ea typeface="+mn-ea"/>
                          <a:cs typeface="B Lotus" pitchFamily="2" charset="-78"/>
                        </a:rPr>
                        <a:t> **</a:t>
                      </a:r>
                      <a:endParaRPr lang="fa-IR" sz="2200" b="1" kern="1200" dirty="0" smtClean="0">
                        <a:solidFill>
                          <a:schemeClr val="tx1"/>
                        </a:solidFill>
                        <a:latin typeface="+mn-lt"/>
                        <a:ea typeface="+mn-ea"/>
                        <a:cs typeface="B Lotus" pitchFamily="2" charset="-78"/>
                      </a:endParaRPr>
                    </a:p>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r>
                        <a:rPr lang="fa-IR" sz="18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 لغت نامه دهخدا، ج47، 771.</a:t>
                      </a:r>
                      <a:endParaRPr lang="en-US" sz="1800" b="1" kern="1200" dirty="0" smtClean="0">
                        <a:solidFill>
                          <a:schemeClr val="tx1"/>
                        </a:solidFill>
                        <a:latin typeface="+mn-lt"/>
                        <a:ea typeface="+mn-ea"/>
                        <a:cs typeface="B Lotus" pitchFamily="2" charset="-78"/>
                      </a:endParaRPr>
                    </a:p>
                    <a:p>
                      <a:pPr algn="just" rtl="1">
                        <a:lnSpc>
                          <a:spcPct val="150000"/>
                        </a:lnSpc>
                      </a:pPr>
                      <a:r>
                        <a:rPr lang="fa-IR" sz="18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 </a:t>
                      </a:r>
                      <a:r>
                        <a:rPr lang="ar-SA" sz="1800" b="1" kern="1200" dirty="0" smtClean="0">
                          <a:solidFill>
                            <a:schemeClr val="tx1"/>
                          </a:solidFill>
                          <a:latin typeface="+mn-lt"/>
                          <a:ea typeface="+mn-ea"/>
                          <a:cs typeface="B Lotus" pitchFamily="2" charset="-78"/>
                        </a:rPr>
                        <a:t>يونگ و سياست</a:t>
                      </a:r>
                      <a:r>
                        <a:rPr lang="ar-SA" sz="1800" b="0" kern="1200" dirty="0" smtClean="0">
                          <a:solidFill>
                            <a:schemeClr val="tx1"/>
                          </a:solidFill>
                          <a:latin typeface="+mn-lt"/>
                          <a:ea typeface="+mn-ea"/>
                          <a:cs typeface="B Lotus" pitchFamily="2" charset="-78"/>
                        </a:rPr>
                        <a:t>، والتر اودانيك- ولوديمير، ، ترجمه عليرضا، طيب ص47.</a:t>
                      </a:r>
                      <a:endParaRPr lang="en-US" sz="1800" b="1"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هفدهم / قالب نمادین</a:t>
            </a:r>
          </a:p>
        </p:txBody>
      </p:sp>
      <p:sp>
        <p:nvSpPr>
          <p:cNvPr id="17" name="Rounded Rectangle 16">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9" name="Rounded Rectangle 18">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20" name="Rounded Rectangle 19">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a:solidFill>
            <a:schemeClr val="accent3">
              <a:lumMod val="60000"/>
              <a:lumOff val="40000"/>
            </a:schemeClr>
          </a:solidFill>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22" name="Rounded Rectangle 21">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23" name="Rounded Rectangle 22">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24" name="Rounded Rectangle 23">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25" name="Rounded Rectangle 24">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27" name="Rounded Rectangle 26">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a:solidFill>
            <a:schemeClr val="accent3">
              <a:lumMod val="60000"/>
              <a:lumOff val="40000"/>
            </a:schemeClr>
          </a:solidFill>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28" name="Rounded Rectangle 27">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29" name="Rounded Rectangle 28">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0-#ppt_w/2"/>
                                          </p:val>
                                        </p:tav>
                                        <p:tav tm="100000">
                                          <p:val>
                                            <p:strVal val="#ppt_x"/>
                                          </p:val>
                                        </p:tav>
                                      </p:tavLst>
                                    </p:anim>
                                    <p:anim calcmode="lin" valueType="num">
                                      <p:cBhvr additive="base">
                                        <p:cTn id="32" dur="1000" fill="hold"/>
                                        <p:tgtEl>
                                          <p:spTgt spid="17"/>
                                        </p:tgtEl>
                                        <p:attrNameLst>
                                          <p:attrName>ppt_y</p:attrName>
                                        </p:attrNameLst>
                                      </p:cBhvr>
                                      <p:tavLst>
                                        <p:tav tm="0">
                                          <p:val>
                                            <p:strVal val="#ppt_y"/>
                                          </p:val>
                                        </p:tav>
                                        <p:tav tm="100000">
                                          <p:val>
                                            <p:strVal val="#ppt_y"/>
                                          </p:val>
                                        </p:tav>
                                      </p:tavLst>
                                    </p:anim>
                                  </p:childTnLst>
                                </p:cTn>
                              </p:par>
                              <p:par>
                                <p:cTn id="33" presetID="7" presetClass="entr" presetSubtype="8" fill="hold"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0-#ppt_w/2"/>
                                          </p:val>
                                        </p:tav>
                                        <p:tav tm="100000">
                                          <p:val>
                                            <p:strVal val="#ppt_x"/>
                                          </p:val>
                                        </p:tav>
                                      </p:tavLst>
                                    </p:anim>
                                    <p:anim calcmode="lin" valueType="num">
                                      <p:cBhvr additive="base">
                                        <p:cTn id="36" dur="1000" fill="hold"/>
                                        <p:tgtEl>
                                          <p:spTgt spid="18"/>
                                        </p:tgtEl>
                                        <p:attrNameLst>
                                          <p:attrName>ppt_y</p:attrName>
                                        </p:attrNameLst>
                                      </p:cBhvr>
                                      <p:tavLst>
                                        <p:tav tm="0">
                                          <p:val>
                                            <p:strVal val="#ppt_y"/>
                                          </p:val>
                                        </p:tav>
                                        <p:tav tm="100000">
                                          <p:val>
                                            <p:strVal val="#ppt_y"/>
                                          </p:val>
                                        </p:tav>
                                      </p:tavLst>
                                    </p:anim>
                                  </p:childTnLst>
                                </p:cTn>
                              </p:par>
                              <p:par>
                                <p:cTn id="37" presetID="7" presetClass="entr" presetSubtype="8" fill="hold"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1000" fill="hold"/>
                                        <p:tgtEl>
                                          <p:spTgt spid="19"/>
                                        </p:tgtEl>
                                        <p:attrNameLst>
                                          <p:attrName>ppt_x</p:attrName>
                                        </p:attrNameLst>
                                      </p:cBhvr>
                                      <p:tavLst>
                                        <p:tav tm="0">
                                          <p:val>
                                            <p:strVal val="0-#ppt_w/2"/>
                                          </p:val>
                                        </p:tav>
                                        <p:tav tm="100000">
                                          <p:val>
                                            <p:strVal val="#ppt_x"/>
                                          </p:val>
                                        </p:tav>
                                      </p:tavLst>
                                    </p:anim>
                                    <p:anim calcmode="lin" valueType="num">
                                      <p:cBhvr additive="base">
                                        <p:cTn id="40" dur="1000" fill="hold"/>
                                        <p:tgtEl>
                                          <p:spTgt spid="19"/>
                                        </p:tgtEl>
                                        <p:attrNameLst>
                                          <p:attrName>ppt_y</p:attrName>
                                        </p:attrNameLst>
                                      </p:cBhvr>
                                      <p:tavLst>
                                        <p:tav tm="0">
                                          <p:val>
                                            <p:strVal val="#ppt_y"/>
                                          </p:val>
                                        </p:tav>
                                        <p:tav tm="100000">
                                          <p:val>
                                            <p:strVal val="#ppt_y"/>
                                          </p:val>
                                        </p:tav>
                                      </p:tavLst>
                                    </p:anim>
                                  </p:childTnLst>
                                </p:cTn>
                              </p:par>
                              <p:par>
                                <p:cTn id="41" presetID="7" presetClass="entr" presetSubtype="8" fill="hold"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1000" fill="hold"/>
                                        <p:tgtEl>
                                          <p:spTgt spid="20"/>
                                        </p:tgtEl>
                                        <p:attrNameLst>
                                          <p:attrName>ppt_x</p:attrName>
                                        </p:attrNameLst>
                                      </p:cBhvr>
                                      <p:tavLst>
                                        <p:tav tm="0">
                                          <p:val>
                                            <p:strVal val="0-#ppt_w/2"/>
                                          </p:val>
                                        </p:tav>
                                        <p:tav tm="100000">
                                          <p:val>
                                            <p:strVal val="#ppt_x"/>
                                          </p:val>
                                        </p:tav>
                                      </p:tavLst>
                                    </p:anim>
                                    <p:anim calcmode="lin" valueType="num">
                                      <p:cBhvr additive="base">
                                        <p:cTn id="44" dur="1000" fill="hold"/>
                                        <p:tgtEl>
                                          <p:spTgt spid="20"/>
                                        </p:tgtEl>
                                        <p:attrNameLst>
                                          <p:attrName>ppt_y</p:attrName>
                                        </p:attrNameLst>
                                      </p:cBhvr>
                                      <p:tavLst>
                                        <p:tav tm="0">
                                          <p:val>
                                            <p:strVal val="#ppt_y"/>
                                          </p:val>
                                        </p:tav>
                                        <p:tav tm="100000">
                                          <p:val>
                                            <p:strVal val="#ppt_y"/>
                                          </p:val>
                                        </p:tav>
                                      </p:tavLst>
                                    </p:anim>
                                  </p:childTnLst>
                                </p:cTn>
                              </p:par>
                              <p:par>
                                <p:cTn id="45" presetID="7" presetClass="entr" presetSubtype="8" fill="hold" nodeType="withEffect">
                                  <p:stCondLst>
                                    <p:cond delay="0"/>
                                  </p:stCondLst>
                                  <p:childTnLst>
                                    <p:set>
                                      <p:cBhvr>
                                        <p:cTn id="46" dur="1" fill="hold">
                                          <p:stCondLst>
                                            <p:cond delay="0"/>
                                          </p:stCondLst>
                                        </p:cTn>
                                        <p:tgtEl>
                                          <p:spTgt spid="22"/>
                                        </p:tgtEl>
                                        <p:attrNameLst>
                                          <p:attrName>style.visibility</p:attrName>
                                        </p:attrNameLst>
                                      </p:cBhvr>
                                      <p:to>
                                        <p:strVal val="visible"/>
                                      </p:to>
                                    </p:set>
                                    <p:anim calcmode="lin" valueType="num">
                                      <p:cBhvr additive="base">
                                        <p:cTn id="47" dur="1000" fill="hold"/>
                                        <p:tgtEl>
                                          <p:spTgt spid="22"/>
                                        </p:tgtEl>
                                        <p:attrNameLst>
                                          <p:attrName>ppt_x</p:attrName>
                                        </p:attrNameLst>
                                      </p:cBhvr>
                                      <p:tavLst>
                                        <p:tav tm="0">
                                          <p:val>
                                            <p:strVal val="0-#ppt_w/2"/>
                                          </p:val>
                                        </p:tav>
                                        <p:tav tm="100000">
                                          <p:val>
                                            <p:strVal val="#ppt_x"/>
                                          </p:val>
                                        </p:tav>
                                      </p:tavLst>
                                    </p:anim>
                                    <p:anim calcmode="lin" valueType="num">
                                      <p:cBhvr additive="base">
                                        <p:cTn id="48" dur="1000" fill="hold"/>
                                        <p:tgtEl>
                                          <p:spTgt spid="22"/>
                                        </p:tgtEl>
                                        <p:attrNameLst>
                                          <p:attrName>ppt_y</p:attrName>
                                        </p:attrNameLst>
                                      </p:cBhvr>
                                      <p:tavLst>
                                        <p:tav tm="0">
                                          <p:val>
                                            <p:strVal val="#ppt_y"/>
                                          </p:val>
                                        </p:tav>
                                        <p:tav tm="100000">
                                          <p:val>
                                            <p:strVal val="#ppt_y"/>
                                          </p:val>
                                        </p:tav>
                                      </p:tavLst>
                                    </p:anim>
                                  </p:childTnLst>
                                </p:cTn>
                              </p:par>
                              <p:par>
                                <p:cTn id="49" presetID="7" presetClass="entr" presetSubtype="8" fill="hold" nodeType="with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1000" fill="hold"/>
                                        <p:tgtEl>
                                          <p:spTgt spid="23"/>
                                        </p:tgtEl>
                                        <p:attrNameLst>
                                          <p:attrName>ppt_x</p:attrName>
                                        </p:attrNameLst>
                                      </p:cBhvr>
                                      <p:tavLst>
                                        <p:tav tm="0">
                                          <p:val>
                                            <p:strVal val="0-#ppt_w/2"/>
                                          </p:val>
                                        </p:tav>
                                        <p:tav tm="100000">
                                          <p:val>
                                            <p:strVal val="#ppt_x"/>
                                          </p:val>
                                        </p:tav>
                                      </p:tavLst>
                                    </p:anim>
                                    <p:anim calcmode="lin" valueType="num">
                                      <p:cBhvr additive="base">
                                        <p:cTn id="52" dur="1000" fill="hold"/>
                                        <p:tgtEl>
                                          <p:spTgt spid="23"/>
                                        </p:tgtEl>
                                        <p:attrNameLst>
                                          <p:attrName>ppt_y</p:attrName>
                                        </p:attrNameLst>
                                      </p:cBhvr>
                                      <p:tavLst>
                                        <p:tav tm="0">
                                          <p:val>
                                            <p:strVal val="#ppt_y"/>
                                          </p:val>
                                        </p:tav>
                                        <p:tav tm="100000">
                                          <p:val>
                                            <p:strVal val="#ppt_y"/>
                                          </p:val>
                                        </p:tav>
                                      </p:tavLst>
                                    </p:anim>
                                  </p:childTnLst>
                                </p:cTn>
                              </p:par>
                              <p:par>
                                <p:cTn id="53" presetID="7" presetClass="entr" presetSubtype="8" fill="hold" nodeType="withEffect">
                                  <p:stCondLst>
                                    <p:cond delay="0"/>
                                  </p:stCondLst>
                                  <p:childTnLst>
                                    <p:set>
                                      <p:cBhvr>
                                        <p:cTn id="54" dur="1" fill="hold">
                                          <p:stCondLst>
                                            <p:cond delay="0"/>
                                          </p:stCondLst>
                                        </p:cTn>
                                        <p:tgtEl>
                                          <p:spTgt spid="24"/>
                                        </p:tgtEl>
                                        <p:attrNameLst>
                                          <p:attrName>style.visibility</p:attrName>
                                        </p:attrNameLst>
                                      </p:cBhvr>
                                      <p:to>
                                        <p:strVal val="visible"/>
                                      </p:to>
                                    </p:set>
                                    <p:anim calcmode="lin" valueType="num">
                                      <p:cBhvr additive="base">
                                        <p:cTn id="55" dur="1000" fill="hold"/>
                                        <p:tgtEl>
                                          <p:spTgt spid="24"/>
                                        </p:tgtEl>
                                        <p:attrNameLst>
                                          <p:attrName>ppt_x</p:attrName>
                                        </p:attrNameLst>
                                      </p:cBhvr>
                                      <p:tavLst>
                                        <p:tav tm="0">
                                          <p:val>
                                            <p:strVal val="0-#ppt_w/2"/>
                                          </p:val>
                                        </p:tav>
                                        <p:tav tm="100000">
                                          <p:val>
                                            <p:strVal val="#ppt_x"/>
                                          </p:val>
                                        </p:tav>
                                      </p:tavLst>
                                    </p:anim>
                                    <p:anim calcmode="lin" valueType="num">
                                      <p:cBhvr additive="base">
                                        <p:cTn id="56" dur="1000" fill="hold"/>
                                        <p:tgtEl>
                                          <p:spTgt spid="24"/>
                                        </p:tgtEl>
                                        <p:attrNameLst>
                                          <p:attrName>ppt_y</p:attrName>
                                        </p:attrNameLst>
                                      </p:cBhvr>
                                      <p:tavLst>
                                        <p:tav tm="0">
                                          <p:val>
                                            <p:strVal val="#ppt_y"/>
                                          </p:val>
                                        </p:tav>
                                        <p:tav tm="100000">
                                          <p:val>
                                            <p:strVal val="#ppt_y"/>
                                          </p:val>
                                        </p:tav>
                                      </p:tavLst>
                                    </p:anim>
                                  </p:childTnLst>
                                </p:cTn>
                              </p:par>
                              <p:par>
                                <p:cTn id="57" presetID="7" presetClass="entr" presetSubtype="8" fill="hold" nodeType="withEffect">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cBhvr additive="base">
                                        <p:cTn id="59" dur="1000" fill="hold"/>
                                        <p:tgtEl>
                                          <p:spTgt spid="25"/>
                                        </p:tgtEl>
                                        <p:attrNameLst>
                                          <p:attrName>ppt_x</p:attrName>
                                        </p:attrNameLst>
                                      </p:cBhvr>
                                      <p:tavLst>
                                        <p:tav tm="0">
                                          <p:val>
                                            <p:strVal val="0-#ppt_w/2"/>
                                          </p:val>
                                        </p:tav>
                                        <p:tav tm="100000">
                                          <p:val>
                                            <p:strVal val="#ppt_x"/>
                                          </p:val>
                                        </p:tav>
                                      </p:tavLst>
                                    </p:anim>
                                    <p:anim calcmode="lin" valueType="num">
                                      <p:cBhvr additive="base">
                                        <p:cTn id="60" dur="1000" fill="hold"/>
                                        <p:tgtEl>
                                          <p:spTgt spid="25"/>
                                        </p:tgtEl>
                                        <p:attrNameLst>
                                          <p:attrName>ppt_y</p:attrName>
                                        </p:attrNameLst>
                                      </p:cBhvr>
                                      <p:tavLst>
                                        <p:tav tm="0">
                                          <p:val>
                                            <p:strVal val="#ppt_y"/>
                                          </p:val>
                                        </p:tav>
                                        <p:tav tm="100000">
                                          <p:val>
                                            <p:strVal val="#ppt_y"/>
                                          </p:val>
                                        </p:tav>
                                      </p:tavLst>
                                    </p:anim>
                                  </p:childTnLst>
                                </p:cTn>
                              </p:par>
                              <p:par>
                                <p:cTn id="61" presetID="7" presetClass="entr" presetSubtype="8" fill="hold"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0-#ppt_w/2"/>
                                          </p:val>
                                        </p:tav>
                                        <p:tav tm="100000">
                                          <p:val>
                                            <p:strVal val="#ppt_x"/>
                                          </p:val>
                                        </p:tav>
                                      </p:tavLst>
                                    </p:anim>
                                    <p:anim calcmode="lin" valueType="num">
                                      <p:cBhvr additive="base">
                                        <p:cTn id="64" dur="1000" fill="hold"/>
                                        <p:tgtEl>
                                          <p:spTgt spid="27"/>
                                        </p:tgtEl>
                                        <p:attrNameLst>
                                          <p:attrName>ppt_y</p:attrName>
                                        </p:attrNameLst>
                                      </p:cBhvr>
                                      <p:tavLst>
                                        <p:tav tm="0">
                                          <p:val>
                                            <p:strVal val="#ppt_y"/>
                                          </p:val>
                                        </p:tav>
                                        <p:tav tm="100000">
                                          <p:val>
                                            <p:strVal val="#ppt_y"/>
                                          </p:val>
                                        </p:tav>
                                      </p:tavLst>
                                    </p:anim>
                                  </p:childTnLst>
                                </p:cTn>
                              </p:par>
                              <p:par>
                                <p:cTn id="65" presetID="7" presetClass="entr" presetSubtype="8" fill="hold"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0-#ppt_w/2"/>
                                          </p:val>
                                        </p:tav>
                                        <p:tav tm="100000">
                                          <p:val>
                                            <p:strVal val="#ppt_x"/>
                                          </p:val>
                                        </p:tav>
                                      </p:tavLst>
                                    </p:anim>
                                    <p:anim calcmode="lin" valueType="num">
                                      <p:cBhvr additive="base">
                                        <p:cTn id="68" dur="1000" fill="hold"/>
                                        <p:tgtEl>
                                          <p:spTgt spid="28"/>
                                        </p:tgtEl>
                                        <p:attrNameLst>
                                          <p:attrName>ppt_y</p:attrName>
                                        </p:attrNameLst>
                                      </p:cBhvr>
                                      <p:tavLst>
                                        <p:tav tm="0">
                                          <p:val>
                                            <p:strVal val="#ppt_y"/>
                                          </p:val>
                                        </p:tav>
                                        <p:tav tm="100000">
                                          <p:val>
                                            <p:strVal val="#ppt_y"/>
                                          </p:val>
                                        </p:tav>
                                      </p:tavLst>
                                    </p:anim>
                                  </p:childTnLst>
                                </p:cTn>
                              </p:par>
                              <p:par>
                                <p:cTn id="69" presetID="7" presetClass="entr" presetSubtype="8" fill="hold"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0-#ppt_w/2"/>
                                          </p:val>
                                        </p:tav>
                                        <p:tav tm="100000">
                                          <p:val>
                                            <p:strVal val="#ppt_x"/>
                                          </p:val>
                                        </p:tav>
                                      </p:tavLst>
                                    </p:anim>
                                    <p:anim calcmode="lin" valueType="num">
                                      <p:cBhvr additive="base">
                                        <p:cTn id="72" dur="1000" fill="hold"/>
                                        <p:tgtEl>
                                          <p:spTgt spid="29"/>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209.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ctr"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(جلسه هفدهم)</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endPar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9.قالبنمادينيارمزگذاري</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تعريف نماد</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«نَماد(به فتح نون و سکون دال،بر وزن سواد)؛در لغت يعني: نشان دادن.»</a:t>
                      </a:r>
                      <a:r>
                        <a:rPr lang="fa-IR" sz="2400" b="0" kern="1200" dirty="0" smtClean="0">
                          <a:solidFill>
                            <a:schemeClr val="tx1"/>
                          </a:solidFill>
                          <a:effectLst>
                            <a:glow rad="139700">
                              <a:schemeClr val="accent2">
                                <a:satMod val="175000"/>
                                <a:alpha val="40000"/>
                              </a:schemeClr>
                            </a:glow>
                          </a:effectLst>
                          <a:latin typeface="+mn-lt"/>
                          <a:ea typeface="+mn-ea"/>
                          <a:cs typeface="B Lotus" pitchFamily="2" charset="-78"/>
                        </a:rPr>
                        <a:t> *</a:t>
                      </a:r>
                      <a:endParaRPr lang="en-US" sz="2200" b="1" kern="1200" dirty="0" smtClean="0">
                        <a:solidFill>
                          <a:schemeClr val="tx1"/>
                        </a:solidFill>
                        <a:latin typeface="+mn-lt"/>
                        <a:ea typeface="+mn-ea"/>
                        <a:cs typeface="B Lotus" pitchFamily="2" charset="-78"/>
                      </a:endParaRPr>
                    </a:p>
                    <a:p>
                      <a:pPr algn="just" rtl="1">
                        <a:lnSpc>
                          <a:spcPct val="150000"/>
                        </a:lnSpc>
                      </a:pPr>
                      <a:r>
                        <a:rPr lang="ar-SA" sz="2200" b="1" kern="1200" dirty="0" smtClean="0">
                          <a:solidFill>
                            <a:schemeClr val="tx1"/>
                          </a:solidFill>
                          <a:latin typeface="+mn-lt"/>
                          <a:ea typeface="+mn-ea"/>
                          <a:cs typeface="B Lotus" pitchFamily="2" charset="-78"/>
                        </a:rPr>
                        <a:t>«نماد در اصطلاح؛يعني: رمز، نشانه، سمبل، علامتو نماينده؛ نشان‏هایي است كه نشانگر يك انديشه، شیء، مفهوم، چگونگي و جز اينها مي‏تواند باشد. نماد مي‏تواند يك شیءمادّي باشد كه شكل آن به طور طبيعي يا بر پايه‌ایو يا چيزي كه به آن اشاره مي‏شود، پيوند داشته باشد.»</a:t>
                      </a:r>
                      <a:r>
                        <a:rPr lang="fa-IR" sz="2400" b="0" kern="1200" dirty="0" smtClean="0">
                          <a:solidFill>
                            <a:schemeClr val="tx1"/>
                          </a:solidFill>
                          <a:effectLst>
                            <a:glow rad="139700">
                              <a:schemeClr val="accent2">
                                <a:satMod val="175000"/>
                                <a:alpha val="40000"/>
                              </a:schemeClr>
                            </a:glow>
                          </a:effectLst>
                          <a:latin typeface="+mn-lt"/>
                          <a:ea typeface="+mn-ea"/>
                          <a:cs typeface="B Lotus" pitchFamily="2" charset="-78"/>
                        </a:rPr>
                        <a:t> **</a:t>
                      </a:r>
                      <a:endParaRPr lang="fa-IR" sz="2200" b="1" kern="1200" dirty="0" smtClean="0">
                        <a:solidFill>
                          <a:schemeClr val="tx1"/>
                        </a:solidFill>
                        <a:latin typeface="+mn-lt"/>
                        <a:ea typeface="+mn-ea"/>
                        <a:cs typeface="B Lotus" pitchFamily="2" charset="-78"/>
                      </a:endParaRPr>
                    </a:p>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r>
                        <a:rPr lang="fa-IR" sz="18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 لغت نامه دهخدا، ج47، 771.</a:t>
                      </a:r>
                      <a:endParaRPr lang="en-US" sz="1800" b="1" kern="1200" dirty="0" smtClean="0">
                        <a:solidFill>
                          <a:schemeClr val="tx1"/>
                        </a:solidFill>
                        <a:latin typeface="+mn-lt"/>
                        <a:ea typeface="+mn-ea"/>
                        <a:cs typeface="B Lotus" pitchFamily="2" charset="-78"/>
                      </a:endParaRPr>
                    </a:p>
                    <a:p>
                      <a:pPr algn="just" rtl="1">
                        <a:lnSpc>
                          <a:spcPct val="150000"/>
                        </a:lnSpc>
                      </a:pPr>
                      <a:r>
                        <a:rPr lang="fa-IR" sz="18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 </a:t>
                      </a:r>
                      <a:r>
                        <a:rPr lang="ar-SA" sz="1800" b="1" kern="1200" dirty="0" smtClean="0">
                          <a:solidFill>
                            <a:schemeClr val="tx1"/>
                          </a:solidFill>
                          <a:latin typeface="+mn-lt"/>
                          <a:ea typeface="+mn-ea"/>
                          <a:cs typeface="B Lotus" pitchFamily="2" charset="-78"/>
                        </a:rPr>
                        <a:t>يونگ و سياست</a:t>
                      </a:r>
                      <a:r>
                        <a:rPr lang="ar-SA" sz="1800" b="0" kern="1200" dirty="0" smtClean="0">
                          <a:solidFill>
                            <a:schemeClr val="tx1"/>
                          </a:solidFill>
                          <a:latin typeface="+mn-lt"/>
                          <a:ea typeface="+mn-ea"/>
                          <a:cs typeface="B Lotus" pitchFamily="2" charset="-78"/>
                        </a:rPr>
                        <a:t>، والتر اودانيك- ولوديمير، ، ترجمه عليرضا، طيب ص47.</a:t>
                      </a:r>
                      <a:endParaRPr lang="en-US" sz="1800" b="1"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هفدهم / قالب نمادین</a:t>
            </a:r>
          </a:p>
        </p:txBody>
      </p:sp>
      <p:sp>
        <p:nvSpPr>
          <p:cNvPr id="17" name="Rounded Rectangle 16">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a:solidFill>
            <a:schemeClr val="accent3">
              <a:lumMod val="60000"/>
              <a:lumOff val="40000"/>
            </a:schemeClr>
          </a:solidFill>
        </p:spPr>
        <p:style>
          <a:lnRef idx="3">
            <a:schemeClr val="lt1"/>
          </a:lnRef>
          <a:fillRef idx="1">
            <a:schemeClr val="accent3"/>
          </a:fillRef>
          <a:effectRef idx="1">
            <a:schemeClr val="accent3"/>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9" name="Rounded Rectangle 18">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20" name="Rounded Rectangle 19">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a:solidFill>
            <a:schemeClr val="accent3">
              <a:lumMod val="60000"/>
              <a:lumOff val="40000"/>
            </a:schemeClr>
          </a:solidFill>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22" name="Rounded Rectangle 21">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23" name="Rounded Rectangle 22">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24" name="Rounded Rectangle 23">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25" name="Rounded Rectangle 24">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27" name="Rounded Rectangle 26">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a:solidFill>
            <a:schemeClr val="accent3">
              <a:lumMod val="60000"/>
              <a:lumOff val="40000"/>
            </a:schemeClr>
          </a:solidFill>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28" name="Rounded Rectangle 27">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29" name="Rounded Rectangle 28">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0-#ppt_w/2"/>
                                          </p:val>
                                        </p:tav>
                                        <p:tav tm="100000">
                                          <p:val>
                                            <p:strVal val="#ppt_x"/>
                                          </p:val>
                                        </p:tav>
                                      </p:tavLst>
                                    </p:anim>
                                    <p:anim calcmode="lin" valueType="num">
                                      <p:cBhvr additive="base">
                                        <p:cTn id="32" dur="1000" fill="hold"/>
                                        <p:tgtEl>
                                          <p:spTgt spid="17"/>
                                        </p:tgtEl>
                                        <p:attrNameLst>
                                          <p:attrName>ppt_y</p:attrName>
                                        </p:attrNameLst>
                                      </p:cBhvr>
                                      <p:tavLst>
                                        <p:tav tm="0">
                                          <p:val>
                                            <p:strVal val="#ppt_y"/>
                                          </p:val>
                                        </p:tav>
                                        <p:tav tm="100000">
                                          <p:val>
                                            <p:strVal val="#ppt_y"/>
                                          </p:val>
                                        </p:tav>
                                      </p:tavLst>
                                    </p:anim>
                                  </p:childTnLst>
                                </p:cTn>
                              </p:par>
                              <p:par>
                                <p:cTn id="33" presetID="7" presetClass="entr" presetSubtype="8" fill="hold"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0-#ppt_w/2"/>
                                          </p:val>
                                        </p:tav>
                                        <p:tav tm="100000">
                                          <p:val>
                                            <p:strVal val="#ppt_x"/>
                                          </p:val>
                                        </p:tav>
                                      </p:tavLst>
                                    </p:anim>
                                    <p:anim calcmode="lin" valueType="num">
                                      <p:cBhvr additive="base">
                                        <p:cTn id="36" dur="1000" fill="hold"/>
                                        <p:tgtEl>
                                          <p:spTgt spid="18"/>
                                        </p:tgtEl>
                                        <p:attrNameLst>
                                          <p:attrName>ppt_y</p:attrName>
                                        </p:attrNameLst>
                                      </p:cBhvr>
                                      <p:tavLst>
                                        <p:tav tm="0">
                                          <p:val>
                                            <p:strVal val="#ppt_y"/>
                                          </p:val>
                                        </p:tav>
                                        <p:tav tm="100000">
                                          <p:val>
                                            <p:strVal val="#ppt_y"/>
                                          </p:val>
                                        </p:tav>
                                      </p:tavLst>
                                    </p:anim>
                                  </p:childTnLst>
                                </p:cTn>
                              </p:par>
                              <p:par>
                                <p:cTn id="37" presetID="7" presetClass="entr" presetSubtype="8" fill="hold"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1000" fill="hold"/>
                                        <p:tgtEl>
                                          <p:spTgt spid="19"/>
                                        </p:tgtEl>
                                        <p:attrNameLst>
                                          <p:attrName>ppt_x</p:attrName>
                                        </p:attrNameLst>
                                      </p:cBhvr>
                                      <p:tavLst>
                                        <p:tav tm="0">
                                          <p:val>
                                            <p:strVal val="0-#ppt_w/2"/>
                                          </p:val>
                                        </p:tav>
                                        <p:tav tm="100000">
                                          <p:val>
                                            <p:strVal val="#ppt_x"/>
                                          </p:val>
                                        </p:tav>
                                      </p:tavLst>
                                    </p:anim>
                                    <p:anim calcmode="lin" valueType="num">
                                      <p:cBhvr additive="base">
                                        <p:cTn id="40" dur="1000" fill="hold"/>
                                        <p:tgtEl>
                                          <p:spTgt spid="19"/>
                                        </p:tgtEl>
                                        <p:attrNameLst>
                                          <p:attrName>ppt_y</p:attrName>
                                        </p:attrNameLst>
                                      </p:cBhvr>
                                      <p:tavLst>
                                        <p:tav tm="0">
                                          <p:val>
                                            <p:strVal val="#ppt_y"/>
                                          </p:val>
                                        </p:tav>
                                        <p:tav tm="100000">
                                          <p:val>
                                            <p:strVal val="#ppt_y"/>
                                          </p:val>
                                        </p:tav>
                                      </p:tavLst>
                                    </p:anim>
                                  </p:childTnLst>
                                </p:cTn>
                              </p:par>
                              <p:par>
                                <p:cTn id="41" presetID="7" presetClass="entr" presetSubtype="8" fill="hold"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1000" fill="hold"/>
                                        <p:tgtEl>
                                          <p:spTgt spid="20"/>
                                        </p:tgtEl>
                                        <p:attrNameLst>
                                          <p:attrName>ppt_x</p:attrName>
                                        </p:attrNameLst>
                                      </p:cBhvr>
                                      <p:tavLst>
                                        <p:tav tm="0">
                                          <p:val>
                                            <p:strVal val="0-#ppt_w/2"/>
                                          </p:val>
                                        </p:tav>
                                        <p:tav tm="100000">
                                          <p:val>
                                            <p:strVal val="#ppt_x"/>
                                          </p:val>
                                        </p:tav>
                                      </p:tavLst>
                                    </p:anim>
                                    <p:anim calcmode="lin" valueType="num">
                                      <p:cBhvr additive="base">
                                        <p:cTn id="44" dur="1000" fill="hold"/>
                                        <p:tgtEl>
                                          <p:spTgt spid="20"/>
                                        </p:tgtEl>
                                        <p:attrNameLst>
                                          <p:attrName>ppt_y</p:attrName>
                                        </p:attrNameLst>
                                      </p:cBhvr>
                                      <p:tavLst>
                                        <p:tav tm="0">
                                          <p:val>
                                            <p:strVal val="#ppt_y"/>
                                          </p:val>
                                        </p:tav>
                                        <p:tav tm="100000">
                                          <p:val>
                                            <p:strVal val="#ppt_y"/>
                                          </p:val>
                                        </p:tav>
                                      </p:tavLst>
                                    </p:anim>
                                  </p:childTnLst>
                                </p:cTn>
                              </p:par>
                              <p:par>
                                <p:cTn id="45" presetID="7" presetClass="entr" presetSubtype="8" fill="hold" nodeType="withEffect">
                                  <p:stCondLst>
                                    <p:cond delay="0"/>
                                  </p:stCondLst>
                                  <p:childTnLst>
                                    <p:set>
                                      <p:cBhvr>
                                        <p:cTn id="46" dur="1" fill="hold">
                                          <p:stCondLst>
                                            <p:cond delay="0"/>
                                          </p:stCondLst>
                                        </p:cTn>
                                        <p:tgtEl>
                                          <p:spTgt spid="22"/>
                                        </p:tgtEl>
                                        <p:attrNameLst>
                                          <p:attrName>style.visibility</p:attrName>
                                        </p:attrNameLst>
                                      </p:cBhvr>
                                      <p:to>
                                        <p:strVal val="visible"/>
                                      </p:to>
                                    </p:set>
                                    <p:anim calcmode="lin" valueType="num">
                                      <p:cBhvr additive="base">
                                        <p:cTn id="47" dur="1000" fill="hold"/>
                                        <p:tgtEl>
                                          <p:spTgt spid="22"/>
                                        </p:tgtEl>
                                        <p:attrNameLst>
                                          <p:attrName>ppt_x</p:attrName>
                                        </p:attrNameLst>
                                      </p:cBhvr>
                                      <p:tavLst>
                                        <p:tav tm="0">
                                          <p:val>
                                            <p:strVal val="0-#ppt_w/2"/>
                                          </p:val>
                                        </p:tav>
                                        <p:tav tm="100000">
                                          <p:val>
                                            <p:strVal val="#ppt_x"/>
                                          </p:val>
                                        </p:tav>
                                      </p:tavLst>
                                    </p:anim>
                                    <p:anim calcmode="lin" valueType="num">
                                      <p:cBhvr additive="base">
                                        <p:cTn id="48" dur="1000" fill="hold"/>
                                        <p:tgtEl>
                                          <p:spTgt spid="22"/>
                                        </p:tgtEl>
                                        <p:attrNameLst>
                                          <p:attrName>ppt_y</p:attrName>
                                        </p:attrNameLst>
                                      </p:cBhvr>
                                      <p:tavLst>
                                        <p:tav tm="0">
                                          <p:val>
                                            <p:strVal val="#ppt_y"/>
                                          </p:val>
                                        </p:tav>
                                        <p:tav tm="100000">
                                          <p:val>
                                            <p:strVal val="#ppt_y"/>
                                          </p:val>
                                        </p:tav>
                                      </p:tavLst>
                                    </p:anim>
                                  </p:childTnLst>
                                </p:cTn>
                              </p:par>
                              <p:par>
                                <p:cTn id="49" presetID="7" presetClass="entr" presetSubtype="8" fill="hold" nodeType="with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1000" fill="hold"/>
                                        <p:tgtEl>
                                          <p:spTgt spid="23"/>
                                        </p:tgtEl>
                                        <p:attrNameLst>
                                          <p:attrName>ppt_x</p:attrName>
                                        </p:attrNameLst>
                                      </p:cBhvr>
                                      <p:tavLst>
                                        <p:tav tm="0">
                                          <p:val>
                                            <p:strVal val="0-#ppt_w/2"/>
                                          </p:val>
                                        </p:tav>
                                        <p:tav tm="100000">
                                          <p:val>
                                            <p:strVal val="#ppt_x"/>
                                          </p:val>
                                        </p:tav>
                                      </p:tavLst>
                                    </p:anim>
                                    <p:anim calcmode="lin" valueType="num">
                                      <p:cBhvr additive="base">
                                        <p:cTn id="52" dur="1000" fill="hold"/>
                                        <p:tgtEl>
                                          <p:spTgt spid="23"/>
                                        </p:tgtEl>
                                        <p:attrNameLst>
                                          <p:attrName>ppt_y</p:attrName>
                                        </p:attrNameLst>
                                      </p:cBhvr>
                                      <p:tavLst>
                                        <p:tav tm="0">
                                          <p:val>
                                            <p:strVal val="#ppt_y"/>
                                          </p:val>
                                        </p:tav>
                                        <p:tav tm="100000">
                                          <p:val>
                                            <p:strVal val="#ppt_y"/>
                                          </p:val>
                                        </p:tav>
                                      </p:tavLst>
                                    </p:anim>
                                  </p:childTnLst>
                                </p:cTn>
                              </p:par>
                              <p:par>
                                <p:cTn id="53" presetID="7" presetClass="entr" presetSubtype="8" fill="hold" nodeType="withEffect">
                                  <p:stCondLst>
                                    <p:cond delay="0"/>
                                  </p:stCondLst>
                                  <p:childTnLst>
                                    <p:set>
                                      <p:cBhvr>
                                        <p:cTn id="54" dur="1" fill="hold">
                                          <p:stCondLst>
                                            <p:cond delay="0"/>
                                          </p:stCondLst>
                                        </p:cTn>
                                        <p:tgtEl>
                                          <p:spTgt spid="24"/>
                                        </p:tgtEl>
                                        <p:attrNameLst>
                                          <p:attrName>style.visibility</p:attrName>
                                        </p:attrNameLst>
                                      </p:cBhvr>
                                      <p:to>
                                        <p:strVal val="visible"/>
                                      </p:to>
                                    </p:set>
                                    <p:anim calcmode="lin" valueType="num">
                                      <p:cBhvr additive="base">
                                        <p:cTn id="55" dur="1000" fill="hold"/>
                                        <p:tgtEl>
                                          <p:spTgt spid="24"/>
                                        </p:tgtEl>
                                        <p:attrNameLst>
                                          <p:attrName>ppt_x</p:attrName>
                                        </p:attrNameLst>
                                      </p:cBhvr>
                                      <p:tavLst>
                                        <p:tav tm="0">
                                          <p:val>
                                            <p:strVal val="0-#ppt_w/2"/>
                                          </p:val>
                                        </p:tav>
                                        <p:tav tm="100000">
                                          <p:val>
                                            <p:strVal val="#ppt_x"/>
                                          </p:val>
                                        </p:tav>
                                      </p:tavLst>
                                    </p:anim>
                                    <p:anim calcmode="lin" valueType="num">
                                      <p:cBhvr additive="base">
                                        <p:cTn id="56" dur="1000" fill="hold"/>
                                        <p:tgtEl>
                                          <p:spTgt spid="24"/>
                                        </p:tgtEl>
                                        <p:attrNameLst>
                                          <p:attrName>ppt_y</p:attrName>
                                        </p:attrNameLst>
                                      </p:cBhvr>
                                      <p:tavLst>
                                        <p:tav tm="0">
                                          <p:val>
                                            <p:strVal val="#ppt_y"/>
                                          </p:val>
                                        </p:tav>
                                        <p:tav tm="100000">
                                          <p:val>
                                            <p:strVal val="#ppt_y"/>
                                          </p:val>
                                        </p:tav>
                                      </p:tavLst>
                                    </p:anim>
                                  </p:childTnLst>
                                </p:cTn>
                              </p:par>
                              <p:par>
                                <p:cTn id="57" presetID="7" presetClass="entr" presetSubtype="8" fill="hold" nodeType="withEffect">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cBhvr additive="base">
                                        <p:cTn id="59" dur="1000" fill="hold"/>
                                        <p:tgtEl>
                                          <p:spTgt spid="25"/>
                                        </p:tgtEl>
                                        <p:attrNameLst>
                                          <p:attrName>ppt_x</p:attrName>
                                        </p:attrNameLst>
                                      </p:cBhvr>
                                      <p:tavLst>
                                        <p:tav tm="0">
                                          <p:val>
                                            <p:strVal val="0-#ppt_w/2"/>
                                          </p:val>
                                        </p:tav>
                                        <p:tav tm="100000">
                                          <p:val>
                                            <p:strVal val="#ppt_x"/>
                                          </p:val>
                                        </p:tav>
                                      </p:tavLst>
                                    </p:anim>
                                    <p:anim calcmode="lin" valueType="num">
                                      <p:cBhvr additive="base">
                                        <p:cTn id="60" dur="1000" fill="hold"/>
                                        <p:tgtEl>
                                          <p:spTgt spid="25"/>
                                        </p:tgtEl>
                                        <p:attrNameLst>
                                          <p:attrName>ppt_y</p:attrName>
                                        </p:attrNameLst>
                                      </p:cBhvr>
                                      <p:tavLst>
                                        <p:tav tm="0">
                                          <p:val>
                                            <p:strVal val="#ppt_y"/>
                                          </p:val>
                                        </p:tav>
                                        <p:tav tm="100000">
                                          <p:val>
                                            <p:strVal val="#ppt_y"/>
                                          </p:val>
                                        </p:tav>
                                      </p:tavLst>
                                    </p:anim>
                                  </p:childTnLst>
                                </p:cTn>
                              </p:par>
                              <p:par>
                                <p:cTn id="61" presetID="7" presetClass="entr" presetSubtype="8" fill="hold"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0-#ppt_w/2"/>
                                          </p:val>
                                        </p:tav>
                                        <p:tav tm="100000">
                                          <p:val>
                                            <p:strVal val="#ppt_x"/>
                                          </p:val>
                                        </p:tav>
                                      </p:tavLst>
                                    </p:anim>
                                    <p:anim calcmode="lin" valueType="num">
                                      <p:cBhvr additive="base">
                                        <p:cTn id="64" dur="1000" fill="hold"/>
                                        <p:tgtEl>
                                          <p:spTgt spid="27"/>
                                        </p:tgtEl>
                                        <p:attrNameLst>
                                          <p:attrName>ppt_y</p:attrName>
                                        </p:attrNameLst>
                                      </p:cBhvr>
                                      <p:tavLst>
                                        <p:tav tm="0">
                                          <p:val>
                                            <p:strVal val="#ppt_y"/>
                                          </p:val>
                                        </p:tav>
                                        <p:tav tm="100000">
                                          <p:val>
                                            <p:strVal val="#ppt_y"/>
                                          </p:val>
                                        </p:tav>
                                      </p:tavLst>
                                    </p:anim>
                                  </p:childTnLst>
                                </p:cTn>
                              </p:par>
                              <p:par>
                                <p:cTn id="65" presetID="7" presetClass="entr" presetSubtype="8" fill="hold"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0-#ppt_w/2"/>
                                          </p:val>
                                        </p:tav>
                                        <p:tav tm="100000">
                                          <p:val>
                                            <p:strVal val="#ppt_x"/>
                                          </p:val>
                                        </p:tav>
                                      </p:tavLst>
                                    </p:anim>
                                    <p:anim calcmode="lin" valueType="num">
                                      <p:cBhvr additive="base">
                                        <p:cTn id="68" dur="1000" fill="hold"/>
                                        <p:tgtEl>
                                          <p:spTgt spid="28"/>
                                        </p:tgtEl>
                                        <p:attrNameLst>
                                          <p:attrName>ppt_y</p:attrName>
                                        </p:attrNameLst>
                                      </p:cBhvr>
                                      <p:tavLst>
                                        <p:tav tm="0">
                                          <p:val>
                                            <p:strVal val="#ppt_y"/>
                                          </p:val>
                                        </p:tav>
                                        <p:tav tm="100000">
                                          <p:val>
                                            <p:strVal val="#ppt_y"/>
                                          </p:val>
                                        </p:tav>
                                      </p:tavLst>
                                    </p:anim>
                                  </p:childTnLst>
                                </p:cTn>
                              </p:par>
                              <p:par>
                                <p:cTn id="69" presetID="7" presetClass="entr" presetSubtype="8" fill="hold"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0-#ppt_w/2"/>
                                          </p:val>
                                        </p:tav>
                                        <p:tav tm="100000">
                                          <p:val>
                                            <p:strVal val="#ppt_x"/>
                                          </p:val>
                                        </p:tav>
                                      </p:tavLst>
                                    </p:anim>
                                    <p:anim calcmode="lin" valueType="num">
                                      <p:cBhvr additive="base">
                                        <p:cTn id="72" dur="1000" fill="hold"/>
                                        <p:tgtEl>
                                          <p:spTgt spid="29"/>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3" cstate="print">
            <a:lum/>
          </a:blip>
          <a:srcRect/>
          <a:stretch>
            <a:fillRect/>
          </a:stretch>
        </a:blipFill>
        <a:effectLst/>
      </p:bgPr>
    </p:bg>
    <p:spTree>
      <p:nvGrpSpPr>
        <p:cNvPr id="1" name=""/>
        <p:cNvGrpSpPr/>
        <p:nvPr/>
      </p:nvGrpSpPr>
      <p:grpSpPr>
        <a:xfrm>
          <a:off x="0" y="0"/>
          <a:ext cx="0" cy="0"/>
          <a:chOff x="0" y="0"/>
          <a:chExt cx="0" cy="0"/>
        </a:xfrm>
      </p:grpSpPr>
      <p:pic>
        <p:nvPicPr>
          <p:cNvPr id="2" name="Picture 3"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a:off x="4357686" y="2143116"/>
            <a:ext cx="4286280" cy="714380"/>
          </a:xfrm>
          <a:prstGeom prst="rect">
            <a:avLst/>
          </a:prstGeom>
          <a:noFill/>
        </p:spPr>
      </p:pic>
      <p:pic>
        <p:nvPicPr>
          <p:cNvPr id="3074" name="Picture 2" descr="G:\ramezan 1390\pic - file\bais\b1.jpg">
            <a:hlinkClick r:id="rId5" action="ppaction://hlinksldjump">
              <a:snd r:embed="rId6" name="thbad.wav"/>
            </a:hlinkClick>
            <a:hlinkHover r:id="" action="ppaction://noaction">
              <a:snd r:embed="rId7" name="0.wav"/>
            </a:hlinkHover>
          </p:cNvPr>
          <p:cNvPicPr>
            <a:picLocks noChangeAspect="1" noChangeArrowheads="1"/>
          </p:cNvPicPr>
          <p:nvPr/>
        </p:nvPicPr>
        <p:blipFill>
          <a:blip r:embed="rId8"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6" name="thbad.wav"/>
            </a:hlinkClick>
            <a:hlinkHover r:id="" action="ppaction://noaction">
              <a:snd r:embed="rId7" name="0.wav"/>
            </a:hlinkHover>
          </p:cNvPr>
          <p:cNvPicPr>
            <a:picLocks noChangeAspect="1" noChangeArrowheads="1"/>
          </p:cNvPicPr>
          <p:nvPr/>
        </p:nvPicPr>
        <p:blipFill>
          <a:blip r:embed="rId9" cstate="print"/>
          <a:srcRect/>
          <a:stretch>
            <a:fillRect/>
          </a:stretch>
        </p:blipFill>
        <p:spPr bwMode="auto">
          <a:xfrm>
            <a:off x="8358214" y="214290"/>
            <a:ext cx="450000" cy="450000"/>
          </a:xfrm>
          <a:prstGeom prst="rect">
            <a:avLst/>
          </a:prstGeom>
          <a:noFill/>
        </p:spPr>
      </p:pic>
      <p:sp>
        <p:nvSpPr>
          <p:cNvPr id="22" name="TextBox 21"/>
          <p:cNvSpPr txBox="1"/>
          <p:nvPr/>
        </p:nvSpPr>
        <p:spPr>
          <a:xfrm>
            <a:off x="3500430" y="285728"/>
            <a:ext cx="2143140" cy="515526"/>
          </a:xfrm>
          <a:prstGeom prst="rect">
            <a:avLst/>
          </a:prstGeom>
          <a:noFill/>
        </p:spPr>
        <p:txBody>
          <a:bodyPr wrap="square" rtlCol="1">
            <a:spAutoFit/>
          </a:bodyPr>
          <a:lstStyle/>
          <a:p>
            <a:pPr algn="ctr">
              <a:lnSpc>
                <a:spcPct val="150000"/>
              </a:lnSpc>
            </a:pPr>
            <a:r>
              <a:rPr lang="fa-IR" sz="2000" b="1" dirty="0" smtClean="0">
                <a:effectLst>
                  <a:glow rad="139700">
                    <a:schemeClr val="accent1">
                      <a:satMod val="175000"/>
                      <a:alpha val="40000"/>
                    </a:schemeClr>
                  </a:glow>
                </a:effectLst>
                <a:cs typeface="B Titr" pitchFamily="2" charset="-78"/>
              </a:rPr>
              <a:t>فصل اوّل : اصول</a:t>
            </a:r>
          </a:p>
        </p:txBody>
      </p:sp>
      <p:sp>
        <p:nvSpPr>
          <p:cNvPr id="14" name="TextBox 13"/>
          <p:cNvSpPr txBox="1"/>
          <p:nvPr/>
        </p:nvSpPr>
        <p:spPr>
          <a:xfrm>
            <a:off x="5953729" y="2263703"/>
            <a:ext cx="1094195" cy="473206"/>
          </a:xfrm>
          <a:prstGeom prst="rect">
            <a:avLst/>
          </a:prstGeom>
          <a:noFill/>
        </p:spPr>
        <p:txBody>
          <a:bodyPr wrap="square" rtlCol="1" anchor="ctr">
            <a:spAutoFit/>
          </a:bodyPr>
          <a:lstStyle/>
          <a:p>
            <a:pPr algn="ctr">
              <a:lnSpc>
                <a:spcPct val="150000"/>
              </a:lnSpc>
            </a:pPr>
            <a:r>
              <a:rPr lang="fa-IR" sz="1600" b="1" dirty="0" smtClean="0">
                <a:effectLst/>
                <a:cs typeface="B Mitra" pitchFamily="2" charset="-78"/>
              </a:rPr>
              <a:t>اصول</a:t>
            </a:r>
            <a:r>
              <a:rPr lang="fa-IR" b="1" dirty="0" smtClean="0">
                <a:effectLst/>
                <a:cs typeface="B Mitra" pitchFamily="2" charset="-78"/>
              </a:rPr>
              <a:t> </a:t>
            </a:r>
            <a:endParaRPr lang="fa-IR" b="1" dirty="0">
              <a:effectLst/>
              <a:cs typeface="B Mitra" pitchFamily="2" charset="-78"/>
            </a:endParaRPr>
          </a:p>
        </p:txBody>
      </p:sp>
      <p:pic>
        <p:nvPicPr>
          <p:cNvPr id="32" name="Picture 3"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a:off x="4357686" y="2857496"/>
            <a:ext cx="4286280" cy="714380"/>
          </a:xfrm>
          <a:prstGeom prst="rect">
            <a:avLst/>
          </a:prstGeom>
          <a:noFill/>
        </p:spPr>
      </p:pic>
      <p:pic>
        <p:nvPicPr>
          <p:cNvPr id="33" name="Picture 3"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a:off x="4357686" y="3571876"/>
            <a:ext cx="4286280" cy="714380"/>
          </a:xfrm>
          <a:prstGeom prst="rect">
            <a:avLst/>
          </a:prstGeom>
          <a:noFill/>
        </p:spPr>
      </p:pic>
      <p:pic>
        <p:nvPicPr>
          <p:cNvPr id="34" name="Picture 3"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a:off x="4357686" y="4286256"/>
            <a:ext cx="4286280" cy="714380"/>
          </a:xfrm>
          <a:prstGeom prst="rect">
            <a:avLst/>
          </a:prstGeom>
          <a:noFill/>
        </p:spPr>
      </p:pic>
      <p:pic>
        <p:nvPicPr>
          <p:cNvPr id="35" name="Picture 3"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a:off x="571472" y="2500306"/>
            <a:ext cx="4286280" cy="714380"/>
          </a:xfrm>
          <a:prstGeom prst="rect">
            <a:avLst/>
          </a:prstGeom>
          <a:noFill/>
        </p:spPr>
      </p:pic>
      <p:pic>
        <p:nvPicPr>
          <p:cNvPr id="37" name="Picture 3"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a:off x="571472" y="3214686"/>
            <a:ext cx="4286280" cy="714380"/>
          </a:xfrm>
          <a:prstGeom prst="rect">
            <a:avLst/>
          </a:prstGeom>
          <a:noFill/>
        </p:spPr>
      </p:pic>
      <p:pic>
        <p:nvPicPr>
          <p:cNvPr id="38" name="Picture 3"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a:off x="571472" y="3929066"/>
            <a:ext cx="4286280" cy="714380"/>
          </a:xfrm>
          <a:prstGeom prst="rect">
            <a:avLst/>
          </a:prstGeom>
          <a:noFill/>
        </p:spPr>
      </p:pic>
      <p:pic>
        <p:nvPicPr>
          <p:cNvPr id="39" name="Picture 3"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a:off x="571472" y="4643446"/>
            <a:ext cx="4286280" cy="714380"/>
          </a:xfrm>
          <a:prstGeom prst="rect">
            <a:avLst/>
          </a:prstGeom>
          <a:noFill/>
        </p:spPr>
      </p:pic>
      <p:sp>
        <p:nvSpPr>
          <p:cNvPr id="40" name="TextBox 39"/>
          <p:cNvSpPr txBox="1"/>
          <p:nvPr/>
        </p:nvSpPr>
        <p:spPr>
          <a:xfrm>
            <a:off x="4750596" y="2983854"/>
            <a:ext cx="3500461" cy="430887"/>
          </a:xfrm>
          <a:prstGeom prst="rect">
            <a:avLst/>
          </a:prstGeom>
          <a:noFill/>
        </p:spPr>
        <p:txBody>
          <a:bodyPr wrap="square" rtlCol="1" anchor="ctr">
            <a:spAutoFit/>
          </a:bodyPr>
          <a:lstStyle/>
          <a:p>
            <a:pPr algn="ctr">
              <a:lnSpc>
                <a:spcPct val="150000"/>
              </a:lnSpc>
            </a:pPr>
            <a:r>
              <a:rPr lang="ar-SA" sz="1600" b="1" dirty="0" smtClean="0">
                <a:effectLst/>
                <a:cs typeface="B Mitra" pitchFamily="2" charset="-78"/>
              </a:rPr>
              <a:t>اصل</a:t>
            </a:r>
            <a:r>
              <a:rPr lang="fa-IR" sz="1600" b="1" dirty="0" smtClean="0">
                <a:effectLst/>
                <a:cs typeface="B Mitra" pitchFamily="2" charset="-78"/>
              </a:rPr>
              <a:t> </a:t>
            </a:r>
            <a:r>
              <a:rPr lang="ar-SA" sz="1600" b="1" dirty="0" smtClean="0">
                <a:effectLst/>
                <a:cs typeface="B Mitra" pitchFamily="2" charset="-78"/>
              </a:rPr>
              <a:t>اوّل</a:t>
            </a:r>
            <a:r>
              <a:rPr lang="en-US" sz="1600" b="1" dirty="0" smtClean="0">
                <a:effectLst/>
                <a:cs typeface="B Mitra" pitchFamily="2" charset="-78"/>
              </a:rPr>
              <a:t> :</a:t>
            </a:r>
            <a:r>
              <a:rPr lang="ar-SA" sz="1600" b="1" dirty="0" smtClean="0">
                <a:effectLst/>
                <a:cs typeface="B Mitra" pitchFamily="2" charset="-78"/>
              </a:rPr>
              <a:t>استمداد</a:t>
            </a:r>
            <a:r>
              <a:rPr lang="en-US" sz="1600" b="1" dirty="0" smtClean="0">
                <a:effectLst/>
                <a:cs typeface="B Mitra" pitchFamily="2" charset="-78"/>
              </a:rPr>
              <a:t> </a:t>
            </a:r>
            <a:r>
              <a:rPr lang="ar-SA" sz="1600" b="1" dirty="0" smtClean="0">
                <a:effectLst/>
                <a:cs typeface="B Mitra" pitchFamily="2" charset="-78"/>
              </a:rPr>
              <a:t>ازخدا</a:t>
            </a:r>
            <a:r>
              <a:rPr lang="en-US" sz="1600" b="1" dirty="0" smtClean="0">
                <a:effectLst/>
                <a:cs typeface="B Mitra" pitchFamily="2" charset="-78"/>
              </a:rPr>
              <a:t> </a:t>
            </a:r>
            <a:r>
              <a:rPr lang="ar-SA" sz="1600" b="1" dirty="0" smtClean="0">
                <a:effectLst/>
                <a:cs typeface="B Mitra" pitchFamily="2" charset="-78"/>
              </a:rPr>
              <a:t>و</a:t>
            </a:r>
            <a:r>
              <a:rPr lang="fa-IR" sz="1600" b="1" dirty="0" smtClean="0">
                <a:effectLst/>
                <a:cs typeface="B Mitra" pitchFamily="2" charset="-78"/>
              </a:rPr>
              <a:t> ت</a:t>
            </a:r>
            <a:r>
              <a:rPr lang="ar-SA" sz="1600" b="1" dirty="0" smtClean="0">
                <a:effectLst/>
                <a:cs typeface="B Mitra" pitchFamily="2" charset="-78"/>
              </a:rPr>
              <a:t>وسّل</a:t>
            </a:r>
            <a:r>
              <a:rPr lang="en-US" sz="1600" b="1" dirty="0" smtClean="0">
                <a:effectLst/>
                <a:cs typeface="B Mitra" pitchFamily="2" charset="-78"/>
              </a:rPr>
              <a:t> </a:t>
            </a:r>
            <a:r>
              <a:rPr lang="ar-SA" sz="1600" b="1" dirty="0" smtClean="0">
                <a:effectLst/>
                <a:cs typeface="B Mitra" pitchFamily="2" charset="-78"/>
              </a:rPr>
              <a:t>به</a:t>
            </a:r>
            <a:r>
              <a:rPr lang="en-US" sz="1600" b="1" dirty="0" smtClean="0">
                <a:effectLst/>
                <a:cs typeface="B Mitra" pitchFamily="2" charset="-78"/>
              </a:rPr>
              <a:t> </a:t>
            </a:r>
            <a:r>
              <a:rPr lang="ar-SA" sz="1600" b="1" dirty="0" smtClean="0">
                <a:effectLst/>
                <a:cs typeface="B Mitra" pitchFamily="2" charset="-78"/>
              </a:rPr>
              <a:t>اهل‌بی</a:t>
            </a:r>
            <a:r>
              <a:rPr lang="fa-IR" sz="1600" b="1" dirty="0" smtClean="0">
                <a:effectLst/>
                <a:cs typeface="B Mitra" pitchFamily="2" charset="-78"/>
              </a:rPr>
              <a:t>ت(ع)</a:t>
            </a:r>
            <a:endParaRPr lang="fa-IR" sz="1600" b="1" dirty="0">
              <a:effectLst/>
              <a:cs typeface="B Mitra" pitchFamily="2" charset="-78"/>
            </a:endParaRPr>
          </a:p>
        </p:txBody>
      </p:sp>
      <p:sp>
        <p:nvSpPr>
          <p:cNvPr id="41" name="TextBox 40"/>
          <p:cNvSpPr txBox="1"/>
          <p:nvPr/>
        </p:nvSpPr>
        <p:spPr>
          <a:xfrm>
            <a:off x="5179223" y="3698234"/>
            <a:ext cx="2643206" cy="430887"/>
          </a:xfrm>
          <a:prstGeom prst="rect">
            <a:avLst/>
          </a:prstGeom>
          <a:noFill/>
        </p:spPr>
        <p:txBody>
          <a:bodyPr wrap="square" rtlCol="1" anchor="ctr">
            <a:spAutoFit/>
          </a:bodyPr>
          <a:lstStyle/>
          <a:p>
            <a:pPr algn="ctr">
              <a:lnSpc>
                <a:spcPct val="150000"/>
              </a:lnSpc>
            </a:pPr>
            <a:r>
              <a:rPr lang="ar-SA" sz="1600" b="1" dirty="0" smtClean="0">
                <a:effectLst/>
                <a:cs typeface="B Mitra" pitchFamily="2" charset="-78"/>
              </a:rPr>
              <a:t>اصل</a:t>
            </a:r>
            <a:r>
              <a:rPr lang="fa-IR" sz="1600" b="1" dirty="0" smtClean="0">
                <a:effectLst/>
                <a:cs typeface="B Mitra" pitchFamily="2" charset="-78"/>
              </a:rPr>
              <a:t> دوم : شناخت مخاطب</a:t>
            </a:r>
            <a:endParaRPr lang="fa-IR" sz="1600" b="1" dirty="0">
              <a:effectLst/>
              <a:cs typeface="B Mitra" pitchFamily="2" charset="-78"/>
            </a:endParaRPr>
          </a:p>
        </p:txBody>
      </p:sp>
      <p:sp>
        <p:nvSpPr>
          <p:cNvPr id="42" name="TextBox 41"/>
          <p:cNvSpPr txBox="1"/>
          <p:nvPr/>
        </p:nvSpPr>
        <p:spPr>
          <a:xfrm>
            <a:off x="4929190" y="4412614"/>
            <a:ext cx="3143272" cy="430887"/>
          </a:xfrm>
          <a:prstGeom prst="rect">
            <a:avLst/>
          </a:prstGeom>
          <a:noFill/>
        </p:spPr>
        <p:txBody>
          <a:bodyPr wrap="square" rtlCol="1" anchor="ctr">
            <a:spAutoFit/>
          </a:bodyPr>
          <a:lstStyle/>
          <a:p>
            <a:pPr algn="ctr">
              <a:lnSpc>
                <a:spcPct val="150000"/>
              </a:lnSpc>
            </a:pPr>
            <a:r>
              <a:rPr lang="ar-SA" sz="1600" b="1" dirty="0" smtClean="0">
                <a:effectLst/>
                <a:cs typeface="B Mitra" pitchFamily="2" charset="-78"/>
              </a:rPr>
              <a:t>اصل</a:t>
            </a:r>
            <a:r>
              <a:rPr lang="fa-IR" sz="1600" b="1" dirty="0" smtClean="0">
                <a:effectLst/>
                <a:cs typeface="B Mitra" pitchFamily="2" charset="-78"/>
              </a:rPr>
              <a:t> سوم : توانایی ها و تفاوت های فردی</a:t>
            </a:r>
            <a:endParaRPr lang="fa-IR" sz="1600" b="1" dirty="0">
              <a:effectLst/>
              <a:cs typeface="B Mitra" pitchFamily="2" charset="-78"/>
            </a:endParaRPr>
          </a:p>
        </p:txBody>
      </p:sp>
      <p:sp>
        <p:nvSpPr>
          <p:cNvPr id="43" name="TextBox 42">
            <a:hlinkClick r:id="rId10" action="ppaction://hlinksldjump">
              <a:snd r:embed="rId6" name="thbad.wav"/>
            </a:hlinkClick>
            <a:hlinkHover r:id="" action="ppaction://noaction">
              <a:snd r:embed="rId7" name="0.wav"/>
            </a:hlinkHover>
          </p:cNvPr>
          <p:cNvSpPr txBox="1"/>
          <p:nvPr/>
        </p:nvSpPr>
        <p:spPr>
          <a:xfrm>
            <a:off x="1393009" y="2642053"/>
            <a:ext cx="2643206" cy="430887"/>
          </a:xfrm>
          <a:prstGeom prst="rect">
            <a:avLst/>
          </a:prstGeom>
          <a:noFill/>
        </p:spPr>
        <p:txBody>
          <a:bodyPr wrap="square" rtlCol="1" anchor="ctr">
            <a:spAutoFit/>
          </a:bodyPr>
          <a:lstStyle/>
          <a:p>
            <a:pPr algn="ctr">
              <a:lnSpc>
                <a:spcPct val="150000"/>
              </a:lnSpc>
            </a:pPr>
            <a:r>
              <a:rPr lang="ar-SA" sz="1600" b="1" dirty="0" smtClean="0">
                <a:effectLst>
                  <a:glow rad="101600">
                    <a:schemeClr val="accent3">
                      <a:satMod val="175000"/>
                      <a:alpha val="40000"/>
                    </a:schemeClr>
                  </a:glow>
                </a:effectLst>
                <a:cs typeface="B Mitra" pitchFamily="2" charset="-78"/>
              </a:rPr>
              <a:t>اصل</a:t>
            </a:r>
            <a:r>
              <a:rPr lang="fa-IR" sz="1600" b="1" dirty="0" smtClean="0">
                <a:effectLst>
                  <a:glow rad="101600">
                    <a:schemeClr val="accent3">
                      <a:satMod val="175000"/>
                      <a:alpha val="40000"/>
                    </a:schemeClr>
                  </a:glow>
                </a:effectLst>
                <a:cs typeface="B Mitra" pitchFamily="2" charset="-78"/>
              </a:rPr>
              <a:t> چهارم : ایجاد ارتباط</a:t>
            </a:r>
            <a:endParaRPr lang="fa-IR" sz="1600" b="1" dirty="0">
              <a:effectLst>
                <a:glow rad="101600">
                  <a:schemeClr val="accent3">
                    <a:satMod val="175000"/>
                    <a:alpha val="40000"/>
                  </a:schemeClr>
                </a:glow>
              </a:effectLst>
              <a:cs typeface="B Mitra" pitchFamily="2" charset="-78"/>
            </a:endParaRPr>
          </a:p>
        </p:txBody>
      </p:sp>
      <p:sp>
        <p:nvSpPr>
          <p:cNvPr id="44" name="TextBox 43"/>
          <p:cNvSpPr txBox="1"/>
          <p:nvPr/>
        </p:nvSpPr>
        <p:spPr>
          <a:xfrm>
            <a:off x="1393009" y="3356433"/>
            <a:ext cx="2643206" cy="430887"/>
          </a:xfrm>
          <a:prstGeom prst="rect">
            <a:avLst/>
          </a:prstGeom>
          <a:noFill/>
        </p:spPr>
        <p:txBody>
          <a:bodyPr wrap="square" rtlCol="1" anchor="ctr">
            <a:spAutoFit/>
          </a:bodyPr>
          <a:lstStyle/>
          <a:p>
            <a:pPr algn="ctr">
              <a:lnSpc>
                <a:spcPct val="150000"/>
              </a:lnSpc>
            </a:pPr>
            <a:r>
              <a:rPr lang="ar-SA" sz="1600" b="1" dirty="0" smtClean="0">
                <a:effectLst/>
                <a:cs typeface="B Mitra" pitchFamily="2" charset="-78"/>
              </a:rPr>
              <a:t>اصل</a:t>
            </a:r>
            <a:r>
              <a:rPr lang="fa-IR" sz="1600" b="1" dirty="0" smtClean="0">
                <a:effectLst/>
                <a:cs typeface="B Mitra" pitchFamily="2" charset="-78"/>
              </a:rPr>
              <a:t> پنجم : اصل ایجاد مقبولیت</a:t>
            </a:r>
            <a:endParaRPr lang="fa-IR" sz="1600" b="1" dirty="0">
              <a:effectLst/>
              <a:cs typeface="B Mitra" pitchFamily="2" charset="-78"/>
            </a:endParaRPr>
          </a:p>
        </p:txBody>
      </p:sp>
      <p:sp>
        <p:nvSpPr>
          <p:cNvPr id="45" name="TextBox 44"/>
          <p:cNvSpPr txBox="1"/>
          <p:nvPr/>
        </p:nvSpPr>
        <p:spPr>
          <a:xfrm>
            <a:off x="1393009" y="4070813"/>
            <a:ext cx="2643206" cy="430887"/>
          </a:xfrm>
          <a:prstGeom prst="rect">
            <a:avLst/>
          </a:prstGeom>
          <a:noFill/>
        </p:spPr>
        <p:txBody>
          <a:bodyPr wrap="square" rtlCol="1" anchor="ctr">
            <a:spAutoFit/>
          </a:bodyPr>
          <a:lstStyle/>
          <a:p>
            <a:pPr algn="ctr">
              <a:lnSpc>
                <a:spcPct val="150000"/>
              </a:lnSpc>
            </a:pPr>
            <a:r>
              <a:rPr lang="ar-SA" sz="1600" b="1" dirty="0" smtClean="0">
                <a:effectLst/>
                <a:cs typeface="B Mitra" pitchFamily="2" charset="-78"/>
              </a:rPr>
              <a:t>اصل</a:t>
            </a:r>
            <a:r>
              <a:rPr lang="fa-IR" sz="1600" b="1" dirty="0" smtClean="0">
                <a:effectLst/>
                <a:cs typeface="B Mitra" pitchFamily="2" charset="-78"/>
              </a:rPr>
              <a:t> ششم : ایجاد محبوبیت</a:t>
            </a:r>
            <a:endParaRPr lang="fa-IR" sz="1600" b="1" dirty="0">
              <a:effectLst/>
              <a:cs typeface="B Mitra" pitchFamily="2" charset="-78"/>
            </a:endParaRPr>
          </a:p>
        </p:txBody>
      </p:sp>
      <p:sp>
        <p:nvSpPr>
          <p:cNvPr id="46" name="TextBox 45"/>
          <p:cNvSpPr txBox="1"/>
          <p:nvPr/>
        </p:nvSpPr>
        <p:spPr>
          <a:xfrm>
            <a:off x="1393009" y="4785193"/>
            <a:ext cx="2643206" cy="430887"/>
          </a:xfrm>
          <a:prstGeom prst="rect">
            <a:avLst/>
          </a:prstGeom>
          <a:noFill/>
        </p:spPr>
        <p:txBody>
          <a:bodyPr wrap="square" rtlCol="1" anchor="ctr">
            <a:spAutoFit/>
          </a:bodyPr>
          <a:lstStyle/>
          <a:p>
            <a:pPr algn="ctr">
              <a:lnSpc>
                <a:spcPct val="150000"/>
              </a:lnSpc>
            </a:pPr>
            <a:r>
              <a:rPr lang="ar-SA" sz="1600" b="1" dirty="0" smtClean="0">
                <a:effectLst/>
                <a:cs typeface="B Mitra" pitchFamily="2" charset="-78"/>
              </a:rPr>
              <a:t>اصل</a:t>
            </a:r>
            <a:r>
              <a:rPr lang="fa-IR" sz="1600" b="1" dirty="0" smtClean="0">
                <a:effectLst/>
                <a:cs typeface="B Mitra" pitchFamily="2" charset="-78"/>
              </a:rPr>
              <a:t> هفتم : تاثیرگذاری بر مخاطب</a:t>
            </a:r>
            <a:endParaRPr lang="fa-IR" sz="1600" b="1" dirty="0">
              <a:effectLst/>
              <a:cs typeface="B Mitra" pitchFamily="2" charset="-78"/>
            </a:endParaRPr>
          </a:p>
        </p:txBody>
      </p:sp>
      <p:sp>
        <p:nvSpPr>
          <p:cNvPr id="21" name="TextBox 20"/>
          <p:cNvSpPr txBox="1"/>
          <p:nvPr/>
        </p:nvSpPr>
        <p:spPr>
          <a:xfrm>
            <a:off x="3089662" y="1071546"/>
            <a:ext cx="2964677" cy="461665"/>
          </a:xfrm>
          <a:prstGeom prst="rect">
            <a:avLst/>
          </a:prstGeom>
          <a:noFill/>
        </p:spPr>
        <p:txBody>
          <a:bodyPr wrap="square" rtlCol="1">
            <a:spAutoFit/>
          </a:bodyPr>
          <a:lstStyle/>
          <a:p>
            <a:pPr algn="ctr"/>
            <a:r>
              <a:rPr lang="fa-IR" sz="2400" b="1" dirty="0" smtClean="0">
                <a:effectLst>
                  <a:glow rad="139700">
                    <a:schemeClr val="accent3">
                      <a:satMod val="175000"/>
                      <a:alpha val="40000"/>
                    </a:schemeClr>
                  </a:glow>
                </a:effectLst>
                <a:cs typeface="B Titr" pitchFamily="2" charset="-78"/>
              </a:rPr>
              <a:t>جلسه سوم</a:t>
            </a:r>
            <a:endParaRPr lang="fa-IR" sz="2400" b="1" dirty="0">
              <a:effectLst>
                <a:glow rad="139700">
                  <a:schemeClr val="accent3">
                    <a:satMod val="175000"/>
                    <a:alpha val="40000"/>
                  </a:schemeClr>
                </a:glow>
              </a:effectLst>
              <a:cs typeface="B Titr" pitchFamily="2" charset="-78"/>
            </a:endParaRPr>
          </a:p>
        </p:txBody>
      </p:sp>
    </p:spTree>
  </p:cSld>
  <p:clrMapOvr>
    <a:masterClrMapping/>
  </p:clrMapOvr>
  <p:transition advClick="0">
    <p:sndAc>
      <p:stSnd>
        <p:snd r:embed="rId2" name="W8.WAV"/>
      </p:stSnd>
    </p:sndAc>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0" presetClass="entr" presetSubtype="0" fill="hold" grpId="0" nodeType="afterEffect">
                                  <p:stCondLst>
                                    <p:cond delay="0"/>
                                  </p:stCondLst>
                                  <p:iterate type="lt">
                                    <p:tmPct val="10000"/>
                                  </p:iterate>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anim calcmode="lin" valueType="num">
                                      <p:cBhvr>
                                        <p:cTn id="8" dur="500" fill="hold"/>
                                        <p:tgtEl>
                                          <p:spTgt spid="22"/>
                                        </p:tgtEl>
                                        <p:attrNameLst>
                                          <p:attrName>ppt_x</p:attrName>
                                        </p:attrNameLst>
                                      </p:cBhvr>
                                      <p:tavLst>
                                        <p:tav tm="0">
                                          <p:val>
                                            <p:strVal val="#ppt_x-.1"/>
                                          </p:val>
                                        </p:tav>
                                        <p:tav tm="100000">
                                          <p:val>
                                            <p:strVal val="#ppt_x"/>
                                          </p:val>
                                        </p:tav>
                                      </p:tavLst>
                                    </p:anim>
                                    <p:anim calcmode="lin" valueType="num">
                                      <p:cBhvr>
                                        <p:cTn id="9" dur="500" fill="hold"/>
                                        <p:tgtEl>
                                          <p:spTgt spid="22"/>
                                        </p:tgtEl>
                                        <p:attrNameLst>
                                          <p:attrName>ppt_y</p:attrName>
                                        </p:attrNameLst>
                                      </p:cBhvr>
                                      <p:tavLst>
                                        <p:tav tm="0">
                                          <p:val>
                                            <p:strVal val="#ppt_y"/>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fade">
                                      <p:cBhvr>
                                        <p:cTn id="12" dur="1000"/>
                                        <p:tgtEl>
                                          <p:spTgt spid="21"/>
                                        </p:tgtEl>
                                      </p:cBhvr>
                                    </p:animEffect>
                                    <p:anim calcmode="lin" valueType="num">
                                      <p:cBhvr>
                                        <p:cTn id="13" dur="1000" fill="hold"/>
                                        <p:tgtEl>
                                          <p:spTgt spid="21"/>
                                        </p:tgtEl>
                                        <p:attrNameLst>
                                          <p:attrName>ppt_x</p:attrName>
                                        </p:attrNameLst>
                                      </p:cBhvr>
                                      <p:tavLst>
                                        <p:tav tm="0">
                                          <p:val>
                                            <p:strVal val="#ppt_x"/>
                                          </p:val>
                                        </p:tav>
                                        <p:tav tm="100000">
                                          <p:val>
                                            <p:strVal val="#ppt_x"/>
                                          </p:val>
                                        </p:tav>
                                      </p:tavLst>
                                    </p:anim>
                                    <p:anim calcmode="lin" valueType="num">
                                      <p:cBhvr>
                                        <p:cTn id="14" dur="1000" fill="hold"/>
                                        <p:tgtEl>
                                          <p:spTgt spid="21"/>
                                        </p:tgtEl>
                                        <p:attrNameLst>
                                          <p:attrName>ppt_y</p:attrName>
                                        </p:attrNameLst>
                                      </p:cBhvr>
                                      <p:tavLst>
                                        <p:tav tm="0">
                                          <p:val>
                                            <p:strVal val="#ppt_y+.1"/>
                                          </p:val>
                                        </p:tav>
                                        <p:tav tm="100000">
                                          <p:val>
                                            <p:strVal val="#ppt_y"/>
                                          </p:val>
                                        </p:tav>
                                      </p:tavLst>
                                    </p:anim>
                                  </p:childTnLst>
                                </p:cTn>
                              </p:par>
                            </p:childTnLst>
                          </p:cTn>
                        </p:par>
                        <p:par>
                          <p:cTn id="15" fill="hold">
                            <p:stCondLst>
                              <p:cond delay="1050"/>
                            </p:stCondLst>
                            <p:childTnLst>
                              <p:par>
                                <p:cTn id="16" presetID="42" presetClass="entr" presetSubtype="0" fill="hold" nodeType="afterEffect">
                                  <p:stCondLst>
                                    <p:cond delay="0"/>
                                  </p:stCondLst>
                                  <p:childTnLst>
                                    <p:set>
                                      <p:cBhvr>
                                        <p:cTn id="17" dur="1" fill="hold">
                                          <p:stCondLst>
                                            <p:cond delay="0"/>
                                          </p:stCondLst>
                                        </p:cTn>
                                        <p:tgtEl>
                                          <p:spTgt spid="35"/>
                                        </p:tgtEl>
                                        <p:attrNameLst>
                                          <p:attrName>style.visibility</p:attrName>
                                        </p:attrNameLst>
                                      </p:cBhvr>
                                      <p:to>
                                        <p:strVal val="visible"/>
                                      </p:to>
                                    </p:set>
                                    <p:animEffect transition="in" filter="fade">
                                      <p:cBhvr>
                                        <p:cTn id="18" dur="1000"/>
                                        <p:tgtEl>
                                          <p:spTgt spid="35"/>
                                        </p:tgtEl>
                                      </p:cBhvr>
                                    </p:animEffect>
                                    <p:anim calcmode="lin" valueType="num">
                                      <p:cBhvr>
                                        <p:cTn id="19" dur="1000" fill="hold"/>
                                        <p:tgtEl>
                                          <p:spTgt spid="35"/>
                                        </p:tgtEl>
                                        <p:attrNameLst>
                                          <p:attrName>ppt_x</p:attrName>
                                        </p:attrNameLst>
                                      </p:cBhvr>
                                      <p:tavLst>
                                        <p:tav tm="0">
                                          <p:val>
                                            <p:strVal val="#ppt_x"/>
                                          </p:val>
                                        </p:tav>
                                        <p:tav tm="100000">
                                          <p:val>
                                            <p:strVal val="#ppt_x"/>
                                          </p:val>
                                        </p:tav>
                                      </p:tavLst>
                                    </p:anim>
                                    <p:anim calcmode="lin" valueType="num">
                                      <p:cBhvr>
                                        <p:cTn id="20" dur="1000" fill="hold"/>
                                        <p:tgtEl>
                                          <p:spTgt spid="35"/>
                                        </p:tgtEl>
                                        <p:attrNameLst>
                                          <p:attrName>ppt_y</p:attrName>
                                        </p:attrNameLst>
                                      </p:cBhvr>
                                      <p:tavLst>
                                        <p:tav tm="0">
                                          <p:val>
                                            <p:strVal val="#ppt_y+.1"/>
                                          </p:val>
                                        </p:tav>
                                        <p:tav tm="100000">
                                          <p:val>
                                            <p:strVal val="#ppt_y"/>
                                          </p:val>
                                        </p:tav>
                                      </p:tavLst>
                                    </p:anim>
                                  </p:childTnLst>
                                </p:cTn>
                              </p:par>
                            </p:childTnLst>
                          </p:cTn>
                        </p:par>
                        <p:par>
                          <p:cTn id="21" fill="hold">
                            <p:stCondLst>
                              <p:cond delay="2050"/>
                            </p:stCondLst>
                            <p:childTnLst>
                              <p:par>
                                <p:cTn id="22" presetID="10" presetClass="entr" presetSubtype="0" fill="hold" grpId="0" nodeType="afterEffect">
                                  <p:stCondLst>
                                    <p:cond delay="0"/>
                                  </p:stCondLst>
                                  <p:childTnLst>
                                    <p:set>
                                      <p:cBhvr>
                                        <p:cTn id="23" dur="1" fill="hold">
                                          <p:stCondLst>
                                            <p:cond delay="0"/>
                                          </p:stCondLst>
                                        </p:cTn>
                                        <p:tgtEl>
                                          <p:spTgt spid="43"/>
                                        </p:tgtEl>
                                        <p:attrNameLst>
                                          <p:attrName>style.visibility</p:attrName>
                                        </p:attrNameLst>
                                      </p:cBhvr>
                                      <p:to>
                                        <p:strVal val="visible"/>
                                      </p:to>
                                    </p:set>
                                    <p:animEffect transition="in" filter="fade">
                                      <p:cBhvr>
                                        <p:cTn id="24" dur="1000"/>
                                        <p:tgtEl>
                                          <p:spTgt spid="43"/>
                                        </p:tgtEl>
                                      </p:cBhvr>
                                    </p:animEffect>
                                  </p:childTnLst>
                                </p:cTn>
                              </p:par>
                            </p:childTnLst>
                          </p:cTn>
                        </p:par>
                        <p:par>
                          <p:cTn id="25" fill="hold">
                            <p:stCondLst>
                              <p:cond delay="3050"/>
                            </p:stCondLst>
                            <p:childTnLst>
                              <p:par>
                                <p:cTn id="26" presetID="53" presetClass="entr" presetSubtype="0" fill="hold" nodeType="afterEffect">
                                  <p:stCondLst>
                                    <p:cond delay="0"/>
                                  </p:stCondLst>
                                  <p:childTnLst>
                                    <p:set>
                                      <p:cBhvr>
                                        <p:cTn id="27" dur="1" fill="hold">
                                          <p:stCondLst>
                                            <p:cond delay="0"/>
                                          </p:stCondLst>
                                        </p:cTn>
                                        <p:tgtEl>
                                          <p:spTgt spid="26"/>
                                        </p:tgtEl>
                                        <p:attrNameLst>
                                          <p:attrName>style.visibility</p:attrName>
                                        </p:attrNameLst>
                                      </p:cBhvr>
                                      <p:to>
                                        <p:strVal val="visible"/>
                                      </p:to>
                                    </p:set>
                                    <p:anim calcmode="lin" valueType="num">
                                      <p:cBhvr>
                                        <p:cTn id="28" dur="1000" fill="hold"/>
                                        <p:tgtEl>
                                          <p:spTgt spid="26"/>
                                        </p:tgtEl>
                                        <p:attrNameLst>
                                          <p:attrName>ppt_w</p:attrName>
                                        </p:attrNameLst>
                                      </p:cBhvr>
                                      <p:tavLst>
                                        <p:tav tm="0">
                                          <p:val>
                                            <p:fltVal val="0"/>
                                          </p:val>
                                        </p:tav>
                                        <p:tav tm="100000">
                                          <p:val>
                                            <p:strVal val="#ppt_w"/>
                                          </p:val>
                                        </p:tav>
                                      </p:tavLst>
                                    </p:anim>
                                    <p:anim calcmode="lin" valueType="num">
                                      <p:cBhvr>
                                        <p:cTn id="29" dur="1000" fill="hold"/>
                                        <p:tgtEl>
                                          <p:spTgt spid="26"/>
                                        </p:tgtEl>
                                        <p:attrNameLst>
                                          <p:attrName>ppt_h</p:attrName>
                                        </p:attrNameLst>
                                      </p:cBhvr>
                                      <p:tavLst>
                                        <p:tav tm="0">
                                          <p:val>
                                            <p:fltVal val="0"/>
                                          </p:val>
                                        </p:tav>
                                        <p:tav tm="100000">
                                          <p:val>
                                            <p:strVal val="#ppt_h"/>
                                          </p:val>
                                        </p:tav>
                                      </p:tavLst>
                                    </p:anim>
                                    <p:animEffect transition="in" filter="fade">
                                      <p:cBhvr>
                                        <p:cTn id="30" dur="1000"/>
                                        <p:tgtEl>
                                          <p:spTgt spid="26"/>
                                        </p:tgtEl>
                                      </p:cBhvr>
                                    </p:animEffect>
                                  </p:childTnLst>
                                </p:cTn>
                              </p:par>
                              <p:par>
                                <p:cTn id="31" presetID="10" presetClass="entr" presetSubtype="0" fill="hold" nodeType="withEffect">
                                  <p:stCondLst>
                                    <p:cond delay="0"/>
                                  </p:stCondLst>
                                  <p:childTnLst>
                                    <p:set>
                                      <p:cBhvr>
                                        <p:cTn id="32" dur="1" fill="hold">
                                          <p:stCondLst>
                                            <p:cond delay="0"/>
                                          </p:stCondLst>
                                        </p:cTn>
                                        <p:tgtEl>
                                          <p:spTgt spid="3074"/>
                                        </p:tgtEl>
                                        <p:attrNameLst>
                                          <p:attrName>style.visibility</p:attrName>
                                        </p:attrNameLst>
                                      </p:cBhvr>
                                      <p:to>
                                        <p:strVal val="visible"/>
                                      </p:to>
                                    </p:set>
                                    <p:animEffect transition="in" filter="fade">
                                      <p:cBhvr>
                                        <p:cTn id="33" dur="2000"/>
                                        <p:tgtEl>
                                          <p:spTgt spid="3074"/>
                                        </p:tgtEl>
                                      </p:cBhvr>
                                    </p:animEffect>
                                  </p:childTnLst>
                                </p:cTn>
                              </p:par>
                              <p:par>
                                <p:cTn id="34" presetID="10" presetClass="entr" presetSubtype="0" fill="hold" nodeType="withEffect">
                                  <p:stCondLst>
                                    <p:cond delay="0"/>
                                  </p:stCondLst>
                                  <p:childTnLst>
                                    <p:set>
                                      <p:cBhvr>
                                        <p:cTn id="35" dur="1" fill="hold">
                                          <p:stCondLst>
                                            <p:cond delay="0"/>
                                          </p:stCondLst>
                                        </p:cTn>
                                        <p:tgtEl>
                                          <p:spTgt spid="2"/>
                                        </p:tgtEl>
                                        <p:attrNameLst>
                                          <p:attrName>style.visibility</p:attrName>
                                        </p:attrNameLst>
                                      </p:cBhvr>
                                      <p:to>
                                        <p:strVal val="visible"/>
                                      </p:to>
                                    </p:set>
                                    <p:animEffect transition="in" filter="fade">
                                      <p:cBhvr>
                                        <p:cTn id="36" dur="2000"/>
                                        <p:tgtEl>
                                          <p:spTgt spid="2"/>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fade">
                                      <p:cBhvr>
                                        <p:cTn id="39" dur="2000"/>
                                        <p:tgtEl>
                                          <p:spTgt spid="14"/>
                                        </p:tgtEl>
                                      </p:cBhvr>
                                    </p:animEffect>
                                  </p:childTnLst>
                                </p:cTn>
                              </p:par>
                              <p:par>
                                <p:cTn id="40" presetID="10" presetClass="entr" presetSubtype="0" fill="hold" nodeType="withEffect">
                                  <p:stCondLst>
                                    <p:cond delay="0"/>
                                  </p:stCondLst>
                                  <p:childTnLst>
                                    <p:set>
                                      <p:cBhvr>
                                        <p:cTn id="41" dur="1" fill="hold">
                                          <p:stCondLst>
                                            <p:cond delay="0"/>
                                          </p:stCondLst>
                                        </p:cTn>
                                        <p:tgtEl>
                                          <p:spTgt spid="32"/>
                                        </p:tgtEl>
                                        <p:attrNameLst>
                                          <p:attrName>style.visibility</p:attrName>
                                        </p:attrNameLst>
                                      </p:cBhvr>
                                      <p:to>
                                        <p:strVal val="visible"/>
                                      </p:to>
                                    </p:set>
                                    <p:animEffect transition="in" filter="fade">
                                      <p:cBhvr>
                                        <p:cTn id="42" dur="2000"/>
                                        <p:tgtEl>
                                          <p:spTgt spid="32"/>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40"/>
                                        </p:tgtEl>
                                        <p:attrNameLst>
                                          <p:attrName>style.visibility</p:attrName>
                                        </p:attrNameLst>
                                      </p:cBhvr>
                                      <p:to>
                                        <p:strVal val="visible"/>
                                      </p:to>
                                    </p:set>
                                    <p:animEffect transition="in" filter="fade">
                                      <p:cBhvr>
                                        <p:cTn id="45" dur="2000"/>
                                        <p:tgtEl>
                                          <p:spTgt spid="40"/>
                                        </p:tgtEl>
                                      </p:cBhvr>
                                    </p:animEffect>
                                  </p:childTnLst>
                                </p:cTn>
                              </p:par>
                              <p:par>
                                <p:cTn id="46" presetID="10" presetClass="entr" presetSubtype="0" fill="hold" nodeType="withEffect">
                                  <p:stCondLst>
                                    <p:cond delay="0"/>
                                  </p:stCondLst>
                                  <p:childTnLst>
                                    <p:set>
                                      <p:cBhvr>
                                        <p:cTn id="47" dur="1" fill="hold">
                                          <p:stCondLst>
                                            <p:cond delay="0"/>
                                          </p:stCondLst>
                                        </p:cTn>
                                        <p:tgtEl>
                                          <p:spTgt spid="33"/>
                                        </p:tgtEl>
                                        <p:attrNameLst>
                                          <p:attrName>style.visibility</p:attrName>
                                        </p:attrNameLst>
                                      </p:cBhvr>
                                      <p:to>
                                        <p:strVal val="visible"/>
                                      </p:to>
                                    </p:set>
                                    <p:animEffect transition="in" filter="fade">
                                      <p:cBhvr>
                                        <p:cTn id="48" dur="2000"/>
                                        <p:tgtEl>
                                          <p:spTgt spid="33"/>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41"/>
                                        </p:tgtEl>
                                        <p:attrNameLst>
                                          <p:attrName>style.visibility</p:attrName>
                                        </p:attrNameLst>
                                      </p:cBhvr>
                                      <p:to>
                                        <p:strVal val="visible"/>
                                      </p:to>
                                    </p:set>
                                    <p:animEffect transition="in" filter="fade">
                                      <p:cBhvr>
                                        <p:cTn id="51" dur="2000"/>
                                        <p:tgtEl>
                                          <p:spTgt spid="41"/>
                                        </p:tgtEl>
                                      </p:cBhvr>
                                    </p:animEffect>
                                  </p:childTnLst>
                                </p:cTn>
                              </p:par>
                              <p:par>
                                <p:cTn id="52" presetID="10" presetClass="entr" presetSubtype="0" fill="hold" nodeType="withEffect">
                                  <p:stCondLst>
                                    <p:cond delay="0"/>
                                  </p:stCondLst>
                                  <p:childTnLst>
                                    <p:set>
                                      <p:cBhvr>
                                        <p:cTn id="53" dur="1" fill="hold">
                                          <p:stCondLst>
                                            <p:cond delay="0"/>
                                          </p:stCondLst>
                                        </p:cTn>
                                        <p:tgtEl>
                                          <p:spTgt spid="34"/>
                                        </p:tgtEl>
                                        <p:attrNameLst>
                                          <p:attrName>style.visibility</p:attrName>
                                        </p:attrNameLst>
                                      </p:cBhvr>
                                      <p:to>
                                        <p:strVal val="visible"/>
                                      </p:to>
                                    </p:set>
                                    <p:animEffect transition="in" filter="fade">
                                      <p:cBhvr>
                                        <p:cTn id="54" dur="2000"/>
                                        <p:tgtEl>
                                          <p:spTgt spid="34"/>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42"/>
                                        </p:tgtEl>
                                        <p:attrNameLst>
                                          <p:attrName>style.visibility</p:attrName>
                                        </p:attrNameLst>
                                      </p:cBhvr>
                                      <p:to>
                                        <p:strVal val="visible"/>
                                      </p:to>
                                    </p:set>
                                    <p:animEffect transition="in" filter="fade">
                                      <p:cBhvr>
                                        <p:cTn id="57" dur="2000"/>
                                        <p:tgtEl>
                                          <p:spTgt spid="42"/>
                                        </p:tgtEl>
                                      </p:cBhvr>
                                    </p:animEffect>
                                  </p:childTnLst>
                                </p:cTn>
                              </p:par>
                              <p:par>
                                <p:cTn id="58" presetID="10" presetClass="entr" presetSubtype="0" fill="hold" nodeType="withEffect">
                                  <p:stCondLst>
                                    <p:cond delay="0"/>
                                  </p:stCondLst>
                                  <p:childTnLst>
                                    <p:set>
                                      <p:cBhvr>
                                        <p:cTn id="59" dur="1" fill="hold">
                                          <p:stCondLst>
                                            <p:cond delay="0"/>
                                          </p:stCondLst>
                                        </p:cTn>
                                        <p:tgtEl>
                                          <p:spTgt spid="37"/>
                                        </p:tgtEl>
                                        <p:attrNameLst>
                                          <p:attrName>style.visibility</p:attrName>
                                        </p:attrNameLst>
                                      </p:cBhvr>
                                      <p:to>
                                        <p:strVal val="visible"/>
                                      </p:to>
                                    </p:set>
                                    <p:animEffect transition="in" filter="fade">
                                      <p:cBhvr>
                                        <p:cTn id="60" dur="2000"/>
                                        <p:tgtEl>
                                          <p:spTgt spid="37"/>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44"/>
                                        </p:tgtEl>
                                        <p:attrNameLst>
                                          <p:attrName>style.visibility</p:attrName>
                                        </p:attrNameLst>
                                      </p:cBhvr>
                                      <p:to>
                                        <p:strVal val="visible"/>
                                      </p:to>
                                    </p:set>
                                    <p:animEffect transition="in" filter="fade">
                                      <p:cBhvr>
                                        <p:cTn id="63" dur="2000"/>
                                        <p:tgtEl>
                                          <p:spTgt spid="44"/>
                                        </p:tgtEl>
                                      </p:cBhvr>
                                    </p:animEffect>
                                  </p:childTnLst>
                                </p:cTn>
                              </p:par>
                              <p:par>
                                <p:cTn id="64" presetID="10" presetClass="entr" presetSubtype="0" fill="hold" nodeType="with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2000"/>
                                        <p:tgtEl>
                                          <p:spTgt spid="38"/>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45"/>
                                        </p:tgtEl>
                                        <p:attrNameLst>
                                          <p:attrName>style.visibility</p:attrName>
                                        </p:attrNameLst>
                                      </p:cBhvr>
                                      <p:to>
                                        <p:strVal val="visible"/>
                                      </p:to>
                                    </p:set>
                                    <p:animEffect transition="in" filter="fade">
                                      <p:cBhvr>
                                        <p:cTn id="69" dur="2000"/>
                                        <p:tgtEl>
                                          <p:spTgt spid="45"/>
                                        </p:tgtEl>
                                      </p:cBhvr>
                                    </p:animEffect>
                                  </p:childTnLst>
                                </p:cTn>
                              </p:par>
                              <p:par>
                                <p:cTn id="70" presetID="10" presetClass="entr" presetSubtype="0" fill="hold" nodeType="with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2000"/>
                                        <p:tgtEl>
                                          <p:spTgt spid="39"/>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46"/>
                                        </p:tgtEl>
                                        <p:attrNameLst>
                                          <p:attrName>style.visibility</p:attrName>
                                        </p:attrNameLst>
                                      </p:cBhvr>
                                      <p:to>
                                        <p:strVal val="visible"/>
                                      </p:to>
                                    </p:set>
                                    <p:animEffect transition="in" filter="fade">
                                      <p:cBhvr>
                                        <p:cTn id="75" dur="2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14" grpId="0"/>
      <p:bldP spid="40" grpId="0"/>
      <p:bldP spid="41" grpId="0"/>
      <p:bldP spid="42" grpId="0"/>
      <p:bldP spid="43" grpId="0"/>
      <p:bldP spid="44" grpId="0"/>
      <p:bldP spid="45" grpId="0"/>
      <p:bldP spid="46" grpId="0"/>
      <p:bldP spid="21" grpId="0"/>
    </p:bldLst>
  </p:timing>
</p:sld>
</file>

<file path=ppt/slides/slide210.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r>
                        <a:rPr lang="ar-SA" sz="2200" b="1" kern="1200" dirty="0" smtClean="0">
                          <a:solidFill>
                            <a:schemeClr val="tx1"/>
                          </a:solidFill>
                          <a:latin typeface="+mn-lt"/>
                          <a:ea typeface="+mn-ea"/>
                          <a:cs typeface="B Lotus" pitchFamily="2" charset="-78"/>
                        </a:rPr>
                        <a:t>نمادها، به دودسته کلامی وغیر کلامی تقسیم می‌شوند وما در صدد بیان تمام نمادها،خصوصاً غیرکلامی نیستیم؛ چون بسیاری از آن‏ها در انتقال مفاهیم دینی، برای یک مربّی، کارایی ندارد ویا امکانات اجرایی آن‏ها فراهم نیست. از این رو ما در این قالب،فقط به نمادهای کلامی،آن هم به صورت تقطیع حروف، اشاره می‌کنیم تا مربّی بتواند به‏وسیله‏یآن‏هابعضی از مفاهیم دینی وپیام‌های مهمّ آن را به مخاطبان خود انتقال دهد. </a:t>
                      </a:r>
                      <a:endParaRPr lang="en-US" sz="2200" b="1"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هفدهم / قالب نمادین</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a:solidFill>
            <a:schemeClr val="accent3">
              <a:lumMod val="60000"/>
              <a:lumOff val="40000"/>
            </a:schemeClr>
          </a:solidFill>
        </p:spPr>
        <p:style>
          <a:lnRef idx="3">
            <a:schemeClr val="lt1"/>
          </a:lnRef>
          <a:fillRef idx="1">
            <a:schemeClr val="accent3"/>
          </a:fillRef>
          <a:effectRef idx="1">
            <a:schemeClr val="accent3"/>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a:solidFill>
            <a:schemeClr val="accent3">
              <a:lumMod val="60000"/>
              <a:lumOff val="40000"/>
            </a:schemeClr>
          </a:solidFill>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a:solidFill>
            <a:schemeClr val="accent3">
              <a:lumMod val="60000"/>
              <a:lumOff val="40000"/>
            </a:schemeClr>
          </a:solidFill>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211.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فوایدوآثار قالب نمادین:</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استفاده از اين روش فوایدزیادی دارد، از جمله:</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1. روش نمادین، روش خوبی برای راهنمايي مخاطب به مفهوم و پيام مورد نظر است.</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2. قوّه‏ی تفکّر، تعقّل وخلّاقیّت مخاطب را بر مي‏انگيزد.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3. سبب ايجاد نشاط و شادابي می‌شود.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4. ارضاي حسّ زيباگرايي.</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5. فراهم کردن و تقويت زمينه‏ی دقّت و توجّه در مخاطب.</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6. ماندگاري پيام، در ذهن مخاطب.</a:t>
                      </a:r>
                      <a:endParaRPr lang="en-US" sz="2200" b="1" kern="1200" dirty="0" smtClean="0">
                        <a:solidFill>
                          <a:schemeClr val="tx1"/>
                        </a:solidFill>
                        <a:latin typeface="+mn-lt"/>
                        <a:ea typeface="+mn-ea"/>
                        <a:cs typeface="B Lotus" pitchFamily="2" charset="-78"/>
                      </a:endParaRPr>
                    </a:p>
                    <a:p>
                      <a:pPr lvl="1" algn="just">
                        <a:lnSpc>
                          <a:spcPct val="150000"/>
                        </a:lnSpc>
                      </a:pPr>
                      <a:r>
                        <a:rPr lang="ar-SA" sz="2200" b="1" kern="1200" dirty="0" smtClean="0">
                          <a:solidFill>
                            <a:schemeClr val="tx1"/>
                          </a:solidFill>
                          <a:latin typeface="+mn-lt"/>
                          <a:ea typeface="+mn-ea"/>
                          <a:cs typeface="B Lotus" pitchFamily="2" charset="-78"/>
                        </a:rPr>
                        <a:t>7. نماد، تداعی کننده‏ی خوبی است؛ یعنی، مخاطب پس از آموزش،بادیدن یا شنیدن یک نماد خاص،یک پیام دینی خاصّ در ذهنش تداعی می‌شود. </a:t>
                      </a:r>
                      <a:endParaRPr lang="en-US" sz="2200" b="1"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هفدهم / قالب نمادین</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a:solidFill>
            <a:schemeClr val="accent3">
              <a:lumMod val="60000"/>
              <a:lumOff val="40000"/>
            </a:schemeClr>
          </a:solidFill>
        </p:spPr>
        <p:style>
          <a:lnRef idx="3">
            <a:schemeClr val="lt1"/>
          </a:lnRef>
          <a:fillRef idx="1">
            <a:schemeClr val="accent3"/>
          </a:fillRef>
          <a:effectRef idx="1">
            <a:schemeClr val="accent3"/>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a:solidFill>
            <a:schemeClr val="accent3">
              <a:lumMod val="60000"/>
              <a:lumOff val="40000"/>
            </a:schemeClr>
          </a:solidFill>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212.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نکته‏هاي اجرايي</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1. در اين روش، يک موضوع از موضوعات مبتلا به و کاربردي از زندگي مخاطب را، محور بحث قرار مي‌دهيم و براي هر حرف آن، يک پيام و مفهوم ديني مطرح مي‏کنيم.</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2.نکته‏ها باید قابل دفاع باشد و اتقان محتوايي داشته باشد.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3. پيام‌ها و تفاسير استفاده شده از هر حرف، با موضوع متناسب باشد.</a:t>
                      </a:r>
                      <a:endParaRPr lang="en-US" sz="2200" b="1" kern="1200" dirty="0" smtClean="0">
                        <a:solidFill>
                          <a:schemeClr val="tx1"/>
                        </a:solidFill>
                        <a:latin typeface="+mn-lt"/>
                        <a:ea typeface="+mn-ea"/>
                        <a:cs typeface="B Lotus" pitchFamily="2" charset="-78"/>
                      </a:endParaRPr>
                    </a:p>
                    <a:p>
                      <a:pPr lvl="1" algn="just">
                        <a:lnSpc>
                          <a:spcPct val="150000"/>
                        </a:lnSpc>
                      </a:pPr>
                      <a:r>
                        <a:rPr lang="ar-SA" sz="2200" b="1" kern="1200" dirty="0" smtClean="0">
                          <a:solidFill>
                            <a:schemeClr val="tx1"/>
                          </a:solidFill>
                          <a:latin typeface="+mn-lt"/>
                          <a:ea typeface="+mn-ea"/>
                          <a:cs typeface="B Lotus" pitchFamily="2" charset="-78"/>
                        </a:rPr>
                        <a:t>4. در مفهوم بخشي به حروف هر موضوع، مي‌توان براي فعّال شدن مخاطبان از آن‏ها هم کمک گرفت. </a:t>
                      </a:r>
                      <a:endParaRPr lang="en-US" sz="2200" b="1"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هفدهم / قالب نمادین</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a:solidFill>
            <a:schemeClr val="accent3">
              <a:lumMod val="60000"/>
              <a:lumOff val="40000"/>
            </a:schemeClr>
          </a:solidFill>
        </p:spPr>
        <p:style>
          <a:lnRef idx="3">
            <a:schemeClr val="lt1"/>
          </a:lnRef>
          <a:fillRef idx="1">
            <a:schemeClr val="accent3"/>
          </a:fillRef>
          <a:effectRef idx="1">
            <a:schemeClr val="accent3"/>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a:solidFill>
            <a:schemeClr val="accent3">
              <a:lumMod val="60000"/>
              <a:lumOff val="40000"/>
            </a:schemeClr>
          </a:solidFill>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a:solidFill>
            <a:schemeClr val="accent3">
              <a:lumMod val="60000"/>
              <a:lumOff val="40000"/>
            </a:schemeClr>
          </a:solidFill>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213.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endParaRPr lang="fa-IR"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5.براي سطوح مختلف، مي‌توان از نمادهاي مختلف استفاده کرد؛ مثلاً: براي کودکان می‏توان از نقّاشي و اشاره و براي نوجوانان و جوانان از نمادهاي کلامی مثل"مدرسه" ونمادهای کلامی جذّاب دیگر، استفاده کرد.</a:t>
                      </a:r>
                      <a:endParaRPr lang="en-US" sz="2200" b="1" kern="1200" dirty="0" smtClean="0">
                        <a:solidFill>
                          <a:schemeClr val="tx1"/>
                        </a:solidFill>
                        <a:latin typeface="+mn-lt"/>
                        <a:ea typeface="+mn-ea"/>
                        <a:cs typeface="B Lotus" pitchFamily="2" charset="-78"/>
                      </a:endParaRPr>
                    </a:p>
                    <a:p>
                      <a:pPr lvl="1" algn="just">
                        <a:lnSpc>
                          <a:spcPct val="150000"/>
                        </a:lnSpc>
                      </a:pPr>
                      <a:r>
                        <a:rPr lang="ar-SA" sz="2200" b="1" kern="1200" dirty="0" smtClean="0">
                          <a:solidFill>
                            <a:schemeClr val="tx1"/>
                          </a:solidFill>
                          <a:latin typeface="+mn-lt"/>
                          <a:ea typeface="+mn-ea"/>
                          <a:cs typeface="B Lotus" pitchFamily="2" charset="-78"/>
                        </a:rPr>
                        <a:t>6.مربّیهم مي‏تواند، بعضي از کلمات و موضوعات مبتلابه زندگي مخاطب را انتخاب کند و از هر حرف آن مفهوم و معناي متناسب با زندگي روزمرّه‏ی او، که به نوعي به رفتار و کردارش جهت بخشد، انتخاب کند و براي او بازگو نمايد</a:t>
                      </a:r>
                      <a:endParaRPr lang="en-US" sz="2200" b="1"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هفدهم / قالب نمادین</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a:solidFill>
            <a:schemeClr val="accent3">
              <a:lumMod val="60000"/>
              <a:lumOff val="40000"/>
            </a:schemeClr>
          </a:solidFill>
        </p:spPr>
        <p:style>
          <a:lnRef idx="3">
            <a:schemeClr val="lt1"/>
          </a:lnRef>
          <a:fillRef idx="1">
            <a:schemeClr val="accent3"/>
          </a:fillRef>
          <a:effectRef idx="1">
            <a:schemeClr val="accent3"/>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a:solidFill>
            <a:schemeClr val="accent3">
              <a:lumMod val="60000"/>
              <a:lumOff val="40000"/>
            </a:schemeClr>
          </a:solidFill>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a:solidFill>
            <a:schemeClr val="accent3">
              <a:lumMod val="60000"/>
              <a:lumOff val="40000"/>
            </a:schemeClr>
          </a:solidFill>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214.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1" kern="1200" dirty="0" smtClean="0">
                        <a:solidFill>
                          <a:schemeClr val="tx1"/>
                        </a:solidFill>
                        <a:latin typeface="+mn-lt"/>
                        <a:ea typeface="+mn-ea"/>
                        <a:cs typeface="B Lotus" pitchFamily="2" charset="-78"/>
                      </a:endParaRPr>
                    </a:p>
                    <a:p>
                      <a:pPr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نمونه‏ها</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مقطع ابتدايي</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دبستان</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1. "د" درس خواندن.</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2."ب"بازی وتفریح.</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3. "س" سلام کردن.</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4."ت" تلاش وکوشش.</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5."الف" ادب.</a:t>
                      </a:r>
                      <a:endParaRPr lang="en-US" sz="2200" b="1" kern="1200" dirty="0" smtClean="0">
                        <a:solidFill>
                          <a:schemeClr val="tx1"/>
                        </a:solidFill>
                        <a:latin typeface="+mn-lt"/>
                        <a:ea typeface="+mn-ea"/>
                        <a:cs typeface="B Lotus" pitchFamily="2" charset="-78"/>
                      </a:endParaRPr>
                    </a:p>
                    <a:p>
                      <a:pPr lvl="1">
                        <a:lnSpc>
                          <a:spcPct val="150000"/>
                        </a:lnSpc>
                      </a:pPr>
                      <a:r>
                        <a:rPr lang="ar-SA" sz="2200" b="1" kern="1200" dirty="0" smtClean="0">
                          <a:solidFill>
                            <a:schemeClr val="tx1"/>
                          </a:solidFill>
                          <a:latin typeface="+mn-lt"/>
                          <a:ea typeface="+mn-ea"/>
                          <a:cs typeface="B Lotus" pitchFamily="2" charset="-78"/>
                        </a:rPr>
                        <a:t>6."ن" نماز‌خواندن. </a:t>
                      </a:r>
                      <a:endParaRPr lang="en-US" sz="2200" b="1"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هفدهم / قالب نمادین</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a:solidFill>
            <a:schemeClr val="accent3">
              <a:lumMod val="60000"/>
              <a:lumOff val="40000"/>
            </a:schemeClr>
          </a:solidFill>
        </p:spPr>
        <p:style>
          <a:lnRef idx="3">
            <a:schemeClr val="lt1"/>
          </a:lnRef>
          <a:fillRef idx="1">
            <a:schemeClr val="accent3"/>
          </a:fillRef>
          <a:effectRef idx="1">
            <a:schemeClr val="accent3"/>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a:solidFill>
            <a:schemeClr val="accent3">
              <a:lumMod val="60000"/>
              <a:lumOff val="40000"/>
            </a:schemeClr>
          </a:solidFill>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a:solidFill>
            <a:schemeClr val="accent3">
              <a:lumMod val="60000"/>
              <a:lumOff val="40000"/>
            </a:schemeClr>
          </a:solidFill>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215.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مقطع راهنمايي</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اردو</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1."الف" اردو مي‌گويد: بايد انس و الفت وادب حرف اوّل را بزند.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2."ر"ی اردو مي‌گويد: باید در اردو رعایت قوانین، انجام پذیرد.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3."دال" اردو مي‌گويد: دعای خیر برای خود ودوستان بنماییم.</a:t>
                      </a:r>
                      <a:endParaRPr lang="en-US" sz="2200" b="1" kern="1200" dirty="0" smtClean="0">
                        <a:solidFill>
                          <a:schemeClr val="tx1"/>
                        </a:solidFill>
                        <a:latin typeface="+mn-lt"/>
                        <a:ea typeface="+mn-ea"/>
                        <a:cs typeface="B Lotus" pitchFamily="2" charset="-78"/>
                      </a:endParaRPr>
                    </a:p>
                    <a:p>
                      <a:pPr lvl="1" algn="just">
                        <a:lnSpc>
                          <a:spcPct val="150000"/>
                        </a:lnSpc>
                      </a:pPr>
                      <a:r>
                        <a:rPr lang="ar-SA" sz="2200" b="1" kern="1200" dirty="0" smtClean="0">
                          <a:solidFill>
                            <a:schemeClr val="tx1"/>
                          </a:solidFill>
                          <a:latin typeface="+mn-lt"/>
                          <a:ea typeface="+mn-ea"/>
                          <a:cs typeface="B Lotus" pitchFamily="2" charset="-78"/>
                        </a:rPr>
                        <a:t>4."واو" اردو مي‌گويد: وداع و خداحافظي از اردو سخت است و بايد قدر لحظه‏لحظه‏ی آن را دانست. </a:t>
                      </a:r>
                      <a:endParaRPr lang="en-US" sz="2200" b="1"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هفدهم / قالب نمادین</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a:solidFill>
            <a:schemeClr val="accent3">
              <a:lumMod val="60000"/>
              <a:lumOff val="40000"/>
            </a:schemeClr>
          </a:solidFill>
        </p:spPr>
        <p:style>
          <a:lnRef idx="3">
            <a:schemeClr val="lt1"/>
          </a:lnRef>
          <a:fillRef idx="1">
            <a:schemeClr val="accent3"/>
          </a:fillRef>
          <a:effectRef idx="1">
            <a:schemeClr val="accent3"/>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a:solidFill>
            <a:schemeClr val="accent3">
              <a:lumMod val="60000"/>
              <a:lumOff val="40000"/>
            </a:schemeClr>
          </a:solidFill>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a:solidFill>
            <a:schemeClr val="accent3">
              <a:lumMod val="60000"/>
              <a:lumOff val="40000"/>
            </a:schemeClr>
          </a:solidFill>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216.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مقطع دبيرستان</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شك‌هايي كه نبايد به آن اعتنا كرد:"مسواك"</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1. "م"بعد از محل.</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2. "س"بعداز سلام.</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3. "و"بعداز وقت.</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4. "ا" امام و مأموم.</a:t>
                      </a:r>
                      <a:endParaRPr lang="en-US" sz="2200" b="1" kern="1200" dirty="0" smtClean="0">
                        <a:solidFill>
                          <a:schemeClr val="tx1"/>
                        </a:solidFill>
                        <a:latin typeface="+mn-lt"/>
                        <a:ea typeface="+mn-ea"/>
                        <a:cs typeface="B Lotus" pitchFamily="2" charset="-78"/>
                      </a:endParaRPr>
                    </a:p>
                    <a:p>
                      <a:pPr lvl="1" algn="just">
                        <a:lnSpc>
                          <a:spcPct val="150000"/>
                        </a:lnSpc>
                      </a:pPr>
                      <a:r>
                        <a:rPr lang="ar-SA" sz="2200" b="1" kern="1200" dirty="0" smtClean="0">
                          <a:solidFill>
                            <a:schemeClr val="tx1"/>
                          </a:solidFill>
                          <a:latin typeface="+mn-lt"/>
                          <a:ea typeface="+mn-ea"/>
                          <a:cs typeface="B Lotus" pitchFamily="2" charset="-78"/>
                        </a:rPr>
                        <a:t>5. "ک"كثيرالشّك. </a:t>
                      </a:r>
                      <a:endParaRPr lang="en-US" sz="2200" b="1"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هفدهم / قالب نمادین</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a:solidFill>
            <a:schemeClr val="accent3">
              <a:lumMod val="60000"/>
              <a:lumOff val="40000"/>
            </a:schemeClr>
          </a:solidFill>
        </p:spPr>
        <p:style>
          <a:lnRef idx="3">
            <a:schemeClr val="lt1"/>
          </a:lnRef>
          <a:fillRef idx="1">
            <a:schemeClr val="accent3"/>
          </a:fillRef>
          <a:effectRef idx="1">
            <a:schemeClr val="accent3"/>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a:solidFill>
            <a:schemeClr val="accent3">
              <a:lumMod val="60000"/>
              <a:lumOff val="40000"/>
            </a:schemeClr>
          </a:solidFill>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217.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1" kern="1200" dirty="0" smtClean="0">
                        <a:solidFill>
                          <a:schemeClr val="tx1"/>
                        </a:solidFill>
                        <a:latin typeface="+mn-lt"/>
                        <a:ea typeface="+mn-ea"/>
                        <a:cs typeface="B Lotus" pitchFamily="2" charset="-78"/>
                      </a:endParaRPr>
                    </a:p>
                    <a:p>
                      <a:pPr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اوليا و مربّیان</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"مربّي‌گري"</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1. "م" محبّت و لطف، نسبت به مخاطبان، خدا و خلق.</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2. "ر" راهنمايي کردن مردم به دوستي با خدا و پرهيز از نافرماني حق.</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3. "ب" بردباري و صبوري.</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4. "ي" يک‌رنگي و صداقت.</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5. "گ" نماد گرمي‌و سوز ديني داشتن یا گرامي‌داشتن مخاطب.</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6. "ر" رعايت اصول و روش‏هاي انتقال پيام.</a:t>
                      </a:r>
                      <a:endParaRPr lang="en-US" sz="2200" b="1" kern="1200" dirty="0" smtClean="0">
                        <a:solidFill>
                          <a:schemeClr val="tx1"/>
                        </a:solidFill>
                        <a:latin typeface="+mn-lt"/>
                        <a:ea typeface="+mn-ea"/>
                        <a:cs typeface="B Lotus" pitchFamily="2" charset="-78"/>
                      </a:endParaRPr>
                    </a:p>
                    <a:p>
                      <a:pPr lvl="1">
                        <a:lnSpc>
                          <a:spcPct val="150000"/>
                        </a:lnSpc>
                      </a:pPr>
                      <a:r>
                        <a:rPr lang="ar-SA" sz="2200" b="1" kern="1200" dirty="0" smtClean="0">
                          <a:solidFill>
                            <a:schemeClr val="tx1"/>
                          </a:solidFill>
                          <a:latin typeface="+mn-lt"/>
                          <a:ea typeface="+mn-ea"/>
                          <a:cs typeface="B Lotus" pitchFamily="2" charset="-78"/>
                        </a:rPr>
                        <a:t>7. "ي" يک «يا علي» گفتن وتحمّل مشکلات. </a:t>
                      </a:r>
                      <a:endParaRPr lang="en-US" sz="2200" b="1"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هفدهم / قالب نمادین</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a:solidFill>
            <a:schemeClr val="accent3">
              <a:lumMod val="60000"/>
              <a:lumOff val="40000"/>
            </a:schemeClr>
          </a:solidFill>
        </p:spPr>
        <p:style>
          <a:lnRef idx="3">
            <a:schemeClr val="lt1"/>
          </a:lnRef>
          <a:fillRef idx="1">
            <a:schemeClr val="accent3"/>
          </a:fillRef>
          <a:effectRef idx="1">
            <a:schemeClr val="accent3"/>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a:solidFill>
            <a:schemeClr val="accent3">
              <a:lumMod val="60000"/>
              <a:lumOff val="40000"/>
            </a:schemeClr>
          </a:solidFill>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a:solidFill>
            <a:schemeClr val="accent3">
              <a:lumMod val="60000"/>
              <a:lumOff val="40000"/>
            </a:schemeClr>
          </a:solidFill>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218.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طلّاب طرح هجرت</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تفسيرِ هجرت			«هجرت»</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1. "ها " هجران و تحمّل دوري‌ها ومشكلات اين طرح.</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2. "ج" جهاد و جدّيّت در اين مسير.</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3. "ر" رحمت و لطف الهي شامل اين گروه.</a:t>
                      </a:r>
                      <a:endParaRPr lang="en-US" sz="2200" b="1" kern="1200" dirty="0" smtClean="0">
                        <a:solidFill>
                          <a:schemeClr val="tx1"/>
                        </a:solidFill>
                        <a:latin typeface="+mn-lt"/>
                        <a:ea typeface="+mn-ea"/>
                        <a:cs typeface="B Lotus" pitchFamily="2" charset="-78"/>
                      </a:endParaRPr>
                    </a:p>
                    <a:p>
                      <a:pPr lvl="1">
                        <a:lnSpc>
                          <a:spcPct val="150000"/>
                        </a:lnSpc>
                      </a:pPr>
                      <a:r>
                        <a:rPr lang="ar-SA" sz="2200" b="1" kern="1200" dirty="0" smtClean="0">
                          <a:solidFill>
                            <a:schemeClr val="tx1"/>
                          </a:solidFill>
                          <a:latin typeface="+mn-lt"/>
                          <a:ea typeface="+mn-ea"/>
                          <a:cs typeface="B Lotus" pitchFamily="2" charset="-78"/>
                        </a:rPr>
                        <a:t>4."ت" تعبّد، توکّل وتوسّل. </a:t>
                      </a:r>
                      <a:endParaRPr lang="en-US" sz="2200" b="1"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هفدهم / قالب نمادین</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a:solidFill>
            <a:schemeClr val="accent3">
              <a:lumMod val="60000"/>
              <a:lumOff val="40000"/>
            </a:schemeClr>
          </a:solidFill>
        </p:spPr>
        <p:style>
          <a:lnRef idx="3">
            <a:schemeClr val="lt1"/>
          </a:lnRef>
          <a:fillRef idx="1">
            <a:schemeClr val="accent3"/>
          </a:fillRef>
          <a:effectRef idx="1">
            <a:schemeClr val="accent3"/>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a:solidFill>
            <a:schemeClr val="accent3">
              <a:lumMod val="60000"/>
              <a:lumOff val="40000"/>
            </a:schemeClr>
          </a:solidFill>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a:solidFill>
            <a:schemeClr val="accent3">
              <a:lumMod val="60000"/>
              <a:lumOff val="40000"/>
            </a:schemeClr>
          </a:solidFill>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219.xml><?xml version="1.0" encoding="utf-8"?>
<p:sld xmlns:a="http://schemas.openxmlformats.org/drawingml/2006/main" xmlns:r="http://schemas.openxmlformats.org/officeDocument/2006/relationships" xmlns:p="http://schemas.openxmlformats.org/presentationml/2006/main">
  <p:cSld>
    <p:bg>
      <p:bgPr>
        <a:blipFill dpi="0" rotWithShape="1">
          <a:blip r:embed="rId3" cstate="print">
            <a:lum/>
          </a:blip>
          <a:srcRect/>
          <a:stretch>
            <a:fillRect/>
          </a:stretch>
        </a:blipFill>
        <a:effectLst/>
      </p:bgPr>
    </p:bg>
    <p:spTree>
      <p:nvGrpSpPr>
        <p:cNvPr id="1" name=""/>
        <p:cNvGrpSpPr/>
        <p:nvPr/>
      </p:nvGrpSpPr>
      <p:grpSpPr>
        <a:xfrm>
          <a:off x="0" y="0"/>
          <a:ext cx="0" cy="0"/>
          <a:chOff x="0" y="0"/>
          <a:chExt cx="0" cy="0"/>
        </a:xfrm>
      </p:grpSpPr>
      <p:pic>
        <p:nvPicPr>
          <p:cNvPr id="2050"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5295931" y="1214422"/>
            <a:ext cx="3490911" cy="708549"/>
          </a:xfrm>
          <a:prstGeom prst="rect">
            <a:avLst/>
          </a:prstGeom>
          <a:noFill/>
        </p:spPr>
      </p:pic>
      <p:sp>
        <p:nvSpPr>
          <p:cNvPr id="14" name="TextBox 13"/>
          <p:cNvSpPr txBox="1"/>
          <p:nvPr/>
        </p:nvSpPr>
        <p:spPr>
          <a:xfrm>
            <a:off x="6494289" y="1342673"/>
            <a:ext cx="1094195"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معنای روش </a:t>
            </a:r>
            <a:endParaRPr lang="fa-IR" sz="1700" b="1" dirty="0">
              <a:effectLst/>
              <a:cs typeface="B Mitra" pitchFamily="2" charset="-78"/>
            </a:endParaRPr>
          </a:p>
        </p:txBody>
      </p:sp>
      <p:pic>
        <p:nvPicPr>
          <p:cNvPr id="23"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5081617" y="1862134"/>
            <a:ext cx="3490911" cy="708549"/>
          </a:xfrm>
          <a:prstGeom prst="rect">
            <a:avLst/>
          </a:prstGeom>
          <a:noFill/>
        </p:spPr>
      </p:pic>
      <p:pic>
        <p:nvPicPr>
          <p:cNvPr id="24"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867303" y="2500306"/>
            <a:ext cx="3490911" cy="708549"/>
          </a:xfrm>
          <a:prstGeom prst="rect">
            <a:avLst/>
          </a:prstGeom>
          <a:noFill/>
        </p:spPr>
      </p:pic>
      <p:pic>
        <p:nvPicPr>
          <p:cNvPr id="25"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652989" y="3148018"/>
            <a:ext cx="3490911" cy="708549"/>
          </a:xfrm>
          <a:prstGeom prst="rect">
            <a:avLst/>
          </a:prstGeom>
          <a:noFill/>
        </p:spPr>
      </p:pic>
      <p:pic>
        <p:nvPicPr>
          <p:cNvPr id="27"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438675" y="3790960"/>
            <a:ext cx="3490911" cy="708549"/>
          </a:xfrm>
          <a:prstGeom prst="rect">
            <a:avLst/>
          </a:prstGeom>
          <a:noFill/>
        </p:spPr>
      </p:pic>
      <p:pic>
        <p:nvPicPr>
          <p:cNvPr id="28"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224361" y="4433902"/>
            <a:ext cx="3490911" cy="708549"/>
          </a:xfrm>
          <a:prstGeom prst="rect">
            <a:avLst/>
          </a:prstGeom>
          <a:noFill/>
        </p:spPr>
      </p:pic>
      <p:pic>
        <p:nvPicPr>
          <p:cNvPr id="29"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081485" y="5076844"/>
            <a:ext cx="3490911" cy="708549"/>
          </a:xfrm>
          <a:prstGeom prst="rect">
            <a:avLst/>
          </a:prstGeom>
          <a:noFill/>
        </p:spPr>
      </p:pic>
      <p:pic>
        <p:nvPicPr>
          <p:cNvPr id="30"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3786182" y="5715016"/>
            <a:ext cx="3490911" cy="708549"/>
          </a:xfrm>
          <a:prstGeom prst="rect">
            <a:avLst/>
          </a:prstGeom>
          <a:noFill/>
        </p:spPr>
      </p:pic>
      <p:pic>
        <p:nvPicPr>
          <p:cNvPr id="53"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795469" y="1504944"/>
            <a:ext cx="3490911" cy="708549"/>
          </a:xfrm>
          <a:prstGeom prst="rect">
            <a:avLst/>
          </a:prstGeom>
          <a:noFill/>
        </p:spPr>
      </p:pic>
      <p:pic>
        <p:nvPicPr>
          <p:cNvPr id="54"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581155" y="2152656"/>
            <a:ext cx="3490911" cy="708549"/>
          </a:xfrm>
          <a:prstGeom prst="rect">
            <a:avLst/>
          </a:prstGeom>
          <a:noFill/>
        </p:spPr>
      </p:pic>
      <p:pic>
        <p:nvPicPr>
          <p:cNvPr id="55"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366841" y="2790828"/>
            <a:ext cx="3490911" cy="708549"/>
          </a:xfrm>
          <a:prstGeom prst="rect">
            <a:avLst/>
          </a:prstGeom>
          <a:noFill/>
        </p:spPr>
      </p:pic>
      <p:pic>
        <p:nvPicPr>
          <p:cNvPr id="56"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152527" y="3438540"/>
            <a:ext cx="3490911" cy="708549"/>
          </a:xfrm>
          <a:prstGeom prst="rect">
            <a:avLst/>
          </a:prstGeom>
          <a:noFill/>
        </p:spPr>
      </p:pic>
      <p:pic>
        <p:nvPicPr>
          <p:cNvPr id="57"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938213" y="4081482"/>
            <a:ext cx="3490911" cy="708549"/>
          </a:xfrm>
          <a:prstGeom prst="rect">
            <a:avLst/>
          </a:prstGeom>
          <a:noFill/>
        </p:spPr>
      </p:pic>
      <p:pic>
        <p:nvPicPr>
          <p:cNvPr id="58"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723899" y="4724424"/>
            <a:ext cx="3490911" cy="708549"/>
          </a:xfrm>
          <a:prstGeom prst="rect">
            <a:avLst/>
          </a:prstGeom>
          <a:noFill/>
        </p:spPr>
      </p:pic>
      <p:pic>
        <p:nvPicPr>
          <p:cNvPr id="59"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581023" y="5367366"/>
            <a:ext cx="3490911" cy="708549"/>
          </a:xfrm>
          <a:prstGeom prst="rect">
            <a:avLst/>
          </a:prstGeom>
          <a:noFill/>
        </p:spPr>
      </p:pic>
      <p:pic>
        <p:nvPicPr>
          <p:cNvPr id="60"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285720" y="6005538"/>
            <a:ext cx="3490911" cy="708549"/>
          </a:xfrm>
          <a:prstGeom prst="rect">
            <a:avLst/>
          </a:prstGeom>
          <a:noFill/>
        </p:spPr>
      </p:pic>
      <p:sp>
        <p:nvSpPr>
          <p:cNvPr id="61" name="TextBox 60"/>
          <p:cNvSpPr txBox="1"/>
          <p:nvPr/>
        </p:nvSpPr>
        <p:spPr>
          <a:xfrm>
            <a:off x="5958504" y="1974034"/>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 قالب داستان</a:t>
            </a:r>
            <a:endParaRPr lang="fa-IR" sz="1700" b="1" dirty="0">
              <a:effectLst/>
              <a:cs typeface="B Mitra" pitchFamily="2" charset="-78"/>
            </a:endParaRPr>
          </a:p>
        </p:txBody>
      </p:sp>
      <p:sp>
        <p:nvSpPr>
          <p:cNvPr id="62" name="TextBox 61"/>
          <p:cNvSpPr txBox="1"/>
          <p:nvPr/>
        </p:nvSpPr>
        <p:spPr>
          <a:xfrm>
            <a:off x="5529876" y="2612206"/>
            <a:ext cx="2165765"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2-قالب پرسش و پاسخ</a:t>
            </a:r>
            <a:endParaRPr lang="fa-IR" sz="1700" b="1" dirty="0">
              <a:effectLst/>
              <a:cs typeface="B Mitra" pitchFamily="2" charset="-78"/>
            </a:endParaRPr>
          </a:p>
        </p:txBody>
      </p:sp>
      <p:sp>
        <p:nvSpPr>
          <p:cNvPr id="63" name="TextBox 62"/>
          <p:cNvSpPr txBox="1"/>
          <p:nvPr/>
        </p:nvSpPr>
        <p:spPr>
          <a:xfrm>
            <a:off x="5529876" y="3276269"/>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3- قالب انواعی</a:t>
            </a:r>
            <a:endParaRPr lang="fa-IR" sz="1700" b="1" dirty="0">
              <a:effectLst/>
              <a:cs typeface="B Mitra" pitchFamily="2" charset="-78"/>
            </a:endParaRPr>
          </a:p>
        </p:txBody>
      </p:sp>
      <p:sp>
        <p:nvSpPr>
          <p:cNvPr id="64" name="TextBox 63"/>
          <p:cNvSpPr txBox="1"/>
          <p:nvPr/>
        </p:nvSpPr>
        <p:spPr>
          <a:xfrm>
            <a:off x="5315562" y="3919211"/>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4-قالب گروهی</a:t>
            </a:r>
            <a:endParaRPr lang="fa-IR" sz="1700" b="1" dirty="0">
              <a:effectLst/>
              <a:cs typeface="B Mitra" pitchFamily="2" charset="-78"/>
            </a:endParaRPr>
          </a:p>
        </p:txBody>
      </p:sp>
      <p:sp>
        <p:nvSpPr>
          <p:cNvPr id="65" name="TextBox 64"/>
          <p:cNvSpPr txBox="1"/>
          <p:nvPr/>
        </p:nvSpPr>
        <p:spPr>
          <a:xfrm>
            <a:off x="5101248" y="4562153"/>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5-قالب شعاری</a:t>
            </a:r>
            <a:endParaRPr lang="fa-IR" sz="1700" b="1" dirty="0">
              <a:effectLst/>
              <a:cs typeface="B Mitra" pitchFamily="2" charset="-78"/>
            </a:endParaRPr>
          </a:p>
        </p:txBody>
      </p:sp>
      <p:sp>
        <p:nvSpPr>
          <p:cNvPr id="66" name="TextBox 65"/>
          <p:cNvSpPr txBox="1"/>
          <p:nvPr/>
        </p:nvSpPr>
        <p:spPr>
          <a:xfrm>
            <a:off x="4958372" y="5205095"/>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6-قالب آدابی</a:t>
            </a:r>
            <a:endParaRPr lang="fa-IR" sz="1700" b="1" dirty="0">
              <a:effectLst/>
              <a:cs typeface="B Mitra" pitchFamily="2" charset="-78"/>
            </a:endParaRPr>
          </a:p>
        </p:txBody>
      </p:sp>
      <p:sp>
        <p:nvSpPr>
          <p:cNvPr id="67" name="TextBox 66"/>
          <p:cNvSpPr txBox="1"/>
          <p:nvPr/>
        </p:nvSpPr>
        <p:spPr>
          <a:xfrm>
            <a:off x="4663069" y="5843267"/>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7-قالب عددی</a:t>
            </a:r>
            <a:endParaRPr lang="fa-IR" sz="1700" b="1" dirty="0">
              <a:effectLst/>
              <a:cs typeface="B Mitra" pitchFamily="2" charset="-78"/>
            </a:endParaRPr>
          </a:p>
        </p:txBody>
      </p:sp>
      <p:sp>
        <p:nvSpPr>
          <p:cNvPr id="68" name="TextBox 67"/>
          <p:cNvSpPr txBox="1"/>
          <p:nvPr/>
        </p:nvSpPr>
        <p:spPr>
          <a:xfrm>
            <a:off x="2672356" y="1633195"/>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9-قالب نمادین</a:t>
            </a:r>
            <a:endParaRPr lang="fa-IR" sz="1700" b="1" dirty="0">
              <a:effectLst/>
              <a:cs typeface="B Mitra" pitchFamily="2" charset="-78"/>
            </a:endParaRPr>
          </a:p>
        </p:txBody>
      </p:sp>
      <p:sp>
        <p:nvSpPr>
          <p:cNvPr id="69" name="TextBox 68">
            <a:hlinkClick r:id="rId5" action="ppaction://hlinksldjump">
              <a:snd r:embed="rId6" name="thbad.wav"/>
            </a:hlinkClick>
            <a:hlinkHover r:id="" action="ppaction://noaction">
              <a:snd r:embed="rId7" name="0.wav"/>
            </a:hlinkHover>
          </p:cNvPr>
          <p:cNvSpPr txBox="1"/>
          <p:nvPr/>
        </p:nvSpPr>
        <p:spPr>
          <a:xfrm>
            <a:off x="2458042" y="2280907"/>
            <a:ext cx="1737137" cy="452047"/>
          </a:xfrm>
          <a:prstGeom prst="rect">
            <a:avLst/>
          </a:prstGeom>
          <a:noFill/>
        </p:spPr>
        <p:txBody>
          <a:bodyPr wrap="square" rtlCol="1" anchor="ctr">
            <a:spAutoFit/>
          </a:bodyPr>
          <a:lstStyle/>
          <a:p>
            <a:pPr algn="ctr">
              <a:lnSpc>
                <a:spcPct val="150000"/>
              </a:lnSpc>
            </a:pPr>
            <a:r>
              <a:rPr lang="fa-IR" sz="1700" b="1" dirty="0" smtClean="0">
                <a:effectLst>
                  <a:glow rad="101600">
                    <a:schemeClr val="accent3">
                      <a:satMod val="175000"/>
                      <a:alpha val="40000"/>
                    </a:schemeClr>
                  </a:glow>
                </a:effectLst>
                <a:cs typeface="B Mitra" pitchFamily="2" charset="-78"/>
              </a:rPr>
              <a:t>10-قالب تشبیهی</a:t>
            </a:r>
            <a:endParaRPr lang="fa-IR" sz="1700" b="1" dirty="0">
              <a:effectLst>
                <a:glow rad="101600">
                  <a:schemeClr val="accent3">
                    <a:satMod val="175000"/>
                    <a:alpha val="40000"/>
                  </a:schemeClr>
                </a:glow>
              </a:effectLst>
              <a:cs typeface="B Mitra" pitchFamily="2" charset="-78"/>
            </a:endParaRPr>
          </a:p>
        </p:txBody>
      </p:sp>
      <p:sp>
        <p:nvSpPr>
          <p:cNvPr id="70" name="TextBox 69"/>
          <p:cNvSpPr txBox="1"/>
          <p:nvPr/>
        </p:nvSpPr>
        <p:spPr>
          <a:xfrm>
            <a:off x="2243728" y="2919079"/>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11-قالب نکته ای</a:t>
            </a:r>
            <a:endParaRPr lang="fa-IR" sz="1700" b="1" dirty="0">
              <a:effectLst/>
              <a:cs typeface="B Mitra" pitchFamily="2" charset="-78"/>
            </a:endParaRPr>
          </a:p>
        </p:txBody>
      </p:sp>
      <p:sp>
        <p:nvSpPr>
          <p:cNvPr id="71" name="TextBox 70"/>
          <p:cNvSpPr txBox="1"/>
          <p:nvPr/>
        </p:nvSpPr>
        <p:spPr>
          <a:xfrm>
            <a:off x="2029414" y="3566791"/>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12-قالب تعارضی</a:t>
            </a:r>
            <a:endParaRPr lang="fa-IR" sz="1700" b="1" dirty="0">
              <a:effectLst/>
              <a:cs typeface="B Mitra" pitchFamily="2" charset="-78"/>
            </a:endParaRPr>
          </a:p>
        </p:txBody>
      </p:sp>
      <p:sp>
        <p:nvSpPr>
          <p:cNvPr id="72" name="TextBox 71"/>
          <p:cNvSpPr txBox="1"/>
          <p:nvPr/>
        </p:nvSpPr>
        <p:spPr>
          <a:xfrm>
            <a:off x="1815100" y="4209733"/>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13-قالب مقایسه ای</a:t>
            </a:r>
            <a:endParaRPr lang="fa-IR" sz="1700" b="1" dirty="0">
              <a:effectLst/>
              <a:cs typeface="B Mitra" pitchFamily="2" charset="-78"/>
            </a:endParaRPr>
          </a:p>
        </p:txBody>
      </p:sp>
      <p:sp>
        <p:nvSpPr>
          <p:cNvPr id="73" name="TextBox 72"/>
          <p:cNvSpPr txBox="1"/>
          <p:nvPr/>
        </p:nvSpPr>
        <p:spPr>
          <a:xfrm>
            <a:off x="1600786" y="4852675"/>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14-قالب نسخه ای</a:t>
            </a:r>
            <a:endParaRPr lang="fa-IR" sz="1700" b="1" dirty="0">
              <a:effectLst/>
              <a:cs typeface="B Mitra" pitchFamily="2" charset="-78"/>
            </a:endParaRPr>
          </a:p>
        </p:txBody>
      </p:sp>
      <p:sp>
        <p:nvSpPr>
          <p:cNvPr id="74" name="TextBox 73"/>
          <p:cNvSpPr txBox="1"/>
          <p:nvPr/>
        </p:nvSpPr>
        <p:spPr>
          <a:xfrm>
            <a:off x="1457910" y="5495617"/>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15-قالب نمایشی</a:t>
            </a:r>
            <a:endParaRPr lang="fa-IR" sz="1700" b="1" dirty="0">
              <a:effectLst/>
              <a:cs typeface="B Mitra" pitchFamily="2" charset="-78"/>
            </a:endParaRPr>
          </a:p>
        </p:txBody>
      </p:sp>
      <p:sp>
        <p:nvSpPr>
          <p:cNvPr id="75" name="TextBox 74"/>
          <p:cNvSpPr txBox="1"/>
          <p:nvPr/>
        </p:nvSpPr>
        <p:spPr>
          <a:xfrm>
            <a:off x="1162607" y="6133789"/>
            <a:ext cx="1737137" cy="452047"/>
          </a:xfrm>
          <a:prstGeom prst="rect">
            <a:avLst/>
          </a:prstGeom>
          <a:noFill/>
        </p:spPr>
        <p:txBody>
          <a:bodyPr wrap="square" rtlCol="1" anchor="ctr">
            <a:spAutoFit/>
          </a:bodyPr>
          <a:lstStyle/>
          <a:p>
            <a:pPr algn="ctr" rtl="0">
              <a:lnSpc>
                <a:spcPct val="150000"/>
              </a:lnSpc>
            </a:pPr>
            <a:r>
              <a:rPr lang="fa-IR" sz="1700" b="1" dirty="0" smtClean="0">
                <a:effectLst/>
                <a:cs typeface="B Mitra" pitchFamily="2" charset="-78"/>
              </a:rPr>
              <a:t>16-قالب توصیفی</a:t>
            </a:r>
            <a:endParaRPr lang="fa-IR" sz="1700" b="1" dirty="0">
              <a:effectLst/>
              <a:cs typeface="B Mitra" pitchFamily="2" charset="-78"/>
            </a:endParaRPr>
          </a:p>
        </p:txBody>
      </p:sp>
      <p:pic>
        <p:nvPicPr>
          <p:cNvPr id="76" name="Picture 2" descr="G:\ramezan 1390\pic - file\bais\b1.jpg">
            <a:hlinkClick r:id="rId8" action="ppaction://hlinksldjump">
              <a:snd r:embed="rId6" name="thbad.wav"/>
            </a:hlinkClick>
            <a:hlinkHover r:id="" action="ppaction://noaction">
              <a:snd r:embed="rId7" name="0.wav"/>
            </a:hlinkHover>
          </p:cNvPr>
          <p:cNvPicPr>
            <a:picLocks noChangeAspect="1" noChangeArrowheads="1"/>
          </p:cNvPicPr>
          <p:nvPr/>
        </p:nvPicPr>
        <p:blipFill>
          <a:blip r:embed="rId9" cstate="print"/>
          <a:srcRect/>
          <a:stretch>
            <a:fillRect/>
          </a:stretch>
        </p:blipFill>
        <p:spPr bwMode="auto">
          <a:xfrm>
            <a:off x="7929586" y="241290"/>
            <a:ext cx="383226" cy="396000"/>
          </a:xfrm>
          <a:prstGeom prst="rect">
            <a:avLst/>
          </a:prstGeom>
          <a:noFill/>
        </p:spPr>
      </p:pic>
      <p:pic>
        <p:nvPicPr>
          <p:cNvPr id="77" name="Picture 5" descr="D:\narmafzar H edayat\power point\Ordodari\pic\exist copy.png">
            <a:hlinkClick r:id="" action="ppaction://hlinkshowjump?jump=endshow">
              <a:snd r:embed="rId6" name="thbad.wav"/>
            </a:hlinkClick>
            <a:hlinkHover r:id="" action="ppaction://noaction">
              <a:snd r:embed="rId7" name="0.wav"/>
            </a:hlinkHover>
          </p:cNvPr>
          <p:cNvPicPr>
            <a:picLocks noChangeAspect="1" noChangeArrowheads="1"/>
          </p:cNvPicPr>
          <p:nvPr/>
        </p:nvPicPr>
        <p:blipFill>
          <a:blip r:embed="rId10" cstate="print"/>
          <a:srcRect/>
          <a:stretch>
            <a:fillRect/>
          </a:stretch>
        </p:blipFill>
        <p:spPr bwMode="auto">
          <a:xfrm>
            <a:off x="8358214" y="214290"/>
            <a:ext cx="450000" cy="450000"/>
          </a:xfrm>
          <a:prstGeom prst="rect">
            <a:avLst/>
          </a:prstGeom>
          <a:noFill/>
        </p:spPr>
      </p:pic>
      <p:pic>
        <p:nvPicPr>
          <p:cNvPr id="37"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2081221" y="857232"/>
            <a:ext cx="3490911" cy="708549"/>
          </a:xfrm>
          <a:prstGeom prst="rect">
            <a:avLst/>
          </a:prstGeom>
          <a:noFill/>
        </p:spPr>
      </p:pic>
      <p:sp>
        <p:nvSpPr>
          <p:cNvPr id="38" name="TextBox 37"/>
          <p:cNvSpPr txBox="1"/>
          <p:nvPr/>
        </p:nvSpPr>
        <p:spPr>
          <a:xfrm>
            <a:off x="2958108" y="985483"/>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8-قالب جوانبی</a:t>
            </a:r>
            <a:endParaRPr lang="fa-IR" sz="1700" b="1" dirty="0">
              <a:effectLst/>
              <a:cs typeface="B Mitra" pitchFamily="2" charset="-78"/>
            </a:endParaRPr>
          </a:p>
        </p:txBody>
      </p:sp>
      <p:sp>
        <p:nvSpPr>
          <p:cNvPr id="39" name="TextBox 38"/>
          <p:cNvSpPr txBox="1"/>
          <p:nvPr/>
        </p:nvSpPr>
        <p:spPr>
          <a:xfrm>
            <a:off x="2143108" y="231796"/>
            <a:ext cx="5357850" cy="553998"/>
          </a:xfrm>
          <a:prstGeom prst="rect">
            <a:avLst/>
          </a:prstGeom>
          <a:noFill/>
        </p:spPr>
        <p:txBody>
          <a:bodyPr wrap="square" rtlCol="1">
            <a:spAutoFit/>
          </a:bodyPr>
          <a:lstStyle/>
          <a:p>
            <a:pPr>
              <a:lnSpc>
                <a:spcPct val="150000"/>
              </a:lnSpc>
            </a:pPr>
            <a:r>
              <a:rPr lang="fa-IR" sz="2000" b="1" dirty="0" smtClean="0">
                <a:effectLst>
                  <a:glow rad="139700">
                    <a:schemeClr val="accent5">
                      <a:satMod val="175000"/>
                      <a:alpha val="40000"/>
                    </a:schemeClr>
                  </a:glow>
                </a:effectLst>
                <a:cs typeface="B Titr" pitchFamily="2" charset="-78"/>
              </a:rPr>
              <a:t>فصل دوم : روش ها             جلسه هجدهم </a:t>
            </a:r>
          </a:p>
        </p:txBody>
      </p:sp>
    </p:spTree>
  </p:cSld>
  <p:clrMapOvr>
    <a:masterClrMapping/>
  </p:clrMapOvr>
  <p:transition advClick="0">
    <p:sndAc>
      <p:stSnd>
        <p:snd r:embed="rId2" name="W8.WAV"/>
      </p:stSnd>
    </p:sndAc>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fade">
                                      <p:cBhvr>
                                        <p:cTn id="7" dur="1000"/>
                                        <p:tgtEl>
                                          <p:spTgt spid="39"/>
                                        </p:tgtEl>
                                      </p:cBhvr>
                                    </p:animEffect>
                                    <p:anim calcmode="lin" valueType="num">
                                      <p:cBhvr>
                                        <p:cTn id="8" dur="1000" fill="hold"/>
                                        <p:tgtEl>
                                          <p:spTgt spid="39"/>
                                        </p:tgtEl>
                                        <p:attrNameLst>
                                          <p:attrName>ppt_x</p:attrName>
                                        </p:attrNameLst>
                                      </p:cBhvr>
                                      <p:tavLst>
                                        <p:tav tm="0">
                                          <p:val>
                                            <p:strVal val="#ppt_x"/>
                                          </p:val>
                                        </p:tav>
                                        <p:tav tm="100000">
                                          <p:val>
                                            <p:strVal val="#ppt_x"/>
                                          </p:val>
                                        </p:tav>
                                      </p:tavLst>
                                    </p:anim>
                                    <p:anim calcmode="lin" valueType="num">
                                      <p:cBhvr>
                                        <p:cTn id="9" dur="1000" fill="hold"/>
                                        <p:tgtEl>
                                          <p:spTgt spid="3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54"/>
                                        </p:tgtEl>
                                        <p:attrNameLst>
                                          <p:attrName>style.visibility</p:attrName>
                                        </p:attrNameLst>
                                      </p:cBhvr>
                                      <p:to>
                                        <p:strVal val="visible"/>
                                      </p:to>
                                    </p:set>
                                    <p:animEffect transition="in" filter="fade">
                                      <p:cBhvr>
                                        <p:cTn id="13" dur="1000"/>
                                        <p:tgtEl>
                                          <p:spTgt spid="54"/>
                                        </p:tgtEl>
                                      </p:cBhvr>
                                    </p:animEffect>
                                    <p:anim calcmode="lin" valueType="num">
                                      <p:cBhvr>
                                        <p:cTn id="14" dur="1000" fill="hold"/>
                                        <p:tgtEl>
                                          <p:spTgt spid="54"/>
                                        </p:tgtEl>
                                        <p:attrNameLst>
                                          <p:attrName>ppt_x</p:attrName>
                                        </p:attrNameLst>
                                      </p:cBhvr>
                                      <p:tavLst>
                                        <p:tav tm="0">
                                          <p:val>
                                            <p:strVal val="#ppt_x"/>
                                          </p:val>
                                        </p:tav>
                                        <p:tav tm="100000">
                                          <p:val>
                                            <p:strVal val="#ppt_x"/>
                                          </p:val>
                                        </p:tav>
                                      </p:tavLst>
                                    </p:anim>
                                    <p:anim calcmode="lin" valueType="num">
                                      <p:cBhvr>
                                        <p:cTn id="15" dur="1000" fill="hold"/>
                                        <p:tgtEl>
                                          <p:spTgt spid="54"/>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10" presetClass="entr" presetSubtype="0" fill="hold" grpId="0" nodeType="afterEffect">
                                  <p:stCondLst>
                                    <p:cond delay="0"/>
                                  </p:stCondLst>
                                  <p:childTnLst>
                                    <p:set>
                                      <p:cBhvr>
                                        <p:cTn id="18" dur="1" fill="hold">
                                          <p:stCondLst>
                                            <p:cond delay="0"/>
                                          </p:stCondLst>
                                        </p:cTn>
                                        <p:tgtEl>
                                          <p:spTgt spid="69"/>
                                        </p:tgtEl>
                                        <p:attrNameLst>
                                          <p:attrName>style.visibility</p:attrName>
                                        </p:attrNameLst>
                                      </p:cBhvr>
                                      <p:to>
                                        <p:strVal val="visible"/>
                                      </p:to>
                                    </p:set>
                                    <p:animEffect transition="in" filter="fade">
                                      <p:cBhvr>
                                        <p:cTn id="19" dur="1000"/>
                                        <p:tgtEl>
                                          <p:spTgt spid="69"/>
                                        </p:tgtEl>
                                      </p:cBhvr>
                                    </p:animEffect>
                                  </p:childTnLst>
                                </p:cTn>
                              </p:par>
                              <p:par>
                                <p:cTn id="20" presetID="10" presetClass="entr" presetSubtype="0" fill="hold" nodeType="withEffect">
                                  <p:stCondLst>
                                    <p:cond delay="0"/>
                                  </p:stCondLst>
                                  <p:childTnLst>
                                    <p:set>
                                      <p:cBhvr>
                                        <p:cTn id="21" dur="1" fill="hold">
                                          <p:stCondLst>
                                            <p:cond delay="0"/>
                                          </p:stCondLst>
                                        </p:cTn>
                                        <p:tgtEl>
                                          <p:spTgt spid="2050"/>
                                        </p:tgtEl>
                                        <p:attrNameLst>
                                          <p:attrName>style.visibility</p:attrName>
                                        </p:attrNameLst>
                                      </p:cBhvr>
                                      <p:to>
                                        <p:strVal val="visible"/>
                                      </p:to>
                                    </p:set>
                                    <p:animEffect transition="in" filter="fade">
                                      <p:cBhvr>
                                        <p:cTn id="22" dur="2000"/>
                                        <p:tgtEl>
                                          <p:spTgt spid="2050"/>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2000"/>
                                        <p:tgtEl>
                                          <p:spTgt spid="14"/>
                                        </p:tgtEl>
                                      </p:cBhvr>
                                    </p:animEffect>
                                  </p:childTnLst>
                                </p:cTn>
                              </p:par>
                              <p:par>
                                <p:cTn id="26" presetID="10" presetClass="entr" presetSubtype="0" fill="hold" nodeType="with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fade">
                                      <p:cBhvr>
                                        <p:cTn id="28" dur="2000"/>
                                        <p:tgtEl>
                                          <p:spTgt spid="2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61"/>
                                        </p:tgtEl>
                                        <p:attrNameLst>
                                          <p:attrName>style.visibility</p:attrName>
                                        </p:attrNameLst>
                                      </p:cBhvr>
                                      <p:to>
                                        <p:strVal val="visible"/>
                                      </p:to>
                                    </p:set>
                                    <p:animEffect transition="in" filter="fade">
                                      <p:cBhvr>
                                        <p:cTn id="31" dur="2000"/>
                                        <p:tgtEl>
                                          <p:spTgt spid="61"/>
                                        </p:tgtEl>
                                      </p:cBhvr>
                                    </p:animEffect>
                                  </p:childTnLst>
                                </p:cTn>
                              </p:par>
                              <p:par>
                                <p:cTn id="32" presetID="10" presetClass="entr" presetSubtype="0" fill="hold"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fade">
                                      <p:cBhvr>
                                        <p:cTn id="34" dur="2000"/>
                                        <p:tgtEl>
                                          <p:spTgt spid="24"/>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62"/>
                                        </p:tgtEl>
                                        <p:attrNameLst>
                                          <p:attrName>style.visibility</p:attrName>
                                        </p:attrNameLst>
                                      </p:cBhvr>
                                      <p:to>
                                        <p:strVal val="visible"/>
                                      </p:to>
                                    </p:set>
                                    <p:animEffect transition="in" filter="fade">
                                      <p:cBhvr>
                                        <p:cTn id="37" dur="2000"/>
                                        <p:tgtEl>
                                          <p:spTgt spid="62"/>
                                        </p:tgtEl>
                                      </p:cBhvr>
                                    </p:animEffect>
                                  </p:childTnLst>
                                </p:cTn>
                              </p:par>
                              <p:par>
                                <p:cTn id="38" presetID="10" presetClass="entr" presetSubtype="0" fill="hold" nodeType="withEffect">
                                  <p:stCondLst>
                                    <p:cond delay="0"/>
                                  </p:stCondLst>
                                  <p:childTnLst>
                                    <p:set>
                                      <p:cBhvr>
                                        <p:cTn id="39" dur="1" fill="hold">
                                          <p:stCondLst>
                                            <p:cond delay="0"/>
                                          </p:stCondLst>
                                        </p:cTn>
                                        <p:tgtEl>
                                          <p:spTgt spid="25"/>
                                        </p:tgtEl>
                                        <p:attrNameLst>
                                          <p:attrName>style.visibility</p:attrName>
                                        </p:attrNameLst>
                                      </p:cBhvr>
                                      <p:to>
                                        <p:strVal val="visible"/>
                                      </p:to>
                                    </p:set>
                                    <p:animEffect transition="in" filter="fade">
                                      <p:cBhvr>
                                        <p:cTn id="40" dur="2000"/>
                                        <p:tgtEl>
                                          <p:spTgt spid="25"/>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63"/>
                                        </p:tgtEl>
                                        <p:attrNameLst>
                                          <p:attrName>style.visibility</p:attrName>
                                        </p:attrNameLst>
                                      </p:cBhvr>
                                      <p:to>
                                        <p:strVal val="visible"/>
                                      </p:to>
                                    </p:set>
                                    <p:animEffect transition="in" filter="fade">
                                      <p:cBhvr>
                                        <p:cTn id="43" dur="2000"/>
                                        <p:tgtEl>
                                          <p:spTgt spid="63"/>
                                        </p:tgtEl>
                                      </p:cBhvr>
                                    </p:animEffect>
                                  </p:childTnLst>
                                </p:cTn>
                              </p:par>
                              <p:par>
                                <p:cTn id="44" presetID="10" presetClass="entr" presetSubtype="0" fill="hold" nodeType="withEffect">
                                  <p:stCondLst>
                                    <p:cond delay="0"/>
                                  </p:stCondLst>
                                  <p:childTnLst>
                                    <p:set>
                                      <p:cBhvr>
                                        <p:cTn id="45" dur="1" fill="hold">
                                          <p:stCondLst>
                                            <p:cond delay="0"/>
                                          </p:stCondLst>
                                        </p:cTn>
                                        <p:tgtEl>
                                          <p:spTgt spid="27"/>
                                        </p:tgtEl>
                                        <p:attrNameLst>
                                          <p:attrName>style.visibility</p:attrName>
                                        </p:attrNameLst>
                                      </p:cBhvr>
                                      <p:to>
                                        <p:strVal val="visible"/>
                                      </p:to>
                                    </p:set>
                                    <p:animEffect transition="in" filter="fade">
                                      <p:cBhvr>
                                        <p:cTn id="46" dur="2000"/>
                                        <p:tgtEl>
                                          <p:spTgt spid="27"/>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64"/>
                                        </p:tgtEl>
                                        <p:attrNameLst>
                                          <p:attrName>style.visibility</p:attrName>
                                        </p:attrNameLst>
                                      </p:cBhvr>
                                      <p:to>
                                        <p:strVal val="visible"/>
                                      </p:to>
                                    </p:set>
                                    <p:animEffect transition="in" filter="fade">
                                      <p:cBhvr>
                                        <p:cTn id="49" dur="2000"/>
                                        <p:tgtEl>
                                          <p:spTgt spid="64"/>
                                        </p:tgtEl>
                                      </p:cBhvr>
                                    </p:animEffect>
                                  </p:childTnLst>
                                </p:cTn>
                              </p:par>
                              <p:par>
                                <p:cTn id="50" presetID="10" presetClass="entr" presetSubtype="0" fill="hold" nodeType="withEffect">
                                  <p:stCondLst>
                                    <p:cond delay="0"/>
                                  </p:stCondLst>
                                  <p:childTnLst>
                                    <p:set>
                                      <p:cBhvr>
                                        <p:cTn id="51" dur="1" fill="hold">
                                          <p:stCondLst>
                                            <p:cond delay="0"/>
                                          </p:stCondLst>
                                        </p:cTn>
                                        <p:tgtEl>
                                          <p:spTgt spid="28"/>
                                        </p:tgtEl>
                                        <p:attrNameLst>
                                          <p:attrName>style.visibility</p:attrName>
                                        </p:attrNameLst>
                                      </p:cBhvr>
                                      <p:to>
                                        <p:strVal val="visible"/>
                                      </p:to>
                                    </p:set>
                                    <p:animEffect transition="in" filter="fade">
                                      <p:cBhvr>
                                        <p:cTn id="52" dur="2000"/>
                                        <p:tgtEl>
                                          <p:spTgt spid="28"/>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65"/>
                                        </p:tgtEl>
                                        <p:attrNameLst>
                                          <p:attrName>style.visibility</p:attrName>
                                        </p:attrNameLst>
                                      </p:cBhvr>
                                      <p:to>
                                        <p:strVal val="visible"/>
                                      </p:to>
                                    </p:set>
                                    <p:animEffect transition="in" filter="fade">
                                      <p:cBhvr>
                                        <p:cTn id="55" dur="2000"/>
                                        <p:tgtEl>
                                          <p:spTgt spid="65"/>
                                        </p:tgtEl>
                                      </p:cBhvr>
                                    </p:animEffect>
                                  </p:childTnLst>
                                </p:cTn>
                              </p:par>
                              <p:par>
                                <p:cTn id="56" presetID="10" presetClass="entr" presetSubtype="0" fill="hold" nodeType="withEffect">
                                  <p:stCondLst>
                                    <p:cond delay="0"/>
                                  </p:stCondLst>
                                  <p:childTnLst>
                                    <p:set>
                                      <p:cBhvr>
                                        <p:cTn id="57" dur="1" fill="hold">
                                          <p:stCondLst>
                                            <p:cond delay="0"/>
                                          </p:stCondLst>
                                        </p:cTn>
                                        <p:tgtEl>
                                          <p:spTgt spid="29"/>
                                        </p:tgtEl>
                                        <p:attrNameLst>
                                          <p:attrName>style.visibility</p:attrName>
                                        </p:attrNameLst>
                                      </p:cBhvr>
                                      <p:to>
                                        <p:strVal val="visible"/>
                                      </p:to>
                                    </p:set>
                                    <p:animEffect transition="in" filter="fade">
                                      <p:cBhvr>
                                        <p:cTn id="58" dur="2000"/>
                                        <p:tgtEl>
                                          <p:spTgt spid="29"/>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66"/>
                                        </p:tgtEl>
                                        <p:attrNameLst>
                                          <p:attrName>style.visibility</p:attrName>
                                        </p:attrNameLst>
                                      </p:cBhvr>
                                      <p:to>
                                        <p:strVal val="visible"/>
                                      </p:to>
                                    </p:set>
                                    <p:animEffect transition="in" filter="fade">
                                      <p:cBhvr>
                                        <p:cTn id="61" dur="2000"/>
                                        <p:tgtEl>
                                          <p:spTgt spid="66"/>
                                        </p:tgtEl>
                                      </p:cBhvr>
                                    </p:animEffect>
                                  </p:childTnLst>
                                </p:cTn>
                              </p:par>
                              <p:par>
                                <p:cTn id="62" presetID="10" presetClass="entr" presetSubtype="0" fill="hold" nodeType="withEffect">
                                  <p:stCondLst>
                                    <p:cond delay="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2000"/>
                                        <p:tgtEl>
                                          <p:spTgt spid="30"/>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67"/>
                                        </p:tgtEl>
                                        <p:attrNameLst>
                                          <p:attrName>style.visibility</p:attrName>
                                        </p:attrNameLst>
                                      </p:cBhvr>
                                      <p:to>
                                        <p:strVal val="visible"/>
                                      </p:to>
                                    </p:set>
                                    <p:animEffect transition="in" filter="fade">
                                      <p:cBhvr>
                                        <p:cTn id="67" dur="2000"/>
                                        <p:tgtEl>
                                          <p:spTgt spid="67"/>
                                        </p:tgtEl>
                                      </p:cBhvr>
                                    </p:animEffect>
                                  </p:childTnLst>
                                </p:cTn>
                              </p:par>
                              <p:par>
                                <p:cTn id="68" presetID="10" presetClass="entr" presetSubtype="0" fill="hold" nodeType="withEffect">
                                  <p:stCondLst>
                                    <p:cond delay="0"/>
                                  </p:stCondLst>
                                  <p:childTnLst>
                                    <p:set>
                                      <p:cBhvr>
                                        <p:cTn id="69" dur="1" fill="hold">
                                          <p:stCondLst>
                                            <p:cond delay="0"/>
                                          </p:stCondLst>
                                        </p:cTn>
                                        <p:tgtEl>
                                          <p:spTgt spid="37"/>
                                        </p:tgtEl>
                                        <p:attrNameLst>
                                          <p:attrName>style.visibility</p:attrName>
                                        </p:attrNameLst>
                                      </p:cBhvr>
                                      <p:to>
                                        <p:strVal val="visible"/>
                                      </p:to>
                                    </p:set>
                                    <p:animEffect transition="in" filter="fade">
                                      <p:cBhvr>
                                        <p:cTn id="70" dur="2000"/>
                                        <p:tgtEl>
                                          <p:spTgt spid="37"/>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8"/>
                                        </p:tgtEl>
                                        <p:attrNameLst>
                                          <p:attrName>style.visibility</p:attrName>
                                        </p:attrNameLst>
                                      </p:cBhvr>
                                      <p:to>
                                        <p:strVal val="visible"/>
                                      </p:to>
                                    </p:set>
                                    <p:animEffect transition="in" filter="fade">
                                      <p:cBhvr>
                                        <p:cTn id="73" dur="2000"/>
                                        <p:tgtEl>
                                          <p:spTgt spid="38"/>
                                        </p:tgtEl>
                                      </p:cBhvr>
                                    </p:animEffect>
                                  </p:childTnLst>
                                </p:cTn>
                              </p:par>
                              <p:par>
                                <p:cTn id="74" presetID="10" presetClass="entr" presetSubtype="0" fill="hold" nodeType="withEffect">
                                  <p:stCondLst>
                                    <p:cond delay="0"/>
                                  </p:stCondLst>
                                  <p:childTnLst>
                                    <p:set>
                                      <p:cBhvr>
                                        <p:cTn id="75" dur="1" fill="hold">
                                          <p:stCondLst>
                                            <p:cond delay="0"/>
                                          </p:stCondLst>
                                        </p:cTn>
                                        <p:tgtEl>
                                          <p:spTgt spid="53"/>
                                        </p:tgtEl>
                                        <p:attrNameLst>
                                          <p:attrName>style.visibility</p:attrName>
                                        </p:attrNameLst>
                                      </p:cBhvr>
                                      <p:to>
                                        <p:strVal val="visible"/>
                                      </p:to>
                                    </p:set>
                                    <p:animEffect transition="in" filter="fade">
                                      <p:cBhvr>
                                        <p:cTn id="76" dur="2000"/>
                                        <p:tgtEl>
                                          <p:spTgt spid="53"/>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68"/>
                                        </p:tgtEl>
                                        <p:attrNameLst>
                                          <p:attrName>style.visibility</p:attrName>
                                        </p:attrNameLst>
                                      </p:cBhvr>
                                      <p:to>
                                        <p:strVal val="visible"/>
                                      </p:to>
                                    </p:set>
                                    <p:animEffect transition="in" filter="fade">
                                      <p:cBhvr>
                                        <p:cTn id="79" dur="2000"/>
                                        <p:tgtEl>
                                          <p:spTgt spid="68"/>
                                        </p:tgtEl>
                                      </p:cBhvr>
                                    </p:animEffect>
                                  </p:childTnLst>
                                </p:cTn>
                              </p:par>
                              <p:par>
                                <p:cTn id="80" presetID="10" presetClass="entr" presetSubtype="0" fill="hold" nodeType="withEffect">
                                  <p:stCondLst>
                                    <p:cond delay="0"/>
                                  </p:stCondLst>
                                  <p:childTnLst>
                                    <p:set>
                                      <p:cBhvr>
                                        <p:cTn id="81" dur="1" fill="hold">
                                          <p:stCondLst>
                                            <p:cond delay="0"/>
                                          </p:stCondLst>
                                        </p:cTn>
                                        <p:tgtEl>
                                          <p:spTgt spid="55"/>
                                        </p:tgtEl>
                                        <p:attrNameLst>
                                          <p:attrName>style.visibility</p:attrName>
                                        </p:attrNameLst>
                                      </p:cBhvr>
                                      <p:to>
                                        <p:strVal val="visible"/>
                                      </p:to>
                                    </p:set>
                                    <p:animEffect transition="in" filter="fade">
                                      <p:cBhvr>
                                        <p:cTn id="82" dur="2000"/>
                                        <p:tgtEl>
                                          <p:spTgt spid="55"/>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70"/>
                                        </p:tgtEl>
                                        <p:attrNameLst>
                                          <p:attrName>style.visibility</p:attrName>
                                        </p:attrNameLst>
                                      </p:cBhvr>
                                      <p:to>
                                        <p:strVal val="visible"/>
                                      </p:to>
                                    </p:set>
                                    <p:animEffect transition="in" filter="fade">
                                      <p:cBhvr>
                                        <p:cTn id="85" dur="2000"/>
                                        <p:tgtEl>
                                          <p:spTgt spid="70"/>
                                        </p:tgtEl>
                                      </p:cBhvr>
                                    </p:animEffect>
                                  </p:childTnLst>
                                </p:cTn>
                              </p:par>
                              <p:par>
                                <p:cTn id="86" presetID="10" presetClass="entr" presetSubtype="0" fill="hold" nodeType="withEffect">
                                  <p:stCondLst>
                                    <p:cond delay="0"/>
                                  </p:stCondLst>
                                  <p:childTnLst>
                                    <p:set>
                                      <p:cBhvr>
                                        <p:cTn id="87" dur="1" fill="hold">
                                          <p:stCondLst>
                                            <p:cond delay="0"/>
                                          </p:stCondLst>
                                        </p:cTn>
                                        <p:tgtEl>
                                          <p:spTgt spid="56"/>
                                        </p:tgtEl>
                                        <p:attrNameLst>
                                          <p:attrName>style.visibility</p:attrName>
                                        </p:attrNameLst>
                                      </p:cBhvr>
                                      <p:to>
                                        <p:strVal val="visible"/>
                                      </p:to>
                                    </p:set>
                                    <p:animEffect transition="in" filter="fade">
                                      <p:cBhvr>
                                        <p:cTn id="88" dur="2000"/>
                                        <p:tgtEl>
                                          <p:spTgt spid="56"/>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71"/>
                                        </p:tgtEl>
                                        <p:attrNameLst>
                                          <p:attrName>style.visibility</p:attrName>
                                        </p:attrNameLst>
                                      </p:cBhvr>
                                      <p:to>
                                        <p:strVal val="visible"/>
                                      </p:to>
                                    </p:set>
                                    <p:animEffect transition="in" filter="fade">
                                      <p:cBhvr>
                                        <p:cTn id="91" dur="2000"/>
                                        <p:tgtEl>
                                          <p:spTgt spid="71"/>
                                        </p:tgtEl>
                                      </p:cBhvr>
                                    </p:animEffect>
                                  </p:childTnLst>
                                </p:cTn>
                              </p:par>
                              <p:par>
                                <p:cTn id="92" presetID="10" presetClass="entr" presetSubtype="0" fill="hold" nodeType="withEffect">
                                  <p:stCondLst>
                                    <p:cond delay="0"/>
                                  </p:stCondLst>
                                  <p:childTnLst>
                                    <p:set>
                                      <p:cBhvr>
                                        <p:cTn id="93" dur="1" fill="hold">
                                          <p:stCondLst>
                                            <p:cond delay="0"/>
                                          </p:stCondLst>
                                        </p:cTn>
                                        <p:tgtEl>
                                          <p:spTgt spid="57"/>
                                        </p:tgtEl>
                                        <p:attrNameLst>
                                          <p:attrName>style.visibility</p:attrName>
                                        </p:attrNameLst>
                                      </p:cBhvr>
                                      <p:to>
                                        <p:strVal val="visible"/>
                                      </p:to>
                                    </p:set>
                                    <p:animEffect transition="in" filter="fade">
                                      <p:cBhvr>
                                        <p:cTn id="94" dur="2000"/>
                                        <p:tgtEl>
                                          <p:spTgt spid="57"/>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72"/>
                                        </p:tgtEl>
                                        <p:attrNameLst>
                                          <p:attrName>style.visibility</p:attrName>
                                        </p:attrNameLst>
                                      </p:cBhvr>
                                      <p:to>
                                        <p:strVal val="visible"/>
                                      </p:to>
                                    </p:set>
                                    <p:animEffect transition="in" filter="fade">
                                      <p:cBhvr>
                                        <p:cTn id="97" dur="2000"/>
                                        <p:tgtEl>
                                          <p:spTgt spid="72"/>
                                        </p:tgtEl>
                                      </p:cBhvr>
                                    </p:animEffect>
                                  </p:childTnLst>
                                </p:cTn>
                              </p:par>
                              <p:par>
                                <p:cTn id="98" presetID="10" presetClass="entr" presetSubtype="0" fill="hold" nodeType="withEffect">
                                  <p:stCondLst>
                                    <p:cond delay="0"/>
                                  </p:stCondLst>
                                  <p:childTnLst>
                                    <p:set>
                                      <p:cBhvr>
                                        <p:cTn id="99" dur="1" fill="hold">
                                          <p:stCondLst>
                                            <p:cond delay="0"/>
                                          </p:stCondLst>
                                        </p:cTn>
                                        <p:tgtEl>
                                          <p:spTgt spid="58"/>
                                        </p:tgtEl>
                                        <p:attrNameLst>
                                          <p:attrName>style.visibility</p:attrName>
                                        </p:attrNameLst>
                                      </p:cBhvr>
                                      <p:to>
                                        <p:strVal val="visible"/>
                                      </p:to>
                                    </p:set>
                                    <p:animEffect transition="in" filter="fade">
                                      <p:cBhvr>
                                        <p:cTn id="100" dur="2000"/>
                                        <p:tgtEl>
                                          <p:spTgt spid="58"/>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73"/>
                                        </p:tgtEl>
                                        <p:attrNameLst>
                                          <p:attrName>style.visibility</p:attrName>
                                        </p:attrNameLst>
                                      </p:cBhvr>
                                      <p:to>
                                        <p:strVal val="visible"/>
                                      </p:to>
                                    </p:set>
                                    <p:animEffect transition="in" filter="fade">
                                      <p:cBhvr>
                                        <p:cTn id="103" dur="2000"/>
                                        <p:tgtEl>
                                          <p:spTgt spid="73"/>
                                        </p:tgtEl>
                                      </p:cBhvr>
                                    </p:animEffect>
                                  </p:childTnLst>
                                </p:cTn>
                              </p:par>
                              <p:par>
                                <p:cTn id="104" presetID="10" presetClass="entr" presetSubtype="0" fill="hold" nodeType="withEffect">
                                  <p:stCondLst>
                                    <p:cond delay="0"/>
                                  </p:stCondLst>
                                  <p:childTnLst>
                                    <p:set>
                                      <p:cBhvr>
                                        <p:cTn id="105" dur="1" fill="hold">
                                          <p:stCondLst>
                                            <p:cond delay="0"/>
                                          </p:stCondLst>
                                        </p:cTn>
                                        <p:tgtEl>
                                          <p:spTgt spid="59"/>
                                        </p:tgtEl>
                                        <p:attrNameLst>
                                          <p:attrName>style.visibility</p:attrName>
                                        </p:attrNameLst>
                                      </p:cBhvr>
                                      <p:to>
                                        <p:strVal val="visible"/>
                                      </p:to>
                                    </p:set>
                                    <p:animEffect transition="in" filter="fade">
                                      <p:cBhvr>
                                        <p:cTn id="106" dur="2000"/>
                                        <p:tgtEl>
                                          <p:spTgt spid="59"/>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74"/>
                                        </p:tgtEl>
                                        <p:attrNameLst>
                                          <p:attrName>style.visibility</p:attrName>
                                        </p:attrNameLst>
                                      </p:cBhvr>
                                      <p:to>
                                        <p:strVal val="visible"/>
                                      </p:to>
                                    </p:set>
                                    <p:animEffect transition="in" filter="fade">
                                      <p:cBhvr>
                                        <p:cTn id="109" dur="2000"/>
                                        <p:tgtEl>
                                          <p:spTgt spid="74"/>
                                        </p:tgtEl>
                                      </p:cBhvr>
                                    </p:animEffect>
                                  </p:childTnLst>
                                </p:cTn>
                              </p:par>
                              <p:par>
                                <p:cTn id="110" presetID="10" presetClass="entr" presetSubtype="0" fill="hold" nodeType="withEffect">
                                  <p:stCondLst>
                                    <p:cond delay="0"/>
                                  </p:stCondLst>
                                  <p:childTnLst>
                                    <p:set>
                                      <p:cBhvr>
                                        <p:cTn id="111" dur="1" fill="hold">
                                          <p:stCondLst>
                                            <p:cond delay="0"/>
                                          </p:stCondLst>
                                        </p:cTn>
                                        <p:tgtEl>
                                          <p:spTgt spid="60"/>
                                        </p:tgtEl>
                                        <p:attrNameLst>
                                          <p:attrName>style.visibility</p:attrName>
                                        </p:attrNameLst>
                                      </p:cBhvr>
                                      <p:to>
                                        <p:strVal val="visible"/>
                                      </p:to>
                                    </p:set>
                                    <p:animEffect transition="in" filter="fade">
                                      <p:cBhvr>
                                        <p:cTn id="112" dur="2000"/>
                                        <p:tgtEl>
                                          <p:spTgt spid="60"/>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75"/>
                                        </p:tgtEl>
                                        <p:attrNameLst>
                                          <p:attrName>style.visibility</p:attrName>
                                        </p:attrNameLst>
                                      </p:cBhvr>
                                      <p:to>
                                        <p:strVal val="visible"/>
                                      </p:to>
                                    </p:set>
                                    <p:animEffect transition="in" filter="fade">
                                      <p:cBhvr>
                                        <p:cTn id="115" dur="2000"/>
                                        <p:tgtEl>
                                          <p:spTgt spid="75"/>
                                        </p:tgtEl>
                                      </p:cBhvr>
                                    </p:animEffect>
                                  </p:childTnLst>
                                </p:cTn>
                              </p:par>
                            </p:childTnLst>
                          </p:cTn>
                        </p:par>
                        <p:par>
                          <p:cTn id="116" fill="hold">
                            <p:stCondLst>
                              <p:cond delay="4000"/>
                            </p:stCondLst>
                            <p:childTnLst>
                              <p:par>
                                <p:cTn id="117" presetID="53" presetClass="entr" presetSubtype="0" fill="hold" nodeType="afterEffect">
                                  <p:stCondLst>
                                    <p:cond delay="0"/>
                                  </p:stCondLst>
                                  <p:childTnLst>
                                    <p:set>
                                      <p:cBhvr>
                                        <p:cTn id="118" dur="1" fill="hold">
                                          <p:stCondLst>
                                            <p:cond delay="0"/>
                                          </p:stCondLst>
                                        </p:cTn>
                                        <p:tgtEl>
                                          <p:spTgt spid="77"/>
                                        </p:tgtEl>
                                        <p:attrNameLst>
                                          <p:attrName>style.visibility</p:attrName>
                                        </p:attrNameLst>
                                      </p:cBhvr>
                                      <p:to>
                                        <p:strVal val="visible"/>
                                      </p:to>
                                    </p:set>
                                    <p:anim calcmode="lin" valueType="num">
                                      <p:cBhvr>
                                        <p:cTn id="119" dur="1000" fill="hold"/>
                                        <p:tgtEl>
                                          <p:spTgt spid="77"/>
                                        </p:tgtEl>
                                        <p:attrNameLst>
                                          <p:attrName>ppt_w</p:attrName>
                                        </p:attrNameLst>
                                      </p:cBhvr>
                                      <p:tavLst>
                                        <p:tav tm="0">
                                          <p:val>
                                            <p:fltVal val="0"/>
                                          </p:val>
                                        </p:tav>
                                        <p:tav tm="100000">
                                          <p:val>
                                            <p:strVal val="#ppt_w"/>
                                          </p:val>
                                        </p:tav>
                                      </p:tavLst>
                                    </p:anim>
                                    <p:anim calcmode="lin" valueType="num">
                                      <p:cBhvr>
                                        <p:cTn id="120" dur="1000" fill="hold"/>
                                        <p:tgtEl>
                                          <p:spTgt spid="77"/>
                                        </p:tgtEl>
                                        <p:attrNameLst>
                                          <p:attrName>ppt_h</p:attrName>
                                        </p:attrNameLst>
                                      </p:cBhvr>
                                      <p:tavLst>
                                        <p:tav tm="0">
                                          <p:val>
                                            <p:fltVal val="0"/>
                                          </p:val>
                                        </p:tav>
                                        <p:tav tm="100000">
                                          <p:val>
                                            <p:strVal val="#ppt_h"/>
                                          </p:val>
                                        </p:tav>
                                      </p:tavLst>
                                    </p:anim>
                                    <p:animEffect transition="in" filter="fade">
                                      <p:cBhvr>
                                        <p:cTn id="121" dur="1000"/>
                                        <p:tgtEl>
                                          <p:spTgt spid="77"/>
                                        </p:tgtEl>
                                      </p:cBhvr>
                                    </p:animEffect>
                                  </p:childTnLst>
                                </p:cTn>
                              </p:par>
                            </p:childTnLst>
                          </p:cTn>
                        </p:par>
                        <p:par>
                          <p:cTn id="122" fill="hold">
                            <p:stCondLst>
                              <p:cond delay="5000"/>
                            </p:stCondLst>
                            <p:childTnLst>
                              <p:par>
                                <p:cTn id="123" presetID="53" presetClass="entr" presetSubtype="0" fill="hold" nodeType="afterEffect">
                                  <p:stCondLst>
                                    <p:cond delay="0"/>
                                  </p:stCondLst>
                                  <p:childTnLst>
                                    <p:set>
                                      <p:cBhvr>
                                        <p:cTn id="124" dur="1" fill="hold">
                                          <p:stCondLst>
                                            <p:cond delay="0"/>
                                          </p:stCondLst>
                                        </p:cTn>
                                        <p:tgtEl>
                                          <p:spTgt spid="76"/>
                                        </p:tgtEl>
                                        <p:attrNameLst>
                                          <p:attrName>style.visibility</p:attrName>
                                        </p:attrNameLst>
                                      </p:cBhvr>
                                      <p:to>
                                        <p:strVal val="visible"/>
                                      </p:to>
                                    </p:set>
                                    <p:anim calcmode="lin" valueType="num">
                                      <p:cBhvr>
                                        <p:cTn id="125" dur="1000" fill="hold"/>
                                        <p:tgtEl>
                                          <p:spTgt spid="76"/>
                                        </p:tgtEl>
                                        <p:attrNameLst>
                                          <p:attrName>ppt_w</p:attrName>
                                        </p:attrNameLst>
                                      </p:cBhvr>
                                      <p:tavLst>
                                        <p:tav tm="0">
                                          <p:val>
                                            <p:fltVal val="0"/>
                                          </p:val>
                                        </p:tav>
                                        <p:tav tm="100000">
                                          <p:val>
                                            <p:strVal val="#ppt_w"/>
                                          </p:val>
                                        </p:tav>
                                      </p:tavLst>
                                    </p:anim>
                                    <p:anim calcmode="lin" valueType="num">
                                      <p:cBhvr>
                                        <p:cTn id="126" dur="1000" fill="hold"/>
                                        <p:tgtEl>
                                          <p:spTgt spid="76"/>
                                        </p:tgtEl>
                                        <p:attrNameLst>
                                          <p:attrName>ppt_h</p:attrName>
                                        </p:attrNameLst>
                                      </p:cBhvr>
                                      <p:tavLst>
                                        <p:tav tm="0">
                                          <p:val>
                                            <p:fltVal val="0"/>
                                          </p:val>
                                        </p:tav>
                                        <p:tav tm="100000">
                                          <p:val>
                                            <p:strVal val="#ppt_h"/>
                                          </p:val>
                                        </p:tav>
                                      </p:tavLst>
                                    </p:anim>
                                    <p:animEffect transition="in" filter="fade">
                                      <p:cBhvr>
                                        <p:cTn id="127"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61" grpId="0"/>
      <p:bldP spid="62" grpId="0"/>
      <p:bldP spid="63" grpId="0"/>
      <p:bldP spid="64" grpId="0"/>
      <p:bldP spid="65" grpId="0"/>
      <p:bldP spid="66" grpId="0"/>
      <p:bldP spid="67" grpId="0"/>
      <p:bldP spid="68" grpId="0"/>
      <p:bldP spid="69" grpId="0"/>
      <p:bldP spid="70" grpId="0"/>
      <p:bldP spid="71" grpId="0"/>
      <p:bldP spid="72" grpId="0"/>
      <p:bldP spid="73" grpId="0"/>
      <p:bldP spid="74" grpId="0"/>
      <p:bldP spid="75" grpId="0"/>
      <p:bldP spid="38" grpId="0"/>
      <p:bldP spid="39" grpId="0"/>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50000"/>
                        </a:lnSpc>
                      </a:pPr>
                      <a:r>
                        <a:rPr lang="fa-IR" sz="2000" b="1" kern="1200" dirty="0" smtClean="0">
                          <a:solidFill>
                            <a:schemeClr val="tx1"/>
                          </a:solidFill>
                          <a:latin typeface="+mn-lt"/>
                          <a:ea typeface="+mn-ea"/>
                          <a:cs typeface="B Lotus" pitchFamily="2" charset="-78"/>
                        </a:rPr>
                        <a:t> </a:t>
                      </a:r>
                    </a:p>
                    <a:p>
                      <a:pPr algn="ctr"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(جلسه سوم)</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اصل چهارم: ایجاد ارتباط</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fa-IR" sz="2200" b="0"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تعریف ارتباط</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fa-IR" sz="2200" b="1" kern="1200" dirty="0" smtClean="0">
                          <a:solidFill>
                            <a:schemeClr val="tx1"/>
                          </a:solidFill>
                          <a:latin typeface="+mn-lt"/>
                          <a:ea typeface="+mn-ea"/>
                          <a:cs typeface="B Lotus" pitchFamily="2" charset="-78"/>
                        </a:rPr>
                        <a:t>کلمه ارتباطات از لغت لاتین (</a:t>
                      </a:r>
                      <a:r>
                        <a:rPr lang="en-US" sz="2200" b="1" kern="1200" dirty="0" smtClean="0">
                          <a:solidFill>
                            <a:schemeClr val="tx1"/>
                          </a:solidFill>
                          <a:latin typeface="+mn-lt"/>
                          <a:ea typeface="+mn-ea"/>
                          <a:cs typeface="B Lotus" pitchFamily="2" charset="-78"/>
                        </a:rPr>
                        <a:t>communicare</a:t>
                      </a:r>
                      <a:r>
                        <a:rPr lang="fa-IR" sz="2200" b="1" kern="1200" dirty="0" smtClean="0">
                          <a:solidFill>
                            <a:schemeClr val="tx1"/>
                          </a:solidFill>
                          <a:latin typeface="+mn-lt"/>
                          <a:ea typeface="+mn-ea"/>
                          <a:cs typeface="B Lotus" pitchFamily="2" charset="-78"/>
                        </a:rPr>
                        <a:t>) مشتق شده است. این لغت در زبان لاتین به معنای (</a:t>
                      </a:r>
                      <a:r>
                        <a:rPr lang="en-US" sz="2200" b="1" kern="1200" dirty="0" smtClean="0">
                          <a:solidFill>
                            <a:schemeClr val="tx1"/>
                          </a:solidFill>
                          <a:latin typeface="+mn-lt"/>
                          <a:ea typeface="+mn-ea"/>
                          <a:cs typeface="B Lotus" pitchFamily="2" charset="-78"/>
                        </a:rPr>
                        <a:t>to makecommon</a:t>
                      </a:r>
                      <a:r>
                        <a:rPr lang="fa-IR" sz="2200" b="1" kern="1200" dirty="0" smtClean="0">
                          <a:solidFill>
                            <a:schemeClr val="tx1"/>
                          </a:solidFill>
                          <a:latin typeface="+mn-lt"/>
                          <a:ea typeface="+mn-ea"/>
                          <a:cs typeface="B Lotus" pitchFamily="2" charset="-78"/>
                        </a:rPr>
                        <a:t>) یا عمومی کردن و یا به عبارت دیگر، در معرض عموم قرار دادن است؛ یعنی، مفهومی که از درون فردی برخاسته است، به میان دیگران راه یافته و به آنان انتقال می‌یابد.</a:t>
                      </a:r>
                      <a:endParaRPr lang="en-US" sz="2200" b="1" kern="1200" dirty="0" smtClean="0">
                        <a:solidFill>
                          <a:schemeClr val="tx1"/>
                        </a:solidFill>
                        <a:latin typeface="+mn-lt"/>
                        <a:ea typeface="+mn-ea"/>
                        <a:cs typeface="B Lotus" pitchFamily="2" charset="-78"/>
                      </a:endParaRPr>
                    </a:p>
                    <a:p>
                      <a:pPr>
                        <a:lnSpc>
                          <a:spcPct val="150000"/>
                        </a:lnSpc>
                      </a:pPr>
                      <a:r>
                        <a:rPr lang="ar-SA" sz="2200" b="1" kern="1200" dirty="0" smtClean="0">
                          <a:solidFill>
                            <a:schemeClr val="tx1"/>
                          </a:solidFill>
                          <a:latin typeface="+mn-lt"/>
                          <a:ea typeface="+mn-ea"/>
                          <a:cs typeface="B Lotus" pitchFamily="2" charset="-78"/>
                        </a:rPr>
                        <a:t>از نظر ما ارتباطات در تبلیغ،«توانایی نفوذ در مخاطب، برای انتقال پیام‏ها ومفاهیم دینی موردنظر واقناع او است.» </a:t>
                      </a:r>
                      <a:endParaRPr lang="fa-IR" sz="2200" b="0"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643438" y="139463"/>
            <a:ext cx="3357586"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سوم / </a:t>
            </a:r>
            <a:r>
              <a:rPr lang="ar-SA" sz="1700" b="1" dirty="0" smtClean="0">
                <a:effectLst>
                  <a:glow rad="101600">
                    <a:schemeClr val="accent3">
                      <a:satMod val="175000"/>
                      <a:alpha val="40000"/>
                    </a:schemeClr>
                  </a:glow>
                </a:effectLst>
                <a:cs typeface="B Mitra" pitchFamily="2" charset="-78"/>
              </a:rPr>
              <a:t>اصل</a:t>
            </a:r>
            <a:r>
              <a:rPr lang="fa-IR" sz="1700" b="1" dirty="0" smtClean="0">
                <a:effectLst>
                  <a:glow rad="101600">
                    <a:schemeClr val="accent3">
                      <a:satMod val="175000"/>
                      <a:alpha val="40000"/>
                    </a:schemeClr>
                  </a:glow>
                </a:effectLst>
                <a:cs typeface="B Mitra" pitchFamily="2" charset="-78"/>
              </a:rPr>
              <a:t> چهارم</a:t>
            </a:r>
            <a:endParaRPr lang="en-US" sz="1700" b="1" dirty="0" smtClean="0">
              <a:effectLst>
                <a:glow rad="101600">
                  <a:schemeClr val="accent3">
                    <a:satMod val="175000"/>
                    <a:alpha val="40000"/>
                  </a:schemeClr>
                </a:glow>
              </a:effectLst>
              <a:cs typeface="B Mitra" pitchFamily="2" charset="-78"/>
            </a:endParaRPr>
          </a:p>
          <a:p>
            <a:pPr algn="ctr"/>
            <a:r>
              <a:rPr lang="fa-IR" sz="1700" b="1" dirty="0" smtClean="0">
                <a:effectLst>
                  <a:glow rad="101600">
                    <a:schemeClr val="accent3">
                      <a:satMod val="175000"/>
                      <a:alpha val="40000"/>
                    </a:schemeClr>
                  </a:glow>
                </a:effectLst>
                <a:cs typeface="B Mitra" pitchFamily="2" charset="-78"/>
              </a:rPr>
              <a:t>ایجاد ارتباط</a:t>
            </a:r>
          </a:p>
        </p:txBody>
      </p:sp>
      <p:sp>
        <p:nvSpPr>
          <p:cNvPr id="17" name="Rounded Rectangle 16">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9" name="Rounded Rectangle 18">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20" name="Rounded Rectangle 19">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22" name="Rounded Rectangle 21">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23" name="Rounded Rectangle 22">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24" name="Rounded Rectangle 23">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25" name="Rounded Rectangle 24">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27" name="Rounded Rectangle 26">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28" name="Rounded Rectangle 27">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29" name="Rounded Rectangle 28">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0-#ppt_w/2"/>
                                          </p:val>
                                        </p:tav>
                                        <p:tav tm="100000">
                                          <p:val>
                                            <p:strVal val="#ppt_x"/>
                                          </p:val>
                                        </p:tav>
                                      </p:tavLst>
                                    </p:anim>
                                    <p:anim calcmode="lin" valueType="num">
                                      <p:cBhvr additive="base">
                                        <p:cTn id="32" dur="1000" fill="hold"/>
                                        <p:tgtEl>
                                          <p:spTgt spid="17"/>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0-#ppt_w/2"/>
                                          </p:val>
                                        </p:tav>
                                        <p:tav tm="100000">
                                          <p:val>
                                            <p:strVal val="#ppt_x"/>
                                          </p:val>
                                        </p:tav>
                                      </p:tavLst>
                                    </p:anim>
                                    <p:anim calcmode="lin" valueType="num">
                                      <p:cBhvr additive="base">
                                        <p:cTn id="36" dur="1000" fill="hold"/>
                                        <p:tgtEl>
                                          <p:spTgt spid="18"/>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1000" fill="hold"/>
                                        <p:tgtEl>
                                          <p:spTgt spid="19"/>
                                        </p:tgtEl>
                                        <p:attrNameLst>
                                          <p:attrName>ppt_x</p:attrName>
                                        </p:attrNameLst>
                                      </p:cBhvr>
                                      <p:tavLst>
                                        <p:tav tm="0">
                                          <p:val>
                                            <p:strVal val="0-#ppt_w/2"/>
                                          </p:val>
                                        </p:tav>
                                        <p:tav tm="100000">
                                          <p:val>
                                            <p:strVal val="#ppt_x"/>
                                          </p:val>
                                        </p:tav>
                                      </p:tavLst>
                                    </p:anim>
                                    <p:anim calcmode="lin" valueType="num">
                                      <p:cBhvr additive="base">
                                        <p:cTn id="40" dur="1000" fill="hold"/>
                                        <p:tgtEl>
                                          <p:spTgt spid="19"/>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1000" fill="hold"/>
                                        <p:tgtEl>
                                          <p:spTgt spid="20"/>
                                        </p:tgtEl>
                                        <p:attrNameLst>
                                          <p:attrName>ppt_x</p:attrName>
                                        </p:attrNameLst>
                                      </p:cBhvr>
                                      <p:tavLst>
                                        <p:tav tm="0">
                                          <p:val>
                                            <p:strVal val="0-#ppt_w/2"/>
                                          </p:val>
                                        </p:tav>
                                        <p:tav tm="100000">
                                          <p:val>
                                            <p:strVal val="#ppt_x"/>
                                          </p:val>
                                        </p:tav>
                                      </p:tavLst>
                                    </p:anim>
                                    <p:anim calcmode="lin" valueType="num">
                                      <p:cBhvr additive="base">
                                        <p:cTn id="44" dur="1000" fill="hold"/>
                                        <p:tgtEl>
                                          <p:spTgt spid="20"/>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22"/>
                                        </p:tgtEl>
                                        <p:attrNameLst>
                                          <p:attrName>style.visibility</p:attrName>
                                        </p:attrNameLst>
                                      </p:cBhvr>
                                      <p:to>
                                        <p:strVal val="visible"/>
                                      </p:to>
                                    </p:set>
                                    <p:anim calcmode="lin" valueType="num">
                                      <p:cBhvr additive="base">
                                        <p:cTn id="47" dur="1000" fill="hold"/>
                                        <p:tgtEl>
                                          <p:spTgt spid="22"/>
                                        </p:tgtEl>
                                        <p:attrNameLst>
                                          <p:attrName>ppt_x</p:attrName>
                                        </p:attrNameLst>
                                      </p:cBhvr>
                                      <p:tavLst>
                                        <p:tav tm="0">
                                          <p:val>
                                            <p:strVal val="0-#ppt_w/2"/>
                                          </p:val>
                                        </p:tav>
                                        <p:tav tm="100000">
                                          <p:val>
                                            <p:strVal val="#ppt_x"/>
                                          </p:val>
                                        </p:tav>
                                      </p:tavLst>
                                    </p:anim>
                                    <p:anim calcmode="lin" valueType="num">
                                      <p:cBhvr additive="base">
                                        <p:cTn id="48" dur="1000" fill="hold"/>
                                        <p:tgtEl>
                                          <p:spTgt spid="2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1000" fill="hold"/>
                                        <p:tgtEl>
                                          <p:spTgt spid="23"/>
                                        </p:tgtEl>
                                        <p:attrNameLst>
                                          <p:attrName>ppt_x</p:attrName>
                                        </p:attrNameLst>
                                      </p:cBhvr>
                                      <p:tavLst>
                                        <p:tav tm="0">
                                          <p:val>
                                            <p:strVal val="0-#ppt_w/2"/>
                                          </p:val>
                                        </p:tav>
                                        <p:tav tm="100000">
                                          <p:val>
                                            <p:strVal val="#ppt_x"/>
                                          </p:val>
                                        </p:tav>
                                      </p:tavLst>
                                    </p:anim>
                                    <p:anim calcmode="lin" valueType="num">
                                      <p:cBhvr additive="base">
                                        <p:cTn id="52" dur="1000" fill="hold"/>
                                        <p:tgtEl>
                                          <p:spTgt spid="2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24"/>
                                        </p:tgtEl>
                                        <p:attrNameLst>
                                          <p:attrName>style.visibility</p:attrName>
                                        </p:attrNameLst>
                                      </p:cBhvr>
                                      <p:to>
                                        <p:strVal val="visible"/>
                                      </p:to>
                                    </p:set>
                                    <p:anim calcmode="lin" valueType="num">
                                      <p:cBhvr additive="base">
                                        <p:cTn id="55" dur="1000" fill="hold"/>
                                        <p:tgtEl>
                                          <p:spTgt spid="24"/>
                                        </p:tgtEl>
                                        <p:attrNameLst>
                                          <p:attrName>ppt_x</p:attrName>
                                        </p:attrNameLst>
                                      </p:cBhvr>
                                      <p:tavLst>
                                        <p:tav tm="0">
                                          <p:val>
                                            <p:strVal val="0-#ppt_w/2"/>
                                          </p:val>
                                        </p:tav>
                                        <p:tav tm="100000">
                                          <p:val>
                                            <p:strVal val="#ppt_x"/>
                                          </p:val>
                                        </p:tav>
                                      </p:tavLst>
                                    </p:anim>
                                    <p:anim calcmode="lin" valueType="num">
                                      <p:cBhvr additive="base">
                                        <p:cTn id="56" dur="1000" fill="hold"/>
                                        <p:tgtEl>
                                          <p:spTgt spid="2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cBhvr additive="base">
                                        <p:cTn id="59" dur="1000" fill="hold"/>
                                        <p:tgtEl>
                                          <p:spTgt spid="25"/>
                                        </p:tgtEl>
                                        <p:attrNameLst>
                                          <p:attrName>ppt_x</p:attrName>
                                        </p:attrNameLst>
                                      </p:cBhvr>
                                      <p:tavLst>
                                        <p:tav tm="0">
                                          <p:val>
                                            <p:strVal val="0-#ppt_w/2"/>
                                          </p:val>
                                        </p:tav>
                                        <p:tav tm="100000">
                                          <p:val>
                                            <p:strVal val="#ppt_x"/>
                                          </p:val>
                                        </p:tav>
                                      </p:tavLst>
                                    </p:anim>
                                    <p:anim calcmode="lin" valueType="num">
                                      <p:cBhvr additive="base">
                                        <p:cTn id="60" dur="1000" fill="hold"/>
                                        <p:tgtEl>
                                          <p:spTgt spid="2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0-#ppt_w/2"/>
                                          </p:val>
                                        </p:tav>
                                        <p:tav tm="100000">
                                          <p:val>
                                            <p:strVal val="#ppt_x"/>
                                          </p:val>
                                        </p:tav>
                                      </p:tavLst>
                                    </p:anim>
                                    <p:anim calcmode="lin" valueType="num">
                                      <p:cBhvr additive="base">
                                        <p:cTn id="64" dur="1000" fill="hold"/>
                                        <p:tgtEl>
                                          <p:spTgt spid="27"/>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0-#ppt_w/2"/>
                                          </p:val>
                                        </p:tav>
                                        <p:tav tm="100000">
                                          <p:val>
                                            <p:strVal val="#ppt_x"/>
                                          </p:val>
                                        </p:tav>
                                      </p:tavLst>
                                    </p:anim>
                                    <p:anim calcmode="lin" valueType="num">
                                      <p:cBhvr additive="base">
                                        <p:cTn id="68" dur="1000" fill="hold"/>
                                        <p:tgtEl>
                                          <p:spTgt spid="28"/>
                                        </p:tgtEl>
                                        <p:attrNameLst>
                                          <p:attrName>ppt_y</p:attrName>
                                        </p:attrNameLst>
                                      </p:cBhvr>
                                      <p:tavLst>
                                        <p:tav tm="0">
                                          <p:val>
                                            <p:strVal val="#ppt_y"/>
                                          </p:val>
                                        </p:tav>
                                        <p:tav tm="100000">
                                          <p:val>
                                            <p:strVal val="#ppt_y"/>
                                          </p:val>
                                        </p:tav>
                                      </p:tavLst>
                                    </p:anim>
                                  </p:childTnLst>
                                </p:cTn>
                              </p:par>
                              <p:par>
                                <p:cTn id="69" presetID="7" presetClass="entr" presetSubtype="8"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0-#ppt_w/2"/>
                                          </p:val>
                                        </p:tav>
                                        <p:tav tm="100000">
                                          <p:val>
                                            <p:strVal val="#ppt_x"/>
                                          </p:val>
                                        </p:tav>
                                      </p:tavLst>
                                    </p:anim>
                                    <p:anim calcmode="lin" valueType="num">
                                      <p:cBhvr additive="base">
                                        <p:cTn id="72" dur="1000" fill="hold"/>
                                        <p:tgtEl>
                                          <p:spTgt spid="29"/>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7" grpId="0" animBg="1"/>
      <p:bldP spid="18" grpId="0" animBg="1"/>
      <p:bldP spid="19" grpId="0" animBg="1"/>
      <p:bldP spid="20" grpId="0" animBg="1"/>
      <p:bldP spid="22" grpId="0" animBg="1"/>
      <p:bldP spid="23" grpId="0" animBg="1"/>
      <p:bldP spid="24" grpId="0" animBg="1"/>
      <p:bldP spid="25" grpId="0" animBg="1"/>
      <p:bldP spid="27" grpId="0" animBg="1"/>
      <p:bldP spid="28" grpId="0" animBg="1"/>
      <p:bldP spid="29" grpId="0" animBg="1"/>
    </p:bldLst>
  </p:timing>
</p:sld>
</file>

<file path=ppt/slides/slide220.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ctr" rtl="1">
                        <a:lnSpc>
                          <a:spcPct val="150000"/>
                        </a:lnSpc>
                      </a:pPr>
                      <a:r>
                        <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 (جلسه هجدهم)</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000" b="0"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10. قالب تشبيهی</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تعريف تشبيه:</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000" b="1" kern="1200" dirty="0" smtClean="0">
                          <a:solidFill>
                            <a:schemeClr val="tx1"/>
                          </a:solidFill>
                          <a:latin typeface="+mn-lt"/>
                          <a:ea typeface="+mn-ea"/>
                          <a:cs typeface="B Lotus" pitchFamily="2" charset="-78"/>
                        </a:rPr>
                        <a:t>درلغت، مانندکردنِ چیزی به چیز دیگر،در یک یا چند صفت است و در اصطلاحِ علمِ بیان، ادعای همانندی و اشتراک چیزی با چیز دیگر در یک یا چند صفت می‏باشد.</a:t>
                      </a: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a:t>
                      </a:r>
                      <a:endParaRPr lang="en-US" sz="2000" b="1" kern="1200" dirty="0" smtClean="0">
                        <a:solidFill>
                          <a:schemeClr val="tx1"/>
                        </a:solidFill>
                        <a:effectLst>
                          <a:glow rad="139700">
                            <a:schemeClr val="accent2">
                              <a:satMod val="175000"/>
                              <a:alpha val="40000"/>
                            </a:schemeClr>
                          </a:glow>
                        </a:effectLst>
                        <a:latin typeface="+mn-lt"/>
                        <a:ea typeface="+mn-ea"/>
                        <a:cs typeface="B Lotus" pitchFamily="2" charset="-78"/>
                      </a:endParaRPr>
                    </a:p>
                    <a:p>
                      <a:pPr algn="just" rtl="1">
                        <a:lnSpc>
                          <a:spcPct val="150000"/>
                        </a:lnSpc>
                      </a:pPr>
                      <a:r>
                        <a:rPr lang="fa-IR" sz="2000" b="1" kern="1200" dirty="0" smtClean="0">
                          <a:solidFill>
                            <a:schemeClr val="tx1"/>
                          </a:solidFill>
                          <a:latin typeface="+mn-lt"/>
                          <a:ea typeface="+mn-ea"/>
                          <a:cs typeface="B Lotus" pitchFamily="2" charset="-78"/>
                        </a:rPr>
                        <a:t>تشبیه چهار رکن دارد:</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1. مُشبَّه</a:t>
                      </a:r>
                      <a:r>
                        <a:rPr lang="fa-IR" sz="2000" b="1" kern="1200" dirty="0" smtClean="0">
                          <a:solidFill>
                            <a:schemeClr val="tx1"/>
                          </a:solidFill>
                          <a:latin typeface="+mn-lt"/>
                          <a:ea typeface="+mn-ea"/>
                          <a:cs typeface="B Lotus" pitchFamily="2" charset="-78"/>
                        </a:rPr>
                        <a:t>:آنچه که چیز دیگری به آن مانند می‏شود. برای نمونه، در این شعر حافظ:</a:t>
                      </a:r>
                      <a:endParaRPr lang="en-US" sz="2000" b="1" kern="1200" dirty="0" smtClean="0">
                        <a:solidFill>
                          <a:schemeClr val="tx1"/>
                        </a:solidFill>
                        <a:latin typeface="+mn-lt"/>
                        <a:ea typeface="+mn-ea"/>
                        <a:cs typeface="B Lotus" pitchFamily="2" charset="-78"/>
                      </a:endParaRPr>
                    </a:p>
                    <a:p>
                      <a:pPr algn="just" rtl="1">
                        <a:lnSpc>
                          <a:spcPct val="150000"/>
                        </a:lnSpc>
                      </a:pPr>
                      <a:r>
                        <a:rPr lang="fa-IR" sz="2000" b="1" kern="1200" dirty="0" smtClean="0">
                          <a:solidFill>
                            <a:schemeClr val="tx1"/>
                          </a:solidFill>
                          <a:latin typeface="+mn-lt"/>
                          <a:ea typeface="+mn-ea"/>
                          <a:cs typeface="B Lotus" pitchFamily="2" charset="-78"/>
                        </a:rPr>
                        <a:t>دل شکسته‏ی حافظ به خاک خواهد برد</a:t>
                      </a:r>
                      <a:endParaRPr lang="en-US" sz="2000" b="1" kern="1200" dirty="0" smtClean="0">
                        <a:solidFill>
                          <a:schemeClr val="tx1"/>
                        </a:solidFill>
                        <a:latin typeface="+mn-lt"/>
                        <a:ea typeface="+mn-ea"/>
                        <a:cs typeface="B Lotus" pitchFamily="2" charset="-78"/>
                      </a:endParaRPr>
                    </a:p>
                    <a:p>
                      <a:pPr algn="just" rtl="1">
                        <a:lnSpc>
                          <a:spcPct val="150000"/>
                        </a:lnSpc>
                      </a:pPr>
                      <a:r>
                        <a:rPr lang="fa-IR" sz="2000" b="1" kern="1200" dirty="0" smtClean="0">
                          <a:solidFill>
                            <a:schemeClr val="tx1"/>
                          </a:solidFill>
                          <a:latin typeface="+mn-lt"/>
                          <a:ea typeface="+mn-ea"/>
                          <a:cs typeface="B Lotus" pitchFamily="2" charset="-78"/>
                        </a:rPr>
                        <a:t>چولاله، داغ هوایی که در جگر دارد</a:t>
                      </a:r>
                      <a:endParaRPr lang="en-US" sz="2000" b="1" kern="1200" dirty="0" smtClean="0">
                        <a:solidFill>
                          <a:schemeClr val="tx1"/>
                        </a:solidFill>
                        <a:latin typeface="+mn-lt"/>
                        <a:ea typeface="+mn-ea"/>
                        <a:cs typeface="B Lotus" pitchFamily="2" charset="-78"/>
                      </a:endParaRPr>
                    </a:p>
                    <a:p>
                      <a:pPr algn="just" rtl="1">
                        <a:lnSpc>
                          <a:spcPct val="150000"/>
                        </a:lnSpc>
                      </a:pPr>
                      <a:r>
                        <a:rPr lang="fa-IR" sz="2000" b="1" kern="1200" dirty="0" smtClean="0">
                          <a:solidFill>
                            <a:schemeClr val="tx1"/>
                          </a:solidFill>
                          <a:latin typeface="+mn-lt"/>
                          <a:ea typeface="+mn-ea"/>
                          <a:cs typeface="B Lotus" pitchFamily="2" charset="-78"/>
                        </a:rPr>
                        <a:t>«دل شکسته‏ی حافظ» مُشبَّه است.</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2. مُشبّهٌ</a:t>
                      </a:r>
                      <a:r>
                        <a:rPr lang="fa-IR" sz="2000" b="1" kern="1200" dirty="0" smtClean="0">
                          <a:solidFill>
                            <a:schemeClr val="tx1"/>
                          </a:solidFill>
                          <a:latin typeface="+mn-lt"/>
                          <a:ea typeface="+mn-ea"/>
                          <a:cs typeface="B Lotus" pitchFamily="2" charset="-78"/>
                        </a:rPr>
                        <a:t>‏</a:t>
                      </a:r>
                      <a:r>
                        <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به</a:t>
                      </a:r>
                      <a:r>
                        <a:rPr lang="fa-IR" sz="2000" b="1" kern="1200" dirty="0" smtClean="0">
                          <a:solidFill>
                            <a:schemeClr val="tx1"/>
                          </a:solidFill>
                          <a:latin typeface="+mn-lt"/>
                          <a:ea typeface="+mn-ea"/>
                          <a:cs typeface="B Lotus" pitchFamily="2" charset="-78"/>
                        </a:rPr>
                        <a:t>:آنچه که به چیزی دیگرتشبیه می‌شود، مانند «لاله» در شعر فوق.</a:t>
                      </a:r>
                      <a:endParaRPr lang="en-US" sz="2000" b="1" kern="1200" dirty="0" smtClean="0">
                        <a:solidFill>
                          <a:schemeClr val="tx1"/>
                        </a:solidFill>
                        <a:latin typeface="+mn-lt"/>
                        <a:ea typeface="+mn-ea"/>
                        <a:cs typeface="B Lotus" pitchFamily="2" charset="-78"/>
                      </a:endParaRPr>
                    </a:p>
                    <a:p>
                      <a:pPr algn="just" rtl="1">
                        <a:lnSpc>
                          <a:spcPct val="150000"/>
                        </a:lnSpc>
                      </a:pP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محمد علوی‏مقدم، </a:t>
                      </a:r>
                      <a:r>
                        <a:rPr lang="ar-SA" sz="1800" b="1" kern="1200" dirty="0" smtClean="0">
                          <a:solidFill>
                            <a:schemeClr val="tx1"/>
                          </a:solidFill>
                          <a:latin typeface="+mn-lt"/>
                          <a:ea typeface="+mn-ea"/>
                          <a:cs typeface="B Lotus" pitchFamily="2" charset="-78"/>
                        </a:rPr>
                        <a:t>معانی و بیان</a:t>
                      </a:r>
                      <a:r>
                        <a:rPr lang="ar-SA" sz="1800" b="0" kern="1200" dirty="0" smtClean="0">
                          <a:solidFill>
                            <a:schemeClr val="tx1"/>
                          </a:solidFill>
                          <a:latin typeface="+mn-lt"/>
                          <a:ea typeface="+mn-ea"/>
                          <a:cs typeface="B Lotus" pitchFamily="2" charset="-78"/>
                        </a:rPr>
                        <a:t>،ص85.</a:t>
                      </a:r>
                      <a:endParaRPr lang="fa-IR" sz="2000" b="0"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هجدهم / قالب تشبیهی</a:t>
            </a:r>
          </a:p>
        </p:txBody>
      </p:sp>
      <p:sp>
        <p:nvSpPr>
          <p:cNvPr id="17" name="Rounded Rectangle 16">
            <a:hlinkClick r:id="rId9" action="ppaction://hlinksldjump">
              <a:snd r:embed="rId5" name="thbad.wav"/>
            </a:hlinkClick>
            <a:hlinkHover r:id="" action="ppaction://noaction">
              <a:snd r:embed="rId6" name="0.wav"/>
            </a:hlinkHover>
          </p:cNvPr>
          <p:cNvSpPr/>
          <p:nvPr/>
        </p:nvSpPr>
        <p:spPr>
          <a:xfrm flipH="1">
            <a:off x="3857620" y="214290"/>
            <a:ext cx="247504" cy="247504"/>
          </a:xfrm>
          <a:prstGeom prst="roundRect">
            <a:avLst>
              <a:gd name="adj" fmla="val 14338"/>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0" action="ppaction://hlinksldjump">
              <a:snd r:embed="rId5" name="thbad.wav"/>
            </a:hlinkClick>
            <a:hlinkHover r:id="" action="ppaction://noaction">
              <a:snd r:embed="rId6" name="0.wav"/>
            </a:hlinkHover>
          </p:cNvPr>
          <p:cNvSpPr/>
          <p:nvPr/>
        </p:nvSpPr>
        <p:spPr>
          <a:xfrm flipH="1">
            <a:off x="3571868"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11" action="ppaction://hlinksldjump">
              <a:snd r:embed="rId5" name="thbad.wav"/>
            </a:hlinkClick>
            <a:hlinkHover r:id="" action="ppaction://noaction">
              <a:snd r:embed="rId6" name="0.wav"/>
            </a:hlinkHover>
          </p:cNvPr>
          <p:cNvSpPr/>
          <p:nvPr/>
        </p:nvSpPr>
        <p:spPr>
          <a:xfrm flipH="1">
            <a:off x="328611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12" action="ppaction://hlinksldjump">
              <a:snd r:embed="rId5" name="thbad.wav"/>
            </a:hlinkClick>
            <a:hlinkHover r:id="" action="ppaction://noaction">
              <a:snd r:embed="rId6" name="0.wav"/>
            </a:hlinkHover>
          </p:cNvPr>
          <p:cNvSpPr/>
          <p:nvPr/>
        </p:nvSpPr>
        <p:spPr>
          <a:xfrm flipH="1">
            <a:off x="300036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13" action="ppaction://hlinksldjump">
              <a:snd r:embed="rId5" name="thbad.wav"/>
            </a:hlinkClick>
            <a:hlinkHover r:id="" action="ppaction://noaction">
              <a:snd r:embed="rId6" name="0.wav"/>
            </a:hlinkHover>
          </p:cNvPr>
          <p:cNvSpPr/>
          <p:nvPr/>
        </p:nvSpPr>
        <p:spPr>
          <a:xfrm flipH="1">
            <a:off x="271461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23" name="Rounded Rectangle 22">
            <a:hlinkClick r:id="rId14" action="ppaction://hlinksldjump">
              <a:snd r:embed="rId5" name="thbad.wav"/>
            </a:hlinkClick>
            <a:hlinkHover r:id="" action="ppaction://noaction">
              <a:snd r:embed="rId6" name="0.wav"/>
            </a:hlinkHover>
          </p:cNvPr>
          <p:cNvSpPr/>
          <p:nvPr/>
        </p:nvSpPr>
        <p:spPr>
          <a:xfrm flipH="1">
            <a:off x="2428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24" name="Rounded Rectangle 23">
            <a:hlinkClick r:id="rId15" action="ppaction://hlinksldjump">
              <a:snd r:embed="rId5" name="thbad.wav"/>
            </a:hlinkClick>
            <a:hlinkHover r:id="" action="ppaction://noaction">
              <a:snd r:embed="rId6" name="0.wav"/>
            </a:hlinkHover>
          </p:cNvPr>
          <p:cNvSpPr/>
          <p:nvPr/>
        </p:nvSpPr>
        <p:spPr>
          <a:xfrm flipH="1">
            <a:off x="214310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25" name="Rounded Rectangle 24">
            <a:hlinkClick r:id="rId16" action="ppaction://hlinksldjump">
              <a:snd r:embed="rId5" name="thbad.wav"/>
            </a:hlinkClick>
            <a:hlinkHover r:id="" action="ppaction://noaction">
              <a:snd r:embed="rId6" name="0.wav"/>
            </a:hlinkHover>
          </p:cNvPr>
          <p:cNvSpPr/>
          <p:nvPr/>
        </p:nvSpPr>
        <p:spPr>
          <a:xfrm flipH="1">
            <a:off x="185229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27" name="Rounded Rectangle 26">
            <a:hlinkClick r:id="rId17" action="ppaction://hlinksldjump">
              <a:snd r:embed="rId5" name="thbad.wav"/>
            </a:hlinkClick>
            <a:hlinkHover r:id="" action="ppaction://noaction">
              <a:snd r:embed="rId6" name="0.wav"/>
            </a:hlinkHover>
          </p:cNvPr>
          <p:cNvSpPr/>
          <p:nvPr/>
        </p:nvSpPr>
        <p:spPr>
          <a:xfrm flipH="1">
            <a:off x="157160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28" name="Rounded Rectangle 27">
            <a:hlinkClick r:id="rId18"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29" name="Rounded Rectangle 28">
            <a:hlinkClick r:id="rId19"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31" name="Rounded Rectangle 30">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33" name="Rounded Rectangle 32">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34" name="Rounded Rectangle 33">
            <a:hlinkClick r:id="rId22" action="ppaction://hlinksldjump">
              <a:snd r:embed="rId5" name="thbad.wav"/>
            </a:hlinkClick>
            <a:hlinkHover r:id="" action="ppaction://noaction">
              <a:snd r:embed="rId6" name="0.wav"/>
            </a:hlinkHover>
          </p:cNvPr>
          <p:cNvSpPr/>
          <p:nvPr/>
        </p:nvSpPr>
        <p:spPr>
          <a:xfrm flipH="1">
            <a:off x="714348"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17"/>
                                        </p:tgtEl>
                                        <p:attrNameLst>
                                          <p:attrName>style.visibility</p:attrName>
                                        </p:attrNameLst>
                                      </p:cBhvr>
                                      <p:to>
                                        <p:strVal val="visible"/>
                                      </p:to>
                                    </p:set>
                                    <p:anim calcmode="lin" valueType="num">
                                      <p:cBhvr additive="base">
                                        <p:cTn id="28" dur="1000" fill="hold"/>
                                        <p:tgtEl>
                                          <p:spTgt spid="17"/>
                                        </p:tgtEl>
                                        <p:attrNameLst>
                                          <p:attrName>ppt_x</p:attrName>
                                        </p:attrNameLst>
                                      </p:cBhvr>
                                      <p:tavLst>
                                        <p:tav tm="0">
                                          <p:val>
                                            <p:strVal val="0-#ppt_w/2"/>
                                          </p:val>
                                        </p:tav>
                                        <p:tav tm="100000">
                                          <p:val>
                                            <p:strVal val="#ppt_x"/>
                                          </p:val>
                                        </p:tav>
                                      </p:tavLst>
                                    </p:anim>
                                    <p:anim calcmode="lin" valueType="num">
                                      <p:cBhvr additive="base">
                                        <p:cTn id="29" dur="1000" fill="hold"/>
                                        <p:tgtEl>
                                          <p:spTgt spid="17"/>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18"/>
                                        </p:tgtEl>
                                        <p:attrNameLst>
                                          <p:attrName>style.visibility</p:attrName>
                                        </p:attrNameLst>
                                      </p:cBhvr>
                                      <p:to>
                                        <p:strVal val="visible"/>
                                      </p:to>
                                    </p:set>
                                    <p:anim calcmode="lin" valueType="num">
                                      <p:cBhvr additive="base">
                                        <p:cTn id="32" dur="1000" fill="hold"/>
                                        <p:tgtEl>
                                          <p:spTgt spid="18"/>
                                        </p:tgtEl>
                                        <p:attrNameLst>
                                          <p:attrName>ppt_x</p:attrName>
                                        </p:attrNameLst>
                                      </p:cBhvr>
                                      <p:tavLst>
                                        <p:tav tm="0">
                                          <p:val>
                                            <p:strVal val="0-#ppt_w/2"/>
                                          </p:val>
                                        </p:tav>
                                        <p:tav tm="100000">
                                          <p:val>
                                            <p:strVal val="#ppt_x"/>
                                          </p:val>
                                        </p:tav>
                                      </p:tavLst>
                                    </p:anim>
                                    <p:anim calcmode="lin" valueType="num">
                                      <p:cBhvr additive="base">
                                        <p:cTn id="33" dur="1000" fill="hold"/>
                                        <p:tgtEl>
                                          <p:spTgt spid="18"/>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9"/>
                                        </p:tgtEl>
                                        <p:attrNameLst>
                                          <p:attrName>style.visibility</p:attrName>
                                        </p:attrNameLst>
                                      </p:cBhvr>
                                      <p:to>
                                        <p:strVal val="visible"/>
                                      </p:to>
                                    </p:set>
                                    <p:anim calcmode="lin" valueType="num">
                                      <p:cBhvr additive="base">
                                        <p:cTn id="36" dur="1000" fill="hold"/>
                                        <p:tgtEl>
                                          <p:spTgt spid="19"/>
                                        </p:tgtEl>
                                        <p:attrNameLst>
                                          <p:attrName>ppt_x</p:attrName>
                                        </p:attrNameLst>
                                      </p:cBhvr>
                                      <p:tavLst>
                                        <p:tav tm="0">
                                          <p:val>
                                            <p:strVal val="0-#ppt_w/2"/>
                                          </p:val>
                                        </p:tav>
                                        <p:tav tm="100000">
                                          <p:val>
                                            <p:strVal val="#ppt_x"/>
                                          </p:val>
                                        </p:tav>
                                      </p:tavLst>
                                    </p:anim>
                                    <p:anim calcmode="lin" valueType="num">
                                      <p:cBhvr additive="base">
                                        <p:cTn id="37" dur="1000" fill="hold"/>
                                        <p:tgtEl>
                                          <p:spTgt spid="19"/>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20"/>
                                        </p:tgtEl>
                                        <p:attrNameLst>
                                          <p:attrName>style.visibility</p:attrName>
                                        </p:attrNameLst>
                                      </p:cBhvr>
                                      <p:to>
                                        <p:strVal val="visible"/>
                                      </p:to>
                                    </p:set>
                                    <p:anim calcmode="lin" valueType="num">
                                      <p:cBhvr additive="base">
                                        <p:cTn id="40" dur="1000" fill="hold"/>
                                        <p:tgtEl>
                                          <p:spTgt spid="20"/>
                                        </p:tgtEl>
                                        <p:attrNameLst>
                                          <p:attrName>ppt_x</p:attrName>
                                        </p:attrNameLst>
                                      </p:cBhvr>
                                      <p:tavLst>
                                        <p:tav tm="0">
                                          <p:val>
                                            <p:strVal val="0-#ppt_w/2"/>
                                          </p:val>
                                        </p:tav>
                                        <p:tav tm="100000">
                                          <p:val>
                                            <p:strVal val="#ppt_x"/>
                                          </p:val>
                                        </p:tav>
                                      </p:tavLst>
                                    </p:anim>
                                    <p:anim calcmode="lin" valueType="num">
                                      <p:cBhvr additive="base">
                                        <p:cTn id="41" dur="1000" fill="hold"/>
                                        <p:tgtEl>
                                          <p:spTgt spid="20"/>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22"/>
                                        </p:tgtEl>
                                        <p:attrNameLst>
                                          <p:attrName>style.visibility</p:attrName>
                                        </p:attrNameLst>
                                      </p:cBhvr>
                                      <p:to>
                                        <p:strVal val="visible"/>
                                      </p:to>
                                    </p:set>
                                    <p:anim calcmode="lin" valueType="num">
                                      <p:cBhvr additive="base">
                                        <p:cTn id="44" dur="1000" fill="hold"/>
                                        <p:tgtEl>
                                          <p:spTgt spid="22"/>
                                        </p:tgtEl>
                                        <p:attrNameLst>
                                          <p:attrName>ppt_x</p:attrName>
                                        </p:attrNameLst>
                                      </p:cBhvr>
                                      <p:tavLst>
                                        <p:tav tm="0">
                                          <p:val>
                                            <p:strVal val="0-#ppt_w/2"/>
                                          </p:val>
                                        </p:tav>
                                        <p:tav tm="100000">
                                          <p:val>
                                            <p:strVal val="#ppt_x"/>
                                          </p:val>
                                        </p:tav>
                                      </p:tavLst>
                                    </p:anim>
                                    <p:anim calcmode="lin" valueType="num">
                                      <p:cBhvr additive="base">
                                        <p:cTn id="45" dur="1000" fill="hold"/>
                                        <p:tgtEl>
                                          <p:spTgt spid="2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23"/>
                                        </p:tgtEl>
                                        <p:attrNameLst>
                                          <p:attrName>style.visibility</p:attrName>
                                        </p:attrNameLst>
                                      </p:cBhvr>
                                      <p:to>
                                        <p:strVal val="visible"/>
                                      </p:to>
                                    </p:set>
                                    <p:anim calcmode="lin" valueType="num">
                                      <p:cBhvr additive="base">
                                        <p:cTn id="48" dur="1000" fill="hold"/>
                                        <p:tgtEl>
                                          <p:spTgt spid="23"/>
                                        </p:tgtEl>
                                        <p:attrNameLst>
                                          <p:attrName>ppt_x</p:attrName>
                                        </p:attrNameLst>
                                      </p:cBhvr>
                                      <p:tavLst>
                                        <p:tav tm="0">
                                          <p:val>
                                            <p:strVal val="0-#ppt_w/2"/>
                                          </p:val>
                                        </p:tav>
                                        <p:tav tm="100000">
                                          <p:val>
                                            <p:strVal val="#ppt_x"/>
                                          </p:val>
                                        </p:tav>
                                      </p:tavLst>
                                    </p:anim>
                                    <p:anim calcmode="lin" valueType="num">
                                      <p:cBhvr additive="base">
                                        <p:cTn id="49" dur="1000" fill="hold"/>
                                        <p:tgtEl>
                                          <p:spTgt spid="2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additive="base">
                                        <p:cTn id="52" dur="1000" fill="hold"/>
                                        <p:tgtEl>
                                          <p:spTgt spid="24"/>
                                        </p:tgtEl>
                                        <p:attrNameLst>
                                          <p:attrName>ppt_x</p:attrName>
                                        </p:attrNameLst>
                                      </p:cBhvr>
                                      <p:tavLst>
                                        <p:tav tm="0">
                                          <p:val>
                                            <p:strVal val="0-#ppt_w/2"/>
                                          </p:val>
                                        </p:tav>
                                        <p:tav tm="100000">
                                          <p:val>
                                            <p:strVal val="#ppt_x"/>
                                          </p:val>
                                        </p:tav>
                                      </p:tavLst>
                                    </p:anim>
                                    <p:anim calcmode="lin" valueType="num">
                                      <p:cBhvr additive="base">
                                        <p:cTn id="53" dur="1000" fill="hold"/>
                                        <p:tgtEl>
                                          <p:spTgt spid="2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25"/>
                                        </p:tgtEl>
                                        <p:attrNameLst>
                                          <p:attrName>style.visibility</p:attrName>
                                        </p:attrNameLst>
                                      </p:cBhvr>
                                      <p:to>
                                        <p:strVal val="visible"/>
                                      </p:to>
                                    </p:set>
                                    <p:anim calcmode="lin" valueType="num">
                                      <p:cBhvr additive="base">
                                        <p:cTn id="56" dur="1000" fill="hold"/>
                                        <p:tgtEl>
                                          <p:spTgt spid="25"/>
                                        </p:tgtEl>
                                        <p:attrNameLst>
                                          <p:attrName>ppt_x</p:attrName>
                                        </p:attrNameLst>
                                      </p:cBhvr>
                                      <p:tavLst>
                                        <p:tav tm="0">
                                          <p:val>
                                            <p:strVal val="0-#ppt_w/2"/>
                                          </p:val>
                                        </p:tav>
                                        <p:tav tm="100000">
                                          <p:val>
                                            <p:strVal val="#ppt_x"/>
                                          </p:val>
                                        </p:tav>
                                      </p:tavLst>
                                    </p:anim>
                                    <p:anim calcmode="lin" valueType="num">
                                      <p:cBhvr additive="base">
                                        <p:cTn id="57" dur="1000" fill="hold"/>
                                        <p:tgtEl>
                                          <p:spTgt spid="2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27"/>
                                        </p:tgtEl>
                                        <p:attrNameLst>
                                          <p:attrName>style.visibility</p:attrName>
                                        </p:attrNameLst>
                                      </p:cBhvr>
                                      <p:to>
                                        <p:strVal val="visible"/>
                                      </p:to>
                                    </p:set>
                                    <p:anim calcmode="lin" valueType="num">
                                      <p:cBhvr additive="base">
                                        <p:cTn id="60" dur="1000" fill="hold"/>
                                        <p:tgtEl>
                                          <p:spTgt spid="27"/>
                                        </p:tgtEl>
                                        <p:attrNameLst>
                                          <p:attrName>ppt_x</p:attrName>
                                        </p:attrNameLst>
                                      </p:cBhvr>
                                      <p:tavLst>
                                        <p:tav tm="0">
                                          <p:val>
                                            <p:strVal val="0-#ppt_w/2"/>
                                          </p:val>
                                        </p:tav>
                                        <p:tav tm="100000">
                                          <p:val>
                                            <p:strVal val="#ppt_x"/>
                                          </p:val>
                                        </p:tav>
                                      </p:tavLst>
                                    </p:anim>
                                    <p:anim calcmode="lin" valueType="num">
                                      <p:cBhvr additive="base">
                                        <p:cTn id="61" dur="1000" fill="hold"/>
                                        <p:tgtEl>
                                          <p:spTgt spid="27"/>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28"/>
                                        </p:tgtEl>
                                        <p:attrNameLst>
                                          <p:attrName>style.visibility</p:attrName>
                                        </p:attrNameLst>
                                      </p:cBhvr>
                                      <p:to>
                                        <p:strVal val="visible"/>
                                      </p:to>
                                    </p:set>
                                    <p:anim calcmode="lin" valueType="num">
                                      <p:cBhvr additive="base">
                                        <p:cTn id="64" dur="1000" fill="hold"/>
                                        <p:tgtEl>
                                          <p:spTgt spid="28"/>
                                        </p:tgtEl>
                                        <p:attrNameLst>
                                          <p:attrName>ppt_x</p:attrName>
                                        </p:attrNameLst>
                                      </p:cBhvr>
                                      <p:tavLst>
                                        <p:tav tm="0">
                                          <p:val>
                                            <p:strVal val="0-#ppt_w/2"/>
                                          </p:val>
                                        </p:tav>
                                        <p:tav tm="100000">
                                          <p:val>
                                            <p:strVal val="#ppt_x"/>
                                          </p:val>
                                        </p:tav>
                                      </p:tavLst>
                                    </p:anim>
                                    <p:anim calcmode="lin" valueType="num">
                                      <p:cBhvr additive="base">
                                        <p:cTn id="65" dur="1000" fill="hold"/>
                                        <p:tgtEl>
                                          <p:spTgt spid="28"/>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29"/>
                                        </p:tgtEl>
                                        <p:attrNameLst>
                                          <p:attrName>style.visibility</p:attrName>
                                        </p:attrNameLst>
                                      </p:cBhvr>
                                      <p:to>
                                        <p:strVal val="visible"/>
                                      </p:to>
                                    </p:set>
                                    <p:anim calcmode="lin" valueType="num">
                                      <p:cBhvr additive="base">
                                        <p:cTn id="68" dur="1000" fill="hold"/>
                                        <p:tgtEl>
                                          <p:spTgt spid="29"/>
                                        </p:tgtEl>
                                        <p:attrNameLst>
                                          <p:attrName>ppt_x</p:attrName>
                                        </p:attrNameLst>
                                      </p:cBhvr>
                                      <p:tavLst>
                                        <p:tav tm="0">
                                          <p:val>
                                            <p:strVal val="0-#ppt_w/2"/>
                                          </p:val>
                                        </p:tav>
                                        <p:tav tm="100000">
                                          <p:val>
                                            <p:strVal val="#ppt_x"/>
                                          </p:val>
                                        </p:tav>
                                      </p:tavLst>
                                    </p:anim>
                                    <p:anim calcmode="lin" valueType="num">
                                      <p:cBhvr additive="base">
                                        <p:cTn id="69" dur="1000" fill="hold"/>
                                        <p:tgtEl>
                                          <p:spTgt spid="29"/>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31"/>
                                        </p:tgtEl>
                                        <p:attrNameLst>
                                          <p:attrName>style.visibility</p:attrName>
                                        </p:attrNameLst>
                                      </p:cBhvr>
                                      <p:to>
                                        <p:strVal val="visible"/>
                                      </p:to>
                                    </p:set>
                                    <p:anim calcmode="lin" valueType="num">
                                      <p:cBhvr additive="base">
                                        <p:cTn id="72" dur="1000" fill="hold"/>
                                        <p:tgtEl>
                                          <p:spTgt spid="31"/>
                                        </p:tgtEl>
                                        <p:attrNameLst>
                                          <p:attrName>ppt_x</p:attrName>
                                        </p:attrNameLst>
                                      </p:cBhvr>
                                      <p:tavLst>
                                        <p:tav tm="0">
                                          <p:val>
                                            <p:strVal val="0-#ppt_w/2"/>
                                          </p:val>
                                        </p:tav>
                                        <p:tav tm="100000">
                                          <p:val>
                                            <p:strVal val="#ppt_x"/>
                                          </p:val>
                                        </p:tav>
                                      </p:tavLst>
                                    </p:anim>
                                    <p:anim calcmode="lin" valueType="num">
                                      <p:cBhvr additive="base">
                                        <p:cTn id="73" dur="1000" fill="hold"/>
                                        <p:tgtEl>
                                          <p:spTgt spid="31"/>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34"/>
                                        </p:tgtEl>
                                        <p:attrNameLst>
                                          <p:attrName>style.visibility</p:attrName>
                                        </p:attrNameLst>
                                      </p:cBhvr>
                                      <p:to>
                                        <p:strVal val="visible"/>
                                      </p:to>
                                    </p:set>
                                    <p:anim calcmode="lin" valueType="num">
                                      <p:cBhvr additive="base">
                                        <p:cTn id="76" dur="1000" fill="hold"/>
                                        <p:tgtEl>
                                          <p:spTgt spid="34"/>
                                        </p:tgtEl>
                                        <p:attrNameLst>
                                          <p:attrName>ppt_x</p:attrName>
                                        </p:attrNameLst>
                                      </p:cBhvr>
                                      <p:tavLst>
                                        <p:tav tm="0">
                                          <p:val>
                                            <p:strVal val="0-#ppt_w/2"/>
                                          </p:val>
                                        </p:tav>
                                        <p:tav tm="100000">
                                          <p:val>
                                            <p:strVal val="#ppt_x"/>
                                          </p:val>
                                        </p:tav>
                                      </p:tavLst>
                                    </p:anim>
                                    <p:anim calcmode="lin" valueType="num">
                                      <p:cBhvr additive="base">
                                        <p:cTn id="77" dur="1000" fill="hold"/>
                                        <p:tgtEl>
                                          <p:spTgt spid="34"/>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33"/>
                                        </p:tgtEl>
                                        <p:attrNameLst>
                                          <p:attrName>style.visibility</p:attrName>
                                        </p:attrNameLst>
                                      </p:cBhvr>
                                      <p:to>
                                        <p:strVal val="visible"/>
                                      </p:to>
                                    </p:set>
                                    <p:anim calcmode="lin" valueType="num">
                                      <p:cBhvr additive="base">
                                        <p:cTn id="80" dur="1000" fill="hold"/>
                                        <p:tgtEl>
                                          <p:spTgt spid="33"/>
                                        </p:tgtEl>
                                        <p:attrNameLst>
                                          <p:attrName>ppt_x</p:attrName>
                                        </p:attrNameLst>
                                      </p:cBhvr>
                                      <p:tavLst>
                                        <p:tav tm="0">
                                          <p:val>
                                            <p:strVal val="0-#ppt_w/2"/>
                                          </p:val>
                                        </p:tav>
                                        <p:tav tm="100000">
                                          <p:val>
                                            <p:strVal val="#ppt_x"/>
                                          </p:val>
                                        </p:tav>
                                      </p:tavLst>
                                    </p:anim>
                                    <p:anim calcmode="lin" valueType="num">
                                      <p:cBhvr additive="base">
                                        <p:cTn id="81" dur="1000" fill="hold"/>
                                        <p:tgtEl>
                                          <p:spTgt spid="33"/>
                                        </p:tgtEl>
                                        <p:attrNameLst>
                                          <p:attrName>ppt_y</p:attrName>
                                        </p:attrNameLst>
                                      </p:cBhvr>
                                      <p:tavLst>
                                        <p:tav tm="0">
                                          <p:val>
                                            <p:strVal val="#ppt_y"/>
                                          </p:val>
                                        </p:tav>
                                        <p:tav tm="100000">
                                          <p:val>
                                            <p:strVal val="#ppt_y"/>
                                          </p:val>
                                        </p:tav>
                                      </p:tavLst>
                                    </p:anim>
                                  </p:childTnLst>
                                </p:cTn>
                              </p:par>
                            </p:childTnLst>
                          </p:cTn>
                        </p:par>
                        <p:par>
                          <p:cTn id="82" fill="hold">
                            <p:stCondLst>
                              <p:cond delay="2000"/>
                            </p:stCondLst>
                            <p:childTnLst>
                              <p:par>
                                <p:cTn id="83" presetID="10" presetClass="entr" presetSubtype="0" fill="hold" nodeType="afterEffect">
                                  <p:stCondLst>
                                    <p:cond delay="0"/>
                                  </p:stCondLst>
                                  <p:childTnLst>
                                    <p:set>
                                      <p:cBhvr>
                                        <p:cTn id="84" dur="1" fill="hold">
                                          <p:stCondLst>
                                            <p:cond delay="0"/>
                                          </p:stCondLst>
                                        </p:cTn>
                                        <p:tgtEl>
                                          <p:spTgt spid="30"/>
                                        </p:tgtEl>
                                        <p:attrNameLst>
                                          <p:attrName>style.visibility</p:attrName>
                                        </p:attrNameLst>
                                      </p:cBhvr>
                                      <p:to>
                                        <p:strVal val="visible"/>
                                      </p:to>
                                    </p:set>
                                    <p:animEffect transition="in" filter="fade">
                                      <p:cBhvr>
                                        <p:cTn id="85"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7" grpId="0" animBg="1"/>
      <p:bldP spid="18" grpId="0" animBg="1"/>
      <p:bldP spid="19" grpId="0" animBg="1"/>
      <p:bldP spid="20" grpId="0" animBg="1"/>
      <p:bldP spid="22" grpId="0" animBg="1"/>
      <p:bldP spid="23" grpId="0" animBg="1"/>
      <p:bldP spid="24" grpId="0" animBg="1"/>
      <p:bldP spid="25" grpId="0" animBg="1"/>
      <p:bldP spid="27" grpId="0" animBg="1"/>
      <p:bldP spid="28" grpId="0" animBg="1"/>
      <p:bldP spid="29" grpId="0" animBg="1"/>
      <p:bldP spid="31" grpId="0" animBg="1"/>
      <p:bldP spid="33" grpId="0" animBg="1"/>
      <p:bldP spid="34" grpId="0" animBg="1"/>
    </p:bldLst>
  </p:timing>
</p:sld>
</file>

<file path=ppt/slides/slide221.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3</a:t>
                      </a: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 وجه‏شبه</a:t>
                      </a:r>
                      <a:r>
                        <a:rPr lang="fa-IR" sz="2200" b="1" kern="1200" dirty="0" smtClean="0">
                          <a:solidFill>
                            <a:schemeClr val="tx1"/>
                          </a:solidFill>
                          <a:latin typeface="+mn-lt"/>
                          <a:ea typeface="+mn-ea"/>
                          <a:cs typeface="B Lotus" pitchFamily="2" charset="-78"/>
                        </a:rPr>
                        <a:t>: صفت یا وجه مشترکی که بین مشبّه و مشبّهٌ‏به وجود دارد. در مثال فوق «داغِ دل به خاک بردن» وجهِ شبه است.</a:t>
                      </a:r>
                      <a:endParaRPr lang="en-US" sz="2200" b="1" kern="1200" dirty="0" smtClean="0">
                        <a:solidFill>
                          <a:schemeClr val="tx1"/>
                        </a:solidFill>
                        <a:latin typeface="+mn-lt"/>
                        <a:ea typeface="+mn-ea"/>
                        <a:cs typeface="B Lotus" pitchFamily="2" charset="-78"/>
                      </a:endParaRPr>
                    </a:p>
                    <a:p>
                      <a:pPr algn="just" rtl="1">
                        <a:lnSpc>
                          <a:spcPct val="150000"/>
                        </a:lnSpc>
                      </a:pPr>
                      <a:r>
                        <a:rPr lang="ar-SA" sz="2200" b="1" kern="1200" dirty="0" smtClean="0">
                          <a:solidFill>
                            <a:schemeClr val="tx1"/>
                          </a:solidFill>
                          <a:latin typeface="+mn-lt"/>
                          <a:ea typeface="+mn-ea"/>
                          <a:cs typeface="B Lotus" pitchFamily="2" charset="-78"/>
                        </a:rPr>
                        <a:t>«بحث وجه شبه مهم‏ترین بحث تشبیه است؛ چون وجه شبه مبیّن جهان‏بینی و تخیّل فرد است و میزان نوآوری یا تقلید فرد را نشان می‏دهد. وجه‏شبه همواره موردی ادّعایی است؛ یعنی هنرمند مدّعی شباهت بین دو چیز می‏شود، منتها مورد ادّعا به نحوی است که جنبه‏ی اقناعی دارد؛ یعنی، بعد از ادّعای او، ما قبول می‏کنیم که چنین شباهتی هست. </a:t>
                      </a:r>
                      <a:r>
                        <a:rPr lang="fa-IR" sz="2400" b="1" kern="1200" dirty="0" smtClean="0">
                          <a:solidFill>
                            <a:schemeClr val="tx1"/>
                          </a:solidFill>
                          <a:effectLst>
                            <a:glow rad="139700">
                              <a:schemeClr val="accent2">
                                <a:satMod val="175000"/>
                                <a:alpha val="40000"/>
                              </a:schemeClr>
                            </a:glow>
                          </a:effectLst>
                          <a:latin typeface="+mn-lt"/>
                          <a:ea typeface="+mn-ea"/>
                          <a:cs typeface="B Lotus" pitchFamily="2" charset="-78"/>
                        </a:rPr>
                        <a:t>*</a:t>
                      </a:r>
                      <a:endParaRPr lang="fa-IR" sz="2200" b="1" kern="1200" dirty="0" smtClean="0">
                        <a:solidFill>
                          <a:schemeClr val="tx1"/>
                        </a:solidFill>
                        <a:latin typeface="+mn-lt"/>
                        <a:ea typeface="+mn-ea"/>
                        <a:cs typeface="B Lotus" pitchFamily="2" charset="-78"/>
                      </a:endParaRPr>
                    </a:p>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r>
                        <a:rPr lang="fa-IR" sz="24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200" b="0" kern="1200" dirty="0" smtClean="0">
                          <a:solidFill>
                            <a:schemeClr val="tx1"/>
                          </a:solidFill>
                          <a:latin typeface="+mn-lt"/>
                          <a:ea typeface="+mn-ea"/>
                          <a:cs typeface="B Lotus" pitchFamily="2" charset="-78"/>
                        </a:rPr>
                        <a:t>محمّد علوي مقدّم، </a:t>
                      </a:r>
                      <a:r>
                        <a:rPr lang="ar-SA" sz="2200" b="1" kern="1200" dirty="0" smtClean="0">
                          <a:solidFill>
                            <a:schemeClr val="tx1"/>
                          </a:solidFill>
                          <a:latin typeface="+mn-lt"/>
                          <a:ea typeface="+mn-ea"/>
                          <a:cs typeface="B Lotus" pitchFamily="2" charset="-78"/>
                        </a:rPr>
                        <a:t>معاني و بیان</a:t>
                      </a:r>
                      <a:r>
                        <a:rPr lang="ar-SA" sz="2200" b="0" kern="1200" dirty="0" smtClean="0">
                          <a:solidFill>
                            <a:schemeClr val="tx1"/>
                          </a:solidFill>
                          <a:latin typeface="+mn-lt"/>
                          <a:ea typeface="+mn-ea"/>
                          <a:cs typeface="B Lotus" pitchFamily="2" charset="-78"/>
                        </a:rPr>
                        <a:t>، ص98.</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هجدهم / قالب تشبیهی</a:t>
            </a:r>
          </a:p>
        </p:txBody>
      </p:sp>
      <p:sp>
        <p:nvSpPr>
          <p:cNvPr id="17" name="Rounded Rectangle 16">
            <a:hlinkClick r:id="rId9" action="ppaction://hlinksldjump">
              <a:snd r:embed="rId5" name="thbad.wav"/>
            </a:hlinkClick>
            <a:hlinkHover r:id="" action="ppaction://noaction">
              <a:snd r:embed="rId6" name="0.wav"/>
            </a:hlinkHover>
          </p:cNvPr>
          <p:cNvSpPr/>
          <p:nvPr/>
        </p:nvSpPr>
        <p:spPr>
          <a:xfrm flipH="1">
            <a:off x="3857620"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0" action="ppaction://hlinksldjump">
              <a:snd r:embed="rId5" name="thbad.wav"/>
            </a:hlinkClick>
            <a:hlinkHover r:id="" action="ppaction://noaction">
              <a:snd r:embed="rId6" name="0.wav"/>
            </a:hlinkHover>
          </p:cNvPr>
          <p:cNvSpPr/>
          <p:nvPr/>
        </p:nvSpPr>
        <p:spPr>
          <a:xfrm flipH="1">
            <a:off x="3571868" y="214290"/>
            <a:ext cx="247504" cy="247504"/>
          </a:xfrm>
          <a:prstGeom prst="roundRect">
            <a:avLst>
              <a:gd name="adj" fmla="val 17118"/>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11" action="ppaction://hlinksldjump">
              <a:snd r:embed="rId5" name="thbad.wav"/>
            </a:hlinkClick>
            <a:hlinkHover r:id="" action="ppaction://noaction">
              <a:snd r:embed="rId6" name="0.wav"/>
            </a:hlinkHover>
          </p:cNvPr>
          <p:cNvSpPr/>
          <p:nvPr/>
        </p:nvSpPr>
        <p:spPr>
          <a:xfrm flipH="1">
            <a:off x="328611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12" action="ppaction://hlinksldjump">
              <a:snd r:embed="rId5" name="thbad.wav"/>
            </a:hlinkClick>
            <a:hlinkHover r:id="" action="ppaction://noaction">
              <a:snd r:embed="rId6" name="0.wav"/>
            </a:hlinkHover>
          </p:cNvPr>
          <p:cNvSpPr/>
          <p:nvPr/>
        </p:nvSpPr>
        <p:spPr>
          <a:xfrm flipH="1">
            <a:off x="300036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13" action="ppaction://hlinksldjump">
              <a:snd r:embed="rId5" name="thbad.wav"/>
            </a:hlinkClick>
            <a:hlinkHover r:id="" action="ppaction://noaction">
              <a:snd r:embed="rId6" name="0.wav"/>
            </a:hlinkHover>
          </p:cNvPr>
          <p:cNvSpPr/>
          <p:nvPr/>
        </p:nvSpPr>
        <p:spPr>
          <a:xfrm flipH="1">
            <a:off x="271461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23" name="Rounded Rectangle 22">
            <a:hlinkClick r:id="rId14" action="ppaction://hlinksldjump">
              <a:snd r:embed="rId5" name="thbad.wav"/>
            </a:hlinkClick>
            <a:hlinkHover r:id="" action="ppaction://noaction">
              <a:snd r:embed="rId6" name="0.wav"/>
            </a:hlinkHover>
          </p:cNvPr>
          <p:cNvSpPr/>
          <p:nvPr/>
        </p:nvSpPr>
        <p:spPr>
          <a:xfrm flipH="1">
            <a:off x="2428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24" name="Rounded Rectangle 23">
            <a:hlinkClick r:id="rId15" action="ppaction://hlinksldjump">
              <a:snd r:embed="rId5" name="thbad.wav"/>
            </a:hlinkClick>
            <a:hlinkHover r:id="" action="ppaction://noaction">
              <a:snd r:embed="rId6" name="0.wav"/>
            </a:hlinkHover>
          </p:cNvPr>
          <p:cNvSpPr/>
          <p:nvPr/>
        </p:nvSpPr>
        <p:spPr>
          <a:xfrm flipH="1">
            <a:off x="214310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25" name="Rounded Rectangle 24">
            <a:hlinkClick r:id="rId16" action="ppaction://hlinksldjump">
              <a:snd r:embed="rId5" name="thbad.wav"/>
            </a:hlinkClick>
            <a:hlinkHover r:id="" action="ppaction://noaction">
              <a:snd r:embed="rId6" name="0.wav"/>
            </a:hlinkHover>
          </p:cNvPr>
          <p:cNvSpPr/>
          <p:nvPr/>
        </p:nvSpPr>
        <p:spPr>
          <a:xfrm flipH="1">
            <a:off x="185229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27" name="Rounded Rectangle 26">
            <a:hlinkClick r:id="rId17" action="ppaction://hlinksldjump">
              <a:snd r:embed="rId5" name="thbad.wav"/>
            </a:hlinkClick>
            <a:hlinkHover r:id="" action="ppaction://noaction">
              <a:snd r:embed="rId6" name="0.wav"/>
            </a:hlinkHover>
          </p:cNvPr>
          <p:cNvSpPr/>
          <p:nvPr/>
        </p:nvSpPr>
        <p:spPr>
          <a:xfrm flipH="1">
            <a:off x="157160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28" name="Rounded Rectangle 27">
            <a:hlinkClick r:id="rId18"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29" name="Rounded Rectangle 28">
            <a:hlinkClick r:id="rId19"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31" name="Rounded Rectangle 30">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32" name="Rounded Rectangle 31">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33" name="Rounded Rectangle 32">
            <a:hlinkClick r:id="rId22" action="ppaction://hlinksldjump">
              <a:snd r:embed="rId5" name="thbad.wav"/>
            </a:hlinkClick>
            <a:hlinkHover r:id="" action="ppaction://noaction">
              <a:snd r:embed="rId6" name="0.wav"/>
            </a:hlinkHover>
          </p:cNvPr>
          <p:cNvSpPr/>
          <p:nvPr/>
        </p:nvSpPr>
        <p:spPr>
          <a:xfrm flipH="1">
            <a:off x="714348"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17"/>
                                        </p:tgtEl>
                                        <p:attrNameLst>
                                          <p:attrName>style.visibility</p:attrName>
                                        </p:attrNameLst>
                                      </p:cBhvr>
                                      <p:to>
                                        <p:strVal val="visible"/>
                                      </p:to>
                                    </p:set>
                                    <p:anim calcmode="lin" valueType="num">
                                      <p:cBhvr additive="base">
                                        <p:cTn id="28" dur="1000" fill="hold"/>
                                        <p:tgtEl>
                                          <p:spTgt spid="17"/>
                                        </p:tgtEl>
                                        <p:attrNameLst>
                                          <p:attrName>ppt_x</p:attrName>
                                        </p:attrNameLst>
                                      </p:cBhvr>
                                      <p:tavLst>
                                        <p:tav tm="0">
                                          <p:val>
                                            <p:strVal val="0-#ppt_w/2"/>
                                          </p:val>
                                        </p:tav>
                                        <p:tav tm="100000">
                                          <p:val>
                                            <p:strVal val="#ppt_x"/>
                                          </p:val>
                                        </p:tav>
                                      </p:tavLst>
                                    </p:anim>
                                    <p:anim calcmode="lin" valueType="num">
                                      <p:cBhvr additive="base">
                                        <p:cTn id="29" dur="1000" fill="hold"/>
                                        <p:tgtEl>
                                          <p:spTgt spid="17"/>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18"/>
                                        </p:tgtEl>
                                        <p:attrNameLst>
                                          <p:attrName>style.visibility</p:attrName>
                                        </p:attrNameLst>
                                      </p:cBhvr>
                                      <p:to>
                                        <p:strVal val="visible"/>
                                      </p:to>
                                    </p:set>
                                    <p:anim calcmode="lin" valueType="num">
                                      <p:cBhvr additive="base">
                                        <p:cTn id="32" dur="1000" fill="hold"/>
                                        <p:tgtEl>
                                          <p:spTgt spid="18"/>
                                        </p:tgtEl>
                                        <p:attrNameLst>
                                          <p:attrName>ppt_x</p:attrName>
                                        </p:attrNameLst>
                                      </p:cBhvr>
                                      <p:tavLst>
                                        <p:tav tm="0">
                                          <p:val>
                                            <p:strVal val="0-#ppt_w/2"/>
                                          </p:val>
                                        </p:tav>
                                        <p:tav tm="100000">
                                          <p:val>
                                            <p:strVal val="#ppt_x"/>
                                          </p:val>
                                        </p:tav>
                                      </p:tavLst>
                                    </p:anim>
                                    <p:anim calcmode="lin" valueType="num">
                                      <p:cBhvr additive="base">
                                        <p:cTn id="33" dur="1000" fill="hold"/>
                                        <p:tgtEl>
                                          <p:spTgt spid="18"/>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9"/>
                                        </p:tgtEl>
                                        <p:attrNameLst>
                                          <p:attrName>style.visibility</p:attrName>
                                        </p:attrNameLst>
                                      </p:cBhvr>
                                      <p:to>
                                        <p:strVal val="visible"/>
                                      </p:to>
                                    </p:set>
                                    <p:anim calcmode="lin" valueType="num">
                                      <p:cBhvr additive="base">
                                        <p:cTn id="36" dur="1000" fill="hold"/>
                                        <p:tgtEl>
                                          <p:spTgt spid="19"/>
                                        </p:tgtEl>
                                        <p:attrNameLst>
                                          <p:attrName>ppt_x</p:attrName>
                                        </p:attrNameLst>
                                      </p:cBhvr>
                                      <p:tavLst>
                                        <p:tav tm="0">
                                          <p:val>
                                            <p:strVal val="0-#ppt_w/2"/>
                                          </p:val>
                                        </p:tav>
                                        <p:tav tm="100000">
                                          <p:val>
                                            <p:strVal val="#ppt_x"/>
                                          </p:val>
                                        </p:tav>
                                      </p:tavLst>
                                    </p:anim>
                                    <p:anim calcmode="lin" valueType="num">
                                      <p:cBhvr additive="base">
                                        <p:cTn id="37" dur="1000" fill="hold"/>
                                        <p:tgtEl>
                                          <p:spTgt spid="19"/>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20"/>
                                        </p:tgtEl>
                                        <p:attrNameLst>
                                          <p:attrName>style.visibility</p:attrName>
                                        </p:attrNameLst>
                                      </p:cBhvr>
                                      <p:to>
                                        <p:strVal val="visible"/>
                                      </p:to>
                                    </p:set>
                                    <p:anim calcmode="lin" valueType="num">
                                      <p:cBhvr additive="base">
                                        <p:cTn id="40" dur="1000" fill="hold"/>
                                        <p:tgtEl>
                                          <p:spTgt spid="20"/>
                                        </p:tgtEl>
                                        <p:attrNameLst>
                                          <p:attrName>ppt_x</p:attrName>
                                        </p:attrNameLst>
                                      </p:cBhvr>
                                      <p:tavLst>
                                        <p:tav tm="0">
                                          <p:val>
                                            <p:strVal val="0-#ppt_w/2"/>
                                          </p:val>
                                        </p:tav>
                                        <p:tav tm="100000">
                                          <p:val>
                                            <p:strVal val="#ppt_x"/>
                                          </p:val>
                                        </p:tav>
                                      </p:tavLst>
                                    </p:anim>
                                    <p:anim calcmode="lin" valueType="num">
                                      <p:cBhvr additive="base">
                                        <p:cTn id="41" dur="1000" fill="hold"/>
                                        <p:tgtEl>
                                          <p:spTgt spid="20"/>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22"/>
                                        </p:tgtEl>
                                        <p:attrNameLst>
                                          <p:attrName>style.visibility</p:attrName>
                                        </p:attrNameLst>
                                      </p:cBhvr>
                                      <p:to>
                                        <p:strVal val="visible"/>
                                      </p:to>
                                    </p:set>
                                    <p:anim calcmode="lin" valueType="num">
                                      <p:cBhvr additive="base">
                                        <p:cTn id="44" dur="1000" fill="hold"/>
                                        <p:tgtEl>
                                          <p:spTgt spid="22"/>
                                        </p:tgtEl>
                                        <p:attrNameLst>
                                          <p:attrName>ppt_x</p:attrName>
                                        </p:attrNameLst>
                                      </p:cBhvr>
                                      <p:tavLst>
                                        <p:tav tm="0">
                                          <p:val>
                                            <p:strVal val="0-#ppt_w/2"/>
                                          </p:val>
                                        </p:tav>
                                        <p:tav tm="100000">
                                          <p:val>
                                            <p:strVal val="#ppt_x"/>
                                          </p:val>
                                        </p:tav>
                                      </p:tavLst>
                                    </p:anim>
                                    <p:anim calcmode="lin" valueType="num">
                                      <p:cBhvr additive="base">
                                        <p:cTn id="45" dur="1000" fill="hold"/>
                                        <p:tgtEl>
                                          <p:spTgt spid="2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23"/>
                                        </p:tgtEl>
                                        <p:attrNameLst>
                                          <p:attrName>style.visibility</p:attrName>
                                        </p:attrNameLst>
                                      </p:cBhvr>
                                      <p:to>
                                        <p:strVal val="visible"/>
                                      </p:to>
                                    </p:set>
                                    <p:anim calcmode="lin" valueType="num">
                                      <p:cBhvr additive="base">
                                        <p:cTn id="48" dur="1000" fill="hold"/>
                                        <p:tgtEl>
                                          <p:spTgt spid="23"/>
                                        </p:tgtEl>
                                        <p:attrNameLst>
                                          <p:attrName>ppt_x</p:attrName>
                                        </p:attrNameLst>
                                      </p:cBhvr>
                                      <p:tavLst>
                                        <p:tav tm="0">
                                          <p:val>
                                            <p:strVal val="0-#ppt_w/2"/>
                                          </p:val>
                                        </p:tav>
                                        <p:tav tm="100000">
                                          <p:val>
                                            <p:strVal val="#ppt_x"/>
                                          </p:val>
                                        </p:tav>
                                      </p:tavLst>
                                    </p:anim>
                                    <p:anim calcmode="lin" valueType="num">
                                      <p:cBhvr additive="base">
                                        <p:cTn id="49" dur="1000" fill="hold"/>
                                        <p:tgtEl>
                                          <p:spTgt spid="2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additive="base">
                                        <p:cTn id="52" dur="1000" fill="hold"/>
                                        <p:tgtEl>
                                          <p:spTgt spid="24"/>
                                        </p:tgtEl>
                                        <p:attrNameLst>
                                          <p:attrName>ppt_x</p:attrName>
                                        </p:attrNameLst>
                                      </p:cBhvr>
                                      <p:tavLst>
                                        <p:tav tm="0">
                                          <p:val>
                                            <p:strVal val="0-#ppt_w/2"/>
                                          </p:val>
                                        </p:tav>
                                        <p:tav tm="100000">
                                          <p:val>
                                            <p:strVal val="#ppt_x"/>
                                          </p:val>
                                        </p:tav>
                                      </p:tavLst>
                                    </p:anim>
                                    <p:anim calcmode="lin" valueType="num">
                                      <p:cBhvr additive="base">
                                        <p:cTn id="53" dur="1000" fill="hold"/>
                                        <p:tgtEl>
                                          <p:spTgt spid="2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25"/>
                                        </p:tgtEl>
                                        <p:attrNameLst>
                                          <p:attrName>style.visibility</p:attrName>
                                        </p:attrNameLst>
                                      </p:cBhvr>
                                      <p:to>
                                        <p:strVal val="visible"/>
                                      </p:to>
                                    </p:set>
                                    <p:anim calcmode="lin" valueType="num">
                                      <p:cBhvr additive="base">
                                        <p:cTn id="56" dur="1000" fill="hold"/>
                                        <p:tgtEl>
                                          <p:spTgt spid="25"/>
                                        </p:tgtEl>
                                        <p:attrNameLst>
                                          <p:attrName>ppt_x</p:attrName>
                                        </p:attrNameLst>
                                      </p:cBhvr>
                                      <p:tavLst>
                                        <p:tav tm="0">
                                          <p:val>
                                            <p:strVal val="0-#ppt_w/2"/>
                                          </p:val>
                                        </p:tav>
                                        <p:tav tm="100000">
                                          <p:val>
                                            <p:strVal val="#ppt_x"/>
                                          </p:val>
                                        </p:tav>
                                      </p:tavLst>
                                    </p:anim>
                                    <p:anim calcmode="lin" valueType="num">
                                      <p:cBhvr additive="base">
                                        <p:cTn id="57" dur="1000" fill="hold"/>
                                        <p:tgtEl>
                                          <p:spTgt spid="2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27"/>
                                        </p:tgtEl>
                                        <p:attrNameLst>
                                          <p:attrName>style.visibility</p:attrName>
                                        </p:attrNameLst>
                                      </p:cBhvr>
                                      <p:to>
                                        <p:strVal val="visible"/>
                                      </p:to>
                                    </p:set>
                                    <p:anim calcmode="lin" valueType="num">
                                      <p:cBhvr additive="base">
                                        <p:cTn id="60" dur="1000" fill="hold"/>
                                        <p:tgtEl>
                                          <p:spTgt spid="27"/>
                                        </p:tgtEl>
                                        <p:attrNameLst>
                                          <p:attrName>ppt_x</p:attrName>
                                        </p:attrNameLst>
                                      </p:cBhvr>
                                      <p:tavLst>
                                        <p:tav tm="0">
                                          <p:val>
                                            <p:strVal val="0-#ppt_w/2"/>
                                          </p:val>
                                        </p:tav>
                                        <p:tav tm="100000">
                                          <p:val>
                                            <p:strVal val="#ppt_x"/>
                                          </p:val>
                                        </p:tav>
                                      </p:tavLst>
                                    </p:anim>
                                    <p:anim calcmode="lin" valueType="num">
                                      <p:cBhvr additive="base">
                                        <p:cTn id="61" dur="1000" fill="hold"/>
                                        <p:tgtEl>
                                          <p:spTgt spid="27"/>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28"/>
                                        </p:tgtEl>
                                        <p:attrNameLst>
                                          <p:attrName>style.visibility</p:attrName>
                                        </p:attrNameLst>
                                      </p:cBhvr>
                                      <p:to>
                                        <p:strVal val="visible"/>
                                      </p:to>
                                    </p:set>
                                    <p:anim calcmode="lin" valueType="num">
                                      <p:cBhvr additive="base">
                                        <p:cTn id="64" dur="1000" fill="hold"/>
                                        <p:tgtEl>
                                          <p:spTgt spid="28"/>
                                        </p:tgtEl>
                                        <p:attrNameLst>
                                          <p:attrName>ppt_x</p:attrName>
                                        </p:attrNameLst>
                                      </p:cBhvr>
                                      <p:tavLst>
                                        <p:tav tm="0">
                                          <p:val>
                                            <p:strVal val="0-#ppt_w/2"/>
                                          </p:val>
                                        </p:tav>
                                        <p:tav tm="100000">
                                          <p:val>
                                            <p:strVal val="#ppt_x"/>
                                          </p:val>
                                        </p:tav>
                                      </p:tavLst>
                                    </p:anim>
                                    <p:anim calcmode="lin" valueType="num">
                                      <p:cBhvr additive="base">
                                        <p:cTn id="65" dur="1000" fill="hold"/>
                                        <p:tgtEl>
                                          <p:spTgt spid="28"/>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29"/>
                                        </p:tgtEl>
                                        <p:attrNameLst>
                                          <p:attrName>style.visibility</p:attrName>
                                        </p:attrNameLst>
                                      </p:cBhvr>
                                      <p:to>
                                        <p:strVal val="visible"/>
                                      </p:to>
                                    </p:set>
                                    <p:anim calcmode="lin" valueType="num">
                                      <p:cBhvr additive="base">
                                        <p:cTn id="68" dur="1000" fill="hold"/>
                                        <p:tgtEl>
                                          <p:spTgt spid="29"/>
                                        </p:tgtEl>
                                        <p:attrNameLst>
                                          <p:attrName>ppt_x</p:attrName>
                                        </p:attrNameLst>
                                      </p:cBhvr>
                                      <p:tavLst>
                                        <p:tav tm="0">
                                          <p:val>
                                            <p:strVal val="0-#ppt_w/2"/>
                                          </p:val>
                                        </p:tav>
                                        <p:tav tm="100000">
                                          <p:val>
                                            <p:strVal val="#ppt_x"/>
                                          </p:val>
                                        </p:tav>
                                      </p:tavLst>
                                    </p:anim>
                                    <p:anim calcmode="lin" valueType="num">
                                      <p:cBhvr additive="base">
                                        <p:cTn id="69" dur="1000" fill="hold"/>
                                        <p:tgtEl>
                                          <p:spTgt spid="29"/>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31"/>
                                        </p:tgtEl>
                                        <p:attrNameLst>
                                          <p:attrName>style.visibility</p:attrName>
                                        </p:attrNameLst>
                                      </p:cBhvr>
                                      <p:to>
                                        <p:strVal val="visible"/>
                                      </p:to>
                                    </p:set>
                                    <p:anim calcmode="lin" valueType="num">
                                      <p:cBhvr additive="base">
                                        <p:cTn id="72" dur="1000" fill="hold"/>
                                        <p:tgtEl>
                                          <p:spTgt spid="31"/>
                                        </p:tgtEl>
                                        <p:attrNameLst>
                                          <p:attrName>ppt_x</p:attrName>
                                        </p:attrNameLst>
                                      </p:cBhvr>
                                      <p:tavLst>
                                        <p:tav tm="0">
                                          <p:val>
                                            <p:strVal val="0-#ppt_w/2"/>
                                          </p:val>
                                        </p:tav>
                                        <p:tav tm="100000">
                                          <p:val>
                                            <p:strVal val="#ppt_x"/>
                                          </p:val>
                                        </p:tav>
                                      </p:tavLst>
                                    </p:anim>
                                    <p:anim calcmode="lin" valueType="num">
                                      <p:cBhvr additive="base">
                                        <p:cTn id="73" dur="1000" fill="hold"/>
                                        <p:tgtEl>
                                          <p:spTgt spid="31"/>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33"/>
                                        </p:tgtEl>
                                        <p:attrNameLst>
                                          <p:attrName>style.visibility</p:attrName>
                                        </p:attrNameLst>
                                      </p:cBhvr>
                                      <p:to>
                                        <p:strVal val="visible"/>
                                      </p:to>
                                    </p:set>
                                    <p:anim calcmode="lin" valueType="num">
                                      <p:cBhvr additive="base">
                                        <p:cTn id="76" dur="1000" fill="hold"/>
                                        <p:tgtEl>
                                          <p:spTgt spid="33"/>
                                        </p:tgtEl>
                                        <p:attrNameLst>
                                          <p:attrName>ppt_x</p:attrName>
                                        </p:attrNameLst>
                                      </p:cBhvr>
                                      <p:tavLst>
                                        <p:tav tm="0">
                                          <p:val>
                                            <p:strVal val="0-#ppt_w/2"/>
                                          </p:val>
                                        </p:tav>
                                        <p:tav tm="100000">
                                          <p:val>
                                            <p:strVal val="#ppt_x"/>
                                          </p:val>
                                        </p:tav>
                                      </p:tavLst>
                                    </p:anim>
                                    <p:anim calcmode="lin" valueType="num">
                                      <p:cBhvr additive="base">
                                        <p:cTn id="77" dur="1000" fill="hold"/>
                                        <p:tgtEl>
                                          <p:spTgt spid="33"/>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32"/>
                                        </p:tgtEl>
                                        <p:attrNameLst>
                                          <p:attrName>style.visibility</p:attrName>
                                        </p:attrNameLst>
                                      </p:cBhvr>
                                      <p:to>
                                        <p:strVal val="visible"/>
                                      </p:to>
                                    </p:set>
                                    <p:anim calcmode="lin" valueType="num">
                                      <p:cBhvr additive="base">
                                        <p:cTn id="80" dur="1000" fill="hold"/>
                                        <p:tgtEl>
                                          <p:spTgt spid="32"/>
                                        </p:tgtEl>
                                        <p:attrNameLst>
                                          <p:attrName>ppt_x</p:attrName>
                                        </p:attrNameLst>
                                      </p:cBhvr>
                                      <p:tavLst>
                                        <p:tav tm="0">
                                          <p:val>
                                            <p:strVal val="0-#ppt_w/2"/>
                                          </p:val>
                                        </p:tav>
                                        <p:tav tm="100000">
                                          <p:val>
                                            <p:strVal val="#ppt_x"/>
                                          </p:val>
                                        </p:tav>
                                      </p:tavLst>
                                    </p:anim>
                                    <p:anim calcmode="lin" valueType="num">
                                      <p:cBhvr additive="base">
                                        <p:cTn id="81" dur="1000" fill="hold"/>
                                        <p:tgtEl>
                                          <p:spTgt spid="32"/>
                                        </p:tgtEl>
                                        <p:attrNameLst>
                                          <p:attrName>ppt_y</p:attrName>
                                        </p:attrNameLst>
                                      </p:cBhvr>
                                      <p:tavLst>
                                        <p:tav tm="0">
                                          <p:val>
                                            <p:strVal val="#ppt_y"/>
                                          </p:val>
                                        </p:tav>
                                        <p:tav tm="100000">
                                          <p:val>
                                            <p:strVal val="#ppt_y"/>
                                          </p:val>
                                        </p:tav>
                                      </p:tavLst>
                                    </p:anim>
                                  </p:childTnLst>
                                </p:cTn>
                              </p:par>
                            </p:childTnLst>
                          </p:cTn>
                        </p:par>
                        <p:par>
                          <p:cTn id="82" fill="hold">
                            <p:stCondLst>
                              <p:cond delay="2000"/>
                            </p:stCondLst>
                            <p:childTnLst>
                              <p:par>
                                <p:cTn id="83" presetID="10" presetClass="entr" presetSubtype="0" fill="hold" nodeType="afterEffect">
                                  <p:stCondLst>
                                    <p:cond delay="0"/>
                                  </p:stCondLst>
                                  <p:childTnLst>
                                    <p:set>
                                      <p:cBhvr>
                                        <p:cTn id="84" dur="1" fill="hold">
                                          <p:stCondLst>
                                            <p:cond delay="0"/>
                                          </p:stCondLst>
                                        </p:cTn>
                                        <p:tgtEl>
                                          <p:spTgt spid="30"/>
                                        </p:tgtEl>
                                        <p:attrNameLst>
                                          <p:attrName>style.visibility</p:attrName>
                                        </p:attrNameLst>
                                      </p:cBhvr>
                                      <p:to>
                                        <p:strVal val="visible"/>
                                      </p:to>
                                    </p:set>
                                    <p:animEffect transition="in" filter="fade">
                                      <p:cBhvr>
                                        <p:cTn id="85"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7" grpId="0" animBg="1"/>
      <p:bldP spid="18" grpId="0" animBg="1"/>
      <p:bldP spid="19" grpId="0" animBg="1"/>
      <p:bldP spid="20" grpId="0" animBg="1"/>
      <p:bldP spid="22" grpId="0" animBg="1"/>
      <p:bldP spid="23" grpId="0" animBg="1"/>
      <p:bldP spid="24" grpId="0" animBg="1"/>
      <p:bldP spid="25" grpId="0" animBg="1"/>
      <p:bldP spid="27" grpId="0" animBg="1"/>
      <p:bldP spid="28" grpId="0" animBg="1"/>
      <p:bldP spid="29" grpId="0" animBg="1"/>
      <p:bldP spid="31" grpId="0" animBg="1"/>
      <p:bldP spid="32" grpId="0" animBg="1"/>
      <p:bldP spid="33" grpId="0" animBg="1"/>
    </p:bldLst>
  </p:timing>
</p:sld>
</file>

<file path=ppt/slides/slide222.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4. ادات تشبیه: </a:t>
                      </a:r>
                      <a:r>
                        <a:rPr lang="fa-IR" sz="2200" b="1" kern="1200" dirty="0" smtClean="0">
                          <a:solidFill>
                            <a:schemeClr val="tx1"/>
                          </a:solidFill>
                          <a:latin typeface="+mn-lt"/>
                          <a:ea typeface="+mn-ea"/>
                          <a:cs typeface="B Lotus" pitchFamily="2" charset="-78"/>
                        </a:rPr>
                        <a:t>واژه‏هایی که شباهت را به‏وسیله‏ی آن‏هانشان می‏دهند.</a:t>
                      </a:r>
                      <a:endParaRPr lang="en-US"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این ادات عبارتند از:</a:t>
                      </a:r>
                      <a:endParaRPr lang="en-US"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 چون،چو، همچو، همچون، مانند، همانند، بِسان، مثل، مثال، به‏صورتِ،به‏کردار، چِنان، چونان، به‏مَثَل، گویی، گوییا و... ادات تشبیه است</a:t>
                      </a:r>
                      <a:endParaRPr lang="en-US" sz="2200" b="1" kern="1200" dirty="0" smtClean="0">
                        <a:solidFill>
                          <a:schemeClr val="tx1"/>
                        </a:solidFill>
                        <a:latin typeface="+mn-lt"/>
                        <a:ea typeface="+mn-ea"/>
                        <a:cs typeface="B Lotus" pitchFamily="2" charset="-78"/>
                      </a:endParaRPr>
                    </a:p>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تذکّر:</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2200" b="1" kern="1200" dirty="0" smtClean="0">
                          <a:solidFill>
                            <a:schemeClr val="tx1"/>
                          </a:solidFill>
                          <a:latin typeface="+mn-lt"/>
                          <a:ea typeface="+mn-ea"/>
                          <a:cs typeface="B Lotus" pitchFamily="2" charset="-78"/>
                        </a:rPr>
                        <a:t>تشبیه انواع مختلفی دارد که جای بحث درباره‏ی انواع آن وجود ندارد و علاقه‏مندان، برای آشنایی بیشتر، می‏توانند به کتب ادبی مراجعه کنند.»</a:t>
                      </a:r>
                      <a:r>
                        <a:rPr lang="fa-IR" sz="2400" b="0" kern="1200" dirty="0" smtClean="0">
                          <a:solidFill>
                            <a:schemeClr val="tx1"/>
                          </a:solidFill>
                          <a:effectLst>
                            <a:glow rad="139700">
                              <a:schemeClr val="accent2">
                                <a:satMod val="175000"/>
                                <a:alpha val="40000"/>
                              </a:schemeClr>
                            </a:glow>
                          </a:effectLst>
                          <a:latin typeface="+mn-lt"/>
                          <a:ea typeface="+mn-ea"/>
                          <a:cs typeface="B Lotus" pitchFamily="2" charset="-78"/>
                        </a:rPr>
                        <a:t> *</a:t>
                      </a:r>
                      <a:endParaRPr lang="fa-IR" sz="2200" b="1" kern="1200" dirty="0" smtClean="0">
                        <a:solidFill>
                          <a:schemeClr val="tx1"/>
                        </a:solidFill>
                        <a:latin typeface="+mn-lt"/>
                        <a:ea typeface="+mn-ea"/>
                        <a:cs typeface="B Lotus" pitchFamily="2" charset="-78"/>
                      </a:endParaRPr>
                    </a:p>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r>
                        <a:rPr lang="fa-IR" sz="18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 همان؛ و نگاهي تازه به بديع، سيروس شميسا.</a:t>
                      </a:r>
                      <a:endParaRPr lang="en-US" sz="18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هجدهم / قالب تشبیهی</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3857620"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3571868"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286116" y="214290"/>
            <a:ext cx="247504"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00036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271461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428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14310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185229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57160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14348"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2"/>
                                        </p:tgtEl>
                                        <p:attrNameLst>
                                          <p:attrName>style.visibility</p:attrName>
                                        </p:attrNameLst>
                                      </p:cBhvr>
                                      <p:to>
                                        <p:strVal val="visible"/>
                                      </p:to>
                                    </p:set>
                                    <p:anim calcmode="lin" valueType="num">
                                      <p:cBhvr additive="base">
                                        <p:cTn id="76" dur="1000" fill="hold"/>
                                        <p:tgtEl>
                                          <p:spTgt spid="22"/>
                                        </p:tgtEl>
                                        <p:attrNameLst>
                                          <p:attrName>ppt_x</p:attrName>
                                        </p:attrNameLst>
                                      </p:cBhvr>
                                      <p:tavLst>
                                        <p:tav tm="0">
                                          <p:val>
                                            <p:strVal val="0-#ppt_w/2"/>
                                          </p:val>
                                        </p:tav>
                                        <p:tav tm="100000">
                                          <p:val>
                                            <p:strVal val="#ppt_x"/>
                                          </p:val>
                                        </p:tav>
                                      </p:tavLst>
                                    </p:anim>
                                    <p:anim calcmode="lin" valueType="num">
                                      <p:cBhvr additive="base">
                                        <p:cTn id="77" dur="1000" fill="hold"/>
                                        <p:tgtEl>
                                          <p:spTgt spid="22"/>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0"/>
                                        </p:tgtEl>
                                        <p:attrNameLst>
                                          <p:attrName>style.visibility</p:attrName>
                                        </p:attrNameLst>
                                      </p:cBhvr>
                                      <p:to>
                                        <p:strVal val="visible"/>
                                      </p:to>
                                    </p:set>
                                    <p:anim calcmode="lin" valueType="num">
                                      <p:cBhvr additive="base">
                                        <p:cTn id="80" dur="1000" fill="hold"/>
                                        <p:tgtEl>
                                          <p:spTgt spid="20"/>
                                        </p:tgtEl>
                                        <p:attrNameLst>
                                          <p:attrName>ppt_x</p:attrName>
                                        </p:attrNameLst>
                                      </p:cBhvr>
                                      <p:tavLst>
                                        <p:tav tm="0">
                                          <p:val>
                                            <p:strVal val="0-#ppt_w/2"/>
                                          </p:val>
                                        </p:tav>
                                        <p:tav tm="100000">
                                          <p:val>
                                            <p:strVal val="#ppt_x"/>
                                          </p:val>
                                        </p:tav>
                                      </p:tavLst>
                                    </p:anim>
                                    <p:anim calcmode="lin" valueType="num">
                                      <p:cBhvr additive="base">
                                        <p:cTn id="81" dur="1000" fill="hold"/>
                                        <p:tgtEl>
                                          <p:spTgt spid="20"/>
                                        </p:tgtEl>
                                        <p:attrNameLst>
                                          <p:attrName>ppt_y</p:attrName>
                                        </p:attrNameLst>
                                      </p:cBhvr>
                                      <p:tavLst>
                                        <p:tav tm="0">
                                          <p:val>
                                            <p:strVal val="#ppt_y"/>
                                          </p:val>
                                        </p:tav>
                                        <p:tav tm="100000">
                                          <p:val>
                                            <p:strVal val="#ppt_y"/>
                                          </p:val>
                                        </p:tav>
                                      </p:tavLst>
                                    </p:anim>
                                  </p:childTnLst>
                                </p:cTn>
                              </p:par>
                            </p:childTnLst>
                          </p:cTn>
                        </p:par>
                        <p:par>
                          <p:cTn id="82" fill="hold">
                            <p:stCondLst>
                              <p:cond delay="2000"/>
                            </p:stCondLst>
                            <p:childTnLst>
                              <p:par>
                                <p:cTn id="83" presetID="10" presetClass="entr" presetSubtype="0" fill="hold" nodeType="afterEffect">
                                  <p:stCondLst>
                                    <p:cond delay="0"/>
                                  </p:stCondLst>
                                  <p:childTnLst>
                                    <p:set>
                                      <p:cBhvr>
                                        <p:cTn id="84" dur="1" fill="hold">
                                          <p:stCondLst>
                                            <p:cond delay="0"/>
                                          </p:stCondLst>
                                        </p:cTn>
                                        <p:tgtEl>
                                          <p:spTgt spid="30"/>
                                        </p:tgtEl>
                                        <p:attrNameLst>
                                          <p:attrName>style.visibility</p:attrName>
                                        </p:attrNameLst>
                                      </p:cBhvr>
                                      <p:to>
                                        <p:strVal val="visible"/>
                                      </p:to>
                                    </p:set>
                                    <p:animEffect transition="in" filter="fade">
                                      <p:cBhvr>
                                        <p:cTn id="85"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Lst>
  </p:timing>
</p:sld>
</file>

<file path=ppt/slides/slide223.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مستند قرآنی و روایی:</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در قرآن کريم و روايات مکرّراً از اين روش استفاده شده است: خداوند می‌فرماید:</a:t>
                      </a:r>
                      <a:endParaRPr lang="en-US" sz="2200" b="1" kern="1200" dirty="0" smtClean="0">
                        <a:solidFill>
                          <a:schemeClr val="tx1"/>
                        </a:solidFill>
                        <a:latin typeface="+mn-lt"/>
                        <a:ea typeface="+mn-ea"/>
                        <a:cs typeface="B Lotus" pitchFamily="2" charset="-78"/>
                      </a:endParaRPr>
                    </a:p>
                    <a:p>
                      <a:pPr algn="just" rtl="1">
                        <a:lnSpc>
                          <a:spcPct val="150000"/>
                        </a:lnSpc>
                      </a:pPr>
                      <a:r>
                        <a:rPr lang="en-US" sz="2200" b="1" kern="1200" dirty="0" smtClean="0">
                          <a:solidFill>
                            <a:schemeClr val="tx1"/>
                          </a:solidFill>
                          <a:latin typeface="+mn-lt"/>
                          <a:ea typeface="+mn-ea"/>
                          <a:cs typeface="B Lotus" pitchFamily="2" charset="-78"/>
                        </a:rPr>
                        <a:t>]</a:t>
                      </a:r>
                      <a:r>
                        <a:rPr lang="fa-IR" sz="2200" b="1" kern="1200" dirty="0" smtClean="0">
                          <a:solidFill>
                            <a:schemeClr val="tx1"/>
                          </a:solidFill>
                          <a:latin typeface="+mn-lt"/>
                          <a:ea typeface="+mn-ea"/>
                          <a:cs typeface="B Lotus" pitchFamily="2" charset="-78"/>
                        </a:rPr>
                        <a:t>هُنَّ لِبَاسٌ لَّكُمْ وَأَنتُمْ لِبَاسٌ لَّهُنَّ</a:t>
                      </a:r>
                      <a:r>
                        <a:rPr lang="fa-IR" sz="24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fa-IR" sz="2200" b="1" kern="1200" dirty="0" smtClean="0">
                          <a:solidFill>
                            <a:schemeClr val="tx1"/>
                          </a:solidFill>
                          <a:latin typeface="+mn-lt"/>
                          <a:ea typeface="+mn-ea"/>
                          <a:cs typeface="B Lotus" pitchFamily="2" charset="-78"/>
                        </a:rPr>
                        <a:t>؛ «آنان براى شما لباسى هستند و شما براى آنان لباسى هستيد.»</a:t>
                      </a:r>
                      <a:endParaRPr lang="en-US" sz="2200" b="1" kern="1200" dirty="0" smtClean="0">
                        <a:solidFill>
                          <a:schemeClr val="tx1"/>
                        </a:solidFill>
                        <a:latin typeface="+mn-lt"/>
                        <a:ea typeface="+mn-ea"/>
                        <a:cs typeface="B Lotus" pitchFamily="2" charset="-78"/>
                      </a:endParaRPr>
                    </a:p>
                    <a:p>
                      <a:pPr algn="just" rtl="1">
                        <a:lnSpc>
                          <a:spcPct val="150000"/>
                        </a:lnSpc>
                      </a:pPr>
                      <a:r>
                        <a:rPr lang="en-US" sz="2200" b="1" kern="1200" dirty="0" smtClean="0">
                          <a:solidFill>
                            <a:schemeClr val="tx1"/>
                          </a:solidFill>
                          <a:latin typeface="+mn-lt"/>
                          <a:ea typeface="+mn-ea"/>
                          <a:cs typeface="B Lotus" pitchFamily="2" charset="-78"/>
                        </a:rPr>
                        <a:t>]</a:t>
                      </a:r>
                      <a:r>
                        <a:rPr lang="fa-IR" sz="2200" b="1" kern="1200" dirty="0" smtClean="0">
                          <a:solidFill>
                            <a:schemeClr val="tx1"/>
                          </a:solidFill>
                          <a:latin typeface="+mn-lt"/>
                          <a:ea typeface="+mn-ea"/>
                          <a:cs typeface="B Lotus" pitchFamily="2" charset="-78"/>
                        </a:rPr>
                        <a:t>مَثَلُ نُورِهِ كَمِشْكاۀٍفيها مِصْباحٌ الْمِصْباحُ في‏ زُجاجَةٍ</a:t>
                      </a:r>
                      <a:r>
                        <a:rPr lang="fa-IR" sz="24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fa-IR" sz="2200" b="1" kern="1200" dirty="0" smtClean="0">
                          <a:solidFill>
                            <a:schemeClr val="tx1"/>
                          </a:solidFill>
                          <a:latin typeface="+mn-lt"/>
                          <a:ea typeface="+mn-ea"/>
                          <a:cs typeface="B Lotus" pitchFamily="2" charset="-78"/>
                        </a:rPr>
                        <a:t>؛ «مثل نور خدا، همانند چراغدانى است‏ که در آن چراغی (پرفروغ) باشد.»</a:t>
                      </a:r>
                      <a:endParaRPr lang="en-US" sz="2200" b="1" kern="1200" dirty="0" smtClean="0">
                        <a:solidFill>
                          <a:schemeClr val="tx1"/>
                        </a:solidFill>
                        <a:latin typeface="+mn-lt"/>
                        <a:ea typeface="+mn-ea"/>
                        <a:cs typeface="B Lotus" pitchFamily="2" charset="-78"/>
                      </a:endParaRPr>
                    </a:p>
                    <a:p>
                      <a:pPr algn="just" rtl="1">
                        <a:lnSpc>
                          <a:spcPct val="150000"/>
                        </a:lnSpc>
                      </a:pPr>
                      <a:r>
                        <a:rPr lang="en-US" sz="2200" b="1" kern="1200" dirty="0" smtClean="0">
                          <a:solidFill>
                            <a:schemeClr val="tx1"/>
                          </a:solidFill>
                          <a:latin typeface="+mn-lt"/>
                          <a:ea typeface="+mn-ea"/>
                          <a:cs typeface="B Lotus" pitchFamily="2" charset="-78"/>
                        </a:rPr>
                        <a:t>]</a:t>
                      </a:r>
                      <a:r>
                        <a:rPr lang="fa-IR" sz="2200" b="1" kern="1200" dirty="0" smtClean="0">
                          <a:solidFill>
                            <a:schemeClr val="tx1"/>
                          </a:solidFill>
                          <a:latin typeface="+mn-lt"/>
                          <a:ea typeface="+mn-ea"/>
                          <a:cs typeface="B Lotus" pitchFamily="2" charset="-78"/>
                        </a:rPr>
                        <a:t>مَثَلُ الَّذينَ ينْفِقُونَ أَمْوالَهُمْ في سَبيلِ اللَّهِ كَمَثَلِ حَبَّۀٍأَنْبَتَتْ سَبْعَ سَنابِل‏</a:t>
                      </a:r>
                      <a:r>
                        <a:rPr lang="fa-IR" sz="24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fa-IR" sz="2200" b="1" kern="1200" dirty="0" smtClean="0">
                          <a:solidFill>
                            <a:schemeClr val="tx1"/>
                          </a:solidFill>
                          <a:latin typeface="+mn-lt"/>
                          <a:ea typeface="+mn-ea"/>
                          <a:cs typeface="B Lotus" pitchFamily="2" charset="-78"/>
                        </a:rPr>
                        <a:t>؛</a:t>
                      </a:r>
                      <a:endParaRPr lang="en-US" sz="2200" b="1" kern="1200" dirty="0" smtClean="0">
                        <a:solidFill>
                          <a:schemeClr val="tx1"/>
                        </a:solidFill>
                        <a:latin typeface="+mn-lt"/>
                        <a:ea typeface="+mn-ea"/>
                        <a:cs typeface="B Lotus" pitchFamily="2" charset="-78"/>
                      </a:endParaRPr>
                    </a:p>
                    <a:p>
                      <a:pPr algn="just" rtl="1">
                        <a:lnSpc>
                          <a:spcPct val="150000"/>
                        </a:lnSpc>
                      </a:pPr>
                      <a:r>
                        <a:rPr lang="ar-SA" sz="2200" b="1" kern="1200" dirty="0" smtClean="0">
                          <a:solidFill>
                            <a:schemeClr val="tx1"/>
                          </a:solidFill>
                          <a:latin typeface="+mn-lt"/>
                          <a:ea typeface="+mn-ea"/>
                          <a:cs typeface="B Lotus" pitchFamily="2" charset="-78"/>
                        </a:rPr>
                        <a:t>امام زمان</a:t>
                      </a:r>
                      <a:r>
                        <a:rPr lang="fa-IR" sz="2200" b="1" kern="1200" dirty="0" smtClean="0">
                          <a:solidFill>
                            <a:schemeClr val="tx1"/>
                          </a:solidFill>
                          <a:latin typeface="+mn-lt"/>
                          <a:ea typeface="+mn-ea"/>
                          <a:cs typeface="B Lotus" pitchFamily="2" charset="-78"/>
                        </a:rPr>
                        <a:t>(عج)</a:t>
                      </a:r>
                      <a:r>
                        <a:rPr lang="ar-SA" sz="2200" b="1" kern="1200" dirty="0" smtClean="0">
                          <a:solidFill>
                            <a:schemeClr val="tx1"/>
                          </a:solidFill>
                          <a:latin typeface="+mn-lt"/>
                          <a:ea typeface="+mn-ea"/>
                          <a:cs typeface="B Lotus" pitchFamily="2" charset="-78"/>
                        </a:rPr>
                        <a:t>  می‌فرماید: «وَ أَمَّا وَجْهُ الِانْتِفَاعِ بِي فِي غَيبَتِي فَكَالانْتِفَاعِ بِالشَّمْسِ إِذَا غَيبَهَا عَنِ الْأَبْصَارِ السَّحَاب</a:t>
                      </a:r>
                      <a:endParaRPr lang="en-US" sz="2200" b="1" kern="1200" dirty="0" smtClean="0">
                        <a:solidFill>
                          <a:schemeClr val="tx1"/>
                        </a:solidFill>
                        <a:latin typeface="+mn-lt"/>
                        <a:ea typeface="+mn-ea"/>
                        <a:cs typeface="B Lotus" pitchFamily="2" charset="-78"/>
                      </a:endParaRPr>
                    </a:p>
                    <a:p>
                      <a:pPr algn="just" rtl="1">
                        <a:lnSpc>
                          <a:spcPct val="150000"/>
                        </a:lnSpc>
                      </a:pPr>
                      <a:r>
                        <a:rPr lang="fa-IR" sz="24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600" b="0" kern="1200" dirty="0" smtClean="0">
                          <a:solidFill>
                            <a:schemeClr val="tx1"/>
                          </a:solidFill>
                          <a:latin typeface="+mn-lt"/>
                          <a:ea typeface="+mn-ea"/>
                          <a:cs typeface="B Lotus" pitchFamily="2" charset="-78"/>
                        </a:rPr>
                        <a:t>بقره: 187.</a:t>
                      </a:r>
                      <a:endParaRPr lang="en-US" sz="1600" b="1" kern="1200" dirty="0" smtClean="0">
                        <a:solidFill>
                          <a:schemeClr val="tx1"/>
                        </a:solidFill>
                        <a:latin typeface="+mn-lt"/>
                        <a:ea typeface="+mn-ea"/>
                        <a:cs typeface="B Lotus" pitchFamily="2" charset="-78"/>
                      </a:endParaRPr>
                    </a:p>
                    <a:p>
                      <a:pPr algn="just" rtl="1">
                        <a:lnSpc>
                          <a:spcPct val="150000"/>
                        </a:lnSpc>
                      </a:pPr>
                      <a:r>
                        <a:rPr lang="fa-IR" sz="16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600" b="0" kern="1200" dirty="0" smtClean="0">
                          <a:solidFill>
                            <a:schemeClr val="tx1"/>
                          </a:solidFill>
                          <a:latin typeface="+mn-lt"/>
                          <a:ea typeface="+mn-ea"/>
                          <a:cs typeface="B Lotus" pitchFamily="2" charset="-78"/>
                        </a:rPr>
                        <a:t>نور: 35.</a:t>
                      </a:r>
                      <a:endParaRPr lang="en-US" sz="1600" b="1" kern="1200" dirty="0" smtClean="0">
                        <a:solidFill>
                          <a:schemeClr val="tx1"/>
                        </a:solidFill>
                        <a:latin typeface="+mn-lt"/>
                        <a:ea typeface="+mn-ea"/>
                        <a:cs typeface="B Lotus" pitchFamily="2" charset="-78"/>
                      </a:endParaRPr>
                    </a:p>
                    <a:p>
                      <a:pPr algn="just" rtl="1">
                        <a:lnSpc>
                          <a:spcPct val="150000"/>
                        </a:lnSpc>
                      </a:pPr>
                      <a:r>
                        <a:rPr lang="fa-IR" sz="16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600" b="0" kern="1200" dirty="0" smtClean="0">
                          <a:solidFill>
                            <a:schemeClr val="tx1"/>
                          </a:solidFill>
                          <a:latin typeface="+mn-lt"/>
                          <a:ea typeface="+mn-ea"/>
                          <a:cs typeface="B Lotus" pitchFamily="2" charset="-78"/>
                        </a:rPr>
                        <a:t>بقره: 261.</a:t>
                      </a:r>
                      <a:endParaRPr lang="en-US" sz="16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هجدهم / قالب تشبیهی</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3857620"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3571868"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28611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000364" y="214290"/>
            <a:ext cx="247504"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271461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428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14310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185229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57160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14348"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2"/>
                                        </p:tgtEl>
                                        <p:attrNameLst>
                                          <p:attrName>style.visibility</p:attrName>
                                        </p:attrNameLst>
                                      </p:cBhvr>
                                      <p:to>
                                        <p:strVal val="visible"/>
                                      </p:to>
                                    </p:set>
                                    <p:anim calcmode="lin" valueType="num">
                                      <p:cBhvr additive="base">
                                        <p:cTn id="76" dur="1000" fill="hold"/>
                                        <p:tgtEl>
                                          <p:spTgt spid="22"/>
                                        </p:tgtEl>
                                        <p:attrNameLst>
                                          <p:attrName>ppt_x</p:attrName>
                                        </p:attrNameLst>
                                      </p:cBhvr>
                                      <p:tavLst>
                                        <p:tav tm="0">
                                          <p:val>
                                            <p:strVal val="0-#ppt_w/2"/>
                                          </p:val>
                                        </p:tav>
                                        <p:tav tm="100000">
                                          <p:val>
                                            <p:strVal val="#ppt_x"/>
                                          </p:val>
                                        </p:tav>
                                      </p:tavLst>
                                    </p:anim>
                                    <p:anim calcmode="lin" valueType="num">
                                      <p:cBhvr additive="base">
                                        <p:cTn id="77" dur="1000" fill="hold"/>
                                        <p:tgtEl>
                                          <p:spTgt spid="22"/>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0"/>
                                        </p:tgtEl>
                                        <p:attrNameLst>
                                          <p:attrName>style.visibility</p:attrName>
                                        </p:attrNameLst>
                                      </p:cBhvr>
                                      <p:to>
                                        <p:strVal val="visible"/>
                                      </p:to>
                                    </p:set>
                                    <p:anim calcmode="lin" valueType="num">
                                      <p:cBhvr additive="base">
                                        <p:cTn id="80" dur="1000" fill="hold"/>
                                        <p:tgtEl>
                                          <p:spTgt spid="20"/>
                                        </p:tgtEl>
                                        <p:attrNameLst>
                                          <p:attrName>ppt_x</p:attrName>
                                        </p:attrNameLst>
                                      </p:cBhvr>
                                      <p:tavLst>
                                        <p:tav tm="0">
                                          <p:val>
                                            <p:strVal val="0-#ppt_w/2"/>
                                          </p:val>
                                        </p:tav>
                                        <p:tav tm="100000">
                                          <p:val>
                                            <p:strVal val="#ppt_x"/>
                                          </p:val>
                                        </p:tav>
                                      </p:tavLst>
                                    </p:anim>
                                    <p:anim calcmode="lin" valueType="num">
                                      <p:cBhvr additive="base">
                                        <p:cTn id="81" dur="1000" fill="hold"/>
                                        <p:tgtEl>
                                          <p:spTgt spid="20"/>
                                        </p:tgtEl>
                                        <p:attrNameLst>
                                          <p:attrName>ppt_y</p:attrName>
                                        </p:attrNameLst>
                                      </p:cBhvr>
                                      <p:tavLst>
                                        <p:tav tm="0">
                                          <p:val>
                                            <p:strVal val="#ppt_y"/>
                                          </p:val>
                                        </p:tav>
                                        <p:tav tm="100000">
                                          <p:val>
                                            <p:strVal val="#ppt_y"/>
                                          </p:val>
                                        </p:tav>
                                      </p:tavLst>
                                    </p:anim>
                                  </p:childTnLst>
                                </p:cTn>
                              </p:par>
                            </p:childTnLst>
                          </p:cTn>
                        </p:par>
                        <p:par>
                          <p:cTn id="82" fill="hold">
                            <p:stCondLst>
                              <p:cond delay="2000"/>
                            </p:stCondLst>
                            <p:childTnLst>
                              <p:par>
                                <p:cTn id="83" presetID="10" presetClass="entr" presetSubtype="0" fill="hold" nodeType="afterEffect">
                                  <p:stCondLst>
                                    <p:cond delay="0"/>
                                  </p:stCondLst>
                                  <p:childTnLst>
                                    <p:set>
                                      <p:cBhvr>
                                        <p:cTn id="84" dur="1" fill="hold">
                                          <p:stCondLst>
                                            <p:cond delay="0"/>
                                          </p:stCondLst>
                                        </p:cTn>
                                        <p:tgtEl>
                                          <p:spTgt spid="30"/>
                                        </p:tgtEl>
                                        <p:attrNameLst>
                                          <p:attrName>style.visibility</p:attrName>
                                        </p:attrNameLst>
                                      </p:cBhvr>
                                      <p:to>
                                        <p:strVal val="visible"/>
                                      </p:to>
                                    </p:set>
                                    <p:animEffect transition="in" filter="fade">
                                      <p:cBhvr>
                                        <p:cTn id="85"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Lst>
  </p:timing>
</p:sld>
</file>

<file path=ppt/slides/slide224.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آثار و فواید قالب تشبیهی:</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1. محسوس کردن مفاهيم انتزاعي.</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2. انتقال آسان‏تر مفاهيم.</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3. تحريک حسّ زيبا‏گرايي مخاطب.</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4. ماندگار شدن در ذهن مخاطب.</a:t>
                      </a:r>
                      <a:endParaRPr lang="en-US" sz="2200" b="1" kern="1200" dirty="0" smtClean="0">
                        <a:solidFill>
                          <a:schemeClr val="tx1"/>
                        </a:solidFill>
                        <a:latin typeface="+mn-lt"/>
                        <a:ea typeface="+mn-ea"/>
                        <a:cs typeface="B Lotus" pitchFamily="2" charset="-78"/>
                      </a:endParaRPr>
                    </a:p>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انواع تشبيه:</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1. اصطلاحاتي: اصطلاحات مشبّهٌ به را پيدا کرده، براي آن مشابه درست مي‌کنيم.</a:t>
                      </a:r>
                      <a:endParaRPr lang="en-US" sz="2200" b="1" kern="1200" dirty="0" smtClean="0">
                        <a:solidFill>
                          <a:schemeClr val="tx1"/>
                        </a:solidFill>
                        <a:latin typeface="+mn-lt"/>
                        <a:ea typeface="+mn-ea"/>
                        <a:cs typeface="B Lotus" pitchFamily="2" charset="-78"/>
                      </a:endParaRPr>
                    </a:p>
                    <a:p>
                      <a:pPr lvl="1" algn="just">
                        <a:lnSpc>
                          <a:spcPct val="150000"/>
                        </a:lnSpc>
                      </a:pPr>
                      <a:r>
                        <a:rPr lang="ar-SA" sz="2200" b="1" kern="1200" dirty="0" smtClean="0">
                          <a:solidFill>
                            <a:schemeClr val="tx1"/>
                          </a:solidFill>
                          <a:latin typeface="+mn-lt"/>
                          <a:ea typeface="+mn-ea"/>
                          <a:cs typeface="B Lotus" pitchFamily="2" charset="-78"/>
                        </a:rPr>
                        <a:t>2. خصوصیّاتي: خصوصیّات مشبهٌ به را پيدا مي‏کنيم و سپس با آموزه‏هاي ديني، تطبيق مي‏دهيم. </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هجدهم / قالب تشبیهی</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3857620"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3571868"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28611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00036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2714612" y="214290"/>
            <a:ext cx="247504"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428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14310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185229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57160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14348"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2"/>
                                        </p:tgtEl>
                                        <p:attrNameLst>
                                          <p:attrName>style.visibility</p:attrName>
                                        </p:attrNameLst>
                                      </p:cBhvr>
                                      <p:to>
                                        <p:strVal val="visible"/>
                                      </p:to>
                                    </p:set>
                                    <p:anim calcmode="lin" valueType="num">
                                      <p:cBhvr additive="base">
                                        <p:cTn id="76" dur="1000" fill="hold"/>
                                        <p:tgtEl>
                                          <p:spTgt spid="22"/>
                                        </p:tgtEl>
                                        <p:attrNameLst>
                                          <p:attrName>ppt_x</p:attrName>
                                        </p:attrNameLst>
                                      </p:cBhvr>
                                      <p:tavLst>
                                        <p:tav tm="0">
                                          <p:val>
                                            <p:strVal val="0-#ppt_w/2"/>
                                          </p:val>
                                        </p:tav>
                                        <p:tav tm="100000">
                                          <p:val>
                                            <p:strVal val="#ppt_x"/>
                                          </p:val>
                                        </p:tav>
                                      </p:tavLst>
                                    </p:anim>
                                    <p:anim calcmode="lin" valueType="num">
                                      <p:cBhvr additive="base">
                                        <p:cTn id="77" dur="1000" fill="hold"/>
                                        <p:tgtEl>
                                          <p:spTgt spid="22"/>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0"/>
                                        </p:tgtEl>
                                        <p:attrNameLst>
                                          <p:attrName>style.visibility</p:attrName>
                                        </p:attrNameLst>
                                      </p:cBhvr>
                                      <p:to>
                                        <p:strVal val="visible"/>
                                      </p:to>
                                    </p:set>
                                    <p:anim calcmode="lin" valueType="num">
                                      <p:cBhvr additive="base">
                                        <p:cTn id="80" dur="1000" fill="hold"/>
                                        <p:tgtEl>
                                          <p:spTgt spid="20"/>
                                        </p:tgtEl>
                                        <p:attrNameLst>
                                          <p:attrName>ppt_x</p:attrName>
                                        </p:attrNameLst>
                                      </p:cBhvr>
                                      <p:tavLst>
                                        <p:tav tm="0">
                                          <p:val>
                                            <p:strVal val="0-#ppt_w/2"/>
                                          </p:val>
                                        </p:tav>
                                        <p:tav tm="100000">
                                          <p:val>
                                            <p:strVal val="#ppt_x"/>
                                          </p:val>
                                        </p:tav>
                                      </p:tavLst>
                                    </p:anim>
                                    <p:anim calcmode="lin" valueType="num">
                                      <p:cBhvr additive="base">
                                        <p:cTn id="81" dur="1000" fill="hold"/>
                                        <p:tgtEl>
                                          <p:spTgt spid="20"/>
                                        </p:tgtEl>
                                        <p:attrNameLst>
                                          <p:attrName>ppt_y</p:attrName>
                                        </p:attrNameLst>
                                      </p:cBhvr>
                                      <p:tavLst>
                                        <p:tav tm="0">
                                          <p:val>
                                            <p:strVal val="#ppt_y"/>
                                          </p:val>
                                        </p:tav>
                                        <p:tav tm="100000">
                                          <p:val>
                                            <p:strVal val="#ppt_y"/>
                                          </p:val>
                                        </p:tav>
                                      </p:tavLst>
                                    </p:anim>
                                  </p:childTnLst>
                                </p:cTn>
                              </p:par>
                            </p:childTnLst>
                          </p:cTn>
                        </p:par>
                        <p:par>
                          <p:cTn id="82" fill="hold">
                            <p:stCondLst>
                              <p:cond delay="2000"/>
                            </p:stCondLst>
                            <p:childTnLst>
                              <p:par>
                                <p:cTn id="83" presetID="10" presetClass="entr" presetSubtype="0" fill="hold" nodeType="afterEffect">
                                  <p:stCondLst>
                                    <p:cond delay="0"/>
                                  </p:stCondLst>
                                  <p:childTnLst>
                                    <p:set>
                                      <p:cBhvr>
                                        <p:cTn id="84" dur="1" fill="hold">
                                          <p:stCondLst>
                                            <p:cond delay="0"/>
                                          </p:stCondLst>
                                        </p:cTn>
                                        <p:tgtEl>
                                          <p:spTgt spid="30"/>
                                        </p:tgtEl>
                                        <p:attrNameLst>
                                          <p:attrName>style.visibility</p:attrName>
                                        </p:attrNameLst>
                                      </p:cBhvr>
                                      <p:to>
                                        <p:strVal val="visible"/>
                                      </p:to>
                                    </p:set>
                                    <p:animEffect transition="in" filter="fade">
                                      <p:cBhvr>
                                        <p:cTn id="85"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Lst>
  </p:timing>
</p:sld>
</file>

<file path=ppt/slides/slide225.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نكات اجرايي:</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1.اصطلاحاتي از مشبههٌ‏بهی را، كه برای آن مشابه پيدا نمي‏كنيد، مطرح نكنيد واگر مخاطب، عنوان كرد، از خود او كمك بگيريد.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2.گاهي بهتر است وجه شبه را ذكر نکنیم، تا بر مايه‏هاي تخيّل وخيال‌ورزي تشبيه، افزوده شود و مخاطب، به تفکّر فرو رود وكشف رابطه كند و این‏که مخاطب در پي كشف رابطه باشد،لذّت مي‏برد.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3.در بعضي موارد، از مخاطبان کمک مي‏گيريم؛ چه در به دست آوردن تشبيه و چه در مصاديق آن.</a:t>
                      </a:r>
                      <a:endParaRPr lang="en-US" sz="2200" b="1" kern="1200" dirty="0" smtClean="0">
                        <a:solidFill>
                          <a:schemeClr val="tx1"/>
                        </a:solidFill>
                        <a:latin typeface="+mn-lt"/>
                        <a:ea typeface="+mn-ea"/>
                        <a:cs typeface="B Lotus" pitchFamily="2" charset="-78"/>
                      </a:endParaRPr>
                    </a:p>
                    <a:p>
                      <a:pPr lvl="1" algn="just">
                        <a:lnSpc>
                          <a:spcPct val="150000"/>
                        </a:lnSpc>
                      </a:pPr>
                      <a:r>
                        <a:rPr lang="ar-SA" sz="2200" b="1" kern="1200" dirty="0" smtClean="0">
                          <a:solidFill>
                            <a:schemeClr val="tx1"/>
                          </a:solidFill>
                          <a:latin typeface="+mn-lt"/>
                          <a:ea typeface="+mn-ea"/>
                          <a:cs typeface="B Lotus" pitchFamily="2" charset="-78"/>
                        </a:rPr>
                        <a:t>4.قبل از آن‏که به مشبهٌ‏به اشاره شود، ابتدا تمام وجوه مشبهٌ‏ به بیان گردد تا مخاطب كاملاً اقناع شود. </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هجدهم / قالب تشبیهی</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3857620"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3571868"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28611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00036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271461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428860" y="214290"/>
            <a:ext cx="247504"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14310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185229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57160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14348"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2"/>
                                        </p:tgtEl>
                                        <p:attrNameLst>
                                          <p:attrName>style.visibility</p:attrName>
                                        </p:attrNameLst>
                                      </p:cBhvr>
                                      <p:to>
                                        <p:strVal val="visible"/>
                                      </p:to>
                                    </p:set>
                                    <p:anim calcmode="lin" valueType="num">
                                      <p:cBhvr additive="base">
                                        <p:cTn id="76" dur="1000" fill="hold"/>
                                        <p:tgtEl>
                                          <p:spTgt spid="22"/>
                                        </p:tgtEl>
                                        <p:attrNameLst>
                                          <p:attrName>ppt_x</p:attrName>
                                        </p:attrNameLst>
                                      </p:cBhvr>
                                      <p:tavLst>
                                        <p:tav tm="0">
                                          <p:val>
                                            <p:strVal val="0-#ppt_w/2"/>
                                          </p:val>
                                        </p:tav>
                                        <p:tav tm="100000">
                                          <p:val>
                                            <p:strVal val="#ppt_x"/>
                                          </p:val>
                                        </p:tav>
                                      </p:tavLst>
                                    </p:anim>
                                    <p:anim calcmode="lin" valueType="num">
                                      <p:cBhvr additive="base">
                                        <p:cTn id="77" dur="1000" fill="hold"/>
                                        <p:tgtEl>
                                          <p:spTgt spid="22"/>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0"/>
                                        </p:tgtEl>
                                        <p:attrNameLst>
                                          <p:attrName>style.visibility</p:attrName>
                                        </p:attrNameLst>
                                      </p:cBhvr>
                                      <p:to>
                                        <p:strVal val="visible"/>
                                      </p:to>
                                    </p:set>
                                    <p:anim calcmode="lin" valueType="num">
                                      <p:cBhvr additive="base">
                                        <p:cTn id="80" dur="1000" fill="hold"/>
                                        <p:tgtEl>
                                          <p:spTgt spid="20"/>
                                        </p:tgtEl>
                                        <p:attrNameLst>
                                          <p:attrName>ppt_x</p:attrName>
                                        </p:attrNameLst>
                                      </p:cBhvr>
                                      <p:tavLst>
                                        <p:tav tm="0">
                                          <p:val>
                                            <p:strVal val="0-#ppt_w/2"/>
                                          </p:val>
                                        </p:tav>
                                        <p:tav tm="100000">
                                          <p:val>
                                            <p:strVal val="#ppt_x"/>
                                          </p:val>
                                        </p:tav>
                                      </p:tavLst>
                                    </p:anim>
                                    <p:anim calcmode="lin" valueType="num">
                                      <p:cBhvr additive="base">
                                        <p:cTn id="81" dur="1000" fill="hold"/>
                                        <p:tgtEl>
                                          <p:spTgt spid="20"/>
                                        </p:tgtEl>
                                        <p:attrNameLst>
                                          <p:attrName>ppt_y</p:attrName>
                                        </p:attrNameLst>
                                      </p:cBhvr>
                                      <p:tavLst>
                                        <p:tav tm="0">
                                          <p:val>
                                            <p:strVal val="#ppt_y"/>
                                          </p:val>
                                        </p:tav>
                                        <p:tav tm="100000">
                                          <p:val>
                                            <p:strVal val="#ppt_y"/>
                                          </p:val>
                                        </p:tav>
                                      </p:tavLst>
                                    </p:anim>
                                  </p:childTnLst>
                                </p:cTn>
                              </p:par>
                            </p:childTnLst>
                          </p:cTn>
                        </p:par>
                        <p:par>
                          <p:cTn id="82" fill="hold">
                            <p:stCondLst>
                              <p:cond delay="2000"/>
                            </p:stCondLst>
                            <p:childTnLst>
                              <p:par>
                                <p:cTn id="83" presetID="10" presetClass="entr" presetSubtype="0" fill="hold" nodeType="afterEffect">
                                  <p:stCondLst>
                                    <p:cond delay="0"/>
                                  </p:stCondLst>
                                  <p:childTnLst>
                                    <p:set>
                                      <p:cBhvr>
                                        <p:cTn id="84" dur="1" fill="hold">
                                          <p:stCondLst>
                                            <p:cond delay="0"/>
                                          </p:stCondLst>
                                        </p:cTn>
                                        <p:tgtEl>
                                          <p:spTgt spid="30"/>
                                        </p:tgtEl>
                                        <p:attrNameLst>
                                          <p:attrName>style.visibility</p:attrName>
                                        </p:attrNameLst>
                                      </p:cBhvr>
                                      <p:to>
                                        <p:strVal val="visible"/>
                                      </p:to>
                                    </p:set>
                                    <p:animEffect transition="in" filter="fade">
                                      <p:cBhvr>
                                        <p:cTn id="85"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Lst>
  </p:timing>
</p:sld>
</file>

<file path=ppt/slides/slide226.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000" b="1" kern="1200" dirty="0" smtClean="0">
                        <a:solidFill>
                          <a:schemeClr val="tx1"/>
                        </a:solidFill>
                        <a:latin typeface="+mn-lt"/>
                        <a:ea typeface="+mn-ea"/>
                        <a:cs typeface="B Lotus" pitchFamily="2" charset="-78"/>
                      </a:endParaRPr>
                    </a:p>
                    <a:p>
                      <a:pPr algn="just" rtl="1">
                        <a:lnSpc>
                          <a:spcPct val="150000"/>
                        </a:lnSpc>
                      </a:pPr>
                      <a:r>
                        <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نمونه‏ها</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مقطع دبستان</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تشبيه دوست به غذا </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1. غذا، خوب وبد دارد، دوست هم خوب وبد دارد. (دوست مانند غذا، هم خوب و هم بد است)</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2. غذاي فاسد، ظاهري طبيعي؛ ولي باطني زيان‌آور دارد،آدم‏هاي فاسد هم ظاهري خوب وباطني فاسد دارند. (آدم‏های فاسد مانند غذای فاسد، ظاهری خوب و طبیعی، امّا باطنی مسموم و زیان‏آور دارند.)</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3. غذاي فاسد پناهگاه حشرات، كرم‏ها وميكروب‏هاست، دوست بد نيز مملو از كردارهاي زشت و صفات نادرست است. (دوست به مانند غذای فاسد پر از آلودگی است)</a:t>
                      </a:r>
                      <a:endParaRPr lang="en-US" sz="2000" b="1" kern="1200" dirty="0" smtClean="0">
                        <a:solidFill>
                          <a:schemeClr val="tx1"/>
                        </a:solidFill>
                        <a:latin typeface="+mn-lt"/>
                        <a:ea typeface="+mn-ea"/>
                        <a:cs typeface="B Lotus" pitchFamily="2" charset="-78"/>
                      </a:endParaRPr>
                    </a:p>
                    <a:p>
                      <a:pPr lvl="1" algn="just">
                        <a:lnSpc>
                          <a:spcPct val="150000"/>
                        </a:lnSpc>
                      </a:pPr>
                      <a:r>
                        <a:rPr lang="ar-SA" sz="2000" b="1" kern="1200" dirty="0" smtClean="0">
                          <a:solidFill>
                            <a:schemeClr val="tx1"/>
                          </a:solidFill>
                          <a:latin typeface="+mn-lt"/>
                          <a:ea typeface="+mn-ea"/>
                          <a:cs typeface="B Lotus" pitchFamily="2" charset="-78"/>
                        </a:rPr>
                        <a:t>4. فقط جاهلان از غذاي فاسد استفاده مي‏كنند و انسان‏های كم عقل و نادان با افراد فاسدرفيق مي‏شوند</a:t>
                      </a:r>
                      <a:endParaRPr lang="en-US" sz="20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هجدهم / قالب تشبیهی</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3857620"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3571868"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28611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00036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271461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428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143108" y="214290"/>
            <a:ext cx="247504"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185229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57160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14348"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2"/>
                                        </p:tgtEl>
                                        <p:attrNameLst>
                                          <p:attrName>style.visibility</p:attrName>
                                        </p:attrNameLst>
                                      </p:cBhvr>
                                      <p:to>
                                        <p:strVal val="visible"/>
                                      </p:to>
                                    </p:set>
                                    <p:anim calcmode="lin" valueType="num">
                                      <p:cBhvr additive="base">
                                        <p:cTn id="76" dur="1000" fill="hold"/>
                                        <p:tgtEl>
                                          <p:spTgt spid="22"/>
                                        </p:tgtEl>
                                        <p:attrNameLst>
                                          <p:attrName>ppt_x</p:attrName>
                                        </p:attrNameLst>
                                      </p:cBhvr>
                                      <p:tavLst>
                                        <p:tav tm="0">
                                          <p:val>
                                            <p:strVal val="0-#ppt_w/2"/>
                                          </p:val>
                                        </p:tav>
                                        <p:tav tm="100000">
                                          <p:val>
                                            <p:strVal val="#ppt_x"/>
                                          </p:val>
                                        </p:tav>
                                      </p:tavLst>
                                    </p:anim>
                                    <p:anim calcmode="lin" valueType="num">
                                      <p:cBhvr additive="base">
                                        <p:cTn id="77" dur="1000" fill="hold"/>
                                        <p:tgtEl>
                                          <p:spTgt spid="22"/>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0"/>
                                        </p:tgtEl>
                                        <p:attrNameLst>
                                          <p:attrName>style.visibility</p:attrName>
                                        </p:attrNameLst>
                                      </p:cBhvr>
                                      <p:to>
                                        <p:strVal val="visible"/>
                                      </p:to>
                                    </p:set>
                                    <p:anim calcmode="lin" valueType="num">
                                      <p:cBhvr additive="base">
                                        <p:cTn id="80" dur="1000" fill="hold"/>
                                        <p:tgtEl>
                                          <p:spTgt spid="20"/>
                                        </p:tgtEl>
                                        <p:attrNameLst>
                                          <p:attrName>ppt_x</p:attrName>
                                        </p:attrNameLst>
                                      </p:cBhvr>
                                      <p:tavLst>
                                        <p:tav tm="0">
                                          <p:val>
                                            <p:strVal val="0-#ppt_w/2"/>
                                          </p:val>
                                        </p:tav>
                                        <p:tav tm="100000">
                                          <p:val>
                                            <p:strVal val="#ppt_x"/>
                                          </p:val>
                                        </p:tav>
                                      </p:tavLst>
                                    </p:anim>
                                    <p:anim calcmode="lin" valueType="num">
                                      <p:cBhvr additive="base">
                                        <p:cTn id="81" dur="1000" fill="hold"/>
                                        <p:tgtEl>
                                          <p:spTgt spid="20"/>
                                        </p:tgtEl>
                                        <p:attrNameLst>
                                          <p:attrName>ppt_y</p:attrName>
                                        </p:attrNameLst>
                                      </p:cBhvr>
                                      <p:tavLst>
                                        <p:tav tm="0">
                                          <p:val>
                                            <p:strVal val="#ppt_y"/>
                                          </p:val>
                                        </p:tav>
                                        <p:tav tm="100000">
                                          <p:val>
                                            <p:strVal val="#ppt_y"/>
                                          </p:val>
                                        </p:tav>
                                      </p:tavLst>
                                    </p:anim>
                                  </p:childTnLst>
                                </p:cTn>
                              </p:par>
                            </p:childTnLst>
                          </p:cTn>
                        </p:par>
                        <p:par>
                          <p:cTn id="82" fill="hold">
                            <p:stCondLst>
                              <p:cond delay="2000"/>
                            </p:stCondLst>
                            <p:childTnLst>
                              <p:par>
                                <p:cTn id="83" presetID="10" presetClass="entr" presetSubtype="0" fill="hold" nodeType="afterEffect">
                                  <p:stCondLst>
                                    <p:cond delay="0"/>
                                  </p:stCondLst>
                                  <p:childTnLst>
                                    <p:set>
                                      <p:cBhvr>
                                        <p:cTn id="84" dur="1" fill="hold">
                                          <p:stCondLst>
                                            <p:cond delay="0"/>
                                          </p:stCondLst>
                                        </p:cTn>
                                        <p:tgtEl>
                                          <p:spTgt spid="30"/>
                                        </p:tgtEl>
                                        <p:attrNameLst>
                                          <p:attrName>style.visibility</p:attrName>
                                        </p:attrNameLst>
                                      </p:cBhvr>
                                      <p:to>
                                        <p:strVal val="visible"/>
                                      </p:to>
                                    </p:set>
                                    <p:animEffect transition="in" filter="fade">
                                      <p:cBhvr>
                                        <p:cTn id="85"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Lst>
  </p:timing>
</p:sld>
</file>

<file path=ppt/slides/slide227.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lvl="1" algn="just" rtl="1">
                        <a:lnSpc>
                          <a:spcPct val="150000"/>
                        </a:lnSpc>
                      </a:pPr>
                      <a:endParaRPr lang="fa-IR" sz="24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5. به دوست بد، مانند غذای فاسد، نمی‏توان اعتبار کرد؛ زیرا، همان‏طور که غذای آلوده انسان را مسموم می‏کند، دوست بد هم آبروی انسان را می‏برد.</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6. دوست بد، مانند غذای فاسد که غذاهای دیگر را خراب می‏کند، انسان را به فساد مي‏كشاند.</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7. از دوست بد باید بگریزیم تا در امان مانیم، همان طور که غذای فاسد را باید دور بریزیم تا سالم مانیم.</a:t>
                      </a:r>
                      <a:endParaRPr lang="en-US" sz="20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هجدهم / قالب تشبیهی</a:t>
            </a:r>
          </a:p>
        </p:txBody>
      </p:sp>
      <p:graphicFrame>
        <p:nvGraphicFramePr>
          <p:cNvPr id="8" name="Table 7"/>
          <p:cNvGraphicFramePr>
            <a:graphicFrameLocks noGrp="1"/>
          </p:cNvGraphicFramePr>
          <p:nvPr/>
        </p:nvGraphicFramePr>
        <p:xfrm>
          <a:off x="607192" y="3866053"/>
          <a:ext cx="7929617" cy="1848963"/>
        </p:xfrm>
        <a:graphic>
          <a:graphicData uri="http://schemas.openxmlformats.org/drawingml/2006/table">
            <a:tbl>
              <a:tblPr rtl="1"/>
              <a:tblGrid>
                <a:gridCol w="3389347"/>
                <a:gridCol w="1185232"/>
                <a:gridCol w="3355038"/>
              </a:tblGrid>
              <a:tr h="616321">
                <a:tc>
                  <a:txBody>
                    <a:bodyPr/>
                    <a:lstStyle/>
                    <a:p>
                      <a:pPr marL="180340" indent="-180340" algn="justLow" rtl="1">
                        <a:lnSpc>
                          <a:spcPct val="95000"/>
                        </a:lnSpc>
                        <a:spcAft>
                          <a:spcPts val="0"/>
                        </a:spcAft>
                        <a:tabLst>
                          <a:tab pos="2461260" algn="l"/>
                        </a:tabLst>
                      </a:pPr>
                      <a:r>
                        <a:rPr lang="ar-SA" sz="2100" b="1">
                          <a:latin typeface="B Badr"/>
                          <a:ea typeface="B Badr"/>
                          <a:cs typeface="B Lotus"/>
                        </a:rPr>
                        <a:t>الا! ياران سه نوعند، ار بداني:</a:t>
                      </a:r>
                      <a:br>
                        <a:rPr lang="ar-SA" sz="2100" b="1">
                          <a:latin typeface="B Badr"/>
                          <a:ea typeface="B Badr"/>
                          <a:cs typeface="B Lotus"/>
                        </a:rPr>
                      </a:br>
                      <a:endParaRPr lang="en-US" sz="2100" b="1">
                        <a:latin typeface="B Badr"/>
                        <a:ea typeface="B Badr"/>
                        <a:cs typeface="B Lotus"/>
                      </a:endParaRPr>
                    </a:p>
                  </a:txBody>
                  <a:tcPr marL="112285" marR="112285" marT="0" marB="0">
                    <a:lnL>
                      <a:noFill/>
                    </a:lnL>
                    <a:lnR>
                      <a:noFill/>
                    </a:lnR>
                    <a:lnT>
                      <a:noFill/>
                    </a:lnT>
                    <a:lnB>
                      <a:noFill/>
                    </a:lnB>
                  </a:tcPr>
                </a:tc>
                <a:tc>
                  <a:txBody>
                    <a:bodyPr/>
                    <a:lstStyle/>
                    <a:p>
                      <a:pPr marL="180340" indent="-180340" algn="justLow" rtl="1">
                        <a:lnSpc>
                          <a:spcPct val="95000"/>
                        </a:lnSpc>
                        <a:spcAft>
                          <a:spcPts val="0"/>
                        </a:spcAft>
                        <a:tabLst>
                          <a:tab pos="2461260" algn="l"/>
                        </a:tabLst>
                      </a:pPr>
                      <a:endParaRPr lang="ar-SA" sz="2100" b="1">
                        <a:latin typeface="B Badr"/>
                        <a:ea typeface="B Badr"/>
                        <a:cs typeface="B Lotus"/>
                      </a:endParaRPr>
                    </a:p>
                  </a:txBody>
                  <a:tcPr marL="112285" marR="112285" marT="0" marB="0">
                    <a:lnL>
                      <a:noFill/>
                    </a:lnL>
                    <a:lnR>
                      <a:noFill/>
                    </a:lnR>
                    <a:lnT>
                      <a:noFill/>
                    </a:lnT>
                    <a:lnB>
                      <a:noFill/>
                    </a:lnB>
                  </a:tcPr>
                </a:tc>
                <a:tc>
                  <a:txBody>
                    <a:bodyPr/>
                    <a:lstStyle/>
                    <a:p>
                      <a:pPr marL="180340" indent="-180340" algn="justLow" rtl="1">
                        <a:lnSpc>
                          <a:spcPct val="95000"/>
                        </a:lnSpc>
                        <a:spcAft>
                          <a:spcPts val="0"/>
                        </a:spcAft>
                        <a:tabLst>
                          <a:tab pos="2461260" algn="l"/>
                        </a:tabLst>
                      </a:pPr>
                      <a:r>
                        <a:rPr lang="ar-SA" sz="2100" b="1">
                          <a:latin typeface="B Badr"/>
                          <a:ea typeface="B Badr"/>
                          <a:cs typeface="B Lotus"/>
                        </a:rPr>
                        <a:t>زباني‏اند و ناني‏اند و جاني</a:t>
                      </a:r>
                      <a:br>
                        <a:rPr lang="ar-SA" sz="2100" b="1">
                          <a:latin typeface="B Badr"/>
                          <a:ea typeface="B Badr"/>
                          <a:cs typeface="B Lotus"/>
                        </a:rPr>
                      </a:br>
                      <a:endParaRPr lang="en-US" sz="2100" b="1">
                        <a:latin typeface="B Badr"/>
                        <a:ea typeface="B Badr"/>
                        <a:cs typeface="B Lotus"/>
                      </a:endParaRPr>
                    </a:p>
                  </a:txBody>
                  <a:tcPr marL="112285" marR="112285" marT="0" marB="0">
                    <a:lnL>
                      <a:noFill/>
                    </a:lnL>
                    <a:lnR>
                      <a:noFill/>
                    </a:lnR>
                    <a:lnT>
                      <a:noFill/>
                    </a:lnT>
                    <a:lnB>
                      <a:noFill/>
                    </a:lnB>
                  </a:tcPr>
                </a:tc>
              </a:tr>
              <a:tr h="616321">
                <a:tc>
                  <a:txBody>
                    <a:bodyPr/>
                    <a:lstStyle/>
                    <a:p>
                      <a:pPr marL="180340" indent="-180340" algn="justLow" rtl="1">
                        <a:lnSpc>
                          <a:spcPct val="95000"/>
                        </a:lnSpc>
                        <a:spcAft>
                          <a:spcPts val="0"/>
                        </a:spcAft>
                        <a:tabLst>
                          <a:tab pos="2461260" algn="l"/>
                        </a:tabLst>
                      </a:pPr>
                      <a:r>
                        <a:rPr lang="ar-SA" sz="2100" b="1">
                          <a:latin typeface="B Badr"/>
                          <a:ea typeface="B Badr"/>
                          <a:cs typeface="B Lotus"/>
                        </a:rPr>
                        <a:t>به ناني نان بده، از در برانش</a:t>
                      </a:r>
                      <a:br>
                        <a:rPr lang="ar-SA" sz="2100" b="1">
                          <a:latin typeface="B Badr"/>
                          <a:ea typeface="B Badr"/>
                          <a:cs typeface="B Lotus"/>
                        </a:rPr>
                      </a:br>
                      <a:endParaRPr lang="en-US" sz="2100" b="1">
                        <a:latin typeface="B Badr"/>
                        <a:ea typeface="B Badr"/>
                        <a:cs typeface="B Lotus"/>
                      </a:endParaRPr>
                    </a:p>
                  </a:txBody>
                  <a:tcPr marL="112285" marR="112285" marT="0" marB="0">
                    <a:lnL>
                      <a:noFill/>
                    </a:lnL>
                    <a:lnR>
                      <a:noFill/>
                    </a:lnR>
                    <a:lnT>
                      <a:noFill/>
                    </a:lnT>
                    <a:lnB>
                      <a:noFill/>
                    </a:lnB>
                  </a:tcPr>
                </a:tc>
                <a:tc>
                  <a:txBody>
                    <a:bodyPr/>
                    <a:lstStyle/>
                    <a:p>
                      <a:pPr marL="180340" indent="-180340" algn="justLow" rtl="1">
                        <a:lnSpc>
                          <a:spcPct val="95000"/>
                        </a:lnSpc>
                        <a:spcAft>
                          <a:spcPts val="0"/>
                        </a:spcAft>
                        <a:tabLst>
                          <a:tab pos="2461260" algn="l"/>
                        </a:tabLst>
                      </a:pPr>
                      <a:endParaRPr lang="ar-SA" sz="2100" b="1">
                        <a:latin typeface="B Badr"/>
                        <a:ea typeface="B Badr"/>
                        <a:cs typeface="B Lotus"/>
                      </a:endParaRPr>
                    </a:p>
                  </a:txBody>
                  <a:tcPr marL="112285" marR="112285" marT="0" marB="0">
                    <a:lnL>
                      <a:noFill/>
                    </a:lnL>
                    <a:lnR>
                      <a:noFill/>
                    </a:lnR>
                    <a:lnT>
                      <a:noFill/>
                    </a:lnT>
                    <a:lnB>
                      <a:noFill/>
                    </a:lnB>
                  </a:tcPr>
                </a:tc>
                <a:tc>
                  <a:txBody>
                    <a:bodyPr/>
                    <a:lstStyle/>
                    <a:p>
                      <a:pPr marL="180340" indent="-180340" algn="justLow" rtl="1">
                        <a:lnSpc>
                          <a:spcPct val="95000"/>
                        </a:lnSpc>
                        <a:spcAft>
                          <a:spcPts val="0"/>
                        </a:spcAft>
                        <a:tabLst>
                          <a:tab pos="2461260" algn="l"/>
                        </a:tabLst>
                      </a:pPr>
                      <a:r>
                        <a:rPr lang="ar-SA" sz="2100" b="1">
                          <a:latin typeface="B Badr"/>
                          <a:ea typeface="B Badr"/>
                          <a:cs typeface="B Lotus"/>
                        </a:rPr>
                        <a:t>نصيحت کن رفيقان زباني</a:t>
                      </a:r>
                      <a:br>
                        <a:rPr lang="ar-SA" sz="2100" b="1">
                          <a:latin typeface="B Badr"/>
                          <a:ea typeface="B Badr"/>
                          <a:cs typeface="B Lotus"/>
                        </a:rPr>
                      </a:br>
                      <a:endParaRPr lang="en-US" sz="2100" b="1">
                        <a:latin typeface="B Badr"/>
                        <a:ea typeface="B Badr"/>
                        <a:cs typeface="B Lotus"/>
                      </a:endParaRPr>
                    </a:p>
                  </a:txBody>
                  <a:tcPr marL="112285" marR="112285" marT="0" marB="0">
                    <a:lnL>
                      <a:noFill/>
                    </a:lnL>
                    <a:lnR>
                      <a:noFill/>
                    </a:lnR>
                    <a:lnT>
                      <a:noFill/>
                    </a:lnT>
                    <a:lnB>
                      <a:noFill/>
                    </a:lnB>
                  </a:tcPr>
                </a:tc>
              </a:tr>
              <a:tr h="616321">
                <a:tc>
                  <a:txBody>
                    <a:bodyPr/>
                    <a:lstStyle/>
                    <a:p>
                      <a:pPr marL="180340" indent="-180340" algn="justLow" rtl="1">
                        <a:lnSpc>
                          <a:spcPct val="95000"/>
                        </a:lnSpc>
                        <a:spcAft>
                          <a:spcPts val="0"/>
                        </a:spcAft>
                        <a:tabLst>
                          <a:tab pos="2461260" algn="l"/>
                        </a:tabLst>
                      </a:pPr>
                      <a:r>
                        <a:rPr lang="ar-SA" sz="2100" b="1">
                          <a:latin typeface="B Badr"/>
                          <a:ea typeface="B Badr"/>
                          <a:cs typeface="B Lotus"/>
                        </a:rPr>
                        <a:t>ولكن يار جاني را نگهدار</a:t>
                      </a:r>
                      <a:br>
                        <a:rPr lang="ar-SA" sz="2100" b="1">
                          <a:latin typeface="B Badr"/>
                          <a:ea typeface="B Badr"/>
                          <a:cs typeface="B Lotus"/>
                        </a:rPr>
                      </a:br>
                      <a:endParaRPr lang="en-US" sz="2100" b="1">
                        <a:latin typeface="B Badr"/>
                        <a:ea typeface="B Badr"/>
                        <a:cs typeface="B Lotus"/>
                      </a:endParaRPr>
                    </a:p>
                  </a:txBody>
                  <a:tcPr marL="112285" marR="112285" marT="0" marB="0">
                    <a:lnL>
                      <a:noFill/>
                    </a:lnL>
                    <a:lnR>
                      <a:noFill/>
                    </a:lnR>
                    <a:lnT>
                      <a:noFill/>
                    </a:lnT>
                    <a:lnB>
                      <a:noFill/>
                    </a:lnB>
                  </a:tcPr>
                </a:tc>
                <a:tc>
                  <a:txBody>
                    <a:bodyPr/>
                    <a:lstStyle/>
                    <a:p>
                      <a:pPr marL="180340" indent="-180340" algn="justLow" rtl="1">
                        <a:lnSpc>
                          <a:spcPct val="95000"/>
                        </a:lnSpc>
                        <a:spcAft>
                          <a:spcPts val="0"/>
                        </a:spcAft>
                        <a:tabLst>
                          <a:tab pos="2461260" algn="l"/>
                        </a:tabLst>
                      </a:pPr>
                      <a:endParaRPr lang="ar-SA" sz="2100" b="1">
                        <a:latin typeface="B Badr"/>
                        <a:ea typeface="B Badr"/>
                        <a:cs typeface="B Lotus"/>
                      </a:endParaRPr>
                    </a:p>
                  </a:txBody>
                  <a:tcPr marL="112285" marR="112285" marT="0" marB="0">
                    <a:lnL>
                      <a:noFill/>
                    </a:lnL>
                    <a:lnR>
                      <a:noFill/>
                    </a:lnR>
                    <a:lnT>
                      <a:noFill/>
                    </a:lnT>
                    <a:lnB>
                      <a:noFill/>
                    </a:lnB>
                  </a:tcPr>
                </a:tc>
                <a:tc>
                  <a:txBody>
                    <a:bodyPr/>
                    <a:lstStyle/>
                    <a:p>
                      <a:pPr marL="180340" indent="-180340" algn="justLow" rtl="1">
                        <a:lnSpc>
                          <a:spcPct val="95000"/>
                        </a:lnSpc>
                        <a:spcAft>
                          <a:spcPts val="0"/>
                        </a:spcAft>
                        <a:tabLst>
                          <a:tab pos="2461260" algn="l"/>
                        </a:tabLst>
                      </a:pPr>
                      <a:r>
                        <a:rPr lang="ar-SA" sz="2100" b="1" dirty="0">
                          <a:latin typeface="B Badr"/>
                          <a:ea typeface="B Badr"/>
                          <a:cs typeface="B Lotus"/>
                        </a:rPr>
                        <a:t>به پايش جان بده تا مي‏تواني</a:t>
                      </a:r>
                      <a:br>
                        <a:rPr lang="ar-SA" sz="2100" b="1" dirty="0">
                          <a:latin typeface="B Badr"/>
                          <a:ea typeface="B Badr"/>
                          <a:cs typeface="B Lotus"/>
                        </a:rPr>
                      </a:br>
                      <a:endParaRPr lang="en-US" sz="2100" b="1" dirty="0">
                        <a:latin typeface="B Badr"/>
                        <a:ea typeface="B Badr"/>
                        <a:cs typeface="B Lotus"/>
                      </a:endParaRPr>
                    </a:p>
                  </a:txBody>
                  <a:tcPr marL="112285" marR="112285" marT="0" marB="0">
                    <a:lnL>
                      <a:noFill/>
                    </a:lnL>
                    <a:lnR>
                      <a:noFill/>
                    </a:lnR>
                    <a:lnT>
                      <a:noFill/>
                    </a:lnT>
                    <a:lnB>
                      <a:noFill/>
                    </a:lnB>
                  </a:tcPr>
                </a:tc>
              </a:tr>
            </a:tbl>
          </a:graphicData>
        </a:graphic>
      </p:graphicFrame>
      <p:sp>
        <p:nvSpPr>
          <p:cNvPr id="9" name="Rounded Rectangle 8">
            <a:hlinkClick r:id="rId9" action="ppaction://hlinksldjump">
              <a:snd r:embed="rId5" name="thbad.wav"/>
            </a:hlinkClick>
            <a:hlinkHover r:id="" action="ppaction://noaction">
              <a:snd r:embed="rId6" name="0.wav"/>
            </a:hlinkHover>
          </p:cNvPr>
          <p:cNvSpPr/>
          <p:nvPr/>
        </p:nvSpPr>
        <p:spPr>
          <a:xfrm flipH="1">
            <a:off x="3857620"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0" action="ppaction://hlinksldjump">
              <a:snd r:embed="rId5" name="thbad.wav"/>
            </a:hlinkClick>
            <a:hlinkHover r:id="" action="ppaction://noaction">
              <a:snd r:embed="rId6" name="0.wav"/>
            </a:hlinkHover>
          </p:cNvPr>
          <p:cNvSpPr/>
          <p:nvPr/>
        </p:nvSpPr>
        <p:spPr>
          <a:xfrm flipH="1">
            <a:off x="3571868"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1" action="ppaction://hlinksldjump">
              <a:snd r:embed="rId5" name="thbad.wav"/>
            </a:hlinkClick>
            <a:hlinkHover r:id="" action="ppaction://noaction">
              <a:snd r:embed="rId6" name="0.wav"/>
            </a:hlinkHover>
          </p:cNvPr>
          <p:cNvSpPr/>
          <p:nvPr/>
        </p:nvSpPr>
        <p:spPr>
          <a:xfrm flipH="1">
            <a:off x="328611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2" action="ppaction://hlinksldjump">
              <a:snd r:embed="rId5" name="thbad.wav"/>
            </a:hlinkClick>
            <a:hlinkHover r:id="" action="ppaction://noaction">
              <a:snd r:embed="rId6" name="0.wav"/>
            </a:hlinkHover>
          </p:cNvPr>
          <p:cNvSpPr/>
          <p:nvPr/>
        </p:nvSpPr>
        <p:spPr>
          <a:xfrm flipH="1">
            <a:off x="300036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3" action="ppaction://hlinksldjump">
              <a:snd r:embed="rId5" name="thbad.wav"/>
            </a:hlinkClick>
            <a:hlinkHover r:id="" action="ppaction://noaction">
              <a:snd r:embed="rId6" name="0.wav"/>
            </a:hlinkHover>
          </p:cNvPr>
          <p:cNvSpPr/>
          <p:nvPr/>
        </p:nvSpPr>
        <p:spPr>
          <a:xfrm flipH="1">
            <a:off x="271461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4" action="ppaction://hlinksldjump">
              <a:snd r:embed="rId5" name="thbad.wav"/>
            </a:hlinkClick>
            <a:hlinkHover r:id="" action="ppaction://noaction">
              <a:snd r:embed="rId6" name="0.wav"/>
            </a:hlinkHover>
          </p:cNvPr>
          <p:cNvSpPr/>
          <p:nvPr/>
        </p:nvSpPr>
        <p:spPr>
          <a:xfrm flipH="1">
            <a:off x="2428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5" action="ppaction://hlinksldjump">
              <a:snd r:embed="rId5" name="thbad.wav"/>
            </a:hlinkClick>
            <a:hlinkHover r:id="" action="ppaction://noaction">
              <a:snd r:embed="rId6" name="0.wav"/>
            </a:hlinkHover>
          </p:cNvPr>
          <p:cNvSpPr/>
          <p:nvPr/>
        </p:nvSpPr>
        <p:spPr>
          <a:xfrm flipH="1">
            <a:off x="214310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6" action="ppaction://hlinksldjump">
              <a:snd r:embed="rId5" name="thbad.wav"/>
            </a:hlinkClick>
            <a:hlinkHover r:id="" action="ppaction://noaction">
              <a:snd r:embed="rId6" name="0.wav"/>
            </a:hlinkHover>
          </p:cNvPr>
          <p:cNvSpPr/>
          <p:nvPr/>
        </p:nvSpPr>
        <p:spPr>
          <a:xfrm flipH="1">
            <a:off x="1852298" y="214290"/>
            <a:ext cx="247504"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7" action="ppaction://hlinksldjump">
              <a:snd r:embed="rId5" name="thbad.wav"/>
            </a:hlinkClick>
            <a:hlinkHover r:id="" action="ppaction://noaction">
              <a:snd r:embed="rId6" name="0.wav"/>
            </a:hlinkHover>
          </p:cNvPr>
          <p:cNvSpPr/>
          <p:nvPr/>
        </p:nvSpPr>
        <p:spPr>
          <a:xfrm flipH="1">
            <a:off x="157160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8"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19"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3" name="Rounded Rectangle 22">
            <a:hlinkClick r:id="rId22" action="ppaction://hlinksldjump">
              <a:snd r:embed="rId5" name="thbad.wav"/>
            </a:hlinkClick>
            <a:hlinkHover r:id="" action="ppaction://noaction">
              <a:snd r:embed="rId6" name="0.wav"/>
            </a:hlinkHover>
          </p:cNvPr>
          <p:cNvSpPr/>
          <p:nvPr/>
        </p:nvSpPr>
        <p:spPr>
          <a:xfrm flipH="1">
            <a:off x="714348"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9"/>
                                        </p:tgtEl>
                                        <p:attrNameLst>
                                          <p:attrName>style.visibility</p:attrName>
                                        </p:attrNameLst>
                                      </p:cBhvr>
                                      <p:to>
                                        <p:strVal val="visible"/>
                                      </p:to>
                                    </p:set>
                                    <p:anim calcmode="lin" valueType="num">
                                      <p:cBhvr additive="base">
                                        <p:cTn id="28" dur="1000" fill="hold"/>
                                        <p:tgtEl>
                                          <p:spTgt spid="9"/>
                                        </p:tgtEl>
                                        <p:attrNameLst>
                                          <p:attrName>ppt_x</p:attrName>
                                        </p:attrNameLst>
                                      </p:cBhvr>
                                      <p:tavLst>
                                        <p:tav tm="0">
                                          <p:val>
                                            <p:strVal val="0-#ppt_w/2"/>
                                          </p:val>
                                        </p:tav>
                                        <p:tav tm="100000">
                                          <p:val>
                                            <p:strVal val="#ppt_x"/>
                                          </p:val>
                                        </p:tav>
                                      </p:tavLst>
                                    </p:anim>
                                    <p:anim calcmode="lin" valueType="num">
                                      <p:cBhvr additive="base">
                                        <p:cTn id="29" dur="1000" fill="hold"/>
                                        <p:tgtEl>
                                          <p:spTgt spid="9"/>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10"/>
                                        </p:tgtEl>
                                        <p:attrNameLst>
                                          <p:attrName>style.visibility</p:attrName>
                                        </p:attrNameLst>
                                      </p:cBhvr>
                                      <p:to>
                                        <p:strVal val="visible"/>
                                      </p:to>
                                    </p:set>
                                    <p:anim calcmode="lin" valueType="num">
                                      <p:cBhvr additive="base">
                                        <p:cTn id="32" dur="1000" fill="hold"/>
                                        <p:tgtEl>
                                          <p:spTgt spid="10"/>
                                        </p:tgtEl>
                                        <p:attrNameLst>
                                          <p:attrName>ppt_x</p:attrName>
                                        </p:attrNameLst>
                                      </p:cBhvr>
                                      <p:tavLst>
                                        <p:tav tm="0">
                                          <p:val>
                                            <p:strVal val="0-#ppt_w/2"/>
                                          </p:val>
                                        </p:tav>
                                        <p:tav tm="100000">
                                          <p:val>
                                            <p:strVal val="#ppt_x"/>
                                          </p:val>
                                        </p:tav>
                                      </p:tavLst>
                                    </p:anim>
                                    <p:anim calcmode="lin" valueType="num">
                                      <p:cBhvr additive="base">
                                        <p:cTn id="33" dur="1000" fill="hold"/>
                                        <p:tgtEl>
                                          <p:spTgt spid="10"/>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1"/>
                                        </p:tgtEl>
                                        <p:attrNameLst>
                                          <p:attrName>style.visibility</p:attrName>
                                        </p:attrNameLst>
                                      </p:cBhvr>
                                      <p:to>
                                        <p:strVal val="visible"/>
                                      </p:to>
                                    </p:set>
                                    <p:anim calcmode="lin" valueType="num">
                                      <p:cBhvr additive="base">
                                        <p:cTn id="36" dur="1000" fill="hold"/>
                                        <p:tgtEl>
                                          <p:spTgt spid="11"/>
                                        </p:tgtEl>
                                        <p:attrNameLst>
                                          <p:attrName>ppt_x</p:attrName>
                                        </p:attrNameLst>
                                      </p:cBhvr>
                                      <p:tavLst>
                                        <p:tav tm="0">
                                          <p:val>
                                            <p:strVal val="0-#ppt_w/2"/>
                                          </p:val>
                                        </p:tav>
                                        <p:tav tm="100000">
                                          <p:val>
                                            <p:strVal val="#ppt_x"/>
                                          </p:val>
                                        </p:tav>
                                      </p:tavLst>
                                    </p:anim>
                                    <p:anim calcmode="lin" valueType="num">
                                      <p:cBhvr additive="base">
                                        <p:cTn id="37" dur="1000" fill="hold"/>
                                        <p:tgtEl>
                                          <p:spTgt spid="11"/>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2"/>
                                        </p:tgtEl>
                                        <p:attrNameLst>
                                          <p:attrName>style.visibility</p:attrName>
                                        </p:attrNameLst>
                                      </p:cBhvr>
                                      <p:to>
                                        <p:strVal val="visible"/>
                                      </p:to>
                                    </p:set>
                                    <p:anim calcmode="lin" valueType="num">
                                      <p:cBhvr additive="base">
                                        <p:cTn id="40" dur="1000" fill="hold"/>
                                        <p:tgtEl>
                                          <p:spTgt spid="12"/>
                                        </p:tgtEl>
                                        <p:attrNameLst>
                                          <p:attrName>ppt_x</p:attrName>
                                        </p:attrNameLst>
                                      </p:cBhvr>
                                      <p:tavLst>
                                        <p:tav tm="0">
                                          <p:val>
                                            <p:strVal val="0-#ppt_w/2"/>
                                          </p:val>
                                        </p:tav>
                                        <p:tav tm="100000">
                                          <p:val>
                                            <p:strVal val="#ppt_x"/>
                                          </p:val>
                                        </p:tav>
                                      </p:tavLst>
                                    </p:anim>
                                    <p:anim calcmode="lin" valueType="num">
                                      <p:cBhvr additive="base">
                                        <p:cTn id="41" dur="1000" fill="hold"/>
                                        <p:tgtEl>
                                          <p:spTgt spid="12"/>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3"/>
                                        </p:tgtEl>
                                        <p:attrNameLst>
                                          <p:attrName>style.visibility</p:attrName>
                                        </p:attrNameLst>
                                      </p:cBhvr>
                                      <p:to>
                                        <p:strVal val="visible"/>
                                      </p:to>
                                    </p:set>
                                    <p:anim calcmode="lin" valueType="num">
                                      <p:cBhvr additive="base">
                                        <p:cTn id="44" dur="1000" fill="hold"/>
                                        <p:tgtEl>
                                          <p:spTgt spid="13"/>
                                        </p:tgtEl>
                                        <p:attrNameLst>
                                          <p:attrName>ppt_x</p:attrName>
                                        </p:attrNameLst>
                                      </p:cBhvr>
                                      <p:tavLst>
                                        <p:tav tm="0">
                                          <p:val>
                                            <p:strVal val="0-#ppt_w/2"/>
                                          </p:val>
                                        </p:tav>
                                        <p:tav tm="100000">
                                          <p:val>
                                            <p:strVal val="#ppt_x"/>
                                          </p:val>
                                        </p:tav>
                                      </p:tavLst>
                                    </p:anim>
                                    <p:anim calcmode="lin" valueType="num">
                                      <p:cBhvr additive="base">
                                        <p:cTn id="45" dur="1000" fill="hold"/>
                                        <p:tgtEl>
                                          <p:spTgt spid="13"/>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4"/>
                                        </p:tgtEl>
                                        <p:attrNameLst>
                                          <p:attrName>style.visibility</p:attrName>
                                        </p:attrNameLst>
                                      </p:cBhvr>
                                      <p:to>
                                        <p:strVal val="visible"/>
                                      </p:to>
                                    </p:set>
                                    <p:anim calcmode="lin" valueType="num">
                                      <p:cBhvr additive="base">
                                        <p:cTn id="48" dur="1000" fill="hold"/>
                                        <p:tgtEl>
                                          <p:spTgt spid="14"/>
                                        </p:tgtEl>
                                        <p:attrNameLst>
                                          <p:attrName>ppt_x</p:attrName>
                                        </p:attrNameLst>
                                      </p:cBhvr>
                                      <p:tavLst>
                                        <p:tav tm="0">
                                          <p:val>
                                            <p:strVal val="0-#ppt_w/2"/>
                                          </p:val>
                                        </p:tav>
                                        <p:tav tm="100000">
                                          <p:val>
                                            <p:strVal val="#ppt_x"/>
                                          </p:val>
                                        </p:tav>
                                      </p:tavLst>
                                    </p:anim>
                                    <p:anim calcmode="lin" valueType="num">
                                      <p:cBhvr additive="base">
                                        <p:cTn id="49" dur="1000" fill="hold"/>
                                        <p:tgtEl>
                                          <p:spTgt spid="14"/>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5"/>
                                        </p:tgtEl>
                                        <p:attrNameLst>
                                          <p:attrName>style.visibility</p:attrName>
                                        </p:attrNameLst>
                                      </p:cBhvr>
                                      <p:to>
                                        <p:strVal val="visible"/>
                                      </p:to>
                                    </p:set>
                                    <p:anim calcmode="lin" valueType="num">
                                      <p:cBhvr additive="base">
                                        <p:cTn id="52" dur="1000" fill="hold"/>
                                        <p:tgtEl>
                                          <p:spTgt spid="15"/>
                                        </p:tgtEl>
                                        <p:attrNameLst>
                                          <p:attrName>ppt_x</p:attrName>
                                        </p:attrNameLst>
                                      </p:cBhvr>
                                      <p:tavLst>
                                        <p:tav tm="0">
                                          <p:val>
                                            <p:strVal val="0-#ppt_w/2"/>
                                          </p:val>
                                        </p:tav>
                                        <p:tav tm="100000">
                                          <p:val>
                                            <p:strVal val="#ppt_x"/>
                                          </p:val>
                                        </p:tav>
                                      </p:tavLst>
                                    </p:anim>
                                    <p:anim calcmode="lin" valueType="num">
                                      <p:cBhvr additive="base">
                                        <p:cTn id="53" dur="1000" fill="hold"/>
                                        <p:tgtEl>
                                          <p:spTgt spid="15"/>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6"/>
                                        </p:tgtEl>
                                        <p:attrNameLst>
                                          <p:attrName>style.visibility</p:attrName>
                                        </p:attrNameLst>
                                      </p:cBhvr>
                                      <p:to>
                                        <p:strVal val="visible"/>
                                      </p:to>
                                    </p:set>
                                    <p:anim calcmode="lin" valueType="num">
                                      <p:cBhvr additive="base">
                                        <p:cTn id="56" dur="1000" fill="hold"/>
                                        <p:tgtEl>
                                          <p:spTgt spid="16"/>
                                        </p:tgtEl>
                                        <p:attrNameLst>
                                          <p:attrName>ppt_x</p:attrName>
                                        </p:attrNameLst>
                                      </p:cBhvr>
                                      <p:tavLst>
                                        <p:tav tm="0">
                                          <p:val>
                                            <p:strVal val="0-#ppt_w/2"/>
                                          </p:val>
                                        </p:tav>
                                        <p:tav tm="100000">
                                          <p:val>
                                            <p:strVal val="#ppt_x"/>
                                          </p:val>
                                        </p:tav>
                                      </p:tavLst>
                                    </p:anim>
                                    <p:anim calcmode="lin" valueType="num">
                                      <p:cBhvr additive="base">
                                        <p:cTn id="57" dur="1000" fill="hold"/>
                                        <p:tgtEl>
                                          <p:spTgt spid="16"/>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7"/>
                                        </p:tgtEl>
                                        <p:attrNameLst>
                                          <p:attrName>style.visibility</p:attrName>
                                        </p:attrNameLst>
                                      </p:cBhvr>
                                      <p:to>
                                        <p:strVal val="visible"/>
                                      </p:to>
                                    </p:set>
                                    <p:anim calcmode="lin" valueType="num">
                                      <p:cBhvr additive="base">
                                        <p:cTn id="60" dur="1000" fill="hold"/>
                                        <p:tgtEl>
                                          <p:spTgt spid="17"/>
                                        </p:tgtEl>
                                        <p:attrNameLst>
                                          <p:attrName>ppt_x</p:attrName>
                                        </p:attrNameLst>
                                      </p:cBhvr>
                                      <p:tavLst>
                                        <p:tav tm="0">
                                          <p:val>
                                            <p:strVal val="0-#ppt_w/2"/>
                                          </p:val>
                                        </p:tav>
                                        <p:tav tm="100000">
                                          <p:val>
                                            <p:strVal val="#ppt_x"/>
                                          </p:val>
                                        </p:tav>
                                      </p:tavLst>
                                    </p:anim>
                                    <p:anim calcmode="lin" valueType="num">
                                      <p:cBhvr additive="base">
                                        <p:cTn id="61" dur="1000" fill="hold"/>
                                        <p:tgtEl>
                                          <p:spTgt spid="17"/>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8"/>
                                        </p:tgtEl>
                                        <p:attrNameLst>
                                          <p:attrName>style.visibility</p:attrName>
                                        </p:attrNameLst>
                                      </p:cBhvr>
                                      <p:to>
                                        <p:strVal val="visible"/>
                                      </p:to>
                                    </p:set>
                                    <p:anim calcmode="lin" valueType="num">
                                      <p:cBhvr additive="base">
                                        <p:cTn id="64" dur="1000" fill="hold"/>
                                        <p:tgtEl>
                                          <p:spTgt spid="18"/>
                                        </p:tgtEl>
                                        <p:attrNameLst>
                                          <p:attrName>ppt_x</p:attrName>
                                        </p:attrNameLst>
                                      </p:cBhvr>
                                      <p:tavLst>
                                        <p:tav tm="0">
                                          <p:val>
                                            <p:strVal val="0-#ppt_w/2"/>
                                          </p:val>
                                        </p:tav>
                                        <p:tav tm="100000">
                                          <p:val>
                                            <p:strVal val="#ppt_x"/>
                                          </p:val>
                                        </p:tav>
                                      </p:tavLst>
                                    </p:anim>
                                    <p:anim calcmode="lin" valueType="num">
                                      <p:cBhvr additive="base">
                                        <p:cTn id="65" dur="1000" fill="hold"/>
                                        <p:tgtEl>
                                          <p:spTgt spid="18"/>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9"/>
                                        </p:tgtEl>
                                        <p:attrNameLst>
                                          <p:attrName>style.visibility</p:attrName>
                                        </p:attrNameLst>
                                      </p:cBhvr>
                                      <p:to>
                                        <p:strVal val="visible"/>
                                      </p:to>
                                    </p:set>
                                    <p:anim calcmode="lin" valueType="num">
                                      <p:cBhvr additive="base">
                                        <p:cTn id="68" dur="1000" fill="hold"/>
                                        <p:tgtEl>
                                          <p:spTgt spid="19"/>
                                        </p:tgtEl>
                                        <p:attrNameLst>
                                          <p:attrName>ppt_x</p:attrName>
                                        </p:attrNameLst>
                                      </p:cBhvr>
                                      <p:tavLst>
                                        <p:tav tm="0">
                                          <p:val>
                                            <p:strVal val="0-#ppt_w/2"/>
                                          </p:val>
                                        </p:tav>
                                        <p:tav tm="100000">
                                          <p:val>
                                            <p:strVal val="#ppt_x"/>
                                          </p:val>
                                        </p:tav>
                                      </p:tavLst>
                                    </p:anim>
                                    <p:anim calcmode="lin" valueType="num">
                                      <p:cBhvr additive="base">
                                        <p:cTn id="69" dur="1000" fill="hold"/>
                                        <p:tgtEl>
                                          <p:spTgt spid="19"/>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1000" fill="hold"/>
                                        <p:tgtEl>
                                          <p:spTgt spid="20"/>
                                        </p:tgtEl>
                                        <p:attrNameLst>
                                          <p:attrName>ppt_x</p:attrName>
                                        </p:attrNameLst>
                                      </p:cBhvr>
                                      <p:tavLst>
                                        <p:tav tm="0">
                                          <p:val>
                                            <p:strVal val="0-#ppt_w/2"/>
                                          </p:val>
                                        </p:tav>
                                        <p:tav tm="100000">
                                          <p:val>
                                            <p:strVal val="#ppt_x"/>
                                          </p:val>
                                        </p:tav>
                                      </p:tavLst>
                                    </p:anim>
                                    <p:anim calcmode="lin" valueType="num">
                                      <p:cBhvr additive="base">
                                        <p:cTn id="73" dur="1000" fill="hold"/>
                                        <p:tgtEl>
                                          <p:spTgt spid="20"/>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3"/>
                                        </p:tgtEl>
                                        <p:attrNameLst>
                                          <p:attrName>style.visibility</p:attrName>
                                        </p:attrNameLst>
                                      </p:cBhvr>
                                      <p:to>
                                        <p:strVal val="visible"/>
                                      </p:to>
                                    </p:set>
                                    <p:anim calcmode="lin" valueType="num">
                                      <p:cBhvr additive="base">
                                        <p:cTn id="76" dur="1000" fill="hold"/>
                                        <p:tgtEl>
                                          <p:spTgt spid="23"/>
                                        </p:tgtEl>
                                        <p:attrNameLst>
                                          <p:attrName>ppt_x</p:attrName>
                                        </p:attrNameLst>
                                      </p:cBhvr>
                                      <p:tavLst>
                                        <p:tav tm="0">
                                          <p:val>
                                            <p:strVal val="0-#ppt_w/2"/>
                                          </p:val>
                                        </p:tav>
                                        <p:tav tm="100000">
                                          <p:val>
                                            <p:strVal val="#ppt_x"/>
                                          </p:val>
                                        </p:tav>
                                      </p:tavLst>
                                    </p:anim>
                                    <p:anim calcmode="lin" valueType="num">
                                      <p:cBhvr additive="base">
                                        <p:cTn id="77" dur="1000" fill="hold"/>
                                        <p:tgtEl>
                                          <p:spTgt spid="23"/>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2"/>
                                        </p:tgtEl>
                                        <p:attrNameLst>
                                          <p:attrName>style.visibility</p:attrName>
                                        </p:attrNameLst>
                                      </p:cBhvr>
                                      <p:to>
                                        <p:strVal val="visible"/>
                                      </p:to>
                                    </p:set>
                                    <p:anim calcmode="lin" valueType="num">
                                      <p:cBhvr additive="base">
                                        <p:cTn id="80" dur="1000" fill="hold"/>
                                        <p:tgtEl>
                                          <p:spTgt spid="22"/>
                                        </p:tgtEl>
                                        <p:attrNameLst>
                                          <p:attrName>ppt_x</p:attrName>
                                        </p:attrNameLst>
                                      </p:cBhvr>
                                      <p:tavLst>
                                        <p:tav tm="0">
                                          <p:val>
                                            <p:strVal val="0-#ppt_w/2"/>
                                          </p:val>
                                        </p:tav>
                                        <p:tav tm="100000">
                                          <p:val>
                                            <p:strVal val="#ppt_x"/>
                                          </p:val>
                                        </p:tav>
                                      </p:tavLst>
                                    </p:anim>
                                    <p:anim calcmode="lin" valueType="num">
                                      <p:cBhvr additive="base">
                                        <p:cTn id="81" dur="1000" fill="hold"/>
                                        <p:tgtEl>
                                          <p:spTgt spid="22"/>
                                        </p:tgtEl>
                                        <p:attrNameLst>
                                          <p:attrName>ppt_y</p:attrName>
                                        </p:attrNameLst>
                                      </p:cBhvr>
                                      <p:tavLst>
                                        <p:tav tm="0">
                                          <p:val>
                                            <p:strVal val="#ppt_y"/>
                                          </p:val>
                                        </p:tav>
                                        <p:tav tm="100000">
                                          <p:val>
                                            <p:strVal val="#ppt_y"/>
                                          </p:val>
                                        </p:tav>
                                      </p:tavLst>
                                    </p:anim>
                                  </p:childTnLst>
                                </p:cTn>
                              </p:par>
                            </p:childTnLst>
                          </p:cTn>
                        </p:par>
                        <p:par>
                          <p:cTn id="82" fill="hold">
                            <p:stCondLst>
                              <p:cond delay="2000"/>
                            </p:stCondLst>
                            <p:childTnLst>
                              <p:par>
                                <p:cTn id="83" presetID="10" presetClass="entr" presetSubtype="0" fill="hold" nodeType="afterEffect">
                                  <p:stCondLst>
                                    <p:cond delay="0"/>
                                  </p:stCondLst>
                                  <p:childTnLst>
                                    <p:set>
                                      <p:cBhvr>
                                        <p:cTn id="84" dur="1" fill="hold">
                                          <p:stCondLst>
                                            <p:cond delay="0"/>
                                          </p:stCondLst>
                                        </p:cTn>
                                        <p:tgtEl>
                                          <p:spTgt spid="30"/>
                                        </p:tgtEl>
                                        <p:attrNameLst>
                                          <p:attrName>style.visibility</p:attrName>
                                        </p:attrNameLst>
                                      </p:cBhvr>
                                      <p:to>
                                        <p:strVal val="visible"/>
                                      </p:to>
                                    </p:set>
                                    <p:animEffect transition="in" filter="fade">
                                      <p:cBhvr>
                                        <p:cTn id="85" dur="1000"/>
                                        <p:tgtEl>
                                          <p:spTgt spid="30"/>
                                        </p:tgtEl>
                                      </p:cBhvr>
                                    </p:animEffect>
                                  </p:childTnLst>
                                </p:cTn>
                              </p:par>
                              <p:par>
                                <p:cTn id="86" presetID="10" presetClass="entr" presetSubtype="0" fill="hold" nodeType="withEffect">
                                  <p:stCondLst>
                                    <p:cond delay="0"/>
                                  </p:stCondLst>
                                  <p:childTnLst>
                                    <p:set>
                                      <p:cBhvr>
                                        <p:cTn id="87" dur="1" fill="hold">
                                          <p:stCondLst>
                                            <p:cond delay="0"/>
                                          </p:stCondLst>
                                        </p:cTn>
                                        <p:tgtEl>
                                          <p:spTgt spid="8"/>
                                        </p:tgtEl>
                                        <p:attrNameLst>
                                          <p:attrName>style.visibility</p:attrName>
                                        </p:attrNameLst>
                                      </p:cBhvr>
                                      <p:to>
                                        <p:strVal val="visible"/>
                                      </p:to>
                                    </p:set>
                                    <p:animEffect transition="in" filter="fade">
                                      <p:cBhvr>
                                        <p:cTn id="88"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P spid="23" grpId="0" animBg="1"/>
    </p:bldLst>
  </p:timing>
</p:sld>
</file>

<file path=ppt/slides/slide228.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مقطع راهنمایی	</a:t>
                      </a:r>
                      <a:r>
                        <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                      </a:t>
                      </a: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تشبيه دنيا به مدرسه</a:t>
                      </a:r>
                      <a:endPar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endParaRPr lang="fa-IR" sz="1800" b="1" kern="1200" dirty="0" smtClean="0">
                        <a:solidFill>
                          <a:schemeClr val="tx1"/>
                        </a:solidFill>
                        <a:latin typeface="+mn-lt"/>
                        <a:ea typeface="+mn-ea"/>
                        <a:cs typeface="B Lotus" pitchFamily="2" charset="-78"/>
                      </a:endParaRPr>
                    </a:p>
                    <a:p>
                      <a:pPr rtl="1">
                        <a:lnSpc>
                          <a:spcPct val="150000"/>
                        </a:lnSpc>
                      </a:pPr>
                      <a:endParaRPr lang="fa-IR" sz="1800" b="1" kern="1200" dirty="0" smtClean="0">
                        <a:solidFill>
                          <a:schemeClr val="tx1"/>
                        </a:solidFill>
                        <a:latin typeface="+mn-lt"/>
                        <a:ea typeface="+mn-ea"/>
                        <a:cs typeface="B Lotus" pitchFamily="2" charset="-78"/>
                      </a:endParaRPr>
                    </a:p>
                    <a:p>
                      <a:pPr rtl="1">
                        <a:lnSpc>
                          <a:spcPct val="150000"/>
                        </a:lnSpc>
                      </a:pPr>
                      <a:endParaRPr lang="fa-IR" sz="1800" b="1" kern="1200" dirty="0" smtClean="0">
                        <a:solidFill>
                          <a:schemeClr val="tx1"/>
                        </a:solidFill>
                        <a:latin typeface="+mn-lt"/>
                        <a:ea typeface="+mn-ea"/>
                        <a:cs typeface="B Lotus" pitchFamily="2" charset="-78"/>
                      </a:endParaRPr>
                    </a:p>
                    <a:p>
                      <a:pPr rtl="1">
                        <a:lnSpc>
                          <a:spcPct val="150000"/>
                        </a:lnSpc>
                      </a:pPr>
                      <a:endParaRPr lang="fa-IR" sz="1800" b="1" kern="1200" dirty="0" smtClean="0">
                        <a:solidFill>
                          <a:schemeClr val="tx1"/>
                        </a:solidFill>
                        <a:latin typeface="+mn-lt"/>
                        <a:ea typeface="+mn-ea"/>
                        <a:cs typeface="B Lotus" pitchFamily="2" charset="-78"/>
                      </a:endParaRPr>
                    </a:p>
                    <a:p>
                      <a:pPr rtl="1">
                        <a:lnSpc>
                          <a:spcPct val="150000"/>
                        </a:lnSpc>
                      </a:pPr>
                      <a:endParaRPr lang="fa-IR" sz="1800" b="1" kern="1200" dirty="0" smtClean="0">
                        <a:solidFill>
                          <a:schemeClr val="tx1"/>
                        </a:solidFill>
                        <a:latin typeface="+mn-lt"/>
                        <a:ea typeface="+mn-ea"/>
                        <a:cs typeface="B Lotus" pitchFamily="2" charset="-78"/>
                      </a:endParaRPr>
                    </a:p>
                    <a:p>
                      <a:pPr rtl="1">
                        <a:lnSpc>
                          <a:spcPct val="150000"/>
                        </a:lnSpc>
                      </a:pPr>
                      <a:endParaRPr lang="fa-IR" sz="1800" b="1" kern="1200" dirty="0" smtClean="0">
                        <a:solidFill>
                          <a:schemeClr val="tx1"/>
                        </a:solidFill>
                        <a:latin typeface="+mn-lt"/>
                        <a:ea typeface="+mn-ea"/>
                        <a:cs typeface="B Lotus" pitchFamily="2" charset="-78"/>
                      </a:endParaRPr>
                    </a:p>
                    <a:p>
                      <a:pPr rtl="1">
                        <a:lnSpc>
                          <a:spcPct val="150000"/>
                        </a:lnSpc>
                      </a:pPr>
                      <a:endParaRPr lang="fa-IR" sz="1800" b="1" kern="1200" dirty="0" smtClean="0">
                        <a:solidFill>
                          <a:schemeClr val="tx1"/>
                        </a:solidFill>
                        <a:latin typeface="+mn-lt"/>
                        <a:ea typeface="+mn-ea"/>
                        <a:cs typeface="B Lotus" pitchFamily="2" charset="-78"/>
                      </a:endParaRPr>
                    </a:p>
                    <a:p>
                      <a:pPr rtl="1">
                        <a:lnSpc>
                          <a:spcPct val="150000"/>
                        </a:lnSpc>
                      </a:pPr>
                      <a:endParaRPr lang="fa-IR" sz="1800" b="1" kern="1200" dirty="0" smtClean="0">
                        <a:solidFill>
                          <a:schemeClr val="tx1"/>
                        </a:solidFill>
                        <a:latin typeface="+mn-lt"/>
                        <a:ea typeface="+mn-ea"/>
                        <a:cs typeface="B Lotus" pitchFamily="2" charset="-78"/>
                      </a:endParaRPr>
                    </a:p>
                    <a:p>
                      <a:pPr rtl="1">
                        <a:lnSpc>
                          <a:spcPct val="150000"/>
                        </a:lnSpc>
                      </a:pPr>
                      <a:endParaRPr lang="fa-IR" sz="1800" b="1" kern="1200" dirty="0" smtClean="0">
                        <a:solidFill>
                          <a:schemeClr val="tx1"/>
                        </a:solidFill>
                        <a:latin typeface="+mn-lt"/>
                        <a:ea typeface="+mn-ea"/>
                        <a:cs typeface="B Lotus" pitchFamily="2" charset="-78"/>
                      </a:endParaRPr>
                    </a:p>
                    <a:p>
                      <a:pPr marL="0" marR="0" indent="0" algn="r" defTabSz="914400" rtl="1" eaLnBrk="1" fontAlgn="auto" latinLnBrk="0" hangingPunct="1">
                        <a:lnSpc>
                          <a:spcPct val="150000"/>
                        </a:lnSpc>
                        <a:spcBef>
                          <a:spcPts val="0"/>
                        </a:spcBef>
                        <a:spcAft>
                          <a:spcPts val="0"/>
                        </a:spcAft>
                        <a:buClrTx/>
                        <a:buSzTx/>
                        <a:buFontTx/>
                        <a:buNone/>
                        <a:tabLst/>
                        <a:defRPr/>
                      </a:pPr>
                      <a:r>
                        <a:rPr lang="en-US" sz="1800" b="1" kern="1200" dirty="0" smtClean="0">
                          <a:solidFill>
                            <a:schemeClr val="tx1"/>
                          </a:solidFill>
                          <a:latin typeface="+mn-lt"/>
                          <a:ea typeface="+mn-ea"/>
                          <a:cs typeface="B Lotus" pitchFamily="2" charset="-78"/>
                        </a:rPr>
                        <a:t>]</a:t>
                      </a:r>
                      <a:r>
                        <a:rPr lang="ar-SA" sz="1800" b="1" kern="1200" dirty="0" smtClean="0">
                          <a:solidFill>
                            <a:schemeClr val="tx1"/>
                          </a:solidFill>
                          <a:latin typeface="+mn-lt"/>
                          <a:ea typeface="+mn-ea"/>
                          <a:cs typeface="B Lotus" pitchFamily="2" charset="-78"/>
                        </a:rPr>
                        <a:t>أَنَّمَا الْحَياۀُالدُّنْيا لَعِبٌ وَ لَهْوٌ وَ زينَۀٌوَ تَفاخُرٌ بَينَكُمْ وَ تَكاثُرٌ فِي الْأَمْوالِ وَ الْأَوْلادِ</a:t>
                      </a:r>
                      <a:r>
                        <a:rPr lang="fa-IR" sz="1800" b="0" kern="1200" dirty="0" smtClean="0">
                          <a:solidFill>
                            <a:schemeClr val="tx1"/>
                          </a:solidFill>
                          <a:effectLst>
                            <a:glow rad="139700">
                              <a:schemeClr val="accent2">
                                <a:satMod val="175000"/>
                                <a:alpha val="40000"/>
                              </a:schemeClr>
                            </a:glow>
                          </a:effectLst>
                          <a:latin typeface="+mn-lt"/>
                          <a:ea typeface="+mn-ea"/>
                          <a:cs typeface="B Lotus" pitchFamily="2" charset="-78"/>
                        </a:rPr>
                        <a:t>* </a:t>
                      </a:r>
                      <a:r>
                        <a:rPr lang="en-US" sz="1800" b="1" kern="1200" dirty="0" smtClean="0">
                          <a:solidFill>
                            <a:schemeClr val="tx1"/>
                          </a:solidFill>
                          <a:latin typeface="+mn-lt"/>
                          <a:ea typeface="+mn-ea"/>
                          <a:cs typeface="B Lotus" pitchFamily="2" charset="-78"/>
                        </a:rPr>
                        <a:t>[</a:t>
                      </a:r>
                      <a:r>
                        <a:rPr lang="ar-SA" sz="1800" b="1" kern="1200" dirty="0" smtClean="0">
                          <a:solidFill>
                            <a:schemeClr val="tx1"/>
                          </a:solidFill>
                          <a:latin typeface="+mn-lt"/>
                          <a:ea typeface="+mn-ea"/>
                          <a:cs typeface="B Lotus" pitchFamily="2" charset="-78"/>
                        </a:rPr>
                        <a:t>؛ «همانا زندگى دنيا؛ تنها، بازى، سرگرمى، تجمّل‌پرستى و فخرفروشى، در ميان شما و افزون‏طلبى، در اموال و فرزندانتان است‏.»            </a:t>
                      </a:r>
                      <a:endParaRPr lang="en-US" sz="1800" b="1" kern="1200" dirty="0" smtClean="0">
                        <a:solidFill>
                          <a:schemeClr val="tx1"/>
                        </a:solidFill>
                        <a:latin typeface="+mn-lt"/>
                        <a:ea typeface="+mn-ea"/>
                        <a:cs typeface="B Lotus" pitchFamily="2" charset="-78"/>
                      </a:endParaRPr>
                    </a:p>
                    <a:p>
                      <a:pPr rtl="1">
                        <a:lnSpc>
                          <a:spcPct val="150000"/>
                        </a:lnSpc>
                      </a:pPr>
                      <a:r>
                        <a:rPr lang="fa-IR" sz="18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حديد:20.</a:t>
                      </a:r>
                      <a:endParaRPr lang="en-US" sz="18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هجدهم / قالب تشبیهی</a:t>
            </a:r>
          </a:p>
        </p:txBody>
      </p:sp>
      <p:graphicFrame>
        <p:nvGraphicFramePr>
          <p:cNvPr id="9" name="Table 8"/>
          <p:cNvGraphicFramePr>
            <a:graphicFrameLocks noGrp="1"/>
          </p:cNvGraphicFramePr>
          <p:nvPr/>
        </p:nvGraphicFramePr>
        <p:xfrm>
          <a:off x="3041957" y="1285860"/>
          <a:ext cx="3060087" cy="3896952"/>
        </p:xfrm>
        <a:graphic>
          <a:graphicData uri="http://schemas.openxmlformats.org/drawingml/2006/table">
            <a:tbl>
              <a:tblPr rtl="1">
                <a:tableStyleId>{F5AB1C69-6EDB-4FF4-983F-18BD219EF322}</a:tableStyleId>
              </a:tblPr>
              <a:tblGrid>
                <a:gridCol w="1044828"/>
                <a:gridCol w="2015259"/>
              </a:tblGrid>
              <a:tr h="235440">
                <a:tc>
                  <a:txBody>
                    <a:bodyPr/>
                    <a:lstStyle/>
                    <a:p>
                      <a:pPr indent="180340" algn="ctr" rtl="1">
                        <a:lnSpc>
                          <a:spcPct val="115000"/>
                        </a:lnSpc>
                        <a:spcAft>
                          <a:spcPts val="0"/>
                        </a:spcAft>
                      </a:pPr>
                      <a:r>
                        <a:rPr lang="ar-SA" sz="1300" dirty="0">
                          <a:cs typeface="B Lotus" pitchFamily="2" charset="-78"/>
                        </a:rPr>
                        <a:t>مدرسه</a:t>
                      </a:r>
                      <a:endParaRPr lang="en-US" sz="1300" b="1" dirty="0">
                        <a:latin typeface="Times New Roman"/>
                        <a:ea typeface="Calibri"/>
                        <a:cs typeface="B Lotus" pitchFamily="2" charset="-78"/>
                      </a:endParaRPr>
                    </a:p>
                  </a:txBody>
                  <a:tcPr marL="66765" marR="66765" marT="0" marB="0" anchor="ctr">
                    <a:solidFill>
                      <a:srgbClr val="92D050"/>
                    </a:solidFill>
                  </a:tcPr>
                </a:tc>
                <a:tc>
                  <a:txBody>
                    <a:bodyPr/>
                    <a:lstStyle/>
                    <a:p>
                      <a:pPr indent="180340" algn="ctr" rtl="1">
                        <a:lnSpc>
                          <a:spcPct val="115000"/>
                        </a:lnSpc>
                        <a:spcAft>
                          <a:spcPts val="0"/>
                        </a:spcAft>
                      </a:pPr>
                      <a:r>
                        <a:rPr lang="ar-SA" sz="1300" dirty="0">
                          <a:cs typeface="B Lotus" pitchFamily="2" charset="-78"/>
                        </a:rPr>
                        <a:t>دنیا</a:t>
                      </a:r>
                      <a:endParaRPr lang="en-US" sz="1300" b="1" dirty="0">
                        <a:latin typeface="Times New Roman"/>
                        <a:ea typeface="Calibri"/>
                        <a:cs typeface="B Lotus" pitchFamily="2" charset="-78"/>
                      </a:endParaRPr>
                    </a:p>
                  </a:txBody>
                  <a:tcPr marL="66765" marR="66765" marT="0" marB="0" anchor="ctr">
                    <a:solidFill>
                      <a:srgbClr val="92D050"/>
                    </a:solidFill>
                  </a:tcPr>
                </a:tc>
              </a:tr>
              <a:tr h="235440">
                <a:tc>
                  <a:txBody>
                    <a:bodyPr/>
                    <a:lstStyle/>
                    <a:p>
                      <a:pPr indent="180340" algn="ctr" rtl="1">
                        <a:lnSpc>
                          <a:spcPct val="115000"/>
                        </a:lnSpc>
                        <a:spcAft>
                          <a:spcPts val="0"/>
                        </a:spcAft>
                      </a:pPr>
                      <a:r>
                        <a:rPr lang="ar-SA" sz="1400">
                          <a:cs typeface="B Lotus" pitchFamily="2" charset="-78"/>
                        </a:rPr>
                        <a:t>مدیر</a:t>
                      </a:r>
                      <a:endParaRPr lang="en-US" sz="1400" b="1">
                        <a:latin typeface="Times New Roman"/>
                        <a:ea typeface="Calibri"/>
                        <a:cs typeface="B Lotus" pitchFamily="2" charset="-78"/>
                      </a:endParaRPr>
                    </a:p>
                  </a:txBody>
                  <a:tcPr marL="66765" marR="66765" marT="0" marB="0" anchor="ctr">
                    <a:solidFill>
                      <a:schemeClr val="accent3">
                        <a:lumMod val="20000"/>
                        <a:lumOff val="80000"/>
                      </a:schemeClr>
                    </a:solidFill>
                  </a:tcPr>
                </a:tc>
                <a:tc>
                  <a:txBody>
                    <a:bodyPr/>
                    <a:lstStyle/>
                    <a:p>
                      <a:pPr indent="180340" algn="ctr" rtl="1">
                        <a:lnSpc>
                          <a:spcPct val="115000"/>
                        </a:lnSpc>
                        <a:spcAft>
                          <a:spcPts val="0"/>
                        </a:spcAft>
                      </a:pPr>
                      <a:r>
                        <a:rPr lang="ar-SA" sz="1400">
                          <a:cs typeface="B Lotus" pitchFamily="2" charset="-78"/>
                        </a:rPr>
                        <a:t>خداوند</a:t>
                      </a:r>
                      <a:endParaRPr lang="en-US" sz="1400" b="1">
                        <a:latin typeface="Times New Roman"/>
                        <a:ea typeface="Calibri"/>
                        <a:cs typeface="B Lotus" pitchFamily="2" charset="-78"/>
                      </a:endParaRPr>
                    </a:p>
                  </a:txBody>
                  <a:tcPr marL="66765" marR="66765" marT="0" marB="0" anchor="ctr">
                    <a:solidFill>
                      <a:schemeClr val="accent3">
                        <a:lumMod val="20000"/>
                        <a:lumOff val="80000"/>
                      </a:schemeClr>
                    </a:solidFill>
                  </a:tcPr>
                </a:tc>
              </a:tr>
              <a:tr h="473678">
                <a:tc>
                  <a:txBody>
                    <a:bodyPr/>
                    <a:lstStyle/>
                    <a:p>
                      <a:pPr indent="180340" algn="ctr" rtl="1">
                        <a:lnSpc>
                          <a:spcPct val="115000"/>
                        </a:lnSpc>
                        <a:spcAft>
                          <a:spcPts val="0"/>
                        </a:spcAft>
                      </a:pPr>
                      <a:r>
                        <a:rPr lang="ar-SA" sz="1400" dirty="0">
                          <a:cs typeface="B Lotus" pitchFamily="2" charset="-78"/>
                        </a:rPr>
                        <a:t>ناظم‏ها (معاونان)</a:t>
                      </a:r>
                      <a:endParaRPr lang="en-US" sz="1400" b="1" dirty="0">
                        <a:latin typeface="Times New Roman"/>
                        <a:ea typeface="Calibri"/>
                        <a:cs typeface="B Lotus" pitchFamily="2" charset="-78"/>
                      </a:endParaRPr>
                    </a:p>
                  </a:txBody>
                  <a:tcPr marL="66765" marR="66765" marT="0" marB="0" anchor="ctr">
                    <a:solidFill>
                      <a:schemeClr val="accent3">
                        <a:lumMod val="20000"/>
                        <a:lumOff val="80000"/>
                      </a:schemeClr>
                    </a:solidFill>
                  </a:tcPr>
                </a:tc>
                <a:tc>
                  <a:txBody>
                    <a:bodyPr/>
                    <a:lstStyle/>
                    <a:p>
                      <a:pPr indent="180340" algn="ctr" rtl="1">
                        <a:lnSpc>
                          <a:spcPct val="115000"/>
                        </a:lnSpc>
                        <a:spcAft>
                          <a:spcPts val="0"/>
                        </a:spcAft>
                      </a:pPr>
                      <a:r>
                        <a:rPr lang="ar-SA" sz="1400">
                          <a:cs typeface="B Lotus" pitchFamily="2" charset="-78"/>
                        </a:rPr>
                        <a:t>فرشتگان</a:t>
                      </a:r>
                      <a:endParaRPr lang="en-US" sz="1400" b="1">
                        <a:latin typeface="Times New Roman"/>
                        <a:ea typeface="Calibri"/>
                        <a:cs typeface="B Lotus" pitchFamily="2" charset="-78"/>
                      </a:endParaRPr>
                    </a:p>
                  </a:txBody>
                  <a:tcPr marL="66765" marR="66765" marT="0" marB="0" anchor="ctr">
                    <a:solidFill>
                      <a:schemeClr val="accent3">
                        <a:lumMod val="20000"/>
                        <a:lumOff val="80000"/>
                      </a:schemeClr>
                    </a:solidFill>
                  </a:tcPr>
                </a:tc>
              </a:tr>
              <a:tr h="235440">
                <a:tc>
                  <a:txBody>
                    <a:bodyPr/>
                    <a:lstStyle/>
                    <a:p>
                      <a:pPr indent="180340" algn="ctr" rtl="1">
                        <a:lnSpc>
                          <a:spcPct val="115000"/>
                        </a:lnSpc>
                        <a:spcAft>
                          <a:spcPts val="0"/>
                        </a:spcAft>
                      </a:pPr>
                      <a:r>
                        <a:rPr lang="ar-SA" sz="1400">
                          <a:cs typeface="B Lotus" pitchFamily="2" charset="-78"/>
                        </a:rPr>
                        <a:t>معلّم</a:t>
                      </a:r>
                      <a:endParaRPr lang="en-US" sz="1400" b="1">
                        <a:latin typeface="Times New Roman"/>
                        <a:ea typeface="Calibri"/>
                        <a:cs typeface="B Lotus" pitchFamily="2" charset="-78"/>
                      </a:endParaRPr>
                    </a:p>
                  </a:txBody>
                  <a:tcPr marL="66765" marR="66765" marT="0" marB="0" anchor="ctr">
                    <a:solidFill>
                      <a:schemeClr val="accent3">
                        <a:lumMod val="20000"/>
                        <a:lumOff val="80000"/>
                      </a:schemeClr>
                    </a:solidFill>
                  </a:tcPr>
                </a:tc>
                <a:tc>
                  <a:txBody>
                    <a:bodyPr/>
                    <a:lstStyle/>
                    <a:p>
                      <a:pPr indent="180340" algn="ctr" rtl="1">
                        <a:lnSpc>
                          <a:spcPct val="115000"/>
                        </a:lnSpc>
                        <a:spcAft>
                          <a:spcPts val="0"/>
                        </a:spcAft>
                      </a:pPr>
                      <a:r>
                        <a:rPr lang="ar-SA" sz="1400">
                          <a:cs typeface="B Lotus" pitchFamily="2" charset="-78"/>
                        </a:rPr>
                        <a:t>انبیا وامامان</a:t>
                      </a:r>
                      <a:endParaRPr lang="en-US" sz="1400" b="1">
                        <a:latin typeface="Times New Roman"/>
                        <a:ea typeface="Calibri"/>
                        <a:cs typeface="B Lotus" pitchFamily="2" charset="-78"/>
                      </a:endParaRPr>
                    </a:p>
                  </a:txBody>
                  <a:tcPr marL="66765" marR="66765" marT="0" marB="0" anchor="ctr">
                    <a:solidFill>
                      <a:schemeClr val="accent3">
                        <a:lumMod val="20000"/>
                        <a:lumOff val="80000"/>
                      </a:schemeClr>
                    </a:solidFill>
                  </a:tcPr>
                </a:tc>
              </a:tr>
              <a:tr h="235440">
                <a:tc>
                  <a:txBody>
                    <a:bodyPr/>
                    <a:lstStyle/>
                    <a:p>
                      <a:pPr indent="180340" algn="ctr" rtl="1">
                        <a:lnSpc>
                          <a:spcPct val="115000"/>
                        </a:lnSpc>
                        <a:spcAft>
                          <a:spcPts val="0"/>
                        </a:spcAft>
                      </a:pPr>
                      <a:r>
                        <a:rPr lang="ar-SA" sz="1400">
                          <a:cs typeface="B Lotus" pitchFamily="2" charset="-78"/>
                        </a:rPr>
                        <a:t>کتاب</a:t>
                      </a:r>
                      <a:endParaRPr lang="en-US" sz="1400" b="1">
                        <a:latin typeface="Times New Roman"/>
                        <a:ea typeface="Calibri"/>
                        <a:cs typeface="B Lotus" pitchFamily="2" charset="-78"/>
                      </a:endParaRPr>
                    </a:p>
                  </a:txBody>
                  <a:tcPr marL="66765" marR="66765" marT="0" marB="0" anchor="ctr">
                    <a:solidFill>
                      <a:schemeClr val="accent3">
                        <a:lumMod val="20000"/>
                        <a:lumOff val="80000"/>
                      </a:schemeClr>
                    </a:solidFill>
                  </a:tcPr>
                </a:tc>
                <a:tc>
                  <a:txBody>
                    <a:bodyPr/>
                    <a:lstStyle/>
                    <a:p>
                      <a:pPr indent="180340" algn="ctr" rtl="1">
                        <a:lnSpc>
                          <a:spcPct val="115000"/>
                        </a:lnSpc>
                        <a:spcAft>
                          <a:spcPts val="0"/>
                        </a:spcAft>
                      </a:pPr>
                      <a:r>
                        <a:rPr lang="ar-SA" sz="1400">
                          <a:cs typeface="B Lotus" pitchFamily="2" charset="-78"/>
                        </a:rPr>
                        <a:t>قرآن</a:t>
                      </a:r>
                      <a:endParaRPr lang="en-US" sz="1400" b="1">
                        <a:latin typeface="Times New Roman"/>
                        <a:ea typeface="Calibri"/>
                        <a:cs typeface="B Lotus" pitchFamily="2" charset="-78"/>
                      </a:endParaRPr>
                    </a:p>
                  </a:txBody>
                  <a:tcPr marL="66765" marR="66765" marT="0" marB="0" anchor="ctr">
                    <a:solidFill>
                      <a:schemeClr val="accent3">
                        <a:lumMod val="20000"/>
                        <a:lumOff val="80000"/>
                      </a:schemeClr>
                    </a:solidFill>
                  </a:tcPr>
                </a:tc>
              </a:tr>
              <a:tr h="235440">
                <a:tc>
                  <a:txBody>
                    <a:bodyPr/>
                    <a:lstStyle/>
                    <a:p>
                      <a:pPr indent="180340" algn="ctr" rtl="1">
                        <a:lnSpc>
                          <a:spcPct val="115000"/>
                        </a:lnSpc>
                        <a:spcAft>
                          <a:spcPts val="0"/>
                        </a:spcAft>
                      </a:pPr>
                      <a:r>
                        <a:rPr lang="ar-SA" sz="1400">
                          <a:cs typeface="B Lotus" pitchFamily="2" charset="-78"/>
                        </a:rPr>
                        <a:t>دانش‌آموزان</a:t>
                      </a:r>
                      <a:endParaRPr lang="en-US" sz="1400" b="1">
                        <a:latin typeface="Times New Roman"/>
                        <a:ea typeface="Calibri"/>
                        <a:cs typeface="B Lotus" pitchFamily="2" charset="-78"/>
                      </a:endParaRPr>
                    </a:p>
                  </a:txBody>
                  <a:tcPr marL="66765" marR="66765" marT="0" marB="0" anchor="ctr">
                    <a:solidFill>
                      <a:schemeClr val="accent3">
                        <a:lumMod val="20000"/>
                        <a:lumOff val="80000"/>
                      </a:schemeClr>
                    </a:solidFill>
                  </a:tcPr>
                </a:tc>
                <a:tc>
                  <a:txBody>
                    <a:bodyPr/>
                    <a:lstStyle/>
                    <a:p>
                      <a:pPr indent="180340" algn="ctr" rtl="1">
                        <a:lnSpc>
                          <a:spcPct val="115000"/>
                        </a:lnSpc>
                        <a:spcAft>
                          <a:spcPts val="0"/>
                        </a:spcAft>
                      </a:pPr>
                      <a:r>
                        <a:rPr lang="ar-SA" sz="1400">
                          <a:cs typeface="B Lotus" pitchFamily="2" charset="-78"/>
                        </a:rPr>
                        <a:t>انسان‏ها</a:t>
                      </a:r>
                      <a:endParaRPr lang="en-US" sz="1400" b="1">
                        <a:latin typeface="Times New Roman"/>
                        <a:ea typeface="Calibri"/>
                        <a:cs typeface="B Lotus" pitchFamily="2" charset="-78"/>
                      </a:endParaRPr>
                    </a:p>
                  </a:txBody>
                  <a:tcPr marL="66765" marR="66765" marT="0" marB="0" anchor="ctr">
                    <a:solidFill>
                      <a:schemeClr val="accent3">
                        <a:lumMod val="20000"/>
                        <a:lumOff val="80000"/>
                      </a:schemeClr>
                    </a:solidFill>
                  </a:tcPr>
                </a:tc>
              </a:tr>
              <a:tr h="235440">
                <a:tc>
                  <a:txBody>
                    <a:bodyPr/>
                    <a:lstStyle/>
                    <a:p>
                      <a:pPr indent="180340" algn="ctr" rtl="1">
                        <a:lnSpc>
                          <a:spcPct val="115000"/>
                        </a:lnSpc>
                        <a:spcAft>
                          <a:spcPts val="0"/>
                        </a:spcAft>
                      </a:pPr>
                      <a:r>
                        <a:rPr lang="ar-SA" sz="1400">
                          <a:cs typeface="B Lotus" pitchFamily="2" charset="-78"/>
                        </a:rPr>
                        <a:t>درس‏ها</a:t>
                      </a:r>
                      <a:endParaRPr lang="en-US" sz="1400" b="1">
                        <a:latin typeface="Times New Roman"/>
                        <a:ea typeface="Calibri"/>
                        <a:cs typeface="B Lotus" pitchFamily="2" charset="-78"/>
                      </a:endParaRPr>
                    </a:p>
                  </a:txBody>
                  <a:tcPr marL="66765" marR="66765" marT="0" marB="0" anchor="ctr">
                    <a:solidFill>
                      <a:schemeClr val="accent3">
                        <a:lumMod val="20000"/>
                        <a:lumOff val="80000"/>
                      </a:schemeClr>
                    </a:solidFill>
                  </a:tcPr>
                </a:tc>
                <a:tc>
                  <a:txBody>
                    <a:bodyPr/>
                    <a:lstStyle/>
                    <a:p>
                      <a:pPr indent="180340" algn="ctr" rtl="1">
                        <a:lnSpc>
                          <a:spcPct val="115000"/>
                        </a:lnSpc>
                        <a:spcAft>
                          <a:spcPts val="0"/>
                        </a:spcAft>
                      </a:pPr>
                      <a:r>
                        <a:rPr lang="ar-SA" sz="1400">
                          <a:cs typeface="B Lotus" pitchFamily="2" charset="-78"/>
                        </a:rPr>
                        <a:t>عبرت‌ها</a:t>
                      </a:r>
                      <a:endParaRPr lang="en-US" sz="1400" b="1">
                        <a:latin typeface="Times New Roman"/>
                        <a:ea typeface="Calibri"/>
                        <a:cs typeface="B Lotus" pitchFamily="2" charset="-78"/>
                      </a:endParaRPr>
                    </a:p>
                  </a:txBody>
                  <a:tcPr marL="66765" marR="66765" marT="0" marB="0" anchor="ctr">
                    <a:solidFill>
                      <a:schemeClr val="accent3">
                        <a:lumMod val="20000"/>
                        <a:lumOff val="80000"/>
                      </a:schemeClr>
                    </a:solidFill>
                  </a:tcPr>
                </a:tc>
              </a:tr>
              <a:tr h="473678">
                <a:tc>
                  <a:txBody>
                    <a:bodyPr/>
                    <a:lstStyle/>
                    <a:p>
                      <a:pPr indent="180340" algn="ctr" rtl="1">
                        <a:lnSpc>
                          <a:spcPct val="115000"/>
                        </a:lnSpc>
                        <a:spcAft>
                          <a:spcPts val="0"/>
                        </a:spcAft>
                      </a:pPr>
                      <a:r>
                        <a:rPr lang="ar-SA" sz="1400">
                          <a:cs typeface="B Lotus" pitchFamily="2" charset="-78"/>
                        </a:rPr>
                        <a:t>زنگ استراحت</a:t>
                      </a:r>
                      <a:endParaRPr lang="en-US" sz="1400" b="1">
                        <a:latin typeface="Times New Roman"/>
                        <a:ea typeface="Calibri"/>
                        <a:cs typeface="B Lotus" pitchFamily="2" charset="-78"/>
                      </a:endParaRPr>
                    </a:p>
                  </a:txBody>
                  <a:tcPr marL="66765" marR="66765" marT="0" marB="0" anchor="ctr">
                    <a:solidFill>
                      <a:schemeClr val="accent3">
                        <a:lumMod val="20000"/>
                        <a:lumOff val="80000"/>
                      </a:schemeClr>
                    </a:solidFill>
                  </a:tcPr>
                </a:tc>
                <a:tc>
                  <a:txBody>
                    <a:bodyPr/>
                    <a:lstStyle/>
                    <a:p>
                      <a:pPr indent="180340" algn="ctr" rtl="1">
                        <a:lnSpc>
                          <a:spcPct val="115000"/>
                        </a:lnSpc>
                        <a:spcAft>
                          <a:spcPts val="0"/>
                        </a:spcAft>
                      </a:pPr>
                      <a:r>
                        <a:rPr lang="ar-SA" sz="1400" dirty="0">
                          <a:cs typeface="B Lotus" pitchFamily="2" charset="-78"/>
                        </a:rPr>
                        <a:t>خواب</a:t>
                      </a:r>
                      <a:endParaRPr lang="en-US" sz="1400" b="1" dirty="0">
                        <a:latin typeface="Times New Roman"/>
                        <a:ea typeface="Calibri"/>
                        <a:cs typeface="B Lotus" pitchFamily="2" charset="-78"/>
                      </a:endParaRPr>
                    </a:p>
                  </a:txBody>
                  <a:tcPr marL="66765" marR="66765" marT="0" marB="0" anchor="ctr">
                    <a:solidFill>
                      <a:schemeClr val="accent3">
                        <a:lumMod val="20000"/>
                        <a:lumOff val="80000"/>
                      </a:schemeClr>
                    </a:solidFill>
                  </a:tcPr>
                </a:tc>
              </a:tr>
              <a:tr h="320836">
                <a:tc>
                  <a:txBody>
                    <a:bodyPr/>
                    <a:lstStyle/>
                    <a:p>
                      <a:pPr indent="180340" algn="ctr" rtl="1">
                        <a:lnSpc>
                          <a:spcPct val="115000"/>
                        </a:lnSpc>
                        <a:spcAft>
                          <a:spcPts val="0"/>
                        </a:spcAft>
                      </a:pPr>
                      <a:r>
                        <a:rPr lang="ar-SA" sz="1400">
                          <a:cs typeface="B Lotus" pitchFamily="2" charset="-78"/>
                        </a:rPr>
                        <a:t>اوقات فراغت</a:t>
                      </a:r>
                      <a:endParaRPr lang="en-US" sz="1400" b="1">
                        <a:latin typeface="Times New Roman"/>
                        <a:ea typeface="Calibri"/>
                        <a:cs typeface="B Lotus" pitchFamily="2" charset="-78"/>
                      </a:endParaRPr>
                    </a:p>
                  </a:txBody>
                  <a:tcPr marL="66765" marR="66765" marT="0" marB="0" anchor="ctr">
                    <a:solidFill>
                      <a:schemeClr val="accent3">
                        <a:lumMod val="20000"/>
                        <a:lumOff val="80000"/>
                      </a:schemeClr>
                    </a:solidFill>
                  </a:tcPr>
                </a:tc>
                <a:tc>
                  <a:txBody>
                    <a:bodyPr/>
                    <a:lstStyle/>
                    <a:p>
                      <a:pPr indent="180340" algn="ctr" rtl="1">
                        <a:lnSpc>
                          <a:spcPct val="115000"/>
                        </a:lnSpc>
                        <a:spcAft>
                          <a:spcPts val="0"/>
                        </a:spcAft>
                      </a:pPr>
                      <a:r>
                        <a:rPr lang="ar-SA" sz="1400">
                          <a:cs typeface="B Lotus" pitchFamily="2" charset="-78"/>
                        </a:rPr>
                        <a:t>تفریحات سالم سیاحتی وزیارتی</a:t>
                      </a:r>
                      <a:endParaRPr lang="en-US" sz="1400" b="1">
                        <a:latin typeface="Times New Roman"/>
                        <a:ea typeface="Calibri"/>
                        <a:cs typeface="B Lotus" pitchFamily="2" charset="-78"/>
                      </a:endParaRPr>
                    </a:p>
                  </a:txBody>
                  <a:tcPr marL="66765" marR="66765" marT="0" marB="0" anchor="ctr">
                    <a:solidFill>
                      <a:schemeClr val="accent3">
                        <a:lumMod val="20000"/>
                        <a:lumOff val="80000"/>
                      </a:schemeClr>
                    </a:solidFill>
                  </a:tcPr>
                </a:tc>
              </a:tr>
              <a:tr h="320836">
                <a:tc>
                  <a:txBody>
                    <a:bodyPr/>
                    <a:lstStyle/>
                    <a:p>
                      <a:pPr indent="180340" algn="ctr" rtl="1">
                        <a:lnSpc>
                          <a:spcPct val="115000"/>
                        </a:lnSpc>
                        <a:spcAft>
                          <a:spcPts val="0"/>
                        </a:spcAft>
                      </a:pPr>
                      <a:r>
                        <a:rPr lang="ar-SA" sz="1400">
                          <a:cs typeface="B Lotus" pitchFamily="2" charset="-78"/>
                        </a:rPr>
                        <a:t>انجام تکالیف</a:t>
                      </a:r>
                      <a:endParaRPr lang="en-US" sz="1400" b="1">
                        <a:latin typeface="Times New Roman"/>
                        <a:ea typeface="Calibri"/>
                        <a:cs typeface="B Lotus" pitchFamily="2" charset="-78"/>
                      </a:endParaRPr>
                    </a:p>
                  </a:txBody>
                  <a:tcPr marL="66765" marR="66765" marT="0" marB="0" anchor="ctr">
                    <a:solidFill>
                      <a:schemeClr val="accent3">
                        <a:lumMod val="20000"/>
                        <a:lumOff val="80000"/>
                      </a:schemeClr>
                    </a:solidFill>
                  </a:tcPr>
                </a:tc>
                <a:tc>
                  <a:txBody>
                    <a:bodyPr/>
                    <a:lstStyle/>
                    <a:p>
                      <a:pPr indent="180340" algn="ctr" rtl="1">
                        <a:lnSpc>
                          <a:spcPct val="115000"/>
                        </a:lnSpc>
                        <a:spcAft>
                          <a:spcPts val="0"/>
                        </a:spcAft>
                      </a:pPr>
                      <a:r>
                        <a:rPr lang="ar-SA" sz="1400">
                          <a:cs typeface="B Lotus" pitchFamily="2" charset="-78"/>
                        </a:rPr>
                        <a:t>انجام واجبات</a:t>
                      </a:r>
                      <a:endParaRPr lang="en-US" sz="1400" b="1">
                        <a:latin typeface="Times New Roman"/>
                        <a:ea typeface="Calibri"/>
                        <a:cs typeface="B Lotus" pitchFamily="2" charset="-78"/>
                      </a:endParaRPr>
                    </a:p>
                  </a:txBody>
                  <a:tcPr marL="66765" marR="66765" marT="0" marB="0" anchor="ctr">
                    <a:solidFill>
                      <a:schemeClr val="accent3">
                        <a:lumMod val="20000"/>
                        <a:lumOff val="80000"/>
                      </a:schemeClr>
                    </a:solidFill>
                  </a:tcPr>
                </a:tc>
              </a:tr>
              <a:tr h="320836">
                <a:tc>
                  <a:txBody>
                    <a:bodyPr/>
                    <a:lstStyle/>
                    <a:p>
                      <a:pPr indent="180340" algn="ctr" rtl="1">
                        <a:lnSpc>
                          <a:spcPct val="115000"/>
                        </a:lnSpc>
                        <a:spcAft>
                          <a:spcPts val="0"/>
                        </a:spcAft>
                      </a:pPr>
                      <a:r>
                        <a:rPr lang="ar-SA" sz="1400">
                          <a:cs typeface="B Lotus" pitchFamily="2" charset="-78"/>
                        </a:rPr>
                        <a:t>امتحان‏ها</a:t>
                      </a:r>
                      <a:endParaRPr lang="en-US" sz="1400" b="1">
                        <a:latin typeface="Times New Roman"/>
                        <a:ea typeface="Calibri"/>
                        <a:cs typeface="B Lotus" pitchFamily="2" charset="-78"/>
                      </a:endParaRPr>
                    </a:p>
                  </a:txBody>
                  <a:tcPr marL="66765" marR="66765" marT="0" marB="0" anchor="ctr">
                    <a:solidFill>
                      <a:schemeClr val="accent3">
                        <a:lumMod val="20000"/>
                        <a:lumOff val="80000"/>
                      </a:schemeClr>
                    </a:solidFill>
                  </a:tcPr>
                </a:tc>
                <a:tc>
                  <a:txBody>
                    <a:bodyPr/>
                    <a:lstStyle/>
                    <a:p>
                      <a:pPr indent="180340" algn="ctr" rtl="1">
                        <a:lnSpc>
                          <a:spcPct val="115000"/>
                        </a:lnSpc>
                        <a:spcAft>
                          <a:spcPts val="0"/>
                        </a:spcAft>
                      </a:pPr>
                      <a:r>
                        <a:rPr lang="ar-SA" sz="1400">
                          <a:cs typeface="B Lotus" pitchFamily="2" charset="-78"/>
                        </a:rPr>
                        <a:t>بلایا</a:t>
                      </a:r>
                      <a:endParaRPr lang="en-US" sz="1400" b="1">
                        <a:latin typeface="Times New Roman"/>
                        <a:ea typeface="Calibri"/>
                        <a:cs typeface="B Lotus" pitchFamily="2" charset="-78"/>
                      </a:endParaRPr>
                    </a:p>
                  </a:txBody>
                  <a:tcPr marL="66765" marR="66765" marT="0" marB="0" anchor="ctr">
                    <a:solidFill>
                      <a:schemeClr val="accent3">
                        <a:lumMod val="20000"/>
                        <a:lumOff val="80000"/>
                      </a:schemeClr>
                    </a:solidFill>
                  </a:tcPr>
                </a:tc>
              </a:tr>
              <a:tr h="320836">
                <a:tc>
                  <a:txBody>
                    <a:bodyPr/>
                    <a:lstStyle/>
                    <a:p>
                      <a:pPr indent="180340" algn="ctr" rtl="1">
                        <a:lnSpc>
                          <a:spcPct val="115000"/>
                        </a:lnSpc>
                        <a:spcAft>
                          <a:spcPts val="0"/>
                        </a:spcAft>
                      </a:pPr>
                      <a:r>
                        <a:rPr lang="ar-SA" sz="1400" dirty="0">
                          <a:cs typeface="B Lotus" pitchFamily="2" charset="-78"/>
                        </a:rPr>
                        <a:t>گرفتن نتیجه</a:t>
                      </a:r>
                      <a:endParaRPr lang="en-US" sz="1400" b="1" dirty="0">
                        <a:latin typeface="Times New Roman"/>
                        <a:ea typeface="Calibri"/>
                        <a:cs typeface="B Lotus" pitchFamily="2" charset="-78"/>
                      </a:endParaRPr>
                    </a:p>
                  </a:txBody>
                  <a:tcPr marL="66765" marR="66765" marT="0" marB="0" anchor="ctr">
                    <a:solidFill>
                      <a:schemeClr val="accent3">
                        <a:lumMod val="20000"/>
                        <a:lumOff val="80000"/>
                      </a:schemeClr>
                    </a:solidFill>
                  </a:tcPr>
                </a:tc>
                <a:tc>
                  <a:txBody>
                    <a:bodyPr/>
                    <a:lstStyle/>
                    <a:p>
                      <a:pPr indent="180340" algn="ctr" rtl="1">
                        <a:lnSpc>
                          <a:spcPct val="115000"/>
                        </a:lnSpc>
                        <a:spcAft>
                          <a:spcPts val="0"/>
                        </a:spcAft>
                      </a:pPr>
                      <a:r>
                        <a:rPr lang="ar-SA" sz="1400" dirty="0">
                          <a:cs typeface="B Lotus" pitchFamily="2" charset="-78"/>
                        </a:rPr>
                        <a:t>قیامت</a:t>
                      </a:r>
                      <a:endParaRPr lang="en-US" sz="1400" b="1" dirty="0">
                        <a:latin typeface="Times New Roman"/>
                        <a:ea typeface="Calibri"/>
                        <a:cs typeface="B Lotus" pitchFamily="2" charset="-78"/>
                      </a:endParaRPr>
                    </a:p>
                  </a:txBody>
                  <a:tcPr marL="66765" marR="66765" marT="0" marB="0" anchor="ctr">
                    <a:solidFill>
                      <a:schemeClr val="accent3">
                        <a:lumMod val="20000"/>
                        <a:lumOff val="80000"/>
                      </a:schemeClr>
                    </a:solidFill>
                  </a:tcPr>
                </a:tc>
              </a:tr>
            </a:tbl>
          </a:graphicData>
        </a:graphic>
      </p:graphicFrame>
      <p:sp>
        <p:nvSpPr>
          <p:cNvPr id="10" name="Rounded Rectangle 9">
            <a:hlinkClick r:id="rId9" action="ppaction://hlinksldjump">
              <a:snd r:embed="rId5" name="thbad.wav"/>
            </a:hlinkClick>
            <a:hlinkHover r:id="" action="ppaction://noaction">
              <a:snd r:embed="rId6" name="0.wav"/>
            </a:hlinkHover>
          </p:cNvPr>
          <p:cNvSpPr/>
          <p:nvPr/>
        </p:nvSpPr>
        <p:spPr>
          <a:xfrm flipH="1">
            <a:off x="3857620"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0" action="ppaction://hlinksldjump">
              <a:snd r:embed="rId5" name="thbad.wav"/>
            </a:hlinkClick>
            <a:hlinkHover r:id="" action="ppaction://noaction">
              <a:snd r:embed="rId6" name="0.wav"/>
            </a:hlinkHover>
          </p:cNvPr>
          <p:cNvSpPr/>
          <p:nvPr/>
        </p:nvSpPr>
        <p:spPr>
          <a:xfrm flipH="1">
            <a:off x="3571868"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1" action="ppaction://hlinksldjump">
              <a:snd r:embed="rId5" name="thbad.wav"/>
            </a:hlinkClick>
            <a:hlinkHover r:id="" action="ppaction://noaction">
              <a:snd r:embed="rId6" name="0.wav"/>
            </a:hlinkHover>
          </p:cNvPr>
          <p:cNvSpPr/>
          <p:nvPr/>
        </p:nvSpPr>
        <p:spPr>
          <a:xfrm flipH="1">
            <a:off x="328611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2" action="ppaction://hlinksldjump">
              <a:snd r:embed="rId5" name="thbad.wav"/>
            </a:hlinkClick>
            <a:hlinkHover r:id="" action="ppaction://noaction">
              <a:snd r:embed="rId6" name="0.wav"/>
            </a:hlinkHover>
          </p:cNvPr>
          <p:cNvSpPr/>
          <p:nvPr/>
        </p:nvSpPr>
        <p:spPr>
          <a:xfrm flipH="1">
            <a:off x="300036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3" action="ppaction://hlinksldjump">
              <a:snd r:embed="rId5" name="thbad.wav"/>
            </a:hlinkClick>
            <a:hlinkHover r:id="" action="ppaction://noaction">
              <a:snd r:embed="rId6" name="0.wav"/>
            </a:hlinkHover>
          </p:cNvPr>
          <p:cNvSpPr/>
          <p:nvPr/>
        </p:nvSpPr>
        <p:spPr>
          <a:xfrm flipH="1">
            <a:off x="271461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4" action="ppaction://hlinksldjump">
              <a:snd r:embed="rId5" name="thbad.wav"/>
            </a:hlinkClick>
            <a:hlinkHover r:id="" action="ppaction://noaction">
              <a:snd r:embed="rId6" name="0.wav"/>
            </a:hlinkHover>
          </p:cNvPr>
          <p:cNvSpPr/>
          <p:nvPr/>
        </p:nvSpPr>
        <p:spPr>
          <a:xfrm flipH="1">
            <a:off x="2428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5" action="ppaction://hlinksldjump">
              <a:snd r:embed="rId5" name="thbad.wav"/>
            </a:hlinkClick>
            <a:hlinkHover r:id="" action="ppaction://noaction">
              <a:snd r:embed="rId6" name="0.wav"/>
            </a:hlinkHover>
          </p:cNvPr>
          <p:cNvSpPr/>
          <p:nvPr/>
        </p:nvSpPr>
        <p:spPr>
          <a:xfrm flipH="1">
            <a:off x="214310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6" action="ppaction://hlinksldjump">
              <a:snd r:embed="rId5" name="thbad.wav"/>
            </a:hlinkClick>
            <a:hlinkHover r:id="" action="ppaction://noaction">
              <a:snd r:embed="rId6" name="0.wav"/>
            </a:hlinkHover>
          </p:cNvPr>
          <p:cNvSpPr/>
          <p:nvPr/>
        </p:nvSpPr>
        <p:spPr>
          <a:xfrm flipH="1">
            <a:off x="185229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7" action="ppaction://hlinksldjump">
              <a:snd r:embed="rId5" name="thbad.wav"/>
            </a:hlinkClick>
            <a:hlinkHover r:id="" action="ppaction://noaction">
              <a:snd r:embed="rId6" name="0.wav"/>
            </a:hlinkHover>
          </p:cNvPr>
          <p:cNvSpPr/>
          <p:nvPr/>
        </p:nvSpPr>
        <p:spPr>
          <a:xfrm flipH="1">
            <a:off x="1571604" y="214290"/>
            <a:ext cx="247504"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18"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19"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3" name="Rounded Rectangle 22">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4" name="Rounded Rectangle 23">
            <a:hlinkClick r:id="rId22" action="ppaction://hlinksldjump">
              <a:snd r:embed="rId5" name="thbad.wav"/>
            </a:hlinkClick>
            <a:hlinkHover r:id="" action="ppaction://noaction">
              <a:snd r:embed="rId6" name="0.wav"/>
            </a:hlinkHover>
          </p:cNvPr>
          <p:cNvSpPr/>
          <p:nvPr/>
        </p:nvSpPr>
        <p:spPr>
          <a:xfrm flipH="1">
            <a:off x="714348"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1000" fill="hold"/>
                                        <p:tgtEl>
                                          <p:spTgt spid="10"/>
                                        </p:tgtEl>
                                        <p:attrNameLst>
                                          <p:attrName>ppt_x</p:attrName>
                                        </p:attrNameLst>
                                      </p:cBhvr>
                                      <p:tavLst>
                                        <p:tav tm="0">
                                          <p:val>
                                            <p:strVal val="0-#ppt_w/2"/>
                                          </p:val>
                                        </p:tav>
                                        <p:tav tm="100000">
                                          <p:val>
                                            <p:strVal val="#ppt_x"/>
                                          </p:val>
                                        </p:tav>
                                      </p:tavLst>
                                    </p:anim>
                                    <p:anim calcmode="lin" valueType="num">
                                      <p:cBhvr additive="base">
                                        <p:cTn id="29" dur="1000" fill="hold"/>
                                        <p:tgtEl>
                                          <p:spTgt spid="10"/>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additive="base">
                                        <p:cTn id="32" dur="1000" fill="hold"/>
                                        <p:tgtEl>
                                          <p:spTgt spid="11"/>
                                        </p:tgtEl>
                                        <p:attrNameLst>
                                          <p:attrName>ppt_x</p:attrName>
                                        </p:attrNameLst>
                                      </p:cBhvr>
                                      <p:tavLst>
                                        <p:tav tm="0">
                                          <p:val>
                                            <p:strVal val="0-#ppt_w/2"/>
                                          </p:val>
                                        </p:tav>
                                        <p:tav tm="100000">
                                          <p:val>
                                            <p:strVal val="#ppt_x"/>
                                          </p:val>
                                        </p:tav>
                                      </p:tavLst>
                                    </p:anim>
                                    <p:anim calcmode="lin" valueType="num">
                                      <p:cBhvr additive="base">
                                        <p:cTn id="33" dur="1000" fill="hold"/>
                                        <p:tgtEl>
                                          <p:spTgt spid="11"/>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 calcmode="lin" valueType="num">
                                      <p:cBhvr additive="base">
                                        <p:cTn id="36" dur="1000" fill="hold"/>
                                        <p:tgtEl>
                                          <p:spTgt spid="12"/>
                                        </p:tgtEl>
                                        <p:attrNameLst>
                                          <p:attrName>ppt_x</p:attrName>
                                        </p:attrNameLst>
                                      </p:cBhvr>
                                      <p:tavLst>
                                        <p:tav tm="0">
                                          <p:val>
                                            <p:strVal val="0-#ppt_w/2"/>
                                          </p:val>
                                        </p:tav>
                                        <p:tav tm="100000">
                                          <p:val>
                                            <p:strVal val="#ppt_x"/>
                                          </p:val>
                                        </p:tav>
                                      </p:tavLst>
                                    </p:anim>
                                    <p:anim calcmode="lin" valueType="num">
                                      <p:cBhvr additive="base">
                                        <p:cTn id="37" dur="1000" fill="hold"/>
                                        <p:tgtEl>
                                          <p:spTgt spid="12"/>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3"/>
                                        </p:tgtEl>
                                        <p:attrNameLst>
                                          <p:attrName>style.visibility</p:attrName>
                                        </p:attrNameLst>
                                      </p:cBhvr>
                                      <p:to>
                                        <p:strVal val="visible"/>
                                      </p:to>
                                    </p:set>
                                    <p:anim calcmode="lin" valueType="num">
                                      <p:cBhvr additive="base">
                                        <p:cTn id="40" dur="1000" fill="hold"/>
                                        <p:tgtEl>
                                          <p:spTgt spid="13"/>
                                        </p:tgtEl>
                                        <p:attrNameLst>
                                          <p:attrName>ppt_x</p:attrName>
                                        </p:attrNameLst>
                                      </p:cBhvr>
                                      <p:tavLst>
                                        <p:tav tm="0">
                                          <p:val>
                                            <p:strVal val="0-#ppt_w/2"/>
                                          </p:val>
                                        </p:tav>
                                        <p:tav tm="100000">
                                          <p:val>
                                            <p:strVal val="#ppt_x"/>
                                          </p:val>
                                        </p:tav>
                                      </p:tavLst>
                                    </p:anim>
                                    <p:anim calcmode="lin" valueType="num">
                                      <p:cBhvr additive="base">
                                        <p:cTn id="41" dur="1000" fill="hold"/>
                                        <p:tgtEl>
                                          <p:spTgt spid="13"/>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4"/>
                                        </p:tgtEl>
                                        <p:attrNameLst>
                                          <p:attrName>style.visibility</p:attrName>
                                        </p:attrNameLst>
                                      </p:cBhvr>
                                      <p:to>
                                        <p:strVal val="visible"/>
                                      </p:to>
                                    </p:set>
                                    <p:anim calcmode="lin" valueType="num">
                                      <p:cBhvr additive="base">
                                        <p:cTn id="44" dur="1000" fill="hold"/>
                                        <p:tgtEl>
                                          <p:spTgt spid="14"/>
                                        </p:tgtEl>
                                        <p:attrNameLst>
                                          <p:attrName>ppt_x</p:attrName>
                                        </p:attrNameLst>
                                      </p:cBhvr>
                                      <p:tavLst>
                                        <p:tav tm="0">
                                          <p:val>
                                            <p:strVal val="0-#ppt_w/2"/>
                                          </p:val>
                                        </p:tav>
                                        <p:tav tm="100000">
                                          <p:val>
                                            <p:strVal val="#ppt_x"/>
                                          </p:val>
                                        </p:tav>
                                      </p:tavLst>
                                    </p:anim>
                                    <p:anim calcmode="lin" valueType="num">
                                      <p:cBhvr additive="base">
                                        <p:cTn id="45" dur="1000" fill="hold"/>
                                        <p:tgtEl>
                                          <p:spTgt spid="14"/>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5"/>
                                        </p:tgtEl>
                                        <p:attrNameLst>
                                          <p:attrName>style.visibility</p:attrName>
                                        </p:attrNameLst>
                                      </p:cBhvr>
                                      <p:to>
                                        <p:strVal val="visible"/>
                                      </p:to>
                                    </p:set>
                                    <p:anim calcmode="lin" valueType="num">
                                      <p:cBhvr additive="base">
                                        <p:cTn id="48" dur="1000" fill="hold"/>
                                        <p:tgtEl>
                                          <p:spTgt spid="15"/>
                                        </p:tgtEl>
                                        <p:attrNameLst>
                                          <p:attrName>ppt_x</p:attrName>
                                        </p:attrNameLst>
                                      </p:cBhvr>
                                      <p:tavLst>
                                        <p:tav tm="0">
                                          <p:val>
                                            <p:strVal val="0-#ppt_w/2"/>
                                          </p:val>
                                        </p:tav>
                                        <p:tav tm="100000">
                                          <p:val>
                                            <p:strVal val="#ppt_x"/>
                                          </p:val>
                                        </p:tav>
                                      </p:tavLst>
                                    </p:anim>
                                    <p:anim calcmode="lin" valueType="num">
                                      <p:cBhvr additive="base">
                                        <p:cTn id="49" dur="1000" fill="hold"/>
                                        <p:tgtEl>
                                          <p:spTgt spid="15"/>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6"/>
                                        </p:tgtEl>
                                        <p:attrNameLst>
                                          <p:attrName>style.visibility</p:attrName>
                                        </p:attrNameLst>
                                      </p:cBhvr>
                                      <p:to>
                                        <p:strVal val="visible"/>
                                      </p:to>
                                    </p:set>
                                    <p:anim calcmode="lin" valueType="num">
                                      <p:cBhvr additive="base">
                                        <p:cTn id="52" dur="1000" fill="hold"/>
                                        <p:tgtEl>
                                          <p:spTgt spid="16"/>
                                        </p:tgtEl>
                                        <p:attrNameLst>
                                          <p:attrName>ppt_x</p:attrName>
                                        </p:attrNameLst>
                                      </p:cBhvr>
                                      <p:tavLst>
                                        <p:tav tm="0">
                                          <p:val>
                                            <p:strVal val="0-#ppt_w/2"/>
                                          </p:val>
                                        </p:tav>
                                        <p:tav tm="100000">
                                          <p:val>
                                            <p:strVal val="#ppt_x"/>
                                          </p:val>
                                        </p:tav>
                                      </p:tavLst>
                                    </p:anim>
                                    <p:anim calcmode="lin" valueType="num">
                                      <p:cBhvr additive="base">
                                        <p:cTn id="53" dur="1000" fill="hold"/>
                                        <p:tgtEl>
                                          <p:spTgt spid="16"/>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7"/>
                                        </p:tgtEl>
                                        <p:attrNameLst>
                                          <p:attrName>style.visibility</p:attrName>
                                        </p:attrNameLst>
                                      </p:cBhvr>
                                      <p:to>
                                        <p:strVal val="visible"/>
                                      </p:to>
                                    </p:set>
                                    <p:anim calcmode="lin" valueType="num">
                                      <p:cBhvr additive="base">
                                        <p:cTn id="56" dur="1000" fill="hold"/>
                                        <p:tgtEl>
                                          <p:spTgt spid="17"/>
                                        </p:tgtEl>
                                        <p:attrNameLst>
                                          <p:attrName>ppt_x</p:attrName>
                                        </p:attrNameLst>
                                      </p:cBhvr>
                                      <p:tavLst>
                                        <p:tav tm="0">
                                          <p:val>
                                            <p:strVal val="0-#ppt_w/2"/>
                                          </p:val>
                                        </p:tav>
                                        <p:tav tm="100000">
                                          <p:val>
                                            <p:strVal val="#ppt_x"/>
                                          </p:val>
                                        </p:tav>
                                      </p:tavLst>
                                    </p:anim>
                                    <p:anim calcmode="lin" valueType="num">
                                      <p:cBhvr additive="base">
                                        <p:cTn id="57" dur="1000" fill="hold"/>
                                        <p:tgtEl>
                                          <p:spTgt spid="17"/>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 calcmode="lin" valueType="num">
                                      <p:cBhvr additive="base">
                                        <p:cTn id="60" dur="1000" fill="hold"/>
                                        <p:tgtEl>
                                          <p:spTgt spid="18"/>
                                        </p:tgtEl>
                                        <p:attrNameLst>
                                          <p:attrName>ppt_x</p:attrName>
                                        </p:attrNameLst>
                                      </p:cBhvr>
                                      <p:tavLst>
                                        <p:tav tm="0">
                                          <p:val>
                                            <p:strVal val="0-#ppt_w/2"/>
                                          </p:val>
                                        </p:tav>
                                        <p:tav tm="100000">
                                          <p:val>
                                            <p:strVal val="#ppt_x"/>
                                          </p:val>
                                        </p:tav>
                                      </p:tavLst>
                                    </p:anim>
                                    <p:anim calcmode="lin" valueType="num">
                                      <p:cBhvr additive="base">
                                        <p:cTn id="61" dur="1000" fill="hold"/>
                                        <p:tgtEl>
                                          <p:spTgt spid="18"/>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9"/>
                                        </p:tgtEl>
                                        <p:attrNameLst>
                                          <p:attrName>style.visibility</p:attrName>
                                        </p:attrNameLst>
                                      </p:cBhvr>
                                      <p:to>
                                        <p:strVal val="visible"/>
                                      </p:to>
                                    </p:set>
                                    <p:anim calcmode="lin" valueType="num">
                                      <p:cBhvr additive="base">
                                        <p:cTn id="64" dur="1000" fill="hold"/>
                                        <p:tgtEl>
                                          <p:spTgt spid="19"/>
                                        </p:tgtEl>
                                        <p:attrNameLst>
                                          <p:attrName>ppt_x</p:attrName>
                                        </p:attrNameLst>
                                      </p:cBhvr>
                                      <p:tavLst>
                                        <p:tav tm="0">
                                          <p:val>
                                            <p:strVal val="0-#ppt_w/2"/>
                                          </p:val>
                                        </p:tav>
                                        <p:tav tm="100000">
                                          <p:val>
                                            <p:strVal val="#ppt_x"/>
                                          </p:val>
                                        </p:tav>
                                      </p:tavLst>
                                    </p:anim>
                                    <p:anim calcmode="lin" valueType="num">
                                      <p:cBhvr additive="base">
                                        <p:cTn id="65" dur="1000" fill="hold"/>
                                        <p:tgtEl>
                                          <p:spTgt spid="19"/>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20"/>
                                        </p:tgtEl>
                                        <p:attrNameLst>
                                          <p:attrName>style.visibility</p:attrName>
                                        </p:attrNameLst>
                                      </p:cBhvr>
                                      <p:to>
                                        <p:strVal val="visible"/>
                                      </p:to>
                                    </p:set>
                                    <p:anim calcmode="lin" valueType="num">
                                      <p:cBhvr additive="base">
                                        <p:cTn id="68" dur="1000" fill="hold"/>
                                        <p:tgtEl>
                                          <p:spTgt spid="20"/>
                                        </p:tgtEl>
                                        <p:attrNameLst>
                                          <p:attrName>ppt_x</p:attrName>
                                        </p:attrNameLst>
                                      </p:cBhvr>
                                      <p:tavLst>
                                        <p:tav tm="0">
                                          <p:val>
                                            <p:strVal val="0-#ppt_w/2"/>
                                          </p:val>
                                        </p:tav>
                                        <p:tav tm="100000">
                                          <p:val>
                                            <p:strVal val="#ppt_x"/>
                                          </p:val>
                                        </p:tav>
                                      </p:tavLst>
                                    </p:anim>
                                    <p:anim calcmode="lin" valueType="num">
                                      <p:cBhvr additive="base">
                                        <p:cTn id="69" dur="1000" fill="hold"/>
                                        <p:tgtEl>
                                          <p:spTgt spid="20"/>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22"/>
                                        </p:tgtEl>
                                        <p:attrNameLst>
                                          <p:attrName>style.visibility</p:attrName>
                                        </p:attrNameLst>
                                      </p:cBhvr>
                                      <p:to>
                                        <p:strVal val="visible"/>
                                      </p:to>
                                    </p:set>
                                    <p:anim calcmode="lin" valueType="num">
                                      <p:cBhvr additive="base">
                                        <p:cTn id="72" dur="1000" fill="hold"/>
                                        <p:tgtEl>
                                          <p:spTgt spid="22"/>
                                        </p:tgtEl>
                                        <p:attrNameLst>
                                          <p:attrName>ppt_x</p:attrName>
                                        </p:attrNameLst>
                                      </p:cBhvr>
                                      <p:tavLst>
                                        <p:tav tm="0">
                                          <p:val>
                                            <p:strVal val="0-#ppt_w/2"/>
                                          </p:val>
                                        </p:tav>
                                        <p:tav tm="100000">
                                          <p:val>
                                            <p:strVal val="#ppt_x"/>
                                          </p:val>
                                        </p:tav>
                                      </p:tavLst>
                                    </p:anim>
                                    <p:anim calcmode="lin" valueType="num">
                                      <p:cBhvr additive="base">
                                        <p:cTn id="73" dur="1000" fill="hold"/>
                                        <p:tgtEl>
                                          <p:spTgt spid="22"/>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4"/>
                                        </p:tgtEl>
                                        <p:attrNameLst>
                                          <p:attrName>style.visibility</p:attrName>
                                        </p:attrNameLst>
                                      </p:cBhvr>
                                      <p:to>
                                        <p:strVal val="visible"/>
                                      </p:to>
                                    </p:set>
                                    <p:anim calcmode="lin" valueType="num">
                                      <p:cBhvr additive="base">
                                        <p:cTn id="76" dur="1000" fill="hold"/>
                                        <p:tgtEl>
                                          <p:spTgt spid="24"/>
                                        </p:tgtEl>
                                        <p:attrNameLst>
                                          <p:attrName>ppt_x</p:attrName>
                                        </p:attrNameLst>
                                      </p:cBhvr>
                                      <p:tavLst>
                                        <p:tav tm="0">
                                          <p:val>
                                            <p:strVal val="0-#ppt_w/2"/>
                                          </p:val>
                                        </p:tav>
                                        <p:tav tm="100000">
                                          <p:val>
                                            <p:strVal val="#ppt_x"/>
                                          </p:val>
                                        </p:tav>
                                      </p:tavLst>
                                    </p:anim>
                                    <p:anim calcmode="lin" valueType="num">
                                      <p:cBhvr additive="base">
                                        <p:cTn id="77" dur="1000" fill="hold"/>
                                        <p:tgtEl>
                                          <p:spTgt spid="24"/>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3"/>
                                        </p:tgtEl>
                                        <p:attrNameLst>
                                          <p:attrName>style.visibility</p:attrName>
                                        </p:attrNameLst>
                                      </p:cBhvr>
                                      <p:to>
                                        <p:strVal val="visible"/>
                                      </p:to>
                                    </p:set>
                                    <p:anim calcmode="lin" valueType="num">
                                      <p:cBhvr additive="base">
                                        <p:cTn id="80" dur="1000" fill="hold"/>
                                        <p:tgtEl>
                                          <p:spTgt spid="23"/>
                                        </p:tgtEl>
                                        <p:attrNameLst>
                                          <p:attrName>ppt_x</p:attrName>
                                        </p:attrNameLst>
                                      </p:cBhvr>
                                      <p:tavLst>
                                        <p:tav tm="0">
                                          <p:val>
                                            <p:strVal val="0-#ppt_w/2"/>
                                          </p:val>
                                        </p:tav>
                                        <p:tav tm="100000">
                                          <p:val>
                                            <p:strVal val="#ppt_x"/>
                                          </p:val>
                                        </p:tav>
                                      </p:tavLst>
                                    </p:anim>
                                    <p:anim calcmode="lin" valueType="num">
                                      <p:cBhvr additive="base">
                                        <p:cTn id="81" dur="1000" fill="hold"/>
                                        <p:tgtEl>
                                          <p:spTgt spid="23"/>
                                        </p:tgtEl>
                                        <p:attrNameLst>
                                          <p:attrName>ppt_y</p:attrName>
                                        </p:attrNameLst>
                                      </p:cBhvr>
                                      <p:tavLst>
                                        <p:tav tm="0">
                                          <p:val>
                                            <p:strVal val="#ppt_y"/>
                                          </p:val>
                                        </p:tav>
                                        <p:tav tm="100000">
                                          <p:val>
                                            <p:strVal val="#ppt_y"/>
                                          </p:val>
                                        </p:tav>
                                      </p:tavLst>
                                    </p:anim>
                                  </p:childTnLst>
                                </p:cTn>
                              </p:par>
                            </p:childTnLst>
                          </p:cTn>
                        </p:par>
                        <p:par>
                          <p:cTn id="82" fill="hold">
                            <p:stCondLst>
                              <p:cond delay="2000"/>
                            </p:stCondLst>
                            <p:childTnLst>
                              <p:par>
                                <p:cTn id="83" presetID="10" presetClass="entr" presetSubtype="0" fill="hold" nodeType="afterEffect">
                                  <p:stCondLst>
                                    <p:cond delay="0"/>
                                  </p:stCondLst>
                                  <p:childTnLst>
                                    <p:set>
                                      <p:cBhvr>
                                        <p:cTn id="84" dur="1" fill="hold">
                                          <p:stCondLst>
                                            <p:cond delay="0"/>
                                          </p:stCondLst>
                                        </p:cTn>
                                        <p:tgtEl>
                                          <p:spTgt spid="30"/>
                                        </p:tgtEl>
                                        <p:attrNameLst>
                                          <p:attrName>style.visibility</p:attrName>
                                        </p:attrNameLst>
                                      </p:cBhvr>
                                      <p:to>
                                        <p:strVal val="visible"/>
                                      </p:to>
                                    </p:set>
                                    <p:animEffect transition="in" filter="fade">
                                      <p:cBhvr>
                                        <p:cTn id="85" dur="1000"/>
                                        <p:tgtEl>
                                          <p:spTgt spid="30"/>
                                        </p:tgtEl>
                                      </p:cBhvr>
                                    </p:animEffect>
                                  </p:childTnLst>
                                </p:cTn>
                              </p:par>
                              <p:par>
                                <p:cTn id="86" presetID="10" presetClass="entr" presetSubtype="0" fill="hold" nodeType="withEffect">
                                  <p:stCondLst>
                                    <p:cond delay="0"/>
                                  </p:stCondLst>
                                  <p:childTnLst>
                                    <p:set>
                                      <p:cBhvr>
                                        <p:cTn id="87" dur="1" fill="hold">
                                          <p:stCondLst>
                                            <p:cond delay="0"/>
                                          </p:stCondLst>
                                        </p:cTn>
                                        <p:tgtEl>
                                          <p:spTgt spid="9"/>
                                        </p:tgtEl>
                                        <p:attrNameLst>
                                          <p:attrName>style.visibility</p:attrName>
                                        </p:attrNameLst>
                                      </p:cBhvr>
                                      <p:to>
                                        <p:strVal val="visible"/>
                                      </p:to>
                                    </p:set>
                                    <p:animEffect transition="in" filter="fade">
                                      <p:cBhvr>
                                        <p:cTn id="88"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P spid="23" grpId="0" animBg="1"/>
      <p:bldP spid="24" grpId="0" animBg="1"/>
    </p:bldLst>
  </p:timing>
</p:sld>
</file>

<file path=ppt/slides/slide229.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مقطع دبیرستان</a:t>
                      </a:r>
                      <a:r>
                        <a:rPr lang="fa-IR" sz="2000" b="1" kern="1200" baseline="0" dirty="0" smtClean="0">
                          <a:solidFill>
                            <a:schemeClr val="tx1"/>
                          </a:solidFill>
                          <a:effectLst>
                            <a:outerShdw blurRad="38100" dist="38100" dir="2700000" algn="tl">
                              <a:srgbClr val="000000">
                                <a:alpha val="43137"/>
                              </a:srgbClr>
                            </a:outerShdw>
                          </a:effectLst>
                          <a:latin typeface="+mn-lt"/>
                          <a:ea typeface="+mn-ea"/>
                          <a:cs typeface="B Lotus" pitchFamily="2" charset="-78"/>
                        </a:rPr>
                        <a:t>                         </a:t>
                      </a: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تشبيه زندگي دنيا، به بازی فوتبال</a:t>
                      </a:r>
                      <a:endPar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endPar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endPar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endPar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endPar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endPar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endPar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endParaRPr lang="fa-IR" sz="2000" b="1" kern="1200" dirty="0">
                        <a:solidFill>
                          <a:schemeClr val="tx1"/>
                        </a:solidFill>
                        <a:effectLst>
                          <a:outerShdw blurRad="38100" dist="38100" dir="2700000" algn="tl">
                            <a:srgbClr val="000000">
                              <a:alpha val="43137"/>
                            </a:srgbClr>
                          </a:outerShdw>
                        </a:effectLst>
                        <a:latin typeface="+mn-lt"/>
                        <a:ea typeface="+mn-ea"/>
                        <a:cs typeface="B Lotus" pitchFamily="2" charset="-78"/>
                      </a:endParaRPr>
                    </a:p>
                    <a:p>
                      <a:pPr marL="342900" marR="0" lvl="0" indent="-342900" algn="justLow" defTabSz="914400" rtl="1" eaLnBrk="1" fontAlgn="base" latinLnBrk="0" hangingPunct="1">
                        <a:lnSpc>
                          <a:spcPct val="100000"/>
                        </a:lnSpc>
                        <a:spcBef>
                          <a:spcPct val="0"/>
                        </a:spcBef>
                        <a:spcAft>
                          <a:spcPct val="0"/>
                        </a:spcAft>
                        <a:buClrTx/>
                        <a:buSzTx/>
                        <a:buFont typeface="+mj-lt"/>
                        <a:buAutoNum type="arabicPeriod"/>
                        <a:tabLst/>
                      </a:pPr>
                      <a:r>
                        <a:rPr kumimoji="0" lang="ar-SA" sz="1600" b="0" i="0" u="none" strike="noStrike" cap="none" normalizeH="0" baseline="0" dirty="0" smtClean="0" bmk="">
                          <a:ln>
                            <a:noFill/>
                          </a:ln>
                          <a:solidFill>
                            <a:schemeClr val="tx1"/>
                          </a:solidFill>
                          <a:effectLst/>
                          <a:latin typeface="B Lotus" pitchFamily="2" charset="-78"/>
                          <a:ea typeface="B Lotus" pitchFamily="2" charset="-78"/>
                          <a:cs typeface="B Lotus" pitchFamily="2" charset="-78"/>
                        </a:rPr>
                        <a:t>اعراف: 10.</a:t>
                      </a:r>
                      <a:r>
                        <a:rPr kumimoji="0" lang="fa-IR" sz="1600" b="0" i="0" u="none" strike="noStrike" cap="none" normalizeH="0" baseline="0" dirty="0" smtClean="0" bmk="">
                          <a:ln>
                            <a:noFill/>
                          </a:ln>
                          <a:solidFill>
                            <a:schemeClr val="tx1"/>
                          </a:solidFill>
                          <a:effectLst/>
                          <a:latin typeface="B Lotus" pitchFamily="2" charset="-78"/>
                          <a:ea typeface="B Lotus" pitchFamily="2" charset="-78"/>
                          <a:cs typeface="B Lotus" pitchFamily="2" charset="-78"/>
                        </a:rPr>
                        <a:t>:«ما تسلط و مالکیت محکومت بر زمینی را برای شما قرار دادیم.»</a:t>
                      </a:r>
                      <a:endParaRPr kumimoji="0" lang="en-US" sz="1600" b="0" i="0" u="none" strike="noStrike" cap="none" normalizeH="0" baseline="0" dirty="0" smtClean="0" bmk="">
                        <a:ln>
                          <a:noFill/>
                        </a:ln>
                        <a:solidFill>
                          <a:schemeClr val="tx1"/>
                        </a:solidFill>
                        <a:effectLst/>
                        <a:latin typeface="Arial" pitchFamily="34" charset="0"/>
                        <a:cs typeface="B Lotus" pitchFamily="2" charset="-78"/>
                      </a:endParaRPr>
                    </a:p>
                    <a:p>
                      <a:pPr marL="342900" marR="0" lvl="0" indent="-342900" algn="justLow" defTabSz="914400" rtl="1" eaLnBrk="0" fontAlgn="base" latinLnBrk="0" hangingPunct="0">
                        <a:lnSpc>
                          <a:spcPct val="100000"/>
                        </a:lnSpc>
                        <a:spcBef>
                          <a:spcPct val="0"/>
                        </a:spcBef>
                        <a:spcAft>
                          <a:spcPct val="0"/>
                        </a:spcAft>
                        <a:buClrTx/>
                        <a:buSzTx/>
                        <a:buFont typeface="+mj-lt"/>
                        <a:buAutoNum type="arabicPeriod"/>
                        <a:tabLst/>
                      </a:pPr>
                      <a:r>
                        <a:rPr kumimoji="0" lang="ar-SA" sz="1600" b="0" i="0" u="none" strike="noStrike" cap="none" normalizeH="0" baseline="0" dirty="0" smtClean="0" bmk="">
                          <a:ln>
                            <a:noFill/>
                          </a:ln>
                          <a:solidFill>
                            <a:schemeClr val="tx1"/>
                          </a:solidFill>
                          <a:effectLst/>
                          <a:latin typeface="B Lotus" pitchFamily="2" charset="-78"/>
                          <a:ea typeface="B Lotus" pitchFamily="2" charset="-78"/>
                          <a:cs typeface="B Lotus" pitchFamily="2" charset="-78"/>
                        </a:rPr>
                        <a:t>بقره: 36.</a:t>
                      </a:r>
                      <a:r>
                        <a:rPr kumimoji="0" lang="fa-IR" sz="1600" b="0" i="0" u="none" strike="noStrike" cap="none" normalizeH="0" baseline="0" dirty="0" smtClean="0" bmk="">
                          <a:ln>
                            <a:noFill/>
                          </a:ln>
                          <a:solidFill>
                            <a:schemeClr val="tx1"/>
                          </a:solidFill>
                          <a:effectLst/>
                          <a:latin typeface="B Lotus" pitchFamily="2" charset="-78"/>
                          <a:ea typeface="B Lotus" pitchFamily="2" charset="-78"/>
                          <a:cs typeface="B Lotus" pitchFamily="2" charset="-78"/>
                        </a:rPr>
                        <a:t>:«و برای شما در زمین ، تا مدت معینی قرارگاه و وسیله بهره برداری خواهد بود.»</a:t>
                      </a:r>
                    </a:p>
                    <a:p>
                      <a:pPr marL="342900" marR="0" lvl="0" indent="-342900" algn="justLow" defTabSz="914400" rtl="1" eaLnBrk="0" fontAlgn="base" latinLnBrk="0" hangingPunct="0">
                        <a:lnSpc>
                          <a:spcPct val="100000"/>
                        </a:lnSpc>
                        <a:spcBef>
                          <a:spcPct val="0"/>
                        </a:spcBef>
                        <a:spcAft>
                          <a:spcPct val="0"/>
                        </a:spcAft>
                        <a:buClrTx/>
                        <a:buSzTx/>
                        <a:buFont typeface="+mj-lt"/>
                        <a:buAutoNum type="arabicPeriod"/>
                        <a:tabLst/>
                      </a:pPr>
                      <a:r>
                        <a:rPr kumimoji="0" lang="ar-SA" sz="1600" b="0" i="0" u="none" strike="noStrike" cap="none" normalizeH="0" baseline="0" dirty="0" smtClean="0" bmk="">
                          <a:ln>
                            <a:noFill/>
                          </a:ln>
                          <a:solidFill>
                            <a:schemeClr val="tx1"/>
                          </a:solidFill>
                          <a:effectLst/>
                          <a:latin typeface="B Lotus" pitchFamily="2" charset="-78"/>
                          <a:ea typeface="B Lotus" pitchFamily="2" charset="-78"/>
                          <a:cs typeface="B Lotus" pitchFamily="2" charset="-78"/>
                        </a:rPr>
                        <a:t>هود: 114.</a:t>
                      </a:r>
                      <a:r>
                        <a:rPr kumimoji="0" lang="fa-IR" sz="1600" b="0" i="0" u="none" strike="noStrike" cap="none" normalizeH="0" baseline="0" dirty="0" smtClean="0" bmk="">
                          <a:ln>
                            <a:noFill/>
                          </a:ln>
                          <a:solidFill>
                            <a:schemeClr val="tx1"/>
                          </a:solidFill>
                          <a:effectLst/>
                          <a:latin typeface="B Lotus" pitchFamily="2" charset="-78"/>
                          <a:ea typeface="B Lotus" pitchFamily="2" charset="-78"/>
                          <a:cs typeface="B Lotus" pitchFamily="2" charset="-78"/>
                        </a:rPr>
                        <a:t>:«حسنات، سیئات و آثار آنها را از بین می برد.»</a:t>
                      </a:r>
                      <a:endParaRPr kumimoji="0" lang="en-US" sz="1600" b="0" i="0" u="none" strike="noStrike" cap="none" normalizeH="0" baseline="0" dirty="0" smtClean="0" bmk="">
                        <a:ln>
                          <a:noFill/>
                        </a:ln>
                        <a:solidFill>
                          <a:schemeClr val="tx1"/>
                        </a:solidFill>
                        <a:effectLst/>
                        <a:latin typeface="Arial" pitchFamily="34" charset="0"/>
                        <a:cs typeface="B Lotus" pitchFamily="2" charset="-78"/>
                      </a:endParaRPr>
                    </a:p>
                    <a:p>
                      <a:pPr marL="342900" marR="0" lvl="0" indent="-342900" algn="justLow" defTabSz="914400" rtl="1" eaLnBrk="0" fontAlgn="base" latinLnBrk="0" hangingPunct="0">
                        <a:lnSpc>
                          <a:spcPct val="100000"/>
                        </a:lnSpc>
                        <a:spcBef>
                          <a:spcPct val="0"/>
                        </a:spcBef>
                        <a:spcAft>
                          <a:spcPct val="0"/>
                        </a:spcAft>
                        <a:buClrTx/>
                        <a:buSzTx/>
                        <a:buFont typeface="+mj-lt"/>
                        <a:buAutoNum type="arabicPeriod"/>
                        <a:tabLst/>
                      </a:pPr>
                      <a:r>
                        <a:rPr kumimoji="0" lang="ar-SA" sz="1600" b="0" i="0" u="none" strike="noStrike" cap="none" normalizeH="0" baseline="0" dirty="0" smtClean="0" bmk="">
                          <a:ln>
                            <a:noFill/>
                          </a:ln>
                          <a:solidFill>
                            <a:schemeClr val="tx1"/>
                          </a:solidFill>
                          <a:effectLst/>
                          <a:latin typeface="B Lotus" pitchFamily="2" charset="-78"/>
                          <a:ea typeface="B Lotus" pitchFamily="2" charset="-78"/>
                          <a:cs typeface="B Lotus" pitchFamily="2" charset="-78"/>
                        </a:rPr>
                        <a:t>اعراف: 87.</a:t>
                      </a:r>
                      <a:r>
                        <a:rPr kumimoji="0" lang="fa-IR" sz="1600" b="0" i="0" u="none" strike="noStrike" cap="none" normalizeH="0" baseline="0" dirty="0" smtClean="0" bmk="">
                          <a:ln>
                            <a:noFill/>
                          </a:ln>
                          <a:solidFill>
                            <a:schemeClr val="tx1"/>
                          </a:solidFill>
                          <a:effectLst/>
                          <a:latin typeface="B Lotus" pitchFamily="2" charset="-78"/>
                          <a:ea typeface="B Lotus" pitchFamily="2" charset="-78"/>
                          <a:cs typeface="B Lotus" pitchFamily="2" charset="-78"/>
                        </a:rPr>
                        <a:t>:«صبر کنید تا خداوند میان ما داوری کند، که او بهترین داوران است.»</a:t>
                      </a:r>
                      <a:endParaRPr kumimoji="0" lang="en-US" sz="1600" b="0" i="0" u="none" strike="noStrike" cap="none" normalizeH="0" baseline="0" dirty="0" smtClean="0" bmk="">
                        <a:ln>
                          <a:noFill/>
                        </a:ln>
                        <a:solidFill>
                          <a:schemeClr val="tx1"/>
                        </a:solidFill>
                        <a:effectLst/>
                        <a:latin typeface="Arial" pitchFamily="34" charset="0"/>
                        <a:cs typeface="B Lotus" pitchFamily="2" charset="-78"/>
                      </a:endParaRPr>
                    </a:p>
                    <a:p>
                      <a:pPr marL="342900" marR="0" lvl="0" indent="-342900" algn="justLow" defTabSz="914400" rtl="1" eaLnBrk="0" fontAlgn="base" latinLnBrk="0" hangingPunct="0">
                        <a:lnSpc>
                          <a:spcPct val="100000"/>
                        </a:lnSpc>
                        <a:spcBef>
                          <a:spcPct val="0"/>
                        </a:spcBef>
                        <a:spcAft>
                          <a:spcPct val="0"/>
                        </a:spcAft>
                        <a:buClrTx/>
                        <a:buSzTx/>
                        <a:buFont typeface="+mj-lt"/>
                        <a:buAutoNum type="arabicPeriod"/>
                        <a:tabLst/>
                      </a:pPr>
                      <a:r>
                        <a:rPr kumimoji="0" lang="ar-SA" sz="1600" b="0" i="0" u="none" strike="noStrike" cap="none" normalizeH="0" baseline="0" dirty="0" smtClean="0" bmk="">
                          <a:ln>
                            <a:noFill/>
                          </a:ln>
                          <a:solidFill>
                            <a:schemeClr val="tx1"/>
                          </a:solidFill>
                          <a:effectLst/>
                          <a:latin typeface="B Lotus" pitchFamily="2" charset="-78"/>
                          <a:ea typeface="B Lotus" pitchFamily="2" charset="-78"/>
                          <a:cs typeface="B Lotus" pitchFamily="2" charset="-78"/>
                        </a:rPr>
                        <a:t>ق: 18.</a:t>
                      </a:r>
                      <a:r>
                        <a:rPr kumimoji="0" lang="fa-IR" sz="1600" b="0" i="0" u="none" strike="noStrike" cap="none" normalizeH="0" baseline="0" dirty="0" smtClean="0" bmk="">
                          <a:ln>
                            <a:noFill/>
                          </a:ln>
                          <a:solidFill>
                            <a:schemeClr val="tx1"/>
                          </a:solidFill>
                          <a:effectLst/>
                          <a:latin typeface="B Lotus" pitchFamily="2" charset="-78"/>
                          <a:ea typeface="B Lotus" pitchFamily="2" charset="-78"/>
                          <a:cs typeface="B Lotus" pitchFamily="2" charset="-78"/>
                        </a:rPr>
                        <a:t>:«انسان هیچ سخنی را بر زبان نمی آورد، مگر اینکه همان دم، فرشته­ای مراقب و آماده برای انجام ماموریت است.»</a:t>
                      </a:r>
                      <a:endParaRPr kumimoji="0" lang="en-US" sz="1600" b="0" i="0" u="none" strike="noStrike" cap="none" normalizeH="0" baseline="0" dirty="0" smtClean="0" bmk="">
                        <a:ln>
                          <a:noFill/>
                        </a:ln>
                        <a:solidFill>
                          <a:schemeClr val="tx1"/>
                        </a:solidFill>
                        <a:effectLst/>
                        <a:latin typeface="Arial" pitchFamily="34" charset="0"/>
                        <a:cs typeface="B Lotus" pitchFamily="2" charset="-78"/>
                      </a:endParaRPr>
                    </a:p>
                    <a:p>
                      <a:pPr marL="342900" marR="0" lvl="0" indent="-342900" algn="justLow" defTabSz="914400" rtl="1" eaLnBrk="0" fontAlgn="base" latinLnBrk="0" hangingPunct="0">
                        <a:lnSpc>
                          <a:spcPct val="100000"/>
                        </a:lnSpc>
                        <a:spcBef>
                          <a:spcPct val="0"/>
                        </a:spcBef>
                        <a:spcAft>
                          <a:spcPct val="0"/>
                        </a:spcAft>
                        <a:buClrTx/>
                        <a:buSzTx/>
                        <a:buFont typeface="+mj-lt"/>
                        <a:buAutoNum type="arabicPeriod"/>
                        <a:tabLst/>
                      </a:pPr>
                      <a:r>
                        <a:rPr kumimoji="0" lang="ar-SA" sz="1600" b="0" i="0" u="none" strike="noStrike" cap="none" normalizeH="0" baseline="0" dirty="0" smtClean="0" bmk="">
                          <a:ln>
                            <a:noFill/>
                          </a:ln>
                          <a:solidFill>
                            <a:schemeClr val="tx1"/>
                          </a:solidFill>
                          <a:effectLst/>
                          <a:latin typeface="B Lotus" pitchFamily="2" charset="-78"/>
                          <a:ea typeface="B Lotus" pitchFamily="2" charset="-78"/>
                          <a:cs typeface="B Lotus" pitchFamily="2" charset="-78"/>
                        </a:rPr>
                        <a:t>معارج: 41.</a:t>
                      </a:r>
                      <a:r>
                        <a:rPr kumimoji="0" lang="fa-IR" sz="1600" b="0" i="0" u="none" strike="noStrike" cap="none" normalizeH="0" baseline="0" dirty="0" smtClean="0" bmk="">
                          <a:ln>
                            <a:noFill/>
                          </a:ln>
                          <a:solidFill>
                            <a:schemeClr val="tx1"/>
                          </a:solidFill>
                          <a:effectLst/>
                          <a:latin typeface="B Lotus" pitchFamily="2" charset="-78"/>
                          <a:ea typeface="B Lotus" pitchFamily="2" charset="-78"/>
                          <a:cs typeface="B Lotus" pitchFamily="2" charset="-78"/>
                        </a:rPr>
                        <a:t>:«که جای آنان را به کسانی بدهیم که از آنها بهترند و ما هرگز مغلوب نخواهیم شد.»</a:t>
                      </a:r>
                      <a:endParaRPr kumimoji="0" lang="en-US" sz="1600" b="0" i="0" u="none" strike="noStrike" cap="none" normalizeH="0" baseline="0" dirty="0" smtClean="0" bmk="">
                        <a:ln>
                          <a:noFill/>
                        </a:ln>
                        <a:solidFill>
                          <a:schemeClr val="tx1"/>
                        </a:solidFill>
                        <a:effectLst/>
                        <a:latin typeface="Arial" pitchFamily="34" charset="0"/>
                        <a:cs typeface="B Lotus" pitchFamily="2" charset="-78"/>
                      </a:endParaRPr>
                    </a:p>
                    <a:p>
                      <a:pPr marL="342900" marR="0" lvl="0" indent="-342900" algn="justLow" defTabSz="914400" rtl="1" eaLnBrk="0" fontAlgn="base" latinLnBrk="0" hangingPunct="0">
                        <a:lnSpc>
                          <a:spcPct val="100000"/>
                        </a:lnSpc>
                        <a:spcBef>
                          <a:spcPct val="0"/>
                        </a:spcBef>
                        <a:spcAft>
                          <a:spcPct val="0"/>
                        </a:spcAft>
                        <a:buClrTx/>
                        <a:buSzTx/>
                        <a:buFont typeface="+mj-lt"/>
                        <a:buAutoNum type="arabicPeriod"/>
                        <a:tabLst/>
                      </a:pPr>
                      <a:r>
                        <a:rPr kumimoji="0" lang="ar-SA" sz="1600" b="0" i="0" u="none" strike="noStrike" cap="none" normalizeH="0" baseline="0" dirty="0" smtClean="0" bmk="">
                          <a:ln>
                            <a:noFill/>
                          </a:ln>
                          <a:solidFill>
                            <a:schemeClr val="tx1"/>
                          </a:solidFill>
                          <a:effectLst/>
                          <a:latin typeface="B Lotus" pitchFamily="2" charset="-78"/>
                          <a:ea typeface="B Lotus" pitchFamily="2" charset="-78"/>
                          <a:cs typeface="B Lotus" pitchFamily="2" charset="-78"/>
                        </a:rPr>
                        <a:t>مائده: 2.</a:t>
                      </a:r>
                      <a:r>
                        <a:rPr kumimoji="0" lang="fa-IR" sz="1600" b="0" i="0" u="none" strike="noStrike" cap="none" normalizeH="0" baseline="0" dirty="0" smtClean="0" bmk="">
                          <a:ln>
                            <a:noFill/>
                          </a:ln>
                          <a:solidFill>
                            <a:schemeClr val="tx1"/>
                          </a:solidFill>
                          <a:effectLst/>
                          <a:latin typeface="B Lotus" pitchFamily="2" charset="-78"/>
                          <a:ea typeface="B Lotus" pitchFamily="2" charset="-78"/>
                          <a:cs typeface="B Lotus" pitchFamily="2" charset="-78"/>
                        </a:rPr>
                        <a:t>:«همواره در زاه نیکی و پرهیزگاری با هم تعاون کنید.»</a:t>
                      </a:r>
                      <a:endParaRPr kumimoji="0" lang="en-US" sz="1600" b="0" i="0" u="none" strike="noStrike" cap="none" normalizeH="0" baseline="0" dirty="0" smtClean="0" bmk="">
                        <a:ln>
                          <a:noFill/>
                        </a:ln>
                        <a:solidFill>
                          <a:schemeClr val="tx1"/>
                        </a:solidFill>
                        <a:effectLst/>
                        <a:latin typeface="Arial" pitchFamily="34" charset="0"/>
                        <a:cs typeface="B Lotus" pitchFamily="2" charset="-78"/>
                      </a:endParaRPr>
                    </a:p>
                    <a:p>
                      <a:pPr marL="342900" marR="0" lvl="0" indent="-342900" algn="justLow" defTabSz="914400" rtl="1" eaLnBrk="0" fontAlgn="base" latinLnBrk="0" hangingPunct="0">
                        <a:lnSpc>
                          <a:spcPct val="100000"/>
                        </a:lnSpc>
                        <a:spcBef>
                          <a:spcPct val="0"/>
                        </a:spcBef>
                        <a:spcAft>
                          <a:spcPct val="0"/>
                        </a:spcAft>
                        <a:buClrTx/>
                        <a:buSzTx/>
                        <a:buFont typeface="+mj-lt"/>
                        <a:buAutoNum type="arabicPeriod"/>
                        <a:tabLst/>
                      </a:pPr>
                      <a:r>
                        <a:rPr kumimoji="0" lang="ar-SA" sz="1600" b="0" i="0" u="none" strike="noStrike" cap="none" normalizeH="0" baseline="0" dirty="0" smtClean="0">
                          <a:ln>
                            <a:noFill/>
                          </a:ln>
                          <a:solidFill>
                            <a:schemeClr val="tx1"/>
                          </a:solidFill>
                          <a:effectLst/>
                          <a:latin typeface="B Lotus" pitchFamily="2" charset="-78"/>
                          <a:ea typeface="B Lotus" pitchFamily="2" charset="-78"/>
                          <a:cs typeface="B Lotus" pitchFamily="2" charset="-78"/>
                        </a:rPr>
                        <a:t>نساء: 29.</a:t>
                      </a:r>
                      <a:r>
                        <a:rPr kumimoji="0" lang="fa-IR" sz="1600" b="0" i="0" u="none" strike="noStrike" cap="none" normalizeH="0" baseline="0" dirty="0" smtClean="0">
                          <a:ln>
                            <a:noFill/>
                          </a:ln>
                          <a:solidFill>
                            <a:schemeClr val="tx1"/>
                          </a:solidFill>
                          <a:effectLst/>
                          <a:latin typeface="B Lotus" pitchFamily="2" charset="-78"/>
                          <a:ea typeface="B Lotus" pitchFamily="2" charset="-78"/>
                          <a:cs typeface="B Lotus" pitchFamily="2" charset="-78"/>
                        </a:rPr>
                        <a:t>:«ای کسانی که ایمان آورده اید! اموال یکدیگر را به باطل نخورید.»</a:t>
                      </a:r>
                      <a:endParaRPr kumimoji="0" lang="fa-IR" sz="1600" b="0" i="0" u="none" strike="noStrike" cap="none" normalizeH="0" baseline="0" dirty="0" smtClean="0">
                        <a:ln>
                          <a:noFill/>
                        </a:ln>
                        <a:solidFill>
                          <a:schemeClr val="tx1"/>
                        </a:solidFill>
                        <a:effectLst/>
                        <a:latin typeface="Arial" pitchFamily="34" charset="0"/>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هجدهم / قالب تشبیهی</a:t>
            </a:r>
          </a:p>
        </p:txBody>
      </p:sp>
      <p:graphicFrame>
        <p:nvGraphicFramePr>
          <p:cNvPr id="10" name="Table 9"/>
          <p:cNvGraphicFramePr>
            <a:graphicFrameLocks noGrp="1"/>
          </p:cNvGraphicFramePr>
          <p:nvPr/>
        </p:nvGraphicFramePr>
        <p:xfrm>
          <a:off x="392877" y="1357298"/>
          <a:ext cx="8358246" cy="3071833"/>
        </p:xfrm>
        <a:graphic>
          <a:graphicData uri="http://schemas.openxmlformats.org/drawingml/2006/table">
            <a:tbl>
              <a:tblPr rtl="1">
                <a:tableStyleId>{35758FB7-9AC5-4552-8A53-C91805E547FA}</a:tableStyleId>
              </a:tblPr>
              <a:tblGrid>
                <a:gridCol w="1629824"/>
                <a:gridCol w="2828892"/>
                <a:gridCol w="3899530"/>
              </a:tblGrid>
              <a:tr h="329125">
                <a:tc>
                  <a:txBody>
                    <a:bodyPr/>
                    <a:lstStyle/>
                    <a:p>
                      <a:pPr algn="ctr" rtl="1">
                        <a:lnSpc>
                          <a:spcPct val="115000"/>
                        </a:lnSpc>
                        <a:spcAft>
                          <a:spcPts val="0"/>
                        </a:spcAft>
                      </a:pPr>
                      <a:r>
                        <a:rPr lang="ar-SA" sz="1600" dirty="0">
                          <a:cs typeface="B Lotus" pitchFamily="2" charset="-78"/>
                        </a:rPr>
                        <a:t>بازی فوتبال</a:t>
                      </a:r>
                      <a:endParaRPr lang="en-US" sz="1600" dirty="0">
                        <a:latin typeface="Times New Roman"/>
                        <a:ea typeface="Calibri"/>
                        <a:cs typeface="B Lotus" pitchFamily="2" charset="-78"/>
                      </a:endParaRPr>
                    </a:p>
                  </a:txBody>
                  <a:tcPr marL="68580" marR="68580" marT="0" marB="0" anchor="ctr">
                    <a:solidFill>
                      <a:schemeClr val="accent3">
                        <a:lumMod val="60000"/>
                        <a:lumOff val="40000"/>
                      </a:schemeClr>
                    </a:solidFill>
                  </a:tcPr>
                </a:tc>
                <a:tc>
                  <a:txBody>
                    <a:bodyPr/>
                    <a:lstStyle/>
                    <a:p>
                      <a:pPr indent="1270" algn="ctr" rtl="1">
                        <a:lnSpc>
                          <a:spcPct val="115000"/>
                        </a:lnSpc>
                        <a:spcAft>
                          <a:spcPts val="0"/>
                        </a:spcAft>
                      </a:pPr>
                      <a:r>
                        <a:rPr lang="ar-SA" sz="1600" dirty="0">
                          <a:cs typeface="B Lotus" pitchFamily="2" charset="-78"/>
                        </a:rPr>
                        <a:t>زندگی دنيا</a:t>
                      </a:r>
                      <a:endParaRPr lang="en-US" sz="1600" dirty="0">
                        <a:latin typeface="Times New Roman"/>
                        <a:ea typeface="Calibri"/>
                        <a:cs typeface="B Lotus" pitchFamily="2" charset="-78"/>
                      </a:endParaRPr>
                    </a:p>
                  </a:txBody>
                  <a:tcPr marL="68580" marR="68580" marT="0" marB="0" anchor="ctr">
                    <a:solidFill>
                      <a:schemeClr val="accent3">
                        <a:lumMod val="60000"/>
                        <a:lumOff val="40000"/>
                      </a:schemeClr>
                    </a:solidFill>
                  </a:tcPr>
                </a:tc>
                <a:tc>
                  <a:txBody>
                    <a:bodyPr/>
                    <a:lstStyle/>
                    <a:p>
                      <a:pPr algn="ctr" rtl="1">
                        <a:lnSpc>
                          <a:spcPct val="115000"/>
                        </a:lnSpc>
                        <a:spcAft>
                          <a:spcPts val="0"/>
                        </a:spcAft>
                      </a:pPr>
                      <a:r>
                        <a:rPr lang="ar-SA" sz="1600" dirty="0">
                          <a:cs typeface="B Lotus" pitchFamily="2" charset="-78"/>
                        </a:rPr>
                        <a:t>مستند</a:t>
                      </a:r>
                      <a:endParaRPr lang="en-US" sz="1600" dirty="0">
                        <a:latin typeface="Times New Roman"/>
                        <a:ea typeface="Calibri"/>
                        <a:cs typeface="B Lotus" pitchFamily="2" charset="-78"/>
                      </a:endParaRPr>
                    </a:p>
                  </a:txBody>
                  <a:tcPr marL="68580" marR="68580" marT="0" marB="0" anchor="ctr">
                    <a:solidFill>
                      <a:schemeClr val="accent3">
                        <a:lumMod val="60000"/>
                        <a:lumOff val="40000"/>
                      </a:schemeClr>
                    </a:solidFill>
                  </a:tcPr>
                </a:tc>
              </a:tr>
              <a:tr h="329125">
                <a:tc>
                  <a:txBody>
                    <a:bodyPr/>
                    <a:lstStyle/>
                    <a:p>
                      <a:pPr indent="1270" algn="r" rtl="1">
                        <a:lnSpc>
                          <a:spcPct val="115000"/>
                        </a:lnSpc>
                        <a:spcAft>
                          <a:spcPts val="0"/>
                        </a:spcAft>
                      </a:pPr>
                      <a:r>
                        <a:rPr lang="ar-SA" sz="1600">
                          <a:cs typeface="B Lotus" pitchFamily="2" charset="-78"/>
                        </a:rPr>
                        <a:t>زمين فوتبال</a:t>
                      </a:r>
                      <a:endParaRPr lang="en-US" sz="1600">
                        <a:latin typeface="Times New Roman"/>
                        <a:ea typeface="Calibri"/>
                        <a:cs typeface="B Lotus" pitchFamily="2" charset="-78"/>
                      </a:endParaRPr>
                    </a:p>
                  </a:txBody>
                  <a:tcPr marL="68580" marR="68580" marT="0" marB="0" anchor="ctr"/>
                </a:tc>
                <a:tc>
                  <a:txBody>
                    <a:bodyPr/>
                    <a:lstStyle/>
                    <a:p>
                      <a:pPr indent="1270" algn="r" rtl="1">
                        <a:lnSpc>
                          <a:spcPct val="115000"/>
                        </a:lnSpc>
                        <a:spcAft>
                          <a:spcPts val="0"/>
                        </a:spcAft>
                      </a:pPr>
                      <a:r>
                        <a:rPr lang="ar-SA" sz="1600">
                          <a:cs typeface="B Lotus" pitchFamily="2" charset="-78"/>
                        </a:rPr>
                        <a:t>کُره‏ی زمين</a:t>
                      </a:r>
                      <a:endParaRPr lang="en-US" sz="1600">
                        <a:latin typeface="Times New Roman"/>
                        <a:ea typeface="Calibri"/>
                        <a:cs typeface="B Lotus" pitchFamily="2" charset="-78"/>
                      </a:endParaRPr>
                    </a:p>
                  </a:txBody>
                  <a:tcPr marL="68580" marR="68580" marT="0" marB="0" anchor="ctr"/>
                </a:tc>
                <a:tc>
                  <a:txBody>
                    <a:bodyPr/>
                    <a:lstStyle/>
                    <a:p>
                      <a:pPr marL="342900" indent="-342900" algn="r" rtl="1">
                        <a:lnSpc>
                          <a:spcPct val="115000"/>
                        </a:lnSpc>
                        <a:spcAft>
                          <a:spcPts val="0"/>
                        </a:spcAft>
                        <a:buFontTx/>
                        <a:buNone/>
                      </a:pPr>
                      <a:r>
                        <a:rPr lang="en-US" sz="1600" dirty="0">
                          <a:cs typeface="B Lotus" pitchFamily="2" charset="-78"/>
                        </a:rPr>
                        <a:t>]</a:t>
                      </a:r>
                      <a:r>
                        <a:rPr lang="ar-SA" sz="1600" dirty="0">
                          <a:cs typeface="B Lotus" pitchFamily="2" charset="-78"/>
                        </a:rPr>
                        <a:t>وَ لَقَدْ مَكَّنَّاكُمْ فِي الْأَرْضِ</a:t>
                      </a:r>
                      <a:r>
                        <a:rPr lang="en-US" sz="1600" dirty="0" smtClean="0">
                          <a:cs typeface="B Lotus" pitchFamily="2" charset="-78"/>
                        </a:rPr>
                        <a:t>[</a:t>
                      </a:r>
                      <a:r>
                        <a:rPr lang="fa-IR" sz="1600" dirty="0" smtClean="0">
                          <a:cs typeface="B Lotus" pitchFamily="2" charset="-78"/>
                        </a:rPr>
                        <a:t>1</a:t>
                      </a:r>
                      <a:endParaRPr lang="en-US" sz="1600" dirty="0">
                        <a:latin typeface="Times New Roman"/>
                        <a:ea typeface="Calibri"/>
                        <a:cs typeface="B Lotus" pitchFamily="2" charset="-78"/>
                      </a:endParaRPr>
                    </a:p>
                  </a:txBody>
                  <a:tcPr marL="68580" marR="68580" marT="0" marB="0" anchor="ctr"/>
                </a:tc>
              </a:tr>
              <a:tr h="329125">
                <a:tc>
                  <a:txBody>
                    <a:bodyPr/>
                    <a:lstStyle/>
                    <a:p>
                      <a:pPr indent="1270" algn="r" rtl="1">
                        <a:lnSpc>
                          <a:spcPct val="115000"/>
                        </a:lnSpc>
                        <a:spcAft>
                          <a:spcPts val="0"/>
                        </a:spcAft>
                      </a:pPr>
                      <a:r>
                        <a:rPr lang="ar-SA" sz="1600" dirty="0">
                          <a:cs typeface="B Lotus" pitchFamily="2" charset="-78"/>
                        </a:rPr>
                        <a:t>بازي کن‏ها</a:t>
                      </a:r>
                      <a:endParaRPr lang="en-US" sz="1600" dirty="0">
                        <a:latin typeface="Times New Roman"/>
                        <a:ea typeface="Calibri"/>
                        <a:cs typeface="B Lotus" pitchFamily="2" charset="-78"/>
                      </a:endParaRPr>
                    </a:p>
                  </a:txBody>
                  <a:tcPr marL="68580" marR="68580" marT="0" marB="0" anchor="ctr"/>
                </a:tc>
                <a:tc>
                  <a:txBody>
                    <a:bodyPr/>
                    <a:lstStyle/>
                    <a:p>
                      <a:pPr indent="1270" algn="r" rtl="1">
                        <a:lnSpc>
                          <a:spcPct val="115000"/>
                        </a:lnSpc>
                        <a:spcAft>
                          <a:spcPts val="0"/>
                        </a:spcAft>
                      </a:pPr>
                      <a:r>
                        <a:rPr lang="ar-SA" sz="1600">
                          <a:cs typeface="B Lotus" pitchFamily="2" charset="-78"/>
                        </a:rPr>
                        <a:t>مردم</a:t>
                      </a:r>
                      <a:endParaRPr lang="en-US" sz="1600">
                        <a:latin typeface="Times New Roman"/>
                        <a:ea typeface="Calibri"/>
                        <a:cs typeface="B Lotus" pitchFamily="2" charset="-78"/>
                      </a:endParaRPr>
                    </a:p>
                  </a:txBody>
                  <a:tcPr marL="68580" marR="68580" marT="0" marB="0" anchor="ctr"/>
                </a:tc>
                <a:tc>
                  <a:txBody>
                    <a:bodyPr/>
                    <a:lstStyle/>
                    <a:p>
                      <a:pPr marL="342900" indent="-342900" algn="r" rtl="1">
                        <a:lnSpc>
                          <a:spcPct val="115000"/>
                        </a:lnSpc>
                        <a:spcAft>
                          <a:spcPts val="0"/>
                        </a:spcAft>
                        <a:buFontTx/>
                        <a:buNone/>
                      </a:pPr>
                      <a:r>
                        <a:rPr lang="en-US" sz="1600" dirty="0">
                          <a:cs typeface="B Lotus" pitchFamily="2" charset="-78"/>
                        </a:rPr>
                        <a:t>]</a:t>
                      </a:r>
                      <a:r>
                        <a:rPr lang="ar-SA" sz="1600" dirty="0">
                          <a:cs typeface="B Lotus" pitchFamily="2" charset="-78"/>
                        </a:rPr>
                        <a:t>وَ لَكُمْ فِي الْأَرْضِ مُسْتَقَرٌّ وَ مَتاعٌ إِلى‏حينٍ</a:t>
                      </a:r>
                      <a:r>
                        <a:rPr lang="en-US" sz="1600" dirty="0" smtClean="0">
                          <a:cs typeface="B Lotus" pitchFamily="2" charset="-78"/>
                        </a:rPr>
                        <a:t>[</a:t>
                      </a:r>
                      <a:r>
                        <a:rPr lang="fa-IR" sz="1600" dirty="0" smtClean="0">
                          <a:cs typeface="B Lotus" pitchFamily="2" charset="-78"/>
                        </a:rPr>
                        <a:t>2</a:t>
                      </a:r>
                      <a:endParaRPr lang="en-US" sz="1600" dirty="0">
                        <a:latin typeface="Times New Roman"/>
                        <a:ea typeface="Calibri"/>
                        <a:cs typeface="B Lotus" pitchFamily="2" charset="-78"/>
                      </a:endParaRPr>
                    </a:p>
                  </a:txBody>
                  <a:tcPr marL="68580" marR="68580" marT="0" marB="0" anchor="ctr"/>
                </a:tc>
              </a:tr>
              <a:tr h="329125">
                <a:tc>
                  <a:txBody>
                    <a:bodyPr/>
                    <a:lstStyle/>
                    <a:p>
                      <a:pPr indent="1270" algn="r" rtl="1">
                        <a:lnSpc>
                          <a:spcPct val="115000"/>
                        </a:lnSpc>
                        <a:spcAft>
                          <a:spcPts val="0"/>
                        </a:spcAft>
                      </a:pPr>
                      <a:r>
                        <a:rPr lang="ar-SA" sz="1600">
                          <a:cs typeface="B Lotus" pitchFamily="2" charset="-78"/>
                        </a:rPr>
                        <a:t>توپ</a:t>
                      </a:r>
                      <a:endParaRPr lang="en-US" sz="1600">
                        <a:latin typeface="Times New Roman"/>
                        <a:ea typeface="Calibri"/>
                        <a:cs typeface="B Lotus" pitchFamily="2" charset="-78"/>
                      </a:endParaRPr>
                    </a:p>
                  </a:txBody>
                  <a:tcPr marL="68580" marR="68580" marT="0" marB="0" anchor="ctr"/>
                </a:tc>
                <a:tc>
                  <a:txBody>
                    <a:bodyPr/>
                    <a:lstStyle/>
                    <a:p>
                      <a:pPr indent="1270" algn="r" rtl="1">
                        <a:lnSpc>
                          <a:spcPct val="115000"/>
                        </a:lnSpc>
                        <a:spcAft>
                          <a:spcPts val="0"/>
                        </a:spcAft>
                      </a:pPr>
                      <a:r>
                        <a:rPr lang="ar-SA" sz="1600">
                          <a:cs typeface="B Lotus" pitchFamily="2" charset="-78"/>
                        </a:rPr>
                        <a:t>گناه و ثواب</a:t>
                      </a:r>
                      <a:endParaRPr lang="en-US" sz="1600">
                        <a:latin typeface="Times New Roman"/>
                        <a:ea typeface="Calibri"/>
                        <a:cs typeface="B Lotus" pitchFamily="2" charset="-78"/>
                      </a:endParaRPr>
                    </a:p>
                  </a:txBody>
                  <a:tcPr marL="68580" marR="68580" marT="0" marB="0" anchor="ctr"/>
                </a:tc>
                <a:tc>
                  <a:txBody>
                    <a:bodyPr/>
                    <a:lstStyle/>
                    <a:p>
                      <a:pPr marL="342900" indent="-342900" algn="r" rtl="1">
                        <a:lnSpc>
                          <a:spcPct val="115000"/>
                        </a:lnSpc>
                        <a:spcAft>
                          <a:spcPts val="0"/>
                        </a:spcAft>
                        <a:buFontTx/>
                        <a:buNone/>
                      </a:pPr>
                      <a:r>
                        <a:rPr lang="en-US" sz="1600" dirty="0">
                          <a:cs typeface="B Lotus" pitchFamily="2" charset="-78"/>
                        </a:rPr>
                        <a:t>]</a:t>
                      </a:r>
                      <a:r>
                        <a:rPr lang="ar-SA" sz="1600" dirty="0">
                          <a:cs typeface="B Lotus" pitchFamily="2" charset="-78"/>
                        </a:rPr>
                        <a:t>إِنَّ الْحَسَناتِ يُذْهِبْنَ السَّيِّئات</a:t>
                      </a:r>
                      <a:r>
                        <a:rPr lang="en-US" sz="1600" dirty="0" smtClean="0">
                          <a:cs typeface="B Lotus" pitchFamily="2" charset="-78"/>
                        </a:rPr>
                        <a:t>[</a:t>
                      </a:r>
                      <a:r>
                        <a:rPr lang="fa-IR" sz="1600" dirty="0" smtClean="0">
                          <a:cs typeface="B Lotus" pitchFamily="2" charset="-78"/>
                        </a:rPr>
                        <a:t>3</a:t>
                      </a:r>
                      <a:endParaRPr lang="en-US" sz="1600" dirty="0">
                        <a:latin typeface="Times New Roman"/>
                        <a:ea typeface="Calibri"/>
                        <a:cs typeface="B Lotus" pitchFamily="2" charset="-78"/>
                      </a:endParaRPr>
                    </a:p>
                  </a:txBody>
                  <a:tcPr marL="68580" marR="68580" marT="0" marB="0" anchor="ctr"/>
                </a:tc>
              </a:tr>
              <a:tr h="329125">
                <a:tc>
                  <a:txBody>
                    <a:bodyPr/>
                    <a:lstStyle/>
                    <a:p>
                      <a:pPr indent="1270" algn="r" rtl="1">
                        <a:lnSpc>
                          <a:spcPct val="115000"/>
                        </a:lnSpc>
                        <a:spcAft>
                          <a:spcPts val="0"/>
                        </a:spcAft>
                      </a:pPr>
                      <a:r>
                        <a:rPr lang="ar-SA" sz="1600">
                          <a:cs typeface="B Lotus" pitchFamily="2" charset="-78"/>
                        </a:rPr>
                        <a:t>داور</a:t>
                      </a:r>
                      <a:endParaRPr lang="en-US" sz="1600">
                        <a:latin typeface="Times New Roman"/>
                        <a:ea typeface="Calibri"/>
                        <a:cs typeface="B Lotus" pitchFamily="2" charset="-78"/>
                      </a:endParaRPr>
                    </a:p>
                  </a:txBody>
                  <a:tcPr marL="68580" marR="68580" marT="0" marB="0" anchor="ctr"/>
                </a:tc>
                <a:tc>
                  <a:txBody>
                    <a:bodyPr/>
                    <a:lstStyle/>
                    <a:p>
                      <a:pPr indent="1270" algn="r" rtl="1">
                        <a:lnSpc>
                          <a:spcPct val="115000"/>
                        </a:lnSpc>
                        <a:spcAft>
                          <a:spcPts val="0"/>
                        </a:spcAft>
                      </a:pPr>
                      <a:r>
                        <a:rPr lang="ar-SA" sz="1600">
                          <a:cs typeface="B Lotus" pitchFamily="2" charset="-78"/>
                        </a:rPr>
                        <a:t>خدا (حاکم) </a:t>
                      </a:r>
                      <a:endParaRPr lang="en-US" sz="1600">
                        <a:latin typeface="Times New Roman"/>
                        <a:ea typeface="Calibri"/>
                        <a:cs typeface="B Lotus" pitchFamily="2" charset="-78"/>
                      </a:endParaRPr>
                    </a:p>
                  </a:txBody>
                  <a:tcPr marL="68580" marR="68580" marT="0" marB="0" anchor="ctr"/>
                </a:tc>
                <a:tc>
                  <a:txBody>
                    <a:bodyPr/>
                    <a:lstStyle/>
                    <a:p>
                      <a:pPr marL="342900" indent="-342900" algn="r" rtl="1">
                        <a:lnSpc>
                          <a:spcPct val="115000"/>
                        </a:lnSpc>
                        <a:spcAft>
                          <a:spcPts val="0"/>
                        </a:spcAft>
                        <a:buFontTx/>
                        <a:buNone/>
                      </a:pPr>
                      <a:r>
                        <a:rPr lang="en-US" sz="1600" dirty="0">
                          <a:cs typeface="B Lotus" pitchFamily="2" charset="-78"/>
                        </a:rPr>
                        <a:t>]</a:t>
                      </a:r>
                      <a:r>
                        <a:rPr lang="ar-SA" sz="1600" dirty="0">
                          <a:cs typeface="B Lotus" pitchFamily="2" charset="-78"/>
                        </a:rPr>
                        <a:t>فَاصْبِرُوا حَتَّى يَحْكُمَ اللَّهُ بَيْنَنا وَ هُوَ خَيْرُ الْحاكِمينَ</a:t>
                      </a:r>
                      <a:r>
                        <a:rPr lang="en-US" sz="1600" dirty="0" smtClean="0">
                          <a:cs typeface="B Lotus" pitchFamily="2" charset="-78"/>
                        </a:rPr>
                        <a:t>[</a:t>
                      </a:r>
                      <a:r>
                        <a:rPr lang="fa-IR" sz="1600" dirty="0" smtClean="0">
                          <a:cs typeface="B Lotus" pitchFamily="2" charset="-78"/>
                        </a:rPr>
                        <a:t>4</a:t>
                      </a:r>
                      <a:endParaRPr lang="en-US" sz="1600" dirty="0">
                        <a:latin typeface="Times New Roman"/>
                        <a:ea typeface="Calibri"/>
                        <a:cs typeface="B Lotus" pitchFamily="2" charset="-78"/>
                      </a:endParaRPr>
                    </a:p>
                  </a:txBody>
                  <a:tcPr marL="68580" marR="68580" marT="0" marB="0" anchor="ctr"/>
                </a:tc>
              </a:tr>
              <a:tr h="329125">
                <a:tc>
                  <a:txBody>
                    <a:bodyPr/>
                    <a:lstStyle/>
                    <a:p>
                      <a:pPr indent="1270" algn="r" rtl="1">
                        <a:lnSpc>
                          <a:spcPct val="115000"/>
                        </a:lnSpc>
                        <a:spcAft>
                          <a:spcPts val="0"/>
                        </a:spcAft>
                      </a:pPr>
                      <a:r>
                        <a:rPr lang="ar-SA" sz="1600">
                          <a:cs typeface="B Lotus" pitchFamily="2" charset="-78"/>
                        </a:rPr>
                        <a:t>کمک داوران</a:t>
                      </a:r>
                      <a:endParaRPr lang="en-US" sz="1600">
                        <a:latin typeface="Times New Roman"/>
                        <a:ea typeface="Calibri"/>
                        <a:cs typeface="B Lotus" pitchFamily="2" charset="-78"/>
                      </a:endParaRPr>
                    </a:p>
                  </a:txBody>
                  <a:tcPr marL="68580" marR="68580" marT="0" marB="0" anchor="ctr"/>
                </a:tc>
                <a:tc>
                  <a:txBody>
                    <a:bodyPr/>
                    <a:lstStyle/>
                    <a:p>
                      <a:pPr indent="1270" algn="r" rtl="1">
                        <a:lnSpc>
                          <a:spcPct val="115000"/>
                        </a:lnSpc>
                        <a:spcAft>
                          <a:spcPts val="0"/>
                        </a:spcAft>
                      </a:pPr>
                      <a:r>
                        <a:rPr lang="ar-SA" sz="1600">
                          <a:cs typeface="B Lotus" pitchFamily="2" charset="-78"/>
                        </a:rPr>
                        <a:t>فرشتگان</a:t>
                      </a:r>
                      <a:endParaRPr lang="en-US" sz="1600">
                        <a:latin typeface="Times New Roman"/>
                        <a:ea typeface="Calibri"/>
                        <a:cs typeface="B Lotus" pitchFamily="2" charset="-78"/>
                      </a:endParaRPr>
                    </a:p>
                  </a:txBody>
                  <a:tcPr marL="68580" marR="68580" marT="0" marB="0" anchor="ctr"/>
                </a:tc>
                <a:tc>
                  <a:txBody>
                    <a:bodyPr/>
                    <a:lstStyle/>
                    <a:p>
                      <a:pPr marL="342900" indent="-342900" algn="r" rtl="1">
                        <a:lnSpc>
                          <a:spcPct val="115000"/>
                        </a:lnSpc>
                        <a:spcAft>
                          <a:spcPts val="0"/>
                        </a:spcAft>
                        <a:buFontTx/>
                        <a:buNone/>
                      </a:pPr>
                      <a:r>
                        <a:rPr lang="en-US" sz="1600" dirty="0">
                          <a:cs typeface="B Lotus" pitchFamily="2" charset="-78"/>
                        </a:rPr>
                        <a:t>]</a:t>
                      </a:r>
                      <a:r>
                        <a:rPr lang="ar-SA" sz="1600" dirty="0">
                          <a:cs typeface="B Lotus" pitchFamily="2" charset="-78"/>
                        </a:rPr>
                        <a:t>ما يَلْفِظُ مِنْ قَوْلٍ إِلاَّ لَدَيْهِ رَقيبٌ عَتيدٌ</a:t>
                      </a:r>
                      <a:r>
                        <a:rPr lang="en-US" sz="1600" dirty="0" smtClean="0">
                          <a:cs typeface="B Lotus" pitchFamily="2" charset="-78"/>
                        </a:rPr>
                        <a:t>[</a:t>
                      </a:r>
                      <a:r>
                        <a:rPr lang="fa-IR" sz="1600" dirty="0" smtClean="0">
                          <a:cs typeface="B Lotus" pitchFamily="2" charset="-78"/>
                        </a:rPr>
                        <a:t>5</a:t>
                      </a:r>
                      <a:endParaRPr lang="en-US" sz="1600" dirty="0">
                        <a:latin typeface="Times New Roman"/>
                        <a:ea typeface="Calibri"/>
                        <a:cs typeface="B Lotus" pitchFamily="2" charset="-78"/>
                      </a:endParaRPr>
                    </a:p>
                  </a:txBody>
                  <a:tcPr marL="68580" marR="68580" marT="0" marB="0" anchor="ctr"/>
                </a:tc>
              </a:tr>
              <a:tr h="329125">
                <a:tc>
                  <a:txBody>
                    <a:bodyPr/>
                    <a:lstStyle/>
                    <a:p>
                      <a:pPr indent="1270" algn="r" rtl="1">
                        <a:lnSpc>
                          <a:spcPct val="115000"/>
                        </a:lnSpc>
                        <a:spcAft>
                          <a:spcPts val="0"/>
                        </a:spcAft>
                      </a:pPr>
                      <a:r>
                        <a:rPr lang="ar-SA" sz="1600">
                          <a:cs typeface="B Lotus" pitchFamily="2" charset="-78"/>
                        </a:rPr>
                        <a:t>تعويض افراد بازی</a:t>
                      </a:r>
                      <a:endParaRPr lang="en-US" sz="1600">
                        <a:latin typeface="Times New Roman"/>
                        <a:ea typeface="Calibri"/>
                        <a:cs typeface="B Lotus" pitchFamily="2" charset="-78"/>
                      </a:endParaRPr>
                    </a:p>
                  </a:txBody>
                  <a:tcPr marL="68580" marR="68580" marT="0" marB="0" anchor="ctr"/>
                </a:tc>
                <a:tc>
                  <a:txBody>
                    <a:bodyPr/>
                    <a:lstStyle/>
                    <a:p>
                      <a:pPr indent="1270" algn="r" rtl="1">
                        <a:lnSpc>
                          <a:spcPct val="115000"/>
                        </a:lnSpc>
                        <a:spcAft>
                          <a:spcPts val="0"/>
                        </a:spcAft>
                      </a:pPr>
                      <a:r>
                        <a:rPr lang="ar-SA" sz="1600">
                          <a:cs typeface="B Lotus" pitchFamily="2" charset="-78"/>
                        </a:rPr>
                        <a:t>عوض شدن اقوام</a:t>
                      </a:r>
                      <a:endParaRPr lang="en-US" sz="1600">
                        <a:latin typeface="Times New Roman"/>
                        <a:ea typeface="Calibri"/>
                        <a:cs typeface="B Lotus" pitchFamily="2" charset="-78"/>
                      </a:endParaRPr>
                    </a:p>
                  </a:txBody>
                  <a:tcPr marL="68580" marR="68580" marT="0" marB="0" anchor="ctr"/>
                </a:tc>
                <a:tc>
                  <a:txBody>
                    <a:bodyPr/>
                    <a:lstStyle/>
                    <a:p>
                      <a:pPr marL="342900" indent="-342900" algn="r" rtl="1">
                        <a:lnSpc>
                          <a:spcPct val="115000"/>
                        </a:lnSpc>
                        <a:spcAft>
                          <a:spcPts val="0"/>
                        </a:spcAft>
                        <a:buFontTx/>
                        <a:buNone/>
                      </a:pPr>
                      <a:r>
                        <a:rPr lang="en-US" sz="1600" dirty="0">
                          <a:cs typeface="B Lotus" pitchFamily="2" charset="-78"/>
                        </a:rPr>
                        <a:t>]</a:t>
                      </a:r>
                      <a:r>
                        <a:rPr lang="ar-SA" sz="1600" dirty="0">
                          <a:cs typeface="B Lotus" pitchFamily="2" charset="-78"/>
                        </a:rPr>
                        <a:t>عَلى‏ أَنْ نُبَدِّلَ خَيْراً مِنْهُمْ وَ ما نَحْنُ بِمَسْبُوقين</a:t>
                      </a:r>
                      <a:r>
                        <a:rPr lang="en-US" sz="1600" dirty="0" smtClean="0">
                          <a:cs typeface="B Lotus" pitchFamily="2" charset="-78"/>
                        </a:rPr>
                        <a:t>[</a:t>
                      </a:r>
                      <a:r>
                        <a:rPr lang="fa-IR" sz="1600" dirty="0" smtClean="0">
                          <a:cs typeface="B Lotus" pitchFamily="2" charset="-78"/>
                        </a:rPr>
                        <a:t>6</a:t>
                      </a:r>
                      <a:endParaRPr lang="en-US" sz="1600" dirty="0">
                        <a:latin typeface="Times New Roman"/>
                        <a:ea typeface="Calibri"/>
                        <a:cs typeface="B Lotus" pitchFamily="2" charset="-78"/>
                      </a:endParaRPr>
                    </a:p>
                  </a:txBody>
                  <a:tcPr marL="68580" marR="68580" marT="0" marB="0" anchor="ctr"/>
                </a:tc>
              </a:tr>
              <a:tr h="329125">
                <a:tc>
                  <a:txBody>
                    <a:bodyPr/>
                    <a:lstStyle/>
                    <a:p>
                      <a:pPr indent="1270" algn="r" rtl="1">
                        <a:lnSpc>
                          <a:spcPct val="115000"/>
                        </a:lnSpc>
                        <a:spcAft>
                          <a:spcPts val="0"/>
                        </a:spcAft>
                      </a:pPr>
                      <a:r>
                        <a:rPr lang="ar-SA" sz="1600">
                          <a:cs typeface="B Lotus" pitchFamily="2" charset="-78"/>
                        </a:rPr>
                        <a:t>پاس</a:t>
                      </a:r>
                      <a:endParaRPr lang="en-US" sz="1600">
                        <a:latin typeface="Times New Roman"/>
                        <a:ea typeface="Calibri"/>
                        <a:cs typeface="B Lotus" pitchFamily="2" charset="-78"/>
                      </a:endParaRPr>
                    </a:p>
                  </a:txBody>
                  <a:tcPr marL="68580" marR="68580" marT="0" marB="0" anchor="ctr"/>
                </a:tc>
                <a:tc>
                  <a:txBody>
                    <a:bodyPr/>
                    <a:lstStyle/>
                    <a:p>
                      <a:pPr indent="1270" algn="r" rtl="1">
                        <a:lnSpc>
                          <a:spcPct val="115000"/>
                        </a:lnSpc>
                        <a:spcAft>
                          <a:spcPts val="0"/>
                        </a:spcAft>
                      </a:pPr>
                      <a:r>
                        <a:rPr lang="ar-SA" sz="1600">
                          <a:cs typeface="B Lotus" pitchFamily="2" charset="-78"/>
                        </a:rPr>
                        <a:t>همكاري وتعاون</a:t>
                      </a:r>
                      <a:endParaRPr lang="en-US" sz="1600">
                        <a:latin typeface="Times New Roman"/>
                        <a:ea typeface="Calibri"/>
                        <a:cs typeface="B Lotus" pitchFamily="2" charset="-78"/>
                      </a:endParaRPr>
                    </a:p>
                  </a:txBody>
                  <a:tcPr marL="68580" marR="68580" marT="0" marB="0" anchor="ctr"/>
                </a:tc>
                <a:tc>
                  <a:txBody>
                    <a:bodyPr/>
                    <a:lstStyle/>
                    <a:p>
                      <a:pPr indent="1270" algn="r" rtl="1">
                        <a:lnSpc>
                          <a:spcPct val="115000"/>
                        </a:lnSpc>
                        <a:spcAft>
                          <a:spcPts val="0"/>
                        </a:spcAft>
                        <a:buFontTx/>
                        <a:buNone/>
                      </a:pPr>
                      <a:r>
                        <a:rPr lang="en-US" sz="1600" dirty="0">
                          <a:cs typeface="B Lotus" pitchFamily="2" charset="-78"/>
                        </a:rPr>
                        <a:t>]</a:t>
                      </a:r>
                      <a:r>
                        <a:rPr lang="ar-SA" sz="1600" dirty="0">
                          <a:cs typeface="B Lotus" pitchFamily="2" charset="-78"/>
                        </a:rPr>
                        <a:t>وَ تَعاوَنُوا عَلَى الْبِرِّ وَ التَّقْوى‏</a:t>
                      </a:r>
                      <a:r>
                        <a:rPr lang="en-US" sz="1600" dirty="0" smtClean="0">
                          <a:cs typeface="B Lotus" pitchFamily="2" charset="-78"/>
                        </a:rPr>
                        <a:t>[</a:t>
                      </a:r>
                      <a:r>
                        <a:rPr lang="fa-IR" sz="1600" dirty="0" smtClean="0">
                          <a:cs typeface="B Lotus" pitchFamily="2" charset="-78"/>
                        </a:rPr>
                        <a:t>7</a:t>
                      </a:r>
                      <a:endParaRPr lang="en-US" sz="1600" dirty="0">
                        <a:latin typeface="Times New Roman"/>
                        <a:ea typeface="Calibri"/>
                        <a:cs typeface="B Lotus" pitchFamily="2" charset="-78"/>
                      </a:endParaRPr>
                    </a:p>
                  </a:txBody>
                  <a:tcPr marL="68580" marR="68580" marT="0" marB="0" anchor="ctr"/>
                </a:tc>
              </a:tr>
              <a:tr h="438833">
                <a:tc>
                  <a:txBody>
                    <a:bodyPr/>
                    <a:lstStyle/>
                    <a:p>
                      <a:pPr indent="1270" algn="r" rtl="1">
                        <a:lnSpc>
                          <a:spcPct val="115000"/>
                        </a:lnSpc>
                        <a:spcAft>
                          <a:spcPts val="0"/>
                        </a:spcAft>
                      </a:pPr>
                      <a:r>
                        <a:rPr lang="ar-SA" sz="1600">
                          <a:cs typeface="B Lotus" pitchFamily="2" charset="-78"/>
                        </a:rPr>
                        <a:t>هند</a:t>
                      </a:r>
                      <a:endParaRPr lang="en-US" sz="1600">
                        <a:latin typeface="Times New Roman"/>
                        <a:ea typeface="Calibri"/>
                        <a:cs typeface="B Lotus" pitchFamily="2" charset="-78"/>
                      </a:endParaRPr>
                    </a:p>
                  </a:txBody>
                  <a:tcPr marL="68580" marR="68580" marT="0" marB="0" anchor="ctr"/>
                </a:tc>
                <a:tc>
                  <a:txBody>
                    <a:bodyPr/>
                    <a:lstStyle/>
                    <a:p>
                      <a:pPr indent="1270" algn="r" rtl="1">
                        <a:lnSpc>
                          <a:spcPct val="115000"/>
                        </a:lnSpc>
                        <a:spcAft>
                          <a:spcPts val="0"/>
                        </a:spcAft>
                      </a:pPr>
                      <a:r>
                        <a:rPr lang="ar-SA" sz="1600">
                          <a:cs typeface="B Lotus" pitchFamily="2" charset="-78"/>
                        </a:rPr>
                        <a:t>دست درازي كردن به حقوق ديگران</a:t>
                      </a:r>
                      <a:endParaRPr lang="en-US" sz="1600">
                        <a:latin typeface="Times New Roman"/>
                        <a:ea typeface="Calibri"/>
                        <a:cs typeface="B Lotus" pitchFamily="2" charset="-78"/>
                      </a:endParaRPr>
                    </a:p>
                  </a:txBody>
                  <a:tcPr marL="68580" marR="68580" marT="0" marB="0" anchor="ctr"/>
                </a:tc>
                <a:tc>
                  <a:txBody>
                    <a:bodyPr/>
                    <a:lstStyle/>
                    <a:p>
                      <a:pPr marL="342900" indent="-342900" algn="r" rtl="1">
                        <a:lnSpc>
                          <a:spcPct val="115000"/>
                        </a:lnSpc>
                        <a:spcAft>
                          <a:spcPts val="0"/>
                        </a:spcAft>
                        <a:buFontTx/>
                        <a:buNone/>
                      </a:pPr>
                      <a:r>
                        <a:rPr lang="en-US" sz="1600" dirty="0">
                          <a:cs typeface="B Lotus" pitchFamily="2" charset="-78"/>
                        </a:rPr>
                        <a:t>]</a:t>
                      </a:r>
                      <a:r>
                        <a:rPr lang="ar-SA" sz="1600" dirty="0">
                          <a:cs typeface="B Lotus" pitchFamily="2" charset="-78"/>
                        </a:rPr>
                        <a:t>يا أَيُّهَا الَّذينَ آمَنُوا لا تَأْكُلُوا أَمْوالَكُمْ بَيْنَكُمْ بِالْباطِلِ</a:t>
                      </a:r>
                      <a:r>
                        <a:rPr lang="en-US" sz="1600" dirty="0">
                          <a:cs typeface="B Lotus" pitchFamily="2" charset="-78"/>
                        </a:rPr>
                        <a:t>[</a:t>
                      </a:r>
                      <a:r>
                        <a:rPr lang="ar-SA" sz="1600" dirty="0">
                          <a:cs typeface="B Lotus" pitchFamily="2" charset="-78"/>
                        </a:rPr>
                        <a:t>   </a:t>
                      </a:r>
                      <a:r>
                        <a:rPr lang="fa-IR" sz="1600" dirty="0" smtClean="0">
                          <a:cs typeface="B Lotus" pitchFamily="2" charset="-78"/>
                        </a:rPr>
                        <a:t>8</a:t>
                      </a:r>
                      <a:r>
                        <a:rPr lang="ar-SA" sz="1600" dirty="0" smtClean="0">
                          <a:cs typeface="B Lotus" pitchFamily="2" charset="-78"/>
                        </a:rPr>
                        <a:t>   </a:t>
                      </a:r>
                      <a:endParaRPr lang="en-US" sz="1600" dirty="0">
                        <a:latin typeface="Times New Roman"/>
                        <a:ea typeface="Calibri"/>
                        <a:cs typeface="B Lotus" pitchFamily="2" charset="-78"/>
                      </a:endParaRPr>
                    </a:p>
                  </a:txBody>
                  <a:tcPr marL="68580" marR="68580" marT="0" marB="0" anchor="ctr"/>
                </a:tc>
              </a:tr>
            </a:tbl>
          </a:graphicData>
        </a:graphic>
      </p:graphicFrame>
      <p:sp>
        <p:nvSpPr>
          <p:cNvPr id="267265" name="Rectangle 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3" name="Rounded Rectangle 12">
            <a:hlinkClick r:id="rId9" action="ppaction://hlinksldjump">
              <a:snd r:embed="rId5" name="thbad.wav"/>
            </a:hlinkClick>
            <a:hlinkHover r:id="" action="ppaction://noaction">
              <a:snd r:embed="rId6" name="0.wav"/>
            </a:hlinkHover>
          </p:cNvPr>
          <p:cNvSpPr/>
          <p:nvPr/>
        </p:nvSpPr>
        <p:spPr>
          <a:xfrm flipH="1">
            <a:off x="3857620"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0" action="ppaction://hlinksldjump">
              <a:snd r:embed="rId5" name="thbad.wav"/>
            </a:hlinkClick>
            <a:hlinkHover r:id="" action="ppaction://noaction">
              <a:snd r:embed="rId6" name="0.wav"/>
            </a:hlinkHover>
          </p:cNvPr>
          <p:cNvSpPr/>
          <p:nvPr/>
        </p:nvSpPr>
        <p:spPr>
          <a:xfrm flipH="1">
            <a:off x="3571868"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1" action="ppaction://hlinksldjump">
              <a:snd r:embed="rId5" name="thbad.wav"/>
            </a:hlinkClick>
            <a:hlinkHover r:id="" action="ppaction://noaction">
              <a:snd r:embed="rId6" name="0.wav"/>
            </a:hlinkHover>
          </p:cNvPr>
          <p:cNvSpPr/>
          <p:nvPr/>
        </p:nvSpPr>
        <p:spPr>
          <a:xfrm flipH="1">
            <a:off x="328611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2" action="ppaction://hlinksldjump">
              <a:snd r:embed="rId5" name="thbad.wav"/>
            </a:hlinkClick>
            <a:hlinkHover r:id="" action="ppaction://noaction">
              <a:snd r:embed="rId6" name="0.wav"/>
            </a:hlinkHover>
          </p:cNvPr>
          <p:cNvSpPr/>
          <p:nvPr/>
        </p:nvSpPr>
        <p:spPr>
          <a:xfrm flipH="1">
            <a:off x="300036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3" action="ppaction://hlinksldjump">
              <a:snd r:embed="rId5" name="thbad.wav"/>
            </a:hlinkClick>
            <a:hlinkHover r:id="" action="ppaction://noaction">
              <a:snd r:embed="rId6" name="0.wav"/>
            </a:hlinkHover>
          </p:cNvPr>
          <p:cNvSpPr/>
          <p:nvPr/>
        </p:nvSpPr>
        <p:spPr>
          <a:xfrm flipH="1">
            <a:off x="271461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4" action="ppaction://hlinksldjump">
              <a:snd r:embed="rId5" name="thbad.wav"/>
            </a:hlinkClick>
            <a:hlinkHover r:id="" action="ppaction://noaction">
              <a:snd r:embed="rId6" name="0.wav"/>
            </a:hlinkHover>
          </p:cNvPr>
          <p:cNvSpPr/>
          <p:nvPr/>
        </p:nvSpPr>
        <p:spPr>
          <a:xfrm flipH="1">
            <a:off x="2428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15" action="ppaction://hlinksldjump">
              <a:snd r:embed="rId5" name="thbad.wav"/>
            </a:hlinkClick>
            <a:hlinkHover r:id="" action="ppaction://noaction">
              <a:snd r:embed="rId6" name="0.wav"/>
            </a:hlinkHover>
          </p:cNvPr>
          <p:cNvSpPr/>
          <p:nvPr/>
        </p:nvSpPr>
        <p:spPr>
          <a:xfrm flipH="1">
            <a:off x="214310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16" action="ppaction://hlinksldjump">
              <a:snd r:embed="rId5" name="thbad.wav"/>
            </a:hlinkClick>
            <a:hlinkHover r:id="" action="ppaction://noaction">
              <a:snd r:embed="rId6" name="0.wav"/>
            </a:hlinkHover>
          </p:cNvPr>
          <p:cNvSpPr/>
          <p:nvPr/>
        </p:nvSpPr>
        <p:spPr>
          <a:xfrm flipH="1">
            <a:off x="185229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17" action="ppaction://hlinksldjump">
              <a:snd r:embed="rId5" name="thbad.wav"/>
            </a:hlinkClick>
            <a:hlinkHover r:id="" action="ppaction://noaction">
              <a:snd r:embed="rId6" name="0.wav"/>
            </a:hlinkHover>
          </p:cNvPr>
          <p:cNvSpPr/>
          <p:nvPr/>
        </p:nvSpPr>
        <p:spPr>
          <a:xfrm flipH="1">
            <a:off x="157160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23" name="Rounded Rectangle 22">
            <a:hlinkClick r:id="rId18"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24" name="Rounded Rectangle 23">
            <a:hlinkClick r:id="rId19"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25" name="Rounded Rectangle 24">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7" name="Rounded Rectangle 26">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8" name="Rounded Rectangle 27">
            <a:hlinkClick r:id="rId22" action="ppaction://hlinksldjump">
              <a:snd r:embed="rId5" name="thbad.wav"/>
            </a:hlinkClick>
            <a:hlinkHover r:id="" action="ppaction://noaction">
              <a:snd r:embed="rId6" name="0.wav"/>
            </a:hlinkHover>
          </p:cNvPr>
          <p:cNvSpPr/>
          <p:nvPr/>
        </p:nvSpPr>
        <p:spPr>
          <a:xfrm flipH="1">
            <a:off x="714348"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 calcmode="lin" valueType="num">
                                      <p:cBhvr additive="base">
                                        <p:cTn id="28" dur="1000" fill="hold"/>
                                        <p:tgtEl>
                                          <p:spTgt spid="13"/>
                                        </p:tgtEl>
                                        <p:attrNameLst>
                                          <p:attrName>ppt_x</p:attrName>
                                        </p:attrNameLst>
                                      </p:cBhvr>
                                      <p:tavLst>
                                        <p:tav tm="0">
                                          <p:val>
                                            <p:strVal val="0-#ppt_w/2"/>
                                          </p:val>
                                        </p:tav>
                                        <p:tav tm="100000">
                                          <p:val>
                                            <p:strVal val="#ppt_x"/>
                                          </p:val>
                                        </p:tav>
                                      </p:tavLst>
                                    </p:anim>
                                    <p:anim calcmode="lin" valueType="num">
                                      <p:cBhvr additive="base">
                                        <p:cTn id="29" dur="1000" fill="hold"/>
                                        <p:tgtEl>
                                          <p:spTgt spid="13"/>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14"/>
                                        </p:tgtEl>
                                        <p:attrNameLst>
                                          <p:attrName>style.visibility</p:attrName>
                                        </p:attrNameLst>
                                      </p:cBhvr>
                                      <p:to>
                                        <p:strVal val="visible"/>
                                      </p:to>
                                    </p:set>
                                    <p:anim calcmode="lin" valueType="num">
                                      <p:cBhvr additive="base">
                                        <p:cTn id="32" dur="1000" fill="hold"/>
                                        <p:tgtEl>
                                          <p:spTgt spid="14"/>
                                        </p:tgtEl>
                                        <p:attrNameLst>
                                          <p:attrName>ppt_x</p:attrName>
                                        </p:attrNameLst>
                                      </p:cBhvr>
                                      <p:tavLst>
                                        <p:tav tm="0">
                                          <p:val>
                                            <p:strVal val="0-#ppt_w/2"/>
                                          </p:val>
                                        </p:tav>
                                        <p:tav tm="100000">
                                          <p:val>
                                            <p:strVal val="#ppt_x"/>
                                          </p:val>
                                        </p:tav>
                                      </p:tavLst>
                                    </p:anim>
                                    <p:anim calcmode="lin" valueType="num">
                                      <p:cBhvr additive="base">
                                        <p:cTn id="33" dur="1000" fill="hold"/>
                                        <p:tgtEl>
                                          <p:spTgt spid="14"/>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additive="base">
                                        <p:cTn id="36" dur="1000" fill="hold"/>
                                        <p:tgtEl>
                                          <p:spTgt spid="15"/>
                                        </p:tgtEl>
                                        <p:attrNameLst>
                                          <p:attrName>ppt_x</p:attrName>
                                        </p:attrNameLst>
                                      </p:cBhvr>
                                      <p:tavLst>
                                        <p:tav tm="0">
                                          <p:val>
                                            <p:strVal val="0-#ppt_w/2"/>
                                          </p:val>
                                        </p:tav>
                                        <p:tav tm="100000">
                                          <p:val>
                                            <p:strVal val="#ppt_x"/>
                                          </p:val>
                                        </p:tav>
                                      </p:tavLst>
                                    </p:anim>
                                    <p:anim calcmode="lin" valueType="num">
                                      <p:cBhvr additive="base">
                                        <p:cTn id="37" dur="1000" fill="hold"/>
                                        <p:tgtEl>
                                          <p:spTgt spid="15"/>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6"/>
                                        </p:tgtEl>
                                        <p:attrNameLst>
                                          <p:attrName>style.visibility</p:attrName>
                                        </p:attrNameLst>
                                      </p:cBhvr>
                                      <p:to>
                                        <p:strVal val="visible"/>
                                      </p:to>
                                    </p:set>
                                    <p:anim calcmode="lin" valueType="num">
                                      <p:cBhvr additive="base">
                                        <p:cTn id="40" dur="1000" fill="hold"/>
                                        <p:tgtEl>
                                          <p:spTgt spid="16"/>
                                        </p:tgtEl>
                                        <p:attrNameLst>
                                          <p:attrName>ppt_x</p:attrName>
                                        </p:attrNameLst>
                                      </p:cBhvr>
                                      <p:tavLst>
                                        <p:tav tm="0">
                                          <p:val>
                                            <p:strVal val="0-#ppt_w/2"/>
                                          </p:val>
                                        </p:tav>
                                        <p:tav tm="100000">
                                          <p:val>
                                            <p:strVal val="#ppt_x"/>
                                          </p:val>
                                        </p:tav>
                                      </p:tavLst>
                                    </p:anim>
                                    <p:anim calcmode="lin" valueType="num">
                                      <p:cBhvr additive="base">
                                        <p:cTn id="41" dur="1000" fill="hold"/>
                                        <p:tgtEl>
                                          <p:spTgt spid="16"/>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 calcmode="lin" valueType="num">
                                      <p:cBhvr additive="base">
                                        <p:cTn id="44" dur="1000" fill="hold"/>
                                        <p:tgtEl>
                                          <p:spTgt spid="17"/>
                                        </p:tgtEl>
                                        <p:attrNameLst>
                                          <p:attrName>ppt_x</p:attrName>
                                        </p:attrNameLst>
                                      </p:cBhvr>
                                      <p:tavLst>
                                        <p:tav tm="0">
                                          <p:val>
                                            <p:strVal val="0-#ppt_w/2"/>
                                          </p:val>
                                        </p:tav>
                                        <p:tav tm="100000">
                                          <p:val>
                                            <p:strVal val="#ppt_x"/>
                                          </p:val>
                                        </p:tav>
                                      </p:tavLst>
                                    </p:anim>
                                    <p:anim calcmode="lin" valueType="num">
                                      <p:cBhvr additive="base">
                                        <p:cTn id="45" dur="1000" fill="hold"/>
                                        <p:tgtEl>
                                          <p:spTgt spid="17"/>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8"/>
                                        </p:tgtEl>
                                        <p:attrNameLst>
                                          <p:attrName>style.visibility</p:attrName>
                                        </p:attrNameLst>
                                      </p:cBhvr>
                                      <p:to>
                                        <p:strVal val="visible"/>
                                      </p:to>
                                    </p:set>
                                    <p:anim calcmode="lin" valueType="num">
                                      <p:cBhvr additive="base">
                                        <p:cTn id="48" dur="1000" fill="hold"/>
                                        <p:tgtEl>
                                          <p:spTgt spid="18"/>
                                        </p:tgtEl>
                                        <p:attrNameLst>
                                          <p:attrName>ppt_x</p:attrName>
                                        </p:attrNameLst>
                                      </p:cBhvr>
                                      <p:tavLst>
                                        <p:tav tm="0">
                                          <p:val>
                                            <p:strVal val="0-#ppt_w/2"/>
                                          </p:val>
                                        </p:tav>
                                        <p:tav tm="100000">
                                          <p:val>
                                            <p:strVal val="#ppt_x"/>
                                          </p:val>
                                        </p:tav>
                                      </p:tavLst>
                                    </p:anim>
                                    <p:anim calcmode="lin" valueType="num">
                                      <p:cBhvr additive="base">
                                        <p:cTn id="49" dur="1000" fill="hold"/>
                                        <p:tgtEl>
                                          <p:spTgt spid="18"/>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9"/>
                                        </p:tgtEl>
                                        <p:attrNameLst>
                                          <p:attrName>style.visibility</p:attrName>
                                        </p:attrNameLst>
                                      </p:cBhvr>
                                      <p:to>
                                        <p:strVal val="visible"/>
                                      </p:to>
                                    </p:set>
                                    <p:anim calcmode="lin" valueType="num">
                                      <p:cBhvr additive="base">
                                        <p:cTn id="52" dur="1000" fill="hold"/>
                                        <p:tgtEl>
                                          <p:spTgt spid="19"/>
                                        </p:tgtEl>
                                        <p:attrNameLst>
                                          <p:attrName>ppt_x</p:attrName>
                                        </p:attrNameLst>
                                      </p:cBhvr>
                                      <p:tavLst>
                                        <p:tav tm="0">
                                          <p:val>
                                            <p:strVal val="0-#ppt_w/2"/>
                                          </p:val>
                                        </p:tav>
                                        <p:tav tm="100000">
                                          <p:val>
                                            <p:strVal val="#ppt_x"/>
                                          </p:val>
                                        </p:tav>
                                      </p:tavLst>
                                    </p:anim>
                                    <p:anim calcmode="lin" valueType="num">
                                      <p:cBhvr additive="base">
                                        <p:cTn id="53" dur="1000" fill="hold"/>
                                        <p:tgtEl>
                                          <p:spTgt spid="19"/>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20"/>
                                        </p:tgtEl>
                                        <p:attrNameLst>
                                          <p:attrName>style.visibility</p:attrName>
                                        </p:attrNameLst>
                                      </p:cBhvr>
                                      <p:to>
                                        <p:strVal val="visible"/>
                                      </p:to>
                                    </p:set>
                                    <p:anim calcmode="lin" valueType="num">
                                      <p:cBhvr additive="base">
                                        <p:cTn id="56" dur="1000" fill="hold"/>
                                        <p:tgtEl>
                                          <p:spTgt spid="20"/>
                                        </p:tgtEl>
                                        <p:attrNameLst>
                                          <p:attrName>ppt_x</p:attrName>
                                        </p:attrNameLst>
                                      </p:cBhvr>
                                      <p:tavLst>
                                        <p:tav tm="0">
                                          <p:val>
                                            <p:strVal val="0-#ppt_w/2"/>
                                          </p:val>
                                        </p:tav>
                                        <p:tav tm="100000">
                                          <p:val>
                                            <p:strVal val="#ppt_x"/>
                                          </p:val>
                                        </p:tav>
                                      </p:tavLst>
                                    </p:anim>
                                    <p:anim calcmode="lin" valueType="num">
                                      <p:cBhvr additive="base">
                                        <p:cTn id="57" dur="1000" fill="hold"/>
                                        <p:tgtEl>
                                          <p:spTgt spid="20"/>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22"/>
                                        </p:tgtEl>
                                        <p:attrNameLst>
                                          <p:attrName>style.visibility</p:attrName>
                                        </p:attrNameLst>
                                      </p:cBhvr>
                                      <p:to>
                                        <p:strVal val="visible"/>
                                      </p:to>
                                    </p:set>
                                    <p:anim calcmode="lin" valueType="num">
                                      <p:cBhvr additive="base">
                                        <p:cTn id="60" dur="1000" fill="hold"/>
                                        <p:tgtEl>
                                          <p:spTgt spid="22"/>
                                        </p:tgtEl>
                                        <p:attrNameLst>
                                          <p:attrName>ppt_x</p:attrName>
                                        </p:attrNameLst>
                                      </p:cBhvr>
                                      <p:tavLst>
                                        <p:tav tm="0">
                                          <p:val>
                                            <p:strVal val="0-#ppt_w/2"/>
                                          </p:val>
                                        </p:tav>
                                        <p:tav tm="100000">
                                          <p:val>
                                            <p:strVal val="#ppt_x"/>
                                          </p:val>
                                        </p:tav>
                                      </p:tavLst>
                                    </p:anim>
                                    <p:anim calcmode="lin" valueType="num">
                                      <p:cBhvr additive="base">
                                        <p:cTn id="61" dur="1000" fill="hold"/>
                                        <p:tgtEl>
                                          <p:spTgt spid="22"/>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23"/>
                                        </p:tgtEl>
                                        <p:attrNameLst>
                                          <p:attrName>style.visibility</p:attrName>
                                        </p:attrNameLst>
                                      </p:cBhvr>
                                      <p:to>
                                        <p:strVal val="visible"/>
                                      </p:to>
                                    </p:set>
                                    <p:anim calcmode="lin" valueType="num">
                                      <p:cBhvr additive="base">
                                        <p:cTn id="64" dur="1000" fill="hold"/>
                                        <p:tgtEl>
                                          <p:spTgt spid="23"/>
                                        </p:tgtEl>
                                        <p:attrNameLst>
                                          <p:attrName>ppt_x</p:attrName>
                                        </p:attrNameLst>
                                      </p:cBhvr>
                                      <p:tavLst>
                                        <p:tav tm="0">
                                          <p:val>
                                            <p:strVal val="0-#ppt_w/2"/>
                                          </p:val>
                                        </p:tav>
                                        <p:tav tm="100000">
                                          <p:val>
                                            <p:strVal val="#ppt_x"/>
                                          </p:val>
                                        </p:tav>
                                      </p:tavLst>
                                    </p:anim>
                                    <p:anim calcmode="lin" valueType="num">
                                      <p:cBhvr additive="base">
                                        <p:cTn id="65" dur="1000" fill="hold"/>
                                        <p:tgtEl>
                                          <p:spTgt spid="23"/>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24"/>
                                        </p:tgtEl>
                                        <p:attrNameLst>
                                          <p:attrName>style.visibility</p:attrName>
                                        </p:attrNameLst>
                                      </p:cBhvr>
                                      <p:to>
                                        <p:strVal val="visible"/>
                                      </p:to>
                                    </p:set>
                                    <p:anim calcmode="lin" valueType="num">
                                      <p:cBhvr additive="base">
                                        <p:cTn id="68" dur="1000" fill="hold"/>
                                        <p:tgtEl>
                                          <p:spTgt spid="24"/>
                                        </p:tgtEl>
                                        <p:attrNameLst>
                                          <p:attrName>ppt_x</p:attrName>
                                        </p:attrNameLst>
                                      </p:cBhvr>
                                      <p:tavLst>
                                        <p:tav tm="0">
                                          <p:val>
                                            <p:strVal val="0-#ppt_w/2"/>
                                          </p:val>
                                        </p:tav>
                                        <p:tav tm="100000">
                                          <p:val>
                                            <p:strVal val="#ppt_x"/>
                                          </p:val>
                                        </p:tav>
                                      </p:tavLst>
                                    </p:anim>
                                    <p:anim calcmode="lin" valueType="num">
                                      <p:cBhvr additive="base">
                                        <p:cTn id="69" dur="1000" fill="hold"/>
                                        <p:tgtEl>
                                          <p:spTgt spid="24"/>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25"/>
                                        </p:tgtEl>
                                        <p:attrNameLst>
                                          <p:attrName>style.visibility</p:attrName>
                                        </p:attrNameLst>
                                      </p:cBhvr>
                                      <p:to>
                                        <p:strVal val="visible"/>
                                      </p:to>
                                    </p:set>
                                    <p:anim calcmode="lin" valueType="num">
                                      <p:cBhvr additive="base">
                                        <p:cTn id="72" dur="1000" fill="hold"/>
                                        <p:tgtEl>
                                          <p:spTgt spid="25"/>
                                        </p:tgtEl>
                                        <p:attrNameLst>
                                          <p:attrName>ppt_x</p:attrName>
                                        </p:attrNameLst>
                                      </p:cBhvr>
                                      <p:tavLst>
                                        <p:tav tm="0">
                                          <p:val>
                                            <p:strVal val="0-#ppt_w/2"/>
                                          </p:val>
                                        </p:tav>
                                        <p:tav tm="100000">
                                          <p:val>
                                            <p:strVal val="#ppt_x"/>
                                          </p:val>
                                        </p:tav>
                                      </p:tavLst>
                                    </p:anim>
                                    <p:anim calcmode="lin" valueType="num">
                                      <p:cBhvr additive="base">
                                        <p:cTn id="73" dur="1000" fill="hold"/>
                                        <p:tgtEl>
                                          <p:spTgt spid="25"/>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8"/>
                                        </p:tgtEl>
                                        <p:attrNameLst>
                                          <p:attrName>style.visibility</p:attrName>
                                        </p:attrNameLst>
                                      </p:cBhvr>
                                      <p:to>
                                        <p:strVal val="visible"/>
                                      </p:to>
                                    </p:set>
                                    <p:anim calcmode="lin" valueType="num">
                                      <p:cBhvr additive="base">
                                        <p:cTn id="76" dur="1000" fill="hold"/>
                                        <p:tgtEl>
                                          <p:spTgt spid="28"/>
                                        </p:tgtEl>
                                        <p:attrNameLst>
                                          <p:attrName>ppt_x</p:attrName>
                                        </p:attrNameLst>
                                      </p:cBhvr>
                                      <p:tavLst>
                                        <p:tav tm="0">
                                          <p:val>
                                            <p:strVal val="0-#ppt_w/2"/>
                                          </p:val>
                                        </p:tav>
                                        <p:tav tm="100000">
                                          <p:val>
                                            <p:strVal val="#ppt_x"/>
                                          </p:val>
                                        </p:tav>
                                      </p:tavLst>
                                    </p:anim>
                                    <p:anim calcmode="lin" valueType="num">
                                      <p:cBhvr additive="base">
                                        <p:cTn id="77" dur="1000" fill="hold"/>
                                        <p:tgtEl>
                                          <p:spTgt spid="28"/>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7"/>
                                        </p:tgtEl>
                                        <p:attrNameLst>
                                          <p:attrName>style.visibility</p:attrName>
                                        </p:attrNameLst>
                                      </p:cBhvr>
                                      <p:to>
                                        <p:strVal val="visible"/>
                                      </p:to>
                                    </p:set>
                                    <p:anim calcmode="lin" valueType="num">
                                      <p:cBhvr additive="base">
                                        <p:cTn id="80" dur="1000" fill="hold"/>
                                        <p:tgtEl>
                                          <p:spTgt spid="27"/>
                                        </p:tgtEl>
                                        <p:attrNameLst>
                                          <p:attrName>ppt_x</p:attrName>
                                        </p:attrNameLst>
                                      </p:cBhvr>
                                      <p:tavLst>
                                        <p:tav tm="0">
                                          <p:val>
                                            <p:strVal val="0-#ppt_w/2"/>
                                          </p:val>
                                        </p:tav>
                                        <p:tav tm="100000">
                                          <p:val>
                                            <p:strVal val="#ppt_x"/>
                                          </p:val>
                                        </p:tav>
                                      </p:tavLst>
                                    </p:anim>
                                    <p:anim calcmode="lin" valueType="num">
                                      <p:cBhvr additive="base">
                                        <p:cTn id="81" dur="1000" fill="hold"/>
                                        <p:tgtEl>
                                          <p:spTgt spid="27"/>
                                        </p:tgtEl>
                                        <p:attrNameLst>
                                          <p:attrName>ppt_y</p:attrName>
                                        </p:attrNameLst>
                                      </p:cBhvr>
                                      <p:tavLst>
                                        <p:tav tm="0">
                                          <p:val>
                                            <p:strVal val="#ppt_y"/>
                                          </p:val>
                                        </p:tav>
                                        <p:tav tm="100000">
                                          <p:val>
                                            <p:strVal val="#ppt_y"/>
                                          </p:val>
                                        </p:tav>
                                      </p:tavLst>
                                    </p:anim>
                                  </p:childTnLst>
                                </p:cTn>
                              </p:par>
                            </p:childTnLst>
                          </p:cTn>
                        </p:par>
                        <p:par>
                          <p:cTn id="82" fill="hold">
                            <p:stCondLst>
                              <p:cond delay="2000"/>
                            </p:stCondLst>
                            <p:childTnLst>
                              <p:par>
                                <p:cTn id="83" presetID="10" presetClass="entr" presetSubtype="0" fill="hold" nodeType="afterEffect">
                                  <p:stCondLst>
                                    <p:cond delay="0"/>
                                  </p:stCondLst>
                                  <p:childTnLst>
                                    <p:set>
                                      <p:cBhvr>
                                        <p:cTn id="84" dur="1" fill="hold">
                                          <p:stCondLst>
                                            <p:cond delay="0"/>
                                          </p:stCondLst>
                                        </p:cTn>
                                        <p:tgtEl>
                                          <p:spTgt spid="30"/>
                                        </p:tgtEl>
                                        <p:attrNameLst>
                                          <p:attrName>style.visibility</p:attrName>
                                        </p:attrNameLst>
                                      </p:cBhvr>
                                      <p:to>
                                        <p:strVal val="visible"/>
                                      </p:to>
                                    </p:set>
                                    <p:animEffect transition="in" filter="fade">
                                      <p:cBhvr>
                                        <p:cTn id="85" dur="1000"/>
                                        <p:tgtEl>
                                          <p:spTgt spid="30"/>
                                        </p:tgtEl>
                                      </p:cBhvr>
                                    </p:animEffect>
                                  </p:childTnLst>
                                </p:cTn>
                              </p:par>
                              <p:par>
                                <p:cTn id="86" presetID="10" presetClass="entr" presetSubtype="0" fill="hold" nodeType="withEffect">
                                  <p:stCondLst>
                                    <p:cond delay="0"/>
                                  </p:stCondLst>
                                  <p:childTnLst>
                                    <p:set>
                                      <p:cBhvr>
                                        <p:cTn id="87" dur="1" fill="hold">
                                          <p:stCondLst>
                                            <p:cond delay="0"/>
                                          </p:stCondLst>
                                        </p:cTn>
                                        <p:tgtEl>
                                          <p:spTgt spid="10"/>
                                        </p:tgtEl>
                                        <p:attrNameLst>
                                          <p:attrName>style.visibility</p:attrName>
                                        </p:attrNameLst>
                                      </p:cBhvr>
                                      <p:to>
                                        <p:strVal val="visible"/>
                                      </p:to>
                                    </p:set>
                                    <p:animEffect transition="in" filter="fade">
                                      <p:cBhvr>
                                        <p:cTn id="88"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3" grpId="0" animBg="1"/>
      <p:bldP spid="14" grpId="0" animBg="1"/>
      <p:bldP spid="15" grpId="0" animBg="1"/>
      <p:bldP spid="16" grpId="0" animBg="1"/>
      <p:bldP spid="17" grpId="0" animBg="1"/>
      <p:bldP spid="18" grpId="0" animBg="1"/>
      <p:bldP spid="19" grpId="0" animBg="1"/>
      <p:bldP spid="20" grpId="0" animBg="1"/>
      <p:bldP spid="22" grpId="0" animBg="1"/>
      <p:bldP spid="23" grpId="0" animBg="1"/>
      <p:bldP spid="24" grpId="0" animBg="1"/>
      <p:bldP spid="25" grpId="0" animBg="1"/>
      <p:bldP spid="27" grpId="0" animBg="1"/>
      <p:bldP spid="28"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50000"/>
                        </a:lnSpc>
                      </a:pPr>
                      <a:endParaRPr lang="fa-IR" sz="2000" b="0"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fa-IR" sz="2000" b="0"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اهمّیّت ارتباط</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r>
                        <a:rPr lang="fa-IR" sz="2000" b="1" kern="1200" dirty="0" smtClean="0">
                          <a:solidFill>
                            <a:schemeClr val="tx1"/>
                          </a:solidFill>
                          <a:latin typeface="+mn-lt"/>
                          <a:ea typeface="+mn-ea"/>
                          <a:cs typeface="B Lotus" pitchFamily="2" charset="-78"/>
                        </a:rPr>
                        <a:t>ارتباط هم هنر است، هم مهارت و هم علم.</a:t>
                      </a:r>
                      <a:endParaRPr lang="en-US" sz="2000" b="1" kern="1200" dirty="0" smtClean="0">
                        <a:solidFill>
                          <a:schemeClr val="tx1"/>
                        </a:solidFill>
                        <a:latin typeface="+mn-lt"/>
                        <a:ea typeface="+mn-ea"/>
                        <a:cs typeface="B Lotus" pitchFamily="2" charset="-78"/>
                      </a:endParaRPr>
                    </a:p>
                    <a:p>
                      <a:pPr rtl="1">
                        <a:lnSpc>
                          <a:spcPct val="150000"/>
                        </a:lnSpc>
                      </a:pPr>
                      <a:r>
                        <a:rPr lang="fa-IR" sz="2000" b="1" kern="1200" dirty="0" smtClean="0">
                          <a:solidFill>
                            <a:schemeClr val="tx1"/>
                          </a:solidFill>
                          <a:latin typeface="+mn-lt"/>
                          <a:ea typeface="+mn-ea"/>
                          <a:cs typeface="B Lotus" pitchFamily="2" charset="-78"/>
                        </a:rPr>
                        <a:t>-مهارت است، به این معنا که: بعضی از فنون اساسی و قابل یادگیری را در برمی‏گیرد. فنونی نظیر هدف‏گیری، تمرکز دادن، کار کردن و...،</a:t>
                      </a:r>
                      <a:endParaRPr lang="en-US" sz="2000" b="1" kern="1200" dirty="0" smtClean="0">
                        <a:solidFill>
                          <a:schemeClr val="tx1"/>
                        </a:solidFill>
                        <a:latin typeface="+mn-lt"/>
                        <a:ea typeface="+mn-ea"/>
                        <a:cs typeface="B Lotus" pitchFamily="2" charset="-78"/>
                      </a:endParaRPr>
                    </a:p>
                    <a:p>
                      <a:pPr rtl="1">
                        <a:lnSpc>
                          <a:spcPct val="150000"/>
                        </a:lnSpc>
                      </a:pPr>
                      <a:r>
                        <a:rPr lang="fa-IR" sz="2000" b="1" kern="1200" dirty="0" smtClean="0">
                          <a:solidFill>
                            <a:schemeClr val="tx1"/>
                          </a:solidFill>
                          <a:latin typeface="+mn-lt"/>
                          <a:ea typeface="+mn-ea"/>
                          <a:cs typeface="B Lotus" pitchFamily="2" charset="-78"/>
                        </a:rPr>
                        <a:t>-هنر است، به این معنا که: خلّاقیت‏هایی را در می‏گیرد.</a:t>
                      </a:r>
                      <a:endParaRPr lang="en-US" sz="2000" b="1" kern="1200" dirty="0" smtClean="0">
                        <a:solidFill>
                          <a:schemeClr val="tx1"/>
                        </a:solidFill>
                        <a:latin typeface="+mn-lt"/>
                        <a:ea typeface="+mn-ea"/>
                        <a:cs typeface="B Lotus" pitchFamily="2" charset="-78"/>
                      </a:endParaRPr>
                    </a:p>
                    <a:p>
                      <a:pPr rtl="1">
                        <a:lnSpc>
                          <a:spcPct val="150000"/>
                        </a:lnSpc>
                      </a:pPr>
                      <a:r>
                        <a:rPr lang="fa-IR" sz="2000" b="1" kern="1200" dirty="0" smtClean="0">
                          <a:solidFill>
                            <a:schemeClr val="tx1"/>
                          </a:solidFill>
                          <a:latin typeface="+mn-lt"/>
                          <a:ea typeface="+mn-ea"/>
                          <a:cs typeface="B Lotus" pitchFamily="2" charset="-78"/>
                        </a:rPr>
                        <a:t>-علم است، به این معنا که: می‏توان از اصول معیّن قابل اثباتی در کار ارتباط استفاده کرد، تا با اثر بخشی بیشتری به اهداف خاصّی دست یافت.</a:t>
                      </a: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fa-IR" sz="2000" b="1" kern="1200" dirty="0" smtClean="0">
                          <a:solidFill>
                            <a:schemeClr val="tx1"/>
                          </a:solidFill>
                          <a:latin typeface="+mn-lt"/>
                          <a:ea typeface="+mn-ea"/>
                          <a:cs typeface="B Lotus" pitchFamily="2" charset="-78"/>
                        </a:rPr>
                        <a:t>مربّی باید هم هنر،هم علم و هم مهارت برقراری ارتباط را داشته باشد.</a:t>
                      </a:r>
                    </a:p>
                    <a:p>
                      <a:pPr rtl="1">
                        <a:lnSpc>
                          <a:spcPct val="150000"/>
                        </a:lnSpc>
                      </a:pPr>
                      <a:endParaRPr lang="en-US" sz="2000" b="1" kern="1200" dirty="0" smtClean="0">
                        <a:solidFill>
                          <a:schemeClr val="tx1"/>
                        </a:solidFill>
                        <a:latin typeface="+mn-lt"/>
                        <a:ea typeface="+mn-ea"/>
                        <a:cs typeface="B Lotus" pitchFamily="2" charset="-78"/>
                      </a:endParaRPr>
                    </a:p>
                    <a:p>
                      <a:pPr rtl="1">
                        <a:lnSpc>
                          <a:spcPct val="150000"/>
                        </a:lnSpc>
                      </a:pP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000" b="0" kern="1200" dirty="0" smtClean="0">
                          <a:solidFill>
                            <a:schemeClr val="tx1"/>
                          </a:solidFill>
                          <a:latin typeface="+mn-lt"/>
                          <a:ea typeface="+mn-ea"/>
                          <a:cs typeface="B Lotus" pitchFamily="2" charset="-78"/>
                        </a:rPr>
                        <a:t> جیمز تانکارد ورنرسورین، نظریّه‏های ارتباط، چاپ دوم، مترجم: علیرضا دهقان، (تهران: انتشارات دانشگاه تهران، 1384ش)، ص17.</a:t>
                      </a:r>
                      <a:endParaRPr lang="en-US" sz="20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643438" y="139463"/>
            <a:ext cx="3357586"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سوم / </a:t>
            </a:r>
            <a:r>
              <a:rPr lang="ar-SA" sz="1700" b="1" dirty="0" smtClean="0">
                <a:effectLst>
                  <a:glow rad="101600">
                    <a:schemeClr val="accent3">
                      <a:satMod val="175000"/>
                      <a:alpha val="40000"/>
                    </a:schemeClr>
                  </a:glow>
                </a:effectLst>
                <a:cs typeface="B Mitra" pitchFamily="2" charset="-78"/>
              </a:rPr>
              <a:t>اصل</a:t>
            </a:r>
            <a:r>
              <a:rPr lang="fa-IR" sz="1700" b="1" dirty="0" smtClean="0">
                <a:effectLst>
                  <a:glow rad="101600">
                    <a:schemeClr val="accent3">
                      <a:satMod val="175000"/>
                      <a:alpha val="40000"/>
                    </a:schemeClr>
                  </a:glow>
                </a:effectLst>
                <a:cs typeface="B Mitra" pitchFamily="2" charset="-78"/>
              </a:rPr>
              <a:t> چهارم</a:t>
            </a:r>
            <a:endParaRPr lang="en-US" sz="1700" b="1" dirty="0" smtClean="0">
              <a:effectLst>
                <a:glow rad="101600">
                  <a:schemeClr val="accent3">
                    <a:satMod val="175000"/>
                    <a:alpha val="40000"/>
                  </a:schemeClr>
                </a:glow>
              </a:effectLst>
              <a:cs typeface="B Mitra" pitchFamily="2" charset="-78"/>
            </a:endParaRPr>
          </a:p>
          <a:p>
            <a:pPr algn="ctr"/>
            <a:r>
              <a:rPr lang="fa-IR" sz="1700" b="1" dirty="0" smtClean="0">
                <a:effectLst>
                  <a:glow rad="101600">
                    <a:schemeClr val="accent3">
                      <a:satMod val="175000"/>
                      <a:alpha val="40000"/>
                    </a:schemeClr>
                  </a:glow>
                </a:effectLst>
                <a:cs typeface="B Mitra" pitchFamily="2" charset="-78"/>
              </a:rPr>
              <a:t>ایجاد ارتباط</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grpId="0"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Lst>
  </p:timing>
</p:sld>
</file>

<file path=ppt/slides/slide230.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مقطع دبیرستان</a:t>
                      </a:r>
                      <a:r>
                        <a:rPr lang="fa-IR" sz="2000" b="1" kern="1200" baseline="0" dirty="0" smtClean="0">
                          <a:solidFill>
                            <a:schemeClr val="tx1"/>
                          </a:solidFill>
                          <a:effectLst>
                            <a:outerShdw blurRad="38100" dist="38100" dir="2700000" algn="tl">
                              <a:srgbClr val="000000">
                                <a:alpha val="43137"/>
                              </a:srgbClr>
                            </a:outerShdw>
                          </a:effectLst>
                          <a:latin typeface="+mn-lt"/>
                          <a:ea typeface="+mn-ea"/>
                          <a:cs typeface="B Lotus" pitchFamily="2" charset="-78"/>
                        </a:rPr>
                        <a:t>                         </a:t>
                      </a: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تشبيه زندگي دنيا، به بازی فوتبال</a:t>
                      </a:r>
                      <a:endPar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00000"/>
                        </a:lnSpc>
                      </a:pPr>
                      <a:endPar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00000"/>
                        </a:lnSpc>
                      </a:pPr>
                      <a:endPar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00000"/>
                        </a:lnSpc>
                      </a:pPr>
                      <a:endPar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00000"/>
                        </a:lnSpc>
                      </a:pPr>
                      <a:endPar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00000"/>
                        </a:lnSpc>
                      </a:pPr>
                      <a:endPar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00000"/>
                        </a:lnSpc>
                      </a:pPr>
                      <a:endPar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00000"/>
                        </a:lnSpc>
                      </a:pPr>
                      <a:endPar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00000"/>
                        </a:lnSpc>
                      </a:pPr>
                      <a:endPar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00000"/>
                        </a:lnSpc>
                      </a:pPr>
                      <a:endParaRPr lang="fa-IR" sz="16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00000"/>
                        </a:lnSpc>
                      </a:pPr>
                      <a:endParaRPr lang="fa-IR" sz="16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marL="342900" indent="-342900" algn="just" rtl="1">
                        <a:lnSpc>
                          <a:spcPct val="100000"/>
                        </a:lnSpc>
                        <a:buFont typeface="+mj-lt"/>
                        <a:buNone/>
                      </a:pPr>
                      <a:endParaRPr lang="fa-IR" sz="16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marL="342900" indent="-342900" algn="just" rtl="1">
                        <a:lnSpc>
                          <a:spcPct val="100000"/>
                        </a:lnSpc>
                        <a:buFont typeface="+mj-lt"/>
                        <a:buAutoNum type="arabicPeriod"/>
                      </a:pPr>
                      <a:endParaRPr lang="fa-IR" sz="1600" b="1" kern="1200" dirty="0">
                        <a:solidFill>
                          <a:schemeClr val="tx1"/>
                        </a:solidFill>
                        <a:effectLst>
                          <a:outerShdw blurRad="38100" dist="38100" dir="2700000" algn="tl">
                            <a:srgbClr val="000000">
                              <a:alpha val="43137"/>
                            </a:srgbClr>
                          </a:outerShdw>
                        </a:effectLst>
                        <a:latin typeface="+mn-lt"/>
                        <a:ea typeface="+mn-ea"/>
                        <a:cs typeface="B Lotus" pitchFamily="2" charset="-78"/>
                      </a:endParaRPr>
                    </a:p>
                    <a:p>
                      <a:pPr marL="342900" indent="-342900" rtl="1">
                        <a:lnSpc>
                          <a:spcPct val="100000"/>
                        </a:lnSpc>
                        <a:buFont typeface="+mj-lt"/>
                        <a:buAutoNum type="arabicPeriod"/>
                      </a:pPr>
                      <a:r>
                        <a:rPr lang="ar-SA" sz="1600" b="0" kern="1200" baseline="30000" dirty="0" smtClean="0">
                          <a:solidFill>
                            <a:schemeClr val="tx1"/>
                          </a:solidFill>
                          <a:latin typeface="+mn-lt"/>
                          <a:ea typeface="+mn-ea"/>
                          <a:cs typeface="B Lotus" pitchFamily="2" charset="-78"/>
                        </a:rPr>
                        <a:t>. بحار الانوار، ج67، ص25.</a:t>
                      </a:r>
                      <a:r>
                        <a:rPr lang="fa-IR" sz="1600" b="0" kern="1200" baseline="30000" dirty="0" smtClean="0">
                          <a:solidFill>
                            <a:schemeClr val="tx1"/>
                          </a:solidFill>
                          <a:latin typeface="+mn-lt"/>
                          <a:ea typeface="+mn-ea"/>
                          <a:cs typeface="B Lotus" pitchFamily="2" charset="-78"/>
                        </a:rPr>
                        <a:t>:«قلب، حرم خداوند متعال است، پس در حرم او غیر او را جامده.»</a:t>
                      </a:r>
                      <a:endParaRPr lang="en-US" sz="1600" b="1" kern="1200" baseline="30000" dirty="0" smtClean="0">
                        <a:solidFill>
                          <a:schemeClr val="tx1"/>
                        </a:solidFill>
                        <a:latin typeface="+mn-lt"/>
                        <a:ea typeface="+mn-ea"/>
                        <a:cs typeface="B Lotus" pitchFamily="2" charset="-78"/>
                      </a:endParaRPr>
                    </a:p>
                    <a:p>
                      <a:pPr marL="342900" indent="-342900" rtl="1">
                        <a:lnSpc>
                          <a:spcPct val="100000"/>
                        </a:lnSpc>
                        <a:buFont typeface="+mj-lt"/>
                        <a:buAutoNum type="arabicPeriod"/>
                      </a:pPr>
                      <a:r>
                        <a:rPr lang="ar-SA" sz="1600" b="0" kern="1200" dirty="0" smtClean="0">
                          <a:solidFill>
                            <a:schemeClr val="tx1"/>
                          </a:solidFill>
                          <a:latin typeface="+mn-lt"/>
                          <a:ea typeface="+mn-ea"/>
                          <a:cs typeface="B Lotus" pitchFamily="2" charset="-78"/>
                        </a:rPr>
                        <a:t>. حشر: 7.«</a:t>
                      </a:r>
                      <a:r>
                        <a:rPr lang="fa-IR" sz="1600" b="0" kern="1200" dirty="0" smtClean="0">
                          <a:solidFill>
                            <a:schemeClr val="tx1"/>
                          </a:solidFill>
                          <a:latin typeface="+mn-lt"/>
                          <a:ea typeface="+mn-ea"/>
                          <a:cs typeface="B Lotus" pitchFamily="2" charset="-78"/>
                        </a:rPr>
                        <a:t>و آنچه را فرستاده [او] به شما داد، آن را بگيريد و از آنچه شما را باز داشت، بازايستي.»</a:t>
                      </a:r>
                      <a:endParaRPr lang="en-US" sz="1600" b="1" kern="1200" dirty="0" smtClean="0">
                        <a:solidFill>
                          <a:schemeClr val="tx1"/>
                        </a:solidFill>
                        <a:latin typeface="+mn-lt"/>
                        <a:ea typeface="+mn-ea"/>
                        <a:cs typeface="B Lotus" pitchFamily="2" charset="-78"/>
                      </a:endParaRPr>
                    </a:p>
                    <a:p>
                      <a:pPr marL="342900" indent="-342900" rtl="1">
                        <a:lnSpc>
                          <a:spcPct val="100000"/>
                        </a:lnSpc>
                        <a:buFont typeface="+mj-lt"/>
                        <a:buAutoNum type="arabicPeriod"/>
                      </a:pPr>
                      <a:r>
                        <a:rPr lang="ar-SA" sz="1600" b="0" kern="1200" dirty="0" smtClean="0">
                          <a:solidFill>
                            <a:schemeClr val="tx1"/>
                          </a:solidFill>
                          <a:latin typeface="+mn-lt"/>
                          <a:ea typeface="+mn-ea"/>
                          <a:cs typeface="B Lotus" pitchFamily="2" charset="-78"/>
                        </a:rPr>
                        <a:t>. آماده و حاضر، مهیّا (فرهنگ عمید).</a:t>
                      </a:r>
                      <a:endParaRPr lang="en-US" sz="1600" b="1" kern="1200" dirty="0" smtClean="0">
                        <a:solidFill>
                          <a:schemeClr val="tx1"/>
                        </a:solidFill>
                        <a:latin typeface="+mn-lt"/>
                        <a:ea typeface="+mn-ea"/>
                        <a:cs typeface="B Lotus" pitchFamily="2" charset="-78"/>
                      </a:endParaRPr>
                    </a:p>
                    <a:p>
                      <a:pPr marL="342900" indent="-342900" rtl="1">
                        <a:lnSpc>
                          <a:spcPct val="100000"/>
                        </a:lnSpc>
                        <a:buFont typeface="+mj-lt"/>
                        <a:buAutoNum type="arabicPeriod"/>
                      </a:pPr>
                      <a:r>
                        <a:rPr lang="ar-SA" sz="1600" b="0" kern="1200" dirty="0" smtClean="0">
                          <a:solidFill>
                            <a:schemeClr val="tx1"/>
                          </a:solidFill>
                          <a:latin typeface="+mn-lt"/>
                          <a:ea typeface="+mn-ea"/>
                          <a:cs typeface="B Lotus" pitchFamily="2" charset="-78"/>
                        </a:rPr>
                        <a:t>. فصّلت: 22.</a:t>
                      </a:r>
                      <a:r>
                        <a:rPr lang="fa-IR" sz="1600" b="0" kern="1200" dirty="0" smtClean="0">
                          <a:solidFill>
                            <a:schemeClr val="tx1"/>
                          </a:solidFill>
                          <a:latin typeface="+mn-lt"/>
                          <a:ea typeface="+mn-ea"/>
                          <a:cs typeface="B Lotus" pitchFamily="2" charset="-78"/>
                        </a:rPr>
                        <a:t>«و [شما] از اينكه مبادا گوش و ديدگان و پوستتان بر ضدّ شما گواهى دهند [گناهانتان را] پوشيده نمى‏داشتي.»</a:t>
                      </a:r>
                      <a:endParaRPr lang="en-US" sz="1600" b="1" kern="1200" dirty="0" smtClean="0">
                        <a:solidFill>
                          <a:schemeClr val="tx1"/>
                        </a:solidFill>
                        <a:latin typeface="+mn-lt"/>
                        <a:ea typeface="+mn-ea"/>
                        <a:cs typeface="B Lotus" pitchFamily="2" charset="-78"/>
                      </a:endParaRPr>
                    </a:p>
                    <a:p>
                      <a:pPr marL="342900" indent="-342900" rtl="1">
                        <a:lnSpc>
                          <a:spcPct val="100000"/>
                        </a:lnSpc>
                        <a:buFont typeface="+mj-lt"/>
                        <a:buAutoNum type="arabicPeriod"/>
                      </a:pPr>
                      <a:r>
                        <a:rPr lang="ar-SA" sz="1600" b="0" kern="1200" dirty="0" smtClean="0">
                          <a:solidFill>
                            <a:schemeClr val="tx1"/>
                          </a:solidFill>
                          <a:latin typeface="+mn-lt"/>
                          <a:ea typeface="+mn-ea"/>
                          <a:cs typeface="B Lotus" pitchFamily="2" charset="-78"/>
                        </a:rPr>
                        <a:t>. فاطر: 10.</a:t>
                      </a:r>
                      <a:r>
                        <a:rPr lang="fa-IR" sz="1600" b="0" kern="1200" dirty="0" smtClean="0">
                          <a:solidFill>
                            <a:schemeClr val="tx1"/>
                          </a:solidFill>
                          <a:latin typeface="+mn-lt"/>
                          <a:ea typeface="+mn-ea"/>
                          <a:cs typeface="B Lotus" pitchFamily="2" charset="-78"/>
                        </a:rPr>
                        <a:t> «و كار شايسته به آن رفعت مى‏بخش.»</a:t>
                      </a:r>
                      <a:endParaRPr lang="en-US" sz="1600" b="1" kern="1200" dirty="0" smtClean="0">
                        <a:solidFill>
                          <a:schemeClr val="tx1"/>
                        </a:solidFill>
                        <a:latin typeface="+mn-lt"/>
                        <a:ea typeface="+mn-ea"/>
                        <a:cs typeface="B Lotus" pitchFamily="2" charset="-78"/>
                      </a:endParaRPr>
                    </a:p>
                    <a:p>
                      <a:pPr marL="342900" indent="-342900">
                        <a:lnSpc>
                          <a:spcPct val="100000"/>
                        </a:lnSpc>
                        <a:buFont typeface="+mj-lt"/>
                        <a:buAutoNum type="arabicPeriod"/>
                      </a:pPr>
                      <a:r>
                        <a:rPr lang="ar-SA" sz="1600" b="1" kern="1200" dirty="0" smtClean="0">
                          <a:solidFill>
                            <a:schemeClr val="tx1"/>
                          </a:solidFill>
                          <a:latin typeface="+mn-lt"/>
                          <a:ea typeface="+mn-ea"/>
                          <a:cs typeface="B Lotus" pitchFamily="2" charset="-78"/>
                        </a:rPr>
                        <a:t>. بقره: 45.</a:t>
                      </a:r>
                      <a:r>
                        <a:rPr lang="fa-IR" sz="1600" b="1" kern="1200" dirty="0" smtClean="0">
                          <a:solidFill>
                            <a:schemeClr val="tx1"/>
                          </a:solidFill>
                          <a:latin typeface="+mn-lt"/>
                          <a:ea typeface="+mn-ea"/>
                          <a:cs typeface="B Lotus" pitchFamily="2" charset="-78"/>
                        </a:rPr>
                        <a:t>«از شكيبايى و نماز يارى جويي.»</a:t>
                      </a:r>
                    </a:p>
                    <a:p>
                      <a:pPr marL="342900" indent="-342900" rtl="1">
                        <a:lnSpc>
                          <a:spcPct val="100000"/>
                        </a:lnSpc>
                        <a:buFont typeface="+mj-lt"/>
                        <a:buAutoNum type="arabicPeriod"/>
                      </a:pPr>
                      <a:r>
                        <a:rPr lang="ar-SA" sz="1600" b="0" kern="1200" baseline="30000" dirty="0" smtClean="0">
                          <a:solidFill>
                            <a:schemeClr val="tx1"/>
                          </a:solidFill>
                          <a:latin typeface="+mn-lt"/>
                          <a:ea typeface="+mn-ea"/>
                          <a:cs typeface="B Lotus" pitchFamily="2" charset="-78"/>
                        </a:rPr>
                        <a:t>. بقره: 243.</a:t>
                      </a:r>
                      <a:r>
                        <a:rPr lang="fa-IR" sz="1600" b="0" kern="1200" baseline="30000" dirty="0" smtClean="0">
                          <a:solidFill>
                            <a:schemeClr val="tx1"/>
                          </a:solidFill>
                          <a:latin typeface="+mn-lt"/>
                          <a:ea typeface="+mn-ea"/>
                          <a:cs typeface="B Lotus" pitchFamily="2" charset="-78"/>
                        </a:rPr>
                        <a:t>«آيا از [حال‏] كسانى كه از بيم مرگ از خانه‏هاى خود خارج شدند، و هزاران تن بودند، خبر نيافتى؟.»</a:t>
                      </a:r>
                      <a:endParaRPr lang="en-US" sz="1600" b="1" kern="1200" baseline="30000" dirty="0" smtClean="0">
                        <a:solidFill>
                          <a:schemeClr val="tx1"/>
                        </a:solidFill>
                        <a:latin typeface="+mn-lt"/>
                        <a:ea typeface="+mn-ea"/>
                        <a:cs typeface="B Lotus" pitchFamily="2" charset="-78"/>
                      </a:endParaRPr>
                    </a:p>
                    <a:p>
                      <a:pPr marL="342900" indent="-342900">
                        <a:lnSpc>
                          <a:spcPct val="100000"/>
                        </a:lnSpc>
                        <a:buFont typeface="+mj-lt"/>
                        <a:buAutoNum type="arabicPeriod"/>
                      </a:pPr>
                      <a:r>
                        <a:rPr lang="ar-SA" sz="1600" b="1" kern="1200" dirty="0" smtClean="0">
                          <a:solidFill>
                            <a:schemeClr val="tx1"/>
                          </a:solidFill>
                          <a:latin typeface="+mn-lt"/>
                          <a:ea typeface="+mn-ea"/>
                          <a:cs typeface="B Lotus" pitchFamily="2" charset="-78"/>
                        </a:rPr>
                        <a:t>. ق: 19.</a:t>
                      </a:r>
                      <a:r>
                        <a:rPr lang="fa-IR" sz="1600" b="1" kern="1200" dirty="0" smtClean="0">
                          <a:solidFill>
                            <a:schemeClr val="tx1"/>
                          </a:solidFill>
                          <a:latin typeface="+mn-lt"/>
                          <a:ea typeface="+mn-ea"/>
                          <a:cs typeface="B Lotus" pitchFamily="2" charset="-78"/>
                        </a:rPr>
                        <a:t>«و سكرات مرگ، حقيقت را [به پيش‏] آور.»</a:t>
                      </a:r>
                      <a:endParaRPr kumimoji="0" lang="fa-IR" sz="1600" b="0" i="0" u="none" strike="noStrike" cap="none" normalizeH="0" baseline="0" dirty="0" smtClean="0">
                        <a:ln>
                          <a:noFill/>
                        </a:ln>
                        <a:solidFill>
                          <a:schemeClr val="tx1"/>
                        </a:solidFill>
                        <a:effectLst/>
                        <a:latin typeface="Arial" pitchFamily="34" charset="0"/>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هجدهم / قالب تشبیهی</a:t>
            </a:r>
          </a:p>
        </p:txBody>
      </p:sp>
      <p:graphicFrame>
        <p:nvGraphicFramePr>
          <p:cNvPr id="10" name="Table 9"/>
          <p:cNvGraphicFramePr>
            <a:graphicFrameLocks noGrp="1"/>
          </p:cNvGraphicFramePr>
          <p:nvPr/>
        </p:nvGraphicFramePr>
        <p:xfrm>
          <a:off x="392877" y="1357298"/>
          <a:ext cx="8358246" cy="3053568"/>
        </p:xfrm>
        <a:graphic>
          <a:graphicData uri="http://schemas.openxmlformats.org/drawingml/2006/table">
            <a:tbl>
              <a:tblPr rtl="1">
                <a:tableStyleId>{35758FB7-9AC5-4552-8A53-C91805E547FA}</a:tableStyleId>
              </a:tblPr>
              <a:tblGrid>
                <a:gridCol w="1629824"/>
                <a:gridCol w="2828892"/>
                <a:gridCol w="3899530"/>
              </a:tblGrid>
              <a:tr h="366120">
                <a:tc>
                  <a:txBody>
                    <a:bodyPr/>
                    <a:lstStyle/>
                    <a:p>
                      <a:pPr algn="ctr" rtl="1">
                        <a:lnSpc>
                          <a:spcPct val="115000"/>
                        </a:lnSpc>
                        <a:spcAft>
                          <a:spcPts val="0"/>
                        </a:spcAft>
                      </a:pPr>
                      <a:r>
                        <a:rPr lang="ar-SA" sz="1600" dirty="0">
                          <a:cs typeface="B Lotus" pitchFamily="2" charset="-78"/>
                        </a:rPr>
                        <a:t>بازی فوتبال</a:t>
                      </a:r>
                      <a:endParaRPr lang="en-US" sz="1600" dirty="0">
                        <a:latin typeface="Times New Roman"/>
                        <a:ea typeface="Calibri"/>
                        <a:cs typeface="B Lotus" pitchFamily="2" charset="-78"/>
                      </a:endParaRPr>
                    </a:p>
                  </a:txBody>
                  <a:tcPr marL="68580" marR="68580" marT="0" marB="0" anchor="ctr">
                    <a:solidFill>
                      <a:schemeClr val="accent3">
                        <a:lumMod val="60000"/>
                        <a:lumOff val="40000"/>
                      </a:schemeClr>
                    </a:solidFill>
                  </a:tcPr>
                </a:tc>
                <a:tc>
                  <a:txBody>
                    <a:bodyPr/>
                    <a:lstStyle/>
                    <a:p>
                      <a:pPr indent="1270" algn="ctr" rtl="1">
                        <a:lnSpc>
                          <a:spcPct val="115000"/>
                        </a:lnSpc>
                        <a:spcAft>
                          <a:spcPts val="0"/>
                        </a:spcAft>
                      </a:pPr>
                      <a:r>
                        <a:rPr lang="ar-SA" sz="1600" dirty="0">
                          <a:cs typeface="B Lotus" pitchFamily="2" charset="-78"/>
                        </a:rPr>
                        <a:t>زندگی دنيا</a:t>
                      </a:r>
                      <a:endParaRPr lang="en-US" sz="1600" dirty="0">
                        <a:latin typeface="Times New Roman"/>
                        <a:ea typeface="Calibri"/>
                        <a:cs typeface="B Lotus" pitchFamily="2" charset="-78"/>
                      </a:endParaRPr>
                    </a:p>
                  </a:txBody>
                  <a:tcPr marL="68580" marR="68580" marT="0" marB="0" anchor="ctr">
                    <a:solidFill>
                      <a:schemeClr val="accent3">
                        <a:lumMod val="60000"/>
                        <a:lumOff val="40000"/>
                      </a:schemeClr>
                    </a:solidFill>
                  </a:tcPr>
                </a:tc>
                <a:tc>
                  <a:txBody>
                    <a:bodyPr/>
                    <a:lstStyle/>
                    <a:p>
                      <a:pPr algn="ctr" rtl="1">
                        <a:lnSpc>
                          <a:spcPct val="115000"/>
                        </a:lnSpc>
                        <a:spcAft>
                          <a:spcPts val="0"/>
                        </a:spcAft>
                      </a:pPr>
                      <a:r>
                        <a:rPr lang="ar-SA" sz="1600" dirty="0">
                          <a:cs typeface="B Lotus" pitchFamily="2" charset="-78"/>
                        </a:rPr>
                        <a:t>مستند</a:t>
                      </a:r>
                      <a:endParaRPr lang="en-US" sz="1600" dirty="0">
                        <a:latin typeface="Times New Roman"/>
                        <a:ea typeface="Calibri"/>
                        <a:cs typeface="B Lotus" pitchFamily="2" charset="-78"/>
                      </a:endParaRPr>
                    </a:p>
                  </a:txBody>
                  <a:tcPr marL="68580" marR="68580" marT="0" marB="0" anchor="ctr">
                    <a:solidFill>
                      <a:schemeClr val="accent3">
                        <a:lumMod val="60000"/>
                        <a:lumOff val="40000"/>
                      </a:schemeClr>
                    </a:solidFill>
                  </a:tcPr>
                </a:tc>
              </a:tr>
              <a:tr h="366120">
                <a:tc>
                  <a:txBody>
                    <a:bodyPr/>
                    <a:lstStyle/>
                    <a:p>
                      <a:pPr indent="1270" algn="r" rtl="1">
                        <a:lnSpc>
                          <a:spcPct val="115000"/>
                        </a:lnSpc>
                        <a:spcAft>
                          <a:spcPts val="0"/>
                        </a:spcAft>
                      </a:pPr>
                      <a:r>
                        <a:rPr lang="ar-SA" sz="1400" b="1">
                          <a:latin typeface="Times New Roman"/>
                          <a:ea typeface="Calibri"/>
                          <a:cs typeface="B Lotus" pitchFamily="2" charset="-78"/>
                        </a:rPr>
                        <a:t>دروازه</a:t>
                      </a:r>
                      <a:endParaRPr lang="en-US" sz="1400">
                        <a:latin typeface="Times New Roman"/>
                        <a:ea typeface="Calibri"/>
                        <a:cs typeface="B Lotus" pitchFamily="2" charset="-78"/>
                      </a:endParaRPr>
                    </a:p>
                  </a:txBody>
                  <a:tcPr marL="68580" marR="68580" marT="0" marB="0" anchor="ctr"/>
                </a:tc>
                <a:tc>
                  <a:txBody>
                    <a:bodyPr/>
                    <a:lstStyle/>
                    <a:p>
                      <a:pPr indent="1270" algn="r" rtl="1">
                        <a:lnSpc>
                          <a:spcPct val="115000"/>
                        </a:lnSpc>
                        <a:spcAft>
                          <a:spcPts val="0"/>
                        </a:spcAft>
                      </a:pPr>
                      <a:r>
                        <a:rPr lang="ar-SA" sz="1400" b="1">
                          <a:latin typeface="Times New Roman"/>
                          <a:ea typeface="Calibri"/>
                          <a:cs typeface="B Lotus" pitchFamily="2" charset="-78"/>
                        </a:rPr>
                        <a:t>دل</a:t>
                      </a:r>
                      <a:endParaRPr lang="en-US" sz="1400">
                        <a:latin typeface="Times New Roman"/>
                        <a:ea typeface="Calibri"/>
                        <a:cs typeface="B Lotus" pitchFamily="2" charset="-78"/>
                      </a:endParaRPr>
                    </a:p>
                  </a:txBody>
                  <a:tcPr marL="68580" marR="68580" marT="0" marB="0" anchor="ctr"/>
                </a:tc>
                <a:tc>
                  <a:txBody>
                    <a:bodyPr/>
                    <a:lstStyle/>
                    <a:p>
                      <a:pPr algn="r" rtl="1">
                        <a:lnSpc>
                          <a:spcPct val="115000"/>
                        </a:lnSpc>
                        <a:spcAft>
                          <a:spcPts val="0"/>
                        </a:spcAft>
                      </a:pPr>
                      <a:r>
                        <a:rPr lang="ar-SA" sz="1400" b="1" dirty="0">
                          <a:latin typeface="Roumouz"/>
                          <a:ea typeface="Calibri"/>
                          <a:cs typeface="B Lotus" pitchFamily="2" charset="-78"/>
                        </a:rPr>
                        <a:t>«</a:t>
                      </a:r>
                      <a:r>
                        <a:rPr lang="ar-SA" sz="1400" b="1" dirty="0">
                          <a:latin typeface="Times New Roman"/>
                          <a:ea typeface="Calibri"/>
                          <a:cs typeface="B Lotus" pitchFamily="2" charset="-78"/>
                        </a:rPr>
                        <a:t>الْقَلْبُ حَرَمُ اللَّهِ فَلَا تُسْكِنْ حَرَمَ اللَّهِ غَيْرَ اللَّه</a:t>
                      </a:r>
                      <a:r>
                        <a:rPr lang="ar-SA" sz="1400" b="1" dirty="0">
                          <a:latin typeface="Roumouz"/>
                          <a:ea typeface="Calibri"/>
                          <a:cs typeface="B Lotus" pitchFamily="2" charset="-78"/>
                        </a:rPr>
                        <a:t>»</a:t>
                      </a:r>
                      <a:r>
                        <a:rPr lang="ar-SA" sz="1400" b="1" dirty="0">
                          <a:latin typeface="Times New Roman"/>
                          <a:ea typeface="Calibri"/>
                          <a:cs typeface="B Lotus" pitchFamily="2" charset="-78"/>
                        </a:rPr>
                        <a:t>‏</a:t>
                      </a:r>
                      <a:r>
                        <a:rPr lang="ar-SA" sz="1400" b="1" dirty="0" smtClean="0">
                          <a:latin typeface="Times New Roman"/>
                          <a:ea typeface="Calibri"/>
                          <a:cs typeface="B Lotus" pitchFamily="2" charset="-78"/>
                        </a:rPr>
                        <a:t>.</a:t>
                      </a:r>
                      <a:r>
                        <a:rPr lang="fa-IR" sz="1400" b="1" dirty="0" smtClean="0">
                          <a:latin typeface="Times New Roman"/>
                          <a:ea typeface="Calibri"/>
                          <a:cs typeface="B Lotus" pitchFamily="2" charset="-78"/>
                        </a:rPr>
                        <a:t>1</a:t>
                      </a:r>
                      <a:endParaRPr lang="en-US" sz="1400" dirty="0">
                        <a:latin typeface="Times New Roman"/>
                        <a:ea typeface="Calibri"/>
                        <a:cs typeface="B Lotus" pitchFamily="2" charset="-78"/>
                      </a:endParaRPr>
                    </a:p>
                  </a:txBody>
                  <a:tcPr marL="68580" marR="68580" marT="0" marB="0" anchor="ctr"/>
                </a:tc>
              </a:tr>
              <a:tr h="366120">
                <a:tc>
                  <a:txBody>
                    <a:bodyPr/>
                    <a:lstStyle/>
                    <a:p>
                      <a:pPr indent="1270" algn="r" rtl="1">
                        <a:lnSpc>
                          <a:spcPct val="115000"/>
                        </a:lnSpc>
                        <a:spcAft>
                          <a:spcPts val="0"/>
                        </a:spcAft>
                      </a:pPr>
                      <a:r>
                        <a:rPr lang="ar-SA" sz="1400" b="1">
                          <a:latin typeface="Times New Roman"/>
                          <a:ea typeface="Calibri"/>
                          <a:cs typeface="B Lotus" pitchFamily="2" charset="-78"/>
                        </a:rPr>
                        <a:t>سرمربّی</a:t>
                      </a:r>
                      <a:endParaRPr lang="en-US" sz="1400">
                        <a:latin typeface="Times New Roman"/>
                        <a:ea typeface="Calibri"/>
                        <a:cs typeface="B Lotus" pitchFamily="2" charset="-78"/>
                      </a:endParaRPr>
                    </a:p>
                  </a:txBody>
                  <a:tcPr marL="68580" marR="68580" marT="0" marB="0" anchor="ctr"/>
                </a:tc>
                <a:tc>
                  <a:txBody>
                    <a:bodyPr/>
                    <a:lstStyle/>
                    <a:p>
                      <a:pPr indent="1270" algn="r" rtl="1">
                        <a:lnSpc>
                          <a:spcPct val="115000"/>
                        </a:lnSpc>
                        <a:spcAft>
                          <a:spcPts val="0"/>
                        </a:spcAft>
                      </a:pPr>
                      <a:r>
                        <a:rPr lang="ar-SA" sz="1400" b="1">
                          <a:latin typeface="Times New Roman"/>
                          <a:ea typeface="Calibri"/>
                          <a:cs typeface="B Lotus" pitchFamily="2" charset="-78"/>
                        </a:rPr>
                        <a:t>پيامبر</a:t>
                      </a:r>
                      <a:r>
                        <a:rPr lang="en-US" sz="1400">
                          <a:latin typeface="Roumouz"/>
                          <a:ea typeface="Calibri"/>
                          <a:cs typeface="B Lotus" pitchFamily="2" charset="-78"/>
                        </a:rPr>
                        <a:t>-</a:t>
                      </a:r>
                      <a:endParaRPr lang="en-US" sz="1400">
                        <a:latin typeface="Times New Roman"/>
                        <a:ea typeface="Calibri"/>
                        <a:cs typeface="B Lotus" pitchFamily="2" charset="-78"/>
                      </a:endParaRPr>
                    </a:p>
                  </a:txBody>
                  <a:tcPr marL="68580" marR="68580" marT="0" marB="0" anchor="ctr"/>
                </a:tc>
                <a:tc>
                  <a:txBody>
                    <a:bodyPr/>
                    <a:lstStyle/>
                    <a:p>
                      <a:pPr algn="r" rtl="1">
                        <a:lnSpc>
                          <a:spcPct val="115000"/>
                        </a:lnSpc>
                        <a:spcAft>
                          <a:spcPts val="0"/>
                        </a:spcAft>
                      </a:pPr>
                      <a:r>
                        <a:rPr lang="en-US" sz="1400" dirty="0">
                          <a:latin typeface="Roumouz"/>
                          <a:ea typeface="Calibri"/>
                          <a:cs typeface="B Lotus" pitchFamily="2" charset="-78"/>
                        </a:rPr>
                        <a:t>]</a:t>
                      </a:r>
                      <a:r>
                        <a:rPr lang="ar-SA" sz="1400" b="1" dirty="0">
                          <a:latin typeface="Times New Roman"/>
                          <a:ea typeface="Calibri"/>
                          <a:cs typeface="B Lotus" pitchFamily="2" charset="-78"/>
                        </a:rPr>
                        <a:t>ماآتاكُمُ الرَّسُولُ فَخُذُوهُ وَمانَهاكُمْ عَنْهُ</a:t>
                      </a:r>
                      <a:r>
                        <a:rPr lang="en-US" sz="1400" dirty="0">
                          <a:latin typeface="Roumouz"/>
                          <a:ea typeface="Calibri"/>
                          <a:cs typeface="B Lotus" pitchFamily="2" charset="-78"/>
                        </a:rPr>
                        <a:t>[</a:t>
                      </a:r>
                      <a:r>
                        <a:rPr lang="fa-IR" sz="1400" b="1" dirty="0" smtClean="0">
                          <a:latin typeface="Times New Roman"/>
                          <a:ea typeface="Calibri"/>
                          <a:cs typeface="B Lotus" pitchFamily="2" charset="-78"/>
                        </a:rPr>
                        <a:t>.2</a:t>
                      </a:r>
                      <a:endParaRPr lang="en-US" sz="1400" dirty="0">
                        <a:latin typeface="Times New Roman"/>
                        <a:ea typeface="Calibri"/>
                        <a:cs typeface="B Lotus" pitchFamily="2" charset="-78"/>
                      </a:endParaRPr>
                    </a:p>
                  </a:txBody>
                  <a:tcPr marL="68580" marR="68580" marT="0" marB="0" anchor="ctr"/>
                </a:tc>
              </a:tr>
              <a:tr h="366120">
                <a:tc>
                  <a:txBody>
                    <a:bodyPr/>
                    <a:lstStyle/>
                    <a:p>
                      <a:pPr indent="1270" algn="r" rtl="1">
                        <a:lnSpc>
                          <a:spcPct val="115000"/>
                        </a:lnSpc>
                        <a:spcAft>
                          <a:spcPts val="0"/>
                        </a:spcAft>
                      </a:pPr>
                      <a:r>
                        <a:rPr lang="ar-SA" sz="1400" b="1">
                          <a:latin typeface="Times New Roman"/>
                          <a:ea typeface="Calibri"/>
                          <a:cs typeface="B Lotus" pitchFamily="2" charset="-78"/>
                        </a:rPr>
                        <a:t>تماشاگران</a:t>
                      </a:r>
                      <a:endParaRPr lang="en-US" sz="1400">
                        <a:latin typeface="Times New Roman"/>
                        <a:ea typeface="Calibri"/>
                        <a:cs typeface="B Lotus" pitchFamily="2" charset="-78"/>
                      </a:endParaRPr>
                    </a:p>
                  </a:txBody>
                  <a:tcPr marL="68580" marR="68580" marT="0" marB="0" anchor="ctr"/>
                </a:tc>
                <a:tc>
                  <a:txBody>
                    <a:bodyPr/>
                    <a:lstStyle/>
                    <a:p>
                      <a:pPr indent="1270" algn="r" rtl="1">
                        <a:lnSpc>
                          <a:spcPct val="115000"/>
                        </a:lnSpc>
                        <a:spcAft>
                          <a:spcPts val="0"/>
                        </a:spcAft>
                      </a:pPr>
                      <a:r>
                        <a:rPr lang="ar-SA" sz="1400" b="1" dirty="0">
                          <a:latin typeface="Times New Roman"/>
                          <a:ea typeface="Calibri"/>
                          <a:cs typeface="B Lotus" pitchFamily="2" charset="-78"/>
                        </a:rPr>
                        <a:t>اعضاي بدن – رقيب و </a:t>
                      </a:r>
                      <a:r>
                        <a:rPr lang="ar-SA" sz="1400" b="1" dirty="0" smtClean="0">
                          <a:latin typeface="Times New Roman"/>
                          <a:ea typeface="Calibri"/>
                          <a:cs typeface="B Lotus" pitchFamily="2" charset="-78"/>
                        </a:rPr>
                        <a:t>عتيد</a:t>
                      </a:r>
                      <a:r>
                        <a:rPr lang="fa-IR" sz="1400" b="1" dirty="0" smtClean="0">
                          <a:latin typeface="Times New Roman"/>
                          <a:ea typeface="Calibri"/>
                          <a:cs typeface="B Lotus" pitchFamily="2" charset="-78"/>
                        </a:rPr>
                        <a:t>3</a:t>
                      </a:r>
                      <a:endParaRPr lang="en-US" sz="1400" dirty="0">
                        <a:latin typeface="Times New Roman"/>
                        <a:ea typeface="Calibri"/>
                        <a:cs typeface="B Lotus" pitchFamily="2" charset="-78"/>
                      </a:endParaRPr>
                    </a:p>
                  </a:txBody>
                  <a:tcPr marL="68580" marR="68580" marT="0" marB="0" anchor="ctr"/>
                </a:tc>
                <a:tc>
                  <a:txBody>
                    <a:bodyPr/>
                    <a:lstStyle/>
                    <a:p>
                      <a:pPr algn="r" rtl="1">
                        <a:lnSpc>
                          <a:spcPct val="115000"/>
                        </a:lnSpc>
                        <a:spcAft>
                          <a:spcPts val="0"/>
                        </a:spcAft>
                      </a:pPr>
                      <a:r>
                        <a:rPr lang="en-US" sz="1400" dirty="0">
                          <a:latin typeface="Roumouz"/>
                          <a:ea typeface="Calibri"/>
                          <a:cs typeface="B Lotus" pitchFamily="2" charset="-78"/>
                        </a:rPr>
                        <a:t>]</a:t>
                      </a:r>
                      <a:r>
                        <a:rPr lang="ar-SA" sz="1400" b="1" dirty="0">
                          <a:latin typeface="Times New Roman"/>
                          <a:ea typeface="Calibri"/>
                          <a:cs typeface="B Lotus" pitchFamily="2" charset="-78"/>
                        </a:rPr>
                        <a:t>وَ ما كُنْتُمْ تَسْتَتِرُونَ أَنْ يَشْهَدَ عَلَيْكُمْ سَمْعُكُمْ وَ لا أَبْصارُكُمْ وَ لا جُلُودُكُمْ</a:t>
                      </a:r>
                      <a:r>
                        <a:rPr lang="en-US" sz="1400" dirty="0">
                          <a:latin typeface="Roumouz"/>
                          <a:ea typeface="Calibri"/>
                          <a:cs typeface="B Lotus" pitchFamily="2" charset="-78"/>
                        </a:rPr>
                        <a:t>[</a:t>
                      </a:r>
                      <a:r>
                        <a:rPr lang="fa-IR" sz="1400" b="1" dirty="0" smtClean="0">
                          <a:latin typeface="Times New Roman"/>
                          <a:ea typeface="Calibri"/>
                          <a:cs typeface="B Lotus" pitchFamily="2" charset="-78"/>
                        </a:rPr>
                        <a:t>.4</a:t>
                      </a:r>
                      <a:endParaRPr lang="en-US" sz="1400" dirty="0">
                        <a:latin typeface="Times New Roman"/>
                        <a:ea typeface="Calibri"/>
                        <a:cs typeface="B Lotus" pitchFamily="2" charset="-78"/>
                      </a:endParaRPr>
                    </a:p>
                  </a:txBody>
                  <a:tcPr marL="68580" marR="68580" marT="0" marB="0" anchor="ctr"/>
                </a:tc>
              </a:tr>
              <a:tr h="366120">
                <a:tc>
                  <a:txBody>
                    <a:bodyPr/>
                    <a:lstStyle/>
                    <a:p>
                      <a:pPr indent="1270" algn="r" rtl="1">
                        <a:lnSpc>
                          <a:spcPct val="115000"/>
                        </a:lnSpc>
                        <a:spcAft>
                          <a:spcPts val="0"/>
                        </a:spcAft>
                      </a:pPr>
                      <a:r>
                        <a:rPr lang="ar-SA" sz="1400" b="1">
                          <a:latin typeface="Times New Roman"/>
                          <a:ea typeface="Calibri"/>
                          <a:cs typeface="B Lotus" pitchFamily="2" charset="-78"/>
                        </a:rPr>
                        <a:t>خط حمله</a:t>
                      </a:r>
                      <a:endParaRPr lang="en-US" sz="1400">
                        <a:latin typeface="Times New Roman"/>
                        <a:ea typeface="Calibri"/>
                        <a:cs typeface="B Lotus" pitchFamily="2" charset="-78"/>
                      </a:endParaRPr>
                    </a:p>
                  </a:txBody>
                  <a:tcPr marL="68580" marR="68580" marT="0" marB="0" anchor="ctr"/>
                </a:tc>
                <a:tc>
                  <a:txBody>
                    <a:bodyPr/>
                    <a:lstStyle/>
                    <a:p>
                      <a:pPr indent="1270" algn="r" rtl="1">
                        <a:lnSpc>
                          <a:spcPct val="115000"/>
                        </a:lnSpc>
                        <a:spcAft>
                          <a:spcPts val="0"/>
                        </a:spcAft>
                      </a:pPr>
                      <a:r>
                        <a:rPr lang="ar-SA" sz="1400" b="1">
                          <a:latin typeface="Times New Roman"/>
                          <a:ea typeface="Calibri"/>
                          <a:cs typeface="B Lotus" pitchFamily="2" charset="-78"/>
                        </a:rPr>
                        <a:t>عمل صالح</a:t>
                      </a:r>
                      <a:endParaRPr lang="en-US" sz="1400">
                        <a:latin typeface="Times New Roman"/>
                        <a:ea typeface="Calibri"/>
                        <a:cs typeface="B Lotus" pitchFamily="2" charset="-78"/>
                      </a:endParaRPr>
                    </a:p>
                  </a:txBody>
                  <a:tcPr marL="68580" marR="68580" marT="0" marB="0" anchor="ctr"/>
                </a:tc>
                <a:tc>
                  <a:txBody>
                    <a:bodyPr/>
                    <a:lstStyle/>
                    <a:p>
                      <a:pPr algn="r" rtl="1">
                        <a:lnSpc>
                          <a:spcPct val="115000"/>
                        </a:lnSpc>
                        <a:spcAft>
                          <a:spcPts val="0"/>
                        </a:spcAft>
                      </a:pPr>
                      <a:r>
                        <a:rPr lang="en-US" sz="1400" dirty="0">
                          <a:latin typeface="Roumouz"/>
                          <a:ea typeface="Calibri"/>
                          <a:cs typeface="B Lotus" pitchFamily="2" charset="-78"/>
                        </a:rPr>
                        <a:t>]</a:t>
                      </a:r>
                      <a:r>
                        <a:rPr lang="ar-SA" sz="1400" b="1" dirty="0">
                          <a:latin typeface="Times New Roman"/>
                          <a:ea typeface="Calibri"/>
                          <a:cs typeface="B Lotus" pitchFamily="2" charset="-78"/>
                        </a:rPr>
                        <a:t>وَ الْعَمَلُ الصَّالِحُ يرْفَعُهُ</a:t>
                      </a:r>
                      <a:r>
                        <a:rPr lang="en-US" sz="1400" dirty="0" smtClean="0">
                          <a:latin typeface="Roumouz"/>
                          <a:ea typeface="Calibri"/>
                          <a:cs typeface="B Lotus" pitchFamily="2" charset="-78"/>
                        </a:rPr>
                        <a:t>[</a:t>
                      </a:r>
                      <a:r>
                        <a:rPr lang="fa-IR" sz="1400" dirty="0" smtClean="0">
                          <a:latin typeface="Roumouz"/>
                          <a:ea typeface="Calibri"/>
                          <a:cs typeface="B Lotus" pitchFamily="2" charset="-78"/>
                        </a:rPr>
                        <a:t>5</a:t>
                      </a:r>
                      <a:endParaRPr lang="en-US" sz="1400" dirty="0">
                        <a:latin typeface="Times New Roman"/>
                        <a:ea typeface="Calibri"/>
                        <a:cs typeface="B Lotus" pitchFamily="2" charset="-78"/>
                      </a:endParaRPr>
                    </a:p>
                  </a:txBody>
                  <a:tcPr marL="68580" marR="68580" marT="0" marB="0" anchor="ctr"/>
                </a:tc>
              </a:tr>
              <a:tr h="366120">
                <a:tc>
                  <a:txBody>
                    <a:bodyPr/>
                    <a:lstStyle/>
                    <a:p>
                      <a:pPr indent="1270" algn="r" rtl="1">
                        <a:lnSpc>
                          <a:spcPct val="115000"/>
                        </a:lnSpc>
                        <a:spcAft>
                          <a:spcPts val="0"/>
                        </a:spcAft>
                      </a:pPr>
                      <a:r>
                        <a:rPr lang="ar-SA" sz="1400" b="1">
                          <a:latin typeface="Times New Roman"/>
                          <a:ea typeface="Calibri"/>
                          <a:cs typeface="B Lotus" pitchFamily="2" charset="-78"/>
                        </a:rPr>
                        <a:t>دفاع</a:t>
                      </a:r>
                      <a:endParaRPr lang="en-US" sz="1400">
                        <a:latin typeface="Times New Roman"/>
                        <a:ea typeface="Calibri"/>
                        <a:cs typeface="B Lotus" pitchFamily="2" charset="-78"/>
                      </a:endParaRPr>
                    </a:p>
                  </a:txBody>
                  <a:tcPr marL="68580" marR="68580" marT="0" marB="0" anchor="ctr"/>
                </a:tc>
                <a:tc>
                  <a:txBody>
                    <a:bodyPr/>
                    <a:lstStyle/>
                    <a:p>
                      <a:pPr indent="1270" algn="r" rtl="1">
                        <a:lnSpc>
                          <a:spcPct val="115000"/>
                        </a:lnSpc>
                        <a:spcAft>
                          <a:spcPts val="0"/>
                        </a:spcAft>
                      </a:pPr>
                      <a:r>
                        <a:rPr lang="ar-SA" sz="1400" b="1">
                          <a:latin typeface="Times New Roman"/>
                          <a:ea typeface="Calibri"/>
                          <a:cs typeface="B Lotus" pitchFamily="2" charset="-78"/>
                        </a:rPr>
                        <a:t>نماز وروزه</a:t>
                      </a:r>
                      <a:endParaRPr lang="en-US" sz="1400">
                        <a:latin typeface="Times New Roman"/>
                        <a:ea typeface="Calibri"/>
                        <a:cs typeface="B Lotus" pitchFamily="2" charset="-78"/>
                      </a:endParaRPr>
                    </a:p>
                  </a:txBody>
                  <a:tcPr marL="68580" marR="68580" marT="0" marB="0" anchor="ctr"/>
                </a:tc>
                <a:tc>
                  <a:txBody>
                    <a:bodyPr/>
                    <a:lstStyle/>
                    <a:p>
                      <a:pPr algn="r" rtl="1">
                        <a:lnSpc>
                          <a:spcPct val="115000"/>
                        </a:lnSpc>
                        <a:spcAft>
                          <a:spcPts val="0"/>
                        </a:spcAft>
                      </a:pPr>
                      <a:r>
                        <a:rPr lang="en-US" sz="1400" dirty="0">
                          <a:latin typeface="Roumouz"/>
                          <a:ea typeface="Calibri"/>
                          <a:cs typeface="B Lotus" pitchFamily="2" charset="-78"/>
                        </a:rPr>
                        <a:t>]</a:t>
                      </a:r>
                      <a:r>
                        <a:rPr lang="ar-SA" sz="1400" b="1" dirty="0">
                          <a:latin typeface="Times New Roman"/>
                          <a:ea typeface="Calibri"/>
                          <a:cs typeface="B Lotus" pitchFamily="2" charset="-78"/>
                        </a:rPr>
                        <a:t>وَ اسْتَعينُوا بِالصَّبْرِ وَ </a:t>
                      </a:r>
                      <a:r>
                        <a:rPr lang="ar-SA" sz="1400" b="1" dirty="0" smtClean="0">
                          <a:latin typeface="Times New Roman"/>
                          <a:ea typeface="Calibri"/>
                          <a:cs typeface="B Lotus" pitchFamily="2" charset="-78"/>
                        </a:rPr>
                        <a:t>الصَّلاةِ</a:t>
                      </a:r>
                      <a:r>
                        <a:rPr lang="fa-IR" sz="1400" dirty="0" smtClean="0">
                          <a:latin typeface="Roumouz"/>
                          <a:ea typeface="Calibri"/>
                          <a:cs typeface="B Lotus" pitchFamily="2" charset="-78"/>
                          <a:sym typeface="Roumouz"/>
                        </a:rPr>
                        <a:t>6</a:t>
                      </a:r>
                      <a:endParaRPr lang="en-US" sz="1400" dirty="0">
                        <a:latin typeface="Times New Roman"/>
                        <a:ea typeface="Calibri"/>
                        <a:cs typeface="B Lotus" pitchFamily="2" charset="-78"/>
                      </a:endParaRPr>
                    </a:p>
                  </a:txBody>
                  <a:tcPr marL="68580" marR="68580" marT="0" marB="0" anchor="ctr"/>
                </a:tc>
              </a:tr>
              <a:tr h="366120">
                <a:tc>
                  <a:txBody>
                    <a:bodyPr/>
                    <a:lstStyle/>
                    <a:p>
                      <a:pPr indent="1270" algn="r" rtl="1">
                        <a:lnSpc>
                          <a:spcPct val="115000"/>
                        </a:lnSpc>
                        <a:spcAft>
                          <a:spcPts val="0"/>
                        </a:spcAft>
                      </a:pPr>
                      <a:r>
                        <a:rPr lang="ar-SA" sz="1400" b="1">
                          <a:latin typeface="Times New Roman"/>
                          <a:ea typeface="Calibri"/>
                          <a:cs typeface="B Lotus" pitchFamily="2" charset="-78"/>
                        </a:rPr>
                        <a:t>كارت زرد</a:t>
                      </a:r>
                      <a:endParaRPr lang="en-US" sz="1400">
                        <a:latin typeface="Times New Roman"/>
                        <a:ea typeface="Calibri"/>
                        <a:cs typeface="B Lotus" pitchFamily="2" charset="-78"/>
                      </a:endParaRPr>
                    </a:p>
                  </a:txBody>
                  <a:tcPr marL="68580" marR="68580" marT="0" marB="0" anchor="ctr"/>
                </a:tc>
                <a:tc>
                  <a:txBody>
                    <a:bodyPr/>
                    <a:lstStyle/>
                    <a:p>
                      <a:pPr indent="1270" algn="r" rtl="1">
                        <a:lnSpc>
                          <a:spcPct val="115000"/>
                        </a:lnSpc>
                        <a:spcAft>
                          <a:spcPts val="0"/>
                        </a:spcAft>
                      </a:pPr>
                      <a:r>
                        <a:rPr lang="ar-SA" sz="1400" b="1">
                          <a:latin typeface="Times New Roman"/>
                          <a:ea typeface="Calibri"/>
                          <a:cs typeface="B Lotus" pitchFamily="2" charset="-78"/>
                        </a:rPr>
                        <a:t>اطلاعيّه‏ی ترحيم،مرگ همسايه و خويشان</a:t>
                      </a:r>
                      <a:endParaRPr lang="en-US" sz="1400">
                        <a:latin typeface="Times New Roman"/>
                        <a:ea typeface="Calibri"/>
                        <a:cs typeface="B Lotus" pitchFamily="2" charset="-78"/>
                      </a:endParaRPr>
                    </a:p>
                  </a:txBody>
                  <a:tcPr marL="68580" marR="68580" marT="0" marB="0" anchor="ctr"/>
                </a:tc>
                <a:tc>
                  <a:txBody>
                    <a:bodyPr/>
                    <a:lstStyle/>
                    <a:p>
                      <a:pPr algn="r" rtl="1">
                        <a:lnSpc>
                          <a:spcPct val="115000"/>
                        </a:lnSpc>
                        <a:spcAft>
                          <a:spcPts val="0"/>
                        </a:spcAft>
                      </a:pPr>
                      <a:r>
                        <a:rPr lang="en-US" sz="1400" dirty="0">
                          <a:latin typeface="Roumouz"/>
                          <a:ea typeface="Calibri"/>
                          <a:cs typeface="B Lotus" pitchFamily="2" charset="-78"/>
                        </a:rPr>
                        <a:t>]</a:t>
                      </a:r>
                      <a:r>
                        <a:rPr lang="ar-SA" sz="1400" b="1" dirty="0">
                          <a:latin typeface="Times New Roman"/>
                          <a:ea typeface="Calibri"/>
                          <a:cs typeface="B Lotus" pitchFamily="2" charset="-78"/>
                        </a:rPr>
                        <a:t>أَ لَمْ تَرَ إِلَى الَّذينَ خَرَجُوا مِنْ دِيارِهِمْ وَ هُمْ أُلُوفٌ حَذَرَ الْمَوْتِ</a:t>
                      </a:r>
                      <a:r>
                        <a:rPr lang="en-US" sz="1400" dirty="0">
                          <a:latin typeface="Roumouz"/>
                          <a:ea typeface="Calibri"/>
                          <a:cs typeface="B Lotus" pitchFamily="2" charset="-78"/>
                        </a:rPr>
                        <a:t>[</a:t>
                      </a:r>
                      <a:r>
                        <a:rPr lang="fa-IR" sz="1400" b="1" dirty="0" smtClean="0">
                          <a:latin typeface="Times New Roman"/>
                          <a:ea typeface="Calibri"/>
                          <a:cs typeface="B Lotus" pitchFamily="2" charset="-78"/>
                        </a:rPr>
                        <a:t>.7</a:t>
                      </a:r>
                      <a:endParaRPr lang="en-US" sz="1400" dirty="0">
                        <a:latin typeface="Times New Roman"/>
                        <a:ea typeface="Calibri"/>
                        <a:cs typeface="B Lotus" pitchFamily="2" charset="-78"/>
                      </a:endParaRPr>
                    </a:p>
                  </a:txBody>
                  <a:tcPr marL="68580" marR="68580" marT="0" marB="0" anchor="ctr"/>
                </a:tc>
              </a:tr>
              <a:tr h="366120">
                <a:tc>
                  <a:txBody>
                    <a:bodyPr/>
                    <a:lstStyle/>
                    <a:p>
                      <a:pPr indent="1270" algn="r" rtl="1">
                        <a:lnSpc>
                          <a:spcPct val="115000"/>
                        </a:lnSpc>
                        <a:spcAft>
                          <a:spcPts val="0"/>
                        </a:spcAft>
                      </a:pPr>
                      <a:r>
                        <a:rPr lang="ar-SA" sz="1400" b="1">
                          <a:latin typeface="Times New Roman"/>
                          <a:ea typeface="Calibri"/>
                          <a:cs typeface="B Lotus" pitchFamily="2" charset="-78"/>
                        </a:rPr>
                        <a:t>کارت قرمز</a:t>
                      </a:r>
                      <a:endParaRPr lang="en-US" sz="1400">
                        <a:latin typeface="Times New Roman"/>
                        <a:ea typeface="Calibri"/>
                        <a:cs typeface="B Lotus" pitchFamily="2" charset="-78"/>
                      </a:endParaRPr>
                    </a:p>
                  </a:txBody>
                  <a:tcPr marL="68580" marR="68580" marT="0" marB="0" anchor="ctr"/>
                </a:tc>
                <a:tc>
                  <a:txBody>
                    <a:bodyPr/>
                    <a:lstStyle/>
                    <a:p>
                      <a:pPr indent="1270" algn="r" rtl="1">
                        <a:lnSpc>
                          <a:spcPct val="115000"/>
                        </a:lnSpc>
                        <a:spcAft>
                          <a:spcPts val="0"/>
                        </a:spcAft>
                      </a:pPr>
                      <a:r>
                        <a:rPr lang="ar-SA" sz="1400" b="1" dirty="0">
                          <a:latin typeface="Times New Roman"/>
                          <a:ea typeface="Calibri"/>
                          <a:cs typeface="B Lotus" pitchFamily="2" charset="-78"/>
                        </a:rPr>
                        <a:t>مرگ ناگهاني</a:t>
                      </a:r>
                      <a:endParaRPr lang="en-US" sz="1400" dirty="0">
                        <a:latin typeface="Times New Roman"/>
                        <a:ea typeface="Calibri"/>
                        <a:cs typeface="B Lotus" pitchFamily="2" charset="-78"/>
                      </a:endParaRPr>
                    </a:p>
                  </a:txBody>
                  <a:tcPr marL="68580" marR="68580" marT="0" marB="0" anchor="ctr"/>
                </a:tc>
                <a:tc>
                  <a:txBody>
                    <a:bodyPr/>
                    <a:lstStyle/>
                    <a:p>
                      <a:pPr algn="r" rtl="1">
                        <a:lnSpc>
                          <a:spcPct val="115000"/>
                        </a:lnSpc>
                        <a:spcAft>
                          <a:spcPts val="0"/>
                        </a:spcAft>
                      </a:pPr>
                      <a:r>
                        <a:rPr lang="en-US" sz="1400" dirty="0">
                          <a:latin typeface="Roumouz"/>
                          <a:ea typeface="Calibri"/>
                          <a:cs typeface="B Lotus" pitchFamily="2" charset="-78"/>
                        </a:rPr>
                        <a:t>]</a:t>
                      </a:r>
                      <a:r>
                        <a:rPr lang="ar-SA" sz="1400" b="1" dirty="0">
                          <a:latin typeface="Times New Roman"/>
                          <a:ea typeface="Calibri"/>
                          <a:cs typeface="B Lotus" pitchFamily="2" charset="-78"/>
                        </a:rPr>
                        <a:t>جاءَتْ سَكْرَۀُالْمَوْت‏</a:t>
                      </a:r>
                      <a:r>
                        <a:rPr lang="en-US" sz="1400" dirty="0" smtClean="0">
                          <a:latin typeface="Roumouz"/>
                          <a:ea typeface="Calibri"/>
                          <a:cs typeface="B Lotus" pitchFamily="2" charset="-78"/>
                        </a:rPr>
                        <a:t>[</a:t>
                      </a:r>
                      <a:r>
                        <a:rPr lang="fa-IR" sz="1400" dirty="0" smtClean="0">
                          <a:latin typeface="Roumouz"/>
                          <a:ea typeface="Calibri"/>
                          <a:cs typeface="B Lotus" pitchFamily="2" charset="-78"/>
                        </a:rPr>
                        <a:t>8</a:t>
                      </a:r>
                      <a:endParaRPr lang="en-US" sz="1400" dirty="0">
                        <a:latin typeface="Times New Roman"/>
                        <a:ea typeface="Calibri"/>
                        <a:cs typeface="B Lotus" pitchFamily="2" charset="-78"/>
                      </a:endParaRPr>
                    </a:p>
                  </a:txBody>
                  <a:tcPr marL="68580" marR="68580" marT="0" marB="0" anchor="ctr"/>
                </a:tc>
              </a:tr>
            </a:tbl>
          </a:graphicData>
        </a:graphic>
      </p:graphicFrame>
      <p:sp>
        <p:nvSpPr>
          <p:cNvPr id="267265" name="Rectangle 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 name="Rounded Rectangle 10">
            <a:hlinkClick r:id="rId9" action="ppaction://hlinksldjump">
              <a:snd r:embed="rId5" name="thbad.wav"/>
            </a:hlinkClick>
            <a:hlinkHover r:id="" action="ppaction://noaction">
              <a:snd r:embed="rId6" name="0.wav"/>
            </a:hlinkHover>
          </p:cNvPr>
          <p:cNvSpPr/>
          <p:nvPr/>
        </p:nvSpPr>
        <p:spPr>
          <a:xfrm flipH="1">
            <a:off x="3857620"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0" action="ppaction://hlinksldjump">
              <a:snd r:embed="rId5" name="thbad.wav"/>
            </a:hlinkClick>
            <a:hlinkHover r:id="" action="ppaction://noaction">
              <a:snd r:embed="rId6" name="0.wav"/>
            </a:hlinkHover>
          </p:cNvPr>
          <p:cNvSpPr/>
          <p:nvPr/>
        </p:nvSpPr>
        <p:spPr>
          <a:xfrm flipH="1">
            <a:off x="3571868"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1" action="ppaction://hlinksldjump">
              <a:snd r:embed="rId5" name="thbad.wav"/>
            </a:hlinkClick>
            <a:hlinkHover r:id="" action="ppaction://noaction">
              <a:snd r:embed="rId6" name="0.wav"/>
            </a:hlinkHover>
          </p:cNvPr>
          <p:cNvSpPr/>
          <p:nvPr/>
        </p:nvSpPr>
        <p:spPr>
          <a:xfrm flipH="1">
            <a:off x="328611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2" action="ppaction://hlinksldjump">
              <a:snd r:embed="rId5" name="thbad.wav"/>
            </a:hlinkClick>
            <a:hlinkHover r:id="" action="ppaction://noaction">
              <a:snd r:embed="rId6" name="0.wav"/>
            </a:hlinkHover>
          </p:cNvPr>
          <p:cNvSpPr/>
          <p:nvPr/>
        </p:nvSpPr>
        <p:spPr>
          <a:xfrm flipH="1">
            <a:off x="300036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3" action="ppaction://hlinksldjump">
              <a:snd r:embed="rId5" name="thbad.wav"/>
            </a:hlinkClick>
            <a:hlinkHover r:id="" action="ppaction://noaction">
              <a:snd r:embed="rId6" name="0.wav"/>
            </a:hlinkHover>
          </p:cNvPr>
          <p:cNvSpPr/>
          <p:nvPr/>
        </p:nvSpPr>
        <p:spPr>
          <a:xfrm flipH="1">
            <a:off x="271461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4" action="ppaction://hlinksldjump">
              <a:snd r:embed="rId5" name="thbad.wav"/>
            </a:hlinkClick>
            <a:hlinkHover r:id="" action="ppaction://noaction">
              <a:snd r:embed="rId6" name="0.wav"/>
            </a:hlinkHover>
          </p:cNvPr>
          <p:cNvSpPr/>
          <p:nvPr/>
        </p:nvSpPr>
        <p:spPr>
          <a:xfrm flipH="1">
            <a:off x="2428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5" action="ppaction://hlinksldjump">
              <a:snd r:embed="rId5" name="thbad.wav"/>
            </a:hlinkClick>
            <a:hlinkHover r:id="" action="ppaction://noaction">
              <a:snd r:embed="rId6" name="0.wav"/>
            </a:hlinkHover>
          </p:cNvPr>
          <p:cNvSpPr/>
          <p:nvPr/>
        </p:nvSpPr>
        <p:spPr>
          <a:xfrm flipH="1">
            <a:off x="214310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6" action="ppaction://hlinksldjump">
              <a:snd r:embed="rId5" name="thbad.wav"/>
            </a:hlinkClick>
            <a:hlinkHover r:id="" action="ppaction://noaction">
              <a:snd r:embed="rId6" name="0.wav"/>
            </a:hlinkHover>
          </p:cNvPr>
          <p:cNvSpPr/>
          <p:nvPr/>
        </p:nvSpPr>
        <p:spPr>
          <a:xfrm flipH="1">
            <a:off x="185229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17" action="ppaction://hlinksldjump">
              <a:snd r:embed="rId5" name="thbad.wav"/>
            </a:hlinkClick>
            <a:hlinkHover r:id="" action="ppaction://noaction">
              <a:snd r:embed="rId6" name="0.wav"/>
            </a:hlinkHover>
          </p:cNvPr>
          <p:cNvSpPr/>
          <p:nvPr/>
        </p:nvSpPr>
        <p:spPr>
          <a:xfrm flipH="1">
            <a:off x="157160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18"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19"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23" name="Rounded Rectangle 22">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4" name="Rounded Rectangle 23">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5" name="Rounded Rectangle 24">
            <a:hlinkClick r:id="rId22" action="ppaction://hlinksldjump">
              <a:snd r:embed="rId5" name="thbad.wav"/>
            </a:hlinkClick>
            <a:hlinkHover r:id="" action="ppaction://noaction">
              <a:snd r:embed="rId6" name="0.wav"/>
            </a:hlinkHover>
          </p:cNvPr>
          <p:cNvSpPr/>
          <p:nvPr/>
        </p:nvSpPr>
        <p:spPr>
          <a:xfrm flipH="1">
            <a:off x="714348"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11"/>
                                        </p:tgtEl>
                                        <p:attrNameLst>
                                          <p:attrName>style.visibility</p:attrName>
                                        </p:attrNameLst>
                                      </p:cBhvr>
                                      <p:to>
                                        <p:strVal val="visible"/>
                                      </p:to>
                                    </p:set>
                                    <p:anim calcmode="lin" valueType="num">
                                      <p:cBhvr additive="base">
                                        <p:cTn id="28" dur="1000" fill="hold"/>
                                        <p:tgtEl>
                                          <p:spTgt spid="11"/>
                                        </p:tgtEl>
                                        <p:attrNameLst>
                                          <p:attrName>ppt_x</p:attrName>
                                        </p:attrNameLst>
                                      </p:cBhvr>
                                      <p:tavLst>
                                        <p:tav tm="0">
                                          <p:val>
                                            <p:strVal val="0-#ppt_w/2"/>
                                          </p:val>
                                        </p:tav>
                                        <p:tav tm="100000">
                                          <p:val>
                                            <p:strVal val="#ppt_x"/>
                                          </p:val>
                                        </p:tav>
                                      </p:tavLst>
                                    </p:anim>
                                    <p:anim calcmode="lin" valueType="num">
                                      <p:cBhvr additive="base">
                                        <p:cTn id="29" dur="1000" fill="hold"/>
                                        <p:tgtEl>
                                          <p:spTgt spid="11"/>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12"/>
                                        </p:tgtEl>
                                        <p:attrNameLst>
                                          <p:attrName>style.visibility</p:attrName>
                                        </p:attrNameLst>
                                      </p:cBhvr>
                                      <p:to>
                                        <p:strVal val="visible"/>
                                      </p:to>
                                    </p:set>
                                    <p:anim calcmode="lin" valueType="num">
                                      <p:cBhvr additive="base">
                                        <p:cTn id="32" dur="1000" fill="hold"/>
                                        <p:tgtEl>
                                          <p:spTgt spid="12"/>
                                        </p:tgtEl>
                                        <p:attrNameLst>
                                          <p:attrName>ppt_x</p:attrName>
                                        </p:attrNameLst>
                                      </p:cBhvr>
                                      <p:tavLst>
                                        <p:tav tm="0">
                                          <p:val>
                                            <p:strVal val="0-#ppt_w/2"/>
                                          </p:val>
                                        </p:tav>
                                        <p:tav tm="100000">
                                          <p:val>
                                            <p:strVal val="#ppt_x"/>
                                          </p:val>
                                        </p:tav>
                                      </p:tavLst>
                                    </p:anim>
                                    <p:anim calcmode="lin" valueType="num">
                                      <p:cBhvr additive="base">
                                        <p:cTn id="33" dur="1000" fill="hold"/>
                                        <p:tgtEl>
                                          <p:spTgt spid="12"/>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3"/>
                                        </p:tgtEl>
                                        <p:attrNameLst>
                                          <p:attrName>style.visibility</p:attrName>
                                        </p:attrNameLst>
                                      </p:cBhvr>
                                      <p:to>
                                        <p:strVal val="visible"/>
                                      </p:to>
                                    </p:set>
                                    <p:anim calcmode="lin" valueType="num">
                                      <p:cBhvr additive="base">
                                        <p:cTn id="36" dur="1000" fill="hold"/>
                                        <p:tgtEl>
                                          <p:spTgt spid="13"/>
                                        </p:tgtEl>
                                        <p:attrNameLst>
                                          <p:attrName>ppt_x</p:attrName>
                                        </p:attrNameLst>
                                      </p:cBhvr>
                                      <p:tavLst>
                                        <p:tav tm="0">
                                          <p:val>
                                            <p:strVal val="0-#ppt_w/2"/>
                                          </p:val>
                                        </p:tav>
                                        <p:tav tm="100000">
                                          <p:val>
                                            <p:strVal val="#ppt_x"/>
                                          </p:val>
                                        </p:tav>
                                      </p:tavLst>
                                    </p:anim>
                                    <p:anim calcmode="lin" valueType="num">
                                      <p:cBhvr additive="base">
                                        <p:cTn id="37" dur="1000" fill="hold"/>
                                        <p:tgtEl>
                                          <p:spTgt spid="13"/>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4"/>
                                        </p:tgtEl>
                                        <p:attrNameLst>
                                          <p:attrName>style.visibility</p:attrName>
                                        </p:attrNameLst>
                                      </p:cBhvr>
                                      <p:to>
                                        <p:strVal val="visible"/>
                                      </p:to>
                                    </p:set>
                                    <p:anim calcmode="lin" valueType="num">
                                      <p:cBhvr additive="base">
                                        <p:cTn id="40" dur="1000" fill="hold"/>
                                        <p:tgtEl>
                                          <p:spTgt spid="14"/>
                                        </p:tgtEl>
                                        <p:attrNameLst>
                                          <p:attrName>ppt_x</p:attrName>
                                        </p:attrNameLst>
                                      </p:cBhvr>
                                      <p:tavLst>
                                        <p:tav tm="0">
                                          <p:val>
                                            <p:strVal val="0-#ppt_w/2"/>
                                          </p:val>
                                        </p:tav>
                                        <p:tav tm="100000">
                                          <p:val>
                                            <p:strVal val="#ppt_x"/>
                                          </p:val>
                                        </p:tav>
                                      </p:tavLst>
                                    </p:anim>
                                    <p:anim calcmode="lin" valueType="num">
                                      <p:cBhvr additive="base">
                                        <p:cTn id="41" dur="1000" fill="hold"/>
                                        <p:tgtEl>
                                          <p:spTgt spid="14"/>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5"/>
                                        </p:tgtEl>
                                        <p:attrNameLst>
                                          <p:attrName>style.visibility</p:attrName>
                                        </p:attrNameLst>
                                      </p:cBhvr>
                                      <p:to>
                                        <p:strVal val="visible"/>
                                      </p:to>
                                    </p:set>
                                    <p:anim calcmode="lin" valueType="num">
                                      <p:cBhvr additive="base">
                                        <p:cTn id="44" dur="1000" fill="hold"/>
                                        <p:tgtEl>
                                          <p:spTgt spid="15"/>
                                        </p:tgtEl>
                                        <p:attrNameLst>
                                          <p:attrName>ppt_x</p:attrName>
                                        </p:attrNameLst>
                                      </p:cBhvr>
                                      <p:tavLst>
                                        <p:tav tm="0">
                                          <p:val>
                                            <p:strVal val="0-#ppt_w/2"/>
                                          </p:val>
                                        </p:tav>
                                        <p:tav tm="100000">
                                          <p:val>
                                            <p:strVal val="#ppt_x"/>
                                          </p:val>
                                        </p:tav>
                                      </p:tavLst>
                                    </p:anim>
                                    <p:anim calcmode="lin" valueType="num">
                                      <p:cBhvr additive="base">
                                        <p:cTn id="45" dur="1000" fill="hold"/>
                                        <p:tgtEl>
                                          <p:spTgt spid="15"/>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6"/>
                                        </p:tgtEl>
                                        <p:attrNameLst>
                                          <p:attrName>style.visibility</p:attrName>
                                        </p:attrNameLst>
                                      </p:cBhvr>
                                      <p:to>
                                        <p:strVal val="visible"/>
                                      </p:to>
                                    </p:set>
                                    <p:anim calcmode="lin" valueType="num">
                                      <p:cBhvr additive="base">
                                        <p:cTn id="48" dur="1000" fill="hold"/>
                                        <p:tgtEl>
                                          <p:spTgt spid="16"/>
                                        </p:tgtEl>
                                        <p:attrNameLst>
                                          <p:attrName>ppt_x</p:attrName>
                                        </p:attrNameLst>
                                      </p:cBhvr>
                                      <p:tavLst>
                                        <p:tav tm="0">
                                          <p:val>
                                            <p:strVal val="0-#ppt_w/2"/>
                                          </p:val>
                                        </p:tav>
                                        <p:tav tm="100000">
                                          <p:val>
                                            <p:strVal val="#ppt_x"/>
                                          </p:val>
                                        </p:tav>
                                      </p:tavLst>
                                    </p:anim>
                                    <p:anim calcmode="lin" valueType="num">
                                      <p:cBhvr additive="base">
                                        <p:cTn id="49" dur="1000" fill="hold"/>
                                        <p:tgtEl>
                                          <p:spTgt spid="16"/>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7"/>
                                        </p:tgtEl>
                                        <p:attrNameLst>
                                          <p:attrName>style.visibility</p:attrName>
                                        </p:attrNameLst>
                                      </p:cBhvr>
                                      <p:to>
                                        <p:strVal val="visible"/>
                                      </p:to>
                                    </p:set>
                                    <p:anim calcmode="lin" valueType="num">
                                      <p:cBhvr additive="base">
                                        <p:cTn id="52" dur="1000" fill="hold"/>
                                        <p:tgtEl>
                                          <p:spTgt spid="17"/>
                                        </p:tgtEl>
                                        <p:attrNameLst>
                                          <p:attrName>ppt_x</p:attrName>
                                        </p:attrNameLst>
                                      </p:cBhvr>
                                      <p:tavLst>
                                        <p:tav tm="0">
                                          <p:val>
                                            <p:strVal val="0-#ppt_w/2"/>
                                          </p:val>
                                        </p:tav>
                                        <p:tav tm="100000">
                                          <p:val>
                                            <p:strVal val="#ppt_x"/>
                                          </p:val>
                                        </p:tav>
                                      </p:tavLst>
                                    </p:anim>
                                    <p:anim calcmode="lin" valueType="num">
                                      <p:cBhvr additive="base">
                                        <p:cTn id="53" dur="1000" fill="hold"/>
                                        <p:tgtEl>
                                          <p:spTgt spid="17"/>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8"/>
                                        </p:tgtEl>
                                        <p:attrNameLst>
                                          <p:attrName>style.visibility</p:attrName>
                                        </p:attrNameLst>
                                      </p:cBhvr>
                                      <p:to>
                                        <p:strVal val="visible"/>
                                      </p:to>
                                    </p:set>
                                    <p:anim calcmode="lin" valueType="num">
                                      <p:cBhvr additive="base">
                                        <p:cTn id="56" dur="1000" fill="hold"/>
                                        <p:tgtEl>
                                          <p:spTgt spid="18"/>
                                        </p:tgtEl>
                                        <p:attrNameLst>
                                          <p:attrName>ppt_x</p:attrName>
                                        </p:attrNameLst>
                                      </p:cBhvr>
                                      <p:tavLst>
                                        <p:tav tm="0">
                                          <p:val>
                                            <p:strVal val="0-#ppt_w/2"/>
                                          </p:val>
                                        </p:tav>
                                        <p:tav tm="100000">
                                          <p:val>
                                            <p:strVal val="#ppt_x"/>
                                          </p:val>
                                        </p:tav>
                                      </p:tavLst>
                                    </p:anim>
                                    <p:anim calcmode="lin" valueType="num">
                                      <p:cBhvr additive="base">
                                        <p:cTn id="57" dur="1000" fill="hold"/>
                                        <p:tgtEl>
                                          <p:spTgt spid="18"/>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9"/>
                                        </p:tgtEl>
                                        <p:attrNameLst>
                                          <p:attrName>style.visibility</p:attrName>
                                        </p:attrNameLst>
                                      </p:cBhvr>
                                      <p:to>
                                        <p:strVal val="visible"/>
                                      </p:to>
                                    </p:set>
                                    <p:anim calcmode="lin" valueType="num">
                                      <p:cBhvr additive="base">
                                        <p:cTn id="60" dur="1000" fill="hold"/>
                                        <p:tgtEl>
                                          <p:spTgt spid="19"/>
                                        </p:tgtEl>
                                        <p:attrNameLst>
                                          <p:attrName>ppt_x</p:attrName>
                                        </p:attrNameLst>
                                      </p:cBhvr>
                                      <p:tavLst>
                                        <p:tav tm="0">
                                          <p:val>
                                            <p:strVal val="0-#ppt_w/2"/>
                                          </p:val>
                                        </p:tav>
                                        <p:tav tm="100000">
                                          <p:val>
                                            <p:strVal val="#ppt_x"/>
                                          </p:val>
                                        </p:tav>
                                      </p:tavLst>
                                    </p:anim>
                                    <p:anim calcmode="lin" valueType="num">
                                      <p:cBhvr additive="base">
                                        <p:cTn id="61" dur="1000" fill="hold"/>
                                        <p:tgtEl>
                                          <p:spTgt spid="19"/>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20"/>
                                        </p:tgtEl>
                                        <p:attrNameLst>
                                          <p:attrName>style.visibility</p:attrName>
                                        </p:attrNameLst>
                                      </p:cBhvr>
                                      <p:to>
                                        <p:strVal val="visible"/>
                                      </p:to>
                                    </p:set>
                                    <p:anim calcmode="lin" valueType="num">
                                      <p:cBhvr additive="base">
                                        <p:cTn id="64" dur="1000" fill="hold"/>
                                        <p:tgtEl>
                                          <p:spTgt spid="20"/>
                                        </p:tgtEl>
                                        <p:attrNameLst>
                                          <p:attrName>ppt_x</p:attrName>
                                        </p:attrNameLst>
                                      </p:cBhvr>
                                      <p:tavLst>
                                        <p:tav tm="0">
                                          <p:val>
                                            <p:strVal val="0-#ppt_w/2"/>
                                          </p:val>
                                        </p:tav>
                                        <p:tav tm="100000">
                                          <p:val>
                                            <p:strVal val="#ppt_x"/>
                                          </p:val>
                                        </p:tav>
                                      </p:tavLst>
                                    </p:anim>
                                    <p:anim calcmode="lin" valueType="num">
                                      <p:cBhvr additive="base">
                                        <p:cTn id="65" dur="1000" fill="hold"/>
                                        <p:tgtEl>
                                          <p:spTgt spid="20"/>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22"/>
                                        </p:tgtEl>
                                        <p:attrNameLst>
                                          <p:attrName>style.visibility</p:attrName>
                                        </p:attrNameLst>
                                      </p:cBhvr>
                                      <p:to>
                                        <p:strVal val="visible"/>
                                      </p:to>
                                    </p:set>
                                    <p:anim calcmode="lin" valueType="num">
                                      <p:cBhvr additive="base">
                                        <p:cTn id="68" dur="1000" fill="hold"/>
                                        <p:tgtEl>
                                          <p:spTgt spid="22"/>
                                        </p:tgtEl>
                                        <p:attrNameLst>
                                          <p:attrName>ppt_x</p:attrName>
                                        </p:attrNameLst>
                                      </p:cBhvr>
                                      <p:tavLst>
                                        <p:tav tm="0">
                                          <p:val>
                                            <p:strVal val="0-#ppt_w/2"/>
                                          </p:val>
                                        </p:tav>
                                        <p:tav tm="100000">
                                          <p:val>
                                            <p:strVal val="#ppt_x"/>
                                          </p:val>
                                        </p:tav>
                                      </p:tavLst>
                                    </p:anim>
                                    <p:anim calcmode="lin" valueType="num">
                                      <p:cBhvr additive="base">
                                        <p:cTn id="69" dur="1000" fill="hold"/>
                                        <p:tgtEl>
                                          <p:spTgt spid="22"/>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23"/>
                                        </p:tgtEl>
                                        <p:attrNameLst>
                                          <p:attrName>style.visibility</p:attrName>
                                        </p:attrNameLst>
                                      </p:cBhvr>
                                      <p:to>
                                        <p:strVal val="visible"/>
                                      </p:to>
                                    </p:set>
                                    <p:anim calcmode="lin" valueType="num">
                                      <p:cBhvr additive="base">
                                        <p:cTn id="72" dur="1000" fill="hold"/>
                                        <p:tgtEl>
                                          <p:spTgt spid="23"/>
                                        </p:tgtEl>
                                        <p:attrNameLst>
                                          <p:attrName>ppt_x</p:attrName>
                                        </p:attrNameLst>
                                      </p:cBhvr>
                                      <p:tavLst>
                                        <p:tav tm="0">
                                          <p:val>
                                            <p:strVal val="0-#ppt_w/2"/>
                                          </p:val>
                                        </p:tav>
                                        <p:tav tm="100000">
                                          <p:val>
                                            <p:strVal val="#ppt_x"/>
                                          </p:val>
                                        </p:tav>
                                      </p:tavLst>
                                    </p:anim>
                                    <p:anim calcmode="lin" valueType="num">
                                      <p:cBhvr additive="base">
                                        <p:cTn id="73" dur="1000" fill="hold"/>
                                        <p:tgtEl>
                                          <p:spTgt spid="23"/>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additive="base">
                                        <p:cTn id="76" dur="1000" fill="hold"/>
                                        <p:tgtEl>
                                          <p:spTgt spid="25"/>
                                        </p:tgtEl>
                                        <p:attrNameLst>
                                          <p:attrName>ppt_x</p:attrName>
                                        </p:attrNameLst>
                                      </p:cBhvr>
                                      <p:tavLst>
                                        <p:tav tm="0">
                                          <p:val>
                                            <p:strVal val="0-#ppt_w/2"/>
                                          </p:val>
                                        </p:tav>
                                        <p:tav tm="100000">
                                          <p:val>
                                            <p:strVal val="#ppt_x"/>
                                          </p:val>
                                        </p:tav>
                                      </p:tavLst>
                                    </p:anim>
                                    <p:anim calcmode="lin" valueType="num">
                                      <p:cBhvr additive="base">
                                        <p:cTn id="77" dur="1000" fill="hold"/>
                                        <p:tgtEl>
                                          <p:spTgt spid="25"/>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4"/>
                                        </p:tgtEl>
                                        <p:attrNameLst>
                                          <p:attrName>style.visibility</p:attrName>
                                        </p:attrNameLst>
                                      </p:cBhvr>
                                      <p:to>
                                        <p:strVal val="visible"/>
                                      </p:to>
                                    </p:set>
                                    <p:anim calcmode="lin" valueType="num">
                                      <p:cBhvr additive="base">
                                        <p:cTn id="80" dur="1000" fill="hold"/>
                                        <p:tgtEl>
                                          <p:spTgt spid="24"/>
                                        </p:tgtEl>
                                        <p:attrNameLst>
                                          <p:attrName>ppt_x</p:attrName>
                                        </p:attrNameLst>
                                      </p:cBhvr>
                                      <p:tavLst>
                                        <p:tav tm="0">
                                          <p:val>
                                            <p:strVal val="0-#ppt_w/2"/>
                                          </p:val>
                                        </p:tav>
                                        <p:tav tm="100000">
                                          <p:val>
                                            <p:strVal val="#ppt_x"/>
                                          </p:val>
                                        </p:tav>
                                      </p:tavLst>
                                    </p:anim>
                                    <p:anim calcmode="lin" valueType="num">
                                      <p:cBhvr additive="base">
                                        <p:cTn id="81" dur="1000" fill="hold"/>
                                        <p:tgtEl>
                                          <p:spTgt spid="24"/>
                                        </p:tgtEl>
                                        <p:attrNameLst>
                                          <p:attrName>ppt_y</p:attrName>
                                        </p:attrNameLst>
                                      </p:cBhvr>
                                      <p:tavLst>
                                        <p:tav tm="0">
                                          <p:val>
                                            <p:strVal val="#ppt_y"/>
                                          </p:val>
                                        </p:tav>
                                        <p:tav tm="100000">
                                          <p:val>
                                            <p:strVal val="#ppt_y"/>
                                          </p:val>
                                        </p:tav>
                                      </p:tavLst>
                                    </p:anim>
                                  </p:childTnLst>
                                </p:cTn>
                              </p:par>
                            </p:childTnLst>
                          </p:cTn>
                        </p:par>
                        <p:par>
                          <p:cTn id="82" fill="hold">
                            <p:stCondLst>
                              <p:cond delay="2000"/>
                            </p:stCondLst>
                            <p:childTnLst>
                              <p:par>
                                <p:cTn id="83" presetID="10" presetClass="entr" presetSubtype="0" fill="hold" nodeType="afterEffect">
                                  <p:stCondLst>
                                    <p:cond delay="0"/>
                                  </p:stCondLst>
                                  <p:childTnLst>
                                    <p:set>
                                      <p:cBhvr>
                                        <p:cTn id="84" dur="1" fill="hold">
                                          <p:stCondLst>
                                            <p:cond delay="0"/>
                                          </p:stCondLst>
                                        </p:cTn>
                                        <p:tgtEl>
                                          <p:spTgt spid="30"/>
                                        </p:tgtEl>
                                        <p:attrNameLst>
                                          <p:attrName>style.visibility</p:attrName>
                                        </p:attrNameLst>
                                      </p:cBhvr>
                                      <p:to>
                                        <p:strVal val="visible"/>
                                      </p:to>
                                    </p:set>
                                    <p:animEffect transition="in" filter="fade">
                                      <p:cBhvr>
                                        <p:cTn id="85" dur="1000"/>
                                        <p:tgtEl>
                                          <p:spTgt spid="30"/>
                                        </p:tgtEl>
                                      </p:cBhvr>
                                    </p:animEffect>
                                  </p:childTnLst>
                                </p:cTn>
                              </p:par>
                              <p:par>
                                <p:cTn id="86" presetID="10" presetClass="entr" presetSubtype="0" fill="hold" nodeType="withEffect">
                                  <p:stCondLst>
                                    <p:cond delay="0"/>
                                  </p:stCondLst>
                                  <p:childTnLst>
                                    <p:set>
                                      <p:cBhvr>
                                        <p:cTn id="87" dur="1" fill="hold">
                                          <p:stCondLst>
                                            <p:cond delay="0"/>
                                          </p:stCondLst>
                                        </p:cTn>
                                        <p:tgtEl>
                                          <p:spTgt spid="10"/>
                                        </p:tgtEl>
                                        <p:attrNameLst>
                                          <p:attrName>style.visibility</p:attrName>
                                        </p:attrNameLst>
                                      </p:cBhvr>
                                      <p:to>
                                        <p:strVal val="visible"/>
                                      </p:to>
                                    </p:set>
                                    <p:animEffect transition="in" filter="fade">
                                      <p:cBhvr>
                                        <p:cTn id="88"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P spid="23" grpId="0" animBg="1"/>
      <p:bldP spid="24" grpId="0" animBg="1"/>
      <p:bldP spid="25" grpId="0" animBg="1"/>
    </p:bldLst>
  </p:timing>
</p:sld>
</file>

<file path=ppt/slides/slide231.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مقطع دبیرستان</a:t>
                      </a:r>
                      <a:r>
                        <a:rPr lang="fa-IR" sz="2000" b="1" kern="1200" baseline="0" dirty="0" smtClean="0">
                          <a:solidFill>
                            <a:schemeClr val="tx1"/>
                          </a:solidFill>
                          <a:effectLst>
                            <a:outerShdw blurRad="38100" dist="38100" dir="2700000" algn="tl">
                              <a:srgbClr val="000000">
                                <a:alpha val="43137"/>
                              </a:srgbClr>
                            </a:outerShdw>
                          </a:effectLst>
                          <a:latin typeface="+mn-lt"/>
                          <a:ea typeface="+mn-ea"/>
                          <a:cs typeface="B Lotus" pitchFamily="2" charset="-78"/>
                        </a:rPr>
                        <a:t>                         </a:t>
                      </a: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تشبيه زندگي دنيا، به بازی فوتبال</a:t>
                      </a:r>
                      <a:endPar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00000"/>
                        </a:lnSpc>
                      </a:pPr>
                      <a:endPar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00000"/>
                        </a:lnSpc>
                      </a:pPr>
                      <a:endPar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00000"/>
                        </a:lnSpc>
                      </a:pPr>
                      <a:endPar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00000"/>
                        </a:lnSpc>
                      </a:pPr>
                      <a:endPar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00000"/>
                        </a:lnSpc>
                      </a:pPr>
                      <a:endPar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00000"/>
                        </a:lnSpc>
                      </a:pPr>
                      <a:endPar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00000"/>
                        </a:lnSpc>
                      </a:pPr>
                      <a:endPar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00000"/>
                        </a:lnSpc>
                      </a:pPr>
                      <a:endPar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00000"/>
                        </a:lnSpc>
                      </a:pPr>
                      <a:endPar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00000"/>
                        </a:lnSpc>
                      </a:pPr>
                      <a:endPar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00000"/>
                        </a:lnSpc>
                      </a:pPr>
                      <a:endPar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marL="342900" indent="-342900" rtl="1">
                        <a:buFont typeface="+mj-lt"/>
                        <a:buAutoNum type="arabicPeriod"/>
                      </a:pPr>
                      <a:r>
                        <a:rPr lang="ar-SA" sz="1400" b="0" kern="1200" dirty="0" smtClean="0">
                          <a:solidFill>
                            <a:schemeClr val="tx1"/>
                          </a:solidFill>
                          <a:latin typeface="+mn-lt"/>
                          <a:ea typeface="+mn-ea"/>
                          <a:cs typeface="B Lotus" pitchFamily="2" charset="-78"/>
                        </a:rPr>
                        <a:t>. لقمان: 13.</a:t>
                      </a:r>
                      <a:r>
                        <a:rPr lang="fa-IR" sz="1400" b="0" kern="1200" dirty="0" smtClean="0">
                          <a:solidFill>
                            <a:schemeClr val="tx1"/>
                          </a:solidFill>
                          <a:latin typeface="+mn-lt"/>
                          <a:ea typeface="+mn-ea"/>
                          <a:cs typeface="B Lotus" pitchFamily="2" charset="-78"/>
                        </a:rPr>
                        <a:t>«به خدا شرك مياور كه به راستى شرك ستمى بزرگ است.»</a:t>
                      </a:r>
                      <a:endParaRPr lang="en-US" sz="1400" b="1" kern="1200" dirty="0" smtClean="0">
                        <a:solidFill>
                          <a:schemeClr val="tx1"/>
                        </a:solidFill>
                        <a:latin typeface="+mn-lt"/>
                        <a:ea typeface="+mn-ea"/>
                        <a:cs typeface="B Lotus" pitchFamily="2" charset="-78"/>
                      </a:endParaRPr>
                    </a:p>
                    <a:p>
                      <a:pPr marL="342900" indent="-342900" rtl="1">
                        <a:buFont typeface="+mj-lt"/>
                        <a:buAutoNum type="arabicPeriod"/>
                      </a:pPr>
                      <a:r>
                        <a:rPr lang="ar-SA" sz="1400" b="0" kern="1200" dirty="0" smtClean="0">
                          <a:solidFill>
                            <a:schemeClr val="tx1"/>
                          </a:solidFill>
                          <a:latin typeface="+mn-lt"/>
                          <a:ea typeface="+mn-ea"/>
                          <a:cs typeface="B Lotus" pitchFamily="2" charset="-78"/>
                        </a:rPr>
                        <a:t>. بقره: 264.</a:t>
                      </a:r>
                      <a:r>
                        <a:rPr lang="fa-IR" sz="1400" b="0" kern="1200" dirty="0" smtClean="0">
                          <a:solidFill>
                            <a:schemeClr val="tx1"/>
                          </a:solidFill>
                          <a:latin typeface="+mn-lt"/>
                          <a:ea typeface="+mn-ea"/>
                          <a:cs typeface="B Lotus" pitchFamily="2" charset="-78"/>
                        </a:rPr>
                        <a:t>«اى كسانى كه ايمان آورده‏ايد، صدقه‏هاى خود را با منّت و آزار، باطل مكنيد، مانند كسى كه مالش را براى خودنمايى به مردم، انفاق مى‏كند.»</a:t>
                      </a:r>
                      <a:endParaRPr lang="en-US" sz="1400" b="1" kern="1200" dirty="0" smtClean="0">
                        <a:solidFill>
                          <a:schemeClr val="tx1"/>
                        </a:solidFill>
                        <a:latin typeface="+mn-lt"/>
                        <a:ea typeface="+mn-ea"/>
                        <a:cs typeface="B Lotus" pitchFamily="2" charset="-78"/>
                      </a:endParaRPr>
                    </a:p>
                    <a:p>
                      <a:pPr marL="342900" indent="-342900" rtl="1">
                        <a:buFont typeface="+mj-lt"/>
                        <a:buAutoNum type="arabicPeriod"/>
                      </a:pPr>
                      <a:r>
                        <a:rPr lang="ar-SA" sz="1400" b="0" kern="1200" dirty="0" smtClean="0">
                          <a:solidFill>
                            <a:schemeClr val="tx1"/>
                          </a:solidFill>
                          <a:latin typeface="+mn-lt"/>
                          <a:ea typeface="+mn-ea"/>
                          <a:cs typeface="B Lotus" pitchFamily="2" charset="-78"/>
                        </a:rPr>
                        <a:t>. نبأ: 9.</a:t>
                      </a:r>
                      <a:r>
                        <a:rPr lang="fa-IR" sz="1400" b="0" kern="1200" dirty="0" smtClean="0">
                          <a:solidFill>
                            <a:schemeClr val="tx1"/>
                          </a:solidFill>
                          <a:latin typeface="+mn-lt"/>
                          <a:ea typeface="+mn-ea"/>
                          <a:cs typeface="B Lotus" pitchFamily="2" charset="-78"/>
                        </a:rPr>
                        <a:t>«و خواب شما را [مايه‏] آسايش گردانيديم.»</a:t>
                      </a:r>
                      <a:endParaRPr lang="en-US" sz="1400" b="1" kern="1200" dirty="0" smtClean="0">
                        <a:solidFill>
                          <a:schemeClr val="tx1"/>
                        </a:solidFill>
                        <a:latin typeface="+mn-lt"/>
                        <a:ea typeface="+mn-ea"/>
                        <a:cs typeface="B Lotus" pitchFamily="2" charset="-78"/>
                      </a:endParaRPr>
                    </a:p>
                    <a:p>
                      <a:pPr marL="342900" indent="-342900" rtl="1">
                        <a:buFont typeface="+mj-lt"/>
                        <a:buAutoNum type="arabicPeriod"/>
                      </a:pPr>
                      <a:r>
                        <a:rPr lang="ar-SA" sz="1400" b="0" kern="1200" dirty="0" smtClean="0">
                          <a:solidFill>
                            <a:schemeClr val="tx1"/>
                          </a:solidFill>
                          <a:latin typeface="+mn-lt"/>
                          <a:ea typeface="+mn-ea"/>
                          <a:cs typeface="B Lotus" pitchFamily="2" charset="-78"/>
                        </a:rPr>
                        <a:t>. واقعه: 10،11.</a:t>
                      </a:r>
                      <a:r>
                        <a:rPr lang="fa-IR" sz="1400" b="0" kern="1200" dirty="0" smtClean="0">
                          <a:solidFill>
                            <a:schemeClr val="tx1"/>
                          </a:solidFill>
                          <a:latin typeface="+mn-lt"/>
                          <a:ea typeface="+mn-ea"/>
                          <a:cs typeface="B Lotus" pitchFamily="2" charset="-78"/>
                        </a:rPr>
                        <a:t>«و سبقت‏گيرندگان مقدّمند، آنانند همان مقرّبانِ [خدا].»</a:t>
                      </a:r>
                      <a:endParaRPr lang="en-US" sz="1400" b="1" kern="1200" dirty="0" smtClean="0">
                        <a:solidFill>
                          <a:schemeClr val="tx1"/>
                        </a:solidFill>
                        <a:latin typeface="+mn-lt"/>
                        <a:ea typeface="+mn-ea"/>
                        <a:cs typeface="B Lotus" pitchFamily="2" charset="-78"/>
                      </a:endParaRPr>
                    </a:p>
                    <a:p>
                      <a:pPr marL="342900" indent="-342900" rtl="1">
                        <a:buFont typeface="+mj-lt"/>
                        <a:buAutoNum type="arabicPeriod"/>
                      </a:pPr>
                      <a:r>
                        <a:rPr lang="fa-IR" sz="1400" b="0" kern="1200" dirty="0" smtClean="0">
                          <a:solidFill>
                            <a:schemeClr val="tx1"/>
                          </a:solidFill>
                          <a:latin typeface="+mn-lt"/>
                          <a:ea typeface="+mn-ea"/>
                          <a:cs typeface="B Lotus" pitchFamily="2" charset="-78"/>
                        </a:rPr>
                        <a:t>. مكارم الاخلاق، ص222.« فرزند آدمى در هفت سال اوّل زندگى، آقا و سيّد پدر و مادر است‏.»</a:t>
                      </a:r>
                    </a:p>
                    <a:p>
                      <a:pPr marL="342900" indent="-342900" rtl="1">
                        <a:buFont typeface="+mj-lt"/>
                        <a:buAutoNum type="arabicPeriod"/>
                      </a:pPr>
                      <a:r>
                        <a:rPr lang="ar-SA" sz="1400" b="0" kern="1200" baseline="30000" dirty="0" smtClean="0">
                          <a:solidFill>
                            <a:schemeClr val="tx1"/>
                          </a:solidFill>
                          <a:latin typeface="+mn-lt"/>
                          <a:ea typeface="+mn-ea"/>
                          <a:cs typeface="B Lotus" pitchFamily="2" charset="-78"/>
                        </a:rPr>
                        <a:t>. بحار الانوار، ج57، ص374.</a:t>
                      </a:r>
                      <a:r>
                        <a:rPr lang="fa-IR" sz="1400" b="0" kern="1200" baseline="30000" dirty="0" smtClean="0">
                          <a:solidFill>
                            <a:schemeClr val="tx1"/>
                          </a:solidFill>
                          <a:latin typeface="+mn-lt"/>
                          <a:ea typeface="+mn-ea"/>
                          <a:cs typeface="B Lotus" pitchFamily="2" charset="-78"/>
                        </a:rPr>
                        <a:t>«.»</a:t>
                      </a:r>
                      <a:endParaRPr lang="en-US" sz="1400" b="1" kern="1200" baseline="30000" dirty="0" smtClean="0">
                        <a:solidFill>
                          <a:schemeClr val="tx1"/>
                        </a:solidFill>
                        <a:latin typeface="+mn-lt"/>
                        <a:ea typeface="+mn-ea"/>
                        <a:cs typeface="B Lotus" pitchFamily="2" charset="-78"/>
                      </a:endParaRPr>
                    </a:p>
                    <a:p>
                      <a:pPr marL="342900" indent="-342900" rtl="1">
                        <a:buFont typeface="+mj-lt"/>
                        <a:buAutoNum type="arabicPeriod"/>
                      </a:pPr>
                      <a:r>
                        <a:rPr lang="ar-SA" sz="1400" b="0" kern="1200" dirty="0" smtClean="0">
                          <a:solidFill>
                            <a:schemeClr val="tx1"/>
                          </a:solidFill>
                          <a:latin typeface="+mn-lt"/>
                          <a:ea typeface="+mn-ea"/>
                          <a:cs typeface="B Lotus" pitchFamily="2" charset="-78"/>
                        </a:rPr>
                        <a:t>. جمعه: 8.</a:t>
                      </a:r>
                      <a:r>
                        <a:rPr lang="fa-IR" sz="1400" b="0" kern="1200" dirty="0" smtClean="0">
                          <a:solidFill>
                            <a:schemeClr val="tx1"/>
                          </a:solidFill>
                          <a:latin typeface="+mn-lt"/>
                          <a:ea typeface="+mn-ea"/>
                          <a:cs typeface="B Lotus" pitchFamily="2" charset="-78"/>
                        </a:rPr>
                        <a:t>«بگو: «آن مرگى كه از آن مى‏گريزيد، قطعاً به سر وقت شما مى‏آيد.»</a:t>
                      </a:r>
                      <a:endParaRPr lang="en-US" sz="1400" b="1" kern="1200" dirty="0" smtClean="0">
                        <a:solidFill>
                          <a:schemeClr val="tx1"/>
                        </a:solidFill>
                        <a:latin typeface="+mn-lt"/>
                        <a:ea typeface="+mn-ea"/>
                        <a:cs typeface="B Lotus" pitchFamily="2" charset="-78"/>
                      </a:endParaRPr>
                    </a:p>
                    <a:p>
                      <a:pPr marL="342900" indent="-342900" rtl="1">
                        <a:buFont typeface="+mj-lt"/>
                        <a:buAutoNum type="arabicPeriod"/>
                      </a:pPr>
                      <a:r>
                        <a:rPr lang="ar-SA" sz="1400" b="0" kern="1200" dirty="0" smtClean="0">
                          <a:solidFill>
                            <a:schemeClr val="tx1"/>
                          </a:solidFill>
                          <a:latin typeface="+mn-lt"/>
                          <a:ea typeface="+mn-ea"/>
                          <a:cs typeface="B Lotus" pitchFamily="2" charset="-78"/>
                        </a:rPr>
                        <a:t>. عصر: 1-3.</a:t>
                      </a:r>
                      <a:r>
                        <a:rPr lang="fa-IR" sz="1400" b="0" kern="1200" dirty="0" smtClean="0">
                          <a:solidFill>
                            <a:schemeClr val="tx1"/>
                          </a:solidFill>
                          <a:latin typeface="+mn-lt"/>
                          <a:ea typeface="+mn-ea"/>
                          <a:cs typeface="B Lotus" pitchFamily="2" charset="-78"/>
                        </a:rPr>
                        <a:t>«سوگند به عصرِ [غلبه حقّ بر باطل‏]،كه واقعاً انسان دستخوشِ زيان است، مگر كسانى كه گرويده و كارهاى شايسته كرده.»</a:t>
                      </a:r>
                      <a:endParaRPr lang="en-US" sz="1400" b="1"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هجدهم / قالب تشبیهی</a:t>
            </a:r>
          </a:p>
        </p:txBody>
      </p:sp>
      <p:graphicFrame>
        <p:nvGraphicFramePr>
          <p:cNvPr id="10" name="Table 9"/>
          <p:cNvGraphicFramePr>
            <a:graphicFrameLocks noGrp="1"/>
          </p:cNvGraphicFramePr>
          <p:nvPr/>
        </p:nvGraphicFramePr>
        <p:xfrm>
          <a:off x="392877" y="1357298"/>
          <a:ext cx="8358246" cy="3315293"/>
        </p:xfrm>
        <a:graphic>
          <a:graphicData uri="http://schemas.openxmlformats.org/drawingml/2006/table">
            <a:tbl>
              <a:tblPr rtl="1">
                <a:tableStyleId>{35758FB7-9AC5-4552-8A53-C91805E547FA}</a:tableStyleId>
              </a:tblPr>
              <a:tblGrid>
                <a:gridCol w="1629824"/>
                <a:gridCol w="2828892"/>
                <a:gridCol w="3899530"/>
              </a:tblGrid>
              <a:tr h="353435">
                <a:tc>
                  <a:txBody>
                    <a:bodyPr/>
                    <a:lstStyle/>
                    <a:p>
                      <a:pPr algn="ctr" rtl="1">
                        <a:lnSpc>
                          <a:spcPct val="115000"/>
                        </a:lnSpc>
                        <a:spcAft>
                          <a:spcPts val="0"/>
                        </a:spcAft>
                      </a:pPr>
                      <a:r>
                        <a:rPr lang="ar-SA" sz="1600" dirty="0">
                          <a:cs typeface="B Lotus" pitchFamily="2" charset="-78"/>
                        </a:rPr>
                        <a:t>بازی فوتبال</a:t>
                      </a:r>
                      <a:endParaRPr lang="en-US" sz="1600" dirty="0">
                        <a:latin typeface="Times New Roman"/>
                        <a:ea typeface="Calibri"/>
                        <a:cs typeface="B Lotus" pitchFamily="2" charset="-78"/>
                      </a:endParaRPr>
                    </a:p>
                  </a:txBody>
                  <a:tcPr marL="68580" marR="68580" marT="0" marB="0" anchor="ctr">
                    <a:solidFill>
                      <a:schemeClr val="accent3">
                        <a:lumMod val="60000"/>
                        <a:lumOff val="40000"/>
                      </a:schemeClr>
                    </a:solidFill>
                  </a:tcPr>
                </a:tc>
                <a:tc>
                  <a:txBody>
                    <a:bodyPr/>
                    <a:lstStyle/>
                    <a:p>
                      <a:pPr indent="1270" algn="ctr" rtl="1">
                        <a:lnSpc>
                          <a:spcPct val="115000"/>
                        </a:lnSpc>
                        <a:spcAft>
                          <a:spcPts val="0"/>
                        </a:spcAft>
                      </a:pPr>
                      <a:r>
                        <a:rPr lang="ar-SA" sz="1600" dirty="0">
                          <a:cs typeface="B Lotus" pitchFamily="2" charset="-78"/>
                        </a:rPr>
                        <a:t>زندگی دنيا</a:t>
                      </a:r>
                      <a:endParaRPr lang="en-US" sz="1600" dirty="0">
                        <a:latin typeface="Times New Roman"/>
                        <a:ea typeface="Calibri"/>
                        <a:cs typeface="B Lotus" pitchFamily="2" charset="-78"/>
                      </a:endParaRPr>
                    </a:p>
                  </a:txBody>
                  <a:tcPr marL="68580" marR="68580" marT="0" marB="0" anchor="ctr">
                    <a:solidFill>
                      <a:schemeClr val="accent3">
                        <a:lumMod val="60000"/>
                        <a:lumOff val="40000"/>
                      </a:schemeClr>
                    </a:solidFill>
                  </a:tcPr>
                </a:tc>
                <a:tc>
                  <a:txBody>
                    <a:bodyPr/>
                    <a:lstStyle/>
                    <a:p>
                      <a:pPr algn="ctr" rtl="1">
                        <a:lnSpc>
                          <a:spcPct val="115000"/>
                        </a:lnSpc>
                        <a:spcAft>
                          <a:spcPts val="0"/>
                        </a:spcAft>
                      </a:pPr>
                      <a:r>
                        <a:rPr lang="ar-SA" sz="1600" dirty="0">
                          <a:cs typeface="B Lotus" pitchFamily="2" charset="-78"/>
                        </a:rPr>
                        <a:t>مستند</a:t>
                      </a:r>
                      <a:endParaRPr lang="en-US" sz="1600" dirty="0">
                        <a:latin typeface="Times New Roman"/>
                        <a:ea typeface="Calibri"/>
                        <a:cs typeface="B Lotus" pitchFamily="2" charset="-78"/>
                      </a:endParaRPr>
                    </a:p>
                  </a:txBody>
                  <a:tcPr marL="68580" marR="68580" marT="0" marB="0" anchor="ctr">
                    <a:solidFill>
                      <a:schemeClr val="accent3">
                        <a:lumMod val="60000"/>
                        <a:lumOff val="40000"/>
                      </a:schemeClr>
                    </a:solidFill>
                  </a:tcPr>
                </a:tc>
              </a:tr>
              <a:tr h="353435">
                <a:tc>
                  <a:txBody>
                    <a:bodyPr/>
                    <a:lstStyle/>
                    <a:p>
                      <a:pPr indent="1270" algn="r" rtl="1">
                        <a:lnSpc>
                          <a:spcPct val="115000"/>
                        </a:lnSpc>
                        <a:spcAft>
                          <a:spcPts val="0"/>
                        </a:spcAft>
                      </a:pPr>
                      <a:r>
                        <a:rPr lang="ar-SA" sz="1200" b="1">
                          <a:latin typeface="Times New Roman"/>
                          <a:ea typeface="Calibri"/>
                          <a:cs typeface="B Lotus" pitchFamily="2" charset="-78"/>
                        </a:rPr>
                        <a:t>پنالتي</a:t>
                      </a:r>
                      <a:endParaRPr lang="en-US" sz="1200">
                        <a:latin typeface="Times New Roman"/>
                        <a:ea typeface="Calibri"/>
                        <a:cs typeface="B Lotus" pitchFamily="2" charset="-78"/>
                      </a:endParaRPr>
                    </a:p>
                  </a:txBody>
                  <a:tcPr marL="68580" marR="68580" marT="0" marB="0" anchor="ctr"/>
                </a:tc>
                <a:tc>
                  <a:txBody>
                    <a:bodyPr/>
                    <a:lstStyle/>
                    <a:p>
                      <a:pPr indent="1270" algn="r" rtl="1">
                        <a:lnSpc>
                          <a:spcPct val="115000"/>
                        </a:lnSpc>
                        <a:spcAft>
                          <a:spcPts val="0"/>
                        </a:spcAft>
                      </a:pPr>
                      <a:r>
                        <a:rPr lang="ar-SA" sz="1200" b="1">
                          <a:latin typeface="Times New Roman"/>
                          <a:ea typeface="Calibri"/>
                          <a:cs typeface="B Lotus" pitchFamily="2" charset="-78"/>
                        </a:rPr>
                        <a:t>انجام گناه کبیره</a:t>
                      </a:r>
                      <a:endParaRPr lang="en-US" sz="1200">
                        <a:latin typeface="Times New Roman"/>
                        <a:ea typeface="Calibri"/>
                        <a:cs typeface="B Lotus" pitchFamily="2" charset="-78"/>
                      </a:endParaRPr>
                    </a:p>
                  </a:txBody>
                  <a:tcPr marL="68580" marR="68580" marT="0" marB="0" anchor="ctr"/>
                </a:tc>
                <a:tc>
                  <a:txBody>
                    <a:bodyPr/>
                    <a:lstStyle/>
                    <a:p>
                      <a:pPr algn="r" rtl="1">
                        <a:lnSpc>
                          <a:spcPct val="115000"/>
                        </a:lnSpc>
                        <a:spcAft>
                          <a:spcPts val="0"/>
                        </a:spcAft>
                      </a:pPr>
                      <a:r>
                        <a:rPr lang="en-US" sz="1200" dirty="0">
                          <a:latin typeface="Roumouz"/>
                          <a:ea typeface="Calibri"/>
                          <a:cs typeface="B Lotus" pitchFamily="2" charset="-78"/>
                        </a:rPr>
                        <a:t>]</a:t>
                      </a:r>
                      <a:r>
                        <a:rPr lang="ar-SA" sz="1200" b="1" dirty="0">
                          <a:latin typeface="Times New Roman"/>
                          <a:ea typeface="Calibri"/>
                          <a:cs typeface="B Lotus" pitchFamily="2" charset="-78"/>
                        </a:rPr>
                        <a:t>لا تُشْرِكْ بِاللَّهِ إِنَّ الشِّرْكَ لَظُلْمٌ عَظيمٌ</a:t>
                      </a:r>
                      <a:r>
                        <a:rPr lang="en-US" sz="1200" dirty="0" smtClean="0">
                          <a:latin typeface="Roumouz"/>
                          <a:ea typeface="Calibri"/>
                          <a:cs typeface="B Lotus" pitchFamily="2" charset="-78"/>
                        </a:rPr>
                        <a:t>[</a:t>
                      </a:r>
                      <a:r>
                        <a:rPr lang="fa-IR" sz="1200" b="1" dirty="0" smtClean="0">
                          <a:latin typeface="Times New Roman"/>
                          <a:ea typeface="Calibri"/>
                          <a:cs typeface="B Lotus" pitchFamily="2" charset="-78"/>
                        </a:rPr>
                        <a:t>.1</a:t>
                      </a:r>
                      <a:endParaRPr lang="en-US" sz="1200" dirty="0">
                        <a:latin typeface="Times New Roman"/>
                        <a:ea typeface="Calibri"/>
                        <a:cs typeface="B Lotus" pitchFamily="2" charset="-78"/>
                      </a:endParaRPr>
                    </a:p>
                  </a:txBody>
                  <a:tcPr marL="68580" marR="68580" marT="0" marB="0" anchor="ctr"/>
                </a:tc>
              </a:tr>
              <a:tr h="406051">
                <a:tc>
                  <a:txBody>
                    <a:bodyPr/>
                    <a:lstStyle/>
                    <a:p>
                      <a:pPr indent="1270" algn="r" rtl="1">
                        <a:lnSpc>
                          <a:spcPct val="115000"/>
                        </a:lnSpc>
                        <a:spcAft>
                          <a:spcPts val="0"/>
                        </a:spcAft>
                      </a:pPr>
                      <a:r>
                        <a:rPr lang="ar-SA" sz="1200" b="1">
                          <a:latin typeface="Times New Roman"/>
                          <a:ea typeface="Calibri"/>
                          <a:cs typeface="B Lotus" pitchFamily="2" charset="-78"/>
                        </a:rPr>
                        <a:t>آفسايد</a:t>
                      </a:r>
                      <a:endParaRPr lang="en-US" sz="1200">
                        <a:latin typeface="Times New Roman"/>
                        <a:ea typeface="Calibri"/>
                        <a:cs typeface="B Lotus" pitchFamily="2" charset="-78"/>
                      </a:endParaRPr>
                    </a:p>
                  </a:txBody>
                  <a:tcPr marL="68580" marR="68580" marT="0" marB="0" anchor="ctr"/>
                </a:tc>
                <a:tc>
                  <a:txBody>
                    <a:bodyPr/>
                    <a:lstStyle/>
                    <a:p>
                      <a:pPr indent="1270" algn="r" rtl="1">
                        <a:lnSpc>
                          <a:spcPct val="115000"/>
                        </a:lnSpc>
                        <a:spcAft>
                          <a:spcPts val="0"/>
                        </a:spcAft>
                      </a:pPr>
                      <a:r>
                        <a:rPr lang="ar-SA" sz="1200" b="1">
                          <a:latin typeface="Times New Roman"/>
                          <a:ea typeface="Calibri"/>
                          <a:cs typeface="B Lotus" pitchFamily="2" charset="-78"/>
                        </a:rPr>
                        <a:t>ريا</a:t>
                      </a:r>
                      <a:endParaRPr lang="en-US" sz="1200">
                        <a:latin typeface="Times New Roman"/>
                        <a:ea typeface="Calibri"/>
                        <a:cs typeface="B Lotus" pitchFamily="2" charset="-78"/>
                      </a:endParaRPr>
                    </a:p>
                  </a:txBody>
                  <a:tcPr marL="68580" marR="68580" marT="0" marB="0" anchor="ctr"/>
                </a:tc>
                <a:tc>
                  <a:txBody>
                    <a:bodyPr/>
                    <a:lstStyle/>
                    <a:p>
                      <a:pPr algn="r" rtl="1">
                        <a:lnSpc>
                          <a:spcPct val="115000"/>
                        </a:lnSpc>
                        <a:spcAft>
                          <a:spcPts val="0"/>
                        </a:spcAft>
                      </a:pPr>
                      <a:r>
                        <a:rPr lang="en-US" sz="1200" dirty="0">
                          <a:latin typeface="Roumouz"/>
                          <a:ea typeface="Calibri"/>
                          <a:cs typeface="B Lotus" pitchFamily="2" charset="-78"/>
                        </a:rPr>
                        <a:t>]</a:t>
                      </a:r>
                      <a:r>
                        <a:rPr lang="ar-SA" sz="1200" b="1" dirty="0">
                          <a:latin typeface="Times New Roman"/>
                          <a:ea typeface="Calibri"/>
                          <a:cs typeface="B Lotus" pitchFamily="2" charset="-78"/>
                        </a:rPr>
                        <a:t>يا أَيُّهَا الَّذينَ آمَنُوا لا تُبْطِلُوا صَدَقاتِكُمْ بِالْمَنِّ وَ الْأَذى‏ كَالَّذي يُنْفِقُ مالَهُ رِئاءَ النَّاسِ</a:t>
                      </a:r>
                      <a:r>
                        <a:rPr lang="en-US" sz="1200" dirty="0" smtClean="0">
                          <a:latin typeface="Roumouz"/>
                          <a:ea typeface="Calibri"/>
                          <a:cs typeface="B Lotus" pitchFamily="2" charset="-78"/>
                        </a:rPr>
                        <a:t>[</a:t>
                      </a:r>
                      <a:r>
                        <a:rPr lang="fa-IR" sz="1200" dirty="0" smtClean="0">
                          <a:latin typeface="Roumouz"/>
                          <a:ea typeface="Calibri"/>
                          <a:cs typeface="B Lotus" pitchFamily="2" charset="-78"/>
                        </a:rPr>
                        <a:t>2</a:t>
                      </a:r>
                      <a:endParaRPr lang="en-US" sz="1200" dirty="0">
                        <a:latin typeface="Times New Roman"/>
                        <a:ea typeface="Calibri"/>
                        <a:cs typeface="B Lotus" pitchFamily="2" charset="-78"/>
                      </a:endParaRPr>
                    </a:p>
                  </a:txBody>
                  <a:tcPr marL="68580" marR="68580" marT="0" marB="0" anchor="ctr"/>
                </a:tc>
              </a:tr>
              <a:tr h="353435">
                <a:tc>
                  <a:txBody>
                    <a:bodyPr/>
                    <a:lstStyle/>
                    <a:p>
                      <a:pPr indent="1270" algn="r" rtl="1">
                        <a:lnSpc>
                          <a:spcPct val="115000"/>
                        </a:lnSpc>
                        <a:spcAft>
                          <a:spcPts val="0"/>
                        </a:spcAft>
                      </a:pPr>
                      <a:r>
                        <a:rPr lang="ar-SA" sz="1200" b="1">
                          <a:latin typeface="Times New Roman"/>
                          <a:ea typeface="Calibri"/>
                          <a:cs typeface="B Lotus" pitchFamily="2" charset="-78"/>
                        </a:rPr>
                        <a:t>استراحت بين دو نيمه</a:t>
                      </a:r>
                      <a:endParaRPr lang="en-US" sz="1200">
                        <a:latin typeface="Times New Roman"/>
                        <a:ea typeface="Calibri"/>
                        <a:cs typeface="B Lotus" pitchFamily="2" charset="-78"/>
                      </a:endParaRPr>
                    </a:p>
                  </a:txBody>
                  <a:tcPr marL="68580" marR="68580" marT="0" marB="0" anchor="ctr"/>
                </a:tc>
                <a:tc>
                  <a:txBody>
                    <a:bodyPr/>
                    <a:lstStyle/>
                    <a:p>
                      <a:pPr indent="1270" algn="r" rtl="1">
                        <a:lnSpc>
                          <a:spcPct val="115000"/>
                        </a:lnSpc>
                        <a:spcAft>
                          <a:spcPts val="0"/>
                        </a:spcAft>
                      </a:pPr>
                      <a:r>
                        <a:rPr lang="ar-SA" sz="1200" b="1">
                          <a:latin typeface="Times New Roman"/>
                          <a:ea typeface="Calibri"/>
                          <a:cs typeface="B Lotus" pitchFamily="2" charset="-78"/>
                        </a:rPr>
                        <a:t>خواب</a:t>
                      </a:r>
                      <a:endParaRPr lang="en-US" sz="1200">
                        <a:latin typeface="Times New Roman"/>
                        <a:ea typeface="Calibri"/>
                        <a:cs typeface="B Lotus" pitchFamily="2" charset="-78"/>
                      </a:endParaRPr>
                    </a:p>
                  </a:txBody>
                  <a:tcPr marL="68580" marR="68580" marT="0" marB="0" anchor="ctr"/>
                </a:tc>
                <a:tc>
                  <a:txBody>
                    <a:bodyPr/>
                    <a:lstStyle/>
                    <a:p>
                      <a:pPr algn="r" rtl="1">
                        <a:lnSpc>
                          <a:spcPct val="115000"/>
                        </a:lnSpc>
                        <a:spcAft>
                          <a:spcPts val="0"/>
                        </a:spcAft>
                      </a:pPr>
                      <a:r>
                        <a:rPr lang="en-US" sz="1200" dirty="0">
                          <a:latin typeface="Roumouz"/>
                          <a:ea typeface="Calibri"/>
                          <a:cs typeface="B Lotus" pitchFamily="2" charset="-78"/>
                        </a:rPr>
                        <a:t>]</a:t>
                      </a:r>
                      <a:r>
                        <a:rPr lang="ar-SA" sz="1200" b="1" dirty="0">
                          <a:latin typeface="Times New Roman"/>
                          <a:ea typeface="Calibri"/>
                          <a:cs typeface="B Lotus" pitchFamily="2" charset="-78"/>
                        </a:rPr>
                        <a:t>جَعَلْنا نَوْمَكُمْ سُباتاً</a:t>
                      </a:r>
                      <a:r>
                        <a:rPr lang="en-US" sz="1200" dirty="0">
                          <a:latin typeface="Roumouz"/>
                          <a:ea typeface="Calibri"/>
                          <a:cs typeface="B Lotus" pitchFamily="2" charset="-78"/>
                        </a:rPr>
                        <a:t>[</a:t>
                      </a:r>
                      <a:r>
                        <a:rPr lang="fa-IR" sz="1200" b="1" dirty="0" smtClean="0">
                          <a:latin typeface="Times New Roman"/>
                          <a:ea typeface="Calibri"/>
                          <a:cs typeface="B Lotus" pitchFamily="2" charset="-78"/>
                        </a:rPr>
                        <a:t>.3</a:t>
                      </a:r>
                      <a:endParaRPr lang="en-US" sz="1200" dirty="0">
                        <a:latin typeface="Times New Roman"/>
                        <a:ea typeface="Calibri"/>
                        <a:cs typeface="B Lotus" pitchFamily="2" charset="-78"/>
                      </a:endParaRPr>
                    </a:p>
                  </a:txBody>
                  <a:tcPr marL="68580" marR="68580" marT="0" marB="0" anchor="ctr"/>
                </a:tc>
              </a:tr>
              <a:tr h="353435">
                <a:tc>
                  <a:txBody>
                    <a:bodyPr/>
                    <a:lstStyle/>
                    <a:p>
                      <a:pPr indent="1270" algn="r" rtl="1">
                        <a:lnSpc>
                          <a:spcPct val="115000"/>
                        </a:lnSpc>
                        <a:spcAft>
                          <a:spcPts val="0"/>
                        </a:spcAft>
                      </a:pPr>
                      <a:r>
                        <a:rPr lang="ar-SA" sz="1200" b="1">
                          <a:latin typeface="Times New Roman"/>
                          <a:ea typeface="Calibri"/>
                          <a:cs typeface="B Lotus" pitchFamily="2" charset="-78"/>
                        </a:rPr>
                        <a:t>بهترين بازکن‏ها</a:t>
                      </a:r>
                      <a:endParaRPr lang="en-US" sz="1200">
                        <a:latin typeface="Times New Roman"/>
                        <a:ea typeface="Calibri"/>
                        <a:cs typeface="B Lotus" pitchFamily="2" charset="-78"/>
                      </a:endParaRPr>
                    </a:p>
                  </a:txBody>
                  <a:tcPr marL="68580" marR="68580" marT="0" marB="0" anchor="ctr"/>
                </a:tc>
                <a:tc>
                  <a:txBody>
                    <a:bodyPr/>
                    <a:lstStyle/>
                    <a:p>
                      <a:pPr indent="1270" algn="r" rtl="1">
                        <a:lnSpc>
                          <a:spcPct val="115000"/>
                        </a:lnSpc>
                        <a:spcAft>
                          <a:spcPts val="0"/>
                        </a:spcAft>
                      </a:pPr>
                      <a:r>
                        <a:rPr lang="ar-SA" sz="1200" b="1">
                          <a:latin typeface="Times New Roman"/>
                          <a:ea typeface="Calibri"/>
                          <a:cs typeface="B Lotus" pitchFamily="2" charset="-78"/>
                        </a:rPr>
                        <a:t>مخلصين</a:t>
                      </a:r>
                      <a:endParaRPr lang="en-US" sz="1200">
                        <a:latin typeface="Times New Roman"/>
                        <a:ea typeface="Calibri"/>
                        <a:cs typeface="B Lotus" pitchFamily="2" charset="-78"/>
                      </a:endParaRPr>
                    </a:p>
                  </a:txBody>
                  <a:tcPr marL="68580" marR="68580" marT="0" marB="0" anchor="ctr"/>
                </a:tc>
                <a:tc>
                  <a:txBody>
                    <a:bodyPr/>
                    <a:lstStyle/>
                    <a:p>
                      <a:pPr algn="r" rtl="1">
                        <a:lnSpc>
                          <a:spcPct val="115000"/>
                        </a:lnSpc>
                        <a:spcAft>
                          <a:spcPts val="0"/>
                        </a:spcAft>
                      </a:pPr>
                      <a:r>
                        <a:rPr lang="en-US" sz="1200" dirty="0">
                          <a:latin typeface="Roumouz"/>
                          <a:ea typeface="Calibri"/>
                          <a:cs typeface="B Lotus" pitchFamily="2" charset="-78"/>
                        </a:rPr>
                        <a:t>]</a:t>
                      </a:r>
                      <a:r>
                        <a:rPr lang="ar-SA" sz="1200" b="1" dirty="0">
                          <a:latin typeface="Times New Roman"/>
                          <a:ea typeface="Calibri"/>
                          <a:cs typeface="B Lotus" pitchFamily="2" charset="-78"/>
                        </a:rPr>
                        <a:t>السَّابِقُونَ السَّابِقُونَ أُولئِكَ الْمُقَرَّبُونَ</a:t>
                      </a:r>
                      <a:r>
                        <a:rPr lang="en-US" sz="1200" dirty="0" smtClean="0">
                          <a:latin typeface="Roumouz"/>
                          <a:ea typeface="Calibri"/>
                          <a:cs typeface="B Lotus" pitchFamily="2" charset="-78"/>
                        </a:rPr>
                        <a:t>[</a:t>
                      </a:r>
                      <a:r>
                        <a:rPr lang="fa-IR" sz="1200" dirty="0" smtClean="0">
                          <a:latin typeface="Roumouz"/>
                          <a:ea typeface="Calibri"/>
                          <a:cs typeface="B Lotus" pitchFamily="2" charset="-78"/>
                        </a:rPr>
                        <a:t>4</a:t>
                      </a:r>
                      <a:endParaRPr lang="en-US" sz="1200" dirty="0">
                        <a:latin typeface="Times New Roman"/>
                        <a:ea typeface="Calibri"/>
                        <a:cs typeface="B Lotus" pitchFamily="2" charset="-78"/>
                      </a:endParaRPr>
                    </a:p>
                  </a:txBody>
                  <a:tcPr marL="68580" marR="68580" marT="0" marB="0" anchor="ctr"/>
                </a:tc>
              </a:tr>
              <a:tr h="353435">
                <a:tc>
                  <a:txBody>
                    <a:bodyPr/>
                    <a:lstStyle/>
                    <a:p>
                      <a:pPr indent="1270" algn="r" rtl="1">
                        <a:lnSpc>
                          <a:spcPct val="115000"/>
                        </a:lnSpc>
                        <a:spcAft>
                          <a:spcPts val="0"/>
                        </a:spcAft>
                      </a:pPr>
                      <a:r>
                        <a:rPr lang="ar-SA" sz="1200" b="1">
                          <a:latin typeface="Times New Roman"/>
                          <a:ea typeface="Calibri"/>
                          <a:cs typeface="B Lotus" pitchFamily="2" charset="-78"/>
                        </a:rPr>
                        <a:t>نيمه‏ی اوّل</a:t>
                      </a:r>
                      <a:endParaRPr lang="en-US" sz="1200">
                        <a:latin typeface="Times New Roman"/>
                        <a:ea typeface="Calibri"/>
                        <a:cs typeface="B Lotus" pitchFamily="2" charset="-78"/>
                      </a:endParaRPr>
                    </a:p>
                  </a:txBody>
                  <a:tcPr marL="68580" marR="68580" marT="0" marB="0" anchor="ctr"/>
                </a:tc>
                <a:tc>
                  <a:txBody>
                    <a:bodyPr/>
                    <a:lstStyle/>
                    <a:p>
                      <a:pPr indent="1270" algn="r" rtl="1">
                        <a:lnSpc>
                          <a:spcPct val="115000"/>
                        </a:lnSpc>
                        <a:spcAft>
                          <a:spcPts val="0"/>
                        </a:spcAft>
                      </a:pPr>
                      <a:r>
                        <a:rPr lang="ar-SA" sz="1200" b="1">
                          <a:latin typeface="Times New Roman"/>
                          <a:ea typeface="Calibri"/>
                          <a:cs typeface="B Lotus" pitchFamily="2" charset="-78"/>
                        </a:rPr>
                        <a:t>قبل از بلوغ</a:t>
                      </a:r>
                      <a:endParaRPr lang="en-US" sz="1200">
                        <a:latin typeface="Times New Roman"/>
                        <a:ea typeface="Calibri"/>
                        <a:cs typeface="B Lotus" pitchFamily="2" charset="-78"/>
                      </a:endParaRPr>
                    </a:p>
                  </a:txBody>
                  <a:tcPr marL="68580" marR="68580" marT="0" marB="0" anchor="ctr"/>
                </a:tc>
                <a:tc>
                  <a:txBody>
                    <a:bodyPr/>
                    <a:lstStyle/>
                    <a:p>
                      <a:pPr algn="r" rtl="1">
                        <a:lnSpc>
                          <a:spcPct val="115000"/>
                        </a:lnSpc>
                        <a:spcAft>
                          <a:spcPts val="0"/>
                        </a:spcAft>
                      </a:pPr>
                      <a:r>
                        <a:rPr lang="ar-SA" sz="1200" b="1" dirty="0">
                          <a:latin typeface="Times New Roman"/>
                          <a:ea typeface="Calibri"/>
                          <a:cs typeface="B Lotus" pitchFamily="2" charset="-78"/>
                        </a:rPr>
                        <a:t>پیامبر</a:t>
                      </a:r>
                      <a:r>
                        <a:rPr lang="en-US" sz="1200" dirty="0">
                          <a:latin typeface="Roumouz"/>
                          <a:ea typeface="Calibri"/>
                          <a:cs typeface="B Lotus" pitchFamily="2" charset="-78"/>
                          <a:sym typeface="Roumouz"/>
                        </a:rPr>
                        <a:t></a:t>
                      </a:r>
                      <a:r>
                        <a:rPr lang="ar-SA" sz="1200" b="1" dirty="0">
                          <a:latin typeface="Times New Roman"/>
                          <a:ea typeface="Calibri"/>
                          <a:cs typeface="B Lotus" pitchFamily="2" charset="-78"/>
                        </a:rPr>
                        <a:t> فرمود: «اَلْوَلَدُ سَيِّدٌ سَبْعَ </a:t>
                      </a:r>
                      <a:r>
                        <a:rPr lang="ar-SA" sz="1200" b="1" dirty="0" smtClean="0">
                          <a:latin typeface="Times New Roman"/>
                          <a:ea typeface="Calibri"/>
                          <a:cs typeface="B Lotus" pitchFamily="2" charset="-78"/>
                        </a:rPr>
                        <a:t>سِنِينَ»</a:t>
                      </a:r>
                      <a:r>
                        <a:rPr lang="fa-IR" sz="1200" b="1" dirty="0" smtClean="0">
                          <a:latin typeface="Times New Roman"/>
                          <a:ea typeface="Calibri"/>
                          <a:cs typeface="B Lotus" pitchFamily="2" charset="-78"/>
                        </a:rPr>
                        <a:t>5</a:t>
                      </a:r>
                      <a:endParaRPr lang="en-US" sz="1200" dirty="0">
                        <a:latin typeface="Times New Roman"/>
                        <a:ea typeface="Calibri"/>
                        <a:cs typeface="B Lotus" pitchFamily="2" charset="-78"/>
                      </a:endParaRPr>
                    </a:p>
                  </a:txBody>
                  <a:tcPr marL="68580" marR="68580" marT="0" marB="0" anchor="ctr"/>
                </a:tc>
              </a:tr>
              <a:tr h="353435">
                <a:tc>
                  <a:txBody>
                    <a:bodyPr/>
                    <a:lstStyle/>
                    <a:p>
                      <a:pPr indent="90805" algn="r" rtl="1">
                        <a:lnSpc>
                          <a:spcPct val="115000"/>
                        </a:lnSpc>
                        <a:spcAft>
                          <a:spcPts val="0"/>
                        </a:spcAft>
                      </a:pPr>
                      <a:r>
                        <a:rPr lang="ar-SA" sz="1200" b="1">
                          <a:latin typeface="Times New Roman"/>
                          <a:ea typeface="Calibri"/>
                          <a:cs typeface="B Lotus" pitchFamily="2" charset="-78"/>
                        </a:rPr>
                        <a:t>نيمه‏ی دوم</a:t>
                      </a:r>
                      <a:endParaRPr lang="en-US" sz="1200">
                        <a:latin typeface="Times New Roman"/>
                        <a:ea typeface="Calibri"/>
                        <a:cs typeface="B Lotus" pitchFamily="2" charset="-78"/>
                      </a:endParaRPr>
                    </a:p>
                  </a:txBody>
                  <a:tcPr marL="68580" marR="68580" marT="0" marB="0" anchor="ctr"/>
                </a:tc>
                <a:tc>
                  <a:txBody>
                    <a:bodyPr/>
                    <a:lstStyle/>
                    <a:p>
                      <a:pPr indent="1270" algn="r" rtl="1">
                        <a:lnSpc>
                          <a:spcPct val="115000"/>
                        </a:lnSpc>
                        <a:spcAft>
                          <a:spcPts val="0"/>
                        </a:spcAft>
                      </a:pPr>
                      <a:r>
                        <a:rPr lang="ar-SA" sz="1200" b="1">
                          <a:latin typeface="Times New Roman"/>
                          <a:ea typeface="Calibri"/>
                          <a:cs typeface="B Lotus" pitchFamily="2" charset="-78"/>
                        </a:rPr>
                        <a:t>بعد از بلوغ</a:t>
                      </a:r>
                      <a:endParaRPr lang="en-US" sz="1200">
                        <a:latin typeface="Times New Roman"/>
                        <a:ea typeface="Calibri"/>
                        <a:cs typeface="B Lotus" pitchFamily="2" charset="-78"/>
                      </a:endParaRPr>
                    </a:p>
                  </a:txBody>
                  <a:tcPr marL="68580" marR="68580" marT="0" marB="0" anchor="ctr"/>
                </a:tc>
                <a:tc>
                  <a:txBody>
                    <a:bodyPr/>
                    <a:lstStyle/>
                    <a:p>
                      <a:pPr algn="r" rtl="1">
                        <a:lnSpc>
                          <a:spcPct val="115000"/>
                        </a:lnSpc>
                        <a:spcAft>
                          <a:spcPts val="0"/>
                        </a:spcAft>
                      </a:pPr>
                      <a:r>
                        <a:rPr lang="ar-SA" sz="1200" b="1" dirty="0">
                          <a:latin typeface="Times New Roman"/>
                          <a:ea typeface="Calibri"/>
                          <a:cs typeface="B Lotus" pitchFamily="2" charset="-78"/>
                        </a:rPr>
                        <a:t>«وَ اِذا بَلَغَ الْاَطْفالُ مِنْكُمْ الْحُلُمَ فَلْيَسْتَاْذِنُوا كَما اسْتَاْذَنَ الَّذينَ مِنْ </a:t>
                      </a:r>
                      <a:r>
                        <a:rPr lang="ar-SA" sz="1200" b="1" dirty="0" smtClean="0">
                          <a:latin typeface="Times New Roman"/>
                          <a:ea typeface="Calibri"/>
                          <a:cs typeface="B Lotus" pitchFamily="2" charset="-78"/>
                        </a:rPr>
                        <a:t>قَبْلِكُمْ»</a:t>
                      </a:r>
                      <a:r>
                        <a:rPr lang="fa-IR" sz="1200" b="1" dirty="0" smtClean="0">
                          <a:latin typeface="Times New Roman"/>
                          <a:ea typeface="Calibri"/>
                          <a:cs typeface="B Lotus" pitchFamily="2" charset="-78"/>
                        </a:rPr>
                        <a:t>6</a:t>
                      </a:r>
                      <a:endParaRPr lang="en-US" sz="1200" dirty="0">
                        <a:latin typeface="Times New Roman"/>
                        <a:ea typeface="Calibri"/>
                        <a:cs typeface="B Lotus" pitchFamily="2" charset="-78"/>
                      </a:endParaRPr>
                    </a:p>
                  </a:txBody>
                  <a:tcPr marL="68580" marR="68580" marT="0" marB="0" anchor="ctr"/>
                </a:tc>
              </a:tr>
              <a:tr h="353435">
                <a:tc>
                  <a:txBody>
                    <a:bodyPr/>
                    <a:lstStyle/>
                    <a:p>
                      <a:pPr indent="1270" algn="r" rtl="1">
                        <a:lnSpc>
                          <a:spcPct val="115000"/>
                        </a:lnSpc>
                        <a:spcAft>
                          <a:spcPts val="0"/>
                        </a:spcAft>
                      </a:pPr>
                      <a:r>
                        <a:rPr lang="ar-SA" sz="1200" b="1">
                          <a:latin typeface="Times New Roman"/>
                          <a:ea typeface="Calibri"/>
                          <a:cs typeface="B Lotus" pitchFamily="2" charset="-78"/>
                        </a:rPr>
                        <a:t>سوت پايان</a:t>
                      </a:r>
                      <a:endParaRPr lang="en-US" sz="1200">
                        <a:latin typeface="Times New Roman"/>
                        <a:ea typeface="Calibri"/>
                        <a:cs typeface="B Lotus" pitchFamily="2" charset="-78"/>
                      </a:endParaRPr>
                    </a:p>
                  </a:txBody>
                  <a:tcPr marL="68580" marR="68580" marT="0" marB="0" anchor="ctr"/>
                </a:tc>
                <a:tc>
                  <a:txBody>
                    <a:bodyPr/>
                    <a:lstStyle/>
                    <a:p>
                      <a:pPr indent="1270" algn="r" rtl="1">
                        <a:lnSpc>
                          <a:spcPct val="115000"/>
                        </a:lnSpc>
                        <a:spcAft>
                          <a:spcPts val="0"/>
                        </a:spcAft>
                      </a:pPr>
                      <a:r>
                        <a:rPr lang="ar-SA" sz="1200" b="1">
                          <a:latin typeface="Times New Roman"/>
                          <a:ea typeface="Calibri"/>
                          <a:cs typeface="B Lotus" pitchFamily="2" charset="-78"/>
                        </a:rPr>
                        <a:t>پايان عمر</a:t>
                      </a:r>
                      <a:endParaRPr lang="en-US" sz="1200">
                        <a:latin typeface="Times New Roman"/>
                        <a:ea typeface="Calibri"/>
                        <a:cs typeface="B Lotus" pitchFamily="2" charset="-78"/>
                      </a:endParaRPr>
                    </a:p>
                  </a:txBody>
                  <a:tcPr marL="68580" marR="68580" marT="0" marB="0" anchor="ctr"/>
                </a:tc>
                <a:tc>
                  <a:txBody>
                    <a:bodyPr/>
                    <a:lstStyle/>
                    <a:p>
                      <a:pPr indent="43815" algn="r" rtl="1">
                        <a:lnSpc>
                          <a:spcPct val="115000"/>
                        </a:lnSpc>
                        <a:spcAft>
                          <a:spcPts val="0"/>
                        </a:spcAft>
                      </a:pPr>
                      <a:r>
                        <a:rPr lang="en-US" sz="1200" dirty="0">
                          <a:latin typeface="Roumouz"/>
                          <a:ea typeface="Calibri"/>
                          <a:cs typeface="B Lotus" pitchFamily="2" charset="-78"/>
                          <a:sym typeface="Roumouz"/>
                        </a:rPr>
                        <a:t></a:t>
                      </a:r>
                      <a:r>
                        <a:rPr lang="ar-SA" sz="1200" b="1" dirty="0">
                          <a:latin typeface="Times New Roman"/>
                          <a:ea typeface="Calibri"/>
                          <a:cs typeface="B Lotus" pitchFamily="2" charset="-78"/>
                        </a:rPr>
                        <a:t>قُلْ إِنَّ الْمَوْتَ الَّذي تَفِرُّونَ مِنْهُ فَإِنَّهُ مُلاقيكُم</a:t>
                      </a:r>
                      <a:r>
                        <a:rPr lang="en-US" sz="1200" dirty="0">
                          <a:latin typeface="Roumouz"/>
                          <a:ea typeface="Calibri"/>
                          <a:cs typeface="B Lotus" pitchFamily="2" charset="-78"/>
                          <a:sym typeface="Roumouz"/>
                        </a:rPr>
                        <a:t></a:t>
                      </a:r>
                      <a:r>
                        <a:rPr lang="fa-IR" sz="1200" b="1" dirty="0" smtClean="0">
                          <a:latin typeface="Times New Roman"/>
                          <a:ea typeface="Calibri"/>
                          <a:cs typeface="B Lotus" pitchFamily="2" charset="-78"/>
                        </a:rPr>
                        <a:t>.7</a:t>
                      </a:r>
                      <a:endParaRPr lang="en-US" sz="1200" dirty="0">
                        <a:latin typeface="Times New Roman"/>
                        <a:ea typeface="Calibri"/>
                        <a:cs typeface="B Lotus" pitchFamily="2" charset="-78"/>
                      </a:endParaRPr>
                    </a:p>
                  </a:txBody>
                  <a:tcPr marL="68580" marR="68580" marT="0" marB="0" anchor="ctr"/>
                </a:tc>
              </a:tr>
              <a:tr h="406051">
                <a:tc>
                  <a:txBody>
                    <a:bodyPr/>
                    <a:lstStyle/>
                    <a:p>
                      <a:pPr indent="1270" algn="r" rtl="1">
                        <a:lnSpc>
                          <a:spcPct val="115000"/>
                        </a:lnSpc>
                        <a:spcAft>
                          <a:spcPts val="0"/>
                        </a:spcAft>
                      </a:pPr>
                      <a:r>
                        <a:rPr lang="ar-SA" sz="1200" b="1">
                          <a:latin typeface="Times New Roman"/>
                          <a:ea typeface="Calibri"/>
                          <a:cs typeface="B Lotus" pitchFamily="2" charset="-78"/>
                        </a:rPr>
                        <a:t>پيروز ميدان</a:t>
                      </a:r>
                      <a:endParaRPr lang="en-US" sz="1200">
                        <a:latin typeface="Times New Roman"/>
                        <a:ea typeface="Calibri"/>
                        <a:cs typeface="B Lotus" pitchFamily="2" charset="-78"/>
                      </a:endParaRPr>
                    </a:p>
                  </a:txBody>
                  <a:tcPr marL="68580" marR="68580" marT="0" marB="0" anchor="ctr"/>
                </a:tc>
                <a:tc>
                  <a:txBody>
                    <a:bodyPr/>
                    <a:lstStyle/>
                    <a:p>
                      <a:pPr indent="1270" algn="r" rtl="1">
                        <a:lnSpc>
                          <a:spcPct val="115000"/>
                        </a:lnSpc>
                        <a:spcAft>
                          <a:spcPts val="0"/>
                        </a:spcAft>
                      </a:pPr>
                      <a:r>
                        <a:rPr lang="ar-SA" sz="1200" b="1" dirty="0">
                          <a:latin typeface="Times New Roman"/>
                          <a:ea typeface="Calibri"/>
                          <a:cs typeface="B Lotus" pitchFamily="2" charset="-78"/>
                        </a:rPr>
                        <a:t>اهل ایمان وعمل صالح</a:t>
                      </a:r>
                      <a:endParaRPr lang="en-US" sz="1200" dirty="0">
                        <a:latin typeface="Times New Roman"/>
                        <a:ea typeface="Calibri"/>
                        <a:cs typeface="B Lotus" pitchFamily="2" charset="-78"/>
                      </a:endParaRPr>
                    </a:p>
                  </a:txBody>
                  <a:tcPr marL="68580" marR="68580" marT="0" marB="0" anchor="ctr"/>
                </a:tc>
                <a:tc>
                  <a:txBody>
                    <a:bodyPr/>
                    <a:lstStyle/>
                    <a:p>
                      <a:pPr indent="43815" algn="r" rtl="1">
                        <a:lnSpc>
                          <a:spcPct val="115000"/>
                        </a:lnSpc>
                        <a:spcAft>
                          <a:spcPts val="0"/>
                        </a:spcAft>
                      </a:pPr>
                      <a:r>
                        <a:rPr lang="en-US" sz="1200" dirty="0">
                          <a:latin typeface="Roumouz"/>
                          <a:ea typeface="Calibri"/>
                          <a:cs typeface="B Lotus" pitchFamily="2" charset="-78"/>
                          <a:sym typeface="Roumouz"/>
                        </a:rPr>
                        <a:t></a:t>
                      </a:r>
                      <a:r>
                        <a:rPr lang="ar-SA" sz="1200" b="1" dirty="0">
                          <a:latin typeface="Times New Roman"/>
                          <a:ea typeface="Calibri"/>
                          <a:cs typeface="B Lotus" pitchFamily="2" charset="-78"/>
                        </a:rPr>
                        <a:t>وَ الْعَصْرِ إِنَّ الْإِنْسانَ لَفي‏ خُسْرٍ</a:t>
                      </a:r>
                      <a:endParaRPr lang="en-US" sz="1200" dirty="0">
                        <a:latin typeface="Times New Roman"/>
                        <a:ea typeface="Calibri"/>
                        <a:cs typeface="B Lotus" pitchFamily="2" charset="-78"/>
                      </a:endParaRPr>
                    </a:p>
                    <a:p>
                      <a:pPr indent="43815" algn="r" rtl="1">
                        <a:lnSpc>
                          <a:spcPct val="115000"/>
                        </a:lnSpc>
                        <a:spcAft>
                          <a:spcPts val="0"/>
                        </a:spcAft>
                      </a:pPr>
                      <a:r>
                        <a:rPr lang="ar-SA" sz="1200" b="1" dirty="0">
                          <a:latin typeface="Times New Roman"/>
                          <a:ea typeface="Calibri"/>
                          <a:cs typeface="B Lotus" pitchFamily="2" charset="-78"/>
                        </a:rPr>
                        <a:t>اِلاَّ الَّذينَ آمَنُوا وَ عَمِلُوا الصَّالِحات‏</a:t>
                      </a:r>
                      <a:r>
                        <a:rPr lang="en-US" sz="1200" dirty="0" smtClean="0">
                          <a:latin typeface="Roumouz"/>
                          <a:ea typeface="Calibri"/>
                          <a:cs typeface="B Lotus" pitchFamily="2" charset="-78"/>
                          <a:sym typeface="Roumouz"/>
                        </a:rPr>
                        <a:t></a:t>
                      </a:r>
                      <a:r>
                        <a:rPr lang="fa-IR" sz="1200" dirty="0" smtClean="0">
                          <a:latin typeface="Roumouz"/>
                          <a:ea typeface="Calibri"/>
                          <a:cs typeface="B Lotus" pitchFamily="2" charset="-78"/>
                          <a:sym typeface="Roumouz"/>
                        </a:rPr>
                        <a:t>8</a:t>
                      </a:r>
                      <a:endParaRPr lang="en-US" sz="1200" dirty="0">
                        <a:latin typeface="Times New Roman"/>
                        <a:ea typeface="Calibri"/>
                        <a:cs typeface="B Lotus" pitchFamily="2" charset="-78"/>
                      </a:endParaRPr>
                    </a:p>
                  </a:txBody>
                  <a:tcPr marL="68580" marR="68580" marT="0" marB="0" anchor="ctr"/>
                </a:tc>
              </a:tr>
            </a:tbl>
          </a:graphicData>
        </a:graphic>
      </p:graphicFrame>
      <p:sp>
        <p:nvSpPr>
          <p:cNvPr id="267265" name="Rectangle 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 name="Rounded Rectangle 10">
            <a:hlinkClick r:id="rId9" action="ppaction://hlinksldjump">
              <a:snd r:embed="rId5" name="thbad.wav"/>
            </a:hlinkClick>
            <a:hlinkHover r:id="" action="ppaction://noaction">
              <a:snd r:embed="rId6" name="0.wav"/>
            </a:hlinkHover>
          </p:cNvPr>
          <p:cNvSpPr/>
          <p:nvPr/>
        </p:nvSpPr>
        <p:spPr>
          <a:xfrm flipH="1">
            <a:off x="3857620"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0" action="ppaction://hlinksldjump">
              <a:snd r:embed="rId5" name="thbad.wav"/>
            </a:hlinkClick>
            <a:hlinkHover r:id="" action="ppaction://noaction">
              <a:snd r:embed="rId6" name="0.wav"/>
            </a:hlinkHover>
          </p:cNvPr>
          <p:cNvSpPr/>
          <p:nvPr/>
        </p:nvSpPr>
        <p:spPr>
          <a:xfrm flipH="1">
            <a:off x="3571868"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1" action="ppaction://hlinksldjump">
              <a:snd r:embed="rId5" name="thbad.wav"/>
            </a:hlinkClick>
            <a:hlinkHover r:id="" action="ppaction://noaction">
              <a:snd r:embed="rId6" name="0.wav"/>
            </a:hlinkHover>
          </p:cNvPr>
          <p:cNvSpPr/>
          <p:nvPr/>
        </p:nvSpPr>
        <p:spPr>
          <a:xfrm flipH="1">
            <a:off x="328611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2" action="ppaction://hlinksldjump">
              <a:snd r:embed="rId5" name="thbad.wav"/>
            </a:hlinkClick>
            <a:hlinkHover r:id="" action="ppaction://noaction">
              <a:snd r:embed="rId6" name="0.wav"/>
            </a:hlinkHover>
          </p:cNvPr>
          <p:cNvSpPr/>
          <p:nvPr/>
        </p:nvSpPr>
        <p:spPr>
          <a:xfrm flipH="1">
            <a:off x="300036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3" action="ppaction://hlinksldjump">
              <a:snd r:embed="rId5" name="thbad.wav"/>
            </a:hlinkClick>
            <a:hlinkHover r:id="" action="ppaction://noaction">
              <a:snd r:embed="rId6" name="0.wav"/>
            </a:hlinkHover>
          </p:cNvPr>
          <p:cNvSpPr/>
          <p:nvPr/>
        </p:nvSpPr>
        <p:spPr>
          <a:xfrm flipH="1">
            <a:off x="271461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4" action="ppaction://hlinksldjump">
              <a:snd r:embed="rId5" name="thbad.wav"/>
            </a:hlinkClick>
            <a:hlinkHover r:id="" action="ppaction://noaction">
              <a:snd r:embed="rId6" name="0.wav"/>
            </a:hlinkHover>
          </p:cNvPr>
          <p:cNvSpPr/>
          <p:nvPr/>
        </p:nvSpPr>
        <p:spPr>
          <a:xfrm flipH="1">
            <a:off x="2428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5" action="ppaction://hlinksldjump">
              <a:snd r:embed="rId5" name="thbad.wav"/>
            </a:hlinkClick>
            <a:hlinkHover r:id="" action="ppaction://noaction">
              <a:snd r:embed="rId6" name="0.wav"/>
            </a:hlinkHover>
          </p:cNvPr>
          <p:cNvSpPr/>
          <p:nvPr/>
        </p:nvSpPr>
        <p:spPr>
          <a:xfrm flipH="1">
            <a:off x="214310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6" action="ppaction://hlinksldjump">
              <a:snd r:embed="rId5" name="thbad.wav"/>
            </a:hlinkClick>
            <a:hlinkHover r:id="" action="ppaction://noaction">
              <a:snd r:embed="rId6" name="0.wav"/>
            </a:hlinkHover>
          </p:cNvPr>
          <p:cNvSpPr/>
          <p:nvPr/>
        </p:nvSpPr>
        <p:spPr>
          <a:xfrm flipH="1">
            <a:off x="185229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17" action="ppaction://hlinksldjump">
              <a:snd r:embed="rId5" name="thbad.wav"/>
            </a:hlinkClick>
            <a:hlinkHover r:id="" action="ppaction://noaction">
              <a:snd r:embed="rId6" name="0.wav"/>
            </a:hlinkHover>
          </p:cNvPr>
          <p:cNvSpPr/>
          <p:nvPr/>
        </p:nvSpPr>
        <p:spPr>
          <a:xfrm flipH="1">
            <a:off x="157160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18"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19"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23" name="Rounded Rectangle 22">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4" name="Rounded Rectangle 23">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5" name="Rounded Rectangle 24">
            <a:hlinkClick r:id="rId22" action="ppaction://hlinksldjump">
              <a:snd r:embed="rId5" name="thbad.wav"/>
            </a:hlinkClick>
            <a:hlinkHover r:id="" action="ppaction://noaction">
              <a:snd r:embed="rId6" name="0.wav"/>
            </a:hlinkHover>
          </p:cNvPr>
          <p:cNvSpPr/>
          <p:nvPr/>
        </p:nvSpPr>
        <p:spPr>
          <a:xfrm flipH="1">
            <a:off x="714348"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11"/>
                                        </p:tgtEl>
                                        <p:attrNameLst>
                                          <p:attrName>style.visibility</p:attrName>
                                        </p:attrNameLst>
                                      </p:cBhvr>
                                      <p:to>
                                        <p:strVal val="visible"/>
                                      </p:to>
                                    </p:set>
                                    <p:anim calcmode="lin" valueType="num">
                                      <p:cBhvr additive="base">
                                        <p:cTn id="28" dur="1000" fill="hold"/>
                                        <p:tgtEl>
                                          <p:spTgt spid="11"/>
                                        </p:tgtEl>
                                        <p:attrNameLst>
                                          <p:attrName>ppt_x</p:attrName>
                                        </p:attrNameLst>
                                      </p:cBhvr>
                                      <p:tavLst>
                                        <p:tav tm="0">
                                          <p:val>
                                            <p:strVal val="0-#ppt_w/2"/>
                                          </p:val>
                                        </p:tav>
                                        <p:tav tm="100000">
                                          <p:val>
                                            <p:strVal val="#ppt_x"/>
                                          </p:val>
                                        </p:tav>
                                      </p:tavLst>
                                    </p:anim>
                                    <p:anim calcmode="lin" valueType="num">
                                      <p:cBhvr additive="base">
                                        <p:cTn id="29" dur="1000" fill="hold"/>
                                        <p:tgtEl>
                                          <p:spTgt spid="11"/>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12"/>
                                        </p:tgtEl>
                                        <p:attrNameLst>
                                          <p:attrName>style.visibility</p:attrName>
                                        </p:attrNameLst>
                                      </p:cBhvr>
                                      <p:to>
                                        <p:strVal val="visible"/>
                                      </p:to>
                                    </p:set>
                                    <p:anim calcmode="lin" valueType="num">
                                      <p:cBhvr additive="base">
                                        <p:cTn id="32" dur="1000" fill="hold"/>
                                        <p:tgtEl>
                                          <p:spTgt spid="12"/>
                                        </p:tgtEl>
                                        <p:attrNameLst>
                                          <p:attrName>ppt_x</p:attrName>
                                        </p:attrNameLst>
                                      </p:cBhvr>
                                      <p:tavLst>
                                        <p:tav tm="0">
                                          <p:val>
                                            <p:strVal val="0-#ppt_w/2"/>
                                          </p:val>
                                        </p:tav>
                                        <p:tav tm="100000">
                                          <p:val>
                                            <p:strVal val="#ppt_x"/>
                                          </p:val>
                                        </p:tav>
                                      </p:tavLst>
                                    </p:anim>
                                    <p:anim calcmode="lin" valueType="num">
                                      <p:cBhvr additive="base">
                                        <p:cTn id="33" dur="1000" fill="hold"/>
                                        <p:tgtEl>
                                          <p:spTgt spid="12"/>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3"/>
                                        </p:tgtEl>
                                        <p:attrNameLst>
                                          <p:attrName>style.visibility</p:attrName>
                                        </p:attrNameLst>
                                      </p:cBhvr>
                                      <p:to>
                                        <p:strVal val="visible"/>
                                      </p:to>
                                    </p:set>
                                    <p:anim calcmode="lin" valueType="num">
                                      <p:cBhvr additive="base">
                                        <p:cTn id="36" dur="1000" fill="hold"/>
                                        <p:tgtEl>
                                          <p:spTgt spid="13"/>
                                        </p:tgtEl>
                                        <p:attrNameLst>
                                          <p:attrName>ppt_x</p:attrName>
                                        </p:attrNameLst>
                                      </p:cBhvr>
                                      <p:tavLst>
                                        <p:tav tm="0">
                                          <p:val>
                                            <p:strVal val="0-#ppt_w/2"/>
                                          </p:val>
                                        </p:tav>
                                        <p:tav tm="100000">
                                          <p:val>
                                            <p:strVal val="#ppt_x"/>
                                          </p:val>
                                        </p:tav>
                                      </p:tavLst>
                                    </p:anim>
                                    <p:anim calcmode="lin" valueType="num">
                                      <p:cBhvr additive="base">
                                        <p:cTn id="37" dur="1000" fill="hold"/>
                                        <p:tgtEl>
                                          <p:spTgt spid="13"/>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4"/>
                                        </p:tgtEl>
                                        <p:attrNameLst>
                                          <p:attrName>style.visibility</p:attrName>
                                        </p:attrNameLst>
                                      </p:cBhvr>
                                      <p:to>
                                        <p:strVal val="visible"/>
                                      </p:to>
                                    </p:set>
                                    <p:anim calcmode="lin" valueType="num">
                                      <p:cBhvr additive="base">
                                        <p:cTn id="40" dur="1000" fill="hold"/>
                                        <p:tgtEl>
                                          <p:spTgt spid="14"/>
                                        </p:tgtEl>
                                        <p:attrNameLst>
                                          <p:attrName>ppt_x</p:attrName>
                                        </p:attrNameLst>
                                      </p:cBhvr>
                                      <p:tavLst>
                                        <p:tav tm="0">
                                          <p:val>
                                            <p:strVal val="0-#ppt_w/2"/>
                                          </p:val>
                                        </p:tav>
                                        <p:tav tm="100000">
                                          <p:val>
                                            <p:strVal val="#ppt_x"/>
                                          </p:val>
                                        </p:tav>
                                      </p:tavLst>
                                    </p:anim>
                                    <p:anim calcmode="lin" valueType="num">
                                      <p:cBhvr additive="base">
                                        <p:cTn id="41" dur="1000" fill="hold"/>
                                        <p:tgtEl>
                                          <p:spTgt spid="14"/>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5"/>
                                        </p:tgtEl>
                                        <p:attrNameLst>
                                          <p:attrName>style.visibility</p:attrName>
                                        </p:attrNameLst>
                                      </p:cBhvr>
                                      <p:to>
                                        <p:strVal val="visible"/>
                                      </p:to>
                                    </p:set>
                                    <p:anim calcmode="lin" valueType="num">
                                      <p:cBhvr additive="base">
                                        <p:cTn id="44" dur="1000" fill="hold"/>
                                        <p:tgtEl>
                                          <p:spTgt spid="15"/>
                                        </p:tgtEl>
                                        <p:attrNameLst>
                                          <p:attrName>ppt_x</p:attrName>
                                        </p:attrNameLst>
                                      </p:cBhvr>
                                      <p:tavLst>
                                        <p:tav tm="0">
                                          <p:val>
                                            <p:strVal val="0-#ppt_w/2"/>
                                          </p:val>
                                        </p:tav>
                                        <p:tav tm="100000">
                                          <p:val>
                                            <p:strVal val="#ppt_x"/>
                                          </p:val>
                                        </p:tav>
                                      </p:tavLst>
                                    </p:anim>
                                    <p:anim calcmode="lin" valueType="num">
                                      <p:cBhvr additive="base">
                                        <p:cTn id="45" dur="1000" fill="hold"/>
                                        <p:tgtEl>
                                          <p:spTgt spid="15"/>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6"/>
                                        </p:tgtEl>
                                        <p:attrNameLst>
                                          <p:attrName>style.visibility</p:attrName>
                                        </p:attrNameLst>
                                      </p:cBhvr>
                                      <p:to>
                                        <p:strVal val="visible"/>
                                      </p:to>
                                    </p:set>
                                    <p:anim calcmode="lin" valueType="num">
                                      <p:cBhvr additive="base">
                                        <p:cTn id="48" dur="1000" fill="hold"/>
                                        <p:tgtEl>
                                          <p:spTgt spid="16"/>
                                        </p:tgtEl>
                                        <p:attrNameLst>
                                          <p:attrName>ppt_x</p:attrName>
                                        </p:attrNameLst>
                                      </p:cBhvr>
                                      <p:tavLst>
                                        <p:tav tm="0">
                                          <p:val>
                                            <p:strVal val="0-#ppt_w/2"/>
                                          </p:val>
                                        </p:tav>
                                        <p:tav tm="100000">
                                          <p:val>
                                            <p:strVal val="#ppt_x"/>
                                          </p:val>
                                        </p:tav>
                                      </p:tavLst>
                                    </p:anim>
                                    <p:anim calcmode="lin" valueType="num">
                                      <p:cBhvr additive="base">
                                        <p:cTn id="49" dur="1000" fill="hold"/>
                                        <p:tgtEl>
                                          <p:spTgt spid="16"/>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7"/>
                                        </p:tgtEl>
                                        <p:attrNameLst>
                                          <p:attrName>style.visibility</p:attrName>
                                        </p:attrNameLst>
                                      </p:cBhvr>
                                      <p:to>
                                        <p:strVal val="visible"/>
                                      </p:to>
                                    </p:set>
                                    <p:anim calcmode="lin" valueType="num">
                                      <p:cBhvr additive="base">
                                        <p:cTn id="52" dur="1000" fill="hold"/>
                                        <p:tgtEl>
                                          <p:spTgt spid="17"/>
                                        </p:tgtEl>
                                        <p:attrNameLst>
                                          <p:attrName>ppt_x</p:attrName>
                                        </p:attrNameLst>
                                      </p:cBhvr>
                                      <p:tavLst>
                                        <p:tav tm="0">
                                          <p:val>
                                            <p:strVal val="0-#ppt_w/2"/>
                                          </p:val>
                                        </p:tav>
                                        <p:tav tm="100000">
                                          <p:val>
                                            <p:strVal val="#ppt_x"/>
                                          </p:val>
                                        </p:tav>
                                      </p:tavLst>
                                    </p:anim>
                                    <p:anim calcmode="lin" valueType="num">
                                      <p:cBhvr additive="base">
                                        <p:cTn id="53" dur="1000" fill="hold"/>
                                        <p:tgtEl>
                                          <p:spTgt spid="17"/>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8"/>
                                        </p:tgtEl>
                                        <p:attrNameLst>
                                          <p:attrName>style.visibility</p:attrName>
                                        </p:attrNameLst>
                                      </p:cBhvr>
                                      <p:to>
                                        <p:strVal val="visible"/>
                                      </p:to>
                                    </p:set>
                                    <p:anim calcmode="lin" valueType="num">
                                      <p:cBhvr additive="base">
                                        <p:cTn id="56" dur="1000" fill="hold"/>
                                        <p:tgtEl>
                                          <p:spTgt spid="18"/>
                                        </p:tgtEl>
                                        <p:attrNameLst>
                                          <p:attrName>ppt_x</p:attrName>
                                        </p:attrNameLst>
                                      </p:cBhvr>
                                      <p:tavLst>
                                        <p:tav tm="0">
                                          <p:val>
                                            <p:strVal val="0-#ppt_w/2"/>
                                          </p:val>
                                        </p:tav>
                                        <p:tav tm="100000">
                                          <p:val>
                                            <p:strVal val="#ppt_x"/>
                                          </p:val>
                                        </p:tav>
                                      </p:tavLst>
                                    </p:anim>
                                    <p:anim calcmode="lin" valueType="num">
                                      <p:cBhvr additive="base">
                                        <p:cTn id="57" dur="1000" fill="hold"/>
                                        <p:tgtEl>
                                          <p:spTgt spid="18"/>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9"/>
                                        </p:tgtEl>
                                        <p:attrNameLst>
                                          <p:attrName>style.visibility</p:attrName>
                                        </p:attrNameLst>
                                      </p:cBhvr>
                                      <p:to>
                                        <p:strVal val="visible"/>
                                      </p:to>
                                    </p:set>
                                    <p:anim calcmode="lin" valueType="num">
                                      <p:cBhvr additive="base">
                                        <p:cTn id="60" dur="1000" fill="hold"/>
                                        <p:tgtEl>
                                          <p:spTgt spid="19"/>
                                        </p:tgtEl>
                                        <p:attrNameLst>
                                          <p:attrName>ppt_x</p:attrName>
                                        </p:attrNameLst>
                                      </p:cBhvr>
                                      <p:tavLst>
                                        <p:tav tm="0">
                                          <p:val>
                                            <p:strVal val="0-#ppt_w/2"/>
                                          </p:val>
                                        </p:tav>
                                        <p:tav tm="100000">
                                          <p:val>
                                            <p:strVal val="#ppt_x"/>
                                          </p:val>
                                        </p:tav>
                                      </p:tavLst>
                                    </p:anim>
                                    <p:anim calcmode="lin" valueType="num">
                                      <p:cBhvr additive="base">
                                        <p:cTn id="61" dur="1000" fill="hold"/>
                                        <p:tgtEl>
                                          <p:spTgt spid="19"/>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20"/>
                                        </p:tgtEl>
                                        <p:attrNameLst>
                                          <p:attrName>style.visibility</p:attrName>
                                        </p:attrNameLst>
                                      </p:cBhvr>
                                      <p:to>
                                        <p:strVal val="visible"/>
                                      </p:to>
                                    </p:set>
                                    <p:anim calcmode="lin" valueType="num">
                                      <p:cBhvr additive="base">
                                        <p:cTn id="64" dur="1000" fill="hold"/>
                                        <p:tgtEl>
                                          <p:spTgt spid="20"/>
                                        </p:tgtEl>
                                        <p:attrNameLst>
                                          <p:attrName>ppt_x</p:attrName>
                                        </p:attrNameLst>
                                      </p:cBhvr>
                                      <p:tavLst>
                                        <p:tav tm="0">
                                          <p:val>
                                            <p:strVal val="0-#ppt_w/2"/>
                                          </p:val>
                                        </p:tav>
                                        <p:tav tm="100000">
                                          <p:val>
                                            <p:strVal val="#ppt_x"/>
                                          </p:val>
                                        </p:tav>
                                      </p:tavLst>
                                    </p:anim>
                                    <p:anim calcmode="lin" valueType="num">
                                      <p:cBhvr additive="base">
                                        <p:cTn id="65" dur="1000" fill="hold"/>
                                        <p:tgtEl>
                                          <p:spTgt spid="20"/>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22"/>
                                        </p:tgtEl>
                                        <p:attrNameLst>
                                          <p:attrName>style.visibility</p:attrName>
                                        </p:attrNameLst>
                                      </p:cBhvr>
                                      <p:to>
                                        <p:strVal val="visible"/>
                                      </p:to>
                                    </p:set>
                                    <p:anim calcmode="lin" valueType="num">
                                      <p:cBhvr additive="base">
                                        <p:cTn id="68" dur="1000" fill="hold"/>
                                        <p:tgtEl>
                                          <p:spTgt spid="22"/>
                                        </p:tgtEl>
                                        <p:attrNameLst>
                                          <p:attrName>ppt_x</p:attrName>
                                        </p:attrNameLst>
                                      </p:cBhvr>
                                      <p:tavLst>
                                        <p:tav tm="0">
                                          <p:val>
                                            <p:strVal val="0-#ppt_w/2"/>
                                          </p:val>
                                        </p:tav>
                                        <p:tav tm="100000">
                                          <p:val>
                                            <p:strVal val="#ppt_x"/>
                                          </p:val>
                                        </p:tav>
                                      </p:tavLst>
                                    </p:anim>
                                    <p:anim calcmode="lin" valueType="num">
                                      <p:cBhvr additive="base">
                                        <p:cTn id="69" dur="1000" fill="hold"/>
                                        <p:tgtEl>
                                          <p:spTgt spid="22"/>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23"/>
                                        </p:tgtEl>
                                        <p:attrNameLst>
                                          <p:attrName>style.visibility</p:attrName>
                                        </p:attrNameLst>
                                      </p:cBhvr>
                                      <p:to>
                                        <p:strVal val="visible"/>
                                      </p:to>
                                    </p:set>
                                    <p:anim calcmode="lin" valueType="num">
                                      <p:cBhvr additive="base">
                                        <p:cTn id="72" dur="1000" fill="hold"/>
                                        <p:tgtEl>
                                          <p:spTgt spid="23"/>
                                        </p:tgtEl>
                                        <p:attrNameLst>
                                          <p:attrName>ppt_x</p:attrName>
                                        </p:attrNameLst>
                                      </p:cBhvr>
                                      <p:tavLst>
                                        <p:tav tm="0">
                                          <p:val>
                                            <p:strVal val="0-#ppt_w/2"/>
                                          </p:val>
                                        </p:tav>
                                        <p:tav tm="100000">
                                          <p:val>
                                            <p:strVal val="#ppt_x"/>
                                          </p:val>
                                        </p:tav>
                                      </p:tavLst>
                                    </p:anim>
                                    <p:anim calcmode="lin" valueType="num">
                                      <p:cBhvr additive="base">
                                        <p:cTn id="73" dur="1000" fill="hold"/>
                                        <p:tgtEl>
                                          <p:spTgt spid="23"/>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additive="base">
                                        <p:cTn id="76" dur="1000" fill="hold"/>
                                        <p:tgtEl>
                                          <p:spTgt spid="25"/>
                                        </p:tgtEl>
                                        <p:attrNameLst>
                                          <p:attrName>ppt_x</p:attrName>
                                        </p:attrNameLst>
                                      </p:cBhvr>
                                      <p:tavLst>
                                        <p:tav tm="0">
                                          <p:val>
                                            <p:strVal val="0-#ppt_w/2"/>
                                          </p:val>
                                        </p:tav>
                                        <p:tav tm="100000">
                                          <p:val>
                                            <p:strVal val="#ppt_x"/>
                                          </p:val>
                                        </p:tav>
                                      </p:tavLst>
                                    </p:anim>
                                    <p:anim calcmode="lin" valueType="num">
                                      <p:cBhvr additive="base">
                                        <p:cTn id="77" dur="1000" fill="hold"/>
                                        <p:tgtEl>
                                          <p:spTgt spid="25"/>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4"/>
                                        </p:tgtEl>
                                        <p:attrNameLst>
                                          <p:attrName>style.visibility</p:attrName>
                                        </p:attrNameLst>
                                      </p:cBhvr>
                                      <p:to>
                                        <p:strVal val="visible"/>
                                      </p:to>
                                    </p:set>
                                    <p:anim calcmode="lin" valueType="num">
                                      <p:cBhvr additive="base">
                                        <p:cTn id="80" dur="1000" fill="hold"/>
                                        <p:tgtEl>
                                          <p:spTgt spid="24"/>
                                        </p:tgtEl>
                                        <p:attrNameLst>
                                          <p:attrName>ppt_x</p:attrName>
                                        </p:attrNameLst>
                                      </p:cBhvr>
                                      <p:tavLst>
                                        <p:tav tm="0">
                                          <p:val>
                                            <p:strVal val="0-#ppt_w/2"/>
                                          </p:val>
                                        </p:tav>
                                        <p:tav tm="100000">
                                          <p:val>
                                            <p:strVal val="#ppt_x"/>
                                          </p:val>
                                        </p:tav>
                                      </p:tavLst>
                                    </p:anim>
                                    <p:anim calcmode="lin" valueType="num">
                                      <p:cBhvr additive="base">
                                        <p:cTn id="81" dur="1000" fill="hold"/>
                                        <p:tgtEl>
                                          <p:spTgt spid="24"/>
                                        </p:tgtEl>
                                        <p:attrNameLst>
                                          <p:attrName>ppt_y</p:attrName>
                                        </p:attrNameLst>
                                      </p:cBhvr>
                                      <p:tavLst>
                                        <p:tav tm="0">
                                          <p:val>
                                            <p:strVal val="#ppt_y"/>
                                          </p:val>
                                        </p:tav>
                                        <p:tav tm="100000">
                                          <p:val>
                                            <p:strVal val="#ppt_y"/>
                                          </p:val>
                                        </p:tav>
                                      </p:tavLst>
                                    </p:anim>
                                  </p:childTnLst>
                                </p:cTn>
                              </p:par>
                            </p:childTnLst>
                          </p:cTn>
                        </p:par>
                        <p:par>
                          <p:cTn id="82" fill="hold">
                            <p:stCondLst>
                              <p:cond delay="2000"/>
                            </p:stCondLst>
                            <p:childTnLst>
                              <p:par>
                                <p:cTn id="83" presetID="10" presetClass="entr" presetSubtype="0" fill="hold" nodeType="afterEffect">
                                  <p:stCondLst>
                                    <p:cond delay="0"/>
                                  </p:stCondLst>
                                  <p:childTnLst>
                                    <p:set>
                                      <p:cBhvr>
                                        <p:cTn id="84" dur="1" fill="hold">
                                          <p:stCondLst>
                                            <p:cond delay="0"/>
                                          </p:stCondLst>
                                        </p:cTn>
                                        <p:tgtEl>
                                          <p:spTgt spid="30"/>
                                        </p:tgtEl>
                                        <p:attrNameLst>
                                          <p:attrName>style.visibility</p:attrName>
                                        </p:attrNameLst>
                                      </p:cBhvr>
                                      <p:to>
                                        <p:strVal val="visible"/>
                                      </p:to>
                                    </p:set>
                                    <p:animEffect transition="in" filter="fade">
                                      <p:cBhvr>
                                        <p:cTn id="85" dur="1000"/>
                                        <p:tgtEl>
                                          <p:spTgt spid="30"/>
                                        </p:tgtEl>
                                      </p:cBhvr>
                                    </p:animEffect>
                                  </p:childTnLst>
                                </p:cTn>
                              </p:par>
                              <p:par>
                                <p:cTn id="86" presetID="10" presetClass="entr" presetSubtype="0" fill="hold" nodeType="withEffect">
                                  <p:stCondLst>
                                    <p:cond delay="0"/>
                                  </p:stCondLst>
                                  <p:childTnLst>
                                    <p:set>
                                      <p:cBhvr>
                                        <p:cTn id="87" dur="1" fill="hold">
                                          <p:stCondLst>
                                            <p:cond delay="0"/>
                                          </p:stCondLst>
                                        </p:cTn>
                                        <p:tgtEl>
                                          <p:spTgt spid="10"/>
                                        </p:tgtEl>
                                        <p:attrNameLst>
                                          <p:attrName>style.visibility</p:attrName>
                                        </p:attrNameLst>
                                      </p:cBhvr>
                                      <p:to>
                                        <p:strVal val="visible"/>
                                      </p:to>
                                    </p:set>
                                    <p:animEffect transition="in" filter="fade">
                                      <p:cBhvr>
                                        <p:cTn id="88"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P spid="23" grpId="0" animBg="1"/>
      <p:bldP spid="24" grpId="0" animBg="1"/>
      <p:bldP spid="25" grpId="0" animBg="1"/>
    </p:bldLst>
  </p:timing>
</p:sld>
</file>

<file path=ppt/slides/slide232.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اولیا ومربّیان		</a:t>
                      </a:r>
                      <a:r>
                        <a:rPr lang="fa-IR" sz="2200" b="1" kern="1200" baseline="0" dirty="0" smtClean="0">
                          <a:solidFill>
                            <a:schemeClr val="tx1"/>
                          </a:solidFill>
                          <a:effectLst>
                            <a:outerShdw blurRad="38100" dist="38100" dir="2700000" algn="tl">
                              <a:srgbClr val="000000">
                                <a:alpha val="43137"/>
                              </a:srgbClr>
                            </a:outerShdw>
                          </a:effectLst>
                          <a:latin typeface="+mn-lt"/>
                          <a:ea typeface="+mn-ea"/>
                          <a:cs typeface="B Lotus" pitchFamily="2" charset="-78"/>
                        </a:rPr>
                        <a:t>   </a:t>
                      </a:r>
                    </a:p>
                    <a:p>
                      <a:pPr rtl="1">
                        <a:lnSpc>
                          <a:spcPct val="150000"/>
                        </a:lnSpc>
                      </a:pPr>
                      <a:r>
                        <a:rPr lang="fa-IR" sz="2200" b="1" kern="1200" baseline="0" dirty="0" smtClean="0">
                          <a:solidFill>
                            <a:schemeClr val="tx1"/>
                          </a:solidFill>
                          <a:effectLst>
                            <a:outerShdw blurRad="38100" dist="38100" dir="2700000" algn="tl">
                              <a:srgbClr val="000000">
                                <a:alpha val="43137"/>
                              </a:srgbClr>
                            </a:outerShdw>
                          </a:effectLst>
                          <a:latin typeface="+mn-lt"/>
                          <a:ea typeface="+mn-ea"/>
                          <a:cs typeface="B Lotus" pitchFamily="2" charset="-78"/>
                        </a:rPr>
                        <a:t>       </a:t>
                      </a: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تشبيه گناه به اعتياد</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1. انسان سالم و عاقل، اعتياد را بد مي‏داند؛گناه را نيز.</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2. اعتياد از آشنايان، دوستان و افراد دیگرممکن است به فرد سرايت ‌كند؛گناه هم.</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3. مواد مخدّر تسكين دهنده‏ی موقّتي است؛گناه هم.</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4. اعتياد از يك تعارف ساده آغاز مي‌شود؛گناه هم.</a:t>
                      </a:r>
                      <a:endParaRPr lang="en-US" sz="2200" b="1" kern="1200" dirty="0" smtClean="0">
                        <a:solidFill>
                          <a:schemeClr val="tx1"/>
                        </a:solidFill>
                        <a:latin typeface="+mn-lt"/>
                        <a:ea typeface="+mn-ea"/>
                        <a:cs typeface="B Lotus" pitchFamily="2" charset="-78"/>
                      </a:endParaRPr>
                    </a:p>
                    <a:p>
                      <a:pPr lvl="1" rtl="1">
                        <a:lnSpc>
                          <a:spcPct val="150000"/>
                        </a:lnSpc>
                      </a:pPr>
                      <a:r>
                        <a:rPr lang="en-US" sz="2200" b="1" kern="1200" dirty="0" smtClean="0">
                          <a:solidFill>
                            <a:schemeClr val="tx1"/>
                          </a:solidFill>
                          <a:latin typeface="+mn-lt"/>
                          <a:ea typeface="+mn-ea"/>
                          <a:cs typeface="B Lotus" pitchFamily="2" charset="-78"/>
                        </a:rPr>
                        <a:t>]</a:t>
                      </a:r>
                      <a:r>
                        <a:rPr lang="fa-IR" sz="2200" b="1" kern="1200" dirty="0" smtClean="0">
                          <a:solidFill>
                            <a:schemeClr val="tx1"/>
                          </a:solidFill>
                          <a:latin typeface="+mn-lt"/>
                          <a:ea typeface="+mn-ea"/>
                          <a:cs typeface="B Lotus" pitchFamily="2" charset="-78"/>
                        </a:rPr>
                        <a:t>وَ لا تَقْرَبُوا الزِّنى</a:t>
                      </a:r>
                      <a:r>
                        <a:rPr lang="en-US" sz="2200" b="1" kern="1200" dirty="0" smtClean="0">
                          <a:solidFill>
                            <a:schemeClr val="tx1"/>
                          </a:solidFill>
                          <a:latin typeface="+mn-lt"/>
                          <a:ea typeface="+mn-ea"/>
                          <a:cs typeface="B Lotus" pitchFamily="2" charset="-78"/>
                        </a:rPr>
                        <a:t>[</a:t>
                      </a:r>
                      <a:r>
                        <a:rPr lang="fa-IR" sz="2200" b="1" kern="1200" dirty="0" smtClean="0">
                          <a:solidFill>
                            <a:schemeClr val="tx1"/>
                          </a:solidFill>
                          <a:latin typeface="+mn-lt"/>
                          <a:ea typeface="+mn-ea"/>
                          <a:cs typeface="B Lotus" pitchFamily="2" charset="-78"/>
                        </a:rPr>
                        <a:t>؛</a:t>
                      </a:r>
                      <a:r>
                        <a:rPr lang="fa-IR" sz="2400" b="0" kern="1200" dirty="0" smtClean="0">
                          <a:solidFill>
                            <a:schemeClr val="tx1"/>
                          </a:solidFill>
                          <a:effectLst>
                            <a:glow rad="139700">
                              <a:schemeClr val="accent2">
                                <a:satMod val="175000"/>
                                <a:alpha val="40000"/>
                              </a:schemeClr>
                            </a:glow>
                          </a:effectLst>
                          <a:latin typeface="+mn-lt"/>
                          <a:ea typeface="+mn-ea"/>
                          <a:cs typeface="B Lotus" pitchFamily="2" charset="-78"/>
                        </a:rPr>
                        <a:t> *</a:t>
                      </a:r>
                      <a:r>
                        <a:rPr lang="fa-IR" sz="2200" b="1" kern="1200" dirty="0" smtClean="0">
                          <a:solidFill>
                            <a:schemeClr val="tx1"/>
                          </a:solidFill>
                          <a:latin typeface="+mn-lt"/>
                          <a:ea typeface="+mn-ea"/>
                          <a:cs typeface="B Lotus" pitchFamily="2" charset="-78"/>
                        </a:rPr>
                        <a:t> «و به زنا حتّی نزدیک هم نشوید.»</a:t>
                      </a:r>
                      <a:endParaRPr lang="en-US" sz="2200" b="1" kern="1200" dirty="0" smtClean="0">
                        <a:solidFill>
                          <a:schemeClr val="tx1"/>
                        </a:solidFill>
                        <a:latin typeface="+mn-lt"/>
                        <a:ea typeface="+mn-ea"/>
                        <a:cs typeface="B Lotus" pitchFamily="2" charset="-78"/>
                      </a:endParaRPr>
                    </a:p>
                    <a:p>
                      <a:pPr lvl="1" rtl="1">
                        <a:lnSpc>
                          <a:spcPct val="150000"/>
                        </a:lnSpc>
                      </a:pPr>
                      <a:r>
                        <a:rPr lang="en-US" sz="2200" b="1" kern="1200" dirty="0" smtClean="0">
                          <a:solidFill>
                            <a:schemeClr val="tx1"/>
                          </a:solidFill>
                          <a:latin typeface="+mn-lt"/>
                          <a:ea typeface="+mn-ea"/>
                          <a:cs typeface="B Lotus" pitchFamily="2" charset="-78"/>
                        </a:rPr>
                        <a:t>]</a:t>
                      </a:r>
                      <a:r>
                        <a:rPr lang="fa-IR" sz="2200" b="1" kern="1200" dirty="0" smtClean="0">
                          <a:solidFill>
                            <a:schemeClr val="tx1"/>
                          </a:solidFill>
                          <a:latin typeface="+mn-lt"/>
                          <a:ea typeface="+mn-ea"/>
                          <a:cs typeface="B Lotus" pitchFamily="2" charset="-78"/>
                        </a:rPr>
                        <a:t>وَ لا تَتَّبِعُوا خُطُواتِ الشَّيطان‏</a:t>
                      </a:r>
                      <a:r>
                        <a:rPr lang="en-US" sz="2200" b="1" kern="1200" dirty="0" smtClean="0">
                          <a:solidFill>
                            <a:schemeClr val="tx1"/>
                          </a:solidFill>
                          <a:latin typeface="+mn-lt"/>
                          <a:ea typeface="+mn-ea"/>
                          <a:cs typeface="B Lotus" pitchFamily="2" charset="-78"/>
                        </a:rPr>
                        <a:t>[</a:t>
                      </a:r>
                      <a:r>
                        <a:rPr lang="fa-IR" sz="2200" b="1" kern="1200" dirty="0" smtClean="0">
                          <a:solidFill>
                            <a:schemeClr val="tx1"/>
                          </a:solidFill>
                          <a:latin typeface="+mn-lt"/>
                          <a:ea typeface="+mn-ea"/>
                          <a:cs typeface="B Lotus" pitchFamily="2" charset="-78"/>
                        </a:rPr>
                        <a:t>؛</a:t>
                      </a:r>
                      <a:r>
                        <a:rPr lang="fa-IR" sz="2400" b="0" kern="1200" dirty="0" smtClean="0">
                          <a:solidFill>
                            <a:schemeClr val="tx1"/>
                          </a:solidFill>
                          <a:effectLst>
                            <a:glow rad="139700">
                              <a:schemeClr val="accent2">
                                <a:satMod val="175000"/>
                                <a:alpha val="40000"/>
                              </a:schemeClr>
                            </a:glow>
                          </a:effectLst>
                          <a:latin typeface="+mn-lt"/>
                          <a:ea typeface="+mn-ea"/>
                          <a:cs typeface="B Lotus" pitchFamily="2" charset="-78"/>
                        </a:rPr>
                        <a:t> **</a:t>
                      </a:r>
                      <a:r>
                        <a:rPr lang="fa-IR" sz="2200" b="1" kern="1200" dirty="0" smtClean="0">
                          <a:solidFill>
                            <a:schemeClr val="tx1"/>
                          </a:solidFill>
                          <a:latin typeface="+mn-lt"/>
                          <a:ea typeface="+mn-ea"/>
                          <a:cs typeface="B Lotus" pitchFamily="2" charset="-78"/>
                        </a:rPr>
                        <a:t> «و هرگز از وسوسه‌های شیطان تبعیت نکنید.»</a:t>
                      </a:r>
                      <a:endParaRPr lang="en-US" sz="2200" b="1" kern="1200" dirty="0" smtClean="0">
                        <a:solidFill>
                          <a:schemeClr val="tx1"/>
                        </a:solidFill>
                        <a:latin typeface="+mn-lt"/>
                        <a:ea typeface="+mn-ea"/>
                        <a:cs typeface="B Lotus" pitchFamily="2" charset="-78"/>
                      </a:endParaRPr>
                    </a:p>
                    <a:p>
                      <a:pPr lvl="1" rtl="1">
                        <a:lnSpc>
                          <a:spcPct val="150000"/>
                        </a:lnSpc>
                      </a:pPr>
                      <a:r>
                        <a:rPr lang="ar-SA" sz="2200" b="1" kern="1200" dirty="0" smtClean="0">
                          <a:solidFill>
                            <a:schemeClr val="tx1"/>
                          </a:solidFill>
                          <a:latin typeface="+mn-lt"/>
                          <a:ea typeface="+mn-ea"/>
                          <a:cs typeface="B Lotus" pitchFamily="2" charset="-78"/>
                        </a:rPr>
                        <a:t>5. فرد آلوده، تا مدّتي اعتياد خود را مخفي وظاهر سازي مي‏کند؛در گناه هم، چنین است.  </a:t>
                      </a:r>
                      <a:endParaRPr lang="fa-IR" sz="2200" b="1" kern="1200" dirty="0" smtClean="0">
                        <a:solidFill>
                          <a:schemeClr val="tx1"/>
                        </a:solidFill>
                        <a:latin typeface="+mn-lt"/>
                        <a:ea typeface="+mn-ea"/>
                        <a:cs typeface="B Lotus" pitchFamily="2" charset="-78"/>
                      </a:endParaRPr>
                    </a:p>
                    <a:p>
                      <a:pPr rtl="1">
                        <a:lnSpc>
                          <a:spcPct val="150000"/>
                        </a:lnSpc>
                      </a:pPr>
                      <a:r>
                        <a:rPr lang="ar-SA" sz="1800" b="1" kern="1200" dirty="0" smtClean="0">
                          <a:solidFill>
                            <a:schemeClr val="tx1"/>
                          </a:solidFill>
                          <a:latin typeface="+mn-lt"/>
                          <a:ea typeface="+mn-ea"/>
                          <a:cs typeface="B Lotus" pitchFamily="2" charset="-78"/>
                        </a:rPr>
                        <a:t> </a:t>
                      </a:r>
                      <a:r>
                        <a:rPr lang="fa-IR" sz="18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اسراء: 32.</a:t>
                      </a:r>
                      <a:endParaRPr lang="en-US" sz="1800" b="1" kern="1200" dirty="0" smtClean="0">
                        <a:solidFill>
                          <a:schemeClr val="tx1"/>
                        </a:solidFill>
                        <a:latin typeface="+mn-lt"/>
                        <a:ea typeface="+mn-ea"/>
                        <a:cs typeface="B Lotus" pitchFamily="2" charset="-78"/>
                      </a:endParaRPr>
                    </a:p>
                    <a:p>
                      <a:pPr rtl="1">
                        <a:lnSpc>
                          <a:spcPct val="150000"/>
                        </a:lnSpc>
                      </a:pPr>
                      <a:r>
                        <a:rPr lang="fa-IR" sz="18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بقره: 168.</a:t>
                      </a:r>
                      <a:endParaRPr lang="en-US" sz="18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هجدهم / قالب تشبیهی</a:t>
            </a:r>
          </a:p>
        </p:txBody>
      </p:sp>
      <p:sp>
        <p:nvSpPr>
          <p:cNvPr id="267265" name="Rectangle 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 name="Rounded Rectangle 10">
            <a:hlinkClick r:id="rId9" action="ppaction://hlinksldjump">
              <a:snd r:embed="rId5" name="thbad.wav"/>
            </a:hlinkClick>
            <a:hlinkHover r:id="" action="ppaction://noaction">
              <a:snd r:embed="rId6" name="0.wav"/>
            </a:hlinkHover>
          </p:cNvPr>
          <p:cNvSpPr/>
          <p:nvPr/>
        </p:nvSpPr>
        <p:spPr>
          <a:xfrm flipH="1">
            <a:off x="3857620"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0" action="ppaction://hlinksldjump">
              <a:snd r:embed="rId5" name="thbad.wav"/>
            </a:hlinkClick>
            <a:hlinkHover r:id="" action="ppaction://noaction">
              <a:snd r:embed="rId6" name="0.wav"/>
            </a:hlinkHover>
          </p:cNvPr>
          <p:cNvSpPr/>
          <p:nvPr/>
        </p:nvSpPr>
        <p:spPr>
          <a:xfrm flipH="1">
            <a:off x="3571868"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1" action="ppaction://hlinksldjump">
              <a:snd r:embed="rId5" name="thbad.wav"/>
            </a:hlinkClick>
            <a:hlinkHover r:id="" action="ppaction://noaction">
              <a:snd r:embed="rId6" name="0.wav"/>
            </a:hlinkHover>
          </p:cNvPr>
          <p:cNvSpPr/>
          <p:nvPr/>
        </p:nvSpPr>
        <p:spPr>
          <a:xfrm flipH="1">
            <a:off x="328611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2" action="ppaction://hlinksldjump">
              <a:snd r:embed="rId5" name="thbad.wav"/>
            </a:hlinkClick>
            <a:hlinkHover r:id="" action="ppaction://noaction">
              <a:snd r:embed="rId6" name="0.wav"/>
            </a:hlinkHover>
          </p:cNvPr>
          <p:cNvSpPr/>
          <p:nvPr/>
        </p:nvSpPr>
        <p:spPr>
          <a:xfrm flipH="1">
            <a:off x="300036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3" action="ppaction://hlinksldjump">
              <a:snd r:embed="rId5" name="thbad.wav"/>
            </a:hlinkClick>
            <a:hlinkHover r:id="" action="ppaction://noaction">
              <a:snd r:embed="rId6" name="0.wav"/>
            </a:hlinkHover>
          </p:cNvPr>
          <p:cNvSpPr/>
          <p:nvPr/>
        </p:nvSpPr>
        <p:spPr>
          <a:xfrm flipH="1">
            <a:off x="271461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4" action="ppaction://hlinksldjump">
              <a:snd r:embed="rId5" name="thbad.wav"/>
            </a:hlinkClick>
            <a:hlinkHover r:id="" action="ppaction://noaction">
              <a:snd r:embed="rId6" name="0.wav"/>
            </a:hlinkHover>
          </p:cNvPr>
          <p:cNvSpPr/>
          <p:nvPr/>
        </p:nvSpPr>
        <p:spPr>
          <a:xfrm flipH="1">
            <a:off x="2428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5" action="ppaction://hlinksldjump">
              <a:snd r:embed="rId5" name="thbad.wav"/>
            </a:hlinkClick>
            <a:hlinkHover r:id="" action="ppaction://noaction">
              <a:snd r:embed="rId6" name="0.wav"/>
            </a:hlinkHover>
          </p:cNvPr>
          <p:cNvSpPr/>
          <p:nvPr/>
        </p:nvSpPr>
        <p:spPr>
          <a:xfrm flipH="1">
            <a:off x="214310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6" action="ppaction://hlinksldjump">
              <a:snd r:embed="rId5" name="thbad.wav"/>
            </a:hlinkClick>
            <a:hlinkHover r:id="" action="ppaction://noaction">
              <a:snd r:embed="rId6" name="0.wav"/>
            </a:hlinkHover>
          </p:cNvPr>
          <p:cNvSpPr/>
          <p:nvPr/>
        </p:nvSpPr>
        <p:spPr>
          <a:xfrm flipH="1">
            <a:off x="185229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17" action="ppaction://hlinksldjump">
              <a:snd r:embed="rId5" name="thbad.wav"/>
            </a:hlinkClick>
            <a:hlinkHover r:id="" action="ppaction://noaction">
              <a:snd r:embed="rId6" name="0.wav"/>
            </a:hlinkHover>
          </p:cNvPr>
          <p:cNvSpPr/>
          <p:nvPr/>
        </p:nvSpPr>
        <p:spPr>
          <a:xfrm flipH="1">
            <a:off x="157160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18"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19"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23" name="Rounded Rectangle 22">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4" name="Rounded Rectangle 23">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5" name="Rounded Rectangle 24">
            <a:hlinkClick r:id="rId22" action="ppaction://hlinksldjump">
              <a:snd r:embed="rId5" name="thbad.wav"/>
            </a:hlinkClick>
            <a:hlinkHover r:id="" action="ppaction://noaction">
              <a:snd r:embed="rId6" name="0.wav"/>
            </a:hlinkHover>
          </p:cNvPr>
          <p:cNvSpPr/>
          <p:nvPr/>
        </p:nvSpPr>
        <p:spPr>
          <a:xfrm flipH="1">
            <a:off x="714348" y="538290"/>
            <a:ext cx="396000"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11"/>
                                        </p:tgtEl>
                                        <p:attrNameLst>
                                          <p:attrName>style.visibility</p:attrName>
                                        </p:attrNameLst>
                                      </p:cBhvr>
                                      <p:to>
                                        <p:strVal val="visible"/>
                                      </p:to>
                                    </p:set>
                                    <p:anim calcmode="lin" valueType="num">
                                      <p:cBhvr additive="base">
                                        <p:cTn id="28" dur="1000" fill="hold"/>
                                        <p:tgtEl>
                                          <p:spTgt spid="11"/>
                                        </p:tgtEl>
                                        <p:attrNameLst>
                                          <p:attrName>ppt_x</p:attrName>
                                        </p:attrNameLst>
                                      </p:cBhvr>
                                      <p:tavLst>
                                        <p:tav tm="0">
                                          <p:val>
                                            <p:strVal val="0-#ppt_w/2"/>
                                          </p:val>
                                        </p:tav>
                                        <p:tav tm="100000">
                                          <p:val>
                                            <p:strVal val="#ppt_x"/>
                                          </p:val>
                                        </p:tav>
                                      </p:tavLst>
                                    </p:anim>
                                    <p:anim calcmode="lin" valueType="num">
                                      <p:cBhvr additive="base">
                                        <p:cTn id="29" dur="1000" fill="hold"/>
                                        <p:tgtEl>
                                          <p:spTgt spid="11"/>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12"/>
                                        </p:tgtEl>
                                        <p:attrNameLst>
                                          <p:attrName>style.visibility</p:attrName>
                                        </p:attrNameLst>
                                      </p:cBhvr>
                                      <p:to>
                                        <p:strVal val="visible"/>
                                      </p:to>
                                    </p:set>
                                    <p:anim calcmode="lin" valueType="num">
                                      <p:cBhvr additive="base">
                                        <p:cTn id="32" dur="1000" fill="hold"/>
                                        <p:tgtEl>
                                          <p:spTgt spid="12"/>
                                        </p:tgtEl>
                                        <p:attrNameLst>
                                          <p:attrName>ppt_x</p:attrName>
                                        </p:attrNameLst>
                                      </p:cBhvr>
                                      <p:tavLst>
                                        <p:tav tm="0">
                                          <p:val>
                                            <p:strVal val="0-#ppt_w/2"/>
                                          </p:val>
                                        </p:tav>
                                        <p:tav tm="100000">
                                          <p:val>
                                            <p:strVal val="#ppt_x"/>
                                          </p:val>
                                        </p:tav>
                                      </p:tavLst>
                                    </p:anim>
                                    <p:anim calcmode="lin" valueType="num">
                                      <p:cBhvr additive="base">
                                        <p:cTn id="33" dur="1000" fill="hold"/>
                                        <p:tgtEl>
                                          <p:spTgt spid="12"/>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3"/>
                                        </p:tgtEl>
                                        <p:attrNameLst>
                                          <p:attrName>style.visibility</p:attrName>
                                        </p:attrNameLst>
                                      </p:cBhvr>
                                      <p:to>
                                        <p:strVal val="visible"/>
                                      </p:to>
                                    </p:set>
                                    <p:anim calcmode="lin" valueType="num">
                                      <p:cBhvr additive="base">
                                        <p:cTn id="36" dur="1000" fill="hold"/>
                                        <p:tgtEl>
                                          <p:spTgt spid="13"/>
                                        </p:tgtEl>
                                        <p:attrNameLst>
                                          <p:attrName>ppt_x</p:attrName>
                                        </p:attrNameLst>
                                      </p:cBhvr>
                                      <p:tavLst>
                                        <p:tav tm="0">
                                          <p:val>
                                            <p:strVal val="0-#ppt_w/2"/>
                                          </p:val>
                                        </p:tav>
                                        <p:tav tm="100000">
                                          <p:val>
                                            <p:strVal val="#ppt_x"/>
                                          </p:val>
                                        </p:tav>
                                      </p:tavLst>
                                    </p:anim>
                                    <p:anim calcmode="lin" valueType="num">
                                      <p:cBhvr additive="base">
                                        <p:cTn id="37" dur="1000" fill="hold"/>
                                        <p:tgtEl>
                                          <p:spTgt spid="13"/>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4"/>
                                        </p:tgtEl>
                                        <p:attrNameLst>
                                          <p:attrName>style.visibility</p:attrName>
                                        </p:attrNameLst>
                                      </p:cBhvr>
                                      <p:to>
                                        <p:strVal val="visible"/>
                                      </p:to>
                                    </p:set>
                                    <p:anim calcmode="lin" valueType="num">
                                      <p:cBhvr additive="base">
                                        <p:cTn id="40" dur="1000" fill="hold"/>
                                        <p:tgtEl>
                                          <p:spTgt spid="14"/>
                                        </p:tgtEl>
                                        <p:attrNameLst>
                                          <p:attrName>ppt_x</p:attrName>
                                        </p:attrNameLst>
                                      </p:cBhvr>
                                      <p:tavLst>
                                        <p:tav tm="0">
                                          <p:val>
                                            <p:strVal val="0-#ppt_w/2"/>
                                          </p:val>
                                        </p:tav>
                                        <p:tav tm="100000">
                                          <p:val>
                                            <p:strVal val="#ppt_x"/>
                                          </p:val>
                                        </p:tav>
                                      </p:tavLst>
                                    </p:anim>
                                    <p:anim calcmode="lin" valueType="num">
                                      <p:cBhvr additive="base">
                                        <p:cTn id="41" dur="1000" fill="hold"/>
                                        <p:tgtEl>
                                          <p:spTgt spid="14"/>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5"/>
                                        </p:tgtEl>
                                        <p:attrNameLst>
                                          <p:attrName>style.visibility</p:attrName>
                                        </p:attrNameLst>
                                      </p:cBhvr>
                                      <p:to>
                                        <p:strVal val="visible"/>
                                      </p:to>
                                    </p:set>
                                    <p:anim calcmode="lin" valueType="num">
                                      <p:cBhvr additive="base">
                                        <p:cTn id="44" dur="1000" fill="hold"/>
                                        <p:tgtEl>
                                          <p:spTgt spid="15"/>
                                        </p:tgtEl>
                                        <p:attrNameLst>
                                          <p:attrName>ppt_x</p:attrName>
                                        </p:attrNameLst>
                                      </p:cBhvr>
                                      <p:tavLst>
                                        <p:tav tm="0">
                                          <p:val>
                                            <p:strVal val="0-#ppt_w/2"/>
                                          </p:val>
                                        </p:tav>
                                        <p:tav tm="100000">
                                          <p:val>
                                            <p:strVal val="#ppt_x"/>
                                          </p:val>
                                        </p:tav>
                                      </p:tavLst>
                                    </p:anim>
                                    <p:anim calcmode="lin" valueType="num">
                                      <p:cBhvr additive="base">
                                        <p:cTn id="45" dur="1000" fill="hold"/>
                                        <p:tgtEl>
                                          <p:spTgt spid="15"/>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6"/>
                                        </p:tgtEl>
                                        <p:attrNameLst>
                                          <p:attrName>style.visibility</p:attrName>
                                        </p:attrNameLst>
                                      </p:cBhvr>
                                      <p:to>
                                        <p:strVal val="visible"/>
                                      </p:to>
                                    </p:set>
                                    <p:anim calcmode="lin" valueType="num">
                                      <p:cBhvr additive="base">
                                        <p:cTn id="48" dur="1000" fill="hold"/>
                                        <p:tgtEl>
                                          <p:spTgt spid="16"/>
                                        </p:tgtEl>
                                        <p:attrNameLst>
                                          <p:attrName>ppt_x</p:attrName>
                                        </p:attrNameLst>
                                      </p:cBhvr>
                                      <p:tavLst>
                                        <p:tav tm="0">
                                          <p:val>
                                            <p:strVal val="0-#ppt_w/2"/>
                                          </p:val>
                                        </p:tav>
                                        <p:tav tm="100000">
                                          <p:val>
                                            <p:strVal val="#ppt_x"/>
                                          </p:val>
                                        </p:tav>
                                      </p:tavLst>
                                    </p:anim>
                                    <p:anim calcmode="lin" valueType="num">
                                      <p:cBhvr additive="base">
                                        <p:cTn id="49" dur="1000" fill="hold"/>
                                        <p:tgtEl>
                                          <p:spTgt spid="16"/>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7"/>
                                        </p:tgtEl>
                                        <p:attrNameLst>
                                          <p:attrName>style.visibility</p:attrName>
                                        </p:attrNameLst>
                                      </p:cBhvr>
                                      <p:to>
                                        <p:strVal val="visible"/>
                                      </p:to>
                                    </p:set>
                                    <p:anim calcmode="lin" valueType="num">
                                      <p:cBhvr additive="base">
                                        <p:cTn id="52" dur="1000" fill="hold"/>
                                        <p:tgtEl>
                                          <p:spTgt spid="17"/>
                                        </p:tgtEl>
                                        <p:attrNameLst>
                                          <p:attrName>ppt_x</p:attrName>
                                        </p:attrNameLst>
                                      </p:cBhvr>
                                      <p:tavLst>
                                        <p:tav tm="0">
                                          <p:val>
                                            <p:strVal val="0-#ppt_w/2"/>
                                          </p:val>
                                        </p:tav>
                                        <p:tav tm="100000">
                                          <p:val>
                                            <p:strVal val="#ppt_x"/>
                                          </p:val>
                                        </p:tav>
                                      </p:tavLst>
                                    </p:anim>
                                    <p:anim calcmode="lin" valueType="num">
                                      <p:cBhvr additive="base">
                                        <p:cTn id="53" dur="1000" fill="hold"/>
                                        <p:tgtEl>
                                          <p:spTgt spid="17"/>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8"/>
                                        </p:tgtEl>
                                        <p:attrNameLst>
                                          <p:attrName>style.visibility</p:attrName>
                                        </p:attrNameLst>
                                      </p:cBhvr>
                                      <p:to>
                                        <p:strVal val="visible"/>
                                      </p:to>
                                    </p:set>
                                    <p:anim calcmode="lin" valueType="num">
                                      <p:cBhvr additive="base">
                                        <p:cTn id="56" dur="1000" fill="hold"/>
                                        <p:tgtEl>
                                          <p:spTgt spid="18"/>
                                        </p:tgtEl>
                                        <p:attrNameLst>
                                          <p:attrName>ppt_x</p:attrName>
                                        </p:attrNameLst>
                                      </p:cBhvr>
                                      <p:tavLst>
                                        <p:tav tm="0">
                                          <p:val>
                                            <p:strVal val="0-#ppt_w/2"/>
                                          </p:val>
                                        </p:tav>
                                        <p:tav tm="100000">
                                          <p:val>
                                            <p:strVal val="#ppt_x"/>
                                          </p:val>
                                        </p:tav>
                                      </p:tavLst>
                                    </p:anim>
                                    <p:anim calcmode="lin" valueType="num">
                                      <p:cBhvr additive="base">
                                        <p:cTn id="57" dur="1000" fill="hold"/>
                                        <p:tgtEl>
                                          <p:spTgt spid="18"/>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9"/>
                                        </p:tgtEl>
                                        <p:attrNameLst>
                                          <p:attrName>style.visibility</p:attrName>
                                        </p:attrNameLst>
                                      </p:cBhvr>
                                      <p:to>
                                        <p:strVal val="visible"/>
                                      </p:to>
                                    </p:set>
                                    <p:anim calcmode="lin" valueType="num">
                                      <p:cBhvr additive="base">
                                        <p:cTn id="60" dur="1000" fill="hold"/>
                                        <p:tgtEl>
                                          <p:spTgt spid="19"/>
                                        </p:tgtEl>
                                        <p:attrNameLst>
                                          <p:attrName>ppt_x</p:attrName>
                                        </p:attrNameLst>
                                      </p:cBhvr>
                                      <p:tavLst>
                                        <p:tav tm="0">
                                          <p:val>
                                            <p:strVal val="0-#ppt_w/2"/>
                                          </p:val>
                                        </p:tav>
                                        <p:tav tm="100000">
                                          <p:val>
                                            <p:strVal val="#ppt_x"/>
                                          </p:val>
                                        </p:tav>
                                      </p:tavLst>
                                    </p:anim>
                                    <p:anim calcmode="lin" valueType="num">
                                      <p:cBhvr additive="base">
                                        <p:cTn id="61" dur="1000" fill="hold"/>
                                        <p:tgtEl>
                                          <p:spTgt spid="19"/>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20"/>
                                        </p:tgtEl>
                                        <p:attrNameLst>
                                          <p:attrName>style.visibility</p:attrName>
                                        </p:attrNameLst>
                                      </p:cBhvr>
                                      <p:to>
                                        <p:strVal val="visible"/>
                                      </p:to>
                                    </p:set>
                                    <p:anim calcmode="lin" valueType="num">
                                      <p:cBhvr additive="base">
                                        <p:cTn id="64" dur="1000" fill="hold"/>
                                        <p:tgtEl>
                                          <p:spTgt spid="20"/>
                                        </p:tgtEl>
                                        <p:attrNameLst>
                                          <p:attrName>ppt_x</p:attrName>
                                        </p:attrNameLst>
                                      </p:cBhvr>
                                      <p:tavLst>
                                        <p:tav tm="0">
                                          <p:val>
                                            <p:strVal val="0-#ppt_w/2"/>
                                          </p:val>
                                        </p:tav>
                                        <p:tav tm="100000">
                                          <p:val>
                                            <p:strVal val="#ppt_x"/>
                                          </p:val>
                                        </p:tav>
                                      </p:tavLst>
                                    </p:anim>
                                    <p:anim calcmode="lin" valueType="num">
                                      <p:cBhvr additive="base">
                                        <p:cTn id="65" dur="1000" fill="hold"/>
                                        <p:tgtEl>
                                          <p:spTgt spid="20"/>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22"/>
                                        </p:tgtEl>
                                        <p:attrNameLst>
                                          <p:attrName>style.visibility</p:attrName>
                                        </p:attrNameLst>
                                      </p:cBhvr>
                                      <p:to>
                                        <p:strVal val="visible"/>
                                      </p:to>
                                    </p:set>
                                    <p:anim calcmode="lin" valueType="num">
                                      <p:cBhvr additive="base">
                                        <p:cTn id="68" dur="1000" fill="hold"/>
                                        <p:tgtEl>
                                          <p:spTgt spid="22"/>
                                        </p:tgtEl>
                                        <p:attrNameLst>
                                          <p:attrName>ppt_x</p:attrName>
                                        </p:attrNameLst>
                                      </p:cBhvr>
                                      <p:tavLst>
                                        <p:tav tm="0">
                                          <p:val>
                                            <p:strVal val="0-#ppt_w/2"/>
                                          </p:val>
                                        </p:tav>
                                        <p:tav tm="100000">
                                          <p:val>
                                            <p:strVal val="#ppt_x"/>
                                          </p:val>
                                        </p:tav>
                                      </p:tavLst>
                                    </p:anim>
                                    <p:anim calcmode="lin" valueType="num">
                                      <p:cBhvr additive="base">
                                        <p:cTn id="69" dur="1000" fill="hold"/>
                                        <p:tgtEl>
                                          <p:spTgt spid="22"/>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23"/>
                                        </p:tgtEl>
                                        <p:attrNameLst>
                                          <p:attrName>style.visibility</p:attrName>
                                        </p:attrNameLst>
                                      </p:cBhvr>
                                      <p:to>
                                        <p:strVal val="visible"/>
                                      </p:to>
                                    </p:set>
                                    <p:anim calcmode="lin" valueType="num">
                                      <p:cBhvr additive="base">
                                        <p:cTn id="72" dur="1000" fill="hold"/>
                                        <p:tgtEl>
                                          <p:spTgt spid="23"/>
                                        </p:tgtEl>
                                        <p:attrNameLst>
                                          <p:attrName>ppt_x</p:attrName>
                                        </p:attrNameLst>
                                      </p:cBhvr>
                                      <p:tavLst>
                                        <p:tav tm="0">
                                          <p:val>
                                            <p:strVal val="0-#ppt_w/2"/>
                                          </p:val>
                                        </p:tav>
                                        <p:tav tm="100000">
                                          <p:val>
                                            <p:strVal val="#ppt_x"/>
                                          </p:val>
                                        </p:tav>
                                      </p:tavLst>
                                    </p:anim>
                                    <p:anim calcmode="lin" valueType="num">
                                      <p:cBhvr additive="base">
                                        <p:cTn id="73" dur="1000" fill="hold"/>
                                        <p:tgtEl>
                                          <p:spTgt spid="23"/>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additive="base">
                                        <p:cTn id="76" dur="1000" fill="hold"/>
                                        <p:tgtEl>
                                          <p:spTgt spid="25"/>
                                        </p:tgtEl>
                                        <p:attrNameLst>
                                          <p:attrName>ppt_x</p:attrName>
                                        </p:attrNameLst>
                                      </p:cBhvr>
                                      <p:tavLst>
                                        <p:tav tm="0">
                                          <p:val>
                                            <p:strVal val="0-#ppt_w/2"/>
                                          </p:val>
                                        </p:tav>
                                        <p:tav tm="100000">
                                          <p:val>
                                            <p:strVal val="#ppt_x"/>
                                          </p:val>
                                        </p:tav>
                                      </p:tavLst>
                                    </p:anim>
                                    <p:anim calcmode="lin" valueType="num">
                                      <p:cBhvr additive="base">
                                        <p:cTn id="77" dur="1000" fill="hold"/>
                                        <p:tgtEl>
                                          <p:spTgt spid="25"/>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4"/>
                                        </p:tgtEl>
                                        <p:attrNameLst>
                                          <p:attrName>style.visibility</p:attrName>
                                        </p:attrNameLst>
                                      </p:cBhvr>
                                      <p:to>
                                        <p:strVal val="visible"/>
                                      </p:to>
                                    </p:set>
                                    <p:anim calcmode="lin" valueType="num">
                                      <p:cBhvr additive="base">
                                        <p:cTn id="80" dur="1000" fill="hold"/>
                                        <p:tgtEl>
                                          <p:spTgt spid="24"/>
                                        </p:tgtEl>
                                        <p:attrNameLst>
                                          <p:attrName>ppt_x</p:attrName>
                                        </p:attrNameLst>
                                      </p:cBhvr>
                                      <p:tavLst>
                                        <p:tav tm="0">
                                          <p:val>
                                            <p:strVal val="0-#ppt_w/2"/>
                                          </p:val>
                                        </p:tav>
                                        <p:tav tm="100000">
                                          <p:val>
                                            <p:strVal val="#ppt_x"/>
                                          </p:val>
                                        </p:tav>
                                      </p:tavLst>
                                    </p:anim>
                                    <p:anim calcmode="lin" valueType="num">
                                      <p:cBhvr additive="base">
                                        <p:cTn id="81" dur="1000" fill="hold"/>
                                        <p:tgtEl>
                                          <p:spTgt spid="24"/>
                                        </p:tgtEl>
                                        <p:attrNameLst>
                                          <p:attrName>ppt_y</p:attrName>
                                        </p:attrNameLst>
                                      </p:cBhvr>
                                      <p:tavLst>
                                        <p:tav tm="0">
                                          <p:val>
                                            <p:strVal val="#ppt_y"/>
                                          </p:val>
                                        </p:tav>
                                        <p:tav tm="100000">
                                          <p:val>
                                            <p:strVal val="#ppt_y"/>
                                          </p:val>
                                        </p:tav>
                                      </p:tavLst>
                                    </p:anim>
                                  </p:childTnLst>
                                </p:cTn>
                              </p:par>
                            </p:childTnLst>
                          </p:cTn>
                        </p:par>
                        <p:par>
                          <p:cTn id="82" fill="hold">
                            <p:stCondLst>
                              <p:cond delay="2000"/>
                            </p:stCondLst>
                            <p:childTnLst>
                              <p:par>
                                <p:cTn id="83" presetID="10" presetClass="entr" presetSubtype="0" fill="hold" nodeType="afterEffect">
                                  <p:stCondLst>
                                    <p:cond delay="0"/>
                                  </p:stCondLst>
                                  <p:childTnLst>
                                    <p:set>
                                      <p:cBhvr>
                                        <p:cTn id="84" dur="1" fill="hold">
                                          <p:stCondLst>
                                            <p:cond delay="0"/>
                                          </p:stCondLst>
                                        </p:cTn>
                                        <p:tgtEl>
                                          <p:spTgt spid="30"/>
                                        </p:tgtEl>
                                        <p:attrNameLst>
                                          <p:attrName>style.visibility</p:attrName>
                                        </p:attrNameLst>
                                      </p:cBhvr>
                                      <p:to>
                                        <p:strVal val="visible"/>
                                      </p:to>
                                    </p:set>
                                    <p:animEffect transition="in" filter="fade">
                                      <p:cBhvr>
                                        <p:cTn id="85"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P spid="23" grpId="0" animBg="1"/>
      <p:bldP spid="24" grpId="0" animBg="1"/>
      <p:bldP spid="25" grpId="0" animBg="1"/>
    </p:bldLst>
  </p:timing>
</p:sld>
</file>

<file path=ppt/slides/slide233.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lvl="1" algn="just" rtl="1">
                        <a:lnSpc>
                          <a:spcPct val="150000"/>
                        </a:lnSpc>
                      </a:pPr>
                      <a:r>
                        <a:rPr lang="fa-IR" sz="2200" b="1" kern="1200" dirty="0" smtClean="0">
                          <a:solidFill>
                            <a:schemeClr val="tx1"/>
                          </a:solidFill>
                          <a:latin typeface="+mn-lt"/>
                          <a:ea typeface="+mn-ea"/>
                          <a:cs typeface="B Lotus" pitchFamily="2" charset="-78"/>
                        </a:rPr>
                        <a:t>6. معتاد، زشتي وبدي عمل خود را، آن‏چنان كه بايد، درك نمي‏كند؛ گناه‌كار هم، همین‏طور.</a:t>
                      </a:r>
                      <a:endParaRPr lang="en-US" sz="2200" b="1" kern="1200" dirty="0" smtClean="0">
                        <a:solidFill>
                          <a:schemeClr val="tx1"/>
                        </a:solidFill>
                        <a:latin typeface="+mn-lt"/>
                        <a:ea typeface="+mn-ea"/>
                        <a:cs typeface="B Lotus" pitchFamily="2" charset="-78"/>
                      </a:endParaRPr>
                    </a:p>
                    <a:p>
                      <a:pPr lvl="1" algn="just" rtl="1">
                        <a:lnSpc>
                          <a:spcPct val="150000"/>
                        </a:lnSpc>
                      </a:pPr>
                      <a:r>
                        <a:rPr lang="en-US" sz="2200" b="1" kern="1200" dirty="0" smtClean="0">
                          <a:solidFill>
                            <a:schemeClr val="tx1"/>
                          </a:solidFill>
                          <a:latin typeface="+mn-lt"/>
                          <a:ea typeface="+mn-ea"/>
                          <a:cs typeface="B Lotus" pitchFamily="2" charset="-78"/>
                        </a:rPr>
                        <a:t>]</a:t>
                      </a:r>
                      <a:r>
                        <a:rPr lang="fa-IR" sz="2200" b="1" kern="1200" dirty="0" smtClean="0">
                          <a:solidFill>
                            <a:schemeClr val="tx1"/>
                          </a:solidFill>
                          <a:latin typeface="+mn-lt"/>
                          <a:ea typeface="+mn-ea"/>
                          <a:cs typeface="B Lotus" pitchFamily="2" charset="-78"/>
                        </a:rPr>
                        <a:t>أَرَأَيْتَ مَنِ اتَّخَذَ إِلَـهَهُ هَوَاهُ</a:t>
                      </a:r>
                      <a:r>
                        <a:rPr lang="en-US" sz="2200" b="1" kern="1200" dirty="0" smtClean="0">
                          <a:solidFill>
                            <a:schemeClr val="tx1"/>
                          </a:solidFill>
                          <a:latin typeface="+mn-lt"/>
                          <a:ea typeface="+mn-ea"/>
                          <a:cs typeface="B Lotus" pitchFamily="2" charset="-78"/>
                        </a:rPr>
                        <a:t>[</a:t>
                      </a:r>
                      <a:r>
                        <a:rPr lang="fa-IR" sz="2200" b="1" kern="1200" dirty="0" smtClean="0">
                          <a:solidFill>
                            <a:schemeClr val="tx1"/>
                          </a:solidFill>
                          <a:latin typeface="+mn-lt"/>
                          <a:ea typeface="+mn-ea"/>
                          <a:cs typeface="B Lotus" pitchFamily="2" charset="-78"/>
                        </a:rPr>
                        <a:t>؛</a:t>
                      </a:r>
                      <a:r>
                        <a:rPr lang="fa-IR" sz="2400" b="0" kern="1200" dirty="0" smtClean="0">
                          <a:solidFill>
                            <a:schemeClr val="tx1"/>
                          </a:solidFill>
                          <a:effectLst>
                            <a:glow rad="139700">
                              <a:schemeClr val="accent2">
                                <a:satMod val="175000"/>
                                <a:alpha val="40000"/>
                              </a:schemeClr>
                            </a:glow>
                          </a:effectLst>
                          <a:latin typeface="+mn-lt"/>
                          <a:ea typeface="+mn-ea"/>
                          <a:cs typeface="B Lotus" pitchFamily="2" charset="-78"/>
                        </a:rPr>
                        <a:t> *</a:t>
                      </a:r>
                      <a:r>
                        <a:rPr lang="fa-IR" sz="2200" b="1" kern="1200" dirty="0" smtClean="0">
                          <a:solidFill>
                            <a:schemeClr val="tx1"/>
                          </a:solidFill>
                          <a:latin typeface="+mn-lt"/>
                          <a:ea typeface="+mn-ea"/>
                          <a:cs typeface="B Lotus" pitchFamily="2" charset="-78"/>
                        </a:rPr>
                        <a:t>«آیا نمی‌بینی کسی را که هوای‌نفس خویش را خدای خود قرار داده است؟»</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7. فرد معتاد، به تدريج از نظر ديگران مي‌افتد و ذليل مي‏شود؛ گناه‌كار نيز.</a:t>
                      </a:r>
                      <a:r>
                        <a:rPr lang="fa-IR" sz="2400" b="0" kern="1200" dirty="0" smtClean="0">
                          <a:solidFill>
                            <a:schemeClr val="tx1"/>
                          </a:solidFill>
                          <a:effectLst>
                            <a:glow rad="139700">
                              <a:schemeClr val="accent2">
                                <a:satMod val="175000"/>
                                <a:alpha val="40000"/>
                              </a:schemeClr>
                            </a:glow>
                          </a:effectLst>
                          <a:latin typeface="+mn-lt"/>
                          <a:ea typeface="+mn-ea"/>
                          <a:cs typeface="B Lotus" pitchFamily="2" charset="-78"/>
                        </a:rPr>
                        <a:t> **</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8. ترك اعتياد، نياز به رياضت، تمرين و دوري از محيط فاسد دارد؛ گناه‌کار هم.</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9. معتاد بعد از ترك، نياز به تقويت و بازپروري دارد؛گناه‌كار نيز، هم.</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10. اعتياد ذایقه‏ی لذّت ما را به هم مي‏زند؛ گناه هم ...</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11.بعضي از سختگيري‏ها و آسان‏گيري‏ها، موجب اعتياد مي‏شود؛ در گناه هم...</a:t>
                      </a:r>
                      <a:endParaRPr lang="en-US" sz="2200" b="1" kern="1200" dirty="0" smtClean="0">
                        <a:solidFill>
                          <a:schemeClr val="tx1"/>
                        </a:solidFill>
                        <a:latin typeface="+mn-lt"/>
                        <a:ea typeface="+mn-ea"/>
                        <a:cs typeface="B Lotus" pitchFamily="2" charset="-78"/>
                      </a:endParaRPr>
                    </a:p>
                    <a:p>
                      <a:pPr lvl="1" rtl="1">
                        <a:lnSpc>
                          <a:spcPct val="150000"/>
                        </a:lnSpc>
                      </a:pPr>
                      <a:r>
                        <a:rPr lang="fa-IR" sz="18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 فرقان: 43.</a:t>
                      </a:r>
                      <a:endParaRPr lang="en-US" sz="1800" b="1" kern="1200" dirty="0" smtClean="0">
                        <a:solidFill>
                          <a:schemeClr val="tx1"/>
                        </a:solidFill>
                        <a:latin typeface="+mn-lt"/>
                        <a:ea typeface="+mn-ea"/>
                        <a:cs typeface="B Lotus" pitchFamily="2" charset="-78"/>
                      </a:endParaRPr>
                    </a:p>
                    <a:p>
                      <a:pPr lvl="1" rtl="1">
                        <a:lnSpc>
                          <a:spcPct val="150000"/>
                        </a:lnSpc>
                      </a:pPr>
                      <a:r>
                        <a:rPr lang="fa-IR" sz="18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 </a:t>
                      </a:r>
                      <a:r>
                        <a:rPr lang="ar-SA" sz="1800" b="1" kern="1200" dirty="0" smtClean="0">
                          <a:solidFill>
                            <a:schemeClr val="tx1"/>
                          </a:solidFill>
                          <a:latin typeface="+mn-lt"/>
                          <a:ea typeface="+mn-ea"/>
                          <a:cs typeface="B Lotus" pitchFamily="2" charset="-78"/>
                        </a:rPr>
                        <a:t>ميزان الحكمه</a:t>
                      </a:r>
                      <a:r>
                        <a:rPr lang="ar-SA" sz="1800" b="0" kern="1200" dirty="0" smtClean="0">
                          <a:solidFill>
                            <a:schemeClr val="tx1"/>
                          </a:solidFill>
                          <a:latin typeface="+mn-lt"/>
                          <a:ea typeface="+mn-ea"/>
                          <a:cs typeface="B Lotus" pitchFamily="2" charset="-78"/>
                        </a:rPr>
                        <a:t>، ج3، ص463.</a:t>
                      </a:r>
                      <a:endParaRPr lang="en-US" sz="18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هجدهم / قالب تشبیهی</a:t>
            </a:r>
          </a:p>
        </p:txBody>
      </p:sp>
      <p:sp>
        <p:nvSpPr>
          <p:cNvPr id="267265" name="Rectangle 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 name="Rounded Rectangle 8">
            <a:hlinkClick r:id="rId9" action="ppaction://hlinksldjump">
              <a:snd r:embed="rId5" name="thbad.wav"/>
            </a:hlinkClick>
            <a:hlinkHover r:id="" action="ppaction://noaction">
              <a:snd r:embed="rId6" name="0.wav"/>
            </a:hlinkHover>
          </p:cNvPr>
          <p:cNvSpPr/>
          <p:nvPr/>
        </p:nvSpPr>
        <p:spPr>
          <a:xfrm flipH="1">
            <a:off x="3857620"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0" action="ppaction://hlinksldjump">
              <a:snd r:embed="rId5" name="thbad.wav"/>
            </a:hlinkClick>
            <a:hlinkHover r:id="" action="ppaction://noaction">
              <a:snd r:embed="rId6" name="0.wav"/>
            </a:hlinkHover>
          </p:cNvPr>
          <p:cNvSpPr/>
          <p:nvPr/>
        </p:nvSpPr>
        <p:spPr>
          <a:xfrm flipH="1">
            <a:off x="3571868"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1" action="ppaction://hlinksldjump">
              <a:snd r:embed="rId5" name="thbad.wav"/>
            </a:hlinkClick>
            <a:hlinkHover r:id="" action="ppaction://noaction">
              <a:snd r:embed="rId6" name="0.wav"/>
            </a:hlinkHover>
          </p:cNvPr>
          <p:cNvSpPr/>
          <p:nvPr/>
        </p:nvSpPr>
        <p:spPr>
          <a:xfrm flipH="1">
            <a:off x="328611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2" action="ppaction://hlinksldjump">
              <a:snd r:embed="rId5" name="thbad.wav"/>
            </a:hlinkClick>
            <a:hlinkHover r:id="" action="ppaction://noaction">
              <a:snd r:embed="rId6" name="0.wav"/>
            </a:hlinkHover>
          </p:cNvPr>
          <p:cNvSpPr/>
          <p:nvPr/>
        </p:nvSpPr>
        <p:spPr>
          <a:xfrm flipH="1">
            <a:off x="300036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3" action="ppaction://hlinksldjump">
              <a:snd r:embed="rId5" name="thbad.wav"/>
            </a:hlinkClick>
            <a:hlinkHover r:id="" action="ppaction://noaction">
              <a:snd r:embed="rId6" name="0.wav"/>
            </a:hlinkHover>
          </p:cNvPr>
          <p:cNvSpPr/>
          <p:nvPr/>
        </p:nvSpPr>
        <p:spPr>
          <a:xfrm flipH="1">
            <a:off x="271461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4" action="ppaction://hlinksldjump">
              <a:snd r:embed="rId5" name="thbad.wav"/>
            </a:hlinkClick>
            <a:hlinkHover r:id="" action="ppaction://noaction">
              <a:snd r:embed="rId6" name="0.wav"/>
            </a:hlinkHover>
          </p:cNvPr>
          <p:cNvSpPr/>
          <p:nvPr/>
        </p:nvSpPr>
        <p:spPr>
          <a:xfrm flipH="1">
            <a:off x="2428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5" action="ppaction://hlinksldjump">
              <a:snd r:embed="rId5" name="thbad.wav"/>
            </a:hlinkClick>
            <a:hlinkHover r:id="" action="ppaction://noaction">
              <a:snd r:embed="rId6" name="0.wav"/>
            </a:hlinkHover>
          </p:cNvPr>
          <p:cNvSpPr/>
          <p:nvPr/>
        </p:nvSpPr>
        <p:spPr>
          <a:xfrm flipH="1">
            <a:off x="214310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6" action="ppaction://hlinksldjump">
              <a:snd r:embed="rId5" name="thbad.wav"/>
            </a:hlinkClick>
            <a:hlinkHover r:id="" action="ppaction://noaction">
              <a:snd r:embed="rId6" name="0.wav"/>
            </a:hlinkHover>
          </p:cNvPr>
          <p:cNvSpPr/>
          <p:nvPr/>
        </p:nvSpPr>
        <p:spPr>
          <a:xfrm flipH="1">
            <a:off x="185229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7" action="ppaction://hlinksldjump">
              <a:snd r:embed="rId5" name="thbad.wav"/>
            </a:hlinkClick>
            <a:hlinkHover r:id="" action="ppaction://noaction">
              <a:snd r:embed="rId6" name="0.wav"/>
            </a:hlinkHover>
          </p:cNvPr>
          <p:cNvSpPr/>
          <p:nvPr/>
        </p:nvSpPr>
        <p:spPr>
          <a:xfrm flipH="1">
            <a:off x="157160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8"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19"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gd name="adj" fmla="val 0"/>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3" name="Rounded Rectangle 22">
            <a:hlinkClick r:id="rId22" action="ppaction://hlinksldjump">
              <a:snd r:embed="rId5" name="thbad.wav"/>
            </a:hlinkClick>
            <a:hlinkHover r:id="" action="ppaction://noaction">
              <a:snd r:embed="rId6" name="0.wav"/>
            </a:hlinkHover>
          </p:cNvPr>
          <p:cNvSpPr/>
          <p:nvPr/>
        </p:nvSpPr>
        <p:spPr>
          <a:xfrm flipH="1">
            <a:off x="714348"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9"/>
                                        </p:tgtEl>
                                        <p:attrNameLst>
                                          <p:attrName>style.visibility</p:attrName>
                                        </p:attrNameLst>
                                      </p:cBhvr>
                                      <p:to>
                                        <p:strVal val="visible"/>
                                      </p:to>
                                    </p:set>
                                    <p:anim calcmode="lin" valueType="num">
                                      <p:cBhvr additive="base">
                                        <p:cTn id="28" dur="1000" fill="hold"/>
                                        <p:tgtEl>
                                          <p:spTgt spid="9"/>
                                        </p:tgtEl>
                                        <p:attrNameLst>
                                          <p:attrName>ppt_x</p:attrName>
                                        </p:attrNameLst>
                                      </p:cBhvr>
                                      <p:tavLst>
                                        <p:tav tm="0">
                                          <p:val>
                                            <p:strVal val="0-#ppt_w/2"/>
                                          </p:val>
                                        </p:tav>
                                        <p:tav tm="100000">
                                          <p:val>
                                            <p:strVal val="#ppt_x"/>
                                          </p:val>
                                        </p:tav>
                                      </p:tavLst>
                                    </p:anim>
                                    <p:anim calcmode="lin" valueType="num">
                                      <p:cBhvr additive="base">
                                        <p:cTn id="29" dur="1000" fill="hold"/>
                                        <p:tgtEl>
                                          <p:spTgt spid="9"/>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10"/>
                                        </p:tgtEl>
                                        <p:attrNameLst>
                                          <p:attrName>style.visibility</p:attrName>
                                        </p:attrNameLst>
                                      </p:cBhvr>
                                      <p:to>
                                        <p:strVal val="visible"/>
                                      </p:to>
                                    </p:set>
                                    <p:anim calcmode="lin" valueType="num">
                                      <p:cBhvr additive="base">
                                        <p:cTn id="32" dur="1000" fill="hold"/>
                                        <p:tgtEl>
                                          <p:spTgt spid="10"/>
                                        </p:tgtEl>
                                        <p:attrNameLst>
                                          <p:attrName>ppt_x</p:attrName>
                                        </p:attrNameLst>
                                      </p:cBhvr>
                                      <p:tavLst>
                                        <p:tav tm="0">
                                          <p:val>
                                            <p:strVal val="0-#ppt_w/2"/>
                                          </p:val>
                                        </p:tav>
                                        <p:tav tm="100000">
                                          <p:val>
                                            <p:strVal val="#ppt_x"/>
                                          </p:val>
                                        </p:tav>
                                      </p:tavLst>
                                    </p:anim>
                                    <p:anim calcmode="lin" valueType="num">
                                      <p:cBhvr additive="base">
                                        <p:cTn id="33" dur="1000" fill="hold"/>
                                        <p:tgtEl>
                                          <p:spTgt spid="10"/>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1"/>
                                        </p:tgtEl>
                                        <p:attrNameLst>
                                          <p:attrName>style.visibility</p:attrName>
                                        </p:attrNameLst>
                                      </p:cBhvr>
                                      <p:to>
                                        <p:strVal val="visible"/>
                                      </p:to>
                                    </p:set>
                                    <p:anim calcmode="lin" valueType="num">
                                      <p:cBhvr additive="base">
                                        <p:cTn id="36" dur="1000" fill="hold"/>
                                        <p:tgtEl>
                                          <p:spTgt spid="11"/>
                                        </p:tgtEl>
                                        <p:attrNameLst>
                                          <p:attrName>ppt_x</p:attrName>
                                        </p:attrNameLst>
                                      </p:cBhvr>
                                      <p:tavLst>
                                        <p:tav tm="0">
                                          <p:val>
                                            <p:strVal val="0-#ppt_w/2"/>
                                          </p:val>
                                        </p:tav>
                                        <p:tav tm="100000">
                                          <p:val>
                                            <p:strVal val="#ppt_x"/>
                                          </p:val>
                                        </p:tav>
                                      </p:tavLst>
                                    </p:anim>
                                    <p:anim calcmode="lin" valueType="num">
                                      <p:cBhvr additive="base">
                                        <p:cTn id="37" dur="1000" fill="hold"/>
                                        <p:tgtEl>
                                          <p:spTgt spid="11"/>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2"/>
                                        </p:tgtEl>
                                        <p:attrNameLst>
                                          <p:attrName>style.visibility</p:attrName>
                                        </p:attrNameLst>
                                      </p:cBhvr>
                                      <p:to>
                                        <p:strVal val="visible"/>
                                      </p:to>
                                    </p:set>
                                    <p:anim calcmode="lin" valueType="num">
                                      <p:cBhvr additive="base">
                                        <p:cTn id="40" dur="1000" fill="hold"/>
                                        <p:tgtEl>
                                          <p:spTgt spid="12"/>
                                        </p:tgtEl>
                                        <p:attrNameLst>
                                          <p:attrName>ppt_x</p:attrName>
                                        </p:attrNameLst>
                                      </p:cBhvr>
                                      <p:tavLst>
                                        <p:tav tm="0">
                                          <p:val>
                                            <p:strVal val="0-#ppt_w/2"/>
                                          </p:val>
                                        </p:tav>
                                        <p:tav tm="100000">
                                          <p:val>
                                            <p:strVal val="#ppt_x"/>
                                          </p:val>
                                        </p:tav>
                                      </p:tavLst>
                                    </p:anim>
                                    <p:anim calcmode="lin" valueType="num">
                                      <p:cBhvr additive="base">
                                        <p:cTn id="41" dur="1000" fill="hold"/>
                                        <p:tgtEl>
                                          <p:spTgt spid="12"/>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3"/>
                                        </p:tgtEl>
                                        <p:attrNameLst>
                                          <p:attrName>style.visibility</p:attrName>
                                        </p:attrNameLst>
                                      </p:cBhvr>
                                      <p:to>
                                        <p:strVal val="visible"/>
                                      </p:to>
                                    </p:set>
                                    <p:anim calcmode="lin" valueType="num">
                                      <p:cBhvr additive="base">
                                        <p:cTn id="44" dur="1000" fill="hold"/>
                                        <p:tgtEl>
                                          <p:spTgt spid="13"/>
                                        </p:tgtEl>
                                        <p:attrNameLst>
                                          <p:attrName>ppt_x</p:attrName>
                                        </p:attrNameLst>
                                      </p:cBhvr>
                                      <p:tavLst>
                                        <p:tav tm="0">
                                          <p:val>
                                            <p:strVal val="0-#ppt_w/2"/>
                                          </p:val>
                                        </p:tav>
                                        <p:tav tm="100000">
                                          <p:val>
                                            <p:strVal val="#ppt_x"/>
                                          </p:val>
                                        </p:tav>
                                      </p:tavLst>
                                    </p:anim>
                                    <p:anim calcmode="lin" valueType="num">
                                      <p:cBhvr additive="base">
                                        <p:cTn id="45" dur="1000" fill="hold"/>
                                        <p:tgtEl>
                                          <p:spTgt spid="13"/>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4"/>
                                        </p:tgtEl>
                                        <p:attrNameLst>
                                          <p:attrName>style.visibility</p:attrName>
                                        </p:attrNameLst>
                                      </p:cBhvr>
                                      <p:to>
                                        <p:strVal val="visible"/>
                                      </p:to>
                                    </p:set>
                                    <p:anim calcmode="lin" valueType="num">
                                      <p:cBhvr additive="base">
                                        <p:cTn id="48" dur="1000" fill="hold"/>
                                        <p:tgtEl>
                                          <p:spTgt spid="14"/>
                                        </p:tgtEl>
                                        <p:attrNameLst>
                                          <p:attrName>ppt_x</p:attrName>
                                        </p:attrNameLst>
                                      </p:cBhvr>
                                      <p:tavLst>
                                        <p:tav tm="0">
                                          <p:val>
                                            <p:strVal val="0-#ppt_w/2"/>
                                          </p:val>
                                        </p:tav>
                                        <p:tav tm="100000">
                                          <p:val>
                                            <p:strVal val="#ppt_x"/>
                                          </p:val>
                                        </p:tav>
                                      </p:tavLst>
                                    </p:anim>
                                    <p:anim calcmode="lin" valueType="num">
                                      <p:cBhvr additive="base">
                                        <p:cTn id="49" dur="1000" fill="hold"/>
                                        <p:tgtEl>
                                          <p:spTgt spid="14"/>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5"/>
                                        </p:tgtEl>
                                        <p:attrNameLst>
                                          <p:attrName>style.visibility</p:attrName>
                                        </p:attrNameLst>
                                      </p:cBhvr>
                                      <p:to>
                                        <p:strVal val="visible"/>
                                      </p:to>
                                    </p:set>
                                    <p:anim calcmode="lin" valueType="num">
                                      <p:cBhvr additive="base">
                                        <p:cTn id="52" dur="1000" fill="hold"/>
                                        <p:tgtEl>
                                          <p:spTgt spid="15"/>
                                        </p:tgtEl>
                                        <p:attrNameLst>
                                          <p:attrName>ppt_x</p:attrName>
                                        </p:attrNameLst>
                                      </p:cBhvr>
                                      <p:tavLst>
                                        <p:tav tm="0">
                                          <p:val>
                                            <p:strVal val="0-#ppt_w/2"/>
                                          </p:val>
                                        </p:tav>
                                        <p:tav tm="100000">
                                          <p:val>
                                            <p:strVal val="#ppt_x"/>
                                          </p:val>
                                        </p:tav>
                                      </p:tavLst>
                                    </p:anim>
                                    <p:anim calcmode="lin" valueType="num">
                                      <p:cBhvr additive="base">
                                        <p:cTn id="53" dur="1000" fill="hold"/>
                                        <p:tgtEl>
                                          <p:spTgt spid="15"/>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6"/>
                                        </p:tgtEl>
                                        <p:attrNameLst>
                                          <p:attrName>style.visibility</p:attrName>
                                        </p:attrNameLst>
                                      </p:cBhvr>
                                      <p:to>
                                        <p:strVal val="visible"/>
                                      </p:to>
                                    </p:set>
                                    <p:anim calcmode="lin" valueType="num">
                                      <p:cBhvr additive="base">
                                        <p:cTn id="56" dur="1000" fill="hold"/>
                                        <p:tgtEl>
                                          <p:spTgt spid="16"/>
                                        </p:tgtEl>
                                        <p:attrNameLst>
                                          <p:attrName>ppt_x</p:attrName>
                                        </p:attrNameLst>
                                      </p:cBhvr>
                                      <p:tavLst>
                                        <p:tav tm="0">
                                          <p:val>
                                            <p:strVal val="0-#ppt_w/2"/>
                                          </p:val>
                                        </p:tav>
                                        <p:tav tm="100000">
                                          <p:val>
                                            <p:strVal val="#ppt_x"/>
                                          </p:val>
                                        </p:tav>
                                      </p:tavLst>
                                    </p:anim>
                                    <p:anim calcmode="lin" valueType="num">
                                      <p:cBhvr additive="base">
                                        <p:cTn id="57" dur="1000" fill="hold"/>
                                        <p:tgtEl>
                                          <p:spTgt spid="16"/>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7"/>
                                        </p:tgtEl>
                                        <p:attrNameLst>
                                          <p:attrName>style.visibility</p:attrName>
                                        </p:attrNameLst>
                                      </p:cBhvr>
                                      <p:to>
                                        <p:strVal val="visible"/>
                                      </p:to>
                                    </p:set>
                                    <p:anim calcmode="lin" valueType="num">
                                      <p:cBhvr additive="base">
                                        <p:cTn id="60" dur="1000" fill="hold"/>
                                        <p:tgtEl>
                                          <p:spTgt spid="17"/>
                                        </p:tgtEl>
                                        <p:attrNameLst>
                                          <p:attrName>ppt_x</p:attrName>
                                        </p:attrNameLst>
                                      </p:cBhvr>
                                      <p:tavLst>
                                        <p:tav tm="0">
                                          <p:val>
                                            <p:strVal val="0-#ppt_w/2"/>
                                          </p:val>
                                        </p:tav>
                                        <p:tav tm="100000">
                                          <p:val>
                                            <p:strVal val="#ppt_x"/>
                                          </p:val>
                                        </p:tav>
                                      </p:tavLst>
                                    </p:anim>
                                    <p:anim calcmode="lin" valueType="num">
                                      <p:cBhvr additive="base">
                                        <p:cTn id="61" dur="1000" fill="hold"/>
                                        <p:tgtEl>
                                          <p:spTgt spid="17"/>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8"/>
                                        </p:tgtEl>
                                        <p:attrNameLst>
                                          <p:attrName>style.visibility</p:attrName>
                                        </p:attrNameLst>
                                      </p:cBhvr>
                                      <p:to>
                                        <p:strVal val="visible"/>
                                      </p:to>
                                    </p:set>
                                    <p:anim calcmode="lin" valueType="num">
                                      <p:cBhvr additive="base">
                                        <p:cTn id="64" dur="1000" fill="hold"/>
                                        <p:tgtEl>
                                          <p:spTgt spid="18"/>
                                        </p:tgtEl>
                                        <p:attrNameLst>
                                          <p:attrName>ppt_x</p:attrName>
                                        </p:attrNameLst>
                                      </p:cBhvr>
                                      <p:tavLst>
                                        <p:tav tm="0">
                                          <p:val>
                                            <p:strVal val="0-#ppt_w/2"/>
                                          </p:val>
                                        </p:tav>
                                        <p:tav tm="100000">
                                          <p:val>
                                            <p:strVal val="#ppt_x"/>
                                          </p:val>
                                        </p:tav>
                                      </p:tavLst>
                                    </p:anim>
                                    <p:anim calcmode="lin" valueType="num">
                                      <p:cBhvr additive="base">
                                        <p:cTn id="65" dur="1000" fill="hold"/>
                                        <p:tgtEl>
                                          <p:spTgt spid="18"/>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9"/>
                                        </p:tgtEl>
                                        <p:attrNameLst>
                                          <p:attrName>style.visibility</p:attrName>
                                        </p:attrNameLst>
                                      </p:cBhvr>
                                      <p:to>
                                        <p:strVal val="visible"/>
                                      </p:to>
                                    </p:set>
                                    <p:anim calcmode="lin" valueType="num">
                                      <p:cBhvr additive="base">
                                        <p:cTn id="68" dur="1000" fill="hold"/>
                                        <p:tgtEl>
                                          <p:spTgt spid="19"/>
                                        </p:tgtEl>
                                        <p:attrNameLst>
                                          <p:attrName>ppt_x</p:attrName>
                                        </p:attrNameLst>
                                      </p:cBhvr>
                                      <p:tavLst>
                                        <p:tav tm="0">
                                          <p:val>
                                            <p:strVal val="0-#ppt_w/2"/>
                                          </p:val>
                                        </p:tav>
                                        <p:tav tm="100000">
                                          <p:val>
                                            <p:strVal val="#ppt_x"/>
                                          </p:val>
                                        </p:tav>
                                      </p:tavLst>
                                    </p:anim>
                                    <p:anim calcmode="lin" valueType="num">
                                      <p:cBhvr additive="base">
                                        <p:cTn id="69" dur="1000" fill="hold"/>
                                        <p:tgtEl>
                                          <p:spTgt spid="19"/>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1000" fill="hold"/>
                                        <p:tgtEl>
                                          <p:spTgt spid="20"/>
                                        </p:tgtEl>
                                        <p:attrNameLst>
                                          <p:attrName>ppt_x</p:attrName>
                                        </p:attrNameLst>
                                      </p:cBhvr>
                                      <p:tavLst>
                                        <p:tav tm="0">
                                          <p:val>
                                            <p:strVal val="0-#ppt_w/2"/>
                                          </p:val>
                                        </p:tav>
                                        <p:tav tm="100000">
                                          <p:val>
                                            <p:strVal val="#ppt_x"/>
                                          </p:val>
                                        </p:tav>
                                      </p:tavLst>
                                    </p:anim>
                                    <p:anim calcmode="lin" valueType="num">
                                      <p:cBhvr additive="base">
                                        <p:cTn id="73" dur="1000" fill="hold"/>
                                        <p:tgtEl>
                                          <p:spTgt spid="20"/>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3"/>
                                        </p:tgtEl>
                                        <p:attrNameLst>
                                          <p:attrName>style.visibility</p:attrName>
                                        </p:attrNameLst>
                                      </p:cBhvr>
                                      <p:to>
                                        <p:strVal val="visible"/>
                                      </p:to>
                                    </p:set>
                                    <p:anim calcmode="lin" valueType="num">
                                      <p:cBhvr additive="base">
                                        <p:cTn id="76" dur="1000" fill="hold"/>
                                        <p:tgtEl>
                                          <p:spTgt spid="23"/>
                                        </p:tgtEl>
                                        <p:attrNameLst>
                                          <p:attrName>ppt_x</p:attrName>
                                        </p:attrNameLst>
                                      </p:cBhvr>
                                      <p:tavLst>
                                        <p:tav tm="0">
                                          <p:val>
                                            <p:strVal val="0-#ppt_w/2"/>
                                          </p:val>
                                        </p:tav>
                                        <p:tav tm="100000">
                                          <p:val>
                                            <p:strVal val="#ppt_x"/>
                                          </p:val>
                                        </p:tav>
                                      </p:tavLst>
                                    </p:anim>
                                    <p:anim calcmode="lin" valueType="num">
                                      <p:cBhvr additive="base">
                                        <p:cTn id="77" dur="1000" fill="hold"/>
                                        <p:tgtEl>
                                          <p:spTgt spid="23"/>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2"/>
                                        </p:tgtEl>
                                        <p:attrNameLst>
                                          <p:attrName>style.visibility</p:attrName>
                                        </p:attrNameLst>
                                      </p:cBhvr>
                                      <p:to>
                                        <p:strVal val="visible"/>
                                      </p:to>
                                    </p:set>
                                    <p:anim calcmode="lin" valueType="num">
                                      <p:cBhvr additive="base">
                                        <p:cTn id="80" dur="1000" fill="hold"/>
                                        <p:tgtEl>
                                          <p:spTgt spid="22"/>
                                        </p:tgtEl>
                                        <p:attrNameLst>
                                          <p:attrName>ppt_x</p:attrName>
                                        </p:attrNameLst>
                                      </p:cBhvr>
                                      <p:tavLst>
                                        <p:tav tm="0">
                                          <p:val>
                                            <p:strVal val="0-#ppt_w/2"/>
                                          </p:val>
                                        </p:tav>
                                        <p:tav tm="100000">
                                          <p:val>
                                            <p:strVal val="#ppt_x"/>
                                          </p:val>
                                        </p:tav>
                                      </p:tavLst>
                                    </p:anim>
                                    <p:anim calcmode="lin" valueType="num">
                                      <p:cBhvr additive="base">
                                        <p:cTn id="81" dur="1000" fill="hold"/>
                                        <p:tgtEl>
                                          <p:spTgt spid="22"/>
                                        </p:tgtEl>
                                        <p:attrNameLst>
                                          <p:attrName>ppt_y</p:attrName>
                                        </p:attrNameLst>
                                      </p:cBhvr>
                                      <p:tavLst>
                                        <p:tav tm="0">
                                          <p:val>
                                            <p:strVal val="#ppt_y"/>
                                          </p:val>
                                        </p:tav>
                                        <p:tav tm="100000">
                                          <p:val>
                                            <p:strVal val="#ppt_y"/>
                                          </p:val>
                                        </p:tav>
                                      </p:tavLst>
                                    </p:anim>
                                  </p:childTnLst>
                                </p:cTn>
                              </p:par>
                            </p:childTnLst>
                          </p:cTn>
                        </p:par>
                        <p:par>
                          <p:cTn id="82" fill="hold">
                            <p:stCondLst>
                              <p:cond delay="2000"/>
                            </p:stCondLst>
                            <p:childTnLst>
                              <p:par>
                                <p:cTn id="83" presetID="10" presetClass="entr" presetSubtype="0" fill="hold" nodeType="afterEffect">
                                  <p:stCondLst>
                                    <p:cond delay="0"/>
                                  </p:stCondLst>
                                  <p:childTnLst>
                                    <p:set>
                                      <p:cBhvr>
                                        <p:cTn id="84" dur="1" fill="hold">
                                          <p:stCondLst>
                                            <p:cond delay="0"/>
                                          </p:stCondLst>
                                        </p:cTn>
                                        <p:tgtEl>
                                          <p:spTgt spid="30"/>
                                        </p:tgtEl>
                                        <p:attrNameLst>
                                          <p:attrName>style.visibility</p:attrName>
                                        </p:attrNameLst>
                                      </p:cBhvr>
                                      <p:to>
                                        <p:strVal val="visible"/>
                                      </p:to>
                                    </p:set>
                                    <p:animEffect transition="in" filter="fade">
                                      <p:cBhvr>
                                        <p:cTn id="85"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P spid="23" grpId="0" animBg="1"/>
    </p:bldLst>
  </p:timing>
</p:sld>
</file>

<file path=ppt/slides/slide234.xml><?xml version="1.0" encoding="utf-8"?>
<p:sld xmlns:a="http://schemas.openxmlformats.org/drawingml/2006/main" xmlns:r="http://schemas.openxmlformats.org/officeDocument/2006/relationships" xmlns:p="http://schemas.openxmlformats.org/presentationml/2006/main">
  <p:cSld>
    <p:bg>
      <p:bgPr>
        <a:blipFill dpi="0" rotWithShape="1">
          <a:blip r:embed="rId3" cstate="print">
            <a:lum/>
          </a:blip>
          <a:srcRect/>
          <a:stretch>
            <a:fillRect/>
          </a:stretch>
        </a:blipFill>
        <a:effectLst/>
      </p:bgPr>
    </p:bg>
    <p:spTree>
      <p:nvGrpSpPr>
        <p:cNvPr id="1" name=""/>
        <p:cNvGrpSpPr/>
        <p:nvPr/>
      </p:nvGrpSpPr>
      <p:grpSpPr>
        <a:xfrm>
          <a:off x="0" y="0"/>
          <a:ext cx="0" cy="0"/>
          <a:chOff x="0" y="0"/>
          <a:chExt cx="0" cy="0"/>
        </a:xfrm>
      </p:grpSpPr>
      <p:pic>
        <p:nvPicPr>
          <p:cNvPr id="2050"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5295931" y="1214422"/>
            <a:ext cx="3490911" cy="708549"/>
          </a:xfrm>
          <a:prstGeom prst="rect">
            <a:avLst/>
          </a:prstGeom>
          <a:noFill/>
        </p:spPr>
      </p:pic>
      <p:sp>
        <p:nvSpPr>
          <p:cNvPr id="14" name="TextBox 13"/>
          <p:cNvSpPr txBox="1"/>
          <p:nvPr/>
        </p:nvSpPr>
        <p:spPr>
          <a:xfrm>
            <a:off x="6494289" y="1342673"/>
            <a:ext cx="1094195"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معنای روش </a:t>
            </a:r>
            <a:endParaRPr lang="fa-IR" sz="1700" b="1" dirty="0">
              <a:effectLst/>
              <a:cs typeface="B Mitra" pitchFamily="2" charset="-78"/>
            </a:endParaRPr>
          </a:p>
        </p:txBody>
      </p:sp>
      <p:pic>
        <p:nvPicPr>
          <p:cNvPr id="23"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5081617" y="1862134"/>
            <a:ext cx="3490911" cy="708549"/>
          </a:xfrm>
          <a:prstGeom prst="rect">
            <a:avLst/>
          </a:prstGeom>
          <a:noFill/>
        </p:spPr>
      </p:pic>
      <p:pic>
        <p:nvPicPr>
          <p:cNvPr id="24"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867303" y="2500306"/>
            <a:ext cx="3490911" cy="708549"/>
          </a:xfrm>
          <a:prstGeom prst="rect">
            <a:avLst/>
          </a:prstGeom>
          <a:noFill/>
        </p:spPr>
      </p:pic>
      <p:pic>
        <p:nvPicPr>
          <p:cNvPr id="25"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652989" y="3148018"/>
            <a:ext cx="3490911" cy="708549"/>
          </a:xfrm>
          <a:prstGeom prst="rect">
            <a:avLst/>
          </a:prstGeom>
          <a:noFill/>
        </p:spPr>
      </p:pic>
      <p:pic>
        <p:nvPicPr>
          <p:cNvPr id="27"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438675" y="3790960"/>
            <a:ext cx="3490911" cy="708549"/>
          </a:xfrm>
          <a:prstGeom prst="rect">
            <a:avLst/>
          </a:prstGeom>
          <a:noFill/>
        </p:spPr>
      </p:pic>
      <p:pic>
        <p:nvPicPr>
          <p:cNvPr id="28"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224361" y="4433902"/>
            <a:ext cx="3490911" cy="708549"/>
          </a:xfrm>
          <a:prstGeom prst="rect">
            <a:avLst/>
          </a:prstGeom>
          <a:noFill/>
        </p:spPr>
      </p:pic>
      <p:pic>
        <p:nvPicPr>
          <p:cNvPr id="29"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081485" y="5076844"/>
            <a:ext cx="3490911" cy="708549"/>
          </a:xfrm>
          <a:prstGeom prst="rect">
            <a:avLst/>
          </a:prstGeom>
          <a:noFill/>
        </p:spPr>
      </p:pic>
      <p:pic>
        <p:nvPicPr>
          <p:cNvPr id="30"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3786182" y="5715016"/>
            <a:ext cx="3490911" cy="708549"/>
          </a:xfrm>
          <a:prstGeom prst="rect">
            <a:avLst/>
          </a:prstGeom>
          <a:noFill/>
        </p:spPr>
      </p:pic>
      <p:pic>
        <p:nvPicPr>
          <p:cNvPr id="53"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795469" y="1504944"/>
            <a:ext cx="3490911" cy="708549"/>
          </a:xfrm>
          <a:prstGeom prst="rect">
            <a:avLst/>
          </a:prstGeom>
          <a:noFill/>
        </p:spPr>
      </p:pic>
      <p:pic>
        <p:nvPicPr>
          <p:cNvPr id="54"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581155" y="2152656"/>
            <a:ext cx="3490911" cy="708549"/>
          </a:xfrm>
          <a:prstGeom prst="rect">
            <a:avLst/>
          </a:prstGeom>
          <a:noFill/>
        </p:spPr>
      </p:pic>
      <p:pic>
        <p:nvPicPr>
          <p:cNvPr id="55"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366841" y="2790828"/>
            <a:ext cx="3490911" cy="708549"/>
          </a:xfrm>
          <a:prstGeom prst="rect">
            <a:avLst/>
          </a:prstGeom>
          <a:noFill/>
        </p:spPr>
      </p:pic>
      <p:pic>
        <p:nvPicPr>
          <p:cNvPr id="56"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152527" y="3438540"/>
            <a:ext cx="3490911" cy="708549"/>
          </a:xfrm>
          <a:prstGeom prst="rect">
            <a:avLst/>
          </a:prstGeom>
          <a:noFill/>
        </p:spPr>
      </p:pic>
      <p:pic>
        <p:nvPicPr>
          <p:cNvPr id="57"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938213" y="4081482"/>
            <a:ext cx="3490911" cy="708549"/>
          </a:xfrm>
          <a:prstGeom prst="rect">
            <a:avLst/>
          </a:prstGeom>
          <a:noFill/>
        </p:spPr>
      </p:pic>
      <p:pic>
        <p:nvPicPr>
          <p:cNvPr id="58"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723899" y="4724424"/>
            <a:ext cx="3490911" cy="708549"/>
          </a:xfrm>
          <a:prstGeom prst="rect">
            <a:avLst/>
          </a:prstGeom>
          <a:noFill/>
        </p:spPr>
      </p:pic>
      <p:pic>
        <p:nvPicPr>
          <p:cNvPr id="59"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581023" y="5367366"/>
            <a:ext cx="3490911" cy="708549"/>
          </a:xfrm>
          <a:prstGeom prst="rect">
            <a:avLst/>
          </a:prstGeom>
          <a:noFill/>
        </p:spPr>
      </p:pic>
      <p:pic>
        <p:nvPicPr>
          <p:cNvPr id="60"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285720" y="6005538"/>
            <a:ext cx="3490911" cy="708549"/>
          </a:xfrm>
          <a:prstGeom prst="rect">
            <a:avLst/>
          </a:prstGeom>
          <a:noFill/>
        </p:spPr>
      </p:pic>
      <p:sp>
        <p:nvSpPr>
          <p:cNvPr id="61" name="TextBox 60"/>
          <p:cNvSpPr txBox="1"/>
          <p:nvPr/>
        </p:nvSpPr>
        <p:spPr>
          <a:xfrm>
            <a:off x="5958504" y="1974034"/>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 قالب داستان</a:t>
            </a:r>
            <a:endParaRPr lang="fa-IR" sz="1700" b="1" dirty="0">
              <a:effectLst/>
              <a:cs typeface="B Mitra" pitchFamily="2" charset="-78"/>
            </a:endParaRPr>
          </a:p>
        </p:txBody>
      </p:sp>
      <p:sp>
        <p:nvSpPr>
          <p:cNvPr id="62" name="TextBox 61"/>
          <p:cNvSpPr txBox="1"/>
          <p:nvPr/>
        </p:nvSpPr>
        <p:spPr>
          <a:xfrm>
            <a:off x="5529876" y="2612206"/>
            <a:ext cx="2165765"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2-قالب پرسش و پاسخ</a:t>
            </a:r>
            <a:endParaRPr lang="fa-IR" sz="1700" b="1" dirty="0">
              <a:effectLst/>
              <a:cs typeface="B Mitra" pitchFamily="2" charset="-78"/>
            </a:endParaRPr>
          </a:p>
        </p:txBody>
      </p:sp>
      <p:sp>
        <p:nvSpPr>
          <p:cNvPr id="63" name="TextBox 62"/>
          <p:cNvSpPr txBox="1"/>
          <p:nvPr/>
        </p:nvSpPr>
        <p:spPr>
          <a:xfrm>
            <a:off x="5529876" y="3276269"/>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3- قالب انواعی</a:t>
            </a:r>
            <a:endParaRPr lang="fa-IR" sz="1700" b="1" dirty="0">
              <a:effectLst/>
              <a:cs typeface="B Mitra" pitchFamily="2" charset="-78"/>
            </a:endParaRPr>
          </a:p>
        </p:txBody>
      </p:sp>
      <p:sp>
        <p:nvSpPr>
          <p:cNvPr id="64" name="TextBox 63"/>
          <p:cNvSpPr txBox="1"/>
          <p:nvPr/>
        </p:nvSpPr>
        <p:spPr>
          <a:xfrm>
            <a:off x="5315562" y="3919211"/>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4-قالب گروهی</a:t>
            </a:r>
            <a:endParaRPr lang="fa-IR" sz="1700" b="1" dirty="0">
              <a:effectLst/>
              <a:cs typeface="B Mitra" pitchFamily="2" charset="-78"/>
            </a:endParaRPr>
          </a:p>
        </p:txBody>
      </p:sp>
      <p:sp>
        <p:nvSpPr>
          <p:cNvPr id="65" name="TextBox 64"/>
          <p:cNvSpPr txBox="1"/>
          <p:nvPr/>
        </p:nvSpPr>
        <p:spPr>
          <a:xfrm>
            <a:off x="5101248" y="4562153"/>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5-قالب شعاری</a:t>
            </a:r>
            <a:endParaRPr lang="fa-IR" sz="1700" b="1" dirty="0">
              <a:effectLst/>
              <a:cs typeface="B Mitra" pitchFamily="2" charset="-78"/>
            </a:endParaRPr>
          </a:p>
        </p:txBody>
      </p:sp>
      <p:sp>
        <p:nvSpPr>
          <p:cNvPr id="66" name="TextBox 65"/>
          <p:cNvSpPr txBox="1"/>
          <p:nvPr/>
        </p:nvSpPr>
        <p:spPr>
          <a:xfrm>
            <a:off x="4958372" y="5205095"/>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6-قالب آدابی</a:t>
            </a:r>
            <a:endParaRPr lang="fa-IR" sz="1700" b="1" dirty="0">
              <a:effectLst/>
              <a:cs typeface="B Mitra" pitchFamily="2" charset="-78"/>
            </a:endParaRPr>
          </a:p>
        </p:txBody>
      </p:sp>
      <p:sp>
        <p:nvSpPr>
          <p:cNvPr id="67" name="TextBox 66"/>
          <p:cNvSpPr txBox="1"/>
          <p:nvPr/>
        </p:nvSpPr>
        <p:spPr>
          <a:xfrm>
            <a:off x="4663069" y="5843267"/>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7-قالب عددی</a:t>
            </a:r>
            <a:endParaRPr lang="fa-IR" sz="1700" b="1" dirty="0">
              <a:effectLst/>
              <a:cs typeface="B Mitra" pitchFamily="2" charset="-78"/>
            </a:endParaRPr>
          </a:p>
        </p:txBody>
      </p:sp>
      <p:sp>
        <p:nvSpPr>
          <p:cNvPr id="68" name="TextBox 67"/>
          <p:cNvSpPr txBox="1"/>
          <p:nvPr/>
        </p:nvSpPr>
        <p:spPr>
          <a:xfrm>
            <a:off x="2672356" y="1633195"/>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9-قالب نمادین</a:t>
            </a:r>
            <a:endParaRPr lang="fa-IR" sz="1700" b="1" dirty="0">
              <a:effectLst/>
              <a:cs typeface="B Mitra" pitchFamily="2" charset="-78"/>
            </a:endParaRPr>
          </a:p>
        </p:txBody>
      </p:sp>
      <p:sp>
        <p:nvSpPr>
          <p:cNvPr id="69" name="TextBox 68"/>
          <p:cNvSpPr txBox="1"/>
          <p:nvPr/>
        </p:nvSpPr>
        <p:spPr>
          <a:xfrm>
            <a:off x="2458042" y="2280907"/>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10-قالب تشبیهی</a:t>
            </a:r>
            <a:endParaRPr lang="fa-IR" sz="1700" b="1" dirty="0">
              <a:effectLst/>
              <a:cs typeface="B Mitra" pitchFamily="2" charset="-78"/>
            </a:endParaRPr>
          </a:p>
        </p:txBody>
      </p:sp>
      <p:sp>
        <p:nvSpPr>
          <p:cNvPr id="70" name="TextBox 69">
            <a:hlinkClick r:id="rId5" action="ppaction://hlinksldjump">
              <a:snd r:embed="rId6" name="thbad.wav"/>
            </a:hlinkClick>
            <a:hlinkHover r:id="" action="ppaction://noaction">
              <a:snd r:embed="rId7" name="0.wav"/>
            </a:hlinkHover>
          </p:cNvPr>
          <p:cNvSpPr txBox="1"/>
          <p:nvPr/>
        </p:nvSpPr>
        <p:spPr>
          <a:xfrm>
            <a:off x="2243728" y="2919079"/>
            <a:ext cx="1737137" cy="452047"/>
          </a:xfrm>
          <a:prstGeom prst="rect">
            <a:avLst/>
          </a:prstGeom>
          <a:noFill/>
        </p:spPr>
        <p:txBody>
          <a:bodyPr wrap="square" rtlCol="1" anchor="ctr">
            <a:spAutoFit/>
          </a:bodyPr>
          <a:lstStyle/>
          <a:p>
            <a:pPr algn="ctr">
              <a:lnSpc>
                <a:spcPct val="150000"/>
              </a:lnSpc>
            </a:pPr>
            <a:r>
              <a:rPr lang="fa-IR" sz="1700" b="1" dirty="0" smtClean="0">
                <a:effectLst>
                  <a:glow rad="101600">
                    <a:schemeClr val="accent3">
                      <a:satMod val="175000"/>
                      <a:alpha val="40000"/>
                    </a:schemeClr>
                  </a:glow>
                </a:effectLst>
                <a:cs typeface="B Mitra" pitchFamily="2" charset="-78"/>
              </a:rPr>
              <a:t>11-قالب نکته ای</a:t>
            </a:r>
            <a:endParaRPr lang="fa-IR" sz="1700" b="1" dirty="0">
              <a:effectLst>
                <a:glow rad="101600">
                  <a:schemeClr val="accent3">
                    <a:satMod val="175000"/>
                    <a:alpha val="40000"/>
                  </a:schemeClr>
                </a:glow>
              </a:effectLst>
              <a:cs typeface="B Mitra" pitchFamily="2" charset="-78"/>
            </a:endParaRPr>
          </a:p>
        </p:txBody>
      </p:sp>
      <p:sp>
        <p:nvSpPr>
          <p:cNvPr id="71" name="TextBox 70"/>
          <p:cNvSpPr txBox="1"/>
          <p:nvPr/>
        </p:nvSpPr>
        <p:spPr>
          <a:xfrm>
            <a:off x="2029414" y="3566791"/>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12-قالب تعارضی</a:t>
            </a:r>
            <a:endParaRPr lang="fa-IR" sz="1700" b="1" dirty="0">
              <a:effectLst/>
              <a:cs typeface="B Mitra" pitchFamily="2" charset="-78"/>
            </a:endParaRPr>
          </a:p>
        </p:txBody>
      </p:sp>
      <p:sp>
        <p:nvSpPr>
          <p:cNvPr id="72" name="TextBox 71"/>
          <p:cNvSpPr txBox="1"/>
          <p:nvPr/>
        </p:nvSpPr>
        <p:spPr>
          <a:xfrm>
            <a:off x="1815100" y="4209733"/>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13-قالب مقایسه ای</a:t>
            </a:r>
            <a:endParaRPr lang="fa-IR" sz="1700" b="1" dirty="0">
              <a:effectLst/>
              <a:cs typeface="B Mitra" pitchFamily="2" charset="-78"/>
            </a:endParaRPr>
          </a:p>
        </p:txBody>
      </p:sp>
      <p:sp>
        <p:nvSpPr>
          <p:cNvPr id="73" name="TextBox 72"/>
          <p:cNvSpPr txBox="1"/>
          <p:nvPr/>
        </p:nvSpPr>
        <p:spPr>
          <a:xfrm>
            <a:off x="1600786" y="4852675"/>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14-قالب نسخه ای</a:t>
            </a:r>
            <a:endParaRPr lang="fa-IR" sz="1700" b="1" dirty="0">
              <a:effectLst/>
              <a:cs typeface="B Mitra" pitchFamily="2" charset="-78"/>
            </a:endParaRPr>
          </a:p>
        </p:txBody>
      </p:sp>
      <p:sp>
        <p:nvSpPr>
          <p:cNvPr id="74" name="TextBox 73"/>
          <p:cNvSpPr txBox="1"/>
          <p:nvPr/>
        </p:nvSpPr>
        <p:spPr>
          <a:xfrm>
            <a:off x="1457910" y="5495617"/>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15-قالب نمایشی</a:t>
            </a:r>
            <a:endParaRPr lang="fa-IR" sz="1700" b="1" dirty="0">
              <a:effectLst/>
              <a:cs typeface="B Mitra" pitchFamily="2" charset="-78"/>
            </a:endParaRPr>
          </a:p>
        </p:txBody>
      </p:sp>
      <p:sp>
        <p:nvSpPr>
          <p:cNvPr id="75" name="TextBox 74"/>
          <p:cNvSpPr txBox="1"/>
          <p:nvPr/>
        </p:nvSpPr>
        <p:spPr>
          <a:xfrm>
            <a:off x="1162607" y="6133789"/>
            <a:ext cx="1737137" cy="452047"/>
          </a:xfrm>
          <a:prstGeom prst="rect">
            <a:avLst/>
          </a:prstGeom>
          <a:noFill/>
        </p:spPr>
        <p:txBody>
          <a:bodyPr wrap="square" rtlCol="1" anchor="ctr">
            <a:spAutoFit/>
          </a:bodyPr>
          <a:lstStyle/>
          <a:p>
            <a:pPr algn="ctr" rtl="0">
              <a:lnSpc>
                <a:spcPct val="150000"/>
              </a:lnSpc>
            </a:pPr>
            <a:r>
              <a:rPr lang="fa-IR" sz="1700" b="1" dirty="0" smtClean="0">
                <a:effectLst/>
                <a:cs typeface="B Mitra" pitchFamily="2" charset="-78"/>
              </a:rPr>
              <a:t>16-قالب توصیفی</a:t>
            </a:r>
            <a:endParaRPr lang="fa-IR" sz="1700" b="1" dirty="0">
              <a:effectLst/>
              <a:cs typeface="B Mitra" pitchFamily="2" charset="-78"/>
            </a:endParaRPr>
          </a:p>
        </p:txBody>
      </p:sp>
      <p:pic>
        <p:nvPicPr>
          <p:cNvPr id="76" name="Picture 2" descr="G:\ramezan 1390\pic - file\bais\b1.jpg">
            <a:hlinkClick r:id="rId8" action="ppaction://hlinksldjump">
              <a:snd r:embed="rId6" name="thbad.wav"/>
            </a:hlinkClick>
            <a:hlinkHover r:id="" action="ppaction://noaction">
              <a:snd r:embed="rId7" name="0.wav"/>
            </a:hlinkHover>
          </p:cNvPr>
          <p:cNvPicPr>
            <a:picLocks noChangeAspect="1" noChangeArrowheads="1"/>
          </p:cNvPicPr>
          <p:nvPr/>
        </p:nvPicPr>
        <p:blipFill>
          <a:blip r:embed="rId9" cstate="print"/>
          <a:srcRect/>
          <a:stretch>
            <a:fillRect/>
          </a:stretch>
        </p:blipFill>
        <p:spPr bwMode="auto">
          <a:xfrm>
            <a:off x="7929586" y="241290"/>
            <a:ext cx="383226" cy="396000"/>
          </a:xfrm>
          <a:prstGeom prst="rect">
            <a:avLst/>
          </a:prstGeom>
          <a:noFill/>
        </p:spPr>
      </p:pic>
      <p:pic>
        <p:nvPicPr>
          <p:cNvPr id="77" name="Picture 5" descr="D:\narmafzar H edayat\power point\Ordodari\pic\exist copy.png">
            <a:hlinkClick r:id="" action="ppaction://hlinkshowjump?jump=endshow">
              <a:snd r:embed="rId6" name="thbad.wav"/>
            </a:hlinkClick>
            <a:hlinkHover r:id="" action="ppaction://noaction">
              <a:snd r:embed="rId7" name="0.wav"/>
            </a:hlinkHover>
          </p:cNvPr>
          <p:cNvPicPr>
            <a:picLocks noChangeAspect="1" noChangeArrowheads="1"/>
          </p:cNvPicPr>
          <p:nvPr/>
        </p:nvPicPr>
        <p:blipFill>
          <a:blip r:embed="rId10" cstate="print"/>
          <a:srcRect/>
          <a:stretch>
            <a:fillRect/>
          </a:stretch>
        </p:blipFill>
        <p:spPr bwMode="auto">
          <a:xfrm>
            <a:off x="8358214" y="214290"/>
            <a:ext cx="450000" cy="450000"/>
          </a:xfrm>
          <a:prstGeom prst="rect">
            <a:avLst/>
          </a:prstGeom>
          <a:noFill/>
        </p:spPr>
      </p:pic>
      <p:pic>
        <p:nvPicPr>
          <p:cNvPr id="37"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2081221" y="857232"/>
            <a:ext cx="3490911" cy="708549"/>
          </a:xfrm>
          <a:prstGeom prst="rect">
            <a:avLst/>
          </a:prstGeom>
          <a:noFill/>
        </p:spPr>
      </p:pic>
      <p:sp>
        <p:nvSpPr>
          <p:cNvPr id="38" name="TextBox 37"/>
          <p:cNvSpPr txBox="1"/>
          <p:nvPr/>
        </p:nvSpPr>
        <p:spPr>
          <a:xfrm>
            <a:off x="2958108" y="985483"/>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8-قالب جوانبی</a:t>
            </a:r>
            <a:endParaRPr lang="fa-IR" sz="1700" b="1" dirty="0">
              <a:effectLst/>
              <a:cs typeface="B Mitra" pitchFamily="2" charset="-78"/>
            </a:endParaRPr>
          </a:p>
        </p:txBody>
      </p:sp>
      <p:sp>
        <p:nvSpPr>
          <p:cNvPr id="39" name="TextBox 38"/>
          <p:cNvSpPr txBox="1"/>
          <p:nvPr/>
        </p:nvSpPr>
        <p:spPr>
          <a:xfrm>
            <a:off x="2143108" y="231796"/>
            <a:ext cx="5357850" cy="553998"/>
          </a:xfrm>
          <a:prstGeom prst="rect">
            <a:avLst/>
          </a:prstGeom>
          <a:noFill/>
        </p:spPr>
        <p:txBody>
          <a:bodyPr wrap="square" rtlCol="1">
            <a:spAutoFit/>
          </a:bodyPr>
          <a:lstStyle/>
          <a:p>
            <a:pPr>
              <a:lnSpc>
                <a:spcPct val="150000"/>
              </a:lnSpc>
            </a:pPr>
            <a:r>
              <a:rPr lang="fa-IR" sz="2000" b="1" dirty="0" smtClean="0">
                <a:effectLst>
                  <a:glow rad="139700">
                    <a:schemeClr val="accent5">
                      <a:satMod val="175000"/>
                      <a:alpha val="40000"/>
                    </a:schemeClr>
                  </a:glow>
                </a:effectLst>
                <a:cs typeface="B Titr" pitchFamily="2" charset="-78"/>
              </a:rPr>
              <a:t>فصل دوم : روش ها             جلسه نوزدهم </a:t>
            </a:r>
          </a:p>
        </p:txBody>
      </p:sp>
    </p:spTree>
  </p:cSld>
  <p:clrMapOvr>
    <a:masterClrMapping/>
  </p:clrMapOvr>
  <p:transition advClick="0">
    <p:sndAc>
      <p:stSnd>
        <p:snd r:embed="rId2" name="W8.WAV"/>
      </p:stSnd>
    </p:sndAc>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fade">
                                      <p:cBhvr>
                                        <p:cTn id="7" dur="1000"/>
                                        <p:tgtEl>
                                          <p:spTgt spid="39"/>
                                        </p:tgtEl>
                                      </p:cBhvr>
                                    </p:animEffect>
                                    <p:anim calcmode="lin" valueType="num">
                                      <p:cBhvr>
                                        <p:cTn id="8" dur="1000" fill="hold"/>
                                        <p:tgtEl>
                                          <p:spTgt spid="39"/>
                                        </p:tgtEl>
                                        <p:attrNameLst>
                                          <p:attrName>ppt_x</p:attrName>
                                        </p:attrNameLst>
                                      </p:cBhvr>
                                      <p:tavLst>
                                        <p:tav tm="0">
                                          <p:val>
                                            <p:strVal val="#ppt_x"/>
                                          </p:val>
                                        </p:tav>
                                        <p:tav tm="100000">
                                          <p:val>
                                            <p:strVal val="#ppt_x"/>
                                          </p:val>
                                        </p:tav>
                                      </p:tavLst>
                                    </p:anim>
                                    <p:anim calcmode="lin" valueType="num">
                                      <p:cBhvr>
                                        <p:cTn id="9" dur="1000" fill="hold"/>
                                        <p:tgtEl>
                                          <p:spTgt spid="3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55"/>
                                        </p:tgtEl>
                                        <p:attrNameLst>
                                          <p:attrName>style.visibility</p:attrName>
                                        </p:attrNameLst>
                                      </p:cBhvr>
                                      <p:to>
                                        <p:strVal val="visible"/>
                                      </p:to>
                                    </p:set>
                                    <p:animEffect transition="in" filter="fade">
                                      <p:cBhvr>
                                        <p:cTn id="13" dur="1000"/>
                                        <p:tgtEl>
                                          <p:spTgt spid="55"/>
                                        </p:tgtEl>
                                      </p:cBhvr>
                                    </p:animEffect>
                                    <p:anim calcmode="lin" valueType="num">
                                      <p:cBhvr>
                                        <p:cTn id="14" dur="1000" fill="hold"/>
                                        <p:tgtEl>
                                          <p:spTgt spid="55"/>
                                        </p:tgtEl>
                                        <p:attrNameLst>
                                          <p:attrName>ppt_x</p:attrName>
                                        </p:attrNameLst>
                                      </p:cBhvr>
                                      <p:tavLst>
                                        <p:tav tm="0">
                                          <p:val>
                                            <p:strVal val="#ppt_x"/>
                                          </p:val>
                                        </p:tav>
                                        <p:tav tm="100000">
                                          <p:val>
                                            <p:strVal val="#ppt_x"/>
                                          </p:val>
                                        </p:tav>
                                      </p:tavLst>
                                    </p:anim>
                                    <p:anim calcmode="lin" valueType="num">
                                      <p:cBhvr>
                                        <p:cTn id="15" dur="1000" fill="hold"/>
                                        <p:tgtEl>
                                          <p:spTgt spid="55"/>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10" presetClass="entr" presetSubtype="0" fill="hold" grpId="0" nodeType="afterEffect">
                                  <p:stCondLst>
                                    <p:cond delay="0"/>
                                  </p:stCondLst>
                                  <p:childTnLst>
                                    <p:set>
                                      <p:cBhvr>
                                        <p:cTn id="18" dur="1" fill="hold">
                                          <p:stCondLst>
                                            <p:cond delay="0"/>
                                          </p:stCondLst>
                                        </p:cTn>
                                        <p:tgtEl>
                                          <p:spTgt spid="70"/>
                                        </p:tgtEl>
                                        <p:attrNameLst>
                                          <p:attrName>style.visibility</p:attrName>
                                        </p:attrNameLst>
                                      </p:cBhvr>
                                      <p:to>
                                        <p:strVal val="visible"/>
                                      </p:to>
                                    </p:set>
                                    <p:animEffect transition="in" filter="fade">
                                      <p:cBhvr>
                                        <p:cTn id="19" dur="1000"/>
                                        <p:tgtEl>
                                          <p:spTgt spid="70"/>
                                        </p:tgtEl>
                                      </p:cBhvr>
                                    </p:animEffect>
                                  </p:childTnLst>
                                </p:cTn>
                              </p:par>
                              <p:par>
                                <p:cTn id="20" presetID="10" presetClass="entr" presetSubtype="0" fill="hold" nodeType="withEffect">
                                  <p:stCondLst>
                                    <p:cond delay="0"/>
                                  </p:stCondLst>
                                  <p:childTnLst>
                                    <p:set>
                                      <p:cBhvr>
                                        <p:cTn id="21" dur="1" fill="hold">
                                          <p:stCondLst>
                                            <p:cond delay="0"/>
                                          </p:stCondLst>
                                        </p:cTn>
                                        <p:tgtEl>
                                          <p:spTgt spid="2050"/>
                                        </p:tgtEl>
                                        <p:attrNameLst>
                                          <p:attrName>style.visibility</p:attrName>
                                        </p:attrNameLst>
                                      </p:cBhvr>
                                      <p:to>
                                        <p:strVal val="visible"/>
                                      </p:to>
                                    </p:set>
                                    <p:animEffect transition="in" filter="fade">
                                      <p:cBhvr>
                                        <p:cTn id="22" dur="2000"/>
                                        <p:tgtEl>
                                          <p:spTgt spid="2050"/>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2000"/>
                                        <p:tgtEl>
                                          <p:spTgt spid="14"/>
                                        </p:tgtEl>
                                      </p:cBhvr>
                                    </p:animEffect>
                                  </p:childTnLst>
                                </p:cTn>
                              </p:par>
                              <p:par>
                                <p:cTn id="26" presetID="10" presetClass="entr" presetSubtype="0" fill="hold" nodeType="with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fade">
                                      <p:cBhvr>
                                        <p:cTn id="28" dur="2000"/>
                                        <p:tgtEl>
                                          <p:spTgt spid="2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61"/>
                                        </p:tgtEl>
                                        <p:attrNameLst>
                                          <p:attrName>style.visibility</p:attrName>
                                        </p:attrNameLst>
                                      </p:cBhvr>
                                      <p:to>
                                        <p:strVal val="visible"/>
                                      </p:to>
                                    </p:set>
                                    <p:animEffect transition="in" filter="fade">
                                      <p:cBhvr>
                                        <p:cTn id="31" dur="2000"/>
                                        <p:tgtEl>
                                          <p:spTgt spid="61"/>
                                        </p:tgtEl>
                                      </p:cBhvr>
                                    </p:animEffect>
                                  </p:childTnLst>
                                </p:cTn>
                              </p:par>
                              <p:par>
                                <p:cTn id="32" presetID="10" presetClass="entr" presetSubtype="0" fill="hold"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fade">
                                      <p:cBhvr>
                                        <p:cTn id="34" dur="2000"/>
                                        <p:tgtEl>
                                          <p:spTgt spid="24"/>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62"/>
                                        </p:tgtEl>
                                        <p:attrNameLst>
                                          <p:attrName>style.visibility</p:attrName>
                                        </p:attrNameLst>
                                      </p:cBhvr>
                                      <p:to>
                                        <p:strVal val="visible"/>
                                      </p:to>
                                    </p:set>
                                    <p:animEffect transition="in" filter="fade">
                                      <p:cBhvr>
                                        <p:cTn id="37" dur="2000"/>
                                        <p:tgtEl>
                                          <p:spTgt spid="62"/>
                                        </p:tgtEl>
                                      </p:cBhvr>
                                    </p:animEffect>
                                  </p:childTnLst>
                                </p:cTn>
                              </p:par>
                              <p:par>
                                <p:cTn id="38" presetID="10" presetClass="entr" presetSubtype="0" fill="hold" nodeType="withEffect">
                                  <p:stCondLst>
                                    <p:cond delay="0"/>
                                  </p:stCondLst>
                                  <p:childTnLst>
                                    <p:set>
                                      <p:cBhvr>
                                        <p:cTn id="39" dur="1" fill="hold">
                                          <p:stCondLst>
                                            <p:cond delay="0"/>
                                          </p:stCondLst>
                                        </p:cTn>
                                        <p:tgtEl>
                                          <p:spTgt spid="25"/>
                                        </p:tgtEl>
                                        <p:attrNameLst>
                                          <p:attrName>style.visibility</p:attrName>
                                        </p:attrNameLst>
                                      </p:cBhvr>
                                      <p:to>
                                        <p:strVal val="visible"/>
                                      </p:to>
                                    </p:set>
                                    <p:animEffect transition="in" filter="fade">
                                      <p:cBhvr>
                                        <p:cTn id="40" dur="2000"/>
                                        <p:tgtEl>
                                          <p:spTgt spid="25"/>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63"/>
                                        </p:tgtEl>
                                        <p:attrNameLst>
                                          <p:attrName>style.visibility</p:attrName>
                                        </p:attrNameLst>
                                      </p:cBhvr>
                                      <p:to>
                                        <p:strVal val="visible"/>
                                      </p:to>
                                    </p:set>
                                    <p:animEffect transition="in" filter="fade">
                                      <p:cBhvr>
                                        <p:cTn id="43" dur="2000"/>
                                        <p:tgtEl>
                                          <p:spTgt spid="63"/>
                                        </p:tgtEl>
                                      </p:cBhvr>
                                    </p:animEffect>
                                  </p:childTnLst>
                                </p:cTn>
                              </p:par>
                              <p:par>
                                <p:cTn id="44" presetID="10" presetClass="entr" presetSubtype="0" fill="hold" nodeType="withEffect">
                                  <p:stCondLst>
                                    <p:cond delay="0"/>
                                  </p:stCondLst>
                                  <p:childTnLst>
                                    <p:set>
                                      <p:cBhvr>
                                        <p:cTn id="45" dur="1" fill="hold">
                                          <p:stCondLst>
                                            <p:cond delay="0"/>
                                          </p:stCondLst>
                                        </p:cTn>
                                        <p:tgtEl>
                                          <p:spTgt spid="27"/>
                                        </p:tgtEl>
                                        <p:attrNameLst>
                                          <p:attrName>style.visibility</p:attrName>
                                        </p:attrNameLst>
                                      </p:cBhvr>
                                      <p:to>
                                        <p:strVal val="visible"/>
                                      </p:to>
                                    </p:set>
                                    <p:animEffect transition="in" filter="fade">
                                      <p:cBhvr>
                                        <p:cTn id="46" dur="2000"/>
                                        <p:tgtEl>
                                          <p:spTgt spid="27"/>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64"/>
                                        </p:tgtEl>
                                        <p:attrNameLst>
                                          <p:attrName>style.visibility</p:attrName>
                                        </p:attrNameLst>
                                      </p:cBhvr>
                                      <p:to>
                                        <p:strVal val="visible"/>
                                      </p:to>
                                    </p:set>
                                    <p:animEffect transition="in" filter="fade">
                                      <p:cBhvr>
                                        <p:cTn id="49" dur="2000"/>
                                        <p:tgtEl>
                                          <p:spTgt spid="64"/>
                                        </p:tgtEl>
                                      </p:cBhvr>
                                    </p:animEffect>
                                  </p:childTnLst>
                                </p:cTn>
                              </p:par>
                              <p:par>
                                <p:cTn id="50" presetID="10" presetClass="entr" presetSubtype="0" fill="hold" nodeType="withEffect">
                                  <p:stCondLst>
                                    <p:cond delay="0"/>
                                  </p:stCondLst>
                                  <p:childTnLst>
                                    <p:set>
                                      <p:cBhvr>
                                        <p:cTn id="51" dur="1" fill="hold">
                                          <p:stCondLst>
                                            <p:cond delay="0"/>
                                          </p:stCondLst>
                                        </p:cTn>
                                        <p:tgtEl>
                                          <p:spTgt spid="28"/>
                                        </p:tgtEl>
                                        <p:attrNameLst>
                                          <p:attrName>style.visibility</p:attrName>
                                        </p:attrNameLst>
                                      </p:cBhvr>
                                      <p:to>
                                        <p:strVal val="visible"/>
                                      </p:to>
                                    </p:set>
                                    <p:animEffect transition="in" filter="fade">
                                      <p:cBhvr>
                                        <p:cTn id="52" dur="2000"/>
                                        <p:tgtEl>
                                          <p:spTgt spid="28"/>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65"/>
                                        </p:tgtEl>
                                        <p:attrNameLst>
                                          <p:attrName>style.visibility</p:attrName>
                                        </p:attrNameLst>
                                      </p:cBhvr>
                                      <p:to>
                                        <p:strVal val="visible"/>
                                      </p:to>
                                    </p:set>
                                    <p:animEffect transition="in" filter="fade">
                                      <p:cBhvr>
                                        <p:cTn id="55" dur="2000"/>
                                        <p:tgtEl>
                                          <p:spTgt spid="65"/>
                                        </p:tgtEl>
                                      </p:cBhvr>
                                    </p:animEffect>
                                  </p:childTnLst>
                                </p:cTn>
                              </p:par>
                              <p:par>
                                <p:cTn id="56" presetID="10" presetClass="entr" presetSubtype="0" fill="hold" nodeType="withEffect">
                                  <p:stCondLst>
                                    <p:cond delay="0"/>
                                  </p:stCondLst>
                                  <p:childTnLst>
                                    <p:set>
                                      <p:cBhvr>
                                        <p:cTn id="57" dur="1" fill="hold">
                                          <p:stCondLst>
                                            <p:cond delay="0"/>
                                          </p:stCondLst>
                                        </p:cTn>
                                        <p:tgtEl>
                                          <p:spTgt spid="29"/>
                                        </p:tgtEl>
                                        <p:attrNameLst>
                                          <p:attrName>style.visibility</p:attrName>
                                        </p:attrNameLst>
                                      </p:cBhvr>
                                      <p:to>
                                        <p:strVal val="visible"/>
                                      </p:to>
                                    </p:set>
                                    <p:animEffect transition="in" filter="fade">
                                      <p:cBhvr>
                                        <p:cTn id="58" dur="2000"/>
                                        <p:tgtEl>
                                          <p:spTgt spid="29"/>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66"/>
                                        </p:tgtEl>
                                        <p:attrNameLst>
                                          <p:attrName>style.visibility</p:attrName>
                                        </p:attrNameLst>
                                      </p:cBhvr>
                                      <p:to>
                                        <p:strVal val="visible"/>
                                      </p:to>
                                    </p:set>
                                    <p:animEffect transition="in" filter="fade">
                                      <p:cBhvr>
                                        <p:cTn id="61" dur="2000"/>
                                        <p:tgtEl>
                                          <p:spTgt spid="66"/>
                                        </p:tgtEl>
                                      </p:cBhvr>
                                    </p:animEffect>
                                  </p:childTnLst>
                                </p:cTn>
                              </p:par>
                              <p:par>
                                <p:cTn id="62" presetID="10" presetClass="entr" presetSubtype="0" fill="hold" nodeType="withEffect">
                                  <p:stCondLst>
                                    <p:cond delay="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2000"/>
                                        <p:tgtEl>
                                          <p:spTgt spid="30"/>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67"/>
                                        </p:tgtEl>
                                        <p:attrNameLst>
                                          <p:attrName>style.visibility</p:attrName>
                                        </p:attrNameLst>
                                      </p:cBhvr>
                                      <p:to>
                                        <p:strVal val="visible"/>
                                      </p:to>
                                    </p:set>
                                    <p:animEffect transition="in" filter="fade">
                                      <p:cBhvr>
                                        <p:cTn id="67" dur="2000"/>
                                        <p:tgtEl>
                                          <p:spTgt spid="67"/>
                                        </p:tgtEl>
                                      </p:cBhvr>
                                    </p:animEffect>
                                  </p:childTnLst>
                                </p:cTn>
                              </p:par>
                              <p:par>
                                <p:cTn id="68" presetID="10" presetClass="entr" presetSubtype="0" fill="hold" nodeType="withEffect">
                                  <p:stCondLst>
                                    <p:cond delay="0"/>
                                  </p:stCondLst>
                                  <p:childTnLst>
                                    <p:set>
                                      <p:cBhvr>
                                        <p:cTn id="69" dur="1" fill="hold">
                                          <p:stCondLst>
                                            <p:cond delay="0"/>
                                          </p:stCondLst>
                                        </p:cTn>
                                        <p:tgtEl>
                                          <p:spTgt spid="37"/>
                                        </p:tgtEl>
                                        <p:attrNameLst>
                                          <p:attrName>style.visibility</p:attrName>
                                        </p:attrNameLst>
                                      </p:cBhvr>
                                      <p:to>
                                        <p:strVal val="visible"/>
                                      </p:to>
                                    </p:set>
                                    <p:animEffect transition="in" filter="fade">
                                      <p:cBhvr>
                                        <p:cTn id="70" dur="2000"/>
                                        <p:tgtEl>
                                          <p:spTgt spid="37"/>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8"/>
                                        </p:tgtEl>
                                        <p:attrNameLst>
                                          <p:attrName>style.visibility</p:attrName>
                                        </p:attrNameLst>
                                      </p:cBhvr>
                                      <p:to>
                                        <p:strVal val="visible"/>
                                      </p:to>
                                    </p:set>
                                    <p:animEffect transition="in" filter="fade">
                                      <p:cBhvr>
                                        <p:cTn id="73" dur="2000"/>
                                        <p:tgtEl>
                                          <p:spTgt spid="38"/>
                                        </p:tgtEl>
                                      </p:cBhvr>
                                    </p:animEffect>
                                  </p:childTnLst>
                                </p:cTn>
                              </p:par>
                              <p:par>
                                <p:cTn id="74" presetID="10" presetClass="entr" presetSubtype="0" fill="hold" nodeType="withEffect">
                                  <p:stCondLst>
                                    <p:cond delay="0"/>
                                  </p:stCondLst>
                                  <p:childTnLst>
                                    <p:set>
                                      <p:cBhvr>
                                        <p:cTn id="75" dur="1" fill="hold">
                                          <p:stCondLst>
                                            <p:cond delay="0"/>
                                          </p:stCondLst>
                                        </p:cTn>
                                        <p:tgtEl>
                                          <p:spTgt spid="53"/>
                                        </p:tgtEl>
                                        <p:attrNameLst>
                                          <p:attrName>style.visibility</p:attrName>
                                        </p:attrNameLst>
                                      </p:cBhvr>
                                      <p:to>
                                        <p:strVal val="visible"/>
                                      </p:to>
                                    </p:set>
                                    <p:animEffect transition="in" filter="fade">
                                      <p:cBhvr>
                                        <p:cTn id="76" dur="2000"/>
                                        <p:tgtEl>
                                          <p:spTgt spid="53"/>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68"/>
                                        </p:tgtEl>
                                        <p:attrNameLst>
                                          <p:attrName>style.visibility</p:attrName>
                                        </p:attrNameLst>
                                      </p:cBhvr>
                                      <p:to>
                                        <p:strVal val="visible"/>
                                      </p:to>
                                    </p:set>
                                    <p:animEffect transition="in" filter="fade">
                                      <p:cBhvr>
                                        <p:cTn id="79" dur="2000"/>
                                        <p:tgtEl>
                                          <p:spTgt spid="68"/>
                                        </p:tgtEl>
                                      </p:cBhvr>
                                    </p:animEffect>
                                  </p:childTnLst>
                                </p:cTn>
                              </p:par>
                              <p:par>
                                <p:cTn id="80" presetID="10" presetClass="entr" presetSubtype="0" fill="hold" nodeType="withEffect">
                                  <p:stCondLst>
                                    <p:cond delay="0"/>
                                  </p:stCondLst>
                                  <p:childTnLst>
                                    <p:set>
                                      <p:cBhvr>
                                        <p:cTn id="81" dur="1" fill="hold">
                                          <p:stCondLst>
                                            <p:cond delay="0"/>
                                          </p:stCondLst>
                                        </p:cTn>
                                        <p:tgtEl>
                                          <p:spTgt spid="54"/>
                                        </p:tgtEl>
                                        <p:attrNameLst>
                                          <p:attrName>style.visibility</p:attrName>
                                        </p:attrNameLst>
                                      </p:cBhvr>
                                      <p:to>
                                        <p:strVal val="visible"/>
                                      </p:to>
                                    </p:set>
                                    <p:animEffect transition="in" filter="fade">
                                      <p:cBhvr>
                                        <p:cTn id="82" dur="2000"/>
                                        <p:tgtEl>
                                          <p:spTgt spid="54"/>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69"/>
                                        </p:tgtEl>
                                        <p:attrNameLst>
                                          <p:attrName>style.visibility</p:attrName>
                                        </p:attrNameLst>
                                      </p:cBhvr>
                                      <p:to>
                                        <p:strVal val="visible"/>
                                      </p:to>
                                    </p:set>
                                    <p:animEffect transition="in" filter="fade">
                                      <p:cBhvr>
                                        <p:cTn id="85" dur="2000"/>
                                        <p:tgtEl>
                                          <p:spTgt spid="69"/>
                                        </p:tgtEl>
                                      </p:cBhvr>
                                    </p:animEffect>
                                  </p:childTnLst>
                                </p:cTn>
                              </p:par>
                              <p:par>
                                <p:cTn id="86" presetID="10" presetClass="entr" presetSubtype="0" fill="hold" nodeType="withEffect">
                                  <p:stCondLst>
                                    <p:cond delay="0"/>
                                  </p:stCondLst>
                                  <p:childTnLst>
                                    <p:set>
                                      <p:cBhvr>
                                        <p:cTn id="87" dur="1" fill="hold">
                                          <p:stCondLst>
                                            <p:cond delay="0"/>
                                          </p:stCondLst>
                                        </p:cTn>
                                        <p:tgtEl>
                                          <p:spTgt spid="56"/>
                                        </p:tgtEl>
                                        <p:attrNameLst>
                                          <p:attrName>style.visibility</p:attrName>
                                        </p:attrNameLst>
                                      </p:cBhvr>
                                      <p:to>
                                        <p:strVal val="visible"/>
                                      </p:to>
                                    </p:set>
                                    <p:animEffect transition="in" filter="fade">
                                      <p:cBhvr>
                                        <p:cTn id="88" dur="2000"/>
                                        <p:tgtEl>
                                          <p:spTgt spid="56"/>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71"/>
                                        </p:tgtEl>
                                        <p:attrNameLst>
                                          <p:attrName>style.visibility</p:attrName>
                                        </p:attrNameLst>
                                      </p:cBhvr>
                                      <p:to>
                                        <p:strVal val="visible"/>
                                      </p:to>
                                    </p:set>
                                    <p:animEffect transition="in" filter="fade">
                                      <p:cBhvr>
                                        <p:cTn id="91" dur="2000"/>
                                        <p:tgtEl>
                                          <p:spTgt spid="71"/>
                                        </p:tgtEl>
                                      </p:cBhvr>
                                    </p:animEffect>
                                  </p:childTnLst>
                                </p:cTn>
                              </p:par>
                              <p:par>
                                <p:cTn id="92" presetID="10" presetClass="entr" presetSubtype="0" fill="hold" nodeType="withEffect">
                                  <p:stCondLst>
                                    <p:cond delay="0"/>
                                  </p:stCondLst>
                                  <p:childTnLst>
                                    <p:set>
                                      <p:cBhvr>
                                        <p:cTn id="93" dur="1" fill="hold">
                                          <p:stCondLst>
                                            <p:cond delay="0"/>
                                          </p:stCondLst>
                                        </p:cTn>
                                        <p:tgtEl>
                                          <p:spTgt spid="57"/>
                                        </p:tgtEl>
                                        <p:attrNameLst>
                                          <p:attrName>style.visibility</p:attrName>
                                        </p:attrNameLst>
                                      </p:cBhvr>
                                      <p:to>
                                        <p:strVal val="visible"/>
                                      </p:to>
                                    </p:set>
                                    <p:animEffect transition="in" filter="fade">
                                      <p:cBhvr>
                                        <p:cTn id="94" dur="2000"/>
                                        <p:tgtEl>
                                          <p:spTgt spid="57"/>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72"/>
                                        </p:tgtEl>
                                        <p:attrNameLst>
                                          <p:attrName>style.visibility</p:attrName>
                                        </p:attrNameLst>
                                      </p:cBhvr>
                                      <p:to>
                                        <p:strVal val="visible"/>
                                      </p:to>
                                    </p:set>
                                    <p:animEffect transition="in" filter="fade">
                                      <p:cBhvr>
                                        <p:cTn id="97" dur="2000"/>
                                        <p:tgtEl>
                                          <p:spTgt spid="72"/>
                                        </p:tgtEl>
                                      </p:cBhvr>
                                    </p:animEffect>
                                  </p:childTnLst>
                                </p:cTn>
                              </p:par>
                              <p:par>
                                <p:cTn id="98" presetID="10" presetClass="entr" presetSubtype="0" fill="hold" nodeType="withEffect">
                                  <p:stCondLst>
                                    <p:cond delay="0"/>
                                  </p:stCondLst>
                                  <p:childTnLst>
                                    <p:set>
                                      <p:cBhvr>
                                        <p:cTn id="99" dur="1" fill="hold">
                                          <p:stCondLst>
                                            <p:cond delay="0"/>
                                          </p:stCondLst>
                                        </p:cTn>
                                        <p:tgtEl>
                                          <p:spTgt spid="58"/>
                                        </p:tgtEl>
                                        <p:attrNameLst>
                                          <p:attrName>style.visibility</p:attrName>
                                        </p:attrNameLst>
                                      </p:cBhvr>
                                      <p:to>
                                        <p:strVal val="visible"/>
                                      </p:to>
                                    </p:set>
                                    <p:animEffect transition="in" filter="fade">
                                      <p:cBhvr>
                                        <p:cTn id="100" dur="2000"/>
                                        <p:tgtEl>
                                          <p:spTgt spid="58"/>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73"/>
                                        </p:tgtEl>
                                        <p:attrNameLst>
                                          <p:attrName>style.visibility</p:attrName>
                                        </p:attrNameLst>
                                      </p:cBhvr>
                                      <p:to>
                                        <p:strVal val="visible"/>
                                      </p:to>
                                    </p:set>
                                    <p:animEffect transition="in" filter="fade">
                                      <p:cBhvr>
                                        <p:cTn id="103" dur="2000"/>
                                        <p:tgtEl>
                                          <p:spTgt spid="73"/>
                                        </p:tgtEl>
                                      </p:cBhvr>
                                    </p:animEffect>
                                  </p:childTnLst>
                                </p:cTn>
                              </p:par>
                              <p:par>
                                <p:cTn id="104" presetID="10" presetClass="entr" presetSubtype="0" fill="hold" nodeType="withEffect">
                                  <p:stCondLst>
                                    <p:cond delay="0"/>
                                  </p:stCondLst>
                                  <p:childTnLst>
                                    <p:set>
                                      <p:cBhvr>
                                        <p:cTn id="105" dur="1" fill="hold">
                                          <p:stCondLst>
                                            <p:cond delay="0"/>
                                          </p:stCondLst>
                                        </p:cTn>
                                        <p:tgtEl>
                                          <p:spTgt spid="59"/>
                                        </p:tgtEl>
                                        <p:attrNameLst>
                                          <p:attrName>style.visibility</p:attrName>
                                        </p:attrNameLst>
                                      </p:cBhvr>
                                      <p:to>
                                        <p:strVal val="visible"/>
                                      </p:to>
                                    </p:set>
                                    <p:animEffect transition="in" filter="fade">
                                      <p:cBhvr>
                                        <p:cTn id="106" dur="2000"/>
                                        <p:tgtEl>
                                          <p:spTgt spid="59"/>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74"/>
                                        </p:tgtEl>
                                        <p:attrNameLst>
                                          <p:attrName>style.visibility</p:attrName>
                                        </p:attrNameLst>
                                      </p:cBhvr>
                                      <p:to>
                                        <p:strVal val="visible"/>
                                      </p:to>
                                    </p:set>
                                    <p:animEffect transition="in" filter="fade">
                                      <p:cBhvr>
                                        <p:cTn id="109" dur="2000"/>
                                        <p:tgtEl>
                                          <p:spTgt spid="74"/>
                                        </p:tgtEl>
                                      </p:cBhvr>
                                    </p:animEffect>
                                  </p:childTnLst>
                                </p:cTn>
                              </p:par>
                              <p:par>
                                <p:cTn id="110" presetID="10" presetClass="entr" presetSubtype="0" fill="hold" nodeType="withEffect">
                                  <p:stCondLst>
                                    <p:cond delay="0"/>
                                  </p:stCondLst>
                                  <p:childTnLst>
                                    <p:set>
                                      <p:cBhvr>
                                        <p:cTn id="111" dur="1" fill="hold">
                                          <p:stCondLst>
                                            <p:cond delay="0"/>
                                          </p:stCondLst>
                                        </p:cTn>
                                        <p:tgtEl>
                                          <p:spTgt spid="60"/>
                                        </p:tgtEl>
                                        <p:attrNameLst>
                                          <p:attrName>style.visibility</p:attrName>
                                        </p:attrNameLst>
                                      </p:cBhvr>
                                      <p:to>
                                        <p:strVal val="visible"/>
                                      </p:to>
                                    </p:set>
                                    <p:animEffect transition="in" filter="fade">
                                      <p:cBhvr>
                                        <p:cTn id="112" dur="2000"/>
                                        <p:tgtEl>
                                          <p:spTgt spid="60"/>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75"/>
                                        </p:tgtEl>
                                        <p:attrNameLst>
                                          <p:attrName>style.visibility</p:attrName>
                                        </p:attrNameLst>
                                      </p:cBhvr>
                                      <p:to>
                                        <p:strVal val="visible"/>
                                      </p:to>
                                    </p:set>
                                    <p:animEffect transition="in" filter="fade">
                                      <p:cBhvr>
                                        <p:cTn id="115" dur="2000"/>
                                        <p:tgtEl>
                                          <p:spTgt spid="75"/>
                                        </p:tgtEl>
                                      </p:cBhvr>
                                    </p:animEffect>
                                  </p:childTnLst>
                                </p:cTn>
                              </p:par>
                            </p:childTnLst>
                          </p:cTn>
                        </p:par>
                        <p:par>
                          <p:cTn id="116" fill="hold">
                            <p:stCondLst>
                              <p:cond delay="4000"/>
                            </p:stCondLst>
                            <p:childTnLst>
                              <p:par>
                                <p:cTn id="117" presetID="53" presetClass="entr" presetSubtype="0" fill="hold" nodeType="afterEffect">
                                  <p:stCondLst>
                                    <p:cond delay="0"/>
                                  </p:stCondLst>
                                  <p:childTnLst>
                                    <p:set>
                                      <p:cBhvr>
                                        <p:cTn id="118" dur="1" fill="hold">
                                          <p:stCondLst>
                                            <p:cond delay="0"/>
                                          </p:stCondLst>
                                        </p:cTn>
                                        <p:tgtEl>
                                          <p:spTgt spid="77"/>
                                        </p:tgtEl>
                                        <p:attrNameLst>
                                          <p:attrName>style.visibility</p:attrName>
                                        </p:attrNameLst>
                                      </p:cBhvr>
                                      <p:to>
                                        <p:strVal val="visible"/>
                                      </p:to>
                                    </p:set>
                                    <p:anim calcmode="lin" valueType="num">
                                      <p:cBhvr>
                                        <p:cTn id="119" dur="1000" fill="hold"/>
                                        <p:tgtEl>
                                          <p:spTgt spid="77"/>
                                        </p:tgtEl>
                                        <p:attrNameLst>
                                          <p:attrName>ppt_w</p:attrName>
                                        </p:attrNameLst>
                                      </p:cBhvr>
                                      <p:tavLst>
                                        <p:tav tm="0">
                                          <p:val>
                                            <p:fltVal val="0"/>
                                          </p:val>
                                        </p:tav>
                                        <p:tav tm="100000">
                                          <p:val>
                                            <p:strVal val="#ppt_w"/>
                                          </p:val>
                                        </p:tav>
                                      </p:tavLst>
                                    </p:anim>
                                    <p:anim calcmode="lin" valueType="num">
                                      <p:cBhvr>
                                        <p:cTn id="120" dur="1000" fill="hold"/>
                                        <p:tgtEl>
                                          <p:spTgt spid="77"/>
                                        </p:tgtEl>
                                        <p:attrNameLst>
                                          <p:attrName>ppt_h</p:attrName>
                                        </p:attrNameLst>
                                      </p:cBhvr>
                                      <p:tavLst>
                                        <p:tav tm="0">
                                          <p:val>
                                            <p:fltVal val="0"/>
                                          </p:val>
                                        </p:tav>
                                        <p:tav tm="100000">
                                          <p:val>
                                            <p:strVal val="#ppt_h"/>
                                          </p:val>
                                        </p:tav>
                                      </p:tavLst>
                                    </p:anim>
                                    <p:animEffect transition="in" filter="fade">
                                      <p:cBhvr>
                                        <p:cTn id="121" dur="1000"/>
                                        <p:tgtEl>
                                          <p:spTgt spid="77"/>
                                        </p:tgtEl>
                                      </p:cBhvr>
                                    </p:animEffect>
                                  </p:childTnLst>
                                </p:cTn>
                              </p:par>
                            </p:childTnLst>
                          </p:cTn>
                        </p:par>
                        <p:par>
                          <p:cTn id="122" fill="hold">
                            <p:stCondLst>
                              <p:cond delay="5000"/>
                            </p:stCondLst>
                            <p:childTnLst>
                              <p:par>
                                <p:cTn id="123" presetID="53" presetClass="entr" presetSubtype="0" fill="hold" nodeType="afterEffect">
                                  <p:stCondLst>
                                    <p:cond delay="0"/>
                                  </p:stCondLst>
                                  <p:childTnLst>
                                    <p:set>
                                      <p:cBhvr>
                                        <p:cTn id="124" dur="1" fill="hold">
                                          <p:stCondLst>
                                            <p:cond delay="0"/>
                                          </p:stCondLst>
                                        </p:cTn>
                                        <p:tgtEl>
                                          <p:spTgt spid="76"/>
                                        </p:tgtEl>
                                        <p:attrNameLst>
                                          <p:attrName>style.visibility</p:attrName>
                                        </p:attrNameLst>
                                      </p:cBhvr>
                                      <p:to>
                                        <p:strVal val="visible"/>
                                      </p:to>
                                    </p:set>
                                    <p:anim calcmode="lin" valueType="num">
                                      <p:cBhvr>
                                        <p:cTn id="125" dur="1000" fill="hold"/>
                                        <p:tgtEl>
                                          <p:spTgt spid="76"/>
                                        </p:tgtEl>
                                        <p:attrNameLst>
                                          <p:attrName>ppt_w</p:attrName>
                                        </p:attrNameLst>
                                      </p:cBhvr>
                                      <p:tavLst>
                                        <p:tav tm="0">
                                          <p:val>
                                            <p:fltVal val="0"/>
                                          </p:val>
                                        </p:tav>
                                        <p:tav tm="100000">
                                          <p:val>
                                            <p:strVal val="#ppt_w"/>
                                          </p:val>
                                        </p:tav>
                                      </p:tavLst>
                                    </p:anim>
                                    <p:anim calcmode="lin" valueType="num">
                                      <p:cBhvr>
                                        <p:cTn id="126" dur="1000" fill="hold"/>
                                        <p:tgtEl>
                                          <p:spTgt spid="76"/>
                                        </p:tgtEl>
                                        <p:attrNameLst>
                                          <p:attrName>ppt_h</p:attrName>
                                        </p:attrNameLst>
                                      </p:cBhvr>
                                      <p:tavLst>
                                        <p:tav tm="0">
                                          <p:val>
                                            <p:fltVal val="0"/>
                                          </p:val>
                                        </p:tav>
                                        <p:tav tm="100000">
                                          <p:val>
                                            <p:strVal val="#ppt_h"/>
                                          </p:val>
                                        </p:tav>
                                      </p:tavLst>
                                    </p:anim>
                                    <p:animEffect transition="in" filter="fade">
                                      <p:cBhvr>
                                        <p:cTn id="127"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61" grpId="0"/>
      <p:bldP spid="62" grpId="0"/>
      <p:bldP spid="63" grpId="0"/>
      <p:bldP spid="64" grpId="0"/>
      <p:bldP spid="65" grpId="0"/>
      <p:bldP spid="66" grpId="0"/>
      <p:bldP spid="67" grpId="0"/>
      <p:bldP spid="68" grpId="0"/>
      <p:bldP spid="69" grpId="0"/>
      <p:bldP spid="70" grpId="0"/>
      <p:bldP spid="71" grpId="0"/>
      <p:bldP spid="72" grpId="0"/>
      <p:bldP spid="73" grpId="0"/>
      <p:bldP spid="74" grpId="0"/>
      <p:bldP spid="75" grpId="0"/>
      <p:bldP spid="38" grpId="0"/>
      <p:bldP spid="39" grpId="0"/>
    </p:bldLst>
  </p:timing>
</p:sld>
</file>

<file path=ppt/slides/slide235.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ctr"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(جلسه نوزدهم)</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11.قالب نکته ای</a:t>
                      </a:r>
                      <a:r>
                        <a:rPr lang="fa-IR" sz="2200" b="1" kern="1200" baseline="0" dirty="0" smtClean="0">
                          <a:solidFill>
                            <a:schemeClr val="tx1"/>
                          </a:solidFill>
                          <a:effectLst>
                            <a:outerShdw blurRad="38100" dist="38100" dir="2700000" algn="tl">
                              <a:srgbClr val="000000">
                                <a:alpha val="43137"/>
                              </a:srgbClr>
                            </a:outerShdw>
                          </a:effectLst>
                          <a:latin typeface="+mn-lt"/>
                          <a:ea typeface="+mn-ea"/>
                          <a:cs typeface="B Lotus" pitchFamily="2" charset="-78"/>
                        </a:rPr>
                        <a:t> </a:t>
                      </a:r>
                    </a:p>
                    <a:p>
                      <a:pPr algn="just"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تعريف: </a:t>
                      </a:r>
                      <a:r>
                        <a:rPr lang="fa-IR" sz="2200" b="1" kern="1200" dirty="0" smtClean="0">
                          <a:solidFill>
                            <a:schemeClr val="tx1"/>
                          </a:solidFill>
                          <a:latin typeface="+mn-lt"/>
                          <a:ea typeface="+mn-ea"/>
                          <a:cs typeface="B Lotus" pitchFamily="2" charset="-78"/>
                        </a:rPr>
                        <a:t>قالبي است که در آن، مفاهيم، به صورت جملاتي كوتاه و نکته‏وار، در اختيار مخاطبان قرار داده مي‏شوند.</a:t>
                      </a:r>
                      <a:endParaRPr lang="en-US" sz="2200" b="1" kern="1200" dirty="0" smtClean="0">
                        <a:solidFill>
                          <a:schemeClr val="tx1"/>
                        </a:solidFill>
                        <a:latin typeface="+mn-lt"/>
                        <a:ea typeface="+mn-ea"/>
                        <a:cs typeface="B Lotus" pitchFamily="2" charset="-78"/>
                      </a:endParaRPr>
                    </a:p>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مستند قرآنی و روایی: 		شيوه‏ی زندگي در دنيا</a:t>
                      </a:r>
                      <a:r>
                        <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a:t>
                      </a:r>
                    </a:p>
                    <a:p>
                      <a:pPr lvl="1" algn="just" rtl="1">
                        <a:lnSpc>
                          <a:spcPct val="150000"/>
                        </a:lnSpc>
                      </a:pPr>
                      <a:r>
                        <a:rPr lang="fa-IR" sz="2200" b="1" kern="1200" dirty="0" smtClean="0">
                          <a:solidFill>
                            <a:schemeClr val="tx1"/>
                          </a:solidFill>
                          <a:latin typeface="+mn-lt"/>
                          <a:ea typeface="+mn-ea"/>
                          <a:cs typeface="B Lotus" pitchFamily="2" charset="-78"/>
                        </a:rPr>
                        <a:t>1. «كُونُوا فِي الدُّنْيا أَضْيافاً؛ دردنيا چون مهمانان باشيد.»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2. «وَ اتَّخِذُوا الْمَسَاجِدَ بُيوتاً؛ مسجدها را خانه قرار دهید.»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3. «وَ أَكْثِرُوا التَّفَكُّرَ؛ بسيار تفکّر كنيد.»</a:t>
                      </a:r>
                      <a:endParaRPr lang="en-US" sz="2200" b="1" kern="1200" dirty="0" smtClean="0">
                        <a:solidFill>
                          <a:schemeClr val="tx1"/>
                        </a:solidFill>
                        <a:latin typeface="+mn-lt"/>
                        <a:ea typeface="+mn-ea"/>
                        <a:cs typeface="B Lotus" pitchFamily="2" charset="-78"/>
                      </a:endParaRPr>
                    </a:p>
                    <a:p>
                      <a:pPr lvl="1" algn="just" rtl="1">
                        <a:lnSpc>
                          <a:spcPct val="150000"/>
                        </a:lnSpc>
                      </a:pPr>
                      <a:r>
                        <a:rPr lang="ar-SA" sz="2200" b="1" kern="1200" dirty="0" smtClean="0">
                          <a:solidFill>
                            <a:schemeClr val="tx1"/>
                          </a:solidFill>
                          <a:latin typeface="+mn-lt"/>
                          <a:ea typeface="+mn-ea"/>
                          <a:cs typeface="B Lotus" pitchFamily="2" charset="-78"/>
                        </a:rPr>
                        <a:t>4. «وَ لَا تَخْتَلِفَنَّ بِكُمُ الْأَهْوَاءُ؛ هوس‌ها شما را از راه به در نكند.» </a:t>
                      </a:r>
                      <a:r>
                        <a:rPr lang="fa-IR" sz="24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200" b="1" kern="1200" dirty="0" smtClean="0">
                          <a:solidFill>
                            <a:schemeClr val="tx1"/>
                          </a:solidFill>
                          <a:latin typeface="+mn-lt"/>
                          <a:ea typeface="+mn-ea"/>
                          <a:cs typeface="B Lotus" pitchFamily="2" charset="-78"/>
                        </a:rPr>
                        <a:t> </a:t>
                      </a:r>
                      <a:endParaRPr lang="fa-IR" sz="2200" b="1" kern="1200" dirty="0" smtClean="0">
                        <a:solidFill>
                          <a:schemeClr val="tx1"/>
                        </a:solidFill>
                        <a:latin typeface="+mn-lt"/>
                        <a:ea typeface="+mn-ea"/>
                        <a:cs typeface="B Lotus" pitchFamily="2" charset="-78"/>
                      </a:endParaRPr>
                    </a:p>
                    <a:p>
                      <a:pPr lvl="1" algn="just" rtl="1">
                        <a:lnSpc>
                          <a:spcPct val="150000"/>
                        </a:lnSpc>
                      </a:pPr>
                      <a:endParaRPr lang="en-US" sz="2200" b="1" kern="1200" dirty="0" smtClean="0">
                        <a:solidFill>
                          <a:schemeClr val="tx1"/>
                        </a:solidFill>
                        <a:latin typeface="+mn-lt"/>
                        <a:ea typeface="+mn-ea"/>
                        <a:cs typeface="B Lotus" pitchFamily="2" charset="-78"/>
                      </a:endParaRPr>
                    </a:p>
                    <a:p>
                      <a:pPr algn="just" rtl="1">
                        <a:lnSpc>
                          <a:spcPct val="150000"/>
                        </a:lnSpc>
                      </a:pPr>
                      <a:r>
                        <a:rPr lang="fa-IR" sz="18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1" kern="1200" dirty="0" smtClean="0">
                          <a:solidFill>
                            <a:schemeClr val="tx1"/>
                          </a:solidFill>
                          <a:latin typeface="+mn-lt"/>
                          <a:ea typeface="+mn-ea"/>
                          <a:cs typeface="B Lotus" pitchFamily="2" charset="-78"/>
                        </a:rPr>
                        <a:t>بحار الانوار</a:t>
                      </a:r>
                      <a:r>
                        <a:rPr lang="ar-SA" sz="1800" b="0" kern="1200" dirty="0" smtClean="0">
                          <a:solidFill>
                            <a:schemeClr val="tx1"/>
                          </a:solidFill>
                          <a:latin typeface="+mn-lt"/>
                          <a:ea typeface="+mn-ea"/>
                          <a:cs typeface="B Lotus" pitchFamily="2" charset="-78"/>
                        </a:rPr>
                        <a:t>، ج70، ص81.</a:t>
                      </a:r>
                      <a:endParaRPr lang="en-US" sz="1800" b="1"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نوزدهم / قالب نکته ای</a:t>
            </a:r>
          </a:p>
        </p:txBody>
      </p:sp>
      <p:sp>
        <p:nvSpPr>
          <p:cNvPr id="17" name="Rounded Rectangle 16">
            <a:hlinkClick r:id="rId9" action="ppaction://hlinksldjump">
              <a:snd r:embed="rId5" name="thbad.wav"/>
            </a:hlinkClick>
            <a:hlinkHover r:id="" action="ppaction://noaction">
              <a:snd r:embed="rId6" name="0.wav"/>
            </a:hlinkHover>
          </p:cNvPr>
          <p:cNvSpPr/>
          <p:nvPr/>
        </p:nvSpPr>
        <p:spPr>
          <a:xfrm flipH="1">
            <a:off x="3857620" y="214290"/>
            <a:ext cx="247504" cy="247504"/>
          </a:xfrm>
          <a:prstGeom prst="roundRect">
            <a:avLst>
              <a:gd name="adj" fmla="val 14338"/>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0" action="ppaction://hlinksldjump">
              <a:snd r:embed="rId5" name="thbad.wav"/>
            </a:hlinkClick>
            <a:hlinkHover r:id="" action="ppaction://noaction">
              <a:snd r:embed="rId6" name="0.wav"/>
            </a:hlinkHover>
          </p:cNvPr>
          <p:cNvSpPr/>
          <p:nvPr/>
        </p:nvSpPr>
        <p:spPr>
          <a:xfrm flipH="1">
            <a:off x="3571868"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11" action="ppaction://hlinksldjump">
              <a:snd r:embed="rId5" name="thbad.wav"/>
            </a:hlinkClick>
            <a:hlinkHover r:id="" action="ppaction://noaction">
              <a:snd r:embed="rId6" name="0.wav"/>
            </a:hlinkHover>
          </p:cNvPr>
          <p:cNvSpPr/>
          <p:nvPr/>
        </p:nvSpPr>
        <p:spPr>
          <a:xfrm flipH="1">
            <a:off x="328611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12" action="ppaction://hlinksldjump">
              <a:snd r:embed="rId5" name="thbad.wav"/>
            </a:hlinkClick>
            <a:hlinkHover r:id="" action="ppaction://noaction">
              <a:snd r:embed="rId6" name="0.wav"/>
            </a:hlinkHover>
          </p:cNvPr>
          <p:cNvSpPr/>
          <p:nvPr/>
        </p:nvSpPr>
        <p:spPr>
          <a:xfrm flipH="1">
            <a:off x="300036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13" action="ppaction://hlinksldjump">
              <a:snd r:embed="rId5" name="thbad.wav"/>
            </a:hlinkClick>
            <a:hlinkHover r:id="" action="ppaction://noaction">
              <a:snd r:embed="rId6" name="0.wav"/>
            </a:hlinkHover>
          </p:cNvPr>
          <p:cNvSpPr/>
          <p:nvPr/>
        </p:nvSpPr>
        <p:spPr>
          <a:xfrm flipH="1">
            <a:off x="271461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23" name="Rounded Rectangle 22">
            <a:hlinkClick r:id="rId14" action="ppaction://hlinksldjump">
              <a:snd r:embed="rId5" name="thbad.wav"/>
            </a:hlinkClick>
            <a:hlinkHover r:id="" action="ppaction://noaction">
              <a:snd r:embed="rId6" name="0.wav"/>
            </a:hlinkHover>
          </p:cNvPr>
          <p:cNvSpPr/>
          <p:nvPr/>
        </p:nvSpPr>
        <p:spPr>
          <a:xfrm flipH="1">
            <a:off x="2428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24" name="Rounded Rectangle 23">
            <a:hlinkClick r:id="rId15" action="ppaction://hlinksldjump">
              <a:snd r:embed="rId5" name="thbad.wav"/>
            </a:hlinkClick>
            <a:hlinkHover r:id="" action="ppaction://noaction">
              <a:snd r:embed="rId6" name="0.wav"/>
            </a:hlinkHover>
          </p:cNvPr>
          <p:cNvSpPr/>
          <p:nvPr/>
        </p:nvSpPr>
        <p:spPr>
          <a:xfrm flipH="1">
            <a:off x="214310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25" name="Rounded Rectangle 24">
            <a:hlinkClick r:id="rId16" action="ppaction://hlinksldjump">
              <a:snd r:embed="rId5" name="thbad.wav"/>
            </a:hlinkClick>
            <a:hlinkHover r:id="" action="ppaction://noaction">
              <a:snd r:embed="rId6" name="0.wav"/>
            </a:hlinkHover>
          </p:cNvPr>
          <p:cNvSpPr/>
          <p:nvPr/>
        </p:nvSpPr>
        <p:spPr>
          <a:xfrm flipH="1">
            <a:off x="185229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27" name="Rounded Rectangle 26">
            <a:hlinkClick r:id="rId17" action="ppaction://hlinksldjump">
              <a:snd r:embed="rId5" name="thbad.wav"/>
            </a:hlinkClick>
            <a:hlinkHover r:id="" action="ppaction://noaction">
              <a:snd r:embed="rId6" name="0.wav"/>
            </a:hlinkHover>
          </p:cNvPr>
          <p:cNvSpPr/>
          <p:nvPr/>
        </p:nvSpPr>
        <p:spPr>
          <a:xfrm flipH="1">
            <a:off x="157160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28" name="Rounded Rectangle 27">
            <a:hlinkClick r:id="rId18"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29" name="Rounded Rectangle 28">
            <a:hlinkClick r:id="rId19"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31" name="Rounded Rectangle 30">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32" name="Rounded Rectangle 31">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33" name="Rounded Rectangle 32">
            <a:hlinkClick r:id="rId22" action="ppaction://hlinksldjump">
              <a:snd r:embed="rId5" name="thbad.wav"/>
            </a:hlinkClick>
            <a:hlinkHover r:id="" action="ppaction://noaction">
              <a:snd r:embed="rId6" name="0.wav"/>
            </a:hlinkHover>
          </p:cNvPr>
          <p:cNvSpPr/>
          <p:nvPr/>
        </p:nvSpPr>
        <p:spPr>
          <a:xfrm flipH="1">
            <a:off x="714348"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17"/>
                                        </p:tgtEl>
                                        <p:attrNameLst>
                                          <p:attrName>style.visibility</p:attrName>
                                        </p:attrNameLst>
                                      </p:cBhvr>
                                      <p:to>
                                        <p:strVal val="visible"/>
                                      </p:to>
                                    </p:set>
                                    <p:anim calcmode="lin" valueType="num">
                                      <p:cBhvr additive="base">
                                        <p:cTn id="28" dur="1000" fill="hold"/>
                                        <p:tgtEl>
                                          <p:spTgt spid="17"/>
                                        </p:tgtEl>
                                        <p:attrNameLst>
                                          <p:attrName>ppt_x</p:attrName>
                                        </p:attrNameLst>
                                      </p:cBhvr>
                                      <p:tavLst>
                                        <p:tav tm="0">
                                          <p:val>
                                            <p:strVal val="0-#ppt_w/2"/>
                                          </p:val>
                                        </p:tav>
                                        <p:tav tm="100000">
                                          <p:val>
                                            <p:strVal val="#ppt_x"/>
                                          </p:val>
                                        </p:tav>
                                      </p:tavLst>
                                    </p:anim>
                                    <p:anim calcmode="lin" valueType="num">
                                      <p:cBhvr additive="base">
                                        <p:cTn id="29" dur="1000" fill="hold"/>
                                        <p:tgtEl>
                                          <p:spTgt spid="17"/>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18"/>
                                        </p:tgtEl>
                                        <p:attrNameLst>
                                          <p:attrName>style.visibility</p:attrName>
                                        </p:attrNameLst>
                                      </p:cBhvr>
                                      <p:to>
                                        <p:strVal val="visible"/>
                                      </p:to>
                                    </p:set>
                                    <p:anim calcmode="lin" valueType="num">
                                      <p:cBhvr additive="base">
                                        <p:cTn id="32" dur="1000" fill="hold"/>
                                        <p:tgtEl>
                                          <p:spTgt spid="18"/>
                                        </p:tgtEl>
                                        <p:attrNameLst>
                                          <p:attrName>ppt_x</p:attrName>
                                        </p:attrNameLst>
                                      </p:cBhvr>
                                      <p:tavLst>
                                        <p:tav tm="0">
                                          <p:val>
                                            <p:strVal val="0-#ppt_w/2"/>
                                          </p:val>
                                        </p:tav>
                                        <p:tav tm="100000">
                                          <p:val>
                                            <p:strVal val="#ppt_x"/>
                                          </p:val>
                                        </p:tav>
                                      </p:tavLst>
                                    </p:anim>
                                    <p:anim calcmode="lin" valueType="num">
                                      <p:cBhvr additive="base">
                                        <p:cTn id="33" dur="1000" fill="hold"/>
                                        <p:tgtEl>
                                          <p:spTgt spid="18"/>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9"/>
                                        </p:tgtEl>
                                        <p:attrNameLst>
                                          <p:attrName>style.visibility</p:attrName>
                                        </p:attrNameLst>
                                      </p:cBhvr>
                                      <p:to>
                                        <p:strVal val="visible"/>
                                      </p:to>
                                    </p:set>
                                    <p:anim calcmode="lin" valueType="num">
                                      <p:cBhvr additive="base">
                                        <p:cTn id="36" dur="1000" fill="hold"/>
                                        <p:tgtEl>
                                          <p:spTgt spid="19"/>
                                        </p:tgtEl>
                                        <p:attrNameLst>
                                          <p:attrName>ppt_x</p:attrName>
                                        </p:attrNameLst>
                                      </p:cBhvr>
                                      <p:tavLst>
                                        <p:tav tm="0">
                                          <p:val>
                                            <p:strVal val="0-#ppt_w/2"/>
                                          </p:val>
                                        </p:tav>
                                        <p:tav tm="100000">
                                          <p:val>
                                            <p:strVal val="#ppt_x"/>
                                          </p:val>
                                        </p:tav>
                                      </p:tavLst>
                                    </p:anim>
                                    <p:anim calcmode="lin" valueType="num">
                                      <p:cBhvr additive="base">
                                        <p:cTn id="37" dur="1000" fill="hold"/>
                                        <p:tgtEl>
                                          <p:spTgt spid="19"/>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20"/>
                                        </p:tgtEl>
                                        <p:attrNameLst>
                                          <p:attrName>style.visibility</p:attrName>
                                        </p:attrNameLst>
                                      </p:cBhvr>
                                      <p:to>
                                        <p:strVal val="visible"/>
                                      </p:to>
                                    </p:set>
                                    <p:anim calcmode="lin" valueType="num">
                                      <p:cBhvr additive="base">
                                        <p:cTn id="40" dur="1000" fill="hold"/>
                                        <p:tgtEl>
                                          <p:spTgt spid="20"/>
                                        </p:tgtEl>
                                        <p:attrNameLst>
                                          <p:attrName>ppt_x</p:attrName>
                                        </p:attrNameLst>
                                      </p:cBhvr>
                                      <p:tavLst>
                                        <p:tav tm="0">
                                          <p:val>
                                            <p:strVal val="0-#ppt_w/2"/>
                                          </p:val>
                                        </p:tav>
                                        <p:tav tm="100000">
                                          <p:val>
                                            <p:strVal val="#ppt_x"/>
                                          </p:val>
                                        </p:tav>
                                      </p:tavLst>
                                    </p:anim>
                                    <p:anim calcmode="lin" valueType="num">
                                      <p:cBhvr additive="base">
                                        <p:cTn id="41" dur="1000" fill="hold"/>
                                        <p:tgtEl>
                                          <p:spTgt spid="20"/>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22"/>
                                        </p:tgtEl>
                                        <p:attrNameLst>
                                          <p:attrName>style.visibility</p:attrName>
                                        </p:attrNameLst>
                                      </p:cBhvr>
                                      <p:to>
                                        <p:strVal val="visible"/>
                                      </p:to>
                                    </p:set>
                                    <p:anim calcmode="lin" valueType="num">
                                      <p:cBhvr additive="base">
                                        <p:cTn id="44" dur="1000" fill="hold"/>
                                        <p:tgtEl>
                                          <p:spTgt spid="22"/>
                                        </p:tgtEl>
                                        <p:attrNameLst>
                                          <p:attrName>ppt_x</p:attrName>
                                        </p:attrNameLst>
                                      </p:cBhvr>
                                      <p:tavLst>
                                        <p:tav tm="0">
                                          <p:val>
                                            <p:strVal val="0-#ppt_w/2"/>
                                          </p:val>
                                        </p:tav>
                                        <p:tav tm="100000">
                                          <p:val>
                                            <p:strVal val="#ppt_x"/>
                                          </p:val>
                                        </p:tav>
                                      </p:tavLst>
                                    </p:anim>
                                    <p:anim calcmode="lin" valueType="num">
                                      <p:cBhvr additive="base">
                                        <p:cTn id="45" dur="1000" fill="hold"/>
                                        <p:tgtEl>
                                          <p:spTgt spid="2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23"/>
                                        </p:tgtEl>
                                        <p:attrNameLst>
                                          <p:attrName>style.visibility</p:attrName>
                                        </p:attrNameLst>
                                      </p:cBhvr>
                                      <p:to>
                                        <p:strVal val="visible"/>
                                      </p:to>
                                    </p:set>
                                    <p:anim calcmode="lin" valueType="num">
                                      <p:cBhvr additive="base">
                                        <p:cTn id="48" dur="1000" fill="hold"/>
                                        <p:tgtEl>
                                          <p:spTgt spid="23"/>
                                        </p:tgtEl>
                                        <p:attrNameLst>
                                          <p:attrName>ppt_x</p:attrName>
                                        </p:attrNameLst>
                                      </p:cBhvr>
                                      <p:tavLst>
                                        <p:tav tm="0">
                                          <p:val>
                                            <p:strVal val="0-#ppt_w/2"/>
                                          </p:val>
                                        </p:tav>
                                        <p:tav tm="100000">
                                          <p:val>
                                            <p:strVal val="#ppt_x"/>
                                          </p:val>
                                        </p:tav>
                                      </p:tavLst>
                                    </p:anim>
                                    <p:anim calcmode="lin" valueType="num">
                                      <p:cBhvr additive="base">
                                        <p:cTn id="49" dur="1000" fill="hold"/>
                                        <p:tgtEl>
                                          <p:spTgt spid="2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additive="base">
                                        <p:cTn id="52" dur="1000" fill="hold"/>
                                        <p:tgtEl>
                                          <p:spTgt spid="24"/>
                                        </p:tgtEl>
                                        <p:attrNameLst>
                                          <p:attrName>ppt_x</p:attrName>
                                        </p:attrNameLst>
                                      </p:cBhvr>
                                      <p:tavLst>
                                        <p:tav tm="0">
                                          <p:val>
                                            <p:strVal val="0-#ppt_w/2"/>
                                          </p:val>
                                        </p:tav>
                                        <p:tav tm="100000">
                                          <p:val>
                                            <p:strVal val="#ppt_x"/>
                                          </p:val>
                                        </p:tav>
                                      </p:tavLst>
                                    </p:anim>
                                    <p:anim calcmode="lin" valueType="num">
                                      <p:cBhvr additive="base">
                                        <p:cTn id="53" dur="1000" fill="hold"/>
                                        <p:tgtEl>
                                          <p:spTgt spid="2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25"/>
                                        </p:tgtEl>
                                        <p:attrNameLst>
                                          <p:attrName>style.visibility</p:attrName>
                                        </p:attrNameLst>
                                      </p:cBhvr>
                                      <p:to>
                                        <p:strVal val="visible"/>
                                      </p:to>
                                    </p:set>
                                    <p:anim calcmode="lin" valueType="num">
                                      <p:cBhvr additive="base">
                                        <p:cTn id="56" dur="1000" fill="hold"/>
                                        <p:tgtEl>
                                          <p:spTgt spid="25"/>
                                        </p:tgtEl>
                                        <p:attrNameLst>
                                          <p:attrName>ppt_x</p:attrName>
                                        </p:attrNameLst>
                                      </p:cBhvr>
                                      <p:tavLst>
                                        <p:tav tm="0">
                                          <p:val>
                                            <p:strVal val="0-#ppt_w/2"/>
                                          </p:val>
                                        </p:tav>
                                        <p:tav tm="100000">
                                          <p:val>
                                            <p:strVal val="#ppt_x"/>
                                          </p:val>
                                        </p:tav>
                                      </p:tavLst>
                                    </p:anim>
                                    <p:anim calcmode="lin" valueType="num">
                                      <p:cBhvr additive="base">
                                        <p:cTn id="57" dur="1000" fill="hold"/>
                                        <p:tgtEl>
                                          <p:spTgt spid="2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27"/>
                                        </p:tgtEl>
                                        <p:attrNameLst>
                                          <p:attrName>style.visibility</p:attrName>
                                        </p:attrNameLst>
                                      </p:cBhvr>
                                      <p:to>
                                        <p:strVal val="visible"/>
                                      </p:to>
                                    </p:set>
                                    <p:anim calcmode="lin" valueType="num">
                                      <p:cBhvr additive="base">
                                        <p:cTn id="60" dur="1000" fill="hold"/>
                                        <p:tgtEl>
                                          <p:spTgt spid="27"/>
                                        </p:tgtEl>
                                        <p:attrNameLst>
                                          <p:attrName>ppt_x</p:attrName>
                                        </p:attrNameLst>
                                      </p:cBhvr>
                                      <p:tavLst>
                                        <p:tav tm="0">
                                          <p:val>
                                            <p:strVal val="0-#ppt_w/2"/>
                                          </p:val>
                                        </p:tav>
                                        <p:tav tm="100000">
                                          <p:val>
                                            <p:strVal val="#ppt_x"/>
                                          </p:val>
                                        </p:tav>
                                      </p:tavLst>
                                    </p:anim>
                                    <p:anim calcmode="lin" valueType="num">
                                      <p:cBhvr additive="base">
                                        <p:cTn id="61" dur="1000" fill="hold"/>
                                        <p:tgtEl>
                                          <p:spTgt spid="27"/>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28"/>
                                        </p:tgtEl>
                                        <p:attrNameLst>
                                          <p:attrName>style.visibility</p:attrName>
                                        </p:attrNameLst>
                                      </p:cBhvr>
                                      <p:to>
                                        <p:strVal val="visible"/>
                                      </p:to>
                                    </p:set>
                                    <p:anim calcmode="lin" valueType="num">
                                      <p:cBhvr additive="base">
                                        <p:cTn id="64" dur="1000" fill="hold"/>
                                        <p:tgtEl>
                                          <p:spTgt spid="28"/>
                                        </p:tgtEl>
                                        <p:attrNameLst>
                                          <p:attrName>ppt_x</p:attrName>
                                        </p:attrNameLst>
                                      </p:cBhvr>
                                      <p:tavLst>
                                        <p:tav tm="0">
                                          <p:val>
                                            <p:strVal val="0-#ppt_w/2"/>
                                          </p:val>
                                        </p:tav>
                                        <p:tav tm="100000">
                                          <p:val>
                                            <p:strVal val="#ppt_x"/>
                                          </p:val>
                                        </p:tav>
                                      </p:tavLst>
                                    </p:anim>
                                    <p:anim calcmode="lin" valueType="num">
                                      <p:cBhvr additive="base">
                                        <p:cTn id="65" dur="1000" fill="hold"/>
                                        <p:tgtEl>
                                          <p:spTgt spid="28"/>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29"/>
                                        </p:tgtEl>
                                        <p:attrNameLst>
                                          <p:attrName>style.visibility</p:attrName>
                                        </p:attrNameLst>
                                      </p:cBhvr>
                                      <p:to>
                                        <p:strVal val="visible"/>
                                      </p:to>
                                    </p:set>
                                    <p:anim calcmode="lin" valueType="num">
                                      <p:cBhvr additive="base">
                                        <p:cTn id="68" dur="1000" fill="hold"/>
                                        <p:tgtEl>
                                          <p:spTgt spid="29"/>
                                        </p:tgtEl>
                                        <p:attrNameLst>
                                          <p:attrName>ppt_x</p:attrName>
                                        </p:attrNameLst>
                                      </p:cBhvr>
                                      <p:tavLst>
                                        <p:tav tm="0">
                                          <p:val>
                                            <p:strVal val="0-#ppt_w/2"/>
                                          </p:val>
                                        </p:tav>
                                        <p:tav tm="100000">
                                          <p:val>
                                            <p:strVal val="#ppt_x"/>
                                          </p:val>
                                        </p:tav>
                                      </p:tavLst>
                                    </p:anim>
                                    <p:anim calcmode="lin" valueType="num">
                                      <p:cBhvr additive="base">
                                        <p:cTn id="69" dur="1000" fill="hold"/>
                                        <p:tgtEl>
                                          <p:spTgt spid="29"/>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31"/>
                                        </p:tgtEl>
                                        <p:attrNameLst>
                                          <p:attrName>style.visibility</p:attrName>
                                        </p:attrNameLst>
                                      </p:cBhvr>
                                      <p:to>
                                        <p:strVal val="visible"/>
                                      </p:to>
                                    </p:set>
                                    <p:anim calcmode="lin" valueType="num">
                                      <p:cBhvr additive="base">
                                        <p:cTn id="72" dur="1000" fill="hold"/>
                                        <p:tgtEl>
                                          <p:spTgt spid="31"/>
                                        </p:tgtEl>
                                        <p:attrNameLst>
                                          <p:attrName>ppt_x</p:attrName>
                                        </p:attrNameLst>
                                      </p:cBhvr>
                                      <p:tavLst>
                                        <p:tav tm="0">
                                          <p:val>
                                            <p:strVal val="0-#ppt_w/2"/>
                                          </p:val>
                                        </p:tav>
                                        <p:tav tm="100000">
                                          <p:val>
                                            <p:strVal val="#ppt_x"/>
                                          </p:val>
                                        </p:tav>
                                      </p:tavLst>
                                    </p:anim>
                                    <p:anim calcmode="lin" valueType="num">
                                      <p:cBhvr additive="base">
                                        <p:cTn id="73" dur="1000" fill="hold"/>
                                        <p:tgtEl>
                                          <p:spTgt spid="31"/>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33"/>
                                        </p:tgtEl>
                                        <p:attrNameLst>
                                          <p:attrName>style.visibility</p:attrName>
                                        </p:attrNameLst>
                                      </p:cBhvr>
                                      <p:to>
                                        <p:strVal val="visible"/>
                                      </p:to>
                                    </p:set>
                                    <p:anim calcmode="lin" valueType="num">
                                      <p:cBhvr additive="base">
                                        <p:cTn id="76" dur="1000" fill="hold"/>
                                        <p:tgtEl>
                                          <p:spTgt spid="33"/>
                                        </p:tgtEl>
                                        <p:attrNameLst>
                                          <p:attrName>ppt_x</p:attrName>
                                        </p:attrNameLst>
                                      </p:cBhvr>
                                      <p:tavLst>
                                        <p:tav tm="0">
                                          <p:val>
                                            <p:strVal val="0-#ppt_w/2"/>
                                          </p:val>
                                        </p:tav>
                                        <p:tav tm="100000">
                                          <p:val>
                                            <p:strVal val="#ppt_x"/>
                                          </p:val>
                                        </p:tav>
                                      </p:tavLst>
                                    </p:anim>
                                    <p:anim calcmode="lin" valueType="num">
                                      <p:cBhvr additive="base">
                                        <p:cTn id="77" dur="1000" fill="hold"/>
                                        <p:tgtEl>
                                          <p:spTgt spid="33"/>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32"/>
                                        </p:tgtEl>
                                        <p:attrNameLst>
                                          <p:attrName>style.visibility</p:attrName>
                                        </p:attrNameLst>
                                      </p:cBhvr>
                                      <p:to>
                                        <p:strVal val="visible"/>
                                      </p:to>
                                    </p:set>
                                    <p:anim calcmode="lin" valueType="num">
                                      <p:cBhvr additive="base">
                                        <p:cTn id="80" dur="1000" fill="hold"/>
                                        <p:tgtEl>
                                          <p:spTgt spid="32"/>
                                        </p:tgtEl>
                                        <p:attrNameLst>
                                          <p:attrName>ppt_x</p:attrName>
                                        </p:attrNameLst>
                                      </p:cBhvr>
                                      <p:tavLst>
                                        <p:tav tm="0">
                                          <p:val>
                                            <p:strVal val="0-#ppt_w/2"/>
                                          </p:val>
                                        </p:tav>
                                        <p:tav tm="100000">
                                          <p:val>
                                            <p:strVal val="#ppt_x"/>
                                          </p:val>
                                        </p:tav>
                                      </p:tavLst>
                                    </p:anim>
                                    <p:anim calcmode="lin" valueType="num">
                                      <p:cBhvr additive="base">
                                        <p:cTn id="81" dur="1000" fill="hold"/>
                                        <p:tgtEl>
                                          <p:spTgt spid="32"/>
                                        </p:tgtEl>
                                        <p:attrNameLst>
                                          <p:attrName>ppt_y</p:attrName>
                                        </p:attrNameLst>
                                      </p:cBhvr>
                                      <p:tavLst>
                                        <p:tav tm="0">
                                          <p:val>
                                            <p:strVal val="#ppt_y"/>
                                          </p:val>
                                        </p:tav>
                                        <p:tav tm="100000">
                                          <p:val>
                                            <p:strVal val="#ppt_y"/>
                                          </p:val>
                                        </p:tav>
                                      </p:tavLst>
                                    </p:anim>
                                  </p:childTnLst>
                                </p:cTn>
                              </p:par>
                            </p:childTnLst>
                          </p:cTn>
                        </p:par>
                        <p:par>
                          <p:cTn id="82" fill="hold">
                            <p:stCondLst>
                              <p:cond delay="2000"/>
                            </p:stCondLst>
                            <p:childTnLst>
                              <p:par>
                                <p:cTn id="83" presetID="10" presetClass="entr" presetSubtype="0" fill="hold" nodeType="afterEffect">
                                  <p:stCondLst>
                                    <p:cond delay="0"/>
                                  </p:stCondLst>
                                  <p:childTnLst>
                                    <p:set>
                                      <p:cBhvr>
                                        <p:cTn id="84" dur="1" fill="hold">
                                          <p:stCondLst>
                                            <p:cond delay="0"/>
                                          </p:stCondLst>
                                        </p:cTn>
                                        <p:tgtEl>
                                          <p:spTgt spid="30"/>
                                        </p:tgtEl>
                                        <p:attrNameLst>
                                          <p:attrName>style.visibility</p:attrName>
                                        </p:attrNameLst>
                                      </p:cBhvr>
                                      <p:to>
                                        <p:strVal val="visible"/>
                                      </p:to>
                                    </p:set>
                                    <p:animEffect transition="in" filter="fade">
                                      <p:cBhvr>
                                        <p:cTn id="85"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7" grpId="0" animBg="1"/>
      <p:bldP spid="18" grpId="0" animBg="1"/>
      <p:bldP spid="19" grpId="0" animBg="1"/>
      <p:bldP spid="20" grpId="0" animBg="1"/>
      <p:bldP spid="22" grpId="0" animBg="1"/>
      <p:bldP spid="23" grpId="0" animBg="1"/>
      <p:bldP spid="24" grpId="0" animBg="1"/>
      <p:bldP spid="25" grpId="0" animBg="1"/>
      <p:bldP spid="27" grpId="0" animBg="1"/>
      <p:bldP spid="28" grpId="0" animBg="1"/>
      <p:bldP spid="29" grpId="0" animBg="1"/>
      <p:bldP spid="31" grpId="0" animBg="1"/>
      <p:bldP spid="32" grpId="0" animBg="1"/>
      <p:bldP spid="33" grpId="0" animBg="1"/>
    </p:bldLst>
  </p:timing>
</p:sld>
</file>

<file path=ppt/slides/slide236.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آثار و فواید قالب نکته‏ای:</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استفاده از اين روش آثار و فوایدي دارد، از جمله:</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1. مختصر و مفيد بودن.</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2. دريافت آسان به‏وسیله‏ی مخاطب.</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3. جذّابيّت مطالب گفته شده، براي مخاطب.</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4. آگاهي از ظرافت‏هاي موجود در موضوع.</a:t>
                      </a:r>
                      <a:endParaRPr lang="en-US" sz="2200" b="1" kern="1200" dirty="0" smtClean="0">
                        <a:solidFill>
                          <a:schemeClr val="tx1"/>
                        </a:solidFill>
                        <a:latin typeface="+mn-lt"/>
                        <a:ea typeface="+mn-ea"/>
                        <a:cs typeface="B Lotus" pitchFamily="2" charset="-78"/>
                      </a:endParaRPr>
                    </a:p>
                    <a:p>
                      <a:pPr lvl="1" algn="just">
                        <a:lnSpc>
                          <a:spcPct val="150000"/>
                        </a:lnSpc>
                      </a:pPr>
                      <a:r>
                        <a:rPr lang="ar-SA" sz="2200" b="1" kern="1200" dirty="0" smtClean="0">
                          <a:solidFill>
                            <a:schemeClr val="tx1"/>
                          </a:solidFill>
                          <a:latin typeface="+mn-lt"/>
                          <a:ea typeface="+mn-ea"/>
                          <a:cs typeface="B Lotus" pitchFamily="2" charset="-78"/>
                        </a:rPr>
                        <a:t>5. ماندگاري پيام در ذهن مخاطب. </a:t>
                      </a:r>
                      <a:endParaRPr lang="en-US" sz="2200" b="1"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نوزدهم / قالب نکته ای</a:t>
            </a:r>
          </a:p>
        </p:txBody>
      </p:sp>
      <p:sp>
        <p:nvSpPr>
          <p:cNvPr id="17" name="Rounded Rectangle 16">
            <a:hlinkClick r:id="rId9" action="ppaction://hlinksldjump">
              <a:snd r:embed="rId5" name="thbad.wav"/>
            </a:hlinkClick>
            <a:hlinkHover r:id="" action="ppaction://noaction">
              <a:snd r:embed="rId6" name="0.wav"/>
            </a:hlinkHover>
          </p:cNvPr>
          <p:cNvSpPr/>
          <p:nvPr/>
        </p:nvSpPr>
        <p:spPr>
          <a:xfrm flipH="1">
            <a:off x="3857620"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0" action="ppaction://hlinksldjump">
              <a:snd r:embed="rId5" name="thbad.wav"/>
            </a:hlinkClick>
            <a:hlinkHover r:id="" action="ppaction://noaction">
              <a:snd r:embed="rId6" name="0.wav"/>
            </a:hlinkHover>
          </p:cNvPr>
          <p:cNvSpPr/>
          <p:nvPr/>
        </p:nvSpPr>
        <p:spPr>
          <a:xfrm flipH="1">
            <a:off x="3571868" y="214290"/>
            <a:ext cx="247504" cy="247504"/>
          </a:xfrm>
          <a:prstGeom prst="roundRect">
            <a:avLst>
              <a:gd name="adj" fmla="val 17118"/>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11" action="ppaction://hlinksldjump">
              <a:snd r:embed="rId5" name="thbad.wav"/>
            </a:hlinkClick>
            <a:hlinkHover r:id="" action="ppaction://noaction">
              <a:snd r:embed="rId6" name="0.wav"/>
            </a:hlinkHover>
          </p:cNvPr>
          <p:cNvSpPr/>
          <p:nvPr/>
        </p:nvSpPr>
        <p:spPr>
          <a:xfrm flipH="1">
            <a:off x="328611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12" action="ppaction://hlinksldjump">
              <a:snd r:embed="rId5" name="thbad.wav"/>
            </a:hlinkClick>
            <a:hlinkHover r:id="" action="ppaction://noaction">
              <a:snd r:embed="rId6" name="0.wav"/>
            </a:hlinkHover>
          </p:cNvPr>
          <p:cNvSpPr/>
          <p:nvPr/>
        </p:nvSpPr>
        <p:spPr>
          <a:xfrm flipH="1">
            <a:off x="300036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13" action="ppaction://hlinksldjump">
              <a:snd r:embed="rId5" name="thbad.wav"/>
            </a:hlinkClick>
            <a:hlinkHover r:id="" action="ppaction://noaction">
              <a:snd r:embed="rId6" name="0.wav"/>
            </a:hlinkHover>
          </p:cNvPr>
          <p:cNvSpPr/>
          <p:nvPr/>
        </p:nvSpPr>
        <p:spPr>
          <a:xfrm flipH="1">
            <a:off x="271461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23" name="Rounded Rectangle 22">
            <a:hlinkClick r:id="rId14" action="ppaction://hlinksldjump">
              <a:snd r:embed="rId5" name="thbad.wav"/>
            </a:hlinkClick>
            <a:hlinkHover r:id="" action="ppaction://noaction">
              <a:snd r:embed="rId6" name="0.wav"/>
            </a:hlinkHover>
          </p:cNvPr>
          <p:cNvSpPr/>
          <p:nvPr/>
        </p:nvSpPr>
        <p:spPr>
          <a:xfrm flipH="1">
            <a:off x="2428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24" name="Rounded Rectangle 23">
            <a:hlinkClick r:id="rId15" action="ppaction://hlinksldjump">
              <a:snd r:embed="rId5" name="thbad.wav"/>
            </a:hlinkClick>
            <a:hlinkHover r:id="" action="ppaction://noaction">
              <a:snd r:embed="rId6" name="0.wav"/>
            </a:hlinkHover>
          </p:cNvPr>
          <p:cNvSpPr/>
          <p:nvPr/>
        </p:nvSpPr>
        <p:spPr>
          <a:xfrm flipH="1">
            <a:off x="214310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25" name="Rounded Rectangle 24">
            <a:hlinkClick r:id="rId16" action="ppaction://hlinksldjump">
              <a:snd r:embed="rId5" name="thbad.wav"/>
            </a:hlinkClick>
            <a:hlinkHover r:id="" action="ppaction://noaction">
              <a:snd r:embed="rId6" name="0.wav"/>
            </a:hlinkHover>
          </p:cNvPr>
          <p:cNvSpPr/>
          <p:nvPr/>
        </p:nvSpPr>
        <p:spPr>
          <a:xfrm flipH="1">
            <a:off x="185229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27" name="Rounded Rectangle 26">
            <a:hlinkClick r:id="rId17" action="ppaction://hlinksldjump">
              <a:snd r:embed="rId5" name="thbad.wav"/>
            </a:hlinkClick>
            <a:hlinkHover r:id="" action="ppaction://noaction">
              <a:snd r:embed="rId6" name="0.wav"/>
            </a:hlinkHover>
          </p:cNvPr>
          <p:cNvSpPr/>
          <p:nvPr/>
        </p:nvSpPr>
        <p:spPr>
          <a:xfrm flipH="1">
            <a:off x="157160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28" name="Rounded Rectangle 27">
            <a:hlinkClick r:id="rId18"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29" name="Rounded Rectangle 28">
            <a:hlinkClick r:id="rId19"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31" name="Rounded Rectangle 30">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32" name="Rounded Rectangle 31">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33" name="Rounded Rectangle 32">
            <a:hlinkClick r:id="rId22" action="ppaction://hlinksldjump">
              <a:snd r:embed="rId5" name="thbad.wav"/>
            </a:hlinkClick>
            <a:hlinkHover r:id="" action="ppaction://noaction">
              <a:snd r:embed="rId6" name="0.wav"/>
            </a:hlinkHover>
          </p:cNvPr>
          <p:cNvSpPr/>
          <p:nvPr/>
        </p:nvSpPr>
        <p:spPr>
          <a:xfrm flipH="1">
            <a:off x="714348"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17"/>
                                        </p:tgtEl>
                                        <p:attrNameLst>
                                          <p:attrName>style.visibility</p:attrName>
                                        </p:attrNameLst>
                                      </p:cBhvr>
                                      <p:to>
                                        <p:strVal val="visible"/>
                                      </p:to>
                                    </p:set>
                                    <p:anim calcmode="lin" valueType="num">
                                      <p:cBhvr additive="base">
                                        <p:cTn id="28" dur="1000" fill="hold"/>
                                        <p:tgtEl>
                                          <p:spTgt spid="17"/>
                                        </p:tgtEl>
                                        <p:attrNameLst>
                                          <p:attrName>ppt_x</p:attrName>
                                        </p:attrNameLst>
                                      </p:cBhvr>
                                      <p:tavLst>
                                        <p:tav tm="0">
                                          <p:val>
                                            <p:strVal val="0-#ppt_w/2"/>
                                          </p:val>
                                        </p:tav>
                                        <p:tav tm="100000">
                                          <p:val>
                                            <p:strVal val="#ppt_x"/>
                                          </p:val>
                                        </p:tav>
                                      </p:tavLst>
                                    </p:anim>
                                    <p:anim calcmode="lin" valueType="num">
                                      <p:cBhvr additive="base">
                                        <p:cTn id="29" dur="1000" fill="hold"/>
                                        <p:tgtEl>
                                          <p:spTgt spid="17"/>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18"/>
                                        </p:tgtEl>
                                        <p:attrNameLst>
                                          <p:attrName>style.visibility</p:attrName>
                                        </p:attrNameLst>
                                      </p:cBhvr>
                                      <p:to>
                                        <p:strVal val="visible"/>
                                      </p:to>
                                    </p:set>
                                    <p:anim calcmode="lin" valueType="num">
                                      <p:cBhvr additive="base">
                                        <p:cTn id="32" dur="1000" fill="hold"/>
                                        <p:tgtEl>
                                          <p:spTgt spid="18"/>
                                        </p:tgtEl>
                                        <p:attrNameLst>
                                          <p:attrName>ppt_x</p:attrName>
                                        </p:attrNameLst>
                                      </p:cBhvr>
                                      <p:tavLst>
                                        <p:tav tm="0">
                                          <p:val>
                                            <p:strVal val="0-#ppt_w/2"/>
                                          </p:val>
                                        </p:tav>
                                        <p:tav tm="100000">
                                          <p:val>
                                            <p:strVal val="#ppt_x"/>
                                          </p:val>
                                        </p:tav>
                                      </p:tavLst>
                                    </p:anim>
                                    <p:anim calcmode="lin" valueType="num">
                                      <p:cBhvr additive="base">
                                        <p:cTn id="33" dur="1000" fill="hold"/>
                                        <p:tgtEl>
                                          <p:spTgt spid="18"/>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9"/>
                                        </p:tgtEl>
                                        <p:attrNameLst>
                                          <p:attrName>style.visibility</p:attrName>
                                        </p:attrNameLst>
                                      </p:cBhvr>
                                      <p:to>
                                        <p:strVal val="visible"/>
                                      </p:to>
                                    </p:set>
                                    <p:anim calcmode="lin" valueType="num">
                                      <p:cBhvr additive="base">
                                        <p:cTn id="36" dur="1000" fill="hold"/>
                                        <p:tgtEl>
                                          <p:spTgt spid="19"/>
                                        </p:tgtEl>
                                        <p:attrNameLst>
                                          <p:attrName>ppt_x</p:attrName>
                                        </p:attrNameLst>
                                      </p:cBhvr>
                                      <p:tavLst>
                                        <p:tav tm="0">
                                          <p:val>
                                            <p:strVal val="0-#ppt_w/2"/>
                                          </p:val>
                                        </p:tav>
                                        <p:tav tm="100000">
                                          <p:val>
                                            <p:strVal val="#ppt_x"/>
                                          </p:val>
                                        </p:tav>
                                      </p:tavLst>
                                    </p:anim>
                                    <p:anim calcmode="lin" valueType="num">
                                      <p:cBhvr additive="base">
                                        <p:cTn id="37" dur="1000" fill="hold"/>
                                        <p:tgtEl>
                                          <p:spTgt spid="19"/>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20"/>
                                        </p:tgtEl>
                                        <p:attrNameLst>
                                          <p:attrName>style.visibility</p:attrName>
                                        </p:attrNameLst>
                                      </p:cBhvr>
                                      <p:to>
                                        <p:strVal val="visible"/>
                                      </p:to>
                                    </p:set>
                                    <p:anim calcmode="lin" valueType="num">
                                      <p:cBhvr additive="base">
                                        <p:cTn id="40" dur="1000" fill="hold"/>
                                        <p:tgtEl>
                                          <p:spTgt spid="20"/>
                                        </p:tgtEl>
                                        <p:attrNameLst>
                                          <p:attrName>ppt_x</p:attrName>
                                        </p:attrNameLst>
                                      </p:cBhvr>
                                      <p:tavLst>
                                        <p:tav tm="0">
                                          <p:val>
                                            <p:strVal val="0-#ppt_w/2"/>
                                          </p:val>
                                        </p:tav>
                                        <p:tav tm="100000">
                                          <p:val>
                                            <p:strVal val="#ppt_x"/>
                                          </p:val>
                                        </p:tav>
                                      </p:tavLst>
                                    </p:anim>
                                    <p:anim calcmode="lin" valueType="num">
                                      <p:cBhvr additive="base">
                                        <p:cTn id="41" dur="1000" fill="hold"/>
                                        <p:tgtEl>
                                          <p:spTgt spid="20"/>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22"/>
                                        </p:tgtEl>
                                        <p:attrNameLst>
                                          <p:attrName>style.visibility</p:attrName>
                                        </p:attrNameLst>
                                      </p:cBhvr>
                                      <p:to>
                                        <p:strVal val="visible"/>
                                      </p:to>
                                    </p:set>
                                    <p:anim calcmode="lin" valueType="num">
                                      <p:cBhvr additive="base">
                                        <p:cTn id="44" dur="1000" fill="hold"/>
                                        <p:tgtEl>
                                          <p:spTgt spid="22"/>
                                        </p:tgtEl>
                                        <p:attrNameLst>
                                          <p:attrName>ppt_x</p:attrName>
                                        </p:attrNameLst>
                                      </p:cBhvr>
                                      <p:tavLst>
                                        <p:tav tm="0">
                                          <p:val>
                                            <p:strVal val="0-#ppt_w/2"/>
                                          </p:val>
                                        </p:tav>
                                        <p:tav tm="100000">
                                          <p:val>
                                            <p:strVal val="#ppt_x"/>
                                          </p:val>
                                        </p:tav>
                                      </p:tavLst>
                                    </p:anim>
                                    <p:anim calcmode="lin" valueType="num">
                                      <p:cBhvr additive="base">
                                        <p:cTn id="45" dur="1000" fill="hold"/>
                                        <p:tgtEl>
                                          <p:spTgt spid="2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23"/>
                                        </p:tgtEl>
                                        <p:attrNameLst>
                                          <p:attrName>style.visibility</p:attrName>
                                        </p:attrNameLst>
                                      </p:cBhvr>
                                      <p:to>
                                        <p:strVal val="visible"/>
                                      </p:to>
                                    </p:set>
                                    <p:anim calcmode="lin" valueType="num">
                                      <p:cBhvr additive="base">
                                        <p:cTn id="48" dur="1000" fill="hold"/>
                                        <p:tgtEl>
                                          <p:spTgt spid="23"/>
                                        </p:tgtEl>
                                        <p:attrNameLst>
                                          <p:attrName>ppt_x</p:attrName>
                                        </p:attrNameLst>
                                      </p:cBhvr>
                                      <p:tavLst>
                                        <p:tav tm="0">
                                          <p:val>
                                            <p:strVal val="0-#ppt_w/2"/>
                                          </p:val>
                                        </p:tav>
                                        <p:tav tm="100000">
                                          <p:val>
                                            <p:strVal val="#ppt_x"/>
                                          </p:val>
                                        </p:tav>
                                      </p:tavLst>
                                    </p:anim>
                                    <p:anim calcmode="lin" valueType="num">
                                      <p:cBhvr additive="base">
                                        <p:cTn id="49" dur="1000" fill="hold"/>
                                        <p:tgtEl>
                                          <p:spTgt spid="2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additive="base">
                                        <p:cTn id="52" dur="1000" fill="hold"/>
                                        <p:tgtEl>
                                          <p:spTgt spid="24"/>
                                        </p:tgtEl>
                                        <p:attrNameLst>
                                          <p:attrName>ppt_x</p:attrName>
                                        </p:attrNameLst>
                                      </p:cBhvr>
                                      <p:tavLst>
                                        <p:tav tm="0">
                                          <p:val>
                                            <p:strVal val="0-#ppt_w/2"/>
                                          </p:val>
                                        </p:tav>
                                        <p:tav tm="100000">
                                          <p:val>
                                            <p:strVal val="#ppt_x"/>
                                          </p:val>
                                        </p:tav>
                                      </p:tavLst>
                                    </p:anim>
                                    <p:anim calcmode="lin" valueType="num">
                                      <p:cBhvr additive="base">
                                        <p:cTn id="53" dur="1000" fill="hold"/>
                                        <p:tgtEl>
                                          <p:spTgt spid="2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25"/>
                                        </p:tgtEl>
                                        <p:attrNameLst>
                                          <p:attrName>style.visibility</p:attrName>
                                        </p:attrNameLst>
                                      </p:cBhvr>
                                      <p:to>
                                        <p:strVal val="visible"/>
                                      </p:to>
                                    </p:set>
                                    <p:anim calcmode="lin" valueType="num">
                                      <p:cBhvr additive="base">
                                        <p:cTn id="56" dur="1000" fill="hold"/>
                                        <p:tgtEl>
                                          <p:spTgt spid="25"/>
                                        </p:tgtEl>
                                        <p:attrNameLst>
                                          <p:attrName>ppt_x</p:attrName>
                                        </p:attrNameLst>
                                      </p:cBhvr>
                                      <p:tavLst>
                                        <p:tav tm="0">
                                          <p:val>
                                            <p:strVal val="0-#ppt_w/2"/>
                                          </p:val>
                                        </p:tav>
                                        <p:tav tm="100000">
                                          <p:val>
                                            <p:strVal val="#ppt_x"/>
                                          </p:val>
                                        </p:tav>
                                      </p:tavLst>
                                    </p:anim>
                                    <p:anim calcmode="lin" valueType="num">
                                      <p:cBhvr additive="base">
                                        <p:cTn id="57" dur="1000" fill="hold"/>
                                        <p:tgtEl>
                                          <p:spTgt spid="2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27"/>
                                        </p:tgtEl>
                                        <p:attrNameLst>
                                          <p:attrName>style.visibility</p:attrName>
                                        </p:attrNameLst>
                                      </p:cBhvr>
                                      <p:to>
                                        <p:strVal val="visible"/>
                                      </p:to>
                                    </p:set>
                                    <p:anim calcmode="lin" valueType="num">
                                      <p:cBhvr additive="base">
                                        <p:cTn id="60" dur="1000" fill="hold"/>
                                        <p:tgtEl>
                                          <p:spTgt spid="27"/>
                                        </p:tgtEl>
                                        <p:attrNameLst>
                                          <p:attrName>ppt_x</p:attrName>
                                        </p:attrNameLst>
                                      </p:cBhvr>
                                      <p:tavLst>
                                        <p:tav tm="0">
                                          <p:val>
                                            <p:strVal val="0-#ppt_w/2"/>
                                          </p:val>
                                        </p:tav>
                                        <p:tav tm="100000">
                                          <p:val>
                                            <p:strVal val="#ppt_x"/>
                                          </p:val>
                                        </p:tav>
                                      </p:tavLst>
                                    </p:anim>
                                    <p:anim calcmode="lin" valueType="num">
                                      <p:cBhvr additive="base">
                                        <p:cTn id="61" dur="1000" fill="hold"/>
                                        <p:tgtEl>
                                          <p:spTgt spid="27"/>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28"/>
                                        </p:tgtEl>
                                        <p:attrNameLst>
                                          <p:attrName>style.visibility</p:attrName>
                                        </p:attrNameLst>
                                      </p:cBhvr>
                                      <p:to>
                                        <p:strVal val="visible"/>
                                      </p:to>
                                    </p:set>
                                    <p:anim calcmode="lin" valueType="num">
                                      <p:cBhvr additive="base">
                                        <p:cTn id="64" dur="1000" fill="hold"/>
                                        <p:tgtEl>
                                          <p:spTgt spid="28"/>
                                        </p:tgtEl>
                                        <p:attrNameLst>
                                          <p:attrName>ppt_x</p:attrName>
                                        </p:attrNameLst>
                                      </p:cBhvr>
                                      <p:tavLst>
                                        <p:tav tm="0">
                                          <p:val>
                                            <p:strVal val="0-#ppt_w/2"/>
                                          </p:val>
                                        </p:tav>
                                        <p:tav tm="100000">
                                          <p:val>
                                            <p:strVal val="#ppt_x"/>
                                          </p:val>
                                        </p:tav>
                                      </p:tavLst>
                                    </p:anim>
                                    <p:anim calcmode="lin" valueType="num">
                                      <p:cBhvr additive="base">
                                        <p:cTn id="65" dur="1000" fill="hold"/>
                                        <p:tgtEl>
                                          <p:spTgt spid="28"/>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29"/>
                                        </p:tgtEl>
                                        <p:attrNameLst>
                                          <p:attrName>style.visibility</p:attrName>
                                        </p:attrNameLst>
                                      </p:cBhvr>
                                      <p:to>
                                        <p:strVal val="visible"/>
                                      </p:to>
                                    </p:set>
                                    <p:anim calcmode="lin" valueType="num">
                                      <p:cBhvr additive="base">
                                        <p:cTn id="68" dur="1000" fill="hold"/>
                                        <p:tgtEl>
                                          <p:spTgt spid="29"/>
                                        </p:tgtEl>
                                        <p:attrNameLst>
                                          <p:attrName>ppt_x</p:attrName>
                                        </p:attrNameLst>
                                      </p:cBhvr>
                                      <p:tavLst>
                                        <p:tav tm="0">
                                          <p:val>
                                            <p:strVal val="0-#ppt_w/2"/>
                                          </p:val>
                                        </p:tav>
                                        <p:tav tm="100000">
                                          <p:val>
                                            <p:strVal val="#ppt_x"/>
                                          </p:val>
                                        </p:tav>
                                      </p:tavLst>
                                    </p:anim>
                                    <p:anim calcmode="lin" valueType="num">
                                      <p:cBhvr additive="base">
                                        <p:cTn id="69" dur="1000" fill="hold"/>
                                        <p:tgtEl>
                                          <p:spTgt spid="29"/>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31"/>
                                        </p:tgtEl>
                                        <p:attrNameLst>
                                          <p:attrName>style.visibility</p:attrName>
                                        </p:attrNameLst>
                                      </p:cBhvr>
                                      <p:to>
                                        <p:strVal val="visible"/>
                                      </p:to>
                                    </p:set>
                                    <p:anim calcmode="lin" valueType="num">
                                      <p:cBhvr additive="base">
                                        <p:cTn id="72" dur="1000" fill="hold"/>
                                        <p:tgtEl>
                                          <p:spTgt spid="31"/>
                                        </p:tgtEl>
                                        <p:attrNameLst>
                                          <p:attrName>ppt_x</p:attrName>
                                        </p:attrNameLst>
                                      </p:cBhvr>
                                      <p:tavLst>
                                        <p:tav tm="0">
                                          <p:val>
                                            <p:strVal val="0-#ppt_w/2"/>
                                          </p:val>
                                        </p:tav>
                                        <p:tav tm="100000">
                                          <p:val>
                                            <p:strVal val="#ppt_x"/>
                                          </p:val>
                                        </p:tav>
                                      </p:tavLst>
                                    </p:anim>
                                    <p:anim calcmode="lin" valueType="num">
                                      <p:cBhvr additive="base">
                                        <p:cTn id="73" dur="1000" fill="hold"/>
                                        <p:tgtEl>
                                          <p:spTgt spid="31"/>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33"/>
                                        </p:tgtEl>
                                        <p:attrNameLst>
                                          <p:attrName>style.visibility</p:attrName>
                                        </p:attrNameLst>
                                      </p:cBhvr>
                                      <p:to>
                                        <p:strVal val="visible"/>
                                      </p:to>
                                    </p:set>
                                    <p:anim calcmode="lin" valueType="num">
                                      <p:cBhvr additive="base">
                                        <p:cTn id="76" dur="1000" fill="hold"/>
                                        <p:tgtEl>
                                          <p:spTgt spid="33"/>
                                        </p:tgtEl>
                                        <p:attrNameLst>
                                          <p:attrName>ppt_x</p:attrName>
                                        </p:attrNameLst>
                                      </p:cBhvr>
                                      <p:tavLst>
                                        <p:tav tm="0">
                                          <p:val>
                                            <p:strVal val="0-#ppt_w/2"/>
                                          </p:val>
                                        </p:tav>
                                        <p:tav tm="100000">
                                          <p:val>
                                            <p:strVal val="#ppt_x"/>
                                          </p:val>
                                        </p:tav>
                                      </p:tavLst>
                                    </p:anim>
                                    <p:anim calcmode="lin" valueType="num">
                                      <p:cBhvr additive="base">
                                        <p:cTn id="77" dur="1000" fill="hold"/>
                                        <p:tgtEl>
                                          <p:spTgt spid="33"/>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32"/>
                                        </p:tgtEl>
                                        <p:attrNameLst>
                                          <p:attrName>style.visibility</p:attrName>
                                        </p:attrNameLst>
                                      </p:cBhvr>
                                      <p:to>
                                        <p:strVal val="visible"/>
                                      </p:to>
                                    </p:set>
                                    <p:anim calcmode="lin" valueType="num">
                                      <p:cBhvr additive="base">
                                        <p:cTn id="80" dur="1000" fill="hold"/>
                                        <p:tgtEl>
                                          <p:spTgt spid="32"/>
                                        </p:tgtEl>
                                        <p:attrNameLst>
                                          <p:attrName>ppt_x</p:attrName>
                                        </p:attrNameLst>
                                      </p:cBhvr>
                                      <p:tavLst>
                                        <p:tav tm="0">
                                          <p:val>
                                            <p:strVal val="0-#ppt_w/2"/>
                                          </p:val>
                                        </p:tav>
                                        <p:tav tm="100000">
                                          <p:val>
                                            <p:strVal val="#ppt_x"/>
                                          </p:val>
                                        </p:tav>
                                      </p:tavLst>
                                    </p:anim>
                                    <p:anim calcmode="lin" valueType="num">
                                      <p:cBhvr additive="base">
                                        <p:cTn id="81" dur="1000" fill="hold"/>
                                        <p:tgtEl>
                                          <p:spTgt spid="32"/>
                                        </p:tgtEl>
                                        <p:attrNameLst>
                                          <p:attrName>ppt_y</p:attrName>
                                        </p:attrNameLst>
                                      </p:cBhvr>
                                      <p:tavLst>
                                        <p:tav tm="0">
                                          <p:val>
                                            <p:strVal val="#ppt_y"/>
                                          </p:val>
                                        </p:tav>
                                        <p:tav tm="100000">
                                          <p:val>
                                            <p:strVal val="#ppt_y"/>
                                          </p:val>
                                        </p:tav>
                                      </p:tavLst>
                                    </p:anim>
                                  </p:childTnLst>
                                </p:cTn>
                              </p:par>
                            </p:childTnLst>
                          </p:cTn>
                        </p:par>
                        <p:par>
                          <p:cTn id="82" fill="hold">
                            <p:stCondLst>
                              <p:cond delay="2000"/>
                            </p:stCondLst>
                            <p:childTnLst>
                              <p:par>
                                <p:cTn id="83" presetID="10" presetClass="entr" presetSubtype="0" fill="hold" nodeType="afterEffect">
                                  <p:stCondLst>
                                    <p:cond delay="0"/>
                                  </p:stCondLst>
                                  <p:childTnLst>
                                    <p:set>
                                      <p:cBhvr>
                                        <p:cTn id="84" dur="1" fill="hold">
                                          <p:stCondLst>
                                            <p:cond delay="0"/>
                                          </p:stCondLst>
                                        </p:cTn>
                                        <p:tgtEl>
                                          <p:spTgt spid="30"/>
                                        </p:tgtEl>
                                        <p:attrNameLst>
                                          <p:attrName>style.visibility</p:attrName>
                                        </p:attrNameLst>
                                      </p:cBhvr>
                                      <p:to>
                                        <p:strVal val="visible"/>
                                      </p:to>
                                    </p:set>
                                    <p:animEffect transition="in" filter="fade">
                                      <p:cBhvr>
                                        <p:cTn id="85"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7" grpId="0" animBg="1"/>
      <p:bldP spid="18" grpId="0" animBg="1"/>
      <p:bldP spid="19" grpId="0" animBg="1"/>
      <p:bldP spid="20" grpId="0" animBg="1"/>
      <p:bldP spid="22" grpId="0" animBg="1"/>
      <p:bldP spid="23" grpId="0" animBg="1"/>
      <p:bldP spid="24" grpId="0" animBg="1"/>
      <p:bldP spid="25" grpId="0" animBg="1"/>
      <p:bldP spid="27" grpId="0" animBg="1"/>
      <p:bldP spid="28" grpId="0" animBg="1"/>
      <p:bldP spid="29" grpId="0" animBg="1"/>
      <p:bldP spid="31" grpId="0" animBg="1"/>
      <p:bldP spid="32" grpId="0" animBg="1"/>
      <p:bldP spid="33" grpId="0" animBg="1"/>
    </p:bldLst>
  </p:timing>
</p:sld>
</file>

<file path=ppt/slides/slide237.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lvl="1" algn="just" rtl="1">
                        <a:lnSpc>
                          <a:spcPct val="150000"/>
                        </a:lnSpc>
                      </a:pPr>
                      <a:endParaRPr lang="fa-IR" sz="2200" b="1" kern="1200" dirty="0" smtClean="0">
                        <a:solidFill>
                          <a:schemeClr val="tx1"/>
                        </a:solidFill>
                        <a:latin typeface="+mn-lt"/>
                        <a:ea typeface="+mn-ea"/>
                        <a:cs typeface="B Lotus" pitchFamily="2" charset="-78"/>
                      </a:endParaRPr>
                    </a:p>
                    <a:p>
                      <a:pPr lvl="1" algn="just" rtl="1">
                        <a:lnSpc>
                          <a:spcPct val="150000"/>
                        </a:lnSpc>
                      </a:pPr>
                      <a:endParaRPr lang="fa-IR"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6. ارائه‏ی مطالب دسته‏بندي شده، براي مربّیهم آسان‌تر است.</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7. تأثير كلام موجز و نكته‏وار در مخاطب، بيشتر از كلام طولاني است.</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8. نكته‌ها موجب مي‏شود، مخاطب عمل گراتر باشد.</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9. مطالب، دارای شاکله‌ای منظّم می‌شود.</a:t>
                      </a:r>
                      <a:endParaRPr lang="en-US" sz="2200" b="1" kern="1200" dirty="0" smtClean="0">
                        <a:solidFill>
                          <a:schemeClr val="tx1"/>
                        </a:solidFill>
                        <a:latin typeface="+mn-lt"/>
                        <a:ea typeface="+mn-ea"/>
                        <a:cs typeface="B Lotus" pitchFamily="2" charset="-78"/>
                      </a:endParaRPr>
                    </a:p>
                    <a:p>
                      <a:pPr lvl="1">
                        <a:lnSpc>
                          <a:spcPct val="150000"/>
                        </a:lnSpc>
                      </a:pPr>
                      <a:r>
                        <a:rPr lang="ar-SA" sz="2200" b="1" kern="1200" dirty="0" smtClean="0">
                          <a:solidFill>
                            <a:schemeClr val="tx1"/>
                          </a:solidFill>
                          <a:latin typeface="+mn-lt"/>
                          <a:ea typeface="+mn-ea"/>
                          <a:cs typeface="B Lotus" pitchFamily="2" charset="-78"/>
                        </a:rPr>
                        <a:t>10. خسته نشدن مخاطب و همراهی بهتر با مربّی. </a:t>
                      </a:r>
                      <a:endParaRPr lang="en-US" sz="2200" b="1"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نوزدهم / قالب نکته ای</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3857620"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3571868"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286116" y="214290"/>
            <a:ext cx="247504"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00036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271461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428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14310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185229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57160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14348"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2"/>
                                        </p:tgtEl>
                                        <p:attrNameLst>
                                          <p:attrName>style.visibility</p:attrName>
                                        </p:attrNameLst>
                                      </p:cBhvr>
                                      <p:to>
                                        <p:strVal val="visible"/>
                                      </p:to>
                                    </p:set>
                                    <p:anim calcmode="lin" valueType="num">
                                      <p:cBhvr additive="base">
                                        <p:cTn id="76" dur="1000" fill="hold"/>
                                        <p:tgtEl>
                                          <p:spTgt spid="22"/>
                                        </p:tgtEl>
                                        <p:attrNameLst>
                                          <p:attrName>ppt_x</p:attrName>
                                        </p:attrNameLst>
                                      </p:cBhvr>
                                      <p:tavLst>
                                        <p:tav tm="0">
                                          <p:val>
                                            <p:strVal val="0-#ppt_w/2"/>
                                          </p:val>
                                        </p:tav>
                                        <p:tav tm="100000">
                                          <p:val>
                                            <p:strVal val="#ppt_x"/>
                                          </p:val>
                                        </p:tav>
                                      </p:tavLst>
                                    </p:anim>
                                    <p:anim calcmode="lin" valueType="num">
                                      <p:cBhvr additive="base">
                                        <p:cTn id="77" dur="1000" fill="hold"/>
                                        <p:tgtEl>
                                          <p:spTgt spid="22"/>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0"/>
                                        </p:tgtEl>
                                        <p:attrNameLst>
                                          <p:attrName>style.visibility</p:attrName>
                                        </p:attrNameLst>
                                      </p:cBhvr>
                                      <p:to>
                                        <p:strVal val="visible"/>
                                      </p:to>
                                    </p:set>
                                    <p:anim calcmode="lin" valueType="num">
                                      <p:cBhvr additive="base">
                                        <p:cTn id="80" dur="1000" fill="hold"/>
                                        <p:tgtEl>
                                          <p:spTgt spid="20"/>
                                        </p:tgtEl>
                                        <p:attrNameLst>
                                          <p:attrName>ppt_x</p:attrName>
                                        </p:attrNameLst>
                                      </p:cBhvr>
                                      <p:tavLst>
                                        <p:tav tm="0">
                                          <p:val>
                                            <p:strVal val="0-#ppt_w/2"/>
                                          </p:val>
                                        </p:tav>
                                        <p:tav tm="100000">
                                          <p:val>
                                            <p:strVal val="#ppt_x"/>
                                          </p:val>
                                        </p:tav>
                                      </p:tavLst>
                                    </p:anim>
                                    <p:anim calcmode="lin" valueType="num">
                                      <p:cBhvr additive="base">
                                        <p:cTn id="81" dur="1000" fill="hold"/>
                                        <p:tgtEl>
                                          <p:spTgt spid="20"/>
                                        </p:tgtEl>
                                        <p:attrNameLst>
                                          <p:attrName>ppt_y</p:attrName>
                                        </p:attrNameLst>
                                      </p:cBhvr>
                                      <p:tavLst>
                                        <p:tav tm="0">
                                          <p:val>
                                            <p:strVal val="#ppt_y"/>
                                          </p:val>
                                        </p:tav>
                                        <p:tav tm="100000">
                                          <p:val>
                                            <p:strVal val="#ppt_y"/>
                                          </p:val>
                                        </p:tav>
                                      </p:tavLst>
                                    </p:anim>
                                  </p:childTnLst>
                                </p:cTn>
                              </p:par>
                            </p:childTnLst>
                          </p:cTn>
                        </p:par>
                        <p:par>
                          <p:cTn id="82" fill="hold">
                            <p:stCondLst>
                              <p:cond delay="2000"/>
                            </p:stCondLst>
                            <p:childTnLst>
                              <p:par>
                                <p:cTn id="83" presetID="10" presetClass="entr" presetSubtype="0" fill="hold" nodeType="afterEffect">
                                  <p:stCondLst>
                                    <p:cond delay="0"/>
                                  </p:stCondLst>
                                  <p:childTnLst>
                                    <p:set>
                                      <p:cBhvr>
                                        <p:cTn id="84" dur="1" fill="hold">
                                          <p:stCondLst>
                                            <p:cond delay="0"/>
                                          </p:stCondLst>
                                        </p:cTn>
                                        <p:tgtEl>
                                          <p:spTgt spid="30"/>
                                        </p:tgtEl>
                                        <p:attrNameLst>
                                          <p:attrName>style.visibility</p:attrName>
                                        </p:attrNameLst>
                                      </p:cBhvr>
                                      <p:to>
                                        <p:strVal val="visible"/>
                                      </p:to>
                                    </p:set>
                                    <p:animEffect transition="in" filter="fade">
                                      <p:cBhvr>
                                        <p:cTn id="85"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Lst>
  </p:timing>
</p:sld>
</file>

<file path=ppt/slides/slide238.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نكته‌هاي اجرايي</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100" b="1" kern="1200" dirty="0" smtClean="0">
                          <a:solidFill>
                            <a:schemeClr val="tx1"/>
                          </a:solidFill>
                          <a:latin typeface="+mn-lt"/>
                          <a:ea typeface="+mn-ea"/>
                          <a:cs typeface="B Lotus" pitchFamily="2" charset="-78"/>
                        </a:rPr>
                        <a:t>1. نكته‏ها بايد كوتاه، رسا وجذّاب باشد تا در ذهن مخاطب ماندگار شود.</a:t>
                      </a:r>
                      <a:endParaRPr lang="en-US" sz="2100" b="1" kern="1200" dirty="0" smtClean="0">
                        <a:solidFill>
                          <a:schemeClr val="tx1"/>
                        </a:solidFill>
                        <a:latin typeface="+mn-lt"/>
                        <a:ea typeface="+mn-ea"/>
                        <a:cs typeface="B Lotus" pitchFamily="2" charset="-78"/>
                      </a:endParaRPr>
                    </a:p>
                    <a:p>
                      <a:pPr lvl="1" algn="just" rtl="1">
                        <a:lnSpc>
                          <a:spcPct val="150000"/>
                        </a:lnSpc>
                      </a:pPr>
                      <a:r>
                        <a:rPr lang="fa-IR" sz="2100" b="1" kern="1200" dirty="0" smtClean="0">
                          <a:solidFill>
                            <a:schemeClr val="tx1"/>
                          </a:solidFill>
                          <a:latin typeface="+mn-lt"/>
                          <a:ea typeface="+mn-ea"/>
                          <a:cs typeface="B Lotus" pitchFamily="2" charset="-78"/>
                        </a:rPr>
                        <a:t>2. بر اساس ميل و نياز مخاطب انتخاب شود.</a:t>
                      </a:r>
                      <a:endParaRPr lang="en-US" sz="2100" b="1" kern="1200" dirty="0" smtClean="0">
                        <a:solidFill>
                          <a:schemeClr val="tx1"/>
                        </a:solidFill>
                        <a:latin typeface="+mn-lt"/>
                        <a:ea typeface="+mn-ea"/>
                        <a:cs typeface="B Lotus" pitchFamily="2" charset="-78"/>
                      </a:endParaRPr>
                    </a:p>
                    <a:p>
                      <a:pPr lvl="1" algn="just" rtl="1">
                        <a:lnSpc>
                          <a:spcPct val="150000"/>
                        </a:lnSpc>
                      </a:pPr>
                      <a:r>
                        <a:rPr lang="fa-IR" sz="2100" b="1" kern="1200" dirty="0" smtClean="0">
                          <a:solidFill>
                            <a:schemeClr val="tx1"/>
                          </a:solidFill>
                          <a:latin typeface="+mn-lt"/>
                          <a:ea typeface="+mn-ea"/>
                          <a:cs typeface="B Lotus" pitchFamily="2" charset="-78"/>
                        </a:rPr>
                        <a:t>3. گرهی از مشكلات اجتماعي، اخلاقي، تربيتي، رواني و...مخاطبان را باز كند.</a:t>
                      </a:r>
                      <a:endParaRPr lang="en-US" sz="2100" b="1" kern="1200" dirty="0" smtClean="0">
                        <a:solidFill>
                          <a:schemeClr val="tx1"/>
                        </a:solidFill>
                        <a:latin typeface="+mn-lt"/>
                        <a:ea typeface="+mn-ea"/>
                        <a:cs typeface="B Lotus" pitchFamily="2" charset="-78"/>
                      </a:endParaRPr>
                    </a:p>
                    <a:p>
                      <a:pPr lvl="1" algn="just" rtl="1">
                        <a:lnSpc>
                          <a:spcPct val="150000"/>
                        </a:lnSpc>
                      </a:pPr>
                      <a:r>
                        <a:rPr lang="fa-IR" sz="2100" b="1" kern="1200" dirty="0" smtClean="0">
                          <a:solidFill>
                            <a:schemeClr val="tx1"/>
                          </a:solidFill>
                          <a:latin typeface="+mn-lt"/>
                          <a:ea typeface="+mn-ea"/>
                          <a:cs typeface="B Lotus" pitchFamily="2" charset="-78"/>
                        </a:rPr>
                        <a:t>4. كاربردي و قابل اجرا باشد؛ صِرف ارائه‏ی مباحث نظري، جذّابیّت لازم رانخواهد داشت.</a:t>
                      </a:r>
                      <a:endParaRPr lang="en-US" sz="2100" b="1" kern="1200" dirty="0" smtClean="0">
                        <a:solidFill>
                          <a:schemeClr val="tx1"/>
                        </a:solidFill>
                        <a:latin typeface="+mn-lt"/>
                        <a:ea typeface="+mn-ea"/>
                        <a:cs typeface="B Lotus" pitchFamily="2" charset="-78"/>
                      </a:endParaRPr>
                    </a:p>
                    <a:p>
                      <a:pPr lvl="1" algn="just" rtl="1">
                        <a:lnSpc>
                          <a:spcPct val="150000"/>
                        </a:lnSpc>
                      </a:pPr>
                      <a:r>
                        <a:rPr lang="fa-IR" sz="2100" b="1" kern="1200" dirty="0" smtClean="0">
                          <a:solidFill>
                            <a:schemeClr val="tx1"/>
                          </a:solidFill>
                          <a:latin typeface="+mn-lt"/>
                          <a:ea typeface="+mn-ea"/>
                          <a:cs typeface="B Lotus" pitchFamily="2" charset="-78"/>
                        </a:rPr>
                        <a:t>5. در بيان نكته‏ها: سنّ، جنس، شغل و طبقه‏ی اجتماعي در نظر گرفته شود.</a:t>
                      </a:r>
                      <a:endParaRPr lang="en-US" sz="2100" b="1" kern="1200" dirty="0" smtClean="0">
                        <a:solidFill>
                          <a:schemeClr val="tx1"/>
                        </a:solidFill>
                        <a:latin typeface="+mn-lt"/>
                        <a:ea typeface="+mn-ea"/>
                        <a:cs typeface="B Lotus" pitchFamily="2" charset="-78"/>
                      </a:endParaRPr>
                    </a:p>
                    <a:p>
                      <a:pPr lvl="1" algn="just" rtl="1">
                        <a:lnSpc>
                          <a:spcPct val="150000"/>
                        </a:lnSpc>
                      </a:pPr>
                      <a:r>
                        <a:rPr lang="fa-IR" sz="2100" b="1" kern="1200" dirty="0" smtClean="0">
                          <a:solidFill>
                            <a:schemeClr val="tx1"/>
                          </a:solidFill>
                          <a:latin typeface="+mn-lt"/>
                          <a:ea typeface="+mn-ea"/>
                          <a:cs typeface="B Lotus" pitchFamily="2" charset="-78"/>
                        </a:rPr>
                        <a:t>6. موادّ نكات، بر اساس نوع مخاطب،متنوّع باشد؛ مثلاً: در جمعي، بيشتر از آيات و روايات و در جمعي ديگر، بيشتر از شعر، حكايات، ضرب المثل و... استفاده شود.</a:t>
                      </a:r>
                      <a:endParaRPr lang="en-US" sz="2100" b="1" kern="1200" dirty="0" smtClean="0">
                        <a:solidFill>
                          <a:schemeClr val="tx1"/>
                        </a:solidFill>
                        <a:latin typeface="+mn-lt"/>
                        <a:ea typeface="+mn-ea"/>
                        <a:cs typeface="B Lotus" pitchFamily="2" charset="-78"/>
                      </a:endParaRPr>
                    </a:p>
                    <a:p>
                      <a:pPr lvl="1" algn="just" rtl="1">
                        <a:lnSpc>
                          <a:spcPct val="150000"/>
                        </a:lnSpc>
                      </a:pPr>
                      <a:r>
                        <a:rPr lang="fa-IR" sz="2100" b="1" kern="1200" dirty="0" smtClean="0">
                          <a:solidFill>
                            <a:schemeClr val="tx1"/>
                          </a:solidFill>
                          <a:latin typeface="+mn-lt"/>
                          <a:ea typeface="+mn-ea"/>
                          <a:cs typeface="B Lotus" pitchFamily="2" charset="-78"/>
                        </a:rPr>
                        <a:t>7. نكات تكراري نباشد:</a:t>
                      </a:r>
                      <a:endParaRPr lang="en-US" sz="2100" b="1" kern="1200" dirty="0" smtClean="0">
                        <a:solidFill>
                          <a:schemeClr val="tx1"/>
                        </a:solidFill>
                        <a:latin typeface="+mn-lt"/>
                        <a:ea typeface="+mn-ea"/>
                        <a:cs typeface="B Lotus" pitchFamily="2" charset="-78"/>
                      </a:endParaRPr>
                    </a:p>
                    <a:p>
                      <a:pPr lvl="1" algn="just" rtl="1">
                        <a:lnSpc>
                          <a:spcPct val="150000"/>
                        </a:lnSpc>
                      </a:pPr>
                      <a:r>
                        <a:rPr lang="fa-IR" sz="2100" b="1" kern="1200" dirty="0" smtClean="0">
                          <a:solidFill>
                            <a:schemeClr val="tx1"/>
                          </a:solidFill>
                          <a:latin typeface="+mn-lt"/>
                          <a:ea typeface="+mn-ea"/>
                          <a:cs typeface="B Lotus" pitchFamily="2" charset="-78"/>
                        </a:rPr>
                        <a:t>8. از بيان مصاديقي كه موجب تحريك مخاطب و موضع‏گيري او مي‏شود، استفاده نشود.</a:t>
                      </a:r>
                      <a:endParaRPr lang="en-US" sz="2100" b="1" kern="1200" dirty="0" smtClean="0">
                        <a:solidFill>
                          <a:schemeClr val="tx1"/>
                        </a:solidFill>
                        <a:latin typeface="+mn-lt"/>
                        <a:ea typeface="+mn-ea"/>
                        <a:cs typeface="B Lotus" pitchFamily="2" charset="-78"/>
                      </a:endParaRPr>
                    </a:p>
                    <a:p>
                      <a:pPr lvl="1" algn="just" rtl="1">
                        <a:lnSpc>
                          <a:spcPct val="150000"/>
                        </a:lnSpc>
                      </a:pPr>
                      <a:r>
                        <a:rPr lang="fa-IR" sz="2100" b="1" kern="1200" dirty="0" smtClean="0">
                          <a:solidFill>
                            <a:schemeClr val="tx1"/>
                          </a:solidFill>
                          <a:latin typeface="+mn-lt"/>
                          <a:ea typeface="+mn-ea"/>
                          <a:cs typeface="B Lotus" pitchFamily="2" charset="-78"/>
                        </a:rPr>
                        <a:t>9. طریقه‏ی بیان مطالب روان و ساده باشد.</a:t>
                      </a:r>
                      <a:endParaRPr lang="en-US" sz="21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نوزدهم / قالب نکته ای</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3857620"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3571868"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28611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000364" y="214290"/>
            <a:ext cx="247504"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271461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428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14310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185229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57160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14348"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2"/>
                                        </p:tgtEl>
                                        <p:attrNameLst>
                                          <p:attrName>style.visibility</p:attrName>
                                        </p:attrNameLst>
                                      </p:cBhvr>
                                      <p:to>
                                        <p:strVal val="visible"/>
                                      </p:to>
                                    </p:set>
                                    <p:anim calcmode="lin" valueType="num">
                                      <p:cBhvr additive="base">
                                        <p:cTn id="76" dur="1000" fill="hold"/>
                                        <p:tgtEl>
                                          <p:spTgt spid="22"/>
                                        </p:tgtEl>
                                        <p:attrNameLst>
                                          <p:attrName>ppt_x</p:attrName>
                                        </p:attrNameLst>
                                      </p:cBhvr>
                                      <p:tavLst>
                                        <p:tav tm="0">
                                          <p:val>
                                            <p:strVal val="0-#ppt_w/2"/>
                                          </p:val>
                                        </p:tav>
                                        <p:tav tm="100000">
                                          <p:val>
                                            <p:strVal val="#ppt_x"/>
                                          </p:val>
                                        </p:tav>
                                      </p:tavLst>
                                    </p:anim>
                                    <p:anim calcmode="lin" valueType="num">
                                      <p:cBhvr additive="base">
                                        <p:cTn id="77" dur="1000" fill="hold"/>
                                        <p:tgtEl>
                                          <p:spTgt spid="22"/>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0"/>
                                        </p:tgtEl>
                                        <p:attrNameLst>
                                          <p:attrName>style.visibility</p:attrName>
                                        </p:attrNameLst>
                                      </p:cBhvr>
                                      <p:to>
                                        <p:strVal val="visible"/>
                                      </p:to>
                                    </p:set>
                                    <p:anim calcmode="lin" valueType="num">
                                      <p:cBhvr additive="base">
                                        <p:cTn id="80" dur="1000" fill="hold"/>
                                        <p:tgtEl>
                                          <p:spTgt spid="20"/>
                                        </p:tgtEl>
                                        <p:attrNameLst>
                                          <p:attrName>ppt_x</p:attrName>
                                        </p:attrNameLst>
                                      </p:cBhvr>
                                      <p:tavLst>
                                        <p:tav tm="0">
                                          <p:val>
                                            <p:strVal val="0-#ppt_w/2"/>
                                          </p:val>
                                        </p:tav>
                                        <p:tav tm="100000">
                                          <p:val>
                                            <p:strVal val="#ppt_x"/>
                                          </p:val>
                                        </p:tav>
                                      </p:tavLst>
                                    </p:anim>
                                    <p:anim calcmode="lin" valueType="num">
                                      <p:cBhvr additive="base">
                                        <p:cTn id="81" dur="1000" fill="hold"/>
                                        <p:tgtEl>
                                          <p:spTgt spid="20"/>
                                        </p:tgtEl>
                                        <p:attrNameLst>
                                          <p:attrName>ppt_y</p:attrName>
                                        </p:attrNameLst>
                                      </p:cBhvr>
                                      <p:tavLst>
                                        <p:tav tm="0">
                                          <p:val>
                                            <p:strVal val="#ppt_y"/>
                                          </p:val>
                                        </p:tav>
                                        <p:tav tm="100000">
                                          <p:val>
                                            <p:strVal val="#ppt_y"/>
                                          </p:val>
                                        </p:tav>
                                      </p:tavLst>
                                    </p:anim>
                                  </p:childTnLst>
                                </p:cTn>
                              </p:par>
                            </p:childTnLst>
                          </p:cTn>
                        </p:par>
                        <p:par>
                          <p:cTn id="82" fill="hold">
                            <p:stCondLst>
                              <p:cond delay="2000"/>
                            </p:stCondLst>
                            <p:childTnLst>
                              <p:par>
                                <p:cTn id="83" presetID="10" presetClass="entr" presetSubtype="0" fill="hold" nodeType="afterEffect">
                                  <p:stCondLst>
                                    <p:cond delay="0"/>
                                  </p:stCondLst>
                                  <p:childTnLst>
                                    <p:set>
                                      <p:cBhvr>
                                        <p:cTn id="84" dur="1" fill="hold">
                                          <p:stCondLst>
                                            <p:cond delay="0"/>
                                          </p:stCondLst>
                                        </p:cTn>
                                        <p:tgtEl>
                                          <p:spTgt spid="30"/>
                                        </p:tgtEl>
                                        <p:attrNameLst>
                                          <p:attrName>style.visibility</p:attrName>
                                        </p:attrNameLst>
                                      </p:cBhvr>
                                      <p:to>
                                        <p:strVal val="visible"/>
                                      </p:to>
                                    </p:set>
                                    <p:animEffect transition="in" filter="fade">
                                      <p:cBhvr>
                                        <p:cTn id="85"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Lst>
  </p:timing>
</p:sld>
</file>

<file path=ppt/slides/slide239.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تفاوت روش نکته‏اي با عددي </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1. یک تفاوت روش نکته‏ای با روش عددي،آن است كه در اين روش، عدد مشخّص نمي‌شود ونكات، بر اساس ظرفيّت زماني ومكاني وخود مخاطب، انتخاب مي‌شوند.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2. دیگری این‏که در روش نکته‌اي به موضوع واحدی پرداخته مي‌شود؛ ولي در روش عددي ممکن است موضوع، واحد يا تشكيل يافته از موضوعات متنوّع باشد.</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نوزدهم / قالب نکته ای</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3857620"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3571868"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28611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00036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2714612" y="214290"/>
            <a:ext cx="247504"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428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14310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185229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57160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14348"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2"/>
                                        </p:tgtEl>
                                        <p:attrNameLst>
                                          <p:attrName>style.visibility</p:attrName>
                                        </p:attrNameLst>
                                      </p:cBhvr>
                                      <p:to>
                                        <p:strVal val="visible"/>
                                      </p:to>
                                    </p:set>
                                    <p:anim calcmode="lin" valueType="num">
                                      <p:cBhvr additive="base">
                                        <p:cTn id="76" dur="1000" fill="hold"/>
                                        <p:tgtEl>
                                          <p:spTgt spid="22"/>
                                        </p:tgtEl>
                                        <p:attrNameLst>
                                          <p:attrName>ppt_x</p:attrName>
                                        </p:attrNameLst>
                                      </p:cBhvr>
                                      <p:tavLst>
                                        <p:tav tm="0">
                                          <p:val>
                                            <p:strVal val="0-#ppt_w/2"/>
                                          </p:val>
                                        </p:tav>
                                        <p:tav tm="100000">
                                          <p:val>
                                            <p:strVal val="#ppt_x"/>
                                          </p:val>
                                        </p:tav>
                                      </p:tavLst>
                                    </p:anim>
                                    <p:anim calcmode="lin" valueType="num">
                                      <p:cBhvr additive="base">
                                        <p:cTn id="77" dur="1000" fill="hold"/>
                                        <p:tgtEl>
                                          <p:spTgt spid="22"/>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0"/>
                                        </p:tgtEl>
                                        <p:attrNameLst>
                                          <p:attrName>style.visibility</p:attrName>
                                        </p:attrNameLst>
                                      </p:cBhvr>
                                      <p:to>
                                        <p:strVal val="visible"/>
                                      </p:to>
                                    </p:set>
                                    <p:anim calcmode="lin" valueType="num">
                                      <p:cBhvr additive="base">
                                        <p:cTn id="80" dur="1000" fill="hold"/>
                                        <p:tgtEl>
                                          <p:spTgt spid="20"/>
                                        </p:tgtEl>
                                        <p:attrNameLst>
                                          <p:attrName>ppt_x</p:attrName>
                                        </p:attrNameLst>
                                      </p:cBhvr>
                                      <p:tavLst>
                                        <p:tav tm="0">
                                          <p:val>
                                            <p:strVal val="0-#ppt_w/2"/>
                                          </p:val>
                                        </p:tav>
                                        <p:tav tm="100000">
                                          <p:val>
                                            <p:strVal val="#ppt_x"/>
                                          </p:val>
                                        </p:tav>
                                      </p:tavLst>
                                    </p:anim>
                                    <p:anim calcmode="lin" valueType="num">
                                      <p:cBhvr additive="base">
                                        <p:cTn id="81" dur="1000" fill="hold"/>
                                        <p:tgtEl>
                                          <p:spTgt spid="20"/>
                                        </p:tgtEl>
                                        <p:attrNameLst>
                                          <p:attrName>ppt_y</p:attrName>
                                        </p:attrNameLst>
                                      </p:cBhvr>
                                      <p:tavLst>
                                        <p:tav tm="0">
                                          <p:val>
                                            <p:strVal val="#ppt_y"/>
                                          </p:val>
                                        </p:tav>
                                        <p:tav tm="100000">
                                          <p:val>
                                            <p:strVal val="#ppt_y"/>
                                          </p:val>
                                        </p:tav>
                                      </p:tavLst>
                                    </p:anim>
                                  </p:childTnLst>
                                </p:cTn>
                              </p:par>
                            </p:childTnLst>
                          </p:cTn>
                        </p:par>
                        <p:par>
                          <p:cTn id="82" fill="hold">
                            <p:stCondLst>
                              <p:cond delay="2000"/>
                            </p:stCondLst>
                            <p:childTnLst>
                              <p:par>
                                <p:cTn id="83" presetID="10" presetClass="entr" presetSubtype="0" fill="hold" nodeType="afterEffect">
                                  <p:stCondLst>
                                    <p:cond delay="0"/>
                                  </p:stCondLst>
                                  <p:childTnLst>
                                    <p:set>
                                      <p:cBhvr>
                                        <p:cTn id="84" dur="1" fill="hold">
                                          <p:stCondLst>
                                            <p:cond delay="0"/>
                                          </p:stCondLst>
                                        </p:cTn>
                                        <p:tgtEl>
                                          <p:spTgt spid="30"/>
                                        </p:tgtEl>
                                        <p:attrNameLst>
                                          <p:attrName>style.visibility</p:attrName>
                                        </p:attrNameLst>
                                      </p:cBhvr>
                                      <p:to>
                                        <p:strVal val="visible"/>
                                      </p:to>
                                    </p:set>
                                    <p:animEffect transition="in" filter="fade">
                                      <p:cBhvr>
                                        <p:cTn id="85"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50000"/>
                        </a:lnSpc>
                      </a:pPr>
                      <a:endParaRPr lang="fa-IR" sz="2800" b="0"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fa-IR" sz="24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انواع ارتباط</a:t>
                      </a:r>
                      <a:endParaRPr lang="en-US" sz="24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400" b="1" kern="1200" dirty="0" smtClean="0">
                          <a:solidFill>
                            <a:schemeClr val="tx1"/>
                          </a:solidFill>
                          <a:latin typeface="+mn-lt"/>
                          <a:ea typeface="+mn-ea"/>
                          <a:cs typeface="B Lotus" pitchFamily="2" charset="-78"/>
                        </a:rPr>
                        <a:t>1. ارتباط كلامي</a:t>
                      </a:r>
                      <a:endParaRPr lang="en-US" sz="2400" b="1" kern="1200" dirty="0" smtClean="0">
                        <a:solidFill>
                          <a:schemeClr val="tx1"/>
                        </a:solidFill>
                        <a:latin typeface="+mn-lt"/>
                        <a:ea typeface="+mn-ea"/>
                        <a:cs typeface="B Lotus" pitchFamily="2" charset="-78"/>
                      </a:endParaRPr>
                    </a:p>
                    <a:p>
                      <a:pPr lvl="1" algn="just" rtl="1">
                        <a:lnSpc>
                          <a:spcPct val="150000"/>
                        </a:lnSpc>
                      </a:pPr>
                      <a:r>
                        <a:rPr lang="fa-IR" sz="2400" b="1" kern="1200" dirty="0" smtClean="0">
                          <a:solidFill>
                            <a:schemeClr val="tx1"/>
                          </a:solidFill>
                          <a:latin typeface="+mn-lt"/>
                          <a:ea typeface="+mn-ea"/>
                          <a:cs typeface="B Lotus" pitchFamily="2" charset="-78"/>
                        </a:rPr>
                        <a:t>2. ارتباط فراكلامي:مانند  تُن صدا، فراز و فرود صدا، سرعت و فرصت كلام و....</a:t>
                      </a:r>
                      <a:endParaRPr lang="en-US" sz="2400" b="1" kern="1200" dirty="0" smtClean="0">
                        <a:solidFill>
                          <a:schemeClr val="tx1"/>
                        </a:solidFill>
                        <a:latin typeface="+mn-lt"/>
                        <a:ea typeface="+mn-ea"/>
                        <a:cs typeface="B Lotus" pitchFamily="2" charset="-78"/>
                      </a:endParaRPr>
                    </a:p>
                    <a:p>
                      <a:pPr lvl="1" algn="just" rtl="1">
                        <a:lnSpc>
                          <a:spcPct val="150000"/>
                        </a:lnSpc>
                      </a:pPr>
                      <a:r>
                        <a:rPr lang="fa-IR" sz="2400" b="1" kern="1200" dirty="0" smtClean="0">
                          <a:solidFill>
                            <a:schemeClr val="tx1"/>
                          </a:solidFill>
                          <a:latin typeface="+mn-lt"/>
                          <a:ea typeface="+mn-ea"/>
                          <a:cs typeface="B Lotus" pitchFamily="2" charset="-78"/>
                        </a:rPr>
                        <a:t>3. ارتباط‏ غير‏كلامي: اين نوع ارتباط که از آن به عنوان «زبان بدن» هم ياد می‏شود، نوع حرکات، سکنات، کیفیّت پوشش، نگاه و... را شامل می‏شود.</a:t>
                      </a:r>
                      <a:endParaRPr lang="en-US" sz="24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643438" y="139463"/>
            <a:ext cx="3357586"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سوم / </a:t>
            </a:r>
            <a:r>
              <a:rPr lang="ar-SA" sz="1700" b="1" dirty="0" smtClean="0">
                <a:effectLst>
                  <a:glow rad="101600">
                    <a:schemeClr val="accent3">
                      <a:satMod val="175000"/>
                      <a:alpha val="40000"/>
                    </a:schemeClr>
                  </a:glow>
                </a:effectLst>
                <a:cs typeface="B Mitra" pitchFamily="2" charset="-78"/>
              </a:rPr>
              <a:t>اصل</a:t>
            </a:r>
            <a:r>
              <a:rPr lang="fa-IR" sz="1700" b="1" dirty="0" smtClean="0">
                <a:effectLst>
                  <a:glow rad="101600">
                    <a:schemeClr val="accent3">
                      <a:satMod val="175000"/>
                      <a:alpha val="40000"/>
                    </a:schemeClr>
                  </a:glow>
                </a:effectLst>
                <a:cs typeface="B Mitra" pitchFamily="2" charset="-78"/>
              </a:rPr>
              <a:t> چهارم</a:t>
            </a:r>
            <a:endParaRPr lang="en-US" sz="1700" b="1" dirty="0" smtClean="0">
              <a:effectLst>
                <a:glow rad="101600">
                  <a:schemeClr val="accent3">
                    <a:satMod val="175000"/>
                    <a:alpha val="40000"/>
                  </a:schemeClr>
                </a:glow>
              </a:effectLst>
              <a:cs typeface="B Mitra" pitchFamily="2" charset="-78"/>
            </a:endParaRPr>
          </a:p>
          <a:p>
            <a:pPr algn="ctr"/>
            <a:r>
              <a:rPr lang="fa-IR" sz="1700" b="1" dirty="0" smtClean="0">
                <a:effectLst>
                  <a:glow rad="101600">
                    <a:schemeClr val="accent3">
                      <a:satMod val="175000"/>
                      <a:alpha val="40000"/>
                    </a:schemeClr>
                  </a:glow>
                </a:effectLst>
                <a:cs typeface="B Mitra" pitchFamily="2" charset="-78"/>
              </a:rPr>
              <a:t>ایجاد ارتباط</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grpId="0"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Lst>
  </p:timing>
</p:sld>
</file>

<file path=ppt/slides/slide240.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نمونه‏ها:</a:t>
                      </a:r>
                      <a:endPar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مقطع ابتدایی</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چند نكته براي پيدا كردن دوست خوب</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r>
                        <a:rPr lang="fa-IR" sz="1800" b="1" kern="1200" dirty="0" smtClean="0">
                          <a:solidFill>
                            <a:schemeClr val="tx1"/>
                          </a:solidFill>
                          <a:latin typeface="+mn-lt"/>
                          <a:ea typeface="+mn-ea"/>
                          <a:cs typeface="B Lotus" pitchFamily="2" charset="-78"/>
                        </a:rPr>
                        <a:t>1. هرگز، به كسي دروغ نگيم.</a:t>
                      </a:r>
                      <a:endParaRPr lang="en-US" sz="1800" b="1" kern="1200" dirty="0" smtClean="0">
                        <a:solidFill>
                          <a:schemeClr val="tx1"/>
                        </a:solidFill>
                        <a:latin typeface="+mn-lt"/>
                        <a:ea typeface="+mn-ea"/>
                        <a:cs typeface="B Lotus" pitchFamily="2" charset="-78"/>
                      </a:endParaRPr>
                    </a:p>
                    <a:p>
                      <a:pPr lvl="1" rtl="1">
                        <a:lnSpc>
                          <a:spcPct val="150000"/>
                        </a:lnSpc>
                      </a:pPr>
                      <a:r>
                        <a:rPr lang="fa-IR" sz="1800" b="1" kern="1200" dirty="0" smtClean="0">
                          <a:solidFill>
                            <a:schemeClr val="tx1"/>
                          </a:solidFill>
                          <a:latin typeface="+mn-lt"/>
                          <a:ea typeface="+mn-ea"/>
                          <a:cs typeface="B Lotus" pitchFamily="2" charset="-78"/>
                        </a:rPr>
                        <a:t>2. درس‌هامونو، به موقع بخونيم، تا شاگرد زرنگ باشيم.</a:t>
                      </a:r>
                      <a:endParaRPr lang="en-US" sz="1800" b="1" kern="1200" dirty="0" smtClean="0">
                        <a:solidFill>
                          <a:schemeClr val="tx1"/>
                        </a:solidFill>
                        <a:latin typeface="+mn-lt"/>
                        <a:ea typeface="+mn-ea"/>
                        <a:cs typeface="B Lotus" pitchFamily="2" charset="-78"/>
                      </a:endParaRPr>
                    </a:p>
                    <a:p>
                      <a:pPr lvl="1" rtl="1">
                        <a:lnSpc>
                          <a:spcPct val="150000"/>
                        </a:lnSpc>
                      </a:pPr>
                      <a:r>
                        <a:rPr lang="fa-IR" sz="1800" b="1" kern="1200" dirty="0" smtClean="0">
                          <a:solidFill>
                            <a:schemeClr val="tx1"/>
                          </a:solidFill>
                          <a:latin typeface="+mn-lt"/>
                          <a:ea typeface="+mn-ea"/>
                          <a:cs typeface="B Lotus" pitchFamily="2" charset="-78"/>
                        </a:rPr>
                        <a:t>3. اگه تونستيم، به بچّه‏هاي ديگه، تو كار‏هاشون كمك كنيم.</a:t>
                      </a:r>
                      <a:endParaRPr lang="en-US" sz="1800" b="1" kern="1200" dirty="0" smtClean="0">
                        <a:solidFill>
                          <a:schemeClr val="tx1"/>
                        </a:solidFill>
                        <a:latin typeface="+mn-lt"/>
                        <a:ea typeface="+mn-ea"/>
                        <a:cs typeface="B Lotus" pitchFamily="2" charset="-78"/>
                      </a:endParaRPr>
                    </a:p>
                    <a:p>
                      <a:pPr lvl="1" rtl="1">
                        <a:lnSpc>
                          <a:spcPct val="150000"/>
                        </a:lnSpc>
                      </a:pPr>
                      <a:r>
                        <a:rPr lang="fa-IR" sz="1800" b="1" kern="1200" dirty="0" smtClean="0">
                          <a:solidFill>
                            <a:schemeClr val="tx1"/>
                          </a:solidFill>
                          <a:latin typeface="+mn-lt"/>
                          <a:ea typeface="+mn-ea"/>
                          <a:cs typeface="B Lotus" pitchFamily="2" charset="-78"/>
                        </a:rPr>
                        <a:t>4. هرگز، حرف زشت و بي‌ادبانه‏اي نزنيم.</a:t>
                      </a:r>
                      <a:endParaRPr lang="en-US" sz="1800" b="1" kern="1200" dirty="0" smtClean="0">
                        <a:solidFill>
                          <a:schemeClr val="tx1"/>
                        </a:solidFill>
                        <a:latin typeface="+mn-lt"/>
                        <a:ea typeface="+mn-ea"/>
                        <a:cs typeface="B Lotus" pitchFamily="2" charset="-78"/>
                      </a:endParaRPr>
                    </a:p>
                    <a:p>
                      <a:pPr lvl="1" rtl="1">
                        <a:lnSpc>
                          <a:spcPct val="150000"/>
                        </a:lnSpc>
                      </a:pPr>
                      <a:r>
                        <a:rPr lang="fa-IR" sz="1800" b="1" kern="1200" dirty="0" smtClean="0">
                          <a:solidFill>
                            <a:schemeClr val="tx1"/>
                          </a:solidFill>
                          <a:latin typeface="+mn-lt"/>
                          <a:ea typeface="+mn-ea"/>
                          <a:cs typeface="B Lotus" pitchFamily="2" charset="-78"/>
                        </a:rPr>
                        <a:t>5. خسيس و خودخواه نباشيم.</a:t>
                      </a:r>
                      <a:endParaRPr lang="en-US" sz="1800" b="1" kern="1200" dirty="0" smtClean="0">
                        <a:solidFill>
                          <a:schemeClr val="tx1"/>
                        </a:solidFill>
                        <a:latin typeface="+mn-lt"/>
                        <a:ea typeface="+mn-ea"/>
                        <a:cs typeface="B Lotus" pitchFamily="2" charset="-78"/>
                      </a:endParaRPr>
                    </a:p>
                    <a:p>
                      <a:pPr lvl="1" rtl="1">
                        <a:lnSpc>
                          <a:spcPct val="150000"/>
                        </a:lnSpc>
                      </a:pPr>
                      <a:r>
                        <a:rPr lang="fa-IR" sz="1800" b="1" kern="1200" dirty="0" smtClean="0">
                          <a:solidFill>
                            <a:schemeClr val="tx1"/>
                          </a:solidFill>
                          <a:latin typeface="+mn-lt"/>
                          <a:ea typeface="+mn-ea"/>
                          <a:cs typeface="B Lotus" pitchFamily="2" charset="-78"/>
                        </a:rPr>
                        <a:t>6. عيب هر كس رو، فقط به خودش بگيم.</a:t>
                      </a:r>
                      <a:endParaRPr lang="en-US" sz="1800" b="1" kern="1200" dirty="0" smtClean="0">
                        <a:solidFill>
                          <a:schemeClr val="tx1"/>
                        </a:solidFill>
                        <a:latin typeface="+mn-lt"/>
                        <a:ea typeface="+mn-ea"/>
                        <a:cs typeface="B Lotus" pitchFamily="2" charset="-78"/>
                      </a:endParaRPr>
                    </a:p>
                    <a:p>
                      <a:pPr lvl="1" rtl="1">
                        <a:lnSpc>
                          <a:spcPct val="150000"/>
                        </a:lnSpc>
                      </a:pPr>
                      <a:r>
                        <a:rPr lang="fa-IR" sz="1800" b="1" kern="1200" dirty="0" smtClean="0">
                          <a:solidFill>
                            <a:schemeClr val="tx1"/>
                          </a:solidFill>
                          <a:latin typeface="+mn-lt"/>
                          <a:ea typeface="+mn-ea"/>
                          <a:cs typeface="B Lotus" pitchFamily="2" charset="-78"/>
                        </a:rPr>
                        <a:t>7. هيچ وقت، كسي رو مسخره نكنيم.</a:t>
                      </a:r>
                      <a:endParaRPr lang="en-US" sz="1800" b="1" kern="1200" dirty="0" smtClean="0">
                        <a:solidFill>
                          <a:schemeClr val="tx1"/>
                        </a:solidFill>
                        <a:latin typeface="+mn-lt"/>
                        <a:ea typeface="+mn-ea"/>
                        <a:cs typeface="B Lotus" pitchFamily="2" charset="-78"/>
                      </a:endParaRPr>
                    </a:p>
                    <a:p>
                      <a:pPr lvl="1" rtl="1">
                        <a:lnSpc>
                          <a:spcPct val="150000"/>
                        </a:lnSpc>
                      </a:pPr>
                      <a:r>
                        <a:rPr lang="fa-IR" sz="1800" b="1" kern="1200" dirty="0" smtClean="0">
                          <a:solidFill>
                            <a:schemeClr val="tx1"/>
                          </a:solidFill>
                          <a:latin typeface="+mn-lt"/>
                          <a:ea typeface="+mn-ea"/>
                          <a:cs typeface="B Lotus" pitchFamily="2" charset="-78"/>
                        </a:rPr>
                        <a:t>8. با بچّه‏هاي تنبل و بي‏ادب دوست نباشيم.</a:t>
                      </a:r>
                      <a:endParaRPr lang="en-US" sz="1800" b="1" kern="1200" dirty="0" smtClean="0">
                        <a:solidFill>
                          <a:schemeClr val="tx1"/>
                        </a:solidFill>
                        <a:latin typeface="+mn-lt"/>
                        <a:ea typeface="+mn-ea"/>
                        <a:cs typeface="B Lotus" pitchFamily="2" charset="-78"/>
                      </a:endParaRPr>
                    </a:p>
                    <a:p>
                      <a:pPr lvl="1">
                        <a:lnSpc>
                          <a:spcPct val="150000"/>
                        </a:lnSpc>
                      </a:pPr>
                      <a:r>
                        <a:rPr lang="ar-SA" sz="1800" b="1" kern="1200" dirty="0" smtClean="0">
                          <a:solidFill>
                            <a:schemeClr val="tx1"/>
                          </a:solidFill>
                          <a:latin typeface="+mn-lt"/>
                          <a:ea typeface="+mn-ea"/>
                          <a:cs typeface="B Lotus" pitchFamily="2" charset="-78"/>
                        </a:rPr>
                        <a:t>9. ازبچّه‏ها، پيش مدير، ناظم و معلّمشکایت نكنيم. </a:t>
                      </a:r>
                      <a:endParaRPr lang="en-US" sz="20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نوزدهم / قالب نکته ای</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3857620"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3571868"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28611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00036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271461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428860" y="214290"/>
            <a:ext cx="247504"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14310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185229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57160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14348"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2"/>
                                        </p:tgtEl>
                                        <p:attrNameLst>
                                          <p:attrName>style.visibility</p:attrName>
                                        </p:attrNameLst>
                                      </p:cBhvr>
                                      <p:to>
                                        <p:strVal val="visible"/>
                                      </p:to>
                                    </p:set>
                                    <p:anim calcmode="lin" valueType="num">
                                      <p:cBhvr additive="base">
                                        <p:cTn id="76" dur="1000" fill="hold"/>
                                        <p:tgtEl>
                                          <p:spTgt spid="22"/>
                                        </p:tgtEl>
                                        <p:attrNameLst>
                                          <p:attrName>ppt_x</p:attrName>
                                        </p:attrNameLst>
                                      </p:cBhvr>
                                      <p:tavLst>
                                        <p:tav tm="0">
                                          <p:val>
                                            <p:strVal val="0-#ppt_w/2"/>
                                          </p:val>
                                        </p:tav>
                                        <p:tav tm="100000">
                                          <p:val>
                                            <p:strVal val="#ppt_x"/>
                                          </p:val>
                                        </p:tav>
                                      </p:tavLst>
                                    </p:anim>
                                    <p:anim calcmode="lin" valueType="num">
                                      <p:cBhvr additive="base">
                                        <p:cTn id="77" dur="1000" fill="hold"/>
                                        <p:tgtEl>
                                          <p:spTgt spid="22"/>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0"/>
                                        </p:tgtEl>
                                        <p:attrNameLst>
                                          <p:attrName>style.visibility</p:attrName>
                                        </p:attrNameLst>
                                      </p:cBhvr>
                                      <p:to>
                                        <p:strVal val="visible"/>
                                      </p:to>
                                    </p:set>
                                    <p:anim calcmode="lin" valueType="num">
                                      <p:cBhvr additive="base">
                                        <p:cTn id="80" dur="1000" fill="hold"/>
                                        <p:tgtEl>
                                          <p:spTgt spid="20"/>
                                        </p:tgtEl>
                                        <p:attrNameLst>
                                          <p:attrName>ppt_x</p:attrName>
                                        </p:attrNameLst>
                                      </p:cBhvr>
                                      <p:tavLst>
                                        <p:tav tm="0">
                                          <p:val>
                                            <p:strVal val="0-#ppt_w/2"/>
                                          </p:val>
                                        </p:tav>
                                        <p:tav tm="100000">
                                          <p:val>
                                            <p:strVal val="#ppt_x"/>
                                          </p:val>
                                        </p:tav>
                                      </p:tavLst>
                                    </p:anim>
                                    <p:anim calcmode="lin" valueType="num">
                                      <p:cBhvr additive="base">
                                        <p:cTn id="81" dur="1000" fill="hold"/>
                                        <p:tgtEl>
                                          <p:spTgt spid="20"/>
                                        </p:tgtEl>
                                        <p:attrNameLst>
                                          <p:attrName>ppt_y</p:attrName>
                                        </p:attrNameLst>
                                      </p:cBhvr>
                                      <p:tavLst>
                                        <p:tav tm="0">
                                          <p:val>
                                            <p:strVal val="#ppt_y"/>
                                          </p:val>
                                        </p:tav>
                                        <p:tav tm="100000">
                                          <p:val>
                                            <p:strVal val="#ppt_y"/>
                                          </p:val>
                                        </p:tav>
                                      </p:tavLst>
                                    </p:anim>
                                  </p:childTnLst>
                                </p:cTn>
                              </p:par>
                            </p:childTnLst>
                          </p:cTn>
                        </p:par>
                        <p:par>
                          <p:cTn id="82" fill="hold">
                            <p:stCondLst>
                              <p:cond delay="2000"/>
                            </p:stCondLst>
                            <p:childTnLst>
                              <p:par>
                                <p:cTn id="83" presetID="10" presetClass="entr" presetSubtype="0" fill="hold" nodeType="afterEffect">
                                  <p:stCondLst>
                                    <p:cond delay="0"/>
                                  </p:stCondLst>
                                  <p:childTnLst>
                                    <p:set>
                                      <p:cBhvr>
                                        <p:cTn id="84" dur="1" fill="hold">
                                          <p:stCondLst>
                                            <p:cond delay="0"/>
                                          </p:stCondLst>
                                        </p:cTn>
                                        <p:tgtEl>
                                          <p:spTgt spid="30"/>
                                        </p:tgtEl>
                                        <p:attrNameLst>
                                          <p:attrName>style.visibility</p:attrName>
                                        </p:attrNameLst>
                                      </p:cBhvr>
                                      <p:to>
                                        <p:strVal val="visible"/>
                                      </p:to>
                                    </p:set>
                                    <p:animEffect transition="in" filter="fade">
                                      <p:cBhvr>
                                        <p:cTn id="85"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Lst>
  </p:timing>
</p:sld>
</file>

<file path=ppt/slides/slide241.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مقطع راهنمایی</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نکاتی درباره­ی مطالعه</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1800" b="1" kern="1200" dirty="0" smtClean="0">
                          <a:solidFill>
                            <a:schemeClr val="tx1"/>
                          </a:solidFill>
                          <a:latin typeface="+mn-lt"/>
                          <a:ea typeface="+mn-ea"/>
                          <a:cs typeface="B Lotus" pitchFamily="2" charset="-78"/>
                        </a:rPr>
                        <a:t>1. آغاز درست:براي موفّق شدن در مطالعه،بايد درست آغازكنيد.</a:t>
                      </a:r>
                      <a:endParaRPr lang="en-US" sz="1800" b="1" kern="1200" dirty="0" smtClean="0">
                        <a:solidFill>
                          <a:schemeClr val="tx1"/>
                        </a:solidFill>
                        <a:latin typeface="+mn-lt"/>
                        <a:ea typeface="+mn-ea"/>
                        <a:cs typeface="B Lotus" pitchFamily="2" charset="-78"/>
                      </a:endParaRPr>
                    </a:p>
                    <a:p>
                      <a:pPr lvl="1" algn="just" rtl="1">
                        <a:lnSpc>
                          <a:spcPct val="150000"/>
                        </a:lnSpc>
                      </a:pPr>
                      <a:r>
                        <a:rPr lang="fa-IR" sz="1800" b="1" kern="1200" dirty="0" smtClean="0">
                          <a:solidFill>
                            <a:schemeClr val="tx1"/>
                          </a:solidFill>
                          <a:latin typeface="+mn-lt"/>
                          <a:ea typeface="+mn-ea"/>
                          <a:cs typeface="B Lotus" pitchFamily="2" charset="-78"/>
                        </a:rPr>
                        <a:t>2. برنامه ريزي: يكي از عوامل اصلي پیروزی، داشتن برنامه‏ی منظّم است.</a:t>
                      </a:r>
                      <a:endParaRPr lang="en-US" sz="1800" b="1" kern="1200" dirty="0" smtClean="0">
                        <a:solidFill>
                          <a:schemeClr val="tx1"/>
                        </a:solidFill>
                        <a:latin typeface="+mn-lt"/>
                        <a:ea typeface="+mn-ea"/>
                        <a:cs typeface="B Lotus" pitchFamily="2" charset="-78"/>
                      </a:endParaRPr>
                    </a:p>
                    <a:p>
                      <a:pPr lvl="1" algn="just" rtl="1">
                        <a:lnSpc>
                          <a:spcPct val="150000"/>
                        </a:lnSpc>
                      </a:pPr>
                      <a:r>
                        <a:rPr lang="fa-IR" sz="1800" b="1" kern="1200" dirty="0" smtClean="0">
                          <a:solidFill>
                            <a:schemeClr val="tx1"/>
                          </a:solidFill>
                          <a:latin typeface="+mn-lt"/>
                          <a:ea typeface="+mn-ea"/>
                          <a:cs typeface="B Lotus" pitchFamily="2" charset="-78"/>
                        </a:rPr>
                        <a:t>3. نظم و ترتيب:اساس هر سازماني، به نظم آن بستگي دارد.</a:t>
                      </a:r>
                      <a:endParaRPr lang="en-US" sz="1800" b="1" kern="1200" dirty="0" smtClean="0">
                        <a:solidFill>
                          <a:schemeClr val="tx1"/>
                        </a:solidFill>
                        <a:latin typeface="+mn-lt"/>
                        <a:ea typeface="+mn-ea"/>
                        <a:cs typeface="B Lotus" pitchFamily="2" charset="-78"/>
                      </a:endParaRPr>
                    </a:p>
                    <a:p>
                      <a:pPr lvl="1" algn="just" rtl="1">
                        <a:lnSpc>
                          <a:spcPct val="150000"/>
                        </a:lnSpc>
                      </a:pPr>
                      <a:r>
                        <a:rPr lang="fa-IR" sz="1800" b="1" kern="1200" dirty="0" smtClean="0">
                          <a:solidFill>
                            <a:schemeClr val="tx1"/>
                          </a:solidFill>
                          <a:latin typeface="+mn-lt"/>
                          <a:ea typeface="+mn-ea"/>
                          <a:cs typeface="B Lotus" pitchFamily="2" charset="-78"/>
                        </a:rPr>
                        <a:t>4. حفظ آرامش: آرامش، ضمير ناخودآگاه را پويا و فعّال مي‌كند.</a:t>
                      </a:r>
                      <a:endParaRPr lang="en-US" sz="1800" b="1" kern="1200" dirty="0" smtClean="0">
                        <a:solidFill>
                          <a:schemeClr val="tx1"/>
                        </a:solidFill>
                        <a:latin typeface="+mn-lt"/>
                        <a:ea typeface="+mn-ea"/>
                        <a:cs typeface="B Lotus" pitchFamily="2" charset="-78"/>
                      </a:endParaRPr>
                    </a:p>
                    <a:p>
                      <a:pPr lvl="1" algn="just" rtl="1">
                        <a:lnSpc>
                          <a:spcPct val="150000"/>
                        </a:lnSpc>
                      </a:pPr>
                      <a:r>
                        <a:rPr lang="fa-IR" sz="1800" b="1" kern="1200" dirty="0" smtClean="0">
                          <a:solidFill>
                            <a:schemeClr val="tx1"/>
                          </a:solidFill>
                          <a:latin typeface="+mn-lt"/>
                          <a:ea typeface="+mn-ea"/>
                          <a:cs typeface="B Lotus" pitchFamily="2" charset="-78"/>
                        </a:rPr>
                        <a:t>5. استفاده‏ی صحيح از وقت:از تمام لحظات، بايد به طور صحيح، استفاده كرد.</a:t>
                      </a:r>
                      <a:endParaRPr lang="en-US" sz="1800" b="1" kern="1200" dirty="0" smtClean="0">
                        <a:solidFill>
                          <a:schemeClr val="tx1"/>
                        </a:solidFill>
                        <a:latin typeface="+mn-lt"/>
                        <a:ea typeface="+mn-ea"/>
                        <a:cs typeface="B Lotus" pitchFamily="2" charset="-78"/>
                      </a:endParaRPr>
                    </a:p>
                    <a:p>
                      <a:pPr lvl="1" algn="just" rtl="1">
                        <a:lnSpc>
                          <a:spcPct val="150000"/>
                        </a:lnSpc>
                      </a:pPr>
                      <a:r>
                        <a:rPr lang="fa-IR" sz="1800" b="1" kern="1200" dirty="0" smtClean="0">
                          <a:solidFill>
                            <a:schemeClr val="tx1"/>
                          </a:solidFill>
                          <a:latin typeface="+mn-lt"/>
                          <a:ea typeface="+mn-ea"/>
                          <a:cs typeface="B Lotus" pitchFamily="2" charset="-78"/>
                        </a:rPr>
                        <a:t>6. سلامتي و تندرستي: عقل سالم، در بدن سالم است.</a:t>
                      </a:r>
                      <a:endParaRPr lang="en-US" sz="1800" b="1" kern="1200" dirty="0" smtClean="0">
                        <a:solidFill>
                          <a:schemeClr val="tx1"/>
                        </a:solidFill>
                        <a:latin typeface="+mn-lt"/>
                        <a:ea typeface="+mn-ea"/>
                        <a:cs typeface="B Lotus" pitchFamily="2" charset="-78"/>
                      </a:endParaRPr>
                    </a:p>
                    <a:p>
                      <a:pPr lvl="1" algn="just" rtl="1">
                        <a:lnSpc>
                          <a:spcPct val="150000"/>
                        </a:lnSpc>
                      </a:pPr>
                      <a:r>
                        <a:rPr lang="fa-IR" sz="1800" b="1" kern="1200" dirty="0" smtClean="0">
                          <a:solidFill>
                            <a:schemeClr val="tx1"/>
                          </a:solidFill>
                          <a:latin typeface="+mn-lt"/>
                          <a:ea typeface="+mn-ea"/>
                          <a:cs typeface="B Lotus" pitchFamily="2" charset="-78"/>
                        </a:rPr>
                        <a:t>7. تغذيه‏ی مناسب: تغذيه‏ی صحيح، در سلامتي، نقش مهمّيدارد.</a:t>
                      </a:r>
                      <a:endParaRPr lang="en-US" sz="1800" b="1" kern="1200" dirty="0" smtClean="0">
                        <a:solidFill>
                          <a:schemeClr val="tx1"/>
                        </a:solidFill>
                        <a:latin typeface="+mn-lt"/>
                        <a:ea typeface="+mn-ea"/>
                        <a:cs typeface="B Lotus" pitchFamily="2" charset="-78"/>
                      </a:endParaRPr>
                    </a:p>
                    <a:p>
                      <a:pPr lvl="1" algn="just" rtl="1">
                        <a:lnSpc>
                          <a:spcPct val="150000"/>
                        </a:lnSpc>
                      </a:pPr>
                      <a:r>
                        <a:rPr lang="fa-IR" sz="1800" b="1" kern="1200" dirty="0" smtClean="0">
                          <a:solidFill>
                            <a:schemeClr val="tx1"/>
                          </a:solidFill>
                          <a:latin typeface="+mn-lt"/>
                          <a:ea typeface="+mn-ea"/>
                          <a:cs typeface="B Lotus" pitchFamily="2" charset="-78"/>
                        </a:rPr>
                        <a:t>8. ورزش: ورزش، كليد عمر طولاني است.</a:t>
                      </a:r>
                      <a:endParaRPr lang="en-US" sz="1800" b="1" kern="1200" dirty="0" smtClean="0">
                        <a:solidFill>
                          <a:schemeClr val="tx1"/>
                        </a:solidFill>
                        <a:latin typeface="+mn-lt"/>
                        <a:ea typeface="+mn-ea"/>
                        <a:cs typeface="B Lotus" pitchFamily="2" charset="-78"/>
                      </a:endParaRPr>
                    </a:p>
                    <a:p>
                      <a:pPr lvl="1" algn="just">
                        <a:lnSpc>
                          <a:spcPct val="150000"/>
                        </a:lnSpc>
                      </a:pPr>
                      <a:r>
                        <a:rPr lang="ar-SA" sz="1800" b="1" kern="1200" dirty="0" smtClean="0">
                          <a:solidFill>
                            <a:schemeClr val="tx1"/>
                          </a:solidFill>
                          <a:latin typeface="+mn-lt"/>
                          <a:ea typeface="+mn-ea"/>
                          <a:cs typeface="B Lotus" pitchFamily="2" charset="-78"/>
                        </a:rPr>
                        <a:t>9. خواب كافي: خواب، فراگيري و حافظه را، تقويت مي‌كند</a:t>
                      </a:r>
                      <a:endParaRPr lang="en-US" sz="20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نوزدهم / قالب نکته ای</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3857620"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3571868"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28611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00036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271461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428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143108" y="214290"/>
            <a:ext cx="247504"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185229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57160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14348"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2"/>
                                        </p:tgtEl>
                                        <p:attrNameLst>
                                          <p:attrName>style.visibility</p:attrName>
                                        </p:attrNameLst>
                                      </p:cBhvr>
                                      <p:to>
                                        <p:strVal val="visible"/>
                                      </p:to>
                                    </p:set>
                                    <p:anim calcmode="lin" valueType="num">
                                      <p:cBhvr additive="base">
                                        <p:cTn id="76" dur="1000" fill="hold"/>
                                        <p:tgtEl>
                                          <p:spTgt spid="22"/>
                                        </p:tgtEl>
                                        <p:attrNameLst>
                                          <p:attrName>ppt_x</p:attrName>
                                        </p:attrNameLst>
                                      </p:cBhvr>
                                      <p:tavLst>
                                        <p:tav tm="0">
                                          <p:val>
                                            <p:strVal val="0-#ppt_w/2"/>
                                          </p:val>
                                        </p:tav>
                                        <p:tav tm="100000">
                                          <p:val>
                                            <p:strVal val="#ppt_x"/>
                                          </p:val>
                                        </p:tav>
                                      </p:tavLst>
                                    </p:anim>
                                    <p:anim calcmode="lin" valueType="num">
                                      <p:cBhvr additive="base">
                                        <p:cTn id="77" dur="1000" fill="hold"/>
                                        <p:tgtEl>
                                          <p:spTgt spid="22"/>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0"/>
                                        </p:tgtEl>
                                        <p:attrNameLst>
                                          <p:attrName>style.visibility</p:attrName>
                                        </p:attrNameLst>
                                      </p:cBhvr>
                                      <p:to>
                                        <p:strVal val="visible"/>
                                      </p:to>
                                    </p:set>
                                    <p:anim calcmode="lin" valueType="num">
                                      <p:cBhvr additive="base">
                                        <p:cTn id="80" dur="1000" fill="hold"/>
                                        <p:tgtEl>
                                          <p:spTgt spid="20"/>
                                        </p:tgtEl>
                                        <p:attrNameLst>
                                          <p:attrName>ppt_x</p:attrName>
                                        </p:attrNameLst>
                                      </p:cBhvr>
                                      <p:tavLst>
                                        <p:tav tm="0">
                                          <p:val>
                                            <p:strVal val="0-#ppt_w/2"/>
                                          </p:val>
                                        </p:tav>
                                        <p:tav tm="100000">
                                          <p:val>
                                            <p:strVal val="#ppt_x"/>
                                          </p:val>
                                        </p:tav>
                                      </p:tavLst>
                                    </p:anim>
                                    <p:anim calcmode="lin" valueType="num">
                                      <p:cBhvr additive="base">
                                        <p:cTn id="81" dur="1000" fill="hold"/>
                                        <p:tgtEl>
                                          <p:spTgt spid="20"/>
                                        </p:tgtEl>
                                        <p:attrNameLst>
                                          <p:attrName>ppt_y</p:attrName>
                                        </p:attrNameLst>
                                      </p:cBhvr>
                                      <p:tavLst>
                                        <p:tav tm="0">
                                          <p:val>
                                            <p:strVal val="#ppt_y"/>
                                          </p:val>
                                        </p:tav>
                                        <p:tav tm="100000">
                                          <p:val>
                                            <p:strVal val="#ppt_y"/>
                                          </p:val>
                                        </p:tav>
                                      </p:tavLst>
                                    </p:anim>
                                  </p:childTnLst>
                                </p:cTn>
                              </p:par>
                            </p:childTnLst>
                          </p:cTn>
                        </p:par>
                        <p:par>
                          <p:cTn id="82" fill="hold">
                            <p:stCondLst>
                              <p:cond delay="2000"/>
                            </p:stCondLst>
                            <p:childTnLst>
                              <p:par>
                                <p:cTn id="83" presetID="10" presetClass="entr" presetSubtype="0" fill="hold" nodeType="afterEffect">
                                  <p:stCondLst>
                                    <p:cond delay="0"/>
                                  </p:stCondLst>
                                  <p:childTnLst>
                                    <p:set>
                                      <p:cBhvr>
                                        <p:cTn id="84" dur="1" fill="hold">
                                          <p:stCondLst>
                                            <p:cond delay="0"/>
                                          </p:stCondLst>
                                        </p:cTn>
                                        <p:tgtEl>
                                          <p:spTgt spid="30"/>
                                        </p:tgtEl>
                                        <p:attrNameLst>
                                          <p:attrName>style.visibility</p:attrName>
                                        </p:attrNameLst>
                                      </p:cBhvr>
                                      <p:to>
                                        <p:strVal val="visible"/>
                                      </p:to>
                                    </p:set>
                                    <p:animEffect transition="in" filter="fade">
                                      <p:cBhvr>
                                        <p:cTn id="85"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Lst>
  </p:timing>
</p:sld>
</file>

<file path=ppt/slides/slide242.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مقطع دبیرستان</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وظايف ما در زمان غيبت</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1. جلب رضايت امام عصر(عج)</a:t>
                      </a:r>
                      <a:r>
                        <a:rPr lang="ar-SA" sz="2200" b="1" kern="1200" dirty="0" smtClean="0">
                          <a:solidFill>
                            <a:schemeClr val="tx1"/>
                          </a:solidFill>
                          <a:latin typeface="+mn-lt"/>
                          <a:ea typeface="+mn-ea"/>
                          <a:cs typeface="B Lotus" pitchFamily="2" charset="-78"/>
                        </a:rPr>
                        <a:t> </a:t>
                      </a:r>
                      <a:r>
                        <a:rPr lang="fa-IR" sz="2200" b="1" kern="1200" dirty="0" smtClean="0">
                          <a:solidFill>
                            <a:schemeClr val="tx1"/>
                          </a:solidFill>
                          <a:latin typeface="+mn-lt"/>
                          <a:ea typeface="+mn-ea"/>
                          <a:cs typeface="B Lotus" pitchFamily="2" charset="-78"/>
                        </a:rPr>
                        <a:t>، با حفظ دين: هركاري كه مي‌خواهيم انجام دهيم، ابتداببينيم، آيا ايشان راضي هستند يا نه، بعدانجام دهيم.</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2. اخلاص در عمل:كارها را با نيّت تقرّب به خدا انجام دهيم، خصوصاً در امور خير وعامّ‌المنفعه.</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3. اهتمام به نماز، به گونه‌اي كه رضايت حضرت را كسب كنيم.</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4. صدقه دادن براي سلامتي ايشان.</a:t>
                      </a:r>
                      <a:endParaRPr lang="en-US" sz="2200" b="1" kern="1200" dirty="0" smtClean="0">
                        <a:solidFill>
                          <a:schemeClr val="tx1"/>
                        </a:solidFill>
                        <a:latin typeface="+mn-lt"/>
                        <a:ea typeface="+mn-ea"/>
                        <a:cs typeface="B Lotus" pitchFamily="2" charset="-78"/>
                      </a:endParaRPr>
                    </a:p>
                    <a:p>
                      <a:pPr lvl="1" algn="just">
                        <a:lnSpc>
                          <a:spcPct val="150000"/>
                        </a:lnSpc>
                      </a:pPr>
                      <a:r>
                        <a:rPr lang="ar-SA" sz="2200" b="1" kern="1200" dirty="0" smtClean="0">
                          <a:solidFill>
                            <a:schemeClr val="tx1"/>
                          </a:solidFill>
                          <a:latin typeface="+mn-lt"/>
                          <a:ea typeface="+mn-ea"/>
                          <a:cs typeface="B Lotus" pitchFamily="2" charset="-78"/>
                        </a:rPr>
                        <a:t>5. دعا كردن براي سلامتي آن حضرت: دعاي«اللَّهُمَّ كُنْ لِوَلِيِّكَالْحُجَّۀِبْنِ الْحَسَنِ» را زياد خواندن. </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نوزدهم / قالب نکته ای</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3857620"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3571868"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28611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00036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271461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428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14310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1852298" y="214290"/>
            <a:ext cx="247504"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57160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14348"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2"/>
                                        </p:tgtEl>
                                        <p:attrNameLst>
                                          <p:attrName>style.visibility</p:attrName>
                                        </p:attrNameLst>
                                      </p:cBhvr>
                                      <p:to>
                                        <p:strVal val="visible"/>
                                      </p:to>
                                    </p:set>
                                    <p:anim calcmode="lin" valueType="num">
                                      <p:cBhvr additive="base">
                                        <p:cTn id="76" dur="1000" fill="hold"/>
                                        <p:tgtEl>
                                          <p:spTgt spid="22"/>
                                        </p:tgtEl>
                                        <p:attrNameLst>
                                          <p:attrName>ppt_x</p:attrName>
                                        </p:attrNameLst>
                                      </p:cBhvr>
                                      <p:tavLst>
                                        <p:tav tm="0">
                                          <p:val>
                                            <p:strVal val="0-#ppt_w/2"/>
                                          </p:val>
                                        </p:tav>
                                        <p:tav tm="100000">
                                          <p:val>
                                            <p:strVal val="#ppt_x"/>
                                          </p:val>
                                        </p:tav>
                                      </p:tavLst>
                                    </p:anim>
                                    <p:anim calcmode="lin" valueType="num">
                                      <p:cBhvr additive="base">
                                        <p:cTn id="77" dur="1000" fill="hold"/>
                                        <p:tgtEl>
                                          <p:spTgt spid="22"/>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0"/>
                                        </p:tgtEl>
                                        <p:attrNameLst>
                                          <p:attrName>style.visibility</p:attrName>
                                        </p:attrNameLst>
                                      </p:cBhvr>
                                      <p:to>
                                        <p:strVal val="visible"/>
                                      </p:to>
                                    </p:set>
                                    <p:anim calcmode="lin" valueType="num">
                                      <p:cBhvr additive="base">
                                        <p:cTn id="80" dur="1000" fill="hold"/>
                                        <p:tgtEl>
                                          <p:spTgt spid="20"/>
                                        </p:tgtEl>
                                        <p:attrNameLst>
                                          <p:attrName>ppt_x</p:attrName>
                                        </p:attrNameLst>
                                      </p:cBhvr>
                                      <p:tavLst>
                                        <p:tav tm="0">
                                          <p:val>
                                            <p:strVal val="0-#ppt_w/2"/>
                                          </p:val>
                                        </p:tav>
                                        <p:tav tm="100000">
                                          <p:val>
                                            <p:strVal val="#ppt_x"/>
                                          </p:val>
                                        </p:tav>
                                      </p:tavLst>
                                    </p:anim>
                                    <p:anim calcmode="lin" valueType="num">
                                      <p:cBhvr additive="base">
                                        <p:cTn id="81" dur="1000" fill="hold"/>
                                        <p:tgtEl>
                                          <p:spTgt spid="20"/>
                                        </p:tgtEl>
                                        <p:attrNameLst>
                                          <p:attrName>ppt_y</p:attrName>
                                        </p:attrNameLst>
                                      </p:cBhvr>
                                      <p:tavLst>
                                        <p:tav tm="0">
                                          <p:val>
                                            <p:strVal val="#ppt_y"/>
                                          </p:val>
                                        </p:tav>
                                        <p:tav tm="100000">
                                          <p:val>
                                            <p:strVal val="#ppt_y"/>
                                          </p:val>
                                        </p:tav>
                                      </p:tavLst>
                                    </p:anim>
                                  </p:childTnLst>
                                </p:cTn>
                              </p:par>
                            </p:childTnLst>
                          </p:cTn>
                        </p:par>
                        <p:par>
                          <p:cTn id="82" fill="hold">
                            <p:stCondLst>
                              <p:cond delay="2000"/>
                            </p:stCondLst>
                            <p:childTnLst>
                              <p:par>
                                <p:cTn id="83" presetID="10" presetClass="entr" presetSubtype="0" fill="hold" nodeType="afterEffect">
                                  <p:stCondLst>
                                    <p:cond delay="0"/>
                                  </p:stCondLst>
                                  <p:childTnLst>
                                    <p:set>
                                      <p:cBhvr>
                                        <p:cTn id="84" dur="1" fill="hold">
                                          <p:stCondLst>
                                            <p:cond delay="0"/>
                                          </p:stCondLst>
                                        </p:cTn>
                                        <p:tgtEl>
                                          <p:spTgt spid="30"/>
                                        </p:tgtEl>
                                        <p:attrNameLst>
                                          <p:attrName>style.visibility</p:attrName>
                                        </p:attrNameLst>
                                      </p:cBhvr>
                                      <p:to>
                                        <p:strVal val="visible"/>
                                      </p:to>
                                    </p:set>
                                    <p:animEffect transition="in" filter="fade">
                                      <p:cBhvr>
                                        <p:cTn id="85"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Lst>
  </p:timing>
</p:sld>
</file>

<file path=ppt/slides/slide243.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r>
                        <a:rPr lang="fa-IR" sz="2000" b="1" kern="1200" dirty="0" smtClean="0">
                          <a:solidFill>
                            <a:schemeClr val="tx1"/>
                          </a:solidFill>
                          <a:latin typeface="+mn-lt"/>
                          <a:ea typeface="+mn-ea"/>
                          <a:cs typeface="B Lotus" pitchFamily="2" charset="-78"/>
                        </a:rPr>
                        <a:t>6. نايب الزّياره شدن از طرف ايشان، در زيارت اهل بيت‏</a:t>
                      </a: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latin typeface="+mn-lt"/>
                          <a:ea typeface="+mn-ea"/>
                          <a:cs typeface="B Lotus" pitchFamily="2" charset="-78"/>
                        </a:rPr>
                        <a:t>.</a:t>
                      </a:r>
                      <a:endParaRPr lang="en-US" sz="2000" b="1" kern="1200" dirty="0" smtClean="0">
                        <a:solidFill>
                          <a:schemeClr val="tx1"/>
                        </a:solidFill>
                        <a:latin typeface="+mn-lt"/>
                        <a:ea typeface="+mn-ea"/>
                        <a:cs typeface="B Lotus" pitchFamily="2" charset="-78"/>
                      </a:endParaRPr>
                    </a:p>
                    <a:p>
                      <a:pPr lvl="1" rtl="1">
                        <a:lnSpc>
                          <a:spcPct val="150000"/>
                        </a:lnSpc>
                      </a:pPr>
                      <a:r>
                        <a:rPr lang="fa-IR" sz="2000" b="1" kern="1200" dirty="0" smtClean="0">
                          <a:solidFill>
                            <a:schemeClr val="tx1"/>
                          </a:solidFill>
                          <a:latin typeface="+mn-lt"/>
                          <a:ea typeface="+mn-ea"/>
                          <a:cs typeface="B Lotus" pitchFamily="2" charset="-78"/>
                        </a:rPr>
                        <a:t>7. ختم قرآن، به نيابت امام عصر(عج)</a:t>
                      </a:r>
                      <a:r>
                        <a:rPr lang="ar-SA" sz="2000" b="1" kern="1200" dirty="0" smtClean="0">
                          <a:solidFill>
                            <a:schemeClr val="tx1"/>
                          </a:solidFill>
                          <a:latin typeface="+mn-lt"/>
                          <a:ea typeface="+mn-ea"/>
                          <a:cs typeface="B Lotus" pitchFamily="2" charset="-78"/>
                        </a:rPr>
                        <a:t> </a:t>
                      </a:r>
                      <a:r>
                        <a:rPr lang="fa-IR" sz="2000" b="1" kern="1200" dirty="0" smtClean="0">
                          <a:solidFill>
                            <a:schemeClr val="tx1"/>
                          </a:solidFill>
                          <a:latin typeface="+mn-lt"/>
                          <a:ea typeface="+mn-ea"/>
                          <a:cs typeface="B Lotus" pitchFamily="2" charset="-78"/>
                        </a:rPr>
                        <a:t>.</a:t>
                      </a:r>
                      <a:endParaRPr lang="en-US" sz="2000" b="1" kern="1200" dirty="0" smtClean="0">
                        <a:solidFill>
                          <a:schemeClr val="tx1"/>
                        </a:solidFill>
                        <a:latin typeface="+mn-lt"/>
                        <a:ea typeface="+mn-ea"/>
                        <a:cs typeface="B Lotus" pitchFamily="2" charset="-78"/>
                      </a:endParaRPr>
                    </a:p>
                    <a:p>
                      <a:pPr lvl="1" rtl="1">
                        <a:lnSpc>
                          <a:spcPct val="150000"/>
                        </a:lnSpc>
                      </a:pPr>
                      <a:r>
                        <a:rPr lang="fa-IR" sz="2000" b="1" kern="1200" dirty="0" smtClean="0">
                          <a:solidFill>
                            <a:schemeClr val="tx1"/>
                          </a:solidFill>
                          <a:latin typeface="+mn-lt"/>
                          <a:ea typeface="+mn-ea"/>
                          <a:cs typeface="B Lotus" pitchFamily="2" charset="-78"/>
                        </a:rPr>
                        <a:t>8. استغفار از گناهان.</a:t>
                      </a:r>
                      <a:endParaRPr lang="en-US" sz="2000" b="1" kern="1200" dirty="0" smtClean="0">
                        <a:solidFill>
                          <a:schemeClr val="tx1"/>
                        </a:solidFill>
                        <a:latin typeface="+mn-lt"/>
                        <a:ea typeface="+mn-ea"/>
                        <a:cs typeface="B Lotus" pitchFamily="2" charset="-78"/>
                      </a:endParaRPr>
                    </a:p>
                    <a:p>
                      <a:pPr lvl="1" rtl="1">
                        <a:lnSpc>
                          <a:spcPct val="150000"/>
                        </a:lnSpc>
                      </a:pPr>
                      <a:r>
                        <a:rPr lang="fa-IR" sz="2000" b="1" kern="1200" dirty="0" smtClean="0">
                          <a:solidFill>
                            <a:schemeClr val="tx1"/>
                          </a:solidFill>
                          <a:latin typeface="+mn-lt"/>
                          <a:ea typeface="+mn-ea"/>
                          <a:cs typeface="B Lotus" pitchFamily="2" charset="-78"/>
                        </a:rPr>
                        <a:t>9. قرار دادن ولي فقيه به عنوان مرجع، در تمام كارها.</a:t>
                      </a:r>
                      <a:endParaRPr lang="en-US" sz="2000" b="1" kern="1200" dirty="0" smtClean="0">
                        <a:solidFill>
                          <a:schemeClr val="tx1"/>
                        </a:solidFill>
                        <a:latin typeface="+mn-lt"/>
                        <a:ea typeface="+mn-ea"/>
                        <a:cs typeface="B Lotus" pitchFamily="2" charset="-78"/>
                      </a:endParaRPr>
                    </a:p>
                    <a:p>
                      <a:pPr lvl="1" rtl="1">
                        <a:lnSpc>
                          <a:spcPct val="150000"/>
                        </a:lnSpc>
                      </a:pPr>
                      <a:r>
                        <a:rPr lang="fa-IR" sz="2000" b="1" kern="1200" dirty="0" smtClean="0">
                          <a:solidFill>
                            <a:schemeClr val="tx1"/>
                          </a:solidFill>
                          <a:latin typeface="+mn-lt"/>
                          <a:ea typeface="+mn-ea"/>
                          <a:cs typeface="B Lotus" pitchFamily="2" charset="-78"/>
                        </a:rPr>
                        <a:t>10. خواندن دعاي زمان غيبت، مخصوصاً دعای:</a:t>
                      </a:r>
                      <a:endParaRPr lang="en-US" sz="2000" b="1" kern="1200" dirty="0" smtClean="0">
                        <a:solidFill>
                          <a:schemeClr val="tx1"/>
                        </a:solidFill>
                        <a:latin typeface="+mn-lt"/>
                        <a:ea typeface="+mn-ea"/>
                        <a:cs typeface="B Lotus" pitchFamily="2" charset="-78"/>
                      </a:endParaRPr>
                    </a:p>
                    <a:p>
                      <a:pPr lvl="1" rtl="1">
                        <a:lnSpc>
                          <a:spcPct val="150000"/>
                        </a:lnSpc>
                      </a:pPr>
                      <a:r>
                        <a:rPr lang="fa-IR" sz="2000" b="1" kern="1200" dirty="0" smtClean="0">
                          <a:solidFill>
                            <a:schemeClr val="tx1"/>
                          </a:solidFill>
                          <a:latin typeface="+mn-lt"/>
                          <a:ea typeface="+mn-ea"/>
                          <a:cs typeface="B Lotus" pitchFamily="2" charset="-78"/>
                        </a:rPr>
                        <a:t>«اللَّهُمَّ عَرِّفْنِي نَفْسَكَ فَإِنَّكَ إِنْ لَمْ تُعَرِّفْنِي نَفْسَكَ لَمْ أَعْرِفْ رَسُولَكَ، اللَّهُمَّ عَرِّفْنِي رَسُولَكَ، فَإِنَّكَ إِنْ لَمْ تُعَرِّفْنِي رَسُولَكَ، لَمْ أَعْرِفْ حُجَّتَكَ اللَّهُمَّ عَرِّفْنِي حُجَّتَكَ فَإِنَّكَ إِنْ لَمْ تُعَرِّفْنِي حُجَّتَكَ ضَلِلْتُ عَنْ دِينِي.»‏</a:t>
                      </a:r>
                      <a:r>
                        <a:rPr lang="fa-IR" sz="2000" b="0" kern="1200" dirty="0" smtClean="0">
                          <a:solidFill>
                            <a:schemeClr val="tx1"/>
                          </a:solidFill>
                          <a:effectLst>
                            <a:glow rad="139700">
                              <a:schemeClr val="accent2">
                                <a:satMod val="175000"/>
                                <a:alpha val="40000"/>
                              </a:schemeClr>
                            </a:glow>
                          </a:effectLst>
                          <a:latin typeface="+mn-lt"/>
                          <a:ea typeface="+mn-ea"/>
                          <a:cs typeface="B Lotus" pitchFamily="2" charset="-78"/>
                        </a:rPr>
                        <a:t>*</a:t>
                      </a:r>
                      <a:endParaRPr lang="en-US" sz="2000" b="1" kern="1200" dirty="0" smtClean="0">
                        <a:solidFill>
                          <a:schemeClr val="tx1"/>
                        </a:solidFill>
                        <a:latin typeface="+mn-lt"/>
                        <a:ea typeface="+mn-ea"/>
                        <a:cs typeface="B Lotus" pitchFamily="2" charset="-78"/>
                      </a:endParaRPr>
                    </a:p>
                    <a:p>
                      <a:pPr lvl="1" rtl="1">
                        <a:lnSpc>
                          <a:spcPct val="150000"/>
                        </a:lnSpc>
                      </a:pPr>
                      <a:r>
                        <a:rPr lang="ar-SA" sz="2000" b="1" kern="1200" dirty="0" smtClean="0">
                          <a:solidFill>
                            <a:schemeClr val="tx1"/>
                          </a:solidFill>
                          <a:latin typeface="+mn-lt"/>
                          <a:ea typeface="+mn-ea"/>
                          <a:cs typeface="B Lotus" pitchFamily="2" charset="-78"/>
                        </a:rPr>
                        <a:t>11. دایم الوضو بودن.</a:t>
                      </a:r>
                      <a:endParaRPr lang="fa-IR" sz="2000" b="1" kern="1200" dirty="0" smtClean="0">
                        <a:solidFill>
                          <a:schemeClr val="tx1"/>
                        </a:solidFill>
                        <a:latin typeface="+mn-lt"/>
                        <a:ea typeface="+mn-ea"/>
                        <a:cs typeface="B Lotus" pitchFamily="2" charset="-78"/>
                      </a:endParaRPr>
                    </a:p>
                    <a:p>
                      <a:pPr rtl="1">
                        <a:lnSpc>
                          <a:spcPct val="150000"/>
                        </a:lnSpc>
                      </a:pPr>
                      <a:endParaRPr lang="fa-IR" sz="2000" b="1" kern="1200" dirty="0" smtClean="0">
                        <a:solidFill>
                          <a:schemeClr val="tx1"/>
                        </a:solidFill>
                        <a:latin typeface="+mn-lt"/>
                        <a:ea typeface="+mn-ea"/>
                        <a:cs typeface="B Lotus" pitchFamily="2" charset="-78"/>
                      </a:endParaRPr>
                    </a:p>
                    <a:p>
                      <a:pPr rtl="1">
                        <a:lnSpc>
                          <a:spcPct val="150000"/>
                        </a:lnSpc>
                      </a:pPr>
                      <a:r>
                        <a:rPr lang="ar-SA" sz="1800" b="1" kern="1200" dirty="0" smtClean="0">
                          <a:solidFill>
                            <a:schemeClr val="tx1"/>
                          </a:solidFill>
                          <a:latin typeface="+mn-lt"/>
                          <a:ea typeface="+mn-ea"/>
                          <a:cs typeface="B Lotus" pitchFamily="2" charset="-78"/>
                        </a:rPr>
                        <a:t> </a:t>
                      </a:r>
                      <a:r>
                        <a:rPr lang="fa-IR" sz="18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1" kern="1200" dirty="0" smtClean="0">
                          <a:solidFill>
                            <a:schemeClr val="tx1"/>
                          </a:solidFill>
                          <a:latin typeface="+mn-lt"/>
                          <a:ea typeface="+mn-ea"/>
                          <a:cs typeface="B Lotus" pitchFamily="2" charset="-78"/>
                        </a:rPr>
                        <a:t>بحار الانوار</a:t>
                      </a:r>
                      <a:r>
                        <a:rPr lang="ar-SA" sz="1800" b="0" kern="1200" dirty="0" smtClean="0">
                          <a:solidFill>
                            <a:schemeClr val="tx1"/>
                          </a:solidFill>
                          <a:latin typeface="+mn-lt"/>
                          <a:ea typeface="+mn-ea"/>
                          <a:cs typeface="B Lotus" pitchFamily="2" charset="-78"/>
                        </a:rPr>
                        <a:t>، ج52، ص146.</a:t>
                      </a:r>
                      <a:endParaRPr lang="en-US" sz="18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نوزدهم / قالب نکته ای</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3857620"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3571868"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28611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00036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271461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428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14310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185229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571604" y="214290"/>
            <a:ext cx="247504"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14348"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2"/>
                                        </p:tgtEl>
                                        <p:attrNameLst>
                                          <p:attrName>style.visibility</p:attrName>
                                        </p:attrNameLst>
                                      </p:cBhvr>
                                      <p:to>
                                        <p:strVal val="visible"/>
                                      </p:to>
                                    </p:set>
                                    <p:anim calcmode="lin" valueType="num">
                                      <p:cBhvr additive="base">
                                        <p:cTn id="76" dur="1000" fill="hold"/>
                                        <p:tgtEl>
                                          <p:spTgt spid="22"/>
                                        </p:tgtEl>
                                        <p:attrNameLst>
                                          <p:attrName>ppt_x</p:attrName>
                                        </p:attrNameLst>
                                      </p:cBhvr>
                                      <p:tavLst>
                                        <p:tav tm="0">
                                          <p:val>
                                            <p:strVal val="0-#ppt_w/2"/>
                                          </p:val>
                                        </p:tav>
                                        <p:tav tm="100000">
                                          <p:val>
                                            <p:strVal val="#ppt_x"/>
                                          </p:val>
                                        </p:tav>
                                      </p:tavLst>
                                    </p:anim>
                                    <p:anim calcmode="lin" valueType="num">
                                      <p:cBhvr additive="base">
                                        <p:cTn id="77" dur="1000" fill="hold"/>
                                        <p:tgtEl>
                                          <p:spTgt spid="22"/>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0"/>
                                        </p:tgtEl>
                                        <p:attrNameLst>
                                          <p:attrName>style.visibility</p:attrName>
                                        </p:attrNameLst>
                                      </p:cBhvr>
                                      <p:to>
                                        <p:strVal val="visible"/>
                                      </p:to>
                                    </p:set>
                                    <p:anim calcmode="lin" valueType="num">
                                      <p:cBhvr additive="base">
                                        <p:cTn id="80" dur="1000" fill="hold"/>
                                        <p:tgtEl>
                                          <p:spTgt spid="20"/>
                                        </p:tgtEl>
                                        <p:attrNameLst>
                                          <p:attrName>ppt_x</p:attrName>
                                        </p:attrNameLst>
                                      </p:cBhvr>
                                      <p:tavLst>
                                        <p:tav tm="0">
                                          <p:val>
                                            <p:strVal val="0-#ppt_w/2"/>
                                          </p:val>
                                        </p:tav>
                                        <p:tav tm="100000">
                                          <p:val>
                                            <p:strVal val="#ppt_x"/>
                                          </p:val>
                                        </p:tav>
                                      </p:tavLst>
                                    </p:anim>
                                    <p:anim calcmode="lin" valueType="num">
                                      <p:cBhvr additive="base">
                                        <p:cTn id="81" dur="1000" fill="hold"/>
                                        <p:tgtEl>
                                          <p:spTgt spid="20"/>
                                        </p:tgtEl>
                                        <p:attrNameLst>
                                          <p:attrName>ppt_y</p:attrName>
                                        </p:attrNameLst>
                                      </p:cBhvr>
                                      <p:tavLst>
                                        <p:tav tm="0">
                                          <p:val>
                                            <p:strVal val="#ppt_y"/>
                                          </p:val>
                                        </p:tav>
                                        <p:tav tm="100000">
                                          <p:val>
                                            <p:strVal val="#ppt_y"/>
                                          </p:val>
                                        </p:tav>
                                      </p:tavLst>
                                    </p:anim>
                                  </p:childTnLst>
                                </p:cTn>
                              </p:par>
                            </p:childTnLst>
                          </p:cTn>
                        </p:par>
                        <p:par>
                          <p:cTn id="82" fill="hold">
                            <p:stCondLst>
                              <p:cond delay="2000"/>
                            </p:stCondLst>
                            <p:childTnLst>
                              <p:par>
                                <p:cTn id="83" presetID="10" presetClass="entr" presetSubtype="0" fill="hold" nodeType="afterEffect">
                                  <p:stCondLst>
                                    <p:cond delay="0"/>
                                  </p:stCondLst>
                                  <p:childTnLst>
                                    <p:set>
                                      <p:cBhvr>
                                        <p:cTn id="84" dur="1" fill="hold">
                                          <p:stCondLst>
                                            <p:cond delay="0"/>
                                          </p:stCondLst>
                                        </p:cTn>
                                        <p:tgtEl>
                                          <p:spTgt spid="30"/>
                                        </p:tgtEl>
                                        <p:attrNameLst>
                                          <p:attrName>style.visibility</p:attrName>
                                        </p:attrNameLst>
                                      </p:cBhvr>
                                      <p:to>
                                        <p:strVal val="visible"/>
                                      </p:to>
                                    </p:set>
                                    <p:animEffect transition="in" filter="fade">
                                      <p:cBhvr>
                                        <p:cTn id="85"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Lst>
  </p:timing>
</p:sld>
</file>

<file path=ppt/slides/slide244.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lvl="1" algn="just" rtl="1">
                        <a:lnSpc>
                          <a:spcPct val="150000"/>
                        </a:lnSpc>
                      </a:pPr>
                      <a:endPar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12. خواندن «دعاي عهد» و«زیارت آل‌ياسين»، كه سفارش خود حضرت است.</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13. پرهيز از ضايع كردن حقّ الناس.</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14. ترک گناهان.</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15. پرداخت به موقع خمس وزكات.</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16. انجام واجبات.</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17. اهتمام به انجام امر به معروف ونهي از منكر.</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18. احترام به سادات: امام رضا(ع)می‌فرماید: «اگرسادات بدباشند، احترام به آن‏هاواجب واگرخوب باشندنگاه به آن‏ها عبادت است.»</a:t>
                      </a:r>
                      <a:endParaRPr lang="en-US" sz="2200" b="1" kern="1200" dirty="0" smtClean="0">
                        <a:solidFill>
                          <a:schemeClr val="tx1"/>
                        </a:solidFill>
                        <a:latin typeface="+mn-lt"/>
                        <a:ea typeface="+mn-ea"/>
                        <a:cs typeface="B Lotus" pitchFamily="2" charset="-78"/>
                      </a:endParaRPr>
                    </a:p>
                    <a:p>
                      <a:pPr lvl="1">
                        <a:lnSpc>
                          <a:spcPct val="150000"/>
                        </a:lnSpc>
                      </a:pPr>
                      <a:r>
                        <a:rPr lang="ar-SA" sz="2200" b="1" kern="1200" dirty="0" smtClean="0">
                          <a:solidFill>
                            <a:schemeClr val="tx1"/>
                          </a:solidFill>
                          <a:latin typeface="+mn-lt"/>
                          <a:ea typeface="+mn-ea"/>
                          <a:cs typeface="B Lotus" pitchFamily="2" charset="-78"/>
                        </a:rPr>
                        <a:t>19. مداومت بر تلاوت قرآن. </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نوزدهم / قالب نکته ای</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3857620"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3571868"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28611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00036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271461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428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14310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185229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57160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14348"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2"/>
                                        </p:tgtEl>
                                        <p:attrNameLst>
                                          <p:attrName>style.visibility</p:attrName>
                                        </p:attrNameLst>
                                      </p:cBhvr>
                                      <p:to>
                                        <p:strVal val="visible"/>
                                      </p:to>
                                    </p:set>
                                    <p:anim calcmode="lin" valueType="num">
                                      <p:cBhvr additive="base">
                                        <p:cTn id="76" dur="1000" fill="hold"/>
                                        <p:tgtEl>
                                          <p:spTgt spid="22"/>
                                        </p:tgtEl>
                                        <p:attrNameLst>
                                          <p:attrName>ppt_x</p:attrName>
                                        </p:attrNameLst>
                                      </p:cBhvr>
                                      <p:tavLst>
                                        <p:tav tm="0">
                                          <p:val>
                                            <p:strVal val="0-#ppt_w/2"/>
                                          </p:val>
                                        </p:tav>
                                        <p:tav tm="100000">
                                          <p:val>
                                            <p:strVal val="#ppt_x"/>
                                          </p:val>
                                        </p:tav>
                                      </p:tavLst>
                                    </p:anim>
                                    <p:anim calcmode="lin" valueType="num">
                                      <p:cBhvr additive="base">
                                        <p:cTn id="77" dur="1000" fill="hold"/>
                                        <p:tgtEl>
                                          <p:spTgt spid="22"/>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0"/>
                                        </p:tgtEl>
                                        <p:attrNameLst>
                                          <p:attrName>style.visibility</p:attrName>
                                        </p:attrNameLst>
                                      </p:cBhvr>
                                      <p:to>
                                        <p:strVal val="visible"/>
                                      </p:to>
                                    </p:set>
                                    <p:anim calcmode="lin" valueType="num">
                                      <p:cBhvr additive="base">
                                        <p:cTn id="80" dur="1000" fill="hold"/>
                                        <p:tgtEl>
                                          <p:spTgt spid="20"/>
                                        </p:tgtEl>
                                        <p:attrNameLst>
                                          <p:attrName>ppt_x</p:attrName>
                                        </p:attrNameLst>
                                      </p:cBhvr>
                                      <p:tavLst>
                                        <p:tav tm="0">
                                          <p:val>
                                            <p:strVal val="0-#ppt_w/2"/>
                                          </p:val>
                                        </p:tav>
                                        <p:tav tm="100000">
                                          <p:val>
                                            <p:strVal val="#ppt_x"/>
                                          </p:val>
                                        </p:tav>
                                      </p:tavLst>
                                    </p:anim>
                                    <p:anim calcmode="lin" valueType="num">
                                      <p:cBhvr additive="base">
                                        <p:cTn id="81" dur="1000" fill="hold"/>
                                        <p:tgtEl>
                                          <p:spTgt spid="20"/>
                                        </p:tgtEl>
                                        <p:attrNameLst>
                                          <p:attrName>ppt_y</p:attrName>
                                        </p:attrNameLst>
                                      </p:cBhvr>
                                      <p:tavLst>
                                        <p:tav tm="0">
                                          <p:val>
                                            <p:strVal val="#ppt_y"/>
                                          </p:val>
                                        </p:tav>
                                        <p:tav tm="100000">
                                          <p:val>
                                            <p:strVal val="#ppt_y"/>
                                          </p:val>
                                        </p:tav>
                                      </p:tavLst>
                                    </p:anim>
                                  </p:childTnLst>
                                </p:cTn>
                              </p:par>
                            </p:childTnLst>
                          </p:cTn>
                        </p:par>
                        <p:par>
                          <p:cTn id="82" fill="hold">
                            <p:stCondLst>
                              <p:cond delay="2000"/>
                            </p:stCondLst>
                            <p:childTnLst>
                              <p:par>
                                <p:cTn id="83" presetID="10" presetClass="entr" presetSubtype="0" fill="hold" nodeType="afterEffect">
                                  <p:stCondLst>
                                    <p:cond delay="0"/>
                                  </p:stCondLst>
                                  <p:childTnLst>
                                    <p:set>
                                      <p:cBhvr>
                                        <p:cTn id="84" dur="1" fill="hold">
                                          <p:stCondLst>
                                            <p:cond delay="0"/>
                                          </p:stCondLst>
                                        </p:cTn>
                                        <p:tgtEl>
                                          <p:spTgt spid="30"/>
                                        </p:tgtEl>
                                        <p:attrNameLst>
                                          <p:attrName>style.visibility</p:attrName>
                                        </p:attrNameLst>
                                      </p:cBhvr>
                                      <p:to>
                                        <p:strVal val="visible"/>
                                      </p:to>
                                    </p:set>
                                    <p:animEffect transition="in" filter="fade">
                                      <p:cBhvr>
                                        <p:cTn id="85"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Lst>
  </p:timing>
</p:sld>
</file>

<file path=ppt/slides/slide245.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lvl="1" algn="just" rtl="1">
                        <a:lnSpc>
                          <a:spcPct val="150000"/>
                        </a:lnSpc>
                      </a:pPr>
                      <a:endPar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20. زيارت حضرت سيّدالشّهداء(ع) از دورونزديك.</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21. مداومت بر خواندن اين ذكر در قنوت نمازها:</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«يا اللَّهُ يا رَحْمَانُ يا رَحِيمُ يا مُقَلِّبَ الْقُلُوبِ ثَبِّتْ قَلْبِي عَلَى دِينِك‏؛</a:t>
                      </a:r>
                      <a:r>
                        <a:rPr lang="fa-IR" sz="2400" b="0" kern="1200" dirty="0" smtClean="0">
                          <a:solidFill>
                            <a:schemeClr val="tx1"/>
                          </a:solidFill>
                          <a:effectLst>
                            <a:glow rad="139700">
                              <a:schemeClr val="accent2">
                                <a:satMod val="175000"/>
                                <a:alpha val="40000"/>
                              </a:schemeClr>
                            </a:glow>
                          </a:effectLst>
                          <a:latin typeface="+mn-lt"/>
                          <a:ea typeface="+mn-ea"/>
                          <a:cs typeface="B Lotus" pitchFamily="2" charset="-78"/>
                        </a:rPr>
                        <a:t> *</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22. معرفت پيدا كردن: تلاش براي این‏که به معرفت و بصيرت دست يابيم.</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23. زمينه‌سازي ظهور امام زمان(عج)</a:t>
                      </a:r>
                      <a:r>
                        <a:rPr lang="ar-SA" sz="2200" b="1" kern="1200" dirty="0" smtClean="0">
                          <a:solidFill>
                            <a:schemeClr val="tx1"/>
                          </a:solidFill>
                          <a:latin typeface="+mn-lt"/>
                          <a:ea typeface="+mn-ea"/>
                          <a:cs typeface="B Lotus" pitchFamily="2" charset="-78"/>
                        </a:rPr>
                        <a:t> </a:t>
                      </a:r>
                      <a:r>
                        <a:rPr lang="fa-IR" sz="2200" b="1" kern="1200" dirty="0" smtClean="0">
                          <a:solidFill>
                            <a:schemeClr val="tx1"/>
                          </a:solidFill>
                          <a:latin typeface="+mn-lt"/>
                          <a:ea typeface="+mn-ea"/>
                          <a:cs typeface="B Lotus" pitchFamily="2" charset="-78"/>
                        </a:rPr>
                        <a:t>.</a:t>
                      </a:r>
                      <a:endParaRPr lang="en-US" sz="2200" b="1" kern="1200" dirty="0" smtClean="0">
                        <a:solidFill>
                          <a:schemeClr val="tx1"/>
                        </a:solidFill>
                        <a:latin typeface="+mn-lt"/>
                        <a:ea typeface="+mn-ea"/>
                        <a:cs typeface="B Lotus" pitchFamily="2" charset="-78"/>
                      </a:endParaRPr>
                    </a:p>
                    <a:p>
                      <a:pPr lvl="1" algn="just" rtl="1">
                        <a:lnSpc>
                          <a:spcPct val="150000"/>
                        </a:lnSpc>
                      </a:pPr>
                      <a:r>
                        <a:rPr lang="ar-SA" sz="2200" b="1" kern="1200" dirty="0" smtClean="0">
                          <a:solidFill>
                            <a:schemeClr val="tx1"/>
                          </a:solidFill>
                          <a:latin typeface="+mn-lt"/>
                          <a:ea typeface="+mn-ea"/>
                          <a:cs typeface="B Lotus" pitchFamily="2" charset="-78"/>
                        </a:rPr>
                        <a:t>24. منتظر ظهور امام زمان باشيم كه:«اَفْضَلُ الْاَعْمالِ اِنْتِظارُ الْفَرَجِ؛</a:t>
                      </a:r>
                      <a:r>
                        <a:rPr lang="fa-IR" sz="2400" b="0" kern="1200" dirty="0" smtClean="0">
                          <a:solidFill>
                            <a:schemeClr val="tx1"/>
                          </a:solidFill>
                          <a:effectLst>
                            <a:glow rad="139700">
                              <a:schemeClr val="accent2">
                                <a:satMod val="175000"/>
                                <a:alpha val="40000"/>
                              </a:schemeClr>
                            </a:glow>
                          </a:effectLst>
                          <a:latin typeface="+mn-lt"/>
                          <a:ea typeface="+mn-ea"/>
                          <a:cs typeface="B Lotus" pitchFamily="2" charset="-78"/>
                        </a:rPr>
                        <a:t> **</a:t>
                      </a:r>
                      <a:r>
                        <a:rPr lang="ar-SA" sz="2200" b="1" kern="1200" dirty="0" smtClean="0">
                          <a:solidFill>
                            <a:schemeClr val="tx1"/>
                          </a:solidFill>
                          <a:latin typeface="+mn-lt"/>
                          <a:ea typeface="+mn-ea"/>
                          <a:cs typeface="B Lotus" pitchFamily="2" charset="-78"/>
                        </a:rPr>
                        <a:t> برترین عبادت‏ها، انتظار فرج امام عصر</a:t>
                      </a:r>
                      <a:r>
                        <a:rPr lang="fa-IR" sz="2200" b="1" kern="1200" dirty="0" smtClean="0">
                          <a:solidFill>
                            <a:schemeClr val="tx1"/>
                          </a:solidFill>
                          <a:latin typeface="+mn-lt"/>
                          <a:ea typeface="+mn-ea"/>
                          <a:cs typeface="B Lotus" pitchFamily="2" charset="-78"/>
                        </a:rPr>
                        <a:t>(عج)</a:t>
                      </a:r>
                      <a:r>
                        <a:rPr lang="ar-SA" sz="2200" b="1" kern="1200" dirty="0" smtClean="0">
                          <a:solidFill>
                            <a:schemeClr val="tx1"/>
                          </a:solidFill>
                          <a:latin typeface="+mn-lt"/>
                          <a:ea typeface="+mn-ea"/>
                          <a:cs typeface="B Lotus" pitchFamily="2" charset="-78"/>
                        </a:rPr>
                        <a:t> است.» </a:t>
                      </a:r>
                      <a:endParaRPr lang="fa-IR" sz="2200" b="1" kern="1200" dirty="0" smtClean="0">
                        <a:solidFill>
                          <a:schemeClr val="tx1"/>
                        </a:solidFill>
                        <a:latin typeface="+mn-lt"/>
                        <a:ea typeface="+mn-ea"/>
                        <a:cs typeface="B Lotus" pitchFamily="2" charset="-78"/>
                      </a:endParaRPr>
                    </a:p>
                    <a:p>
                      <a:pPr algn="just" rtl="1">
                        <a:lnSpc>
                          <a:spcPct val="150000"/>
                        </a:lnSpc>
                      </a:pPr>
                      <a:endParaRPr lang="fa-IR" sz="1800" b="1" kern="1200" dirty="0" smtClean="0">
                        <a:solidFill>
                          <a:schemeClr val="tx1"/>
                        </a:solidFill>
                        <a:latin typeface="+mn-lt"/>
                        <a:ea typeface="+mn-ea"/>
                        <a:cs typeface="B Lotus" pitchFamily="2" charset="-78"/>
                      </a:endParaRPr>
                    </a:p>
                    <a:p>
                      <a:pPr algn="just" rtl="1">
                        <a:lnSpc>
                          <a:spcPct val="150000"/>
                        </a:lnSpc>
                      </a:pPr>
                      <a:r>
                        <a:rPr lang="fa-IR" sz="18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1" kern="1200" dirty="0" smtClean="0">
                          <a:solidFill>
                            <a:schemeClr val="tx1"/>
                          </a:solidFill>
                          <a:latin typeface="+mn-lt"/>
                          <a:ea typeface="+mn-ea"/>
                          <a:cs typeface="B Lotus" pitchFamily="2" charset="-78"/>
                        </a:rPr>
                        <a:t>بحار الأنوار</a:t>
                      </a:r>
                      <a:r>
                        <a:rPr lang="ar-SA" sz="1800" b="0" kern="1200" dirty="0" smtClean="0">
                          <a:solidFill>
                            <a:schemeClr val="tx1"/>
                          </a:solidFill>
                          <a:latin typeface="+mn-lt"/>
                          <a:ea typeface="+mn-ea"/>
                          <a:cs typeface="B Lotus" pitchFamily="2" charset="-78"/>
                        </a:rPr>
                        <a:t>، ج‏52، ص149.</a:t>
                      </a:r>
                      <a:endParaRPr lang="en-US" sz="1800" b="1" kern="1200" dirty="0" smtClean="0">
                        <a:solidFill>
                          <a:schemeClr val="tx1"/>
                        </a:solidFill>
                        <a:latin typeface="+mn-lt"/>
                        <a:ea typeface="+mn-ea"/>
                        <a:cs typeface="B Lotus" pitchFamily="2" charset="-78"/>
                      </a:endParaRPr>
                    </a:p>
                    <a:p>
                      <a:pPr algn="just" rtl="1">
                        <a:lnSpc>
                          <a:spcPct val="150000"/>
                        </a:lnSpc>
                      </a:pPr>
                      <a:r>
                        <a:rPr lang="fa-IR" sz="18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همان، ج75، ص208.</a:t>
                      </a:r>
                      <a:endParaRPr lang="en-US" sz="18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نوزدهم / قالب نکته ای</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3857620"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3571868"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28611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00036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271461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428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14310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185229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57160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14348"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2"/>
                                        </p:tgtEl>
                                        <p:attrNameLst>
                                          <p:attrName>style.visibility</p:attrName>
                                        </p:attrNameLst>
                                      </p:cBhvr>
                                      <p:to>
                                        <p:strVal val="visible"/>
                                      </p:to>
                                    </p:set>
                                    <p:anim calcmode="lin" valueType="num">
                                      <p:cBhvr additive="base">
                                        <p:cTn id="76" dur="1000" fill="hold"/>
                                        <p:tgtEl>
                                          <p:spTgt spid="22"/>
                                        </p:tgtEl>
                                        <p:attrNameLst>
                                          <p:attrName>ppt_x</p:attrName>
                                        </p:attrNameLst>
                                      </p:cBhvr>
                                      <p:tavLst>
                                        <p:tav tm="0">
                                          <p:val>
                                            <p:strVal val="0-#ppt_w/2"/>
                                          </p:val>
                                        </p:tav>
                                        <p:tav tm="100000">
                                          <p:val>
                                            <p:strVal val="#ppt_x"/>
                                          </p:val>
                                        </p:tav>
                                      </p:tavLst>
                                    </p:anim>
                                    <p:anim calcmode="lin" valueType="num">
                                      <p:cBhvr additive="base">
                                        <p:cTn id="77" dur="1000" fill="hold"/>
                                        <p:tgtEl>
                                          <p:spTgt spid="22"/>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0"/>
                                        </p:tgtEl>
                                        <p:attrNameLst>
                                          <p:attrName>style.visibility</p:attrName>
                                        </p:attrNameLst>
                                      </p:cBhvr>
                                      <p:to>
                                        <p:strVal val="visible"/>
                                      </p:to>
                                    </p:set>
                                    <p:anim calcmode="lin" valueType="num">
                                      <p:cBhvr additive="base">
                                        <p:cTn id="80" dur="1000" fill="hold"/>
                                        <p:tgtEl>
                                          <p:spTgt spid="20"/>
                                        </p:tgtEl>
                                        <p:attrNameLst>
                                          <p:attrName>ppt_x</p:attrName>
                                        </p:attrNameLst>
                                      </p:cBhvr>
                                      <p:tavLst>
                                        <p:tav tm="0">
                                          <p:val>
                                            <p:strVal val="0-#ppt_w/2"/>
                                          </p:val>
                                        </p:tav>
                                        <p:tav tm="100000">
                                          <p:val>
                                            <p:strVal val="#ppt_x"/>
                                          </p:val>
                                        </p:tav>
                                      </p:tavLst>
                                    </p:anim>
                                    <p:anim calcmode="lin" valueType="num">
                                      <p:cBhvr additive="base">
                                        <p:cTn id="81" dur="1000" fill="hold"/>
                                        <p:tgtEl>
                                          <p:spTgt spid="20"/>
                                        </p:tgtEl>
                                        <p:attrNameLst>
                                          <p:attrName>ppt_y</p:attrName>
                                        </p:attrNameLst>
                                      </p:cBhvr>
                                      <p:tavLst>
                                        <p:tav tm="0">
                                          <p:val>
                                            <p:strVal val="#ppt_y"/>
                                          </p:val>
                                        </p:tav>
                                        <p:tav tm="100000">
                                          <p:val>
                                            <p:strVal val="#ppt_y"/>
                                          </p:val>
                                        </p:tav>
                                      </p:tavLst>
                                    </p:anim>
                                  </p:childTnLst>
                                </p:cTn>
                              </p:par>
                            </p:childTnLst>
                          </p:cTn>
                        </p:par>
                        <p:par>
                          <p:cTn id="82" fill="hold">
                            <p:stCondLst>
                              <p:cond delay="2000"/>
                            </p:stCondLst>
                            <p:childTnLst>
                              <p:par>
                                <p:cTn id="83" presetID="10" presetClass="entr" presetSubtype="0" fill="hold" nodeType="afterEffect">
                                  <p:stCondLst>
                                    <p:cond delay="0"/>
                                  </p:stCondLst>
                                  <p:childTnLst>
                                    <p:set>
                                      <p:cBhvr>
                                        <p:cTn id="84" dur="1" fill="hold">
                                          <p:stCondLst>
                                            <p:cond delay="0"/>
                                          </p:stCondLst>
                                        </p:cTn>
                                        <p:tgtEl>
                                          <p:spTgt spid="30"/>
                                        </p:tgtEl>
                                        <p:attrNameLst>
                                          <p:attrName>style.visibility</p:attrName>
                                        </p:attrNameLst>
                                      </p:cBhvr>
                                      <p:to>
                                        <p:strVal val="visible"/>
                                      </p:to>
                                    </p:set>
                                    <p:animEffect transition="in" filter="fade">
                                      <p:cBhvr>
                                        <p:cTn id="85"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Lst>
  </p:timing>
</p:sld>
</file>

<file path=ppt/slides/slide246.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50000"/>
                        </a:lnSpc>
                      </a:pPr>
                      <a:r>
                        <a:rPr lang="fa-IR"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اولیا ومربّیان</a:t>
                      </a:r>
                      <a:endParaRPr lang="en-US" sz="14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ar-SA"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چند نکته در مورد حقّ النّاس</a:t>
                      </a:r>
                      <a:endParaRPr lang="en-US" sz="16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1800" b="1" kern="1200" dirty="0" smtClean="0">
                          <a:solidFill>
                            <a:schemeClr val="tx1"/>
                          </a:solidFill>
                          <a:latin typeface="+mn-lt"/>
                          <a:ea typeface="+mn-ea"/>
                          <a:cs typeface="B Lotus" pitchFamily="2" charset="-78"/>
                        </a:rPr>
                        <a:t>الف) حقّ النّاس کوچک و بزرگ، ضعيف و قوي، زن و مرد نمي‌شناسد.</a:t>
                      </a:r>
                      <a:endParaRPr lang="en-US" sz="1800" b="1" kern="1200" dirty="0" smtClean="0">
                        <a:solidFill>
                          <a:schemeClr val="tx1"/>
                        </a:solidFill>
                        <a:latin typeface="+mn-lt"/>
                        <a:ea typeface="+mn-ea"/>
                        <a:cs typeface="B Lotus" pitchFamily="2" charset="-78"/>
                      </a:endParaRPr>
                    </a:p>
                    <a:p>
                      <a:pPr lvl="1" algn="just" rtl="1">
                        <a:lnSpc>
                          <a:spcPct val="150000"/>
                        </a:lnSpc>
                      </a:pPr>
                      <a:r>
                        <a:rPr lang="fa-IR" sz="1800" b="1" kern="1200" dirty="0" smtClean="0">
                          <a:solidFill>
                            <a:schemeClr val="tx1"/>
                          </a:solidFill>
                          <a:latin typeface="+mn-lt"/>
                          <a:ea typeface="+mn-ea"/>
                          <a:cs typeface="B Lotus" pitchFamily="2" charset="-78"/>
                        </a:rPr>
                        <a:t>ب) کم يا زياد ندارد.</a:t>
                      </a:r>
                      <a:endParaRPr lang="en-US" sz="1800" b="1" kern="1200" dirty="0" smtClean="0">
                        <a:solidFill>
                          <a:schemeClr val="tx1"/>
                        </a:solidFill>
                        <a:latin typeface="+mn-lt"/>
                        <a:ea typeface="+mn-ea"/>
                        <a:cs typeface="B Lotus" pitchFamily="2" charset="-78"/>
                      </a:endParaRPr>
                    </a:p>
                    <a:p>
                      <a:pPr lvl="1" algn="just" rtl="1">
                        <a:lnSpc>
                          <a:spcPct val="150000"/>
                        </a:lnSpc>
                      </a:pPr>
                      <a:r>
                        <a:rPr lang="fa-IR" sz="1800" b="1" kern="1200" dirty="0" smtClean="0">
                          <a:solidFill>
                            <a:schemeClr val="tx1"/>
                          </a:solidFill>
                          <a:latin typeface="+mn-lt"/>
                          <a:ea typeface="+mn-ea"/>
                          <a:cs typeface="B Lotus" pitchFamily="2" charset="-78"/>
                        </a:rPr>
                        <a:t>ج) طولاني‌ترين آيه در قرآن، مربوط به حق‌النّاس است (بقره/282) .</a:t>
                      </a:r>
                      <a:endParaRPr lang="en-US" sz="1800" b="1" kern="1200" dirty="0" smtClean="0">
                        <a:solidFill>
                          <a:schemeClr val="tx1"/>
                        </a:solidFill>
                        <a:latin typeface="+mn-lt"/>
                        <a:ea typeface="+mn-ea"/>
                        <a:cs typeface="B Lotus" pitchFamily="2" charset="-78"/>
                      </a:endParaRPr>
                    </a:p>
                    <a:p>
                      <a:pPr lvl="1" algn="just" rtl="1">
                        <a:lnSpc>
                          <a:spcPct val="150000"/>
                        </a:lnSpc>
                      </a:pPr>
                      <a:r>
                        <a:rPr lang="fa-IR" sz="1800" b="1" kern="1200" dirty="0" smtClean="0">
                          <a:solidFill>
                            <a:schemeClr val="tx1"/>
                          </a:solidFill>
                          <a:latin typeface="+mn-lt"/>
                          <a:ea typeface="+mn-ea"/>
                          <a:cs typeface="B Lotus" pitchFamily="2" charset="-78"/>
                        </a:rPr>
                        <a:t>هـ) هميشه پول نيست؛ بلکه شامل آبرو و موارد ديگر نیز مي‌شود.</a:t>
                      </a:r>
                      <a:endParaRPr lang="en-US" sz="1800" b="1" kern="1200" dirty="0" smtClean="0">
                        <a:solidFill>
                          <a:schemeClr val="tx1"/>
                        </a:solidFill>
                        <a:latin typeface="+mn-lt"/>
                        <a:ea typeface="+mn-ea"/>
                        <a:cs typeface="B Lotus" pitchFamily="2" charset="-78"/>
                      </a:endParaRPr>
                    </a:p>
                    <a:p>
                      <a:pPr lvl="1" algn="just" rtl="1">
                        <a:lnSpc>
                          <a:spcPct val="150000"/>
                        </a:lnSpc>
                      </a:pPr>
                      <a:r>
                        <a:rPr lang="fa-IR" sz="1800" b="1" kern="1200" dirty="0" smtClean="0">
                          <a:solidFill>
                            <a:schemeClr val="tx1"/>
                          </a:solidFill>
                          <a:latin typeface="+mn-lt"/>
                          <a:ea typeface="+mn-ea"/>
                          <a:cs typeface="B Lotus" pitchFamily="2" charset="-78"/>
                        </a:rPr>
                        <a:t>و) شوخي و جدّي ندارد.</a:t>
                      </a:r>
                      <a:endParaRPr lang="en-US" sz="1800" b="1" kern="1200" dirty="0" smtClean="0">
                        <a:solidFill>
                          <a:schemeClr val="tx1"/>
                        </a:solidFill>
                        <a:latin typeface="+mn-lt"/>
                        <a:ea typeface="+mn-ea"/>
                        <a:cs typeface="B Lotus" pitchFamily="2" charset="-78"/>
                      </a:endParaRPr>
                    </a:p>
                    <a:p>
                      <a:pPr lvl="1" algn="just" rtl="1">
                        <a:lnSpc>
                          <a:spcPct val="150000"/>
                        </a:lnSpc>
                      </a:pPr>
                      <a:r>
                        <a:rPr lang="fa-IR" sz="1800" b="1" kern="1200" dirty="0" smtClean="0">
                          <a:solidFill>
                            <a:schemeClr val="tx1"/>
                          </a:solidFill>
                          <a:latin typeface="+mn-lt"/>
                          <a:ea typeface="+mn-ea"/>
                          <a:cs typeface="B Lotus" pitchFamily="2" charset="-78"/>
                        </a:rPr>
                        <a:t>ز) حقّ الله را خداوند می‌تواند ببخشد؛ ولی،درحقّ النّاس باید شخص راضی شود.</a:t>
                      </a:r>
                      <a:endParaRPr lang="en-US" sz="1800" b="1" kern="1200" dirty="0" smtClean="0">
                        <a:solidFill>
                          <a:schemeClr val="tx1"/>
                        </a:solidFill>
                        <a:latin typeface="+mn-lt"/>
                        <a:ea typeface="+mn-ea"/>
                        <a:cs typeface="B Lotus" pitchFamily="2" charset="-78"/>
                      </a:endParaRPr>
                    </a:p>
                    <a:p>
                      <a:pPr lvl="1" algn="just" rtl="1">
                        <a:lnSpc>
                          <a:spcPct val="150000"/>
                        </a:lnSpc>
                      </a:pPr>
                      <a:r>
                        <a:rPr lang="fa-IR" sz="1800" b="1" kern="1200" dirty="0" smtClean="0">
                          <a:solidFill>
                            <a:schemeClr val="tx1"/>
                          </a:solidFill>
                          <a:latin typeface="+mn-lt"/>
                          <a:ea typeface="+mn-ea"/>
                          <a:cs typeface="B Lotus" pitchFamily="2" charset="-78"/>
                        </a:rPr>
                        <a:t>ح) خداوند بخشي از حقّ النّاس را در اموال ثروتمندان قرار داده كه بايد آن را پرداخت كنند؛صدقه، خمس و زكات از اين گونه اند.</a:t>
                      </a:r>
                      <a:endParaRPr lang="en-US" sz="1800" b="1" kern="1200" dirty="0" smtClean="0">
                        <a:solidFill>
                          <a:schemeClr val="tx1"/>
                        </a:solidFill>
                        <a:latin typeface="+mn-lt"/>
                        <a:ea typeface="+mn-ea"/>
                        <a:cs typeface="B Lotus" pitchFamily="2" charset="-78"/>
                      </a:endParaRPr>
                    </a:p>
                    <a:p>
                      <a:pPr lvl="1" algn="just" rtl="1">
                        <a:lnSpc>
                          <a:spcPct val="150000"/>
                        </a:lnSpc>
                      </a:pPr>
                      <a:r>
                        <a:rPr lang="fa-IR" sz="1800" b="1" kern="1200" dirty="0" smtClean="0">
                          <a:solidFill>
                            <a:schemeClr val="tx1"/>
                          </a:solidFill>
                          <a:latin typeface="+mn-lt"/>
                          <a:ea typeface="+mn-ea"/>
                          <a:cs typeface="B Lotus" pitchFamily="2" charset="-78"/>
                        </a:rPr>
                        <a:t>ط)  شب عاشورا، امام حسين(ع) فرمودند: «كسي كه بدهي دارد، برود و نماند.»</a:t>
                      </a:r>
                      <a:endParaRPr lang="en-US" sz="1800" b="1" kern="1200" dirty="0" smtClean="0">
                        <a:solidFill>
                          <a:schemeClr val="tx1"/>
                        </a:solidFill>
                        <a:latin typeface="+mn-lt"/>
                        <a:ea typeface="+mn-ea"/>
                        <a:cs typeface="B Lotus" pitchFamily="2" charset="-78"/>
                      </a:endParaRPr>
                    </a:p>
                    <a:p>
                      <a:pPr lvl="1" algn="just" rtl="1">
                        <a:lnSpc>
                          <a:spcPct val="150000"/>
                        </a:lnSpc>
                      </a:pPr>
                      <a:r>
                        <a:rPr lang="fa-IR" sz="1800" b="1" kern="1200" dirty="0" smtClean="0">
                          <a:solidFill>
                            <a:schemeClr val="tx1"/>
                          </a:solidFill>
                          <a:latin typeface="+mn-lt"/>
                          <a:ea typeface="+mn-ea"/>
                          <a:cs typeface="B Lotus" pitchFamily="2" charset="-78"/>
                        </a:rPr>
                        <a:t>ی) اگر در غذايي حق النّاس باشد، موجب انحراف  خواهد شد.</a:t>
                      </a:r>
                      <a:endParaRPr lang="en-US" sz="18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نوزدهم / قالب نکته ای</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3857620"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3571868"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28611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00036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271461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428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14310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185229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57160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14348"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2"/>
                                        </p:tgtEl>
                                        <p:attrNameLst>
                                          <p:attrName>style.visibility</p:attrName>
                                        </p:attrNameLst>
                                      </p:cBhvr>
                                      <p:to>
                                        <p:strVal val="visible"/>
                                      </p:to>
                                    </p:set>
                                    <p:anim calcmode="lin" valueType="num">
                                      <p:cBhvr additive="base">
                                        <p:cTn id="76" dur="1000" fill="hold"/>
                                        <p:tgtEl>
                                          <p:spTgt spid="22"/>
                                        </p:tgtEl>
                                        <p:attrNameLst>
                                          <p:attrName>ppt_x</p:attrName>
                                        </p:attrNameLst>
                                      </p:cBhvr>
                                      <p:tavLst>
                                        <p:tav tm="0">
                                          <p:val>
                                            <p:strVal val="0-#ppt_w/2"/>
                                          </p:val>
                                        </p:tav>
                                        <p:tav tm="100000">
                                          <p:val>
                                            <p:strVal val="#ppt_x"/>
                                          </p:val>
                                        </p:tav>
                                      </p:tavLst>
                                    </p:anim>
                                    <p:anim calcmode="lin" valueType="num">
                                      <p:cBhvr additive="base">
                                        <p:cTn id="77" dur="1000" fill="hold"/>
                                        <p:tgtEl>
                                          <p:spTgt spid="22"/>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0"/>
                                        </p:tgtEl>
                                        <p:attrNameLst>
                                          <p:attrName>style.visibility</p:attrName>
                                        </p:attrNameLst>
                                      </p:cBhvr>
                                      <p:to>
                                        <p:strVal val="visible"/>
                                      </p:to>
                                    </p:set>
                                    <p:anim calcmode="lin" valueType="num">
                                      <p:cBhvr additive="base">
                                        <p:cTn id="80" dur="1000" fill="hold"/>
                                        <p:tgtEl>
                                          <p:spTgt spid="20"/>
                                        </p:tgtEl>
                                        <p:attrNameLst>
                                          <p:attrName>ppt_x</p:attrName>
                                        </p:attrNameLst>
                                      </p:cBhvr>
                                      <p:tavLst>
                                        <p:tav tm="0">
                                          <p:val>
                                            <p:strVal val="0-#ppt_w/2"/>
                                          </p:val>
                                        </p:tav>
                                        <p:tav tm="100000">
                                          <p:val>
                                            <p:strVal val="#ppt_x"/>
                                          </p:val>
                                        </p:tav>
                                      </p:tavLst>
                                    </p:anim>
                                    <p:anim calcmode="lin" valueType="num">
                                      <p:cBhvr additive="base">
                                        <p:cTn id="81" dur="1000" fill="hold"/>
                                        <p:tgtEl>
                                          <p:spTgt spid="20"/>
                                        </p:tgtEl>
                                        <p:attrNameLst>
                                          <p:attrName>ppt_y</p:attrName>
                                        </p:attrNameLst>
                                      </p:cBhvr>
                                      <p:tavLst>
                                        <p:tav tm="0">
                                          <p:val>
                                            <p:strVal val="#ppt_y"/>
                                          </p:val>
                                        </p:tav>
                                        <p:tav tm="100000">
                                          <p:val>
                                            <p:strVal val="#ppt_y"/>
                                          </p:val>
                                        </p:tav>
                                      </p:tavLst>
                                    </p:anim>
                                  </p:childTnLst>
                                </p:cTn>
                              </p:par>
                            </p:childTnLst>
                          </p:cTn>
                        </p:par>
                        <p:par>
                          <p:cTn id="82" fill="hold">
                            <p:stCondLst>
                              <p:cond delay="2000"/>
                            </p:stCondLst>
                            <p:childTnLst>
                              <p:par>
                                <p:cTn id="83" presetID="10" presetClass="entr" presetSubtype="0" fill="hold" nodeType="afterEffect">
                                  <p:stCondLst>
                                    <p:cond delay="0"/>
                                  </p:stCondLst>
                                  <p:childTnLst>
                                    <p:set>
                                      <p:cBhvr>
                                        <p:cTn id="84" dur="1" fill="hold">
                                          <p:stCondLst>
                                            <p:cond delay="0"/>
                                          </p:stCondLst>
                                        </p:cTn>
                                        <p:tgtEl>
                                          <p:spTgt spid="30"/>
                                        </p:tgtEl>
                                        <p:attrNameLst>
                                          <p:attrName>style.visibility</p:attrName>
                                        </p:attrNameLst>
                                      </p:cBhvr>
                                      <p:to>
                                        <p:strVal val="visible"/>
                                      </p:to>
                                    </p:set>
                                    <p:animEffect transition="in" filter="fade">
                                      <p:cBhvr>
                                        <p:cTn id="85"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Lst>
  </p:timing>
</p:sld>
</file>

<file path=ppt/slides/slide247.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چند یادآوری به مبلّغان ومربّیان در ارتباط با مخاطب:</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r>
                        <a:rPr lang="fa-IR" sz="2000" b="1" kern="1200" dirty="0" smtClean="0">
                          <a:solidFill>
                            <a:schemeClr val="tx1"/>
                          </a:solidFill>
                          <a:latin typeface="+mn-lt"/>
                          <a:ea typeface="+mn-ea"/>
                          <a:cs typeface="B Lotus" pitchFamily="2" charset="-78"/>
                        </a:rPr>
                        <a:t>1. مخاطب را آنگونه كه هست، بپذيريد، نه آنگونه كه بايد باشد.</a:t>
                      </a:r>
                      <a:endParaRPr lang="en-US" sz="2000" b="1" kern="1200" dirty="0" smtClean="0">
                        <a:solidFill>
                          <a:schemeClr val="tx1"/>
                        </a:solidFill>
                        <a:latin typeface="+mn-lt"/>
                        <a:ea typeface="+mn-ea"/>
                        <a:cs typeface="B Lotus" pitchFamily="2" charset="-78"/>
                      </a:endParaRPr>
                    </a:p>
                    <a:p>
                      <a:pPr lvl="1" rtl="1">
                        <a:lnSpc>
                          <a:spcPct val="150000"/>
                        </a:lnSpc>
                      </a:pPr>
                      <a:r>
                        <a:rPr lang="fa-IR" sz="2000" b="1" kern="1200" dirty="0" smtClean="0">
                          <a:solidFill>
                            <a:schemeClr val="tx1"/>
                          </a:solidFill>
                          <a:latin typeface="+mn-lt"/>
                          <a:ea typeface="+mn-ea"/>
                          <a:cs typeface="B Lotus" pitchFamily="2" charset="-78"/>
                        </a:rPr>
                        <a:t>2. مخاطب، نسبت به شما، ذهنيّت‌هاي مختلفي دارد، با گفتار ورفتار خود آن‏ها را برطرف كنيد.</a:t>
                      </a:r>
                      <a:endParaRPr lang="en-US" sz="2000" b="1" kern="1200" dirty="0" smtClean="0">
                        <a:solidFill>
                          <a:schemeClr val="tx1"/>
                        </a:solidFill>
                        <a:latin typeface="+mn-lt"/>
                        <a:ea typeface="+mn-ea"/>
                        <a:cs typeface="B Lotus" pitchFamily="2" charset="-78"/>
                      </a:endParaRPr>
                    </a:p>
                    <a:p>
                      <a:pPr lvl="1" rtl="1">
                        <a:lnSpc>
                          <a:spcPct val="150000"/>
                        </a:lnSpc>
                      </a:pPr>
                      <a:r>
                        <a:rPr lang="fa-IR" sz="2000" b="1" kern="1200" dirty="0" smtClean="0">
                          <a:solidFill>
                            <a:schemeClr val="tx1"/>
                          </a:solidFill>
                          <a:latin typeface="+mn-lt"/>
                          <a:ea typeface="+mn-ea"/>
                          <a:cs typeface="B Lotus" pitchFamily="2" charset="-78"/>
                        </a:rPr>
                        <a:t>3. هرچه اعتبار شما بيشترباشد، مخاطب، بيشتر حاضر مي‌شود كه حرف‌هاي شما را بپذيرد وحتّي تغيير عقيده دهد.</a:t>
                      </a:r>
                      <a:endParaRPr lang="en-US" sz="2000" b="1" kern="1200" dirty="0" smtClean="0">
                        <a:solidFill>
                          <a:schemeClr val="tx1"/>
                        </a:solidFill>
                        <a:latin typeface="+mn-lt"/>
                        <a:ea typeface="+mn-ea"/>
                        <a:cs typeface="B Lotus" pitchFamily="2" charset="-78"/>
                      </a:endParaRPr>
                    </a:p>
                    <a:p>
                      <a:pPr lvl="1" rtl="1">
                        <a:lnSpc>
                          <a:spcPct val="150000"/>
                        </a:lnSpc>
                      </a:pPr>
                      <a:r>
                        <a:rPr lang="fa-IR" sz="2000" b="1" kern="1200" dirty="0" smtClean="0">
                          <a:solidFill>
                            <a:schemeClr val="tx1"/>
                          </a:solidFill>
                          <a:latin typeface="+mn-lt"/>
                          <a:ea typeface="+mn-ea"/>
                          <a:cs typeface="B Lotus" pitchFamily="2" charset="-78"/>
                        </a:rPr>
                        <a:t>4. سطح ايماني، درك وفهم مخاطب را در نظر بگيريد.</a:t>
                      </a:r>
                      <a:endParaRPr lang="en-US" sz="2000" b="1" kern="1200" dirty="0" smtClean="0">
                        <a:solidFill>
                          <a:schemeClr val="tx1"/>
                        </a:solidFill>
                        <a:latin typeface="+mn-lt"/>
                        <a:ea typeface="+mn-ea"/>
                        <a:cs typeface="B Lotus" pitchFamily="2" charset="-78"/>
                      </a:endParaRPr>
                    </a:p>
                    <a:p>
                      <a:pPr lvl="1" rtl="1">
                        <a:lnSpc>
                          <a:spcPct val="150000"/>
                        </a:lnSpc>
                      </a:pPr>
                      <a:r>
                        <a:rPr lang="fa-IR" sz="2000" b="1" kern="1200" dirty="0" smtClean="0">
                          <a:solidFill>
                            <a:schemeClr val="tx1"/>
                          </a:solidFill>
                          <a:latin typeface="+mn-lt"/>
                          <a:ea typeface="+mn-ea"/>
                          <a:cs typeface="B Lotus" pitchFamily="2" charset="-78"/>
                        </a:rPr>
                        <a:t>5. در ارتباط با او، از واژه‌ها وجملات مثبت استفاده كنيد،تا روح اميد وتلاش در او زنده شود.</a:t>
                      </a:r>
                      <a:endParaRPr lang="en-US" sz="2000" b="1" kern="1200" dirty="0" smtClean="0">
                        <a:solidFill>
                          <a:schemeClr val="tx1"/>
                        </a:solidFill>
                        <a:latin typeface="+mn-lt"/>
                        <a:ea typeface="+mn-ea"/>
                        <a:cs typeface="B Lotus" pitchFamily="2" charset="-78"/>
                      </a:endParaRPr>
                    </a:p>
                    <a:p>
                      <a:pPr lvl="1" rtl="1">
                        <a:lnSpc>
                          <a:spcPct val="150000"/>
                        </a:lnSpc>
                      </a:pPr>
                      <a:r>
                        <a:rPr lang="fa-IR" sz="2000" b="1" kern="1200" dirty="0" smtClean="0">
                          <a:solidFill>
                            <a:schemeClr val="tx1"/>
                          </a:solidFill>
                          <a:latin typeface="+mn-lt"/>
                          <a:ea typeface="+mn-ea"/>
                          <a:cs typeface="B Lotus" pitchFamily="2" charset="-78"/>
                        </a:rPr>
                        <a:t>6. مثلاً: شما آدم پرتلاش و باهوشي هستيد، و ظرفيّت بالايي داريد.</a:t>
                      </a:r>
                      <a:endParaRPr lang="en-US" sz="2000" b="1" kern="1200" dirty="0" smtClean="0">
                        <a:solidFill>
                          <a:schemeClr val="tx1"/>
                        </a:solidFill>
                        <a:latin typeface="+mn-lt"/>
                        <a:ea typeface="+mn-ea"/>
                        <a:cs typeface="B Lotus" pitchFamily="2" charset="-78"/>
                      </a:endParaRPr>
                    </a:p>
                    <a:p>
                      <a:pPr lvl="1" rtl="1">
                        <a:lnSpc>
                          <a:spcPct val="150000"/>
                        </a:lnSpc>
                      </a:pPr>
                      <a:r>
                        <a:rPr lang="fa-IR" sz="2000" b="1" kern="1200" dirty="0" smtClean="0">
                          <a:solidFill>
                            <a:schemeClr val="tx1"/>
                          </a:solidFill>
                          <a:latin typeface="+mn-lt"/>
                          <a:ea typeface="+mn-ea"/>
                          <a:cs typeface="B Lotus" pitchFamily="2" charset="-78"/>
                        </a:rPr>
                        <a:t>7. اجازه‏ی انتقاد كردن را به مخاطب بدهيد.</a:t>
                      </a:r>
                      <a:endParaRPr lang="en-US" sz="2000" b="1" kern="1200" dirty="0" smtClean="0">
                        <a:solidFill>
                          <a:schemeClr val="tx1"/>
                        </a:solidFill>
                        <a:latin typeface="+mn-lt"/>
                        <a:ea typeface="+mn-ea"/>
                        <a:cs typeface="B Lotus" pitchFamily="2" charset="-78"/>
                      </a:endParaRPr>
                    </a:p>
                    <a:p>
                      <a:pPr lvl="1" rtl="1">
                        <a:lnSpc>
                          <a:spcPct val="150000"/>
                        </a:lnSpc>
                      </a:pPr>
                      <a:r>
                        <a:rPr lang="fa-IR" sz="2000" b="1" kern="1200" dirty="0" smtClean="0">
                          <a:solidFill>
                            <a:schemeClr val="tx1"/>
                          </a:solidFill>
                          <a:latin typeface="+mn-lt"/>
                          <a:ea typeface="+mn-ea"/>
                          <a:cs typeface="B Lotus" pitchFamily="2" charset="-78"/>
                        </a:rPr>
                        <a:t>8. از برچسب زدن به مخاطب، خودداري كنيد.</a:t>
                      </a:r>
                      <a:endParaRPr lang="en-US" sz="2000" b="1" kern="1200" dirty="0" smtClean="0">
                        <a:solidFill>
                          <a:schemeClr val="tx1"/>
                        </a:solidFill>
                        <a:latin typeface="+mn-lt"/>
                        <a:ea typeface="+mn-ea"/>
                        <a:cs typeface="B Lotus" pitchFamily="2" charset="-78"/>
                      </a:endParaRPr>
                    </a:p>
                    <a:p>
                      <a:pPr lvl="1">
                        <a:lnSpc>
                          <a:spcPct val="150000"/>
                        </a:lnSpc>
                      </a:pPr>
                      <a:r>
                        <a:rPr lang="ar-SA" sz="2000" b="1" kern="1200" dirty="0" smtClean="0">
                          <a:solidFill>
                            <a:schemeClr val="tx1"/>
                          </a:solidFill>
                          <a:latin typeface="+mn-lt"/>
                          <a:ea typeface="+mn-ea"/>
                          <a:cs typeface="B Lotus" pitchFamily="2" charset="-78"/>
                        </a:rPr>
                        <a:t>9. كرامت وعزّت مخاطب را حفظ كنيد و او را تحقير نکنيد.</a:t>
                      </a:r>
                      <a:r>
                        <a:rPr lang="en-US" sz="2000" b="1" kern="1200" dirty="0" smtClean="0">
                          <a:solidFill>
                            <a:schemeClr val="tx1"/>
                          </a:solidFill>
                          <a:latin typeface="+mn-lt"/>
                          <a:ea typeface="+mn-ea"/>
                          <a:cs typeface="B Lotus" pitchFamily="2" charset="-78"/>
                        </a:rPr>
                        <a:t>]</a:t>
                      </a:r>
                      <a:r>
                        <a:rPr lang="ar-SA" sz="2000" b="1" kern="1200" dirty="0" smtClean="0">
                          <a:solidFill>
                            <a:schemeClr val="tx1"/>
                          </a:solidFill>
                          <a:latin typeface="+mn-lt"/>
                          <a:ea typeface="+mn-ea"/>
                          <a:cs typeface="B Lotus" pitchFamily="2" charset="-78"/>
                        </a:rPr>
                        <a:t>قُولُوا لِلنَّاسِ حُسناً</a:t>
                      </a:r>
                      <a:r>
                        <a:rPr lang="en-US" sz="2000" b="1" kern="1200" dirty="0" smtClean="0">
                          <a:solidFill>
                            <a:schemeClr val="tx1"/>
                          </a:solidFill>
                          <a:latin typeface="+mn-lt"/>
                          <a:ea typeface="+mn-ea"/>
                          <a:cs typeface="B Lotus" pitchFamily="2" charset="-78"/>
                        </a:rPr>
                        <a:t>[</a:t>
                      </a:r>
                      <a:r>
                        <a:rPr lang="ar-SA" sz="2000" b="1" kern="1200" dirty="0" smtClean="0">
                          <a:solidFill>
                            <a:schemeClr val="tx1"/>
                          </a:solidFill>
                          <a:latin typeface="+mn-lt"/>
                          <a:ea typeface="+mn-ea"/>
                          <a:cs typeface="B Lotus" pitchFamily="2" charset="-78"/>
                        </a:rPr>
                        <a:t>.</a:t>
                      </a:r>
                      <a:endParaRPr lang="en-US" sz="20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نوزدهم / قالب نکته ای</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3857620"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3571868"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28611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00036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271461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428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14310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185229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57160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14348" y="538290"/>
            <a:ext cx="396000"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2"/>
                                        </p:tgtEl>
                                        <p:attrNameLst>
                                          <p:attrName>style.visibility</p:attrName>
                                        </p:attrNameLst>
                                      </p:cBhvr>
                                      <p:to>
                                        <p:strVal val="visible"/>
                                      </p:to>
                                    </p:set>
                                    <p:anim calcmode="lin" valueType="num">
                                      <p:cBhvr additive="base">
                                        <p:cTn id="76" dur="1000" fill="hold"/>
                                        <p:tgtEl>
                                          <p:spTgt spid="22"/>
                                        </p:tgtEl>
                                        <p:attrNameLst>
                                          <p:attrName>ppt_x</p:attrName>
                                        </p:attrNameLst>
                                      </p:cBhvr>
                                      <p:tavLst>
                                        <p:tav tm="0">
                                          <p:val>
                                            <p:strVal val="0-#ppt_w/2"/>
                                          </p:val>
                                        </p:tav>
                                        <p:tav tm="100000">
                                          <p:val>
                                            <p:strVal val="#ppt_x"/>
                                          </p:val>
                                        </p:tav>
                                      </p:tavLst>
                                    </p:anim>
                                    <p:anim calcmode="lin" valueType="num">
                                      <p:cBhvr additive="base">
                                        <p:cTn id="77" dur="1000" fill="hold"/>
                                        <p:tgtEl>
                                          <p:spTgt spid="22"/>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0"/>
                                        </p:tgtEl>
                                        <p:attrNameLst>
                                          <p:attrName>style.visibility</p:attrName>
                                        </p:attrNameLst>
                                      </p:cBhvr>
                                      <p:to>
                                        <p:strVal val="visible"/>
                                      </p:to>
                                    </p:set>
                                    <p:anim calcmode="lin" valueType="num">
                                      <p:cBhvr additive="base">
                                        <p:cTn id="80" dur="1000" fill="hold"/>
                                        <p:tgtEl>
                                          <p:spTgt spid="20"/>
                                        </p:tgtEl>
                                        <p:attrNameLst>
                                          <p:attrName>ppt_x</p:attrName>
                                        </p:attrNameLst>
                                      </p:cBhvr>
                                      <p:tavLst>
                                        <p:tav tm="0">
                                          <p:val>
                                            <p:strVal val="0-#ppt_w/2"/>
                                          </p:val>
                                        </p:tav>
                                        <p:tav tm="100000">
                                          <p:val>
                                            <p:strVal val="#ppt_x"/>
                                          </p:val>
                                        </p:tav>
                                      </p:tavLst>
                                    </p:anim>
                                    <p:anim calcmode="lin" valueType="num">
                                      <p:cBhvr additive="base">
                                        <p:cTn id="81" dur="1000" fill="hold"/>
                                        <p:tgtEl>
                                          <p:spTgt spid="20"/>
                                        </p:tgtEl>
                                        <p:attrNameLst>
                                          <p:attrName>ppt_y</p:attrName>
                                        </p:attrNameLst>
                                      </p:cBhvr>
                                      <p:tavLst>
                                        <p:tav tm="0">
                                          <p:val>
                                            <p:strVal val="#ppt_y"/>
                                          </p:val>
                                        </p:tav>
                                        <p:tav tm="100000">
                                          <p:val>
                                            <p:strVal val="#ppt_y"/>
                                          </p:val>
                                        </p:tav>
                                      </p:tavLst>
                                    </p:anim>
                                  </p:childTnLst>
                                </p:cTn>
                              </p:par>
                            </p:childTnLst>
                          </p:cTn>
                        </p:par>
                        <p:par>
                          <p:cTn id="82" fill="hold">
                            <p:stCondLst>
                              <p:cond delay="2000"/>
                            </p:stCondLst>
                            <p:childTnLst>
                              <p:par>
                                <p:cTn id="83" presetID="10" presetClass="entr" presetSubtype="0" fill="hold" nodeType="afterEffect">
                                  <p:stCondLst>
                                    <p:cond delay="0"/>
                                  </p:stCondLst>
                                  <p:childTnLst>
                                    <p:set>
                                      <p:cBhvr>
                                        <p:cTn id="84" dur="1" fill="hold">
                                          <p:stCondLst>
                                            <p:cond delay="0"/>
                                          </p:stCondLst>
                                        </p:cTn>
                                        <p:tgtEl>
                                          <p:spTgt spid="30"/>
                                        </p:tgtEl>
                                        <p:attrNameLst>
                                          <p:attrName>style.visibility</p:attrName>
                                        </p:attrNameLst>
                                      </p:cBhvr>
                                      <p:to>
                                        <p:strVal val="visible"/>
                                      </p:to>
                                    </p:set>
                                    <p:animEffect transition="in" filter="fade">
                                      <p:cBhvr>
                                        <p:cTn id="85"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Lst>
  </p:timing>
</p:sld>
</file>

<file path=ppt/slides/slide248.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lvl="1" algn="just" rtl="1">
                        <a:lnSpc>
                          <a:spcPct val="150000"/>
                        </a:lnSpc>
                      </a:pPr>
                      <a:endParaRPr lang="fa-IR" sz="2100" b="1" kern="1200" dirty="0" smtClean="0">
                        <a:solidFill>
                          <a:schemeClr val="tx1"/>
                        </a:solidFill>
                        <a:latin typeface="+mn-lt"/>
                        <a:ea typeface="+mn-ea"/>
                        <a:cs typeface="B Lotus" pitchFamily="2" charset="-78"/>
                      </a:endParaRPr>
                    </a:p>
                    <a:p>
                      <a:pPr lvl="1" algn="just" rtl="1">
                        <a:lnSpc>
                          <a:spcPct val="150000"/>
                        </a:lnSpc>
                      </a:pPr>
                      <a:r>
                        <a:rPr lang="fa-IR" sz="2100" b="1" kern="1200" dirty="0" smtClean="0">
                          <a:solidFill>
                            <a:schemeClr val="tx1"/>
                          </a:solidFill>
                          <a:latin typeface="+mn-lt"/>
                          <a:ea typeface="+mn-ea"/>
                          <a:cs typeface="B Lotus" pitchFamily="2" charset="-78"/>
                        </a:rPr>
                        <a:t>10. از تشويق مخاطب، غفلت نكنيد.بعضي مواقع، حتّي با يك نگاه محبّت‌آميز مخاطب به راه مي‌افتد.</a:t>
                      </a:r>
                      <a:endParaRPr lang="en-US" sz="2100" b="1" kern="1200" dirty="0" smtClean="0">
                        <a:solidFill>
                          <a:schemeClr val="tx1"/>
                        </a:solidFill>
                        <a:latin typeface="+mn-lt"/>
                        <a:ea typeface="+mn-ea"/>
                        <a:cs typeface="B Lotus" pitchFamily="2" charset="-78"/>
                      </a:endParaRPr>
                    </a:p>
                    <a:p>
                      <a:pPr lvl="1" algn="just" rtl="1">
                        <a:lnSpc>
                          <a:spcPct val="150000"/>
                        </a:lnSpc>
                      </a:pPr>
                      <a:r>
                        <a:rPr lang="fa-IR" sz="2100" b="1" kern="1200" dirty="0" smtClean="0">
                          <a:solidFill>
                            <a:schemeClr val="tx1"/>
                          </a:solidFill>
                          <a:latin typeface="+mn-lt"/>
                          <a:ea typeface="+mn-ea"/>
                          <a:cs typeface="B Lotus" pitchFamily="2" charset="-78"/>
                        </a:rPr>
                        <a:t>11. حسّمسئولیّت‌پذيري مخاطب راتحريك كنيد واز پذيرفتن تمام كارهاي او خودداري كنيد.</a:t>
                      </a:r>
                      <a:endParaRPr lang="en-US" sz="2100" b="1" kern="1200" dirty="0" smtClean="0">
                        <a:solidFill>
                          <a:schemeClr val="tx1"/>
                        </a:solidFill>
                        <a:latin typeface="+mn-lt"/>
                        <a:ea typeface="+mn-ea"/>
                        <a:cs typeface="B Lotus" pitchFamily="2" charset="-78"/>
                      </a:endParaRPr>
                    </a:p>
                    <a:p>
                      <a:pPr lvl="1" algn="just" rtl="1">
                        <a:lnSpc>
                          <a:spcPct val="150000"/>
                        </a:lnSpc>
                      </a:pPr>
                      <a:r>
                        <a:rPr lang="fa-IR" sz="2100" b="1" kern="1200" dirty="0" smtClean="0">
                          <a:solidFill>
                            <a:schemeClr val="tx1"/>
                          </a:solidFill>
                          <a:latin typeface="+mn-lt"/>
                          <a:ea typeface="+mn-ea"/>
                          <a:cs typeface="B Lotus" pitchFamily="2" charset="-78"/>
                        </a:rPr>
                        <a:t>12. نسبت به روحيّه‏ی طغيانگري او، با اغماض برخورد كنيد.</a:t>
                      </a:r>
                      <a:endParaRPr lang="en-US" sz="2100" b="1" kern="1200" dirty="0" smtClean="0">
                        <a:solidFill>
                          <a:schemeClr val="tx1"/>
                        </a:solidFill>
                        <a:latin typeface="+mn-lt"/>
                        <a:ea typeface="+mn-ea"/>
                        <a:cs typeface="B Lotus" pitchFamily="2" charset="-78"/>
                      </a:endParaRPr>
                    </a:p>
                    <a:p>
                      <a:pPr lvl="1" algn="just" rtl="1">
                        <a:lnSpc>
                          <a:spcPct val="150000"/>
                        </a:lnSpc>
                      </a:pPr>
                      <a:r>
                        <a:rPr lang="fa-IR" sz="2100" b="1" kern="1200" dirty="0" smtClean="0">
                          <a:solidFill>
                            <a:schemeClr val="tx1"/>
                          </a:solidFill>
                          <a:latin typeface="+mn-lt"/>
                          <a:ea typeface="+mn-ea"/>
                          <a:cs typeface="B Lotus" pitchFamily="2" charset="-78"/>
                        </a:rPr>
                        <a:t>13. هر چه شناخت شما از مخاطب بيشتر باشد، ارتباط بهتري مي‌توانيد ايجاد كنيد.</a:t>
                      </a:r>
                      <a:endParaRPr lang="en-US" sz="2100" b="1" kern="1200" dirty="0" smtClean="0">
                        <a:solidFill>
                          <a:schemeClr val="tx1"/>
                        </a:solidFill>
                        <a:latin typeface="+mn-lt"/>
                        <a:ea typeface="+mn-ea"/>
                        <a:cs typeface="B Lotus" pitchFamily="2" charset="-78"/>
                      </a:endParaRPr>
                    </a:p>
                    <a:p>
                      <a:pPr lvl="1" algn="just" rtl="1">
                        <a:lnSpc>
                          <a:spcPct val="150000"/>
                        </a:lnSpc>
                      </a:pPr>
                      <a:r>
                        <a:rPr lang="fa-IR" sz="2100" b="1" kern="1200" dirty="0" smtClean="0">
                          <a:solidFill>
                            <a:schemeClr val="tx1"/>
                          </a:solidFill>
                          <a:latin typeface="+mn-lt"/>
                          <a:ea typeface="+mn-ea"/>
                          <a:cs typeface="B Lotus" pitchFamily="2" charset="-78"/>
                        </a:rPr>
                        <a:t>14. با مخاطب، رابطه‌اي صميمي داشته باشيد.</a:t>
                      </a:r>
                      <a:endParaRPr lang="en-US" sz="2100" b="1" kern="1200" dirty="0" smtClean="0">
                        <a:solidFill>
                          <a:schemeClr val="tx1"/>
                        </a:solidFill>
                        <a:latin typeface="+mn-lt"/>
                        <a:ea typeface="+mn-ea"/>
                        <a:cs typeface="B Lotus" pitchFamily="2" charset="-78"/>
                      </a:endParaRPr>
                    </a:p>
                    <a:p>
                      <a:pPr lvl="1" algn="just" rtl="1">
                        <a:lnSpc>
                          <a:spcPct val="150000"/>
                        </a:lnSpc>
                      </a:pPr>
                      <a:r>
                        <a:rPr lang="fa-IR" sz="2100" b="1" kern="1200" dirty="0" smtClean="0">
                          <a:solidFill>
                            <a:schemeClr val="tx1"/>
                          </a:solidFill>
                          <a:latin typeface="+mn-lt"/>
                          <a:ea typeface="+mn-ea"/>
                          <a:cs typeface="B Lotus" pitchFamily="2" charset="-78"/>
                        </a:rPr>
                        <a:t>15. بين مخاطبان خود تفاوتي نگذاريد.</a:t>
                      </a:r>
                      <a:endParaRPr lang="en-US" sz="2100" b="1" kern="1200" dirty="0" smtClean="0">
                        <a:solidFill>
                          <a:schemeClr val="tx1"/>
                        </a:solidFill>
                        <a:latin typeface="+mn-lt"/>
                        <a:ea typeface="+mn-ea"/>
                        <a:cs typeface="B Lotus" pitchFamily="2" charset="-78"/>
                      </a:endParaRPr>
                    </a:p>
                    <a:p>
                      <a:pPr lvl="1" algn="just" rtl="1">
                        <a:lnSpc>
                          <a:spcPct val="150000"/>
                        </a:lnSpc>
                      </a:pPr>
                      <a:r>
                        <a:rPr lang="fa-IR" sz="2100" b="1" kern="1200" dirty="0" smtClean="0">
                          <a:solidFill>
                            <a:schemeClr val="tx1"/>
                          </a:solidFill>
                          <a:latin typeface="+mn-lt"/>
                          <a:ea typeface="+mn-ea"/>
                          <a:cs typeface="B Lotus" pitchFamily="2" charset="-78"/>
                        </a:rPr>
                        <a:t>16. با مخاطبان خود صادق باشيد.</a:t>
                      </a:r>
                      <a:endParaRPr lang="en-US" sz="2100" b="1" kern="1200" dirty="0" smtClean="0">
                        <a:solidFill>
                          <a:schemeClr val="tx1"/>
                        </a:solidFill>
                        <a:latin typeface="+mn-lt"/>
                        <a:ea typeface="+mn-ea"/>
                        <a:cs typeface="B Lotus" pitchFamily="2" charset="-78"/>
                      </a:endParaRPr>
                    </a:p>
                    <a:p>
                      <a:pPr lvl="1" algn="just" rtl="1">
                        <a:lnSpc>
                          <a:spcPct val="150000"/>
                        </a:lnSpc>
                      </a:pPr>
                      <a:r>
                        <a:rPr lang="fa-IR" sz="2100" b="1" kern="1200" dirty="0" smtClean="0">
                          <a:solidFill>
                            <a:schemeClr val="tx1"/>
                          </a:solidFill>
                          <a:latin typeface="+mn-lt"/>
                          <a:ea typeface="+mn-ea"/>
                          <a:cs typeface="B Lotus" pitchFamily="2" charset="-78"/>
                        </a:rPr>
                        <a:t>17. در برخورد با مخاطبان، نرم‌خو بوده، با مهرباني برخورد كنيد.</a:t>
                      </a:r>
                      <a:endParaRPr lang="en-US" sz="2100" b="1" kern="1200" dirty="0" smtClean="0">
                        <a:solidFill>
                          <a:schemeClr val="tx1"/>
                        </a:solidFill>
                        <a:latin typeface="+mn-lt"/>
                        <a:ea typeface="+mn-ea"/>
                        <a:cs typeface="B Lotus" pitchFamily="2" charset="-78"/>
                      </a:endParaRPr>
                    </a:p>
                    <a:p>
                      <a:pPr lvl="1" algn="just" rtl="1">
                        <a:lnSpc>
                          <a:spcPct val="150000"/>
                        </a:lnSpc>
                      </a:pPr>
                      <a:r>
                        <a:rPr lang="fa-IR" sz="2100" b="1" kern="1200" dirty="0" smtClean="0">
                          <a:solidFill>
                            <a:schemeClr val="tx1"/>
                          </a:solidFill>
                          <a:latin typeface="+mn-lt"/>
                          <a:ea typeface="+mn-ea"/>
                          <a:cs typeface="B Lotus" pitchFamily="2" charset="-78"/>
                        </a:rPr>
                        <a:t>18. سعي كنيد به گونه‌اي رفتار كنيد كه مخاطبان، شما را از خودشان بدانند.</a:t>
                      </a:r>
                      <a:endParaRPr lang="en-US" sz="21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نوزدهم / قالب نکته ای</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3857620"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3571868"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28611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00036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271461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428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14310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185229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57160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gd name="adj" fmla="val 0"/>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14348"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2"/>
                                        </p:tgtEl>
                                        <p:attrNameLst>
                                          <p:attrName>style.visibility</p:attrName>
                                        </p:attrNameLst>
                                      </p:cBhvr>
                                      <p:to>
                                        <p:strVal val="visible"/>
                                      </p:to>
                                    </p:set>
                                    <p:anim calcmode="lin" valueType="num">
                                      <p:cBhvr additive="base">
                                        <p:cTn id="76" dur="1000" fill="hold"/>
                                        <p:tgtEl>
                                          <p:spTgt spid="22"/>
                                        </p:tgtEl>
                                        <p:attrNameLst>
                                          <p:attrName>ppt_x</p:attrName>
                                        </p:attrNameLst>
                                      </p:cBhvr>
                                      <p:tavLst>
                                        <p:tav tm="0">
                                          <p:val>
                                            <p:strVal val="0-#ppt_w/2"/>
                                          </p:val>
                                        </p:tav>
                                        <p:tav tm="100000">
                                          <p:val>
                                            <p:strVal val="#ppt_x"/>
                                          </p:val>
                                        </p:tav>
                                      </p:tavLst>
                                    </p:anim>
                                    <p:anim calcmode="lin" valueType="num">
                                      <p:cBhvr additive="base">
                                        <p:cTn id="77" dur="1000" fill="hold"/>
                                        <p:tgtEl>
                                          <p:spTgt spid="22"/>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0"/>
                                        </p:tgtEl>
                                        <p:attrNameLst>
                                          <p:attrName>style.visibility</p:attrName>
                                        </p:attrNameLst>
                                      </p:cBhvr>
                                      <p:to>
                                        <p:strVal val="visible"/>
                                      </p:to>
                                    </p:set>
                                    <p:anim calcmode="lin" valueType="num">
                                      <p:cBhvr additive="base">
                                        <p:cTn id="80" dur="1000" fill="hold"/>
                                        <p:tgtEl>
                                          <p:spTgt spid="20"/>
                                        </p:tgtEl>
                                        <p:attrNameLst>
                                          <p:attrName>ppt_x</p:attrName>
                                        </p:attrNameLst>
                                      </p:cBhvr>
                                      <p:tavLst>
                                        <p:tav tm="0">
                                          <p:val>
                                            <p:strVal val="0-#ppt_w/2"/>
                                          </p:val>
                                        </p:tav>
                                        <p:tav tm="100000">
                                          <p:val>
                                            <p:strVal val="#ppt_x"/>
                                          </p:val>
                                        </p:tav>
                                      </p:tavLst>
                                    </p:anim>
                                    <p:anim calcmode="lin" valueType="num">
                                      <p:cBhvr additive="base">
                                        <p:cTn id="81" dur="1000" fill="hold"/>
                                        <p:tgtEl>
                                          <p:spTgt spid="20"/>
                                        </p:tgtEl>
                                        <p:attrNameLst>
                                          <p:attrName>ppt_y</p:attrName>
                                        </p:attrNameLst>
                                      </p:cBhvr>
                                      <p:tavLst>
                                        <p:tav tm="0">
                                          <p:val>
                                            <p:strVal val="#ppt_y"/>
                                          </p:val>
                                        </p:tav>
                                        <p:tav tm="100000">
                                          <p:val>
                                            <p:strVal val="#ppt_y"/>
                                          </p:val>
                                        </p:tav>
                                      </p:tavLst>
                                    </p:anim>
                                  </p:childTnLst>
                                </p:cTn>
                              </p:par>
                            </p:childTnLst>
                          </p:cTn>
                        </p:par>
                        <p:par>
                          <p:cTn id="82" fill="hold">
                            <p:stCondLst>
                              <p:cond delay="2000"/>
                            </p:stCondLst>
                            <p:childTnLst>
                              <p:par>
                                <p:cTn id="83" presetID="10" presetClass="entr" presetSubtype="0" fill="hold" nodeType="afterEffect">
                                  <p:stCondLst>
                                    <p:cond delay="0"/>
                                  </p:stCondLst>
                                  <p:childTnLst>
                                    <p:set>
                                      <p:cBhvr>
                                        <p:cTn id="84" dur="1" fill="hold">
                                          <p:stCondLst>
                                            <p:cond delay="0"/>
                                          </p:stCondLst>
                                        </p:cTn>
                                        <p:tgtEl>
                                          <p:spTgt spid="30"/>
                                        </p:tgtEl>
                                        <p:attrNameLst>
                                          <p:attrName>style.visibility</p:attrName>
                                        </p:attrNameLst>
                                      </p:cBhvr>
                                      <p:to>
                                        <p:strVal val="visible"/>
                                      </p:to>
                                    </p:set>
                                    <p:animEffect transition="in" filter="fade">
                                      <p:cBhvr>
                                        <p:cTn id="85"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Lst>
  </p:timing>
</p:sld>
</file>

<file path=ppt/slides/slide249.xml><?xml version="1.0" encoding="utf-8"?>
<p:sld xmlns:a="http://schemas.openxmlformats.org/drawingml/2006/main" xmlns:r="http://schemas.openxmlformats.org/officeDocument/2006/relationships" xmlns:p="http://schemas.openxmlformats.org/presentationml/2006/main">
  <p:cSld>
    <p:bg>
      <p:bgPr>
        <a:blipFill dpi="0" rotWithShape="1">
          <a:blip r:embed="rId3" cstate="print">
            <a:lum/>
          </a:blip>
          <a:srcRect/>
          <a:stretch>
            <a:fillRect/>
          </a:stretch>
        </a:blipFill>
        <a:effectLst/>
      </p:bgPr>
    </p:bg>
    <p:spTree>
      <p:nvGrpSpPr>
        <p:cNvPr id="1" name=""/>
        <p:cNvGrpSpPr/>
        <p:nvPr/>
      </p:nvGrpSpPr>
      <p:grpSpPr>
        <a:xfrm>
          <a:off x="0" y="0"/>
          <a:ext cx="0" cy="0"/>
          <a:chOff x="0" y="0"/>
          <a:chExt cx="0" cy="0"/>
        </a:xfrm>
      </p:grpSpPr>
      <p:pic>
        <p:nvPicPr>
          <p:cNvPr id="2050"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5295931" y="1214422"/>
            <a:ext cx="3490911" cy="708549"/>
          </a:xfrm>
          <a:prstGeom prst="rect">
            <a:avLst/>
          </a:prstGeom>
          <a:noFill/>
        </p:spPr>
      </p:pic>
      <p:sp>
        <p:nvSpPr>
          <p:cNvPr id="14" name="TextBox 13"/>
          <p:cNvSpPr txBox="1"/>
          <p:nvPr/>
        </p:nvSpPr>
        <p:spPr>
          <a:xfrm>
            <a:off x="6494289" y="1342673"/>
            <a:ext cx="1094195"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معنای روش </a:t>
            </a:r>
            <a:endParaRPr lang="fa-IR" sz="1700" b="1" dirty="0">
              <a:effectLst/>
              <a:cs typeface="B Mitra" pitchFamily="2" charset="-78"/>
            </a:endParaRPr>
          </a:p>
        </p:txBody>
      </p:sp>
      <p:pic>
        <p:nvPicPr>
          <p:cNvPr id="23"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5081617" y="1862134"/>
            <a:ext cx="3490911" cy="708549"/>
          </a:xfrm>
          <a:prstGeom prst="rect">
            <a:avLst/>
          </a:prstGeom>
          <a:noFill/>
        </p:spPr>
      </p:pic>
      <p:pic>
        <p:nvPicPr>
          <p:cNvPr id="24"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867303" y="2500306"/>
            <a:ext cx="3490911" cy="708549"/>
          </a:xfrm>
          <a:prstGeom prst="rect">
            <a:avLst/>
          </a:prstGeom>
          <a:noFill/>
        </p:spPr>
      </p:pic>
      <p:pic>
        <p:nvPicPr>
          <p:cNvPr id="25"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652989" y="3148018"/>
            <a:ext cx="3490911" cy="708549"/>
          </a:xfrm>
          <a:prstGeom prst="rect">
            <a:avLst/>
          </a:prstGeom>
          <a:noFill/>
        </p:spPr>
      </p:pic>
      <p:pic>
        <p:nvPicPr>
          <p:cNvPr id="27"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438675" y="3790960"/>
            <a:ext cx="3490911" cy="708549"/>
          </a:xfrm>
          <a:prstGeom prst="rect">
            <a:avLst/>
          </a:prstGeom>
          <a:noFill/>
        </p:spPr>
      </p:pic>
      <p:pic>
        <p:nvPicPr>
          <p:cNvPr id="28"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224361" y="4433902"/>
            <a:ext cx="3490911" cy="708549"/>
          </a:xfrm>
          <a:prstGeom prst="rect">
            <a:avLst/>
          </a:prstGeom>
          <a:noFill/>
        </p:spPr>
      </p:pic>
      <p:pic>
        <p:nvPicPr>
          <p:cNvPr id="29"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081485" y="5076844"/>
            <a:ext cx="3490911" cy="708549"/>
          </a:xfrm>
          <a:prstGeom prst="rect">
            <a:avLst/>
          </a:prstGeom>
          <a:noFill/>
        </p:spPr>
      </p:pic>
      <p:pic>
        <p:nvPicPr>
          <p:cNvPr id="30"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3786182" y="5715016"/>
            <a:ext cx="3490911" cy="708549"/>
          </a:xfrm>
          <a:prstGeom prst="rect">
            <a:avLst/>
          </a:prstGeom>
          <a:noFill/>
        </p:spPr>
      </p:pic>
      <p:pic>
        <p:nvPicPr>
          <p:cNvPr id="53"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795469" y="1504944"/>
            <a:ext cx="3490911" cy="708549"/>
          </a:xfrm>
          <a:prstGeom prst="rect">
            <a:avLst/>
          </a:prstGeom>
          <a:noFill/>
        </p:spPr>
      </p:pic>
      <p:pic>
        <p:nvPicPr>
          <p:cNvPr id="54"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581155" y="2152656"/>
            <a:ext cx="3490911" cy="708549"/>
          </a:xfrm>
          <a:prstGeom prst="rect">
            <a:avLst/>
          </a:prstGeom>
          <a:noFill/>
        </p:spPr>
      </p:pic>
      <p:pic>
        <p:nvPicPr>
          <p:cNvPr id="55"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366841" y="2790828"/>
            <a:ext cx="3490911" cy="708549"/>
          </a:xfrm>
          <a:prstGeom prst="rect">
            <a:avLst/>
          </a:prstGeom>
          <a:noFill/>
        </p:spPr>
      </p:pic>
      <p:pic>
        <p:nvPicPr>
          <p:cNvPr id="56"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152527" y="3438540"/>
            <a:ext cx="3490911" cy="708549"/>
          </a:xfrm>
          <a:prstGeom prst="rect">
            <a:avLst/>
          </a:prstGeom>
          <a:noFill/>
        </p:spPr>
      </p:pic>
      <p:pic>
        <p:nvPicPr>
          <p:cNvPr id="57"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938213" y="4081482"/>
            <a:ext cx="3490911" cy="708549"/>
          </a:xfrm>
          <a:prstGeom prst="rect">
            <a:avLst/>
          </a:prstGeom>
          <a:noFill/>
        </p:spPr>
      </p:pic>
      <p:pic>
        <p:nvPicPr>
          <p:cNvPr id="58"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723899" y="4724424"/>
            <a:ext cx="3490911" cy="708549"/>
          </a:xfrm>
          <a:prstGeom prst="rect">
            <a:avLst/>
          </a:prstGeom>
          <a:noFill/>
        </p:spPr>
      </p:pic>
      <p:pic>
        <p:nvPicPr>
          <p:cNvPr id="59"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581023" y="5367366"/>
            <a:ext cx="3490911" cy="708549"/>
          </a:xfrm>
          <a:prstGeom prst="rect">
            <a:avLst/>
          </a:prstGeom>
          <a:noFill/>
        </p:spPr>
      </p:pic>
      <p:pic>
        <p:nvPicPr>
          <p:cNvPr id="60"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285720" y="6005538"/>
            <a:ext cx="3490911" cy="708549"/>
          </a:xfrm>
          <a:prstGeom prst="rect">
            <a:avLst/>
          </a:prstGeom>
          <a:noFill/>
        </p:spPr>
      </p:pic>
      <p:sp>
        <p:nvSpPr>
          <p:cNvPr id="61" name="TextBox 60"/>
          <p:cNvSpPr txBox="1"/>
          <p:nvPr/>
        </p:nvSpPr>
        <p:spPr>
          <a:xfrm>
            <a:off x="5958504" y="1974034"/>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 قالب داستان</a:t>
            </a:r>
            <a:endParaRPr lang="fa-IR" sz="1700" b="1" dirty="0">
              <a:effectLst/>
              <a:cs typeface="B Mitra" pitchFamily="2" charset="-78"/>
            </a:endParaRPr>
          </a:p>
        </p:txBody>
      </p:sp>
      <p:sp>
        <p:nvSpPr>
          <p:cNvPr id="62" name="TextBox 61"/>
          <p:cNvSpPr txBox="1"/>
          <p:nvPr/>
        </p:nvSpPr>
        <p:spPr>
          <a:xfrm>
            <a:off x="5529876" y="2612206"/>
            <a:ext cx="2165765"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2-قالب پرسش و پاسخ</a:t>
            </a:r>
            <a:endParaRPr lang="fa-IR" sz="1700" b="1" dirty="0">
              <a:effectLst/>
              <a:cs typeface="B Mitra" pitchFamily="2" charset="-78"/>
            </a:endParaRPr>
          </a:p>
        </p:txBody>
      </p:sp>
      <p:sp>
        <p:nvSpPr>
          <p:cNvPr id="63" name="TextBox 62"/>
          <p:cNvSpPr txBox="1"/>
          <p:nvPr/>
        </p:nvSpPr>
        <p:spPr>
          <a:xfrm>
            <a:off x="5529876" y="3276269"/>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3- قالب انواعی</a:t>
            </a:r>
            <a:endParaRPr lang="fa-IR" sz="1700" b="1" dirty="0">
              <a:effectLst/>
              <a:cs typeface="B Mitra" pitchFamily="2" charset="-78"/>
            </a:endParaRPr>
          </a:p>
        </p:txBody>
      </p:sp>
      <p:sp>
        <p:nvSpPr>
          <p:cNvPr id="64" name="TextBox 63"/>
          <p:cNvSpPr txBox="1"/>
          <p:nvPr/>
        </p:nvSpPr>
        <p:spPr>
          <a:xfrm>
            <a:off x="5315562" y="3919211"/>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4-قالب گروهی</a:t>
            </a:r>
            <a:endParaRPr lang="fa-IR" sz="1700" b="1" dirty="0">
              <a:effectLst/>
              <a:cs typeface="B Mitra" pitchFamily="2" charset="-78"/>
            </a:endParaRPr>
          </a:p>
        </p:txBody>
      </p:sp>
      <p:sp>
        <p:nvSpPr>
          <p:cNvPr id="65" name="TextBox 64"/>
          <p:cNvSpPr txBox="1"/>
          <p:nvPr/>
        </p:nvSpPr>
        <p:spPr>
          <a:xfrm>
            <a:off x="5101248" y="4562153"/>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5-قالب شعاری</a:t>
            </a:r>
            <a:endParaRPr lang="fa-IR" sz="1700" b="1" dirty="0">
              <a:effectLst/>
              <a:cs typeface="B Mitra" pitchFamily="2" charset="-78"/>
            </a:endParaRPr>
          </a:p>
        </p:txBody>
      </p:sp>
      <p:sp>
        <p:nvSpPr>
          <p:cNvPr id="66" name="TextBox 65"/>
          <p:cNvSpPr txBox="1"/>
          <p:nvPr/>
        </p:nvSpPr>
        <p:spPr>
          <a:xfrm>
            <a:off x="4958372" y="5205095"/>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6-قالب آدابی</a:t>
            </a:r>
            <a:endParaRPr lang="fa-IR" sz="1700" b="1" dirty="0">
              <a:effectLst/>
              <a:cs typeface="B Mitra" pitchFamily="2" charset="-78"/>
            </a:endParaRPr>
          </a:p>
        </p:txBody>
      </p:sp>
      <p:sp>
        <p:nvSpPr>
          <p:cNvPr id="67" name="TextBox 66"/>
          <p:cNvSpPr txBox="1"/>
          <p:nvPr/>
        </p:nvSpPr>
        <p:spPr>
          <a:xfrm>
            <a:off x="4663069" y="5843267"/>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7-قالب عددی</a:t>
            </a:r>
            <a:endParaRPr lang="fa-IR" sz="1700" b="1" dirty="0">
              <a:effectLst/>
              <a:cs typeface="B Mitra" pitchFamily="2" charset="-78"/>
            </a:endParaRPr>
          </a:p>
        </p:txBody>
      </p:sp>
      <p:sp>
        <p:nvSpPr>
          <p:cNvPr id="68" name="TextBox 67"/>
          <p:cNvSpPr txBox="1"/>
          <p:nvPr/>
        </p:nvSpPr>
        <p:spPr>
          <a:xfrm>
            <a:off x="2672356" y="1633195"/>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9-قالب نمادین</a:t>
            </a:r>
            <a:endParaRPr lang="fa-IR" sz="1700" b="1" dirty="0">
              <a:effectLst/>
              <a:cs typeface="B Mitra" pitchFamily="2" charset="-78"/>
            </a:endParaRPr>
          </a:p>
        </p:txBody>
      </p:sp>
      <p:sp>
        <p:nvSpPr>
          <p:cNvPr id="69" name="TextBox 68"/>
          <p:cNvSpPr txBox="1"/>
          <p:nvPr/>
        </p:nvSpPr>
        <p:spPr>
          <a:xfrm>
            <a:off x="2458042" y="2280907"/>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10-قالب تشبیهی</a:t>
            </a:r>
            <a:endParaRPr lang="fa-IR" sz="1700" b="1" dirty="0">
              <a:effectLst/>
              <a:cs typeface="B Mitra" pitchFamily="2" charset="-78"/>
            </a:endParaRPr>
          </a:p>
        </p:txBody>
      </p:sp>
      <p:sp>
        <p:nvSpPr>
          <p:cNvPr id="70" name="TextBox 69"/>
          <p:cNvSpPr txBox="1"/>
          <p:nvPr/>
        </p:nvSpPr>
        <p:spPr>
          <a:xfrm>
            <a:off x="2243728" y="2919079"/>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11-قالب نکته ای</a:t>
            </a:r>
            <a:endParaRPr lang="fa-IR" sz="1700" b="1" dirty="0">
              <a:effectLst/>
              <a:cs typeface="B Mitra" pitchFamily="2" charset="-78"/>
            </a:endParaRPr>
          </a:p>
        </p:txBody>
      </p:sp>
      <p:sp>
        <p:nvSpPr>
          <p:cNvPr id="71" name="TextBox 70">
            <a:hlinkClick r:id="rId5" action="ppaction://hlinksldjump">
              <a:snd r:embed="rId6" name="thbad.wav"/>
            </a:hlinkClick>
            <a:hlinkHover r:id="" action="ppaction://noaction">
              <a:snd r:embed="rId7" name="0.wav"/>
            </a:hlinkHover>
          </p:cNvPr>
          <p:cNvSpPr txBox="1"/>
          <p:nvPr/>
        </p:nvSpPr>
        <p:spPr>
          <a:xfrm>
            <a:off x="2029414" y="3566791"/>
            <a:ext cx="1737137" cy="452047"/>
          </a:xfrm>
          <a:prstGeom prst="rect">
            <a:avLst/>
          </a:prstGeom>
          <a:noFill/>
        </p:spPr>
        <p:txBody>
          <a:bodyPr wrap="square" rtlCol="1" anchor="ctr">
            <a:spAutoFit/>
          </a:bodyPr>
          <a:lstStyle/>
          <a:p>
            <a:pPr algn="ctr">
              <a:lnSpc>
                <a:spcPct val="150000"/>
              </a:lnSpc>
            </a:pPr>
            <a:r>
              <a:rPr lang="fa-IR" sz="1700" b="1" dirty="0" smtClean="0">
                <a:effectLst>
                  <a:glow rad="101600">
                    <a:schemeClr val="accent3">
                      <a:satMod val="175000"/>
                      <a:alpha val="40000"/>
                    </a:schemeClr>
                  </a:glow>
                </a:effectLst>
                <a:cs typeface="B Mitra" pitchFamily="2" charset="-78"/>
              </a:rPr>
              <a:t>12-قالب تعارضی</a:t>
            </a:r>
            <a:endParaRPr lang="fa-IR" sz="1700" b="1" dirty="0">
              <a:effectLst>
                <a:glow rad="101600">
                  <a:schemeClr val="accent3">
                    <a:satMod val="175000"/>
                    <a:alpha val="40000"/>
                  </a:schemeClr>
                </a:glow>
              </a:effectLst>
              <a:cs typeface="B Mitra" pitchFamily="2" charset="-78"/>
            </a:endParaRPr>
          </a:p>
        </p:txBody>
      </p:sp>
      <p:sp>
        <p:nvSpPr>
          <p:cNvPr id="72" name="TextBox 71"/>
          <p:cNvSpPr txBox="1"/>
          <p:nvPr/>
        </p:nvSpPr>
        <p:spPr>
          <a:xfrm>
            <a:off x="1815100" y="4209733"/>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13-قالب مقایسه ای</a:t>
            </a:r>
            <a:endParaRPr lang="fa-IR" sz="1700" b="1" dirty="0">
              <a:effectLst/>
              <a:cs typeface="B Mitra" pitchFamily="2" charset="-78"/>
            </a:endParaRPr>
          </a:p>
        </p:txBody>
      </p:sp>
      <p:sp>
        <p:nvSpPr>
          <p:cNvPr id="73" name="TextBox 72"/>
          <p:cNvSpPr txBox="1"/>
          <p:nvPr/>
        </p:nvSpPr>
        <p:spPr>
          <a:xfrm>
            <a:off x="1600786" y="4852675"/>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14-قالب نسخه ای</a:t>
            </a:r>
            <a:endParaRPr lang="fa-IR" sz="1700" b="1" dirty="0">
              <a:effectLst/>
              <a:cs typeface="B Mitra" pitchFamily="2" charset="-78"/>
            </a:endParaRPr>
          </a:p>
        </p:txBody>
      </p:sp>
      <p:sp>
        <p:nvSpPr>
          <p:cNvPr id="74" name="TextBox 73"/>
          <p:cNvSpPr txBox="1"/>
          <p:nvPr/>
        </p:nvSpPr>
        <p:spPr>
          <a:xfrm>
            <a:off x="1457910" y="5495617"/>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15-قالب نمایشی</a:t>
            </a:r>
            <a:endParaRPr lang="fa-IR" sz="1700" b="1" dirty="0">
              <a:effectLst/>
              <a:cs typeface="B Mitra" pitchFamily="2" charset="-78"/>
            </a:endParaRPr>
          </a:p>
        </p:txBody>
      </p:sp>
      <p:sp>
        <p:nvSpPr>
          <p:cNvPr id="75" name="TextBox 74"/>
          <p:cNvSpPr txBox="1"/>
          <p:nvPr/>
        </p:nvSpPr>
        <p:spPr>
          <a:xfrm>
            <a:off x="1162607" y="6133789"/>
            <a:ext cx="1737137" cy="452047"/>
          </a:xfrm>
          <a:prstGeom prst="rect">
            <a:avLst/>
          </a:prstGeom>
          <a:noFill/>
        </p:spPr>
        <p:txBody>
          <a:bodyPr wrap="square" rtlCol="1" anchor="ctr">
            <a:spAutoFit/>
          </a:bodyPr>
          <a:lstStyle/>
          <a:p>
            <a:pPr algn="ctr" rtl="0">
              <a:lnSpc>
                <a:spcPct val="150000"/>
              </a:lnSpc>
            </a:pPr>
            <a:r>
              <a:rPr lang="fa-IR" sz="1700" b="1" dirty="0" smtClean="0">
                <a:effectLst/>
                <a:cs typeface="B Mitra" pitchFamily="2" charset="-78"/>
              </a:rPr>
              <a:t>16-قالب توصیفی</a:t>
            </a:r>
            <a:endParaRPr lang="fa-IR" sz="1700" b="1" dirty="0">
              <a:effectLst/>
              <a:cs typeface="B Mitra" pitchFamily="2" charset="-78"/>
            </a:endParaRPr>
          </a:p>
        </p:txBody>
      </p:sp>
      <p:pic>
        <p:nvPicPr>
          <p:cNvPr id="76" name="Picture 2" descr="G:\ramezan 1390\pic - file\bais\b1.jpg">
            <a:hlinkClick r:id="rId8" action="ppaction://hlinksldjump">
              <a:snd r:embed="rId6" name="thbad.wav"/>
            </a:hlinkClick>
            <a:hlinkHover r:id="" action="ppaction://noaction">
              <a:snd r:embed="rId7" name="0.wav"/>
            </a:hlinkHover>
          </p:cNvPr>
          <p:cNvPicPr>
            <a:picLocks noChangeAspect="1" noChangeArrowheads="1"/>
          </p:cNvPicPr>
          <p:nvPr/>
        </p:nvPicPr>
        <p:blipFill>
          <a:blip r:embed="rId9" cstate="print"/>
          <a:srcRect/>
          <a:stretch>
            <a:fillRect/>
          </a:stretch>
        </p:blipFill>
        <p:spPr bwMode="auto">
          <a:xfrm>
            <a:off x="7929586" y="241290"/>
            <a:ext cx="383226" cy="396000"/>
          </a:xfrm>
          <a:prstGeom prst="rect">
            <a:avLst/>
          </a:prstGeom>
          <a:noFill/>
        </p:spPr>
      </p:pic>
      <p:pic>
        <p:nvPicPr>
          <p:cNvPr id="77" name="Picture 5" descr="D:\narmafzar H edayat\power point\Ordodari\pic\exist copy.png">
            <a:hlinkClick r:id="" action="ppaction://hlinkshowjump?jump=endshow">
              <a:snd r:embed="rId6" name="thbad.wav"/>
            </a:hlinkClick>
            <a:hlinkHover r:id="" action="ppaction://noaction">
              <a:snd r:embed="rId7" name="0.wav"/>
            </a:hlinkHover>
          </p:cNvPr>
          <p:cNvPicPr>
            <a:picLocks noChangeAspect="1" noChangeArrowheads="1"/>
          </p:cNvPicPr>
          <p:nvPr/>
        </p:nvPicPr>
        <p:blipFill>
          <a:blip r:embed="rId10" cstate="print"/>
          <a:srcRect/>
          <a:stretch>
            <a:fillRect/>
          </a:stretch>
        </p:blipFill>
        <p:spPr bwMode="auto">
          <a:xfrm>
            <a:off x="8358214" y="214290"/>
            <a:ext cx="450000" cy="450000"/>
          </a:xfrm>
          <a:prstGeom prst="rect">
            <a:avLst/>
          </a:prstGeom>
          <a:noFill/>
        </p:spPr>
      </p:pic>
      <p:pic>
        <p:nvPicPr>
          <p:cNvPr id="37"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2081221" y="857232"/>
            <a:ext cx="3490911" cy="708549"/>
          </a:xfrm>
          <a:prstGeom prst="rect">
            <a:avLst/>
          </a:prstGeom>
          <a:noFill/>
        </p:spPr>
      </p:pic>
      <p:sp>
        <p:nvSpPr>
          <p:cNvPr id="38" name="TextBox 37"/>
          <p:cNvSpPr txBox="1"/>
          <p:nvPr/>
        </p:nvSpPr>
        <p:spPr>
          <a:xfrm>
            <a:off x="2958108" y="985483"/>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8-قالب جوانبی</a:t>
            </a:r>
            <a:endParaRPr lang="fa-IR" sz="1700" b="1" dirty="0">
              <a:effectLst/>
              <a:cs typeface="B Mitra" pitchFamily="2" charset="-78"/>
            </a:endParaRPr>
          </a:p>
        </p:txBody>
      </p:sp>
      <p:sp>
        <p:nvSpPr>
          <p:cNvPr id="39" name="TextBox 38"/>
          <p:cNvSpPr txBox="1"/>
          <p:nvPr/>
        </p:nvSpPr>
        <p:spPr>
          <a:xfrm>
            <a:off x="2143108" y="231796"/>
            <a:ext cx="5357850" cy="553998"/>
          </a:xfrm>
          <a:prstGeom prst="rect">
            <a:avLst/>
          </a:prstGeom>
          <a:noFill/>
        </p:spPr>
        <p:txBody>
          <a:bodyPr wrap="square" rtlCol="1">
            <a:spAutoFit/>
          </a:bodyPr>
          <a:lstStyle/>
          <a:p>
            <a:pPr>
              <a:lnSpc>
                <a:spcPct val="150000"/>
              </a:lnSpc>
            </a:pPr>
            <a:r>
              <a:rPr lang="fa-IR" sz="2000" b="1" dirty="0" smtClean="0">
                <a:effectLst>
                  <a:glow rad="139700">
                    <a:schemeClr val="accent5">
                      <a:satMod val="175000"/>
                      <a:alpha val="40000"/>
                    </a:schemeClr>
                  </a:glow>
                </a:effectLst>
                <a:cs typeface="B Titr" pitchFamily="2" charset="-78"/>
              </a:rPr>
              <a:t>فصل دوم : روش ها             جلسه بیستم </a:t>
            </a:r>
          </a:p>
        </p:txBody>
      </p:sp>
    </p:spTree>
  </p:cSld>
  <p:clrMapOvr>
    <a:masterClrMapping/>
  </p:clrMapOvr>
  <p:transition advClick="0">
    <p:sndAc>
      <p:stSnd>
        <p:snd r:embed="rId2" name="W8.WAV"/>
      </p:stSnd>
    </p:sndAc>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fade">
                                      <p:cBhvr>
                                        <p:cTn id="7" dur="1000"/>
                                        <p:tgtEl>
                                          <p:spTgt spid="39"/>
                                        </p:tgtEl>
                                      </p:cBhvr>
                                    </p:animEffect>
                                    <p:anim calcmode="lin" valueType="num">
                                      <p:cBhvr>
                                        <p:cTn id="8" dur="1000" fill="hold"/>
                                        <p:tgtEl>
                                          <p:spTgt spid="39"/>
                                        </p:tgtEl>
                                        <p:attrNameLst>
                                          <p:attrName>ppt_x</p:attrName>
                                        </p:attrNameLst>
                                      </p:cBhvr>
                                      <p:tavLst>
                                        <p:tav tm="0">
                                          <p:val>
                                            <p:strVal val="#ppt_x"/>
                                          </p:val>
                                        </p:tav>
                                        <p:tav tm="100000">
                                          <p:val>
                                            <p:strVal val="#ppt_x"/>
                                          </p:val>
                                        </p:tav>
                                      </p:tavLst>
                                    </p:anim>
                                    <p:anim calcmode="lin" valueType="num">
                                      <p:cBhvr>
                                        <p:cTn id="9" dur="1000" fill="hold"/>
                                        <p:tgtEl>
                                          <p:spTgt spid="3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56"/>
                                        </p:tgtEl>
                                        <p:attrNameLst>
                                          <p:attrName>style.visibility</p:attrName>
                                        </p:attrNameLst>
                                      </p:cBhvr>
                                      <p:to>
                                        <p:strVal val="visible"/>
                                      </p:to>
                                    </p:set>
                                    <p:animEffect transition="in" filter="fade">
                                      <p:cBhvr>
                                        <p:cTn id="13" dur="1000"/>
                                        <p:tgtEl>
                                          <p:spTgt spid="56"/>
                                        </p:tgtEl>
                                      </p:cBhvr>
                                    </p:animEffect>
                                    <p:anim calcmode="lin" valueType="num">
                                      <p:cBhvr>
                                        <p:cTn id="14" dur="1000" fill="hold"/>
                                        <p:tgtEl>
                                          <p:spTgt spid="56"/>
                                        </p:tgtEl>
                                        <p:attrNameLst>
                                          <p:attrName>ppt_x</p:attrName>
                                        </p:attrNameLst>
                                      </p:cBhvr>
                                      <p:tavLst>
                                        <p:tav tm="0">
                                          <p:val>
                                            <p:strVal val="#ppt_x"/>
                                          </p:val>
                                        </p:tav>
                                        <p:tav tm="100000">
                                          <p:val>
                                            <p:strVal val="#ppt_x"/>
                                          </p:val>
                                        </p:tav>
                                      </p:tavLst>
                                    </p:anim>
                                    <p:anim calcmode="lin" valueType="num">
                                      <p:cBhvr>
                                        <p:cTn id="15" dur="1000" fill="hold"/>
                                        <p:tgtEl>
                                          <p:spTgt spid="56"/>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10" presetClass="entr" presetSubtype="0" fill="hold" grpId="0" nodeType="afterEffect">
                                  <p:stCondLst>
                                    <p:cond delay="0"/>
                                  </p:stCondLst>
                                  <p:childTnLst>
                                    <p:set>
                                      <p:cBhvr>
                                        <p:cTn id="18" dur="1" fill="hold">
                                          <p:stCondLst>
                                            <p:cond delay="0"/>
                                          </p:stCondLst>
                                        </p:cTn>
                                        <p:tgtEl>
                                          <p:spTgt spid="71"/>
                                        </p:tgtEl>
                                        <p:attrNameLst>
                                          <p:attrName>style.visibility</p:attrName>
                                        </p:attrNameLst>
                                      </p:cBhvr>
                                      <p:to>
                                        <p:strVal val="visible"/>
                                      </p:to>
                                    </p:set>
                                    <p:animEffect transition="in" filter="fade">
                                      <p:cBhvr>
                                        <p:cTn id="19" dur="1000"/>
                                        <p:tgtEl>
                                          <p:spTgt spid="71"/>
                                        </p:tgtEl>
                                      </p:cBhvr>
                                    </p:animEffect>
                                  </p:childTnLst>
                                </p:cTn>
                              </p:par>
                              <p:par>
                                <p:cTn id="20" presetID="10" presetClass="entr" presetSubtype="0" fill="hold" nodeType="withEffect">
                                  <p:stCondLst>
                                    <p:cond delay="0"/>
                                  </p:stCondLst>
                                  <p:childTnLst>
                                    <p:set>
                                      <p:cBhvr>
                                        <p:cTn id="21" dur="1" fill="hold">
                                          <p:stCondLst>
                                            <p:cond delay="0"/>
                                          </p:stCondLst>
                                        </p:cTn>
                                        <p:tgtEl>
                                          <p:spTgt spid="2050"/>
                                        </p:tgtEl>
                                        <p:attrNameLst>
                                          <p:attrName>style.visibility</p:attrName>
                                        </p:attrNameLst>
                                      </p:cBhvr>
                                      <p:to>
                                        <p:strVal val="visible"/>
                                      </p:to>
                                    </p:set>
                                    <p:animEffect transition="in" filter="fade">
                                      <p:cBhvr>
                                        <p:cTn id="22" dur="2000"/>
                                        <p:tgtEl>
                                          <p:spTgt spid="2050"/>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2000"/>
                                        <p:tgtEl>
                                          <p:spTgt spid="14"/>
                                        </p:tgtEl>
                                      </p:cBhvr>
                                    </p:animEffect>
                                  </p:childTnLst>
                                </p:cTn>
                              </p:par>
                              <p:par>
                                <p:cTn id="26" presetID="10" presetClass="entr" presetSubtype="0" fill="hold" nodeType="with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fade">
                                      <p:cBhvr>
                                        <p:cTn id="28" dur="2000"/>
                                        <p:tgtEl>
                                          <p:spTgt spid="2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61"/>
                                        </p:tgtEl>
                                        <p:attrNameLst>
                                          <p:attrName>style.visibility</p:attrName>
                                        </p:attrNameLst>
                                      </p:cBhvr>
                                      <p:to>
                                        <p:strVal val="visible"/>
                                      </p:to>
                                    </p:set>
                                    <p:animEffect transition="in" filter="fade">
                                      <p:cBhvr>
                                        <p:cTn id="31" dur="2000"/>
                                        <p:tgtEl>
                                          <p:spTgt spid="61"/>
                                        </p:tgtEl>
                                      </p:cBhvr>
                                    </p:animEffect>
                                  </p:childTnLst>
                                </p:cTn>
                              </p:par>
                              <p:par>
                                <p:cTn id="32" presetID="10" presetClass="entr" presetSubtype="0" fill="hold"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fade">
                                      <p:cBhvr>
                                        <p:cTn id="34" dur="2000"/>
                                        <p:tgtEl>
                                          <p:spTgt spid="24"/>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62"/>
                                        </p:tgtEl>
                                        <p:attrNameLst>
                                          <p:attrName>style.visibility</p:attrName>
                                        </p:attrNameLst>
                                      </p:cBhvr>
                                      <p:to>
                                        <p:strVal val="visible"/>
                                      </p:to>
                                    </p:set>
                                    <p:animEffect transition="in" filter="fade">
                                      <p:cBhvr>
                                        <p:cTn id="37" dur="2000"/>
                                        <p:tgtEl>
                                          <p:spTgt spid="62"/>
                                        </p:tgtEl>
                                      </p:cBhvr>
                                    </p:animEffect>
                                  </p:childTnLst>
                                </p:cTn>
                              </p:par>
                              <p:par>
                                <p:cTn id="38" presetID="10" presetClass="entr" presetSubtype="0" fill="hold" nodeType="withEffect">
                                  <p:stCondLst>
                                    <p:cond delay="0"/>
                                  </p:stCondLst>
                                  <p:childTnLst>
                                    <p:set>
                                      <p:cBhvr>
                                        <p:cTn id="39" dur="1" fill="hold">
                                          <p:stCondLst>
                                            <p:cond delay="0"/>
                                          </p:stCondLst>
                                        </p:cTn>
                                        <p:tgtEl>
                                          <p:spTgt spid="25"/>
                                        </p:tgtEl>
                                        <p:attrNameLst>
                                          <p:attrName>style.visibility</p:attrName>
                                        </p:attrNameLst>
                                      </p:cBhvr>
                                      <p:to>
                                        <p:strVal val="visible"/>
                                      </p:to>
                                    </p:set>
                                    <p:animEffect transition="in" filter="fade">
                                      <p:cBhvr>
                                        <p:cTn id="40" dur="2000"/>
                                        <p:tgtEl>
                                          <p:spTgt spid="25"/>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63"/>
                                        </p:tgtEl>
                                        <p:attrNameLst>
                                          <p:attrName>style.visibility</p:attrName>
                                        </p:attrNameLst>
                                      </p:cBhvr>
                                      <p:to>
                                        <p:strVal val="visible"/>
                                      </p:to>
                                    </p:set>
                                    <p:animEffect transition="in" filter="fade">
                                      <p:cBhvr>
                                        <p:cTn id="43" dur="2000"/>
                                        <p:tgtEl>
                                          <p:spTgt spid="63"/>
                                        </p:tgtEl>
                                      </p:cBhvr>
                                    </p:animEffect>
                                  </p:childTnLst>
                                </p:cTn>
                              </p:par>
                              <p:par>
                                <p:cTn id="44" presetID="10" presetClass="entr" presetSubtype="0" fill="hold" nodeType="withEffect">
                                  <p:stCondLst>
                                    <p:cond delay="0"/>
                                  </p:stCondLst>
                                  <p:childTnLst>
                                    <p:set>
                                      <p:cBhvr>
                                        <p:cTn id="45" dur="1" fill="hold">
                                          <p:stCondLst>
                                            <p:cond delay="0"/>
                                          </p:stCondLst>
                                        </p:cTn>
                                        <p:tgtEl>
                                          <p:spTgt spid="27"/>
                                        </p:tgtEl>
                                        <p:attrNameLst>
                                          <p:attrName>style.visibility</p:attrName>
                                        </p:attrNameLst>
                                      </p:cBhvr>
                                      <p:to>
                                        <p:strVal val="visible"/>
                                      </p:to>
                                    </p:set>
                                    <p:animEffect transition="in" filter="fade">
                                      <p:cBhvr>
                                        <p:cTn id="46" dur="2000"/>
                                        <p:tgtEl>
                                          <p:spTgt spid="27"/>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64"/>
                                        </p:tgtEl>
                                        <p:attrNameLst>
                                          <p:attrName>style.visibility</p:attrName>
                                        </p:attrNameLst>
                                      </p:cBhvr>
                                      <p:to>
                                        <p:strVal val="visible"/>
                                      </p:to>
                                    </p:set>
                                    <p:animEffect transition="in" filter="fade">
                                      <p:cBhvr>
                                        <p:cTn id="49" dur="2000"/>
                                        <p:tgtEl>
                                          <p:spTgt spid="64"/>
                                        </p:tgtEl>
                                      </p:cBhvr>
                                    </p:animEffect>
                                  </p:childTnLst>
                                </p:cTn>
                              </p:par>
                              <p:par>
                                <p:cTn id="50" presetID="10" presetClass="entr" presetSubtype="0" fill="hold" nodeType="withEffect">
                                  <p:stCondLst>
                                    <p:cond delay="0"/>
                                  </p:stCondLst>
                                  <p:childTnLst>
                                    <p:set>
                                      <p:cBhvr>
                                        <p:cTn id="51" dur="1" fill="hold">
                                          <p:stCondLst>
                                            <p:cond delay="0"/>
                                          </p:stCondLst>
                                        </p:cTn>
                                        <p:tgtEl>
                                          <p:spTgt spid="28"/>
                                        </p:tgtEl>
                                        <p:attrNameLst>
                                          <p:attrName>style.visibility</p:attrName>
                                        </p:attrNameLst>
                                      </p:cBhvr>
                                      <p:to>
                                        <p:strVal val="visible"/>
                                      </p:to>
                                    </p:set>
                                    <p:animEffect transition="in" filter="fade">
                                      <p:cBhvr>
                                        <p:cTn id="52" dur="2000"/>
                                        <p:tgtEl>
                                          <p:spTgt spid="28"/>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65"/>
                                        </p:tgtEl>
                                        <p:attrNameLst>
                                          <p:attrName>style.visibility</p:attrName>
                                        </p:attrNameLst>
                                      </p:cBhvr>
                                      <p:to>
                                        <p:strVal val="visible"/>
                                      </p:to>
                                    </p:set>
                                    <p:animEffect transition="in" filter="fade">
                                      <p:cBhvr>
                                        <p:cTn id="55" dur="2000"/>
                                        <p:tgtEl>
                                          <p:spTgt spid="65"/>
                                        </p:tgtEl>
                                      </p:cBhvr>
                                    </p:animEffect>
                                  </p:childTnLst>
                                </p:cTn>
                              </p:par>
                              <p:par>
                                <p:cTn id="56" presetID="10" presetClass="entr" presetSubtype="0" fill="hold" nodeType="withEffect">
                                  <p:stCondLst>
                                    <p:cond delay="0"/>
                                  </p:stCondLst>
                                  <p:childTnLst>
                                    <p:set>
                                      <p:cBhvr>
                                        <p:cTn id="57" dur="1" fill="hold">
                                          <p:stCondLst>
                                            <p:cond delay="0"/>
                                          </p:stCondLst>
                                        </p:cTn>
                                        <p:tgtEl>
                                          <p:spTgt spid="29"/>
                                        </p:tgtEl>
                                        <p:attrNameLst>
                                          <p:attrName>style.visibility</p:attrName>
                                        </p:attrNameLst>
                                      </p:cBhvr>
                                      <p:to>
                                        <p:strVal val="visible"/>
                                      </p:to>
                                    </p:set>
                                    <p:animEffect transition="in" filter="fade">
                                      <p:cBhvr>
                                        <p:cTn id="58" dur="2000"/>
                                        <p:tgtEl>
                                          <p:spTgt spid="29"/>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66"/>
                                        </p:tgtEl>
                                        <p:attrNameLst>
                                          <p:attrName>style.visibility</p:attrName>
                                        </p:attrNameLst>
                                      </p:cBhvr>
                                      <p:to>
                                        <p:strVal val="visible"/>
                                      </p:to>
                                    </p:set>
                                    <p:animEffect transition="in" filter="fade">
                                      <p:cBhvr>
                                        <p:cTn id="61" dur="2000"/>
                                        <p:tgtEl>
                                          <p:spTgt spid="66"/>
                                        </p:tgtEl>
                                      </p:cBhvr>
                                    </p:animEffect>
                                  </p:childTnLst>
                                </p:cTn>
                              </p:par>
                              <p:par>
                                <p:cTn id="62" presetID="10" presetClass="entr" presetSubtype="0" fill="hold" nodeType="withEffect">
                                  <p:stCondLst>
                                    <p:cond delay="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2000"/>
                                        <p:tgtEl>
                                          <p:spTgt spid="30"/>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67"/>
                                        </p:tgtEl>
                                        <p:attrNameLst>
                                          <p:attrName>style.visibility</p:attrName>
                                        </p:attrNameLst>
                                      </p:cBhvr>
                                      <p:to>
                                        <p:strVal val="visible"/>
                                      </p:to>
                                    </p:set>
                                    <p:animEffect transition="in" filter="fade">
                                      <p:cBhvr>
                                        <p:cTn id="67" dur="2000"/>
                                        <p:tgtEl>
                                          <p:spTgt spid="67"/>
                                        </p:tgtEl>
                                      </p:cBhvr>
                                    </p:animEffect>
                                  </p:childTnLst>
                                </p:cTn>
                              </p:par>
                              <p:par>
                                <p:cTn id="68" presetID="10" presetClass="entr" presetSubtype="0" fill="hold" nodeType="withEffect">
                                  <p:stCondLst>
                                    <p:cond delay="0"/>
                                  </p:stCondLst>
                                  <p:childTnLst>
                                    <p:set>
                                      <p:cBhvr>
                                        <p:cTn id="69" dur="1" fill="hold">
                                          <p:stCondLst>
                                            <p:cond delay="0"/>
                                          </p:stCondLst>
                                        </p:cTn>
                                        <p:tgtEl>
                                          <p:spTgt spid="37"/>
                                        </p:tgtEl>
                                        <p:attrNameLst>
                                          <p:attrName>style.visibility</p:attrName>
                                        </p:attrNameLst>
                                      </p:cBhvr>
                                      <p:to>
                                        <p:strVal val="visible"/>
                                      </p:to>
                                    </p:set>
                                    <p:animEffect transition="in" filter="fade">
                                      <p:cBhvr>
                                        <p:cTn id="70" dur="2000"/>
                                        <p:tgtEl>
                                          <p:spTgt spid="37"/>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8"/>
                                        </p:tgtEl>
                                        <p:attrNameLst>
                                          <p:attrName>style.visibility</p:attrName>
                                        </p:attrNameLst>
                                      </p:cBhvr>
                                      <p:to>
                                        <p:strVal val="visible"/>
                                      </p:to>
                                    </p:set>
                                    <p:animEffect transition="in" filter="fade">
                                      <p:cBhvr>
                                        <p:cTn id="73" dur="2000"/>
                                        <p:tgtEl>
                                          <p:spTgt spid="38"/>
                                        </p:tgtEl>
                                      </p:cBhvr>
                                    </p:animEffect>
                                  </p:childTnLst>
                                </p:cTn>
                              </p:par>
                              <p:par>
                                <p:cTn id="74" presetID="10" presetClass="entr" presetSubtype="0" fill="hold" nodeType="withEffect">
                                  <p:stCondLst>
                                    <p:cond delay="0"/>
                                  </p:stCondLst>
                                  <p:childTnLst>
                                    <p:set>
                                      <p:cBhvr>
                                        <p:cTn id="75" dur="1" fill="hold">
                                          <p:stCondLst>
                                            <p:cond delay="0"/>
                                          </p:stCondLst>
                                        </p:cTn>
                                        <p:tgtEl>
                                          <p:spTgt spid="53"/>
                                        </p:tgtEl>
                                        <p:attrNameLst>
                                          <p:attrName>style.visibility</p:attrName>
                                        </p:attrNameLst>
                                      </p:cBhvr>
                                      <p:to>
                                        <p:strVal val="visible"/>
                                      </p:to>
                                    </p:set>
                                    <p:animEffect transition="in" filter="fade">
                                      <p:cBhvr>
                                        <p:cTn id="76" dur="2000"/>
                                        <p:tgtEl>
                                          <p:spTgt spid="53"/>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68"/>
                                        </p:tgtEl>
                                        <p:attrNameLst>
                                          <p:attrName>style.visibility</p:attrName>
                                        </p:attrNameLst>
                                      </p:cBhvr>
                                      <p:to>
                                        <p:strVal val="visible"/>
                                      </p:to>
                                    </p:set>
                                    <p:animEffect transition="in" filter="fade">
                                      <p:cBhvr>
                                        <p:cTn id="79" dur="2000"/>
                                        <p:tgtEl>
                                          <p:spTgt spid="68"/>
                                        </p:tgtEl>
                                      </p:cBhvr>
                                    </p:animEffect>
                                  </p:childTnLst>
                                </p:cTn>
                              </p:par>
                              <p:par>
                                <p:cTn id="80" presetID="10" presetClass="entr" presetSubtype="0" fill="hold" nodeType="withEffect">
                                  <p:stCondLst>
                                    <p:cond delay="0"/>
                                  </p:stCondLst>
                                  <p:childTnLst>
                                    <p:set>
                                      <p:cBhvr>
                                        <p:cTn id="81" dur="1" fill="hold">
                                          <p:stCondLst>
                                            <p:cond delay="0"/>
                                          </p:stCondLst>
                                        </p:cTn>
                                        <p:tgtEl>
                                          <p:spTgt spid="54"/>
                                        </p:tgtEl>
                                        <p:attrNameLst>
                                          <p:attrName>style.visibility</p:attrName>
                                        </p:attrNameLst>
                                      </p:cBhvr>
                                      <p:to>
                                        <p:strVal val="visible"/>
                                      </p:to>
                                    </p:set>
                                    <p:animEffect transition="in" filter="fade">
                                      <p:cBhvr>
                                        <p:cTn id="82" dur="2000"/>
                                        <p:tgtEl>
                                          <p:spTgt spid="54"/>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69"/>
                                        </p:tgtEl>
                                        <p:attrNameLst>
                                          <p:attrName>style.visibility</p:attrName>
                                        </p:attrNameLst>
                                      </p:cBhvr>
                                      <p:to>
                                        <p:strVal val="visible"/>
                                      </p:to>
                                    </p:set>
                                    <p:animEffect transition="in" filter="fade">
                                      <p:cBhvr>
                                        <p:cTn id="85" dur="2000"/>
                                        <p:tgtEl>
                                          <p:spTgt spid="69"/>
                                        </p:tgtEl>
                                      </p:cBhvr>
                                    </p:animEffect>
                                  </p:childTnLst>
                                </p:cTn>
                              </p:par>
                              <p:par>
                                <p:cTn id="86" presetID="10" presetClass="entr" presetSubtype="0" fill="hold" nodeType="withEffect">
                                  <p:stCondLst>
                                    <p:cond delay="0"/>
                                  </p:stCondLst>
                                  <p:childTnLst>
                                    <p:set>
                                      <p:cBhvr>
                                        <p:cTn id="87" dur="1" fill="hold">
                                          <p:stCondLst>
                                            <p:cond delay="0"/>
                                          </p:stCondLst>
                                        </p:cTn>
                                        <p:tgtEl>
                                          <p:spTgt spid="55"/>
                                        </p:tgtEl>
                                        <p:attrNameLst>
                                          <p:attrName>style.visibility</p:attrName>
                                        </p:attrNameLst>
                                      </p:cBhvr>
                                      <p:to>
                                        <p:strVal val="visible"/>
                                      </p:to>
                                    </p:set>
                                    <p:animEffect transition="in" filter="fade">
                                      <p:cBhvr>
                                        <p:cTn id="88" dur="2000"/>
                                        <p:tgtEl>
                                          <p:spTgt spid="55"/>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70"/>
                                        </p:tgtEl>
                                        <p:attrNameLst>
                                          <p:attrName>style.visibility</p:attrName>
                                        </p:attrNameLst>
                                      </p:cBhvr>
                                      <p:to>
                                        <p:strVal val="visible"/>
                                      </p:to>
                                    </p:set>
                                    <p:animEffect transition="in" filter="fade">
                                      <p:cBhvr>
                                        <p:cTn id="91" dur="2000"/>
                                        <p:tgtEl>
                                          <p:spTgt spid="70"/>
                                        </p:tgtEl>
                                      </p:cBhvr>
                                    </p:animEffect>
                                  </p:childTnLst>
                                </p:cTn>
                              </p:par>
                              <p:par>
                                <p:cTn id="92" presetID="10" presetClass="entr" presetSubtype="0" fill="hold" nodeType="withEffect">
                                  <p:stCondLst>
                                    <p:cond delay="0"/>
                                  </p:stCondLst>
                                  <p:childTnLst>
                                    <p:set>
                                      <p:cBhvr>
                                        <p:cTn id="93" dur="1" fill="hold">
                                          <p:stCondLst>
                                            <p:cond delay="0"/>
                                          </p:stCondLst>
                                        </p:cTn>
                                        <p:tgtEl>
                                          <p:spTgt spid="57"/>
                                        </p:tgtEl>
                                        <p:attrNameLst>
                                          <p:attrName>style.visibility</p:attrName>
                                        </p:attrNameLst>
                                      </p:cBhvr>
                                      <p:to>
                                        <p:strVal val="visible"/>
                                      </p:to>
                                    </p:set>
                                    <p:animEffect transition="in" filter="fade">
                                      <p:cBhvr>
                                        <p:cTn id="94" dur="2000"/>
                                        <p:tgtEl>
                                          <p:spTgt spid="57"/>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72"/>
                                        </p:tgtEl>
                                        <p:attrNameLst>
                                          <p:attrName>style.visibility</p:attrName>
                                        </p:attrNameLst>
                                      </p:cBhvr>
                                      <p:to>
                                        <p:strVal val="visible"/>
                                      </p:to>
                                    </p:set>
                                    <p:animEffect transition="in" filter="fade">
                                      <p:cBhvr>
                                        <p:cTn id="97" dur="2000"/>
                                        <p:tgtEl>
                                          <p:spTgt spid="72"/>
                                        </p:tgtEl>
                                      </p:cBhvr>
                                    </p:animEffect>
                                  </p:childTnLst>
                                </p:cTn>
                              </p:par>
                              <p:par>
                                <p:cTn id="98" presetID="10" presetClass="entr" presetSubtype="0" fill="hold" nodeType="withEffect">
                                  <p:stCondLst>
                                    <p:cond delay="0"/>
                                  </p:stCondLst>
                                  <p:childTnLst>
                                    <p:set>
                                      <p:cBhvr>
                                        <p:cTn id="99" dur="1" fill="hold">
                                          <p:stCondLst>
                                            <p:cond delay="0"/>
                                          </p:stCondLst>
                                        </p:cTn>
                                        <p:tgtEl>
                                          <p:spTgt spid="58"/>
                                        </p:tgtEl>
                                        <p:attrNameLst>
                                          <p:attrName>style.visibility</p:attrName>
                                        </p:attrNameLst>
                                      </p:cBhvr>
                                      <p:to>
                                        <p:strVal val="visible"/>
                                      </p:to>
                                    </p:set>
                                    <p:animEffect transition="in" filter="fade">
                                      <p:cBhvr>
                                        <p:cTn id="100" dur="2000"/>
                                        <p:tgtEl>
                                          <p:spTgt spid="58"/>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73"/>
                                        </p:tgtEl>
                                        <p:attrNameLst>
                                          <p:attrName>style.visibility</p:attrName>
                                        </p:attrNameLst>
                                      </p:cBhvr>
                                      <p:to>
                                        <p:strVal val="visible"/>
                                      </p:to>
                                    </p:set>
                                    <p:animEffect transition="in" filter="fade">
                                      <p:cBhvr>
                                        <p:cTn id="103" dur="2000"/>
                                        <p:tgtEl>
                                          <p:spTgt spid="73"/>
                                        </p:tgtEl>
                                      </p:cBhvr>
                                    </p:animEffect>
                                  </p:childTnLst>
                                </p:cTn>
                              </p:par>
                              <p:par>
                                <p:cTn id="104" presetID="10" presetClass="entr" presetSubtype="0" fill="hold" nodeType="withEffect">
                                  <p:stCondLst>
                                    <p:cond delay="0"/>
                                  </p:stCondLst>
                                  <p:childTnLst>
                                    <p:set>
                                      <p:cBhvr>
                                        <p:cTn id="105" dur="1" fill="hold">
                                          <p:stCondLst>
                                            <p:cond delay="0"/>
                                          </p:stCondLst>
                                        </p:cTn>
                                        <p:tgtEl>
                                          <p:spTgt spid="59"/>
                                        </p:tgtEl>
                                        <p:attrNameLst>
                                          <p:attrName>style.visibility</p:attrName>
                                        </p:attrNameLst>
                                      </p:cBhvr>
                                      <p:to>
                                        <p:strVal val="visible"/>
                                      </p:to>
                                    </p:set>
                                    <p:animEffect transition="in" filter="fade">
                                      <p:cBhvr>
                                        <p:cTn id="106" dur="2000"/>
                                        <p:tgtEl>
                                          <p:spTgt spid="59"/>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74"/>
                                        </p:tgtEl>
                                        <p:attrNameLst>
                                          <p:attrName>style.visibility</p:attrName>
                                        </p:attrNameLst>
                                      </p:cBhvr>
                                      <p:to>
                                        <p:strVal val="visible"/>
                                      </p:to>
                                    </p:set>
                                    <p:animEffect transition="in" filter="fade">
                                      <p:cBhvr>
                                        <p:cTn id="109" dur="2000"/>
                                        <p:tgtEl>
                                          <p:spTgt spid="74"/>
                                        </p:tgtEl>
                                      </p:cBhvr>
                                    </p:animEffect>
                                  </p:childTnLst>
                                </p:cTn>
                              </p:par>
                              <p:par>
                                <p:cTn id="110" presetID="10" presetClass="entr" presetSubtype="0" fill="hold" nodeType="withEffect">
                                  <p:stCondLst>
                                    <p:cond delay="0"/>
                                  </p:stCondLst>
                                  <p:childTnLst>
                                    <p:set>
                                      <p:cBhvr>
                                        <p:cTn id="111" dur="1" fill="hold">
                                          <p:stCondLst>
                                            <p:cond delay="0"/>
                                          </p:stCondLst>
                                        </p:cTn>
                                        <p:tgtEl>
                                          <p:spTgt spid="60"/>
                                        </p:tgtEl>
                                        <p:attrNameLst>
                                          <p:attrName>style.visibility</p:attrName>
                                        </p:attrNameLst>
                                      </p:cBhvr>
                                      <p:to>
                                        <p:strVal val="visible"/>
                                      </p:to>
                                    </p:set>
                                    <p:animEffect transition="in" filter="fade">
                                      <p:cBhvr>
                                        <p:cTn id="112" dur="2000"/>
                                        <p:tgtEl>
                                          <p:spTgt spid="60"/>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75"/>
                                        </p:tgtEl>
                                        <p:attrNameLst>
                                          <p:attrName>style.visibility</p:attrName>
                                        </p:attrNameLst>
                                      </p:cBhvr>
                                      <p:to>
                                        <p:strVal val="visible"/>
                                      </p:to>
                                    </p:set>
                                    <p:animEffect transition="in" filter="fade">
                                      <p:cBhvr>
                                        <p:cTn id="115" dur="2000"/>
                                        <p:tgtEl>
                                          <p:spTgt spid="75"/>
                                        </p:tgtEl>
                                      </p:cBhvr>
                                    </p:animEffect>
                                  </p:childTnLst>
                                </p:cTn>
                              </p:par>
                            </p:childTnLst>
                          </p:cTn>
                        </p:par>
                        <p:par>
                          <p:cTn id="116" fill="hold">
                            <p:stCondLst>
                              <p:cond delay="4000"/>
                            </p:stCondLst>
                            <p:childTnLst>
                              <p:par>
                                <p:cTn id="117" presetID="53" presetClass="entr" presetSubtype="0" fill="hold" nodeType="afterEffect">
                                  <p:stCondLst>
                                    <p:cond delay="0"/>
                                  </p:stCondLst>
                                  <p:childTnLst>
                                    <p:set>
                                      <p:cBhvr>
                                        <p:cTn id="118" dur="1" fill="hold">
                                          <p:stCondLst>
                                            <p:cond delay="0"/>
                                          </p:stCondLst>
                                        </p:cTn>
                                        <p:tgtEl>
                                          <p:spTgt spid="77"/>
                                        </p:tgtEl>
                                        <p:attrNameLst>
                                          <p:attrName>style.visibility</p:attrName>
                                        </p:attrNameLst>
                                      </p:cBhvr>
                                      <p:to>
                                        <p:strVal val="visible"/>
                                      </p:to>
                                    </p:set>
                                    <p:anim calcmode="lin" valueType="num">
                                      <p:cBhvr>
                                        <p:cTn id="119" dur="1000" fill="hold"/>
                                        <p:tgtEl>
                                          <p:spTgt spid="77"/>
                                        </p:tgtEl>
                                        <p:attrNameLst>
                                          <p:attrName>ppt_w</p:attrName>
                                        </p:attrNameLst>
                                      </p:cBhvr>
                                      <p:tavLst>
                                        <p:tav tm="0">
                                          <p:val>
                                            <p:fltVal val="0"/>
                                          </p:val>
                                        </p:tav>
                                        <p:tav tm="100000">
                                          <p:val>
                                            <p:strVal val="#ppt_w"/>
                                          </p:val>
                                        </p:tav>
                                      </p:tavLst>
                                    </p:anim>
                                    <p:anim calcmode="lin" valueType="num">
                                      <p:cBhvr>
                                        <p:cTn id="120" dur="1000" fill="hold"/>
                                        <p:tgtEl>
                                          <p:spTgt spid="77"/>
                                        </p:tgtEl>
                                        <p:attrNameLst>
                                          <p:attrName>ppt_h</p:attrName>
                                        </p:attrNameLst>
                                      </p:cBhvr>
                                      <p:tavLst>
                                        <p:tav tm="0">
                                          <p:val>
                                            <p:fltVal val="0"/>
                                          </p:val>
                                        </p:tav>
                                        <p:tav tm="100000">
                                          <p:val>
                                            <p:strVal val="#ppt_h"/>
                                          </p:val>
                                        </p:tav>
                                      </p:tavLst>
                                    </p:anim>
                                    <p:animEffect transition="in" filter="fade">
                                      <p:cBhvr>
                                        <p:cTn id="121" dur="1000"/>
                                        <p:tgtEl>
                                          <p:spTgt spid="77"/>
                                        </p:tgtEl>
                                      </p:cBhvr>
                                    </p:animEffect>
                                  </p:childTnLst>
                                </p:cTn>
                              </p:par>
                            </p:childTnLst>
                          </p:cTn>
                        </p:par>
                        <p:par>
                          <p:cTn id="122" fill="hold">
                            <p:stCondLst>
                              <p:cond delay="5000"/>
                            </p:stCondLst>
                            <p:childTnLst>
                              <p:par>
                                <p:cTn id="123" presetID="53" presetClass="entr" presetSubtype="0" fill="hold" nodeType="afterEffect">
                                  <p:stCondLst>
                                    <p:cond delay="0"/>
                                  </p:stCondLst>
                                  <p:childTnLst>
                                    <p:set>
                                      <p:cBhvr>
                                        <p:cTn id="124" dur="1" fill="hold">
                                          <p:stCondLst>
                                            <p:cond delay="0"/>
                                          </p:stCondLst>
                                        </p:cTn>
                                        <p:tgtEl>
                                          <p:spTgt spid="76"/>
                                        </p:tgtEl>
                                        <p:attrNameLst>
                                          <p:attrName>style.visibility</p:attrName>
                                        </p:attrNameLst>
                                      </p:cBhvr>
                                      <p:to>
                                        <p:strVal val="visible"/>
                                      </p:to>
                                    </p:set>
                                    <p:anim calcmode="lin" valueType="num">
                                      <p:cBhvr>
                                        <p:cTn id="125" dur="1000" fill="hold"/>
                                        <p:tgtEl>
                                          <p:spTgt spid="76"/>
                                        </p:tgtEl>
                                        <p:attrNameLst>
                                          <p:attrName>ppt_w</p:attrName>
                                        </p:attrNameLst>
                                      </p:cBhvr>
                                      <p:tavLst>
                                        <p:tav tm="0">
                                          <p:val>
                                            <p:fltVal val="0"/>
                                          </p:val>
                                        </p:tav>
                                        <p:tav tm="100000">
                                          <p:val>
                                            <p:strVal val="#ppt_w"/>
                                          </p:val>
                                        </p:tav>
                                      </p:tavLst>
                                    </p:anim>
                                    <p:anim calcmode="lin" valueType="num">
                                      <p:cBhvr>
                                        <p:cTn id="126" dur="1000" fill="hold"/>
                                        <p:tgtEl>
                                          <p:spTgt spid="76"/>
                                        </p:tgtEl>
                                        <p:attrNameLst>
                                          <p:attrName>ppt_h</p:attrName>
                                        </p:attrNameLst>
                                      </p:cBhvr>
                                      <p:tavLst>
                                        <p:tav tm="0">
                                          <p:val>
                                            <p:fltVal val="0"/>
                                          </p:val>
                                        </p:tav>
                                        <p:tav tm="100000">
                                          <p:val>
                                            <p:strVal val="#ppt_h"/>
                                          </p:val>
                                        </p:tav>
                                      </p:tavLst>
                                    </p:anim>
                                    <p:animEffect transition="in" filter="fade">
                                      <p:cBhvr>
                                        <p:cTn id="127"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61" grpId="0"/>
      <p:bldP spid="62" grpId="0"/>
      <p:bldP spid="63" grpId="0"/>
      <p:bldP spid="64" grpId="0"/>
      <p:bldP spid="65" grpId="0"/>
      <p:bldP spid="66" grpId="0"/>
      <p:bldP spid="67" grpId="0"/>
      <p:bldP spid="68" grpId="0"/>
      <p:bldP spid="69" grpId="0"/>
      <p:bldP spid="70" grpId="0"/>
      <p:bldP spid="71" grpId="0"/>
      <p:bldP spid="72" grpId="0"/>
      <p:bldP spid="73" grpId="0"/>
      <p:bldP spid="74" grpId="0"/>
      <p:bldP spid="75" grpId="0"/>
      <p:bldP spid="38" grpId="0"/>
      <p:bldP spid="39"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000" b="1" kern="1200" dirty="0" smtClean="0">
                        <a:solidFill>
                          <a:schemeClr val="tx1"/>
                        </a:solidFill>
                        <a:latin typeface="+mn-lt"/>
                        <a:ea typeface="+mn-ea"/>
                        <a:cs typeface="B Lotus" pitchFamily="2" charset="-78"/>
                      </a:endParaRPr>
                    </a:p>
                    <a:p>
                      <a:pPr algn="just"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ویژگی‏های ارتباط غیرکلامی:</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1. همواره و در همه جا وجود دارد و هیچ فرهنگ و زبانی نیست که نشانه‏های غیرکلامی، در آنجایگاهی نداشته باشد.</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2. بخش قابل ملاحظه‏ای از مفاهیم و خواسته‏ها، از طریق آن، به دیگران انتقال می‏یابد.</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3. در مواردی که نمی‏توان سخن گفت و حتّی در تمام موارد، ارتباط غیرکلامی، حاکم بر روابط میان افراد است.</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4. بسیاری بر این باورند که ارتباطات غیر‏ کلامی، برای بیان و تشریح نگرش‏ها و احساسات، به مراتب از زبان و ارتباطات کلامی، مناسب‏تر است.</a:t>
                      </a: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 *</a:t>
                      </a:r>
                    </a:p>
                    <a:p>
                      <a:pPr algn="just" rtl="1">
                        <a:lnSpc>
                          <a:spcPct val="150000"/>
                        </a:lnSpc>
                      </a:pPr>
                      <a:endParaRPr lang="en-US" sz="2000" b="1" kern="1200" dirty="0" smtClean="0">
                        <a:solidFill>
                          <a:schemeClr val="tx1"/>
                        </a:solidFill>
                        <a:latin typeface="+mn-lt"/>
                        <a:ea typeface="+mn-ea"/>
                        <a:cs typeface="B Lotus" pitchFamily="2" charset="-78"/>
                      </a:endParaRPr>
                    </a:p>
                    <a:p>
                      <a:pPr algn="just" rtl="1">
                        <a:lnSpc>
                          <a:spcPct val="150000"/>
                        </a:lnSpc>
                      </a:pP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fa-IR" sz="2000" b="0" kern="1200" dirty="0" smtClean="0">
                          <a:solidFill>
                            <a:schemeClr val="tx1"/>
                          </a:solidFill>
                          <a:latin typeface="+mn-lt"/>
                          <a:ea typeface="+mn-ea"/>
                          <a:cs typeface="B Lotus" pitchFamily="2" charset="-78"/>
                        </a:rPr>
                        <a:t>همان، ج1، ص272.</a:t>
                      </a:r>
                      <a:endParaRPr lang="en-US" sz="20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643438" y="139463"/>
            <a:ext cx="3357586"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سوم / </a:t>
            </a:r>
            <a:r>
              <a:rPr lang="ar-SA" sz="1700" b="1" dirty="0" smtClean="0">
                <a:effectLst>
                  <a:glow rad="101600">
                    <a:schemeClr val="accent3">
                      <a:satMod val="175000"/>
                      <a:alpha val="40000"/>
                    </a:schemeClr>
                  </a:glow>
                </a:effectLst>
                <a:cs typeface="B Mitra" pitchFamily="2" charset="-78"/>
              </a:rPr>
              <a:t>اصل</a:t>
            </a:r>
            <a:r>
              <a:rPr lang="fa-IR" sz="1700" b="1" dirty="0" smtClean="0">
                <a:effectLst>
                  <a:glow rad="101600">
                    <a:schemeClr val="accent3">
                      <a:satMod val="175000"/>
                      <a:alpha val="40000"/>
                    </a:schemeClr>
                  </a:glow>
                </a:effectLst>
                <a:cs typeface="B Mitra" pitchFamily="2" charset="-78"/>
              </a:rPr>
              <a:t> چهارم</a:t>
            </a:r>
            <a:endParaRPr lang="en-US" sz="1700" b="1" dirty="0" smtClean="0">
              <a:effectLst>
                <a:glow rad="101600">
                  <a:schemeClr val="accent3">
                    <a:satMod val="175000"/>
                    <a:alpha val="40000"/>
                  </a:schemeClr>
                </a:glow>
              </a:effectLst>
              <a:cs typeface="B Mitra" pitchFamily="2" charset="-78"/>
            </a:endParaRPr>
          </a:p>
          <a:p>
            <a:pPr algn="ctr"/>
            <a:r>
              <a:rPr lang="fa-IR" sz="1700" b="1" dirty="0" smtClean="0">
                <a:effectLst>
                  <a:glow rad="101600">
                    <a:schemeClr val="accent3">
                      <a:satMod val="175000"/>
                      <a:alpha val="40000"/>
                    </a:schemeClr>
                  </a:glow>
                </a:effectLst>
                <a:cs typeface="B Mitra" pitchFamily="2" charset="-78"/>
              </a:rPr>
              <a:t>ایجاد ارتباط</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grpId="0"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Lst>
  </p:timing>
</p:sld>
</file>

<file path=ppt/slides/slide250.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ctr" rtl="1">
                        <a:lnSpc>
                          <a:spcPct val="150000"/>
                        </a:lnSpc>
                      </a:pPr>
                      <a:r>
                        <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 (جلسه بیستم)</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12- قالب تعارضی</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تعریف:</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000" b="1" kern="1200" dirty="0" smtClean="0">
                          <a:solidFill>
                            <a:schemeClr val="tx1"/>
                          </a:solidFill>
                          <a:latin typeface="+mn-lt"/>
                          <a:ea typeface="+mn-ea"/>
                          <a:cs typeface="B Lotus" pitchFamily="2" charset="-78"/>
                        </a:rPr>
                        <a:t>روشی است که در آن، دو مطلب که به ظاهر با هم تعارض دارند و راه حليّ براي آن متصوّر نيست و قبول هريك، مستلزم ردّ ديگري است، مورد بررسی قرار گرفته ،در نهایت، تعارض بین آن دو حلّ می‌شود.</a:t>
                      </a:r>
                      <a:endParaRPr lang="en-US" sz="2000" b="1" kern="1200" dirty="0" smtClean="0">
                        <a:solidFill>
                          <a:schemeClr val="tx1"/>
                        </a:solidFill>
                        <a:latin typeface="+mn-lt"/>
                        <a:ea typeface="+mn-ea"/>
                        <a:cs typeface="B Lotus" pitchFamily="2" charset="-78"/>
                      </a:endParaRPr>
                    </a:p>
                    <a:p>
                      <a:pPr algn="just"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اهمّیّت:</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000" b="1" kern="1200" dirty="0" smtClean="0">
                          <a:solidFill>
                            <a:schemeClr val="tx1"/>
                          </a:solidFill>
                          <a:latin typeface="+mn-lt"/>
                          <a:ea typeface="+mn-ea"/>
                          <a:cs typeface="B Lotus" pitchFamily="2" charset="-78"/>
                        </a:rPr>
                        <a:t>حدّاقل سه فايده بر آن مترتّب مي‏شود:</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الف) تعارض بين مفاهيم ديني از بين مي‏رود.</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ب) حقّ مطلب، ادا مي‏شود.</a:t>
                      </a:r>
                      <a:endParaRPr lang="en-US" sz="2000" b="1" kern="1200" dirty="0" smtClean="0">
                        <a:solidFill>
                          <a:schemeClr val="tx1"/>
                        </a:solidFill>
                        <a:latin typeface="+mn-lt"/>
                        <a:ea typeface="+mn-ea"/>
                        <a:cs typeface="B Lotus" pitchFamily="2" charset="-78"/>
                      </a:endParaRPr>
                    </a:p>
                    <a:p>
                      <a:pPr lvl="1" algn="just">
                        <a:lnSpc>
                          <a:spcPct val="150000"/>
                        </a:lnSpc>
                      </a:pPr>
                      <a:r>
                        <a:rPr lang="ar-SA" sz="2000" b="1" kern="1200" dirty="0" smtClean="0">
                          <a:solidFill>
                            <a:schemeClr val="tx1"/>
                          </a:solidFill>
                          <a:latin typeface="+mn-lt"/>
                          <a:ea typeface="+mn-ea"/>
                          <a:cs typeface="B Lotus" pitchFamily="2" charset="-78"/>
                        </a:rPr>
                        <a:t>ج) مقاومت مخاطب، در پذيرش آموزه‏هاي ديني، شكسته شده، زودتر با مربّیهمراه مي‏شود. </a:t>
                      </a:r>
                      <a:endParaRPr lang="fa-IR" sz="2400" b="0"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بیستم / قالب تعارضی</a:t>
            </a:r>
          </a:p>
        </p:txBody>
      </p:sp>
      <p:sp>
        <p:nvSpPr>
          <p:cNvPr id="48" name="Rounded Rectangle 47">
            <a:hlinkClick r:id="rId9" action="ppaction://hlinksldjump">
              <a:snd r:embed="rId5" name="thbad.wav"/>
            </a:hlinkClick>
            <a:hlinkHover r:id="" action="ppaction://noaction">
              <a:snd r:embed="rId6" name="0.wav"/>
            </a:hlinkHover>
          </p:cNvPr>
          <p:cNvSpPr/>
          <p:nvPr/>
        </p:nvSpPr>
        <p:spPr>
          <a:xfrm>
            <a:off x="428737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51" name="Rounded Rectangle 50">
            <a:hlinkClick r:id="rId10" action="ppaction://hlinksldjump">
              <a:snd r:embed="rId5" name="thbad.wav"/>
            </a:hlinkClick>
            <a:hlinkHover r:id="" action="ppaction://noaction">
              <a:snd r:embed="rId6" name="0.wav"/>
            </a:hlinkHover>
          </p:cNvPr>
          <p:cNvSpPr/>
          <p:nvPr/>
        </p:nvSpPr>
        <p:spPr>
          <a:xfrm>
            <a:off x="385874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52" name="Rounded Rectangle 51">
            <a:hlinkClick r:id="rId11" action="ppaction://hlinksldjump">
              <a:snd r:embed="rId5" name="thbad.wav"/>
            </a:hlinkClick>
            <a:hlinkHover r:id="" action="ppaction://noaction">
              <a:snd r:embed="rId6" name="0.wav"/>
            </a:hlinkHover>
          </p:cNvPr>
          <p:cNvSpPr/>
          <p:nvPr/>
        </p:nvSpPr>
        <p:spPr>
          <a:xfrm>
            <a:off x="343011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53" name="Rounded Rectangle 52">
            <a:hlinkClick r:id="rId12" action="ppaction://hlinksldjump">
              <a:snd r:embed="rId5" name="thbad.wav"/>
            </a:hlinkClick>
            <a:hlinkHover r:id="" action="ppaction://noaction">
              <a:snd r:embed="rId6" name="0.wav"/>
            </a:hlinkHover>
          </p:cNvPr>
          <p:cNvSpPr/>
          <p:nvPr/>
        </p:nvSpPr>
        <p:spPr>
          <a:xfrm>
            <a:off x="300148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54" name="Rounded Rectangle 53">
            <a:hlinkClick r:id="rId13" action="ppaction://hlinksldjump">
              <a:snd r:embed="rId5" name="thbad.wav"/>
            </a:hlinkClick>
            <a:hlinkHover r:id="" action="ppaction://noaction">
              <a:snd r:embed="rId6" name="0.wav"/>
            </a:hlinkHover>
          </p:cNvPr>
          <p:cNvSpPr/>
          <p:nvPr/>
        </p:nvSpPr>
        <p:spPr>
          <a:xfrm>
            <a:off x="257286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55" name="Rounded Rectangle 54">
            <a:hlinkClick r:id="rId14" action="ppaction://hlinksldjump">
              <a:snd r:embed="rId5" name="thbad.wav"/>
            </a:hlinkClick>
            <a:hlinkHover r:id="" action="ppaction://noaction">
              <a:snd r:embed="rId6" name="0.wav"/>
            </a:hlinkHover>
          </p:cNvPr>
          <p:cNvSpPr/>
          <p:nvPr/>
        </p:nvSpPr>
        <p:spPr>
          <a:xfrm>
            <a:off x="2144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56" name="Rounded Rectangle 55">
            <a:hlinkClick r:id="rId15" action="ppaction://hlinksldjump">
              <a:snd r:embed="rId5" name="thbad.wav"/>
            </a:hlinkClick>
            <a:hlinkHover r:id="" action="ppaction://noaction">
              <a:snd r:embed="rId6" name="0.wav"/>
            </a:hlinkHover>
          </p:cNvPr>
          <p:cNvSpPr/>
          <p:nvPr/>
        </p:nvSpPr>
        <p:spPr>
          <a:xfrm>
            <a:off x="171560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57" name="Rounded Rectangle 56">
            <a:hlinkClick r:id="rId16" action="ppaction://hlinksldjump">
              <a:snd r:embed="rId5" name="thbad.wav"/>
            </a:hlinkClick>
            <a:hlinkHover r:id="" action="ppaction://noaction">
              <a:snd r:embed="rId6" name="0.wav"/>
            </a:hlinkHover>
          </p:cNvPr>
          <p:cNvSpPr/>
          <p:nvPr/>
        </p:nvSpPr>
        <p:spPr>
          <a:xfrm>
            <a:off x="128697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58" name="Rounded Rectangle 57">
            <a:hlinkClick r:id="rId17" action="ppaction://hlinksldjump">
              <a:snd r:embed="rId5" name="thbad.wav"/>
            </a:hlinkClick>
            <a:hlinkHover r:id="" action="ppaction://noaction">
              <a:snd r:embed="rId6" name="0.wav"/>
            </a:hlinkHover>
          </p:cNvPr>
          <p:cNvSpPr/>
          <p:nvPr/>
        </p:nvSpPr>
        <p:spPr>
          <a:xfrm>
            <a:off x="8583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285720"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1000" fill="hold"/>
                                        <p:tgtEl>
                                          <p:spTgt spid="48"/>
                                        </p:tgtEl>
                                        <p:attrNameLst>
                                          <p:attrName>ppt_x</p:attrName>
                                        </p:attrNameLst>
                                      </p:cBhvr>
                                      <p:tavLst>
                                        <p:tav tm="0">
                                          <p:val>
                                            <p:strVal val="0-#ppt_w/2"/>
                                          </p:val>
                                        </p:tav>
                                        <p:tav tm="100000">
                                          <p:val>
                                            <p:strVal val="#ppt_x"/>
                                          </p:val>
                                        </p:tav>
                                      </p:tavLst>
                                    </p:anim>
                                    <p:anim calcmode="lin" valueType="num">
                                      <p:cBhvr additive="base">
                                        <p:cTn id="32" dur="1000" fill="hold"/>
                                        <p:tgtEl>
                                          <p:spTgt spid="4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51"/>
                                        </p:tgtEl>
                                        <p:attrNameLst>
                                          <p:attrName>style.visibility</p:attrName>
                                        </p:attrNameLst>
                                      </p:cBhvr>
                                      <p:to>
                                        <p:strVal val="visible"/>
                                      </p:to>
                                    </p:set>
                                    <p:anim calcmode="lin" valueType="num">
                                      <p:cBhvr additive="base">
                                        <p:cTn id="35" dur="1000" fill="hold"/>
                                        <p:tgtEl>
                                          <p:spTgt spid="51"/>
                                        </p:tgtEl>
                                        <p:attrNameLst>
                                          <p:attrName>ppt_x</p:attrName>
                                        </p:attrNameLst>
                                      </p:cBhvr>
                                      <p:tavLst>
                                        <p:tav tm="0">
                                          <p:val>
                                            <p:strVal val="0-#ppt_w/2"/>
                                          </p:val>
                                        </p:tav>
                                        <p:tav tm="100000">
                                          <p:val>
                                            <p:strVal val="#ppt_x"/>
                                          </p:val>
                                        </p:tav>
                                      </p:tavLst>
                                    </p:anim>
                                    <p:anim calcmode="lin" valueType="num">
                                      <p:cBhvr additive="base">
                                        <p:cTn id="36" dur="1000" fill="hold"/>
                                        <p:tgtEl>
                                          <p:spTgt spid="51"/>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52"/>
                                        </p:tgtEl>
                                        <p:attrNameLst>
                                          <p:attrName>style.visibility</p:attrName>
                                        </p:attrNameLst>
                                      </p:cBhvr>
                                      <p:to>
                                        <p:strVal val="visible"/>
                                      </p:to>
                                    </p:set>
                                    <p:anim calcmode="lin" valueType="num">
                                      <p:cBhvr additive="base">
                                        <p:cTn id="39" dur="1000" fill="hold"/>
                                        <p:tgtEl>
                                          <p:spTgt spid="52"/>
                                        </p:tgtEl>
                                        <p:attrNameLst>
                                          <p:attrName>ppt_x</p:attrName>
                                        </p:attrNameLst>
                                      </p:cBhvr>
                                      <p:tavLst>
                                        <p:tav tm="0">
                                          <p:val>
                                            <p:strVal val="0-#ppt_w/2"/>
                                          </p:val>
                                        </p:tav>
                                        <p:tav tm="100000">
                                          <p:val>
                                            <p:strVal val="#ppt_x"/>
                                          </p:val>
                                        </p:tav>
                                      </p:tavLst>
                                    </p:anim>
                                    <p:anim calcmode="lin" valueType="num">
                                      <p:cBhvr additive="base">
                                        <p:cTn id="40" dur="1000" fill="hold"/>
                                        <p:tgtEl>
                                          <p:spTgt spid="52"/>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53"/>
                                        </p:tgtEl>
                                        <p:attrNameLst>
                                          <p:attrName>style.visibility</p:attrName>
                                        </p:attrNameLst>
                                      </p:cBhvr>
                                      <p:to>
                                        <p:strVal val="visible"/>
                                      </p:to>
                                    </p:set>
                                    <p:anim calcmode="lin" valueType="num">
                                      <p:cBhvr additive="base">
                                        <p:cTn id="43" dur="1000" fill="hold"/>
                                        <p:tgtEl>
                                          <p:spTgt spid="53"/>
                                        </p:tgtEl>
                                        <p:attrNameLst>
                                          <p:attrName>ppt_x</p:attrName>
                                        </p:attrNameLst>
                                      </p:cBhvr>
                                      <p:tavLst>
                                        <p:tav tm="0">
                                          <p:val>
                                            <p:strVal val="0-#ppt_w/2"/>
                                          </p:val>
                                        </p:tav>
                                        <p:tav tm="100000">
                                          <p:val>
                                            <p:strVal val="#ppt_x"/>
                                          </p:val>
                                        </p:tav>
                                      </p:tavLst>
                                    </p:anim>
                                    <p:anim calcmode="lin" valueType="num">
                                      <p:cBhvr additive="base">
                                        <p:cTn id="44" dur="1000" fill="hold"/>
                                        <p:tgtEl>
                                          <p:spTgt spid="53"/>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54"/>
                                        </p:tgtEl>
                                        <p:attrNameLst>
                                          <p:attrName>style.visibility</p:attrName>
                                        </p:attrNameLst>
                                      </p:cBhvr>
                                      <p:to>
                                        <p:strVal val="visible"/>
                                      </p:to>
                                    </p:set>
                                    <p:anim calcmode="lin" valueType="num">
                                      <p:cBhvr additive="base">
                                        <p:cTn id="47" dur="1000" fill="hold"/>
                                        <p:tgtEl>
                                          <p:spTgt spid="54"/>
                                        </p:tgtEl>
                                        <p:attrNameLst>
                                          <p:attrName>ppt_x</p:attrName>
                                        </p:attrNameLst>
                                      </p:cBhvr>
                                      <p:tavLst>
                                        <p:tav tm="0">
                                          <p:val>
                                            <p:strVal val="0-#ppt_w/2"/>
                                          </p:val>
                                        </p:tav>
                                        <p:tav tm="100000">
                                          <p:val>
                                            <p:strVal val="#ppt_x"/>
                                          </p:val>
                                        </p:tav>
                                      </p:tavLst>
                                    </p:anim>
                                    <p:anim calcmode="lin" valueType="num">
                                      <p:cBhvr additive="base">
                                        <p:cTn id="48" dur="1000" fill="hold"/>
                                        <p:tgtEl>
                                          <p:spTgt spid="54"/>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55"/>
                                        </p:tgtEl>
                                        <p:attrNameLst>
                                          <p:attrName>style.visibility</p:attrName>
                                        </p:attrNameLst>
                                      </p:cBhvr>
                                      <p:to>
                                        <p:strVal val="visible"/>
                                      </p:to>
                                    </p:set>
                                    <p:anim calcmode="lin" valueType="num">
                                      <p:cBhvr additive="base">
                                        <p:cTn id="51" dur="1000" fill="hold"/>
                                        <p:tgtEl>
                                          <p:spTgt spid="55"/>
                                        </p:tgtEl>
                                        <p:attrNameLst>
                                          <p:attrName>ppt_x</p:attrName>
                                        </p:attrNameLst>
                                      </p:cBhvr>
                                      <p:tavLst>
                                        <p:tav tm="0">
                                          <p:val>
                                            <p:strVal val="0-#ppt_w/2"/>
                                          </p:val>
                                        </p:tav>
                                        <p:tav tm="100000">
                                          <p:val>
                                            <p:strVal val="#ppt_x"/>
                                          </p:val>
                                        </p:tav>
                                      </p:tavLst>
                                    </p:anim>
                                    <p:anim calcmode="lin" valueType="num">
                                      <p:cBhvr additive="base">
                                        <p:cTn id="52" dur="1000" fill="hold"/>
                                        <p:tgtEl>
                                          <p:spTgt spid="55"/>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56"/>
                                        </p:tgtEl>
                                        <p:attrNameLst>
                                          <p:attrName>style.visibility</p:attrName>
                                        </p:attrNameLst>
                                      </p:cBhvr>
                                      <p:to>
                                        <p:strVal val="visible"/>
                                      </p:to>
                                    </p:set>
                                    <p:anim calcmode="lin" valueType="num">
                                      <p:cBhvr additive="base">
                                        <p:cTn id="55" dur="1000" fill="hold"/>
                                        <p:tgtEl>
                                          <p:spTgt spid="56"/>
                                        </p:tgtEl>
                                        <p:attrNameLst>
                                          <p:attrName>ppt_x</p:attrName>
                                        </p:attrNameLst>
                                      </p:cBhvr>
                                      <p:tavLst>
                                        <p:tav tm="0">
                                          <p:val>
                                            <p:strVal val="0-#ppt_w/2"/>
                                          </p:val>
                                        </p:tav>
                                        <p:tav tm="100000">
                                          <p:val>
                                            <p:strVal val="#ppt_x"/>
                                          </p:val>
                                        </p:tav>
                                      </p:tavLst>
                                    </p:anim>
                                    <p:anim calcmode="lin" valueType="num">
                                      <p:cBhvr additive="base">
                                        <p:cTn id="56" dur="1000" fill="hold"/>
                                        <p:tgtEl>
                                          <p:spTgt spid="56"/>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57"/>
                                        </p:tgtEl>
                                        <p:attrNameLst>
                                          <p:attrName>style.visibility</p:attrName>
                                        </p:attrNameLst>
                                      </p:cBhvr>
                                      <p:to>
                                        <p:strVal val="visible"/>
                                      </p:to>
                                    </p:set>
                                    <p:anim calcmode="lin" valueType="num">
                                      <p:cBhvr additive="base">
                                        <p:cTn id="59" dur="1000" fill="hold"/>
                                        <p:tgtEl>
                                          <p:spTgt spid="57"/>
                                        </p:tgtEl>
                                        <p:attrNameLst>
                                          <p:attrName>ppt_x</p:attrName>
                                        </p:attrNameLst>
                                      </p:cBhvr>
                                      <p:tavLst>
                                        <p:tav tm="0">
                                          <p:val>
                                            <p:strVal val="0-#ppt_w/2"/>
                                          </p:val>
                                        </p:tav>
                                        <p:tav tm="100000">
                                          <p:val>
                                            <p:strVal val="#ppt_x"/>
                                          </p:val>
                                        </p:tav>
                                      </p:tavLst>
                                    </p:anim>
                                    <p:anim calcmode="lin" valueType="num">
                                      <p:cBhvr additive="base">
                                        <p:cTn id="60" dur="1000" fill="hold"/>
                                        <p:tgtEl>
                                          <p:spTgt spid="57"/>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58"/>
                                        </p:tgtEl>
                                        <p:attrNameLst>
                                          <p:attrName>style.visibility</p:attrName>
                                        </p:attrNameLst>
                                      </p:cBhvr>
                                      <p:to>
                                        <p:strVal val="visible"/>
                                      </p:to>
                                    </p:set>
                                    <p:anim calcmode="lin" valueType="num">
                                      <p:cBhvr additive="base">
                                        <p:cTn id="63" dur="1000" fill="hold"/>
                                        <p:tgtEl>
                                          <p:spTgt spid="58"/>
                                        </p:tgtEl>
                                        <p:attrNameLst>
                                          <p:attrName>ppt_x</p:attrName>
                                        </p:attrNameLst>
                                      </p:cBhvr>
                                      <p:tavLst>
                                        <p:tav tm="0">
                                          <p:val>
                                            <p:strVal val="0-#ppt_w/2"/>
                                          </p:val>
                                        </p:tav>
                                        <p:tav tm="100000">
                                          <p:val>
                                            <p:strVal val="#ppt_x"/>
                                          </p:val>
                                        </p:tav>
                                      </p:tavLst>
                                    </p:anim>
                                    <p:anim calcmode="lin" valueType="num">
                                      <p:cBhvr additive="base">
                                        <p:cTn id="64" dur="1000" fill="hold"/>
                                        <p:tgtEl>
                                          <p:spTgt spid="58"/>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childTnLst>
                          </p:cTn>
                        </p:par>
                        <p:par>
                          <p:cTn id="69" fill="hold">
                            <p:stCondLst>
                              <p:cond delay="2000"/>
                            </p:stCondLst>
                            <p:childTnLst>
                              <p:par>
                                <p:cTn id="70" presetID="10" presetClass="entr" presetSubtype="0" fill="hold" nodeType="afterEffect">
                                  <p:stCondLst>
                                    <p:cond delay="0"/>
                                  </p:stCondLst>
                                  <p:childTnLst>
                                    <p:set>
                                      <p:cBhvr>
                                        <p:cTn id="71" dur="1" fill="hold">
                                          <p:stCondLst>
                                            <p:cond delay="0"/>
                                          </p:stCondLst>
                                        </p:cTn>
                                        <p:tgtEl>
                                          <p:spTgt spid="30"/>
                                        </p:tgtEl>
                                        <p:attrNameLst>
                                          <p:attrName>style.visibility</p:attrName>
                                        </p:attrNameLst>
                                      </p:cBhvr>
                                      <p:to>
                                        <p:strVal val="visible"/>
                                      </p:to>
                                    </p:set>
                                    <p:animEffect transition="in" filter="fade">
                                      <p:cBhvr>
                                        <p:cTn id="72"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48" grpId="0" animBg="1"/>
      <p:bldP spid="51" grpId="0" animBg="1"/>
      <p:bldP spid="52" grpId="0" animBg="1"/>
      <p:bldP spid="53" grpId="0" animBg="1"/>
      <p:bldP spid="54" grpId="0" animBg="1"/>
      <p:bldP spid="55" grpId="0" animBg="1"/>
      <p:bldP spid="56" grpId="0" animBg="1"/>
      <p:bldP spid="57" grpId="0" animBg="1"/>
      <p:bldP spid="58" grpId="0" animBg="1"/>
      <p:bldP spid="17" grpId="0" animBg="1"/>
    </p:bldLst>
  </p:timing>
</p:sld>
</file>

<file path=ppt/slides/slide251.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فواید وآثار قالب تعارض:</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1. تقویت قدرت تفکّر و دقّت نظر مخاطب.</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2. از بین رفتنتعارضات دینی موجود در ذهن مخاطب.</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3. محکم‌تر شدن مخاطب در اعتقادات خود.</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4. فعّال شدن ذهن مخاطب.</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5. تعميق مخاطب.</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6. اقناع اندیشه‏ی مخاطب.</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7. مخاطب یاد می‌گیرد که ديد تك بعدي نداشته باشد.</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8. باعث جلب توجّه مخاطب می‌شود واو به بحث، گوش فرا می‌دهد.</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9. باز شدن ذهن مخاطب وپاسخ‌گویی خودکار،به شبهات دیگری که در ذهن او وجود دارد.</a:t>
                      </a:r>
                      <a:endParaRPr lang="en-US" sz="2000" b="1" kern="1200" dirty="0" smtClean="0">
                        <a:solidFill>
                          <a:schemeClr val="tx1"/>
                        </a:solidFill>
                        <a:latin typeface="+mn-lt"/>
                        <a:ea typeface="+mn-ea"/>
                        <a:cs typeface="B Lotus" pitchFamily="2" charset="-78"/>
                      </a:endParaRPr>
                    </a:p>
                    <a:p>
                      <a:pPr lvl="1" algn="just">
                        <a:lnSpc>
                          <a:spcPct val="150000"/>
                        </a:lnSpc>
                      </a:pPr>
                      <a:r>
                        <a:rPr lang="ar-SA" sz="2000" b="1" kern="1200" dirty="0" smtClean="0">
                          <a:solidFill>
                            <a:schemeClr val="tx1"/>
                          </a:solidFill>
                          <a:latin typeface="+mn-lt"/>
                          <a:ea typeface="+mn-ea"/>
                          <a:cs typeface="B Lotus" pitchFamily="2" charset="-78"/>
                        </a:rPr>
                        <a:t>10. موجب تمركز ذهني مخاطب مي‏شود. </a:t>
                      </a:r>
                      <a:endParaRPr lang="fa-IR" sz="2800" b="0"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بیستم / قالب تعارضی</a:t>
            </a:r>
          </a:p>
        </p:txBody>
      </p:sp>
      <p:sp>
        <p:nvSpPr>
          <p:cNvPr id="17" name="Rounded Rectangle 16">
            <a:hlinkClick r:id="rId9" action="ppaction://hlinksldjump">
              <a:snd r:embed="rId5" name="thbad.wav"/>
            </a:hlinkClick>
            <a:hlinkHover r:id="" action="ppaction://noaction">
              <a:snd r:embed="rId6" name="0.wav"/>
            </a:hlinkHover>
          </p:cNvPr>
          <p:cNvSpPr/>
          <p:nvPr/>
        </p:nvSpPr>
        <p:spPr>
          <a:xfrm>
            <a:off x="428737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0" action="ppaction://hlinksldjump">
              <a:snd r:embed="rId5" name="thbad.wav"/>
            </a:hlinkClick>
            <a:hlinkHover r:id="" action="ppaction://noaction">
              <a:snd r:embed="rId6" name="0.wav"/>
            </a:hlinkHover>
          </p:cNvPr>
          <p:cNvSpPr/>
          <p:nvPr/>
        </p:nvSpPr>
        <p:spPr>
          <a:xfrm>
            <a:off x="3858744"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9" name="Rounded Rectangle 18">
            <a:hlinkClick r:id="rId11" action="ppaction://hlinksldjump">
              <a:snd r:embed="rId5" name="thbad.wav"/>
            </a:hlinkClick>
            <a:hlinkHover r:id="" action="ppaction://noaction">
              <a:snd r:embed="rId6" name="0.wav"/>
            </a:hlinkHover>
          </p:cNvPr>
          <p:cNvSpPr/>
          <p:nvPr/>
        </p:nvSpPr>
        <p:spPr>
          <a:xfrm>
            <a:off x="343011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20" name="Rounded Rectangle 19">
            <a:hlinkClick r:id="rId12" action="ppaction://hlinksldjump">
              <a:snd r:embed="rId5" name="thbad.wav"/>
            </a:hlinkClick>
            <a:hlinkHover r:id="" action="ppaction://noaction">
              <a:snd r:embed="rId6" name="0.wav"/>
            </a:hlinkHover>
          </p:cNvPr>
          <p:cNvSpPr/>
          <p:nvPr/>
        </p:nvSpPr>
        <p:spPr>
          <a:xfrm>
            <a:off x="300148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22" name="Rounded Rectangle 21">
            <a:hlinkClick r:id="rId13" action="ppaction://hlinksldjump">
              <a:snd r:embed="rId5" name="thbad.wav"/>
            </a:hlinkClick>
            <a:hlinkHover r:id="" action="ppaction://noaction">
              <a:snd r:embed="rId6" name="0.wav"/>
            </a:hlinkHover>
          </p:cNvPr>
          <p:cNvSpPr/>
          <p:nvPr/>
        </p:nvSpPr>
        <p:spPr>
          <a:xfrm>
            <a:off x="257286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23" name="Rounded Rectangle 22">
            <a:hlinkClick r:id="rId14" action="ppaction://hlinksldjump">
              <a:snd r:embed="rId5" name="thbad.wav"/>
            </a:hlinkClick>
            <a:hlinkHover r:id="" action="ppaction://noaction">
              <a:snd r:embed="rId6" name="0.wav"/>
            </a:hlinkHover>
          </p:cNvPr>
          <p:cNvSpPr/>
          <p:nvPr/>
        </p:nvSpPr>
        <p:spPr>
          <a:xfrm>
            <a:off x="2144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24" name="Rounded Rectangle 23">
            <a:hlinkClick r:id="rId15" action="ppaction://hlinksldjump">
              <a:snd r:embed="rId5" name="thbad.wav"/>
            </a:hlinkClick>
            <a:hlinkHover r:id="" action="ppaction://noaction">
              <a:snd r:embed="rId6" name="0.wav"/>
            </a:hlinkHover>
          </p:cNvPr>
          <p:cNvSpPr/>
          <p:nvPr/>
        </p:nvSpPr>
        <p:spPr>
          <a:xfrm>
            <a:off x="171560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25" name="Rounded Rectangle 24">
            <a:hlinkClick r:id="rId16" action="ppaction://hlinksldjump">
              <a:snd r:embed="rId5" name="thbad.wav"/>
            </a:hlinkClick>
            <a:hlinkHover r:id="" action="ppaction://noaction">
              <a:snd r:embed="rId6" name="0.wav"/>
            </a:hlinkHover>
          </p:cNvPr>
          <p:cNvSpPr/>
          <p:nvPr/>
        </p:nvSpPr>
        <p:spPr>
          <a:xfrm>
            <a:off x="128697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27" name="Rounded Rectangle 26">
            <a:hlinkClick r:id="rId17" action="ppaction://hlinksldjump">
              <a:snd r:embed="rId5" name="thbad.wav"/>
            </a:hlinkClick>
            <a:hlinkHover r:id="" action="ppaction://noaction">
              <a:snd r:embed="rId6" name="0.wav"/>
            </a:hlinkHover>
          </p:cNvPr>
          <p:cNvSpPr/>
          <p:nvPr/>
        </p:nvSpPr>
        <p:spPr>
          <a:xfrm>
            <a:off x="8583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28" name="Rounded Rectangle 27">
            <a:hlinkClick r:id="rId18" action="ppaction://hlinksldjump">
              <a:snd r:embed="rId5" name="thbad.wav"/>
            </a:hlinkClick>
            <a:hlinkHover r:id="" action="ppaction://noaction">
              <a:snd r:embed="rId6" name="0.wav"/>
            </a:hlinkHover>
          </p:cNvPr>
          <p:cNvSpPr/>
          <p:nvPr/>
        </p:nvSpPr>
        <p:spPr>
          <a:xfrm>
            <a:off x="285720"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0-#ppt_w/2"/>
                                          </p:val>
                                        </p:tav>
                                        <p:tav tm="100000">
                                          <p:val>
                                            <p:strVal val="#ppt_x"/>
                                          </p:val>
                                        </p:tav>
                                      </p:tavLst>
                                    </p:anim>
                                    <p:anim calcmode="lin" valueType="num">
                                      <p:cBhvr additive="base">
                                        <p:cTn id="32" dur="1000" fill="hold"/>
                                        <p:tgtEl>
                                          <p:spTgt spid="17"/>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0-#ppt_w/2"/>
                                          </p:val>
                                        </p:tav>
                                        <p:tav tm="100000">
                                          <p:val>
                                            <p:strVal val="#ppt_x"/>
                                          </p:val>
                                        </p:tav>
                                      </p:tavLst>
                                    </p:anim>
                                    <p:anim calcmode="lin" valueType="num">
                                      <p:cBhvr additive="base">
                                        <p:cTn id="36" dur="1000" fill="hold"/>
                                        <p:tgtEl>
                                          <p:spTgt spid="18"/>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1000" fill="hold"/>
                                        <p:tgtEl>
                                          <p:spTgt spid="19"/>
                                        </p:tgtEl>
                                        <p:attrNameLst>
                                          <p:attrName>ppt_x</p:attrName>
                                        </p:attrNameLst>
                                      </p:cBhvr>
                                      <p:tavLst>
                                        <p:tav tm="0">
                                          <p:val>
                                            <p:strVal val="0-#ppt_w/2"/>
                                          </p:val>
                                        </p:tav>
                                        <p:tav tm="100000">
                                          <p:val>
                                            <p:strVal val="#ppt_x"/>
                                          </p:val>
                                        </p:tav>
                                      </p:tavLst>
                                    </p:anim>
                                    <p:anim calcmode="lin" valueType="num">
                                      <p:cBhvr additive="base">
                                        <p:cTn id="40" dur="1000" fill="hold"/>
                                        <p:tgtEl>
                                          <p:spTgt spid="19"/>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1000" fill="hold"/>
                                        <p:tgtEl>
                                          <p:spTgt spid="20"/>
                                        </p:tgtEl>
                                        <p:attrNameLst>
                                          <p:attrName>ppt_x</p:attrName>
                                        </p:attrNameLst>
                                      </p:cBhvr>
                                      <p:tavLst>
                                        <p:tav tm="0">
                                          <p:val>
                                            <p:strVal val="0-#ppt_w/2"/>
                                          </p:val>
                                        </p:tav>
                                        <p:tav tm="100000">
                                          <p:val>
                                            <p:strVal val="#ppt_x"/>
                                          </p:val>
                                        </p:tav>
                                      </p:tavLst>
                                    </p:anim>
                                    <p:anim calcmode="lin" valueType="num">
                                      <p:cBhvr additive="base">
                                        <p:cTn id="44" dur="1000" fill="hold"/>
                                        <p:tgtEl>
                                          <p:spTgt spid="20"/>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22"/>
                                        </p:tgtEl>
                                        <p:attrNameLst>
                                          <p:attrName>style.visibility</p:attrName>
                                        </p:attrNameLst>
                                      </p:cBhvr>
                                      <p:to>
                                        <p:strVal val="visible"/>
                                      </p:to>
                                    </p:set>
                                    <p:anim calcmode="lin" valueType="num">
                                      <p:cBhvr additive="base">
                                        <p:cTn id="47" dur="1000" fill="hold"/>
                                        <p:tgtEl>
                                          <p:spTgt spid="22"/>
                                        </p:tgtEl>
                                        <p:attrNameLst>
                                          <p:attrName>ppt_x</p:attrName>
                                        </p:attrNameLst>
                                      </p:cBhvr>
                                      <p:tavLst>
                                        <p:tav tm="0">
                                          <p:val>
                                            <p:strVal val="0-#ppt_w/2"/>
                                          </p:val>
                                        </p:tav>
                                        <p:tav tm="100000">
                                          <p:val>
                                            <p:strVal val="#ppt_x"/>
                                          </p:val>
                                        </p:tav>
                                      </p:tavLst>
                                    </p:anim>
                                    <p:anim calcmode="lin" valueType="num">
                                      <p:cBhvr additive="base">
                                        <p:cTn id="48" dur="1000" fill="hold"/>
                                        <p:tgtEl>
                                          <p:spTgt spid="2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1000" fill="hold"/>
                                        <p:tgtEl>
                                          <p:spTgt spid="23"/>
                                        </p:tgtEl>
                                        <p:attrNameLst>
                                          <p:attrName>ppt_x</p:attrName>
                                        </p:attrNameLst>
                                      </p:cBhvr>
                                      <p:tavLst>
                                        <p:tav tm="0">
                                          <p:val>
                                            <p:strVal val="0-#ppt_w/2"/>
                                          </p:val>
                                        </p:tav>
                                        <p:tav tm="100000">
                                          <p:val>
                                            <p:strVal val="#ppt_x"/>
                                          </p:val>
                                        </p:tav>
                                      </p:tavLst>
                                    </p:anim>
                                    <p:anim calcmode="lin" valueType="num">
                                      <p:cBhvr additive="base">
                                        <p:cTn id="52" dur="1000" fill="hold"/>
                                        <p:tgtEl>
                                          <p:spTgt spid="2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24"/>
                                        </p:tgtEl>
                                        <p:attrNameLst>
                                          <p:attrName>style.visibility</p:attrName>
                                        </p:attrNameLst>
                                      </p:cBhvr>
                                      <p:to>
                                        <p:strVal val="visible"/>
                                      </p:to>
                                    </p:set>
                                    <p:anim calcmode="lin" valueType="num">
                                      <p:cBhvr additive="base">
                                        <p:cTn id="55" dur="1000" fill="hold"/>
                                        <p:tgtEl>
                                          <p:spTgt spid="24"/>
                                        </p:tgtEl>
                                        <p:attrNameLst>
                                          <p:attrName>ppt_x</p:attrName>
                                        </p:attrNameLst>
                                      </p:cBhvr>
                                      <p:tavLst>
                                        <p:tav tm="0">
                                          <p:val>
                                            <p:strVal val="0-#ppt_w/2"/>
                                          </p:val>
                                        </p:tav>
                                        <p:tav tm="100000">
                                          <p:val>
                                            <p:strVal val="#ppt_x"/>
                                          </p:val>
                                        </p:tav>
                                      </p:tavLst>
                                    </p:anim>
                                    <p:anim calcmode="lin" valueType="num">
                                      <p:cBhvr additive="base">
                                        <p:cTn id="56" dur="1000" fill="hold"/>
                                        <p:tgtEl>
                                          <p:spTgt spid="2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cBhvr additive="base">
                                        <p:cTn id="59" dur="1000" fill="hold"/>
                                        <p:tgtEl>
                                          <p:spTgt spid="25"/>
                                        </p:tgtEl>
                                        <p:attrNameLst>
                                          <p:attrName>ppt_x</p:attrName>
                                        </p:attrNameLst>
                                      </p:cBhvr>
                                      <p:tavLst>
                                        <p:tav tm="0">
                                          <p:val>
                                            <p:strVal val="0-#ppt_w/2"/>
                                          </p:val>
                                        </p:tav>
                                        <p:tav tm="100000">
                                          <p:val>
                                            <p:strVal val="#ppt_x"/>
                                          </p:val>
                                        </p:tav>
                                      </p:tavLst>
                                    </p:anim>
                                    <p:anim calcmode="lin" valueType="num">
                                      <p:cBhvr additive="base">
                                        <p:cTn id="60" dur="1000" fill="hold"/>
                                        <p:tgtEl>
                                          <p:spTgt spid="2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0-#ppt_w/2"/>
                                          </p:val>
                                        </p:tav>
                                        <p:tav tm="100000">
                                          <p:val>
                                            <p:strVal val="#ppt_x"/>
                                          </p:val>
                                        </p:tav>
                                      </p:tavLst>
                                    </p:anim>
                                    <p:anim calcmode="lin" valueType="num">
                                      <p:cBhvr additive="base">
                                        <p:cTn id="64" dur="1000" fill="hold"/>
                                        <p:tgtEl>
                                          <p:spTgt spid="27"/>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0-#ppt_w/2"/>
                                          </p:val>
                                        </p:tav>
                                        <p:tav tm="100000">
                                          <p:val>
                                            <p:strVal val="#ppt_x"/>
                                          </p:val>
                                        </p:tav>
                                      </p:tavLst>
                                    </p:anim>
                                    <p:anim calcmode="lin" valueType="num">
                                      <p:cBhvr additive="base">
                                        <p:cTn id="68" dur="1000" fill="hold"/>
                                        <p:tgtEl>
                                          <p:spTgt spid="28"/>
                                        </p:tgtEl>
                                        <p:attrNameLst>
                                          <p:attrName>ppt_y</p:attrName>
                                        </p:attrNameLst>
                                      </p:cBhvr>
                                      <p:tavLst>
                                        <p:tav tm="0">
                                          <p:val>
                                            <p:strVal val="#ppt_y"/>
                                          </p:val>
                                        </p:tav>
                                        <p:tav tm="100000">
                                          <p:val>
                                            <p:strVal val="#ppt_y"/>
                                          </p:val>
                                        </p:tav>
                                      </p:tavLst>
                                    </p:anim>
                                  </p:childTnLst>
                                </p:cTn>
                              </p:par>
                            </p:childTnLst>
                          </p:cTn>
                        </p:par>
                        <p:par>
                          <p:cTn id="69" fill="hold">
                            <p:stCondLst>
                              <p:cond delay="2000"/>
                            </p:stCondLst>
                            <p:childTnLst>
                              <p:par>
                                <p:cTn id="70" presetID="10" presetClass="entr" presetSubtype="0" fill="hold" nodeType="afterEffect">
                                  <p:stCondLst>
                                    <p:cond delay="0"/>
                                  </p:stCondLst>
                                  <p:childTnLst>
                                    <p:set>
                                      <p:cBhvr>
                                        <p:cTn id="71" dur="1" fill="hold">
                                          <p:stCondLst>
                                            <p:cond delay="0"/>
                                          </p:stCondLst>
                                        </p:cTn>
                                        <p:tgtEl>
                                          <p:spTgt spid="30"/>
                                        </p:tgtEl>
                                        <p:attrNameLst>
                                          <p:attrName>style.visibility</p:attrName>
                                        </p:attrNameLst>
                                      </p:cBhvr>
                                      <p:to>
                                        <p:strVal val="visible"/>
                                      </p:to>
                                    </p:set>
                                    <p:animEffect transition="in" filter="fade">
                                      <p:cBhvr>
                                        <p:cTn id="72"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7" grpId="0" animBg="1"/>
      <p:bldP spid="18" grpId="0" animBg="1"/>
      <p:bldP spid="19" grpId="0" animBg="1"/>
      <p:bldP spid="20" grpId="0" animBg="1"/>
      <p:bldP spid="22" grpId="0" animBg="1"/>
      <p:bldP spid="23" grpId="0" animBg="1"/>
      <p:bldP spid="24" grpId="0" animBg="1"/>
      <p:bldP spid="25" grpId="0" animBg="1"/>
      <p:bldP spid="27" grpId="0" animBg="1"/>
      <p:bldP spid="28" grpId="0" animBg="1"/>
    </p:bldLst>
  </p:timing>
</p:sld>
</file>

<file path=ppt/slides/slide252.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نکته‏های اجرایی</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1. موضوعاتی مطرح شود که مورد نیاز مخاطبان باشد.(موضوعاتی که در زندگی با آن درگیر هستند.)</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2. مربّی توانایی حلّ تعارض را داشته باشد.</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3. از قبل، سؤالاتی را که درباره‏ی موضوع مطرح می‌شود پیش‌بینی وبرای آن‏ها، پاسخ مناسبی آماده کرده باشد.</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4. در بیان و حلّ تعارضات می‌تواند از مواد مختلف استفاده کند؛ماننددو ضرب‌المثل، شعر یا روایت متعارض.</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7. موارد تعارض در حدّ فهم وظرفیّت عقلی مخاطب باشد.</a:t>
                      </a:r>
                      <a:endParaRPr lang="en-US" sz="2000" b="1" kern="1200" dirty="0" smtClean="0">
                        <a:solidFill>
                          <a:schemeClr val="tx1"/>
                        </a:solidFill>
                        <a:latin typeface="+mn-lt"/>
                        <a:ea typeface="+mn-ea"/>
                        <a:cs typeface="B Lotus" pitchFamily="2" charset="-78"/>
                      </a:endParaRPr>
                    </a:p>
                    <a:p>
                      <a:pPr lvl="1" algn="just">
                        <a:lnSpc>
                          <a:spcPct val="150000"/>
                        </a:lnSpc>
                      </a:pPr>
                      <a:r>
                        <a:rPr lang="ar-SA" sz="2000" b="1" kern="1200" dirty="0" smtClean="0">
                          <a:solidFill>
                            <a:schemeClr val="tx1"/>
                          </a:solidFill>
                          <a:latin typeface="+mn-lt"/>
                          <a:ea typeface="+mn-ea"/>
                          <a:cs typeface="B Lotus" pitchFamily="2" charset="-78"/>
                        </a:rPr>
                        <a:t>8. برای حلّ تعارض مربّی باید به عام وخاص، اصل وفرع، مطلق ومقیّد ویا وجود شرایط (مقدّمات حکمت) مطلبتوجّه داشته باشد،درغیر این صورت حلّ تعارض مشکل خواهد بود. </a:t>
                      </a:r>
                      <a:endParaRPr lang="fa-IR" sz="2000" b="0"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بیستم / قالب تعارضی</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28737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85874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30116"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0148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57286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144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171560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28697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8583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285720"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childTnLst>
                          </p:cTn>
                        </p:par>
                        <p:par>
                          <p:cTn id="69" fill="hold">
                            <p:stCondLst>
                              <p:cond delay="2000"/>
                            </p:stCondLst>
                            <p:childTnLst>
                              <p:par>
                                <p:cTn id="70" presetID="10" presetClass="entr" presetSubtype="0" fill="hold" nodeType="afterEffect">
                                  <p:stCondLst>
                                    <p:cond delay="0"/>
                                  </p:stCondLst>
                                  <p:childTnLst>
                                    <p:set>
                                      <p:cBhvr>
                                        <p:cTn id="71" dur="1" fill="hold">
                                          <p:stCondLst>
                                            <p:cond delay="0"/>
                                          </p:stCondLst>
                                        </p:cTn>
                                        <p:tgtEl>
                                          <p:spTgt spid="30"/>
                                        </p:tgtEl>
                                        <p:attrNameLst>
                                          <p:attrName>style.visibility</p:attrName>
                                        </p:attrNameLst>
                                      </p:cBhvr>
                                      <p:to>
                                        <p:strVal val="visible"/>
                                      </p:to>
                                    </p:set>
                                    <p:animEffect transition="in" filter="fade">
                                      <p:cBhvr>
                                        <p:cTn id="72"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Lst>
  </p:timing>
</p:sld>
</file>

<file path=ppt/slides/slide253.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50000"/>
                        </a:lnSpc>
                      </a:pPr>
                      <a:endParaRPr lang="fa-IR" sz="2200" dirty="0" smtClean="0">
                        <a:cs typeface="B Lotus" pitchFamily="2" charset="-78"/>
                      </a:endParaRPr>
                    </a:p>
                    <a:p>
                      <a:pPr rtl="1">
                        <a:lnSpc>
                          <a:spcPct val="150000"/>
                        </a:lnSpc>
                      </a:pPr>
                      <a:endParaRPr lang="fa-IR" sz="2200" dirty="0" smtClean="0">
                        <a:cs typeface="B Lotus" pitchFamily="2" charset="-78"/>
                      </a:endParaRPr>
                    </a:p>
                    <a:p>
                      <a:pPr rtl="1">
                        <a:lnSpc>
                          <a:spcPct val="150000"/>
                        </a:lnSpc>
                      </a:pPr>
                      <a:r>
                        <a:rPr lang="ar-SA" sz="2200" dirty="0" smtClean="0">
                          <a:effectLst>
                            <a:outerShdw blurRad="38100" dist="38100" dir="2700000" algn="tl">
                              <a:srgbClr val="000000">
                                <a:alpha val="43137"/>
                              </a:srgbClr>
                            </a:outerShdw>
                          </a:effectLst>
                          <a:cs typeface="B Lotus" pitchFamily="2" charset="-78"/>
                        </a:rPr>
                        <a:t>انواع تعارض</a:t>
                      </a:r>
                      <a:endParaRPr lang="en-US" sz="2200" dirty="0" smtClean="0">
                        <a:effectLst>
                          <a:outerShdw blurRad="38100" dist="38100" dir="2700000" algn="tl">
                            <a:srgbClr val="000000">
                              <a:alpha val="43137"/>
                            </a:srgbClr>
                          </a:outerShdw>
                        </a:effectLst>
                        <a:cs typeface="B Lotus" pitchFamily="2" charset="-78"/>
                      </a:endParaRPr>
                    </a:p>
                    <a:p>
                      <a:pPr lvl="1" algn="just" rtl="1">
                        <a:lnSpc>
                          <a:spcPct val="150000"/>
                        </a:lnSpc>
                      </a:pPr>
                      <a:r>
                        <a:rPr lang="fa-IR" sz="2200" dirty="0" smtClean="0">
                          <a:cs typeface="B Lotus" pitchFamily="2" charset="-78"/>
                        </a:rPr>
                        <a:t>1. قرآني:علم و عقل با قرآن و يا تعارض دو آيه با يكديگر.</a:t>
                      </a:r>
                      <a:endParaRPr lang="en-US" sz="2200" dirty="0" smtClean="0">
                        <a:cs typeface="B Lotus" pitchFamily="2" charset="-78"/>
                      </a:endParaRPr>
                    </a:p>
                    <a:p>
                      <a:pPr lvl="1" algn="just" rtl="1">
                        <a:lnSpc>
                          <a:spcPct val="150000"/>
                        </a:lnSpc>
                      </a:pPr>
                      <a:r>
                        <a:rPr lang="fa-IR" sz="2200" dirty="0" smtClean="0">
                          <a:cs typeface="B Lotus" pitchFamily="2" charset="-78"/>
                        </a:rPr>
                        <a:t>2. روايي:وجود تعارض ميان برخي روايات.</a:t>
                      </a:r>
                      <a:endParaRPr lang="en-US" sz="2200" dirty="0" smtClean="0">
                        <a:cs typeface="B Lotus" pitchFamily="2" charset="-78"/>
                      </a:endParaRPr>
                    </a:p>
                    <a:p>
                      <a:pPr lvl="1" algn="just">
                        <a:lnSpc>
                          <a:spcPct val="150000"/>
                        </a:lnSpc>
                      </a:pPr>
                      <a:r>
                        <a:rPr lang="ar-SA" sz="2200" dirty="0" smtClean="0">
                          <a:cs typeface="B Lotus" pitchFamily="2" charset="-78"/>
                        </a:rPr>
                        <a:t>3. سيره:تفاوت سيره‏ی يك معصوم با معصوم ديگر؛(نوع لباس امام علي</a:t>
                      </a:r>
                      <a:r>
                        <a:rPr lang="fa-IR" sz="2200" dirty="0" smtClean="0">
                          <a:cs typeface="B Lotus" pitchFamily="2" charset="-78"/>
                        </a:rPr>
                        <a:t>(ع)</a:t>
                      </a:r>
                      <a:r>
                        <a:rPr lang="ar-SA" sz="2200" dirty="0" smtClean="0">
                          <a:cs typeface="B Lotus" pitchFamily="2" charset="-78"/>
                        </a:rPr>
                        <a:t> با امام صادق</a:t>
                      </a:r>
                      <a:r>
                        <a:rPr lang="fa-IR" sz="2200" dirty="0" smtClean="0">
                          <a:cs typeface="B Lotus" pitchFamily="2" charset="-78"/>
                        </a:rPr>
                        <a:t>(ع)</a:t>
                      </a:r>
                      <a:r>
                        <a:rPr lang="ar-SA" sz="2200" dirty="0" smtClean="0">
                          <a:cs typeface="B Lotus" pitchFamily="2" charset="-78"/>
                        </a:rPr>
                        <a:t> ) </a:t>
                      </a:r>
                      <a:endParaRPr lang="fa-IR" sz="2200" dirty="0" smtClean="0">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بیستم / قالب تعارضی</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28737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85874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3011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01488"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57286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144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171560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28697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8583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285720"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childTnLst>
                          </p:cTn>
                        </p:par>
                        <p:par>
                          <p:cTn id="69" fill="hold">
                            <p:stCondLst>
                              <p:cond delay="2000"/>
                            </p:stCondLst>
                            <p:childTnLst>
                              <p:par>
                                <p:cTn id="70" presetID="10" presetClass="entr" presetSubtype="0" fill="hold" nodeType="afterEffect">
                                  <p:stCondLst>
                                    <p:cond delay="0"/>
                                  </p:stCondLst>
                                  <p:childTnLst>
                                    <p:set>
                                      <p:cBhvr>
                                        <p:cTn id="71" dur="1" fill="hold">
                                          <p:stCondLst>
                                            <p:cond delay="0"/>
                                          </p:stCondLst>
                                        </p:cTn>
                                        <p:tgtEl>
                                          <p:spTgt spid="30"/>
                                        </p:tgtEl>
                                        <p:attrNameLst>
                                          <p:attrName>style.visibility</p:attrName>
                                        </p:attrNameLst>
                                      </p:cBhvr>
                                      <p:to>
                                        <p:strVal val="visible"/>
                                      </p:to>
                                    </p:set>
                                    <p:animEffect transition="in" filter="fade">
                                      <p:cBhvr>
                                        <p:cTn id="72"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Lst>
  </p:timing>
</p:sld>
</file>

<file path=ppt/slides/slide254.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راه‏های حلّ تعارض:</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1. عامّ وخاص.</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2. مطلق و مقیّد.</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3. ناسخ ومنسوخ.</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4. تبیین درست مسئله.</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5. تصرّف لفظی در کلمه یا جمله.</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6. تصرّف معنوی در جمله.</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7. عوض شدن موضوع.</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8. اصلی وفرعی کردن مطلب.</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9. تفاوت در متن و ایده‌آل بودن موضوع.</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10. مقتضيّات زمان.</a:t>
                      </a:r>
                      <a:endParaRPr lang="en-US" sz="2000" b="1" kern="1200" dirty="0" smtClean="0">
                        <a:solidFill>
                          <a:schemeClr val="tx1"/>
                        </a:solidFill>
                        <a:latin typeface="+mn-lt"/>
                        <a:ea typeface="+mn-ea"/>
                        <a:cs typeface="B Lotus" pitchFamily="2" charset="-78"/>
                      </a:endParaRPr>
                    </a:p>
                    <a:p>
                      <a:pPr lvl="1" algn="just">
                        <a:lnSpc>
                          <a:spcPct val="150000"/>
                        </a:lnSpc>
                      </a:pPr>
                      <a:r>
                        <a:rPr lang="ar-SA" sz="2000" b="1" kern="1200" dirty="0" smtClean="0">
                          <a:solidFill>
                            <a:schemeClr val="tx1"/>
                          </a:solidFill>
                          <a:latin typeface="+mn-lt"/>
                          <a:ea typeface="+mn-ea"/>
                          <a:cs typeface="B Lotus" pitchFamily="2" charset="-78"/>
                        </a:rPr>
                        <a:t>11. حدّاقلّي و حدّاكثري بودن دو موضوع. </a:t>
                      </a:r>
                      <a:endParaRPr lang="fa-IR" sz="2400" dirty="0" smtClean="0">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بیستم / قالب تعارضی</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28737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85874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3011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0148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572860"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144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171560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28697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8583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285720"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childTnLst>
                          </p:cTn>
                        </p:par>
                        <p:par>
                          <p:cTn id="69" fill="hold">
                            <p:stCondLst>
                              <p:cond delay="2000"/>
                            </p:stCondLst>
                            <p:childTnLst>
                              <p:par>
                                <p:cTn id="70" presetID="10" presetClass="entr" presetSubtype="0" fill="hold" nodeType="afterEffect">
                                  <p:stCondLst>
                                    <p:cond delay="0"/>
                                  </p:stCondLst>
                                  <p:childTnLst>
                                    <p:set>
                                      <p:cBhvr>
                                        <p:cTn id="71" dur="1" fill="hold">
                                          <p:stCondLst>
                                            <p:cond delay="0"/>
                                          </p:stCondLst>
                                        </p:cTn>
                                        <p:tgtEl>
                                          <p:spTgt spid="30"/>
                                        </p:tgtEl>
                                        <p:attrNameLst>
                                          <p:attrName>style.visibility</p:attrName>
                                        </p:attrNameLst>
                                      </p:cBhvr>
                                      <p:to>
                                        <p:strVal val="visible"/>
                                      </p:to>
                                    </p:set>
                                    <p:animEffect transition="in" filter="fade">
                                      <p:cBhvr>
                                        <p:cTn id="72"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Lst>
  </p:timing>
</p:sld>
</file>

<file path=ppt/slides/slide255.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مقطع ابتدایی </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تعارض در سيره</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1700" b="1" kern="1200" dirty="0" smtClean="0">
                          <a:solidFill>
                            <a:schemeClr val="tx1"/>
                          </a:solidFill>
                          <a:latin typeface="+mn-lt"/>
                          <a:ea typeface="+mn-ea"/>
                          <a:cs typeface="B Lotus" pitchFamily="2" charset="-78"/>
                        </a:rPr>
                        <a:t>در سيره‏ی اهل بيت‏</a:t>
                      </a:r>
                      <a:r>
                        <a:rPr lang="en-US" sz="1700" b="1" kern="1200" dirty="0" smtClean="0">
                          <a:solidFill>
                            <a:schemeClr val="tx1"/>
                          </a:solidFill>
                          <a:latin typeface="+mn-lt"/>
                          <a:ea typeface="+mn-ea"/>
                          <a:cs typeface="B Lotus" pitchFamily="2" charset="-78"/>
                        </a:rPr>
                        <a:t>(</a:t>
                      </a:r>
                      <a:r>
                        <a:rPr lang="fa-IR" sz="1700" b="1" kern="1200" dirty="0" smtClean="0">
                          <a:solidFill>
                            <a:schemeClr val="tx1"/>
                          </a:solidFill>
                          <a:latin typeface="+mn-lt"/>
                          <a:ea typeface="+mn-ea"/>
                          <a:cs typeface="B Lotus" pitchFamily="2" charset="-78"/>
                        </a:rPr>
                        <a:t> مشاهده مي‏كنيم كه امام علي(ع)</a:t>
                      </a:r>
                      <a:r>
                        <a:rPr lang="ar-SA" sz="1700" b="1" kern="1200" dirty="0" smtClean="0">
                          <a:solidFill>
                            <a:schemeClr val="tx1"/>
                          </a:solidFill>
                          <a:latin typeface="+mn-lt"/>
                          <a:ea typeface="+mn-ea"/>
                          <a:cs typeface="B Lotus" pitchFamily="2" charset="-78"/>
                        </a:rPr>
                        <a:t> </a:t>
                      </a:r>
                      <a:r>
                        <a:rPr lang="fa-IR" sz="1700" b="1" kern="1200" dirty="0" smtClean="0">
                          <a:solidFill>
                            <a:schemeClr val="tx1"/>
                          </a:solidFill>
                          <a:latin typeface="+mn-lt"/>
                          <a:ea typeface="+mn-ea"/>
                          <a:cs typeface="B Lotus" pitchFamily="2" charset="-78"/>
                        </a:rPr>
                        <a:t> لباس وصله‌دار مي‏پوشيدند و زندگي زاهدانه‏ای داشتند و مي‏فرمودند:</a:t>
                      </a:r>
                      <a:endParaRPr lang="en-US" sz="1700" b="1" kern="1200" dirty="0" smtClean="0">
                        <a:solidFill>
                          <a:schemeClr val="tx1"/>
                        </a:solidFill>
                        <a:latin typeface="+mn-lt"/>
                        <a:ea typeface="+mn-ea"/>
                        <a:cs typeface="B Lotus" pitchFamily="2" charset="-78"/>
                      </a:endParaRPr>
                    </a:p>
                    <a:p>
                      <a:pPr algn="just" rtl="1">
                        <a:lnSpc>
                          <a:spcPct val="150000"/>
                        </a:lnSpc>
                      </a:pPr>
                      <a:r>
                        <a:rPr lang="fa-IR" sz="1700" b="1" kern="1200" dirty="0" smtClean="0">
                          <a:solidFill>
                            <a:schemeClr val="tx1"/>
                          </a:solidFill>
                          <a:latin typeface="+mn-lt"/>
                          <a:ea typeface="+mn-ea"/>
                          <a:cs typeface="B Lotus" pitchFamily="2" charset="-78"/>
                        </a:rPr>
                        <a:t>«الزُّهْدُ بَيْنَ كَلِمَتَيْنِ مِنَ الْقُرْآنِ- قَالَ اللَّهُ تَعَالَى </a:t>
                      </a:r>
                      <a:r>
                        <a:rPr lang="en-US" sz="1700" b="1" kern="1200" dirty="0" smtClean="0">
                          <a:solidFill>
                            <a:schemeClr val="tx1"/>
                          </a:solidFill>
                          <a:latin typeface="+mn-lt"/>
                          <a:ea typeface="+mn-ea"/>
                          <a:cs typeface="B Lotus" pitchFamily="2" charset="-78"/>
                        </a:rPr>
                        <a:t>]</a:t>
                      </a:r>
                      <a:r>
                        <a:rPr lang="fa-IR" sz="1700" b="1" kern="1200" dirty="0" smtClean="0">
                          <a:solidFill>
                            <a:schemeClr val="tx1"/>
                          </a:solidFill>
                          <a:latin typeface="+mn-lt"/>
                          <a:ea typeface="+mn-ea"/>
                          <a:cs typeface="B Lotus" pitchFamily="2" charset="-78"/>
                        </a:rPr>
                        <a:t>لِكَيْلا تَأْسَوْا عَلى‏ ما فاتَكُمْ وَ لا تَفْرَحُوا بِما آتاكُمْ</a:t>
                      </a:r>
                      <a:r>
                        <a:rPr lang="fa-IR" sz="17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en-US" sz="1700" b="1" kern="1200" dirty="0" smtClean="0">
                          <a:solidFill>
                            <a:schemeClr val="tx1"/>
                          </a:solidFill>
                          <a:latin typeface="+mn-lt"/>
                          <a:ea typeface="+mn-ea"/>
                          <a:cs typeface="B Lotus" pitchFamily="2" charset="-78"/>
                        </a:rPr>
                        <a:t>[</a:t>
                      </a:r>
                      <a:r>
                        <a:rPr lang="fa-IR" sz="1700" b="1" kern="1200" dirty="0" smtClean="0">
                          <a:solidFill>
                            <a:schemeClr val="tx1"/>
                          </a:solidFill>
                          <a:latin typeface="+mn-lt"/>
                          <a:ea typeface="+mn-ea"/>
                          <a:cs typeface="B Lotus" pitchFamily="2" charset="-78"/>
                        </a:rPr>
                        <a:t>وَ مَنْ لَمْ يَأْسَ عَلَى الْمَاضِي وَ لَمْ يَفْرَحْ بِالْآتِي فَقَدِ اسْتَكْمَلَ الزُّهْدَ بِطَرَفَيْه</a:t>
                      </a:r>
                      <a:r>
                        <a:rPr lang="fa-IR" sz="17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fa-IR" sz="1700" b="1" kern="1200" dirty="0" smtClean="0">
                          <a:solidFill>
                            <a:schemeClr val="tx1"/>
                          </a:solidFill>
                          <a:latin typeface="+mn-lt"/>
                          <a:ea typeface="+mn-ea"/>
                          <a:cs typeface="B Lotus" pitchFamily="2" charset="-78"/>
                        </a:rPr>
                        <a:t>‏؛ پارسایى در قرآن، با دو كلمه بيان شده است: «تا دريغ نخوريد به آنچه از دستتان رفته و شادمان نشويد بر آنچه به شما رسيده است.» هر كه تأسّف نخورد به آنچه از دستش رفته و شادى نكند به آنچه برايش رسيده است، پارسایی‏اش از دو طرف كامل شده است.»</a:t>
                      </a:r>
                      <a:endParaRPr lang="en-US" sz="1700" b="1" kern="1200" dirty="0" smtClean="0">
                        <a:solidFill>
                          <a:schemeClr val="tx1"/>
                        </a:solidFill>
                        <a:latin typeface="+mn-lt"/>
                        <a:ea typeface="+mn-ea"/>
                        <a:cs typeface="B Lotus" pitchFamily="2" charset="-78"/>
                      </a:endParaRPr>
                    </a:p>
                    <a:p>
                      <a:pPr algn="just" rtl="1">
                        <a:lnSpc>
                          <a:spcPct val="150000"/>
                        </a:lnSpc>
                      </a:pPr>
                      <a:r>
                        <a:rPr lang="ar-SA" sz="1700" b="1" kern="1200" dirty="0" smtClean="0">
                          <a:solidFill>
                            <a:schemeClr val="tx1"/>
                          </a:solidFill>
                          <a:latin typeface="+mn-lt"/>
                          <a:ea typeface="+mn-ea"/>
                          <a:cs typeface="B Lotus" pitchFamily="2" charset="-78"/>
                        </a:rPr>
                        <a:t>از طرف ديگر امام صادق</a:t>
                      </a:r>
                      <a:r>
                        <a:rPr lang="fa-IR" sz="1700" b="1" kern="1200" dirty="0" smtClean="0">
                          <a:solidFill>
                            <a:schemeClr val="tx1"/>
                          </a:solidFill>
                          <a:latin typeface="+mn-lt"/>
                          <a:ea typeface="+mn-ea"/>
                          <a:cs typeface="B Lotus" pitchFamily="2" charset="-78"/>
                        </a:rPr>
                        <a:t>(ع)</a:t>
                      </a:r>
                      <a:r>
                        <a:rPr lang="ar-SA" sz="1700" b="1" kern="1200" dirty="0" smtClean="0">
                          <a:solidFill>
                            <a:schemeClr val="tx1"/>
                          </a:solidFill>
                          <a:latin typeface="+mn-lt"/>
                          <a:ea typeface="+mn-ea"/>
                          <a:cs typeface="B Lotus" pitchFamily="2" charset="-78"/>
                        </a:rPr>
                        <a:t> لباس تميز و شيك مي‏پوشيد كه موجب اعتراض سفيان ثوري </a:t>
                      </a:r>
                      <a:r>
                        <a:rPr lang="fa-IR" sz="17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700" b="1" kern="1200" dirty="0" smtClean="0">
                          <a:solidFill>
                            <a:schemeClr val="tx1"/>
                          </a:solidFill>
                          <a:latin typeface="+mn-lt"/>
                          <a:ea typeface="+mn-ea"/>
                          <a:cs typeface="B Lotus" pitchFamily="2" charset="-78"/>
                        </a:rPr>
                        <a:t>گرديد.</a:t>
                      </a:r>
                      <a:endParaRPr lang="fa-IR" sz="1700" b="1" kern="1200" dirty="0" smtClean="0">
                        <a:solidFill>
                          <a:schemeClr val="tx1"/>
                        </a:solidFill>
                        <a:latin typeface="+mn-lt"/>
                        <a:ea typeface="+mn-ea"/>
                        <a:cs typeface="B Lotus" pitchFamily="2" charset="-78"/>
                      </a:endParaRPr>
                    </a:p>
                    <a:p>
                      <a:pPr algn="just" rtl="1">
                        <a:lnSpc>
                          <a:spcPct val="150000"/>
                        </a:lnSpc>
                      </a:pPr>
                      <a:r>
                        <a:rPr lang="fa-IR" sz="16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600" b="0" kern="1200" dirty="0" smtClean="0">
                          <a:solidFill>
                            <a:schemeClr val="tx1"/>
                          </a:solidFill>
                          <a:latin typeface="+mn-lt"/>
                          <a:ea typeface="+mn-ea"/>
                          <a:cs typeface="B Lotus" pitchFamily="2" charset="-78"/>
                        </a:rPr>
                        <a:t>حديد: 23.</a:t>
                      </a:r>
                      <a:endParaRPr lang="en-US" sz="1600" b="1" kern="1200" dirty="0" smtClean="0">
                        <a:solidFill>
                          <a:schemeClr val="tx1"/>
                        </a:solidFill>
                        <a:latin typeface="+mn-lt"/>
                        <a:ea typeface="+mn-ea"/>
                        <a:cs typeface="B Lotus" pitchFamily="2" charset="-78"/>
                      </a:endParaRPr>
                    </a:p>
                    <a:p>
                      <a:pPr algn="just" rtl="1">
                        <a:lnSpc>
                          <a:spcPct val="150000"/>
                        </a:lnSpc>
                      </a:pPr>
                      <a:r>
                        <a:rPr lang="fa-IR" sz="16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600" b="1" kern="1200" dirty="0" smtClean="0">
                          <a:solidFill>
                            <a:schemeClr val="tx1"/>
                          </a:solidFill>
                          <a:latin typeface="+mn-lt"/>
                          <a:ea typeface="+mn-ea"/>
                          <a:cs typeface="B Lotus" pitchFamily="2" charset="-78"/>
                        </a:rPr>
                        <a:t>تفصيل وسایل الشّيعة الي تحصيل مسایل الشّريعة</a:t>
                      </a:r>
                      <a:r>
                        <a:rPr lang="ar-SA" sz="1600" b="0" kern="1200" dirty="0" smtClean="0">
                          <a:solidFill>
                            <a:schemeClr val="tx1"/>
                          </a:solidFill>
                          <a:latin typeface="+mn-lt"/>
                          <a:ea typeface="+mn-ea"/>
                          <a:cs typeface="B Lotus" pitchFamily="2" charset="-78"/>
                        </a:rPr>
                        <a:t>، ج16، ص19.</a:t>
                      </a:r>
                      <a:endParaRPr lang="en-US" sz="1600" b="1" kern="1200" dirty="0" smtClean="0">
                        <a:solidFill>
                          <a:schemeClr val="tx1"/>
                        </a:solidFill>
                        <a:latin typeface="+mn-lt"/>
                        <a:ea typeface="+mn-ea"/>
                        <a:cs typeface="B Lotus" pitchFamily="2" charset="-78"/>
                      </a:endParaRPr>
                    </a:p>
                    <a:p>
                      <a:pPr algn="just" rtl="1">
                        <a:lnSpc>
                          <a:spcPct val="150000"/>
                        </a:lnSpc>
                      </a:pPr>
                      <a:r>
                        <a:rPr lang="fa-IR" sz="16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600" b="0" kern="1200" dirty="0" smtClean="0">
                          <a:solidFill>
                            <a:schemeClr val="tx1"/>
                          </a:solidFill>
                          <a:latin typeface="+mn-lt"/>
                          <a:ea typeface="+mn-ea"/>
                          <a:cs typeface="B Lotus" pitchFamily="2" charset="-78"/>
                        </a:rPr>
                        <a:t>سفیان ثوری، ابن سعد بن مسروق بن حبیب، مکنّی به ابوعبدالله مؤسس مذهب ثوریه (ف. بصره 161 هـ . ق). نسبت او به ثور بن عبد مناۀ می‏رسد. مذهب وی در اواخر قرن دوم هجری شهرت داشت. اساس این مذهب آن بود که در استخراج احکام باید به احادیث تمسّک کرد. (دکتر محمّدمعین. </a:t>
                      </a:r>
                      <a:r>
                        <a:rPr lang="ar-SA" sz="1600" b="1" kern="1200" dirty="0" smtClean="0">
                          <a:solidFill>
                            <a:schemeClr val="tx1"/>
                          </a:solidFill>
                          <a:latin typeface="+mn-lt"/>
                          <a:ea typeface="+mn-ea"/>
                          <a:cs typeface="B Lotus" pitchFamily="2" charset="-78"/>
                        </a:rPr>
                        <a:t>فرهنگ فارسی</a:t>
                      </a:r>
                      <a:r>
                        <a:rPr lang="ar-SA" sz="1600" b="0" kern="1200" dirty="0" smtClean="0">
                          <a:solidFill>
                            <a:schemeClr val="tx1"/>
                          </a:solidFill>
                          <a:latin typeface="+mn-lt"/>
                          <a:ea typeface="+mn-ea"/>
                          <a:cs typeface="B Lotus" pitchFamily="2" charset="-78"/>
                        </a:rPr>
                        <a:t>، ج5، اعلام، چ دهم، (تهران: امیرکبیر، 1375)، ص768.</a:t>
                      </a:r>
                      <a:endParaRPr lang="en-US" sz="16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بیستم / قالب تعارضی</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28737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85874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3011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0148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57286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14423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171560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28697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8583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285720"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childTnLst>
                          </p:cTn>
                        </p:par>
                        <p:par>
                          <p:cTn id="69" fill="hold">
                            <p:stCondLst>
                              <p:cond delay="2000"/>
                            </p:stCondLst>
                            <p:childTnLst>
                              <p:par>
                                <p:cTn id="70" presetID="10" presetClass="entr" presetSubtype="0" fill="hold" nodeType="afterEffect">
                                  <p:stCondLst>
                                    <p:cond delay="0"/>
                                  </p:stCondLst>
                                  <p:childTnLst>
                                    <p:set>
                                      <p:cBhvr>
                                        <p:cTn id="71" dur="1" fill="hold">
                                          <p:stCondLst>
                                            <p:cond delay="0"/>
                                          </p:stCondLst>
                                        </p:cTn>
                                        <p:tgtEl>
                                          <p:spTgt spid="30"/>
                                        </p:tgtEl>
                                        <p:attrNameLst>
                                          <p:attrName>style.visibility</p:attrName>
                                        </p:attrNameLst>
                                      </p:cBhvr>
                                      <p:to>
                                        <p:strVal val="visible"/>
                                      </p:to>
                                    </p:set>
                                    <p:animEffect transition="in" filter="fade">
                                      <p:cBhvr>
                                        <p:cTn id="72"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Lst>
  </p:timing>
</p:sld>
</file>

<file path=ppt/slides/slide256.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حلّ تعارض:</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000" b="1" kern="1200" dirty="0" smtClean="0">
                          <a:solidFill>
                            <a:schemeClr val="tx1"/>
                          </a:solidFill>
                          <a:latin typeface="+mn-lt"/>
                          <a:ea typeface="+mn-ea"/>
                          <a:cs typeface="B Lotus" pitchFamily="2" charset="-78"/>
                        </a:rPr>
                        <a:t>سفيان ثورى خدمت امام صادق(ع)</a:t>
                      </a:r>
                      <a:r>
                        <a:rPr lang="ar-SA" sz="2000" b="1" kern="1200" dirty="0" smtClean="0">
                          <a:solidFill>
                            <a:schemeClr val="tx1"/>
                          </a:solidFill>
                          <a:latin typeface="+mn-lt"/>
                          <a:ea typeface="+mn-ea"/>
                          <a:cs typeface="B Lotus" pitchFamily="2" charset="-78"/>
                        </a:rPr>
                        <a:t> </a:t>
                      </a:r>
                      <a:r>
                        <a:rPr lang="fa-IR" sz="2000" b="1" kern="1200" dirty="0" smtClean="0">
                          <a:solidFill>
                            <a:schemeClr val="tx1"/>
                          </a:solidFill>
                          <a:latin typeface="+mn-lt"/>
                          <a:ea typeface="+mn-ea"/>
                          <a:cs typeface="B Lotus" pitchFamily="2" charset="-78"/>
                        </a:rPr>
                        <a:t> رسيد و مشاهده كرد آن حضرت لباس سفيدى در بر دارد كه مانند سفيدى تخم‏مرغ مى‏درخشد.</a:t>
                      </a:r>
                      <a:endParaRPr lang="en-US" sz="2000" b="1" kern="1200" dirty="0" smtClean="0">
                        <a:solidFill>
                          <a:schemeClr val="tx1"/>
                        </a:solidFill>
                        <a:latin typeface="+mn-lt"/>
                        <a:ea typeface="+mn-ea"/>
                        <a:cs typeface="B Lotus" pitchFamily="2" charset="-78"/>
                      </a:endParaRPr>
                    </a:p>
                    <a:p>
                      <a:pPr algn="just" rtl="1">
                        <a:lnSpc>
                          <a:spcPct val="150000"/>
                        </a:lnSpc>
                      </a:pPr>
                      <a:r>
                        <a:rPr lang="fa-IR" sz="2000" b="1" kern="1200" dirty="0" smtClean="0">
                          <a:solidFill>
                            <a:schemeClr val="tx1"/>
                          </a:solidFill>
                          <a:latin typeface="+mn-lt"/>
                          <a:ea typeface="+mn-ea"/>
                          <a:cs typeface="B Lotus" pitchFamily="2" charset="-78"/>
                        </a:rPr>
                        <a:t>سفيان گفت:«اين لباس براى شما مناسب نيست!»</a:t>
                      </a:r>
                      <a:endParaRPr lang="en-US" sz="2000" b="1" kern="1200" dirty="0" smtClean="0">
                        <a:solidFill>
                          <a:schemeClr val="tx1"/>
                        </a:solidFill>
                        <a:latin typeface="+mn-lt"/>
                        <a:ea typeface="+mn-ea"/>
                        <a:cs typeface="B Lotus" pitchFamily="2" charset="-78"/>
                      </a:endParaRPr>
                    </a:p>
                    <a:p>
                      <a:pPr algn="just" rtl="1">
                        <a:lnSpc>
                          <a:spcPct val="150000"/>
                        </a:lnSpc>
                      </a:pPr>
                      <a:r>
                        <a:rPr lang="fa-IR" sz="2000" b="1" kern="1200" dirty="0" smtClean="0">
                          <a:solidFill>
                            <a:schemeClr val="tx1"/>
                          </a:solidFill>
                          <a:latin typeface="+mn-lt"/>
                          <a:ea typeface="+mn-ea"/>
                          <a:cs typeface="B Lotus" pitchFamily="2" charset="-78"/>
                        </a:rPr>
                        <a:t>امام</a:t>
                      </a:r>
                      <a:r>
                        <a:rPr lang="en-US" sz="2000" b="1" kern="1200" dirty="0" smtClean="0">
                          <a:solidFill>
                            <a:schemeClr val="tx1"/>
                          </a:solidFill>
                          <a:latin typeface="+mn-lt"/>
                          <a:ea typeface="+mn-ea"/>
                          <a:cs typeface="B Lotus" pitchFamily="2" charset="-78"/>
                          <a:sym typeface="Roumouz"/>
                        </a:rPr>
                        <a:t></a:t>
                      </a:r>
                      <a:r>
                        <a:rPr lang="fa-IR" sz="2000" b="1" kern="1200" dirty="0" smtClean="0">
                          <a:solidFill>
                            <a:schemeClr val="tx1"/>
                          </a:solidFill>
                          <a:latin typeface="+mn-lt"/>
                          <a:ea typeface="+mn-ea"/>
                          <a:cs typeface="B Lotus" pitchFamily="2" charset="-78"/>
                        </a:rPr>
                        <a:t> فرمود: «از من بشنو چه مى‏گويم و گوشت را هم بازكن! من اكنون سخنى با تو مى‏گويم كه براى دنيا و آخرت تو بهتر است، در صورتى كه طبق سنّت و حق از دنيا بروى و بدون پيروى از بدعت بميرى.</a:t>
                      </a:r>
                      <a:endParaRPr lang="en-US" sz="2000" b="1" kern="1200" dirty="0" smtClean="0">
                        <a:solidFill>
                          <a:schemeClr val="tx1"/>
                        </a:solidFill>
                        <a:latin typeface="+mn-lt"/>
                        <a:ea typeface="+mn-ea"/>
                        <a:cs typeface="B Lotus" pitchFamily="2" charset="-78"/>
                      </a:endParaRPr>
                    </a:p>
                    <a:p>
                      <a:pPr algn="just" rtl="1">
                        <a:lnSpc>
                          <a:spcPct val="150000"/>
                        </a:lnSpc>
                      </a:pPr>
                      <a:r>
                        <a:rPr lang="ar-SA" sz="2000" b="1" kern="1200" dirty="0" smtClean="0">
                          <a:solidFill>
                            <a:schemeClr val="tx1"/>
                          </a:solidFill>
                          <a:latin typeface="+mn-lt"/>
                          <a:ea typeface="+mn-ea"/>
                          <a:cs typeface="B Lotus" pitchFamily="2" charset="-78"/>
                        </a:rPr>
                        <a:t>شما بدانيد كه رسول خدا</a:t>
                      </a:r>
                      <a:r>
                        <a:rPr lang="en-US" sz="2000" b="1" kern="1200" dirty="0" smtClean="0">
                          <a:solidFill>
                            <a:schemeClr val="tx1"/>
                          </a:solidFill>
                          <a:latin typeface="+mn-lt"/>
                          <a:ea typeface="+mn-ea"/>
                          <a:cs typeface="B Lotus" pitchFamily="2" charset="-78"/>
                        </a:rPr>
                        <a:t>-</a:t>
                      </a:r>
                      <a:r>
                        <a:rPr lang="ar-SA" sz="2000" b="1" kern="1200" dirty="0" smtClean="0">
                          <a:solidFill>
                            <a:schemeClr val="tx1"/>
                          </a:solidFill>
                          <a:latin typeface="+mn-lt"/>
                          <a:ea typeface="+mn-ea"/>
                          <a:cs typeface="B Lotus" pitchFamily="2" charset="-78"/>
                        </a:rPr>
                        <a:t> در زمانى زندگى مى‏كردند كه مردم در فقر و فلاكت بودند؛ امّا هر گاه دنيا وضعش خوب و وسایل زندگى فراهم باشد، اين نيكان هستند كه بايد از مواهب دنيا استفاده كنند، نه بدكاران و گناهكاران. مؤمنان بايد از لذّات جهان سود ببرند، نه منافقان. مسلمانان بايد از آن بهره بگيرند، نه كافران.» </a:t>
                      </a: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a:t>
                      </a:r>
                    </a:p>
                    <a:p>
                      <a:pPr algn="just" rtl="1">
                        <a:lnSpc>
                          <a:spcPct val="150000"/>
                        </a:lnSpc>
                      </a:pPr>
                      <a:endParaRPr lang="fa-IR" sz="2000" b="1" kern="1200" dirty="0" smtClean="0">
                        <a:solidFill>
                          <a:schemeClr val="tx1"/>
                        </a:solidFill>
                        <a:latin typeface="+mn-lt"/>
                        <a:ea typeface="+mn-ea"/>
                        <a:cs typeface="B Lotus" pitchFamily="2" charset="-78"/>
                      </a:endParaRPr>
                    </a:p>
                    <a:p>
                      <a:pPr algn="just" rtl="1">
                        <a:lnSpc>
                          <a:spcPct val="150000"/>
                        </a:lnSpc>
                      </a:pP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ايمان و كفر- </a:t>
                      </a:r>
                      <a:r>
                        <a:rPr lang="ar-SA" sz="1800" b="1" kern="1200" dirty="0" smtClean="0">
                          <a:solidFill>
                            <a:schemeClr val="tx1"/>
                          </a:solidFill>
                          <a:latin typeface="+mn-lt"/>
                          <a:ea typeface="+mn-ea"/>
                          <a:cs typeface="B Lotus" pitchFamily="2" charset="-78"/>
                        </a:rPr>
                        <a:t>ترجمۀ الإيمان و الكفر بحار الانوار</a:t>
                      </a:r>
                      <a:r>
                        <a:rPr lang="ar-SA" sz="1800" b="0" kern="1200" dirty="0" smtClean="0">
                          <a:solidFill>
                            <a:schemeClr val="tx1"/>
                          </a:solidFill>
                          <a:latin typeface="+mn-lt"/>
                          <a:ea typeface="+mn-ea"/>
                          <a:cs typeface="B Lotus" pitchFamily="2" charset="-78"/>
                        </a:rPr>
                        <a:t>، ج1، ص605</a:t>
                      </a:r>
                      <a:endParaRPr lang="en-US" sz="18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بیستم / قالب تعارضی</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28737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85874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3011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0148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57286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144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1715604"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28697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8583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285720"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childTnLst>
                          </p:cTn>
                        </p:par>
                        <p:par>
                          <p:cTn id="69" fill="hold">
                            <p:stCondLst>
                              <p:cond delay="2000"/>
                            </p:stCondLst>
                            <p:childTnLst>
                              <p:par>
                                <p:cTn id="70" presetID="10" presetClass="entr" presetSubtype="0" fill="hold" nodeType="afterEffect">
                                  <p:stCondLst>
                                    <p:cond delay="0"/>
                                  </p:stCondLst>
                                  <p:childTnLst>
                                    <p:set>
                                      <p:cBhvr>
                                        <p:cTn id="71" dur="1" fill="hold">
                                          <p:stCondLst>
                                            <p:cond delay="0"/>
                                          </p:stCondLst>
                                        </p:cTn>
                                        <p:tgtEl>
                                          <p:spTgt spid="30"/>
                                        </p:tgtEl>
                                        <p:attrNameLst>
                                          <p:attrName>style.visibility</p:attrName>
                                        </p:attrNameLst>
                                      </p:cBhvr>
                                      <p:to>
                                        <p:strVal val="visible"/>
                                      </p:to>
                                    </p:set>
                                    <p:animEffect transition="in" filter="fade">
                                      <p:cBhvr>
                                        <p:cTn id="72"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Lst>
  </p:timing>
</p:sld>
</file>

<file path=ppt/slides/slide257.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مقطع راهنمايي (سوم) </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حلال وحرام بودن شطرنج (عوض شدن موضوع) </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قبلاً شطرنج را حرام می‏دانستند، ولی امروزه می‌گویند شطرنج حلال است.این دو باهم تعارض دارند.</a:t>
                      </a:r>
                      <a:endParaRPr lang="en-US"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حلّ تعارض:</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a:lnSpc>
                          <a:spcPct val="150000"/>
                        </a:lnSpc>
                      </a:pPr>
                      <a:r>
                        <a:rPr lang="ar-SA" sz="2200" b="1" kern="1200" dirty="0" smtClean="0">
                          <a:solidFill>
                            <a:schemeClr val="tx1"/>
                          </a:solidFill>
                          <a:latin typeface="+mn-lt"/>
                          <a:ea typeface="+mn-ea"/>
                          <a:cs typeface="B Lotus" pitchFamily="2" charset="-78"/>
                        </a:rPr>
                        <a:t>عنوانی به نام قمار داریم که هر چه تحت این عنوان باشد، حرام است</a:t>
                      </a:r>
                      <a:r>
                        <a:rPr lang="fa-IR" sz="2200" b="1" kern="1200" dirty="0" smtClean="0">
                          <a:solidFill>
                            <a:schemeClr val="tx1"/>
                          </a:solidFill>
                          <a:latin typeface="+mn-lt"/>
                          <a:ea typeface="+mn-ea"/>
                          <a:cs typeface="B Lotus" pitchFamily="2" charset="-78"/>
                        </a:rPr>
                        <a:t> </a:t>
                      </a:r>
                      <a:r>
                        <a:rPr lang="ar-SA" sz="2200" b="1" kern="1200" dirty="0" smtClean="0">
                          <a:solidFill>
                            <a:schemeClr val="tx1"/>
                          </a:solidFill>
                          <a:latin typeface="+mn-lt"/>
                          <a:ea typeface="+mn-ea"/>
                          <a:cs typeface="B Lotus" pitchFamily="2" charset="-78"/>
                        </a:rPr>
                        <a:t>وعنوانی به نام بازی فکری که حلال</a:t>
                      </a:r>
                      <a:r>
                        <a:rPr lang="fa-IR" sz="2200" b="1" kern="1200" dirty="0" smtClean="0">
                          <a:solidFill>
                            <a:schemeClr val="tx1"/>
                          </a:solidFill>
                          <a:latin typeface="+mn-lt"/>
                          <a:ea typeface="+mn-ea"/>
                          <a:cs typeface="B Lotus" pitchFamily="2" charset="-78"/>
                        </a:rPr>
                        <a:t> </a:t>
                      </a:r>
                      <a:r>
                        <a:rPr lang="ar-SA" sz="2200" b="1" kern="1200" dirty="0" smtClean="0">
                          <a:solidFill>
                            <a:schemeClr val="tx1"/>
                          </a:solidFill>
                          <a:latin typeface="+mn-lt"/>
                          <a:ea typeface="+mn-ea"/>
                          <a:cs typeface="B Lotus" pitchFamily="2" charset="-78"/>
                        </a:rPr>
                        <a:t>است.قبلاً شطرنج را برای قمار استفاده می‌کردند، لذا حرام بود؛ چونکه قمار حرام است؛ ولی امروزه از شطرنج، برای بازی فکری استفاده می‌کنندوچون موضوع آن عوض شده، پس حلال است. </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بیستم / قالب تعارضی</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28737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85874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3011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0148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57286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144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171560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286976"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8583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285720"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childTnLst>
                          </p:cTn>
                        </p:par>
                        <p:par>
                          <p:cTn id="69" fill="hold">
                            <p:stCondLst>
                              <p:cond delay="2000"/>
                            </p:stCondLst>
                            <p:childTnLst>
                              <p:par>
                                <p:cTn id="70" presetID="10" presetClass="entr" presetSubtype="0" fill="hold" nodeType="afterEffect">
                                  <p:stCondLst>
                                    <p:cond delay="0"/>
                                  </p:stCondLst>
                                  <p:childTnLst>
                                    <p:set>
                                      <p:cBhvr>
                                        <p:cTn id="71" dur="1" fill="hold">
                                          <p:stCondLst>
                                            <p:cond delay="0"/>
                                          </p:stCondLst>
                                        </p:cTn>
                                        <p:tgtEl>
                                          <p:spTgt spid="30"/>
                                        </p:tgtEl>
                                        <p:attrNameLst>
                                          <p:attrName>style.visibility</p:attrName>
                                        </p:attrNameLst>
                                      </p:cBhvr>
                                      <p:to>
                                        <p:strVal val="visible"/>
                                      </p:to>
                                    </p:set>
                                    <p:animEffect transition="in" filter="fade">
                                      <p:cBhvr>
                                        <p:cTn id="72"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Lst>
  </p:timing>
</p:sld>
</file>

<file path=ppt/slides/slide258.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مقطع دبیرستان</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حدّ لازم وایده آل</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حضرت زهرا(س)در مورد زنان می‌فرماید: «ِأَنْ لَا يَرَيْنَ الرِّجَالَ وَ لَا يَرَاهُنَّ الرِّجَال</a:t>
                      </a:r>
                      <a:r>
                        <a:rPr lang="fa-IR" sz="22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fa-IR" sz="2200" b="1" kern="1200" dirty="0" smtClean="0">
                          <a:solidFill>
                            <a:schemeClr val="tx1"/>
                          </a:solidFill>
                          <a:latin typeface="+mn-lt"/>
                          <a:ea typeface="+mn-ea"/>
                          <a:cs typeface="B Lotus" pitchFamily="2" charset="-78"/>
                        </a:rPr>
                        <a:t>؛ زن‏ها هیچ مردی را نبینند وهیچ مردی هم آن‏ها را نبیند.» در صورتی ‌که دین می‌گوید: نامحرم وجه وکفین را اگر ببیند مانعی ندارد ایندو با هم تعارض دارند!</a:t>
                      </a:r>
                      <a:endParaRPr lang="en-US"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حلّ تعارض:</a:t>
                      </a:r>
                      <a:endParaRPr lang="en-US" sz="2200" b="1" kern="1200" dirty="0" smtClean="0">
                        <a:solidFill>
                          <a:schemeClr val="tx1"/>
                        </a:solidFill>
                        <a:latin typeface="+mn-lt"/>
                        <a:ea typeface="+mn-ea"/>
                        <a:cs typeface="B Lotus" pitchFamily="2" charset="-78"/>
                      </a:endParaRPr>
                    </a:p>
                    <a:p>
                      <a:pPr algn="just" rtl="1">
                        <a:lnSpc>
                          <a:spcPct val="150000"/>
                        </a:lnSpc>
                      </a:pPr>
                      <a:r>
                        <a:rPr lang="ar-SA" sz="2200" b="1" kern="1200" dirty="0" smtClean="0">
                          <a:solidFill>
                            <a:schemeClr val="tx1"/>
                          </a:solidFill>
                          <a:latin typeface="+mn-lt"/>
                          <a:ea typeface="+mn-ea"/>
                          <a:cs typeface="B Lotus" pitchFamily="2" charset="-78"/>
                        </a:rPr>
                        <a:t>آنچه دین فرموده، حدّ لازم حجاب است كه كم‌تر از آن حرام می‏باشد وآنچه حضرت زهرا</a:t>
                      </a:r>
                      <a:r>
                        <a:rPr lang="fa-IR" sz="2200" b="1" kern="1200" dirty="0" smtClean="0">
                          <a:solidFill>
                            <a:schemeClr val="tx1"/>
                          </a:solidFill>
                          <a:latin typeface="+mn-lt"/>
                          <a:ea typeface="+mn-ea"/>
                          <a:cs typeface="B Lotus" pitchFamily="2" charset="-78"/>
                        </a:rPr>
                        <a:t>(س)</a:t>
                      </a:r>
                      <a:r>
                        <a:rPr lang="ar-SA" sz="2200" b="1" kern="1200" dirty="0" smtClean="0">
                          <a:solidFill>
                            <a:schemeClr val="tx1"/>
                          </a:solidFill>
                          <a:latin typeface="+mn-lt"/>
                          <a:ea typeface="+mn-ea"/>
                          <a:cs typeface="B Lotus" pitchFamily="2" charset="-78"/>
                        </a:rPr>
                        <a:t>فرمودند، حدّ ایده‏آل حجاب است.</a:t>
                      </a:r>
                      <a:endParaRPr lang="fa-IR" sz="2200" b="1" kern="1200" dirty="0" smtClean="0">
                        <a:solidFill>
                          <a:schemeClr val="tx1"/>
                        </a:solidFill>
                        <a:latin typeface="+mn-lt"/>
                        <a:ea typeface="+mn-ea"/>
                        <a:cs typeface="B Lotus" pitchFamily="2" charset="-78"/>
                      </a:endParaRPr>
                    </a:p>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r>
                        <a:rPr lang="fa-IR" sz="22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200" b="0" kern="1200" dirty="0" smtClean="0">
                          <a:solidFill>
                            <a:schemeClr val="tx1"/>
                          </a:solidFill>
                          <a:latin typeface="+mn-lt"/>
                          <a:ea typeface="+mn-ea"/>
                          <a:cs typeface="B Lotus" pitchFamily="2" charset="-78"/>
                        </a:rPr>
                        <a:t>بحارالانوار، ج43، ص54.</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بیستم / قالب تعارضی</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28737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85874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3011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0148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57286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144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171560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28697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858348"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285720"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childTnLst>
                          </p:cTn>
                        </p:par>
                        <p:par>
                          <p:cTn id="69" fill="hold">
                            <p:stCondLst>
                              <p:cond delay="2000"/>
                            </p:stCondLst>
                            <p:childTnLst>
                              <p:par>
                                <p:cTn id="70" presetID="10" presetClass="entr" presetSubtype="0" fill="hold" nodeType="afterEffect">
                                  <p:stCondLst>
                                    <p:cond delay="0"/>
                                  </p:stCondLst>
                                  <p:childTnLst>
                                    <p:set>
                                      <p:cBhvr>
                                        <p:cTn id="71" dur="1" fill="hold">
                                          <p:stCondLst>
                                            <p:cond delay="0"/>
                                          </p:stCondLst>
                                        </p:cTn>
                                        <p:tgtEl>
                                          <p:spTgt spid="30"/>
                                        </p:tgtEl>
                                        <p:attrNameLst>
                                          <p:attrName>style.visibility</p:attrName>
                                        </p:attrNameLst>
                                      </p:cBhvr>
                                      <p:to>
                                        <p:strVal val="visible"/>
                                      </p:to>
                                    </p:set>
                                    <p:animEffect transition="in" filter="fade">
                                      <p:cBhvr>
                                        <p:cTn id="72"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Lst>
  </p:timing>
</p:sld>
</file>

<file path=ppt/slides/slide259.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اوليا و مربّیان</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تعارض علم ودین (تبیین درست مسئله) </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بعضی می‌گویند: علم ودین در مواردی با هم تعارض دارند؛ علم یک چیز و دین چیز دیگری می‌گوید.</a:t>
                      </a:r>
                      <a:endParaRPr lang="en-US"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حلّ تعارض:</a:t>
                      </a:r>
                      <a:endParaRPr lang="en-US"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آیت‌الله جوادی‌آملی این تعارض را با تبیین درست مسئله بیان کرده‌اند، به اين بيان:</a:t>
                      </a:r>
                      <a:endParaRPr lang="en-US" sz="2200" b="1" kern="1200" dirty="0" smtClean="0">
                        <a:solidFill>
                          <a:schemeClr val="tx1"/>
                        </a:solidFill>
                        <a:latin typeface="+mn-lt"/>
                        <a:ea typeface="+mn-ea"/>
                        <a:cs typeface="B Lotus" pitchFamily="2" charset="-78"/>
                      </a:endParaRPr>
                    </a:p>
                    <a:p>
                      <a:pPr algn="just">
                        <a:lnSpc>
                          <a:spcPct val="150000"/>
                        </a:lnSpc>
                      </a:pPr>
                      <a:r>
                        <a:rPr lang="ar-SA" sz="2200" b="1" kern="1200" dirty="0" smtClean="0">
                          <a:solidFill>
                            <a:schemeClr val="tx1"/>
                          </a:solidFill>
                          <a:latin typeface="+mn-lt"/>
                          <a:ea typeface="+mn-ea"/>
                          <a:cs typeface="B Lotus" pitchFamily="2" charset="-78"/>
                        </a:rPr>
                        <a:t>«دین مجموعه‌ای از علم ونقل است؛ ولذا علم در عرض دین نیست تا تعارض داشته باشد؛ بلکه نقل و عقل (علم) زیرمجموعه‏ی دین هستند.» </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بیستم / قالب تعارضی</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28737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85874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3011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0148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57286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144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171560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28697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8583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285720" y="285728"/>
            <a:ext cx="468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childTnLst>
                          </p:cTn>
                        </p:par>
                        <p:par>
                          <p:cTn id="69" fill="hold">
                            <p:stCondLst>
                              <p:cond delay="2000"/>
                            </p:stCondLst>
                            <p:childTnLst>
                              <p:par>
                                <p:cTn id="70" presetID="10" presetClass="entr" presetSubtype="0" fill="hold" nodeType="afterEffect">
                                  <p:stCondLst>
                                    <p:cond delay="0"/>
                                  </p:stCondLst>
                                  <p:childTnLst>
                                    <p:set>
                                      <p:cBhvr>
                                        <p:cTn id="71" dur="1" fill="hold">
                                          <p:stCondLst>
                                            <p:cond delay="0"/>
                                          </p:stCondLst>
                                        </p:cTn>
                                        <p:tgtEl>
                                          <p:spTgt spid="30"/>
                                        </p:tgtEl>
                                        <p:attrNameLst>
                                          <p:attrName>style.visibility</p:attrName>
                                        </p:attrNameLst>
                                      </p:cBhvr>
                                      <p:to>
                                        <p:strVal val="visible"/>
                                      </p:to>
                                    </p:set>
                                    <p:animEffect transition="in" filter="fade">
                                      <p:cBhvr>
                                        <p:cTn id="72"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400" b="0" kern="1200" dirty="0" smtClean="0">
                        <a:solidFill>
                          <a:schemeClr val="tx1"/>
                        </a:solidFill>
                        <a:latin typeface="+mn-lt"/>
                        <a:ea typeface="+mn-ea"/>
                        <a:cs typeface="B Lotus" pitchFamily="2" charset="-78"/>
                      </a:endParaRPr>
                    </a:p>
                    <a:p>
                      <a:pPr algn="just" rtl="1">
                        <a:lnSpc>
                          <a:spcPct val="150000"/>
                        </a:lnSpc>
                      </a:pPr>
                      <a:r>
                        <a:rPr lang="fa-IR" sz="2400" b="0"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شیوه‏های ارتباط غیر کلامی</a:t>
                      </a:r>
                      <a:endParaRPr lang="en-US" sz="24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400" b="1" kern="1200" dirty="0" smtClean="0">
                          <a:solidFill>
                            <a:schemeClr val="tx1"/>
                          </a:solidFill>
                          <a:latin typeface="+mn-lt"/>
                          <a:ea typeface="+mn-ea"/>
                          <a:cs typeface="B Lotus" pitchFamily="2" charset="-78"/>
                        </a:rPr>
                        <a:t>1. زبان علامات</a:t>
                      </a:r>
                      <a:endParaRPr lang="en-US" sz="2400" b="1" kern="1200" dirty="0" smtClean="0">
                        <a:solidFill>
                          <a:schemeClr val="tx1"/>
                        </a:solidFill>
                        <a:latin typeface="+mn-lt"/>
                        <a:ea typeface="+mn-ea"/>
                        <a:cs typeface="B Lotus" pitchFamily="2" charset="-78"/>
                      </a:endParaRPr>
                    </a:p>
                    <a:p>
                      <a:pPr lvl="1" algn="just" rtl="1">
                        <a:lnSpc>
                          <a:spcPct val="150000"/>
                        </a:lnSpc>
                      </a:pPr>
                      <a:r>
                        <a:rPr lang="fa-IR" sz="2400" b="1" kern="1200" dirty="0" smtClean="0">
                          <a:solidFill>
                            <a:schemeClr val="tx1"/>
                          </a:solidFill>
                          <a:latin typeface="+mn-lt"/>
                          <a:ea typeface="+mn-ea"/>
                          <a:cs typeface="B Lotus" pitchFamily="2" charset="-78"/>
                        </a:rPr>
                        <a:t>2. زبان عمل</a:t>
                      </a:r>
                      <a:endParaRPr lang="en-US" sz="2400" b="1" kern="1200" dirty="0" smtClean="0">
                        <a:solidFill>
                          <a:schemeClr val="tx1"/>
                        </a:solidFill>
                        <a:latin typeface="+mn-lt"/>
                        <a:ea typeface="+mn-ea"/>
                        <a:cs typeface="B Lotus" pitchFamily="2" charset="-78"/>
                      </a:endParaRPr>
                    </a:p>
                    <a:p>
                      <a:pPr lvl="1" algn="just" rtl="1">
                        <a:lnSpc>
                          <a:spcPct val="150000"/>
                        </a:lnSpc>
                      </a:pPr>
                      <a:r>
                        <a:rPr lang="fa-IR" sz="2400" b="1" kern="1200" dirty="0" smtClean="0">
                          <a:solidFill>
                            <a:schemeClr val="tx1"/>
                          </a:solidFill>
                          <a:latin typeface="+mn-lt"/>
                          <a:ea typeface="+mn-ea"/>
                          <a:cs typeface="B Lotus" pitchFamily="2" charset="-78"/>
                        </a:rPr>
                        <a:t>3. زبان اشیا:مانند آثار هنری، ماشین‏ها، زیورها </a:t>
                      </a:r>
                      <a:endParaRPr lang="en-US" sz="24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643438" y="139463"/>
            <a:ext cx="3357586"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سوم / </a:t>
            </a:r>
            <a:r>
              <a:rPr lang="ar-SA" sz="1700" b="1" dirty="0" smtClean="0">
                <a:effectLst>
                  <a:glow rad="101600">
                    <a:schemeClr val="accent3">
                      <a:satMod val="175000"/>
                      <a:alpha val="40000"/>
                    </a:schemeClr>
                  </a:glow>
                </a:effectLst>
                <a:cs typeface="B Mitra" pitchFamily="2" charset="-78"/>
              </a:rPr>
              <a:t>اصل</a:t>
            </a:r>
            <a:r>
              <a:rPr lang="fa-IR" sz="1700" b="1" dirty="0" smtClean="0">
                <a:effectLst>
                  <a:glow rad="101600">
                    <a:schemeClr val="accent3">
                      <a:satMod val="175000"/>
                      <a:alpha val="40000"/>
                    </a:schemeClr>
                  </a:glow>
                </a:effectLst>
                <a:cs typeface="B Mitra" pitchFamily="2" charset="-78"/>
              </a:rPr>
              <a:t> چهارم</a:t>
            </a:r>
            <a:endParaRPr lang="en-US" sz="1700" b="1" dirty="0" smtClean="0">
              <a:effectLst>
                <a:glow rad="101600">
                  <a:schemeClr val="accent3">
                    <a:satMod val="175000"/>
                    <a:alpha val="40000"/>
                  </a:schemeClr>
                </a:glow>
              </a:effectLst>
              <a:cs typeface="B Mitra" pitchFamily="2" charset="-78"/>
            </a:endParaRPr>
          </a:p>
          <a:p>
            <a:pPr algn="ctr"/>
            <a:r>
              <a:rPr lang="fa-IR" sz="1700" b="1" dirty="0" smtClean="0">
                <a:effectLst>
                  <a:glow rad="101600">
                    <a:schemeClr val="accent3">
                      <a:satMod val="175000"/>
                      <a:alpha val="40000"/>
                    </a:schemeClr>
                  </a:glow>
                </a:effectLst>
                <a:cs typeface="B Mitra" pitchFamily="2" charset="-78"/>
              </a:rPr>
              <a:t>ایجاد ارتباط</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grpId="0"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Lst>
  </p:timing>
</p:sld>
</file>

<file path=ppt/slides/slide260.xml><?xml version="1.0" encoding="utf-8"?>
<p:sld xmlns:a="http://schemas.openxmlformats.org/drawingml/2006/main" xmlns:r="http://schemas.openxmlformats.org/officeDocument/2006/relationships" xmlns:p="http://schemas.openxmlformats.org/presentationml/2006/main">
  <p:cSld>
    <p:bg>
      <p:bgPr>
        <a:blipFill dpi="0" rotWithShape="1">
          <a:blip r:embed="rId3" cstate="print">
            <a:lum/>
          </a:blip>
          <a:srcRect/>
          <a:stretch>
            <a:fillRect/>
          </a:stretch>
        </a:blipFill>
        <a:effectLst/>
      </p:bgPr>
    </p:bg>
    <p:spTree>
      <p:nvGrpSpPr>
        <p:cNvPr id="1" name=""/>
        <p:cNvGrpSpPr/>
        <p:nvPr/>
      </p:nvGrpSpPr>
      <p:grpSpPr>
        <a:xfrm>
          <a:off x="0" y="0"/>
          <a:ext cx="0" cy="0"/>
          <a:chOff x="0" y="0"/>
          <a:chExt cx="0" cy="0"/>
        </a:xfrm>
      </p:grpSpPr>
      <p:pic>
        <p:nvPicPr>
          <p:cNvPr id="2050"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5295931" y="1214422"/>
            <a:ext cx="3490911" cy="708549"/>
          </a:xfrm>
          <a:prstGeom prst="rect">
            <a:avLst/>
          </a:prstGeom>
          <a:noFill/>
        </p:spPr>
      </p:pic>
      <p:sp>
        <p:nvSpPr>
          <p:cNvPr id="14" name="TextBox 13"/>
          <p:cNvSpPr txBox="1"/>
          <p:nvPr/>
        </p:nvSpPr>
        <p:spPr>
          <a:xfrm>
            <a:off x="6494289" y="1342673"/>
            <a:ext cx="1094195"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معنای روش </a:t>
            </a:r>
            <a:endParaRPr lang="fa-IR" sz="1700" b="1" dirty="0">
              <a:effectLst/>
              <a:cs typeface="B Mitra" pitchFamily="2" charset="-78"/>
            </a:endParaRPr>
          </a:p>
        </p:txBody>
      </p:sp>
      <p:pic>
        <p:nvPicPr>
          <p:cNvPr id="23"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5081617" y="1862134"/>
            <a:ext cx="3490911" cy="708549"/>
          </a:xfrm>
          <a:prstGeom prst="rect">
            <a:avLst/>
          </a:prstGeom>
          <a:noFill/>
        </p:spPr>
      </p:pic>
      <p:pic>
        <p:nvPicPr>
          <p:cNvPr id="24"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867303" y="2500306"/>
            <a:ext cx="3490911" cy="708549"/>
          </a:xfrm>
          <a:prstGeom prst="rect">
            <a:avLst/>
          </a:prstGeom>
          <a:noFill/>
        </p:spPr>
      </p:pic>
      <p:pic>
        <p:nvPicPr>
          <p:cNvPr id="25"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652989" y="3148018"/>
            <a:ext cx="3490911" cy="708549"/>
          </a:xfrm>
          <a:prstGeom prst="rect">
            <a:avLst/>
          </a:prstGeom>
          <a:noFill/>
        </p:spPr>
      </p:pic>
      <p:pic>
        <p:nvPicPr>
          <p:cNvPr id="27"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438675" y="3790960"/>
            <a:ext cx="3490911" cy="708549"/>
          </a:xfrm>
          <a:prstGeom prst="rect">
            <a:avLst/>
          </a:prstGeom>
          <a:noFill/>
        </p:spPr>
      </p:pic>
      <p:pic>
        <p:nvPicPr>
          <p:cNvPr id="28"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224361" y="4433902"/>
            <a:ext cx="3490911" cy="708549"/>
          </a:xfrm>
          <a:prstGeom prst="rect">
            <a:avLst/>
          </a:prstGeom>
          <a:noFill/>
        </p:spPr>
      </p:pic>
      <p:pic>
        <p:nvPicPr>
          <p:cNvPr id="29"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081485" y="5076844"/>
            <a:ext cx="3490911" cy="708549"/>
          </a:xfrm>
          <a:prstGeom prst="rect">
            <a:avLst/>
          </a:prstGeom>
          <a:noFill/>
        </p:spPr>
      </p:pic>
      <p:pic>
        <p:nvPicPr>
          <p:cNvPr id="30"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3786182" y="5715016"/>
            <a:ext cx="3490911" cy="708549"/>
          </a:xfrm>
          <a:prstGeom prst="rect">
            <a:avLst/>
          </a:prstGeom>
          <a:noFill/>
        </p:spPr>
      </p:pic>
      <p:pic>
        <p:nvPicPr>
          <p:cNvPr id="53"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795469" y="1504944"/>
            <a:ext cx="3490911" cy="708549"/>
          </a:xfrm>
          <a:prstGeom prst="rect">
            <a:avLst/>
          </a:prstGeom>
          <a:noFill/>
        </p:spPr>
      </p:pic>
      <p:pic>
        <p:nvPicPr>
          <p:cNvPr id="54"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581155" y="2152656"/>
            <a:ext cx="3490911" cy="708549"/>
          </a:xfrm>
          <a:prstGeom prst="rect">
            <a:avLst/>
          </a:prstGeom>
          <a:noFill/>
        </p:spPr>
      </p:pic>
      <p:pic>
        <p:nvPicPr>
          <p:cNvPr id="55"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366841" y="2790828"/>
            <a:ext cx="3490911" cy="708549"/>
          </a:xfrm>
          <a:prstGeom prst="rect">
            <a:avLst/>
          </a:prstGeom>
          <a:noFill/>
        </p:spPr>
      </p:pic>
      <p:pic>
        <p:nvPicPr>
          <p:cNvPr id="56"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152527" y="3438540"/>
            <a:ext cx="3490911" cy="708549"/>
          </a:xfrm>
          <a:prstGeom prst="rect">
            <a:avLst/>
          </a:prstGeom>
          <a:noFill/>
        </p:spPr>
      </p:pic>
      <p:pic>
        <p:nvPicPr>
          <p:cNvPr id="57"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938213" y="4081482"/>
            <a:ext cx="3490911" cy="708549"/>
          </a:xfrm>
          <a:prstGeom prst="rect">
            <a:avLst/>
          </a:prstGeom>
          <a:noFill/>
        </p:spPr>
      </p:pic>
      <p:pic>
        <p:nvPicPr>
          <p:cNvPr id="58"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723899" y="4724424"/>
            <a:ext cx="3490911" cy="708549"/>
          </a:xfrm>
          <a:prstGeom prst="rect">
            <a:avLst/>
          </a:prstGeom>
          <a:noFill/>
        </p:spPr>
      </p:pic>
      <p:pic>
        <p:nvPicPr>
          <p:cNvPr id="59"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581023" y="5367366"/>
            <a:ext cx="3490911" cy="708549"/>
          </a:xfrm>
          <a:prstGeom prst="rect">
            <a:avLst/>
          </a:prstGeom>
          <a:noFill/>
        </p:spPr>
      </p:pic>
      <p:pic>
        <p:nvPicPr>
          <p:cNvPr id="60"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285720" y="6005538"/>
            <a:ext cx="3490911" cy="708549"/>
          </a:xfrm>
          <a:prstGeom prst="rect">
            <a:avLst/>
          </a:prstGeom>
          <a:noFill/>
        </p:spPr>
      </p:pic>
      <p:sp>
        <p:nvSpPr>
          <p:cNvPr id="61" name="TextBox 60"/>
          <p:cNvSpPr txBox="1"/>
          <p:nvPr/>
        </p:nvSpPr>
        <p:spPr>
          <a:xfrm>
            <a:off x="5958504" y="1974034"/>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 قالب داستان</a:t>
            </a:r>
            <a:endParaRPr lang="fa-IR" sz="1700" b="1" dirty="0">
              <a:effectLst/>
              <a:cs typeface="B Mitra" pitchFamily="2" charset="-78"/>
            </a:endParaRPr>
          </a:p>
        </p:txBody>
      </p:sp>
      <p:sp>
        <p:nvSpPr>
          <p:cNvPr id="62" name="TextBox 61"/>
          <p:cNvSpPr txBox="1"/>
          <p:nvPr/>
        </p:nvSpPr>
        <p:spPr>
          <a:xfrm>
            <a:off x="5529876" y="2612206"/>
            <a:ext cx="2165765"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2-قالب پرسش و پاسخ</a:t>
            </a:r>
            <a:endParaRPr lang="fa-IR" sz="1700" b="1" dirty="0">
              <a:effectLst/>
              <a:cs typeface="B Mitra" pitchFamily="2" charset="-78"/>
            </a:endParaRPr>
          </a:p>
        </p:txBody>
      </p:sp>
      <p:sp>
        <p:nvSpPr>
          <p:cNvPr id="63" name="TextBox 62"/>
          <p:cNvSpPr txBox="1"/>
          <p:nvPr/>
        </p:nvSpPr>
        <p:spPr>
          <a:xfrm>
            <a:off x="5529876" y="3276269"/>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3- قالب انواعی</a:t>
            </a:r>
            <a:endParaRPr lang="fa-IR" sz="1700" b="1" dirty="0">
              <a:effectLst/>
              <a:cs typeface="B Mitra" pitchFamily="2" charset="-78"/>
            </a:endParaRPr>
          </a:p>
        </p:txBody>
      </p:sp>
      <p:sp>
        <p:nvSpPr>
          <p:cNvPr id="64" name="TextBox 63"/>
          <p:cNvSpPr txBox="1"/>
          <p:nvPr/>
        </p:nvSpPr>
        <p:spPr>
          <a:xfrm>
            <a:off x="5315562" y="3919211"/>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4-قالب گروهی</a:t>
            </a:r>
            <a:endParaRPr lang="fa-IR" sz="1700" b="1" dirty="0">
              <a:effectLst/>
              <a:cs typeface="B Mitra" pitchFamily="2" charset="-78"/>
            </a:endParaRPr>
          </a:p>
        </p:txBody>
      </p:sp>
      <p:sp>
        <p:nvSpPr>
          <p:cNvPr id="65" name="TextBox 64"/>
          <p:cNvSpPr txBox="1"/>
          <p:nvPr/>
        </p:nvSpPr>
        <p:spPr>
          <a:xfrm>
            <a:off x="5101248" y="4562153"/>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5-قالب شعاری</a:t>
            </a:r>
            <a:endParaRPr lang="fa-IR" sz="1700" b="1" dirty="0">
              <a:effectLst/>
              <a:cs typeface="B Mitra" pitchFamily="2" charset="-78"/>
            </a:endParaRPr>
          </a:p>
        </p:txBody>
      </p:sp>
      <p:sp>
        <p:nvSpPr>
          <p:cNvPr id="66" name="TextBox 65"/>
          <p:cNvSpPr txBox="1"/>
          <p:nvPr/>
        </p:nvSpPr>
        <p:spPr>
          <a:xfrm>
            <a:off x="4958372" y="5205095"/>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6-قالب آدابی</a:t>
            </a:r>
            <a:endParaRPr lang="fa-IR" sz="1700" b="1" dirty="0">
              <a:effectLst/>
              <a:cs typeface="B Mitra" pitchFamily="2" charset="-78"/>
            </a:endParaRPr>
          </a:p>
        </p:txBody>
      </p:sp>
      <p:sp>
        <p:nvSpPr>
          <p:cNvPr id="67" name="TextBox 66"/>
          <p:cNvSpPr txBox="1"/>
          <p:nvPr/>
        </p:nvSpPr>
        <p:spPr>
          <a:xfrm>
            <a:off x="4663069" y="5843267"/>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7-قالب عددی</a:t>
            </a:r>
            <a:endParaRPr lang="fa-IR" sz="1700" b="1" dirty="0">
              <a:effectLst/>
              <a:cs typeface="B Mitra" pitchFamily="2" charset="-78"/>
            </a:endParaRPr>
          </a:p>
        </p:txBody>
      </p:sp>
      <p:sp>
        <p:nvSpPr>
          <p:cNvPr id="68" name="TextBox 67"/>
          <p:cNvSpPr txBox="1"/>
          <p:nvPr/>
        </p:nvSpPr>
        <p:spPr>
          <a:xfrm>
            <a:off x="2672356" y="1633195"/>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9-قالب نمادین</a:t>
            </a:r>
            <a:endParaRPr lang="fa-IR" sz="1700" b="1" dirty="0">
              <a:effectLst/>
              <a:cs typeface="B Mitra" pitchFamily="2" charset="-78"/>
            </a:endParaRPr>
          </a:p>
        </p:txBody>
      </p:sp>
      <p:sp>
        <p:nvSpPr>
          <p:cNvPr id="69" name="TextBox 68"/>
          <p:cNvSpPr txBox="1"/>
          <p:nvPr/>
        </p:nvSpPr>
        <p:spPr>
          <a:xfrm>
            <a:off x="2458042" y="2280907"/>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10-قالب تشبیهی</a:t>
            </a:r>
            <a:endParaRPr lang="fa-IR" sz="1700" b="1" dirty="0">
              <a:effectLst/>
              <a:cs typeface="B Mitra" pitchFamily="2" charset="-78"/>
            </a:endParaRPr>
          </a:p>
        </p:txBody>
      </p:sp>
      <p:sp>
        <p:nvSpPr>
          <p:cNvPr id="70" name="TextBox 69"/>
          <p:cNvSpPr txBox="1"/>
          <p:nvPr/>
        </p:nvSpPr>
        <p:spPr>
          <a:xfrm>
            <a:off x="2243728" y="2919079"/>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11-قالب نکته ای</a:t>
            </a:r>
            <a:endParaRPr lang="fa-IR" sz="1700" b="1" dirty="0">
              <a:effectLst/>
              <a:cs typeface="B Mitra" pitchFamily="2" charset="-78"/>
            </a:endParaRPr>
          </a:p>
        </p:txBody>
      </p:sp>
      <p:sp>
        <p:nvSpPr>
          <p:cNvPr id="71" name="TextBox 70"/>
          <p:cNvSpPr txBox="1"/>
          <p:nvPr/>
        </p:nvSpPr>
        <p:spPr>
          <a:xfrm>
            <a:off x="2029414" y="3566791"/>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12-قالب تعارضی</a:t>
            </a:r>
            <a:endParaRPr lang="fa-IR" sz="1700" b="1" dirty="0">
              <a:effectLst/>
              <a:cs typeface="B Mitra" pitchFamily="2" charset="-78"/>
            </a:endParaRPr>
          </a:p>
        </p:txBody>
      </p:sp>
      <p:sp>
        <p:nvSpPr>
          <p:cNvPr id="72" name="TextBox 71">
            <a:hlinkClick r:id="rId5" action="ppaction://hlinksldjump">
              <a:snd r:embed="rId6" name="thbad.wav"/>
            </a:hlinkClick>
            <a:hlinkHover r:id="" action="ppaction://noaction">
              <a:snd r:embed="rId7" name="0.wav"/>
            </a:hlinkHover>
          </p:cNvPr>
          <p:cNvSpPr txBox="1"/>
          <p:nvPr/>
        </p:nvSpPr>
        <p:spPr>
          <a:xfrm>
            <a:off x="1815100" y="4209733"/>
            <a:ext cx="1737137" cy="452047"/>
          </a:xfrm>
          <a:prstGeom prst="rect">
            <a:avLst/>
          </a:prstGeom>
          <a:noFill/>
        </p:spPr>
        <p:txBody>
          <a:bodyPr wrap="square" rtlCol="1" anchor="ctr">
            <a:spAutoFit/>
          </a:bodyPr>
          <a:lstStyle/>
          <a:p>
            <a:pPr algn="ctr">
              <a:lnSpc>
                <a:spcPct val="150000"/>
              </a:lnSpc>
            </a:pPr>
            <a:r>
              <a:rPr lang="fa-IR" sz="1700" b="1" dirty="0" smtClean="0">
                <a:effectLst>
                  <a:glow rad="101600">
                    <a:schemeClr val="accent3">
                      <a:satMod val="175000"/>
                      <a:alpha val="40000"/>
                    </a:schemeClr>
                  </a:glow>
                </a:effectLst>
                <a:cs typeface="B Mitra" pitchFamily="2" charset="-78"/>
              </a:rPr>
              <a:t>13-قالب مقایسه ای</a:t>
            </a:r>
            <a:endParaRPr lang="fa-IR" sz="1700" b="1" dirty="0">
              <a:effectLst>
                <a:glow rad="101600">
                  <a:schemeClr val="accent3">
                    <a:satMod val="175000"/>
                    <a:alpha val="40000"/>
                  </a:schemeClr>
                </a:glow>
              </a:effectLst>
              <a:cs typeface="B Mitra" pitchFamily="2" charset="-78"/>
            </a:endParaRPr>
          </a:p>
        </p:txBody>
      </p:sp>
      <p:sp>
        <p:nvSpPr>
          <p:cNvPr id="73" name="TextBox 72"/>
          <p:cNvSpPr txBox="1"/>
          <p:nvPr/>
        </p:nvSpPr>
        <p:spPr>
          <a:xfrm>
            <a:off x="1600786" y="4852675"/>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14-قالب نسخه ای</a:t>
            </a:r>
            <a:endParaRPr lang="fa-IR" sz="1700" b="1" dirty="0">
              <a:effectLst/>
              <a:cs typeface="B Mitra" pitchFamily="2" charset="-78"/>
            </a:endParaRPr>
          </a:p>
        </p:txBody>
      </p:sp>
      <p:sp>
        <p:nvSpPr>
          <p:cNvPr id="74" name="TextBox 73"/>
          <p:cNvSpPr txBox="1"/>
          <p:nvPr/>
        </p:nvSpPr>
        <p:spPr>
          <a:xfrm>
            <a:off x="1457910" y="5495617"/>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15-قالب نمایشی</a:t>
            </a:r>
            <a:endParaRPr lang="fa-IR" sz="1700" b="1" dirty="0">
              <a:effectLst/>
              <a:cs typeface="B Mitra" pitchFamily="2" charset="-78"/>
            </a:endParaRPr>
          </a:p>
        </p:txBody>
      </p:sp>
      <p:sp>
        <p:nvSpPr>
          <p:cNvPr id="75" name="TextBox 74"/>
          <p:cNvSpPr txBox="1"/>
          <p:nvPr/>
        </p:nvSpPr>
        <p:spPr>
          <a:xfrm>
            <a:off x="1162607" y="6133789"/>
            <a:ext cx="1737137" cy="452047"/>
          </a:xfrm>
          <a:prstGeom prst="rect">
            <a:avLst/>
          </a:prstGeom>
          <a:noFill/>
        </p:spPr>
        <p:txBody>
          <a:bodyPr wrap="square" rtlCol="1" anchor="ctr">
            <a:spAutoFit/>
          </a:bodyPr>
          <a:lstStyle/>
          <a:p>
            <a:pPr algn="ctr" rtl="0">
              <a:lnSpc>
                <a:spcPct val="150000"/>
              </a:lnSpc>
            </a:pPr>
            <a:r>
              <a:rPr lang="fa-IR" sz="1700" b="1" dirty="0" smtClean="0">
                <a:effectLst/>
                <a:cs typeface="B Mitra" pitchFamily="2" charset="-78"/>
              </a:rPr>
              <a:t>16-قالب توصیفی</a:t>
            </a:r>
            <a:endParaRPr lang="fa-IR" sz="1700" b="1" dirty="0">
              <a:effectLst/>
              <a:cs typeface="B Mitra" pitchFamily="2" charset="-78"/>
            </a:endParaRPr>
          </a:p>
        </p:txBody>
      </p:sp>
      <p:pic>
        <p:nvPicPr>
          <p:cNvPr id="76" name="Picture 2" descr="G:\ramezan 1390\pic - file\bais\b1.jpg">
            <a:hlinkClick r:id="rId8" action="ppaction://hlinksldjump">
              <a:snd r:embed="rId6" name="thbad.wav"/>
            </a:hlinkClick>
            <a:hlinkHover r:id="" action="ppaction://noaction">
              <a:snd r:embed="rId7" name="0.wav"/>
            </a:hlinkHover>
          </p:cNvPr>
          <p:cNvPicPr>
            <a:picLocks noChangeAspect="1" noChangeArrowheads="1"/>
          </p:cNvPicPr>
          <p:nvPr/>
        </p:nvPicPr>
        <p:blipFill>
          <a:blip r:embed="rId9" cstate="print"/>
          <a:srcRect/>
          <a:stretch>
            <a:fillRect/>
          </a:stretch>
        </p:blipFill>
        <p:spPr bwMode="auto">
          <a:xfrm>
            <a:off x="7929586" y="241290"/>
            <a:ext cx="383226" cy="396000"/>
          </a:xfrm>
          <a:prstGeom prst="rect">
            <a:avLst/>
          </a:prstGeom>
          <a:noFill/>
        </p:spPr>
      </p:pic>
      <p:pic>
        <p:nvPicPr>
          <p:cNvPr id="77" name="Picture 5" descr="D:\narmafzar H edayat\power point\Ordodari\pic\exist copy.png">
            <a:hlinkClick r:id="" action="ppaction://hlinkshowjump?jump=endshow">
              <a:snd r:embed="rId6" name="thbad.wav"/>
            </a:hlinkClick>
            <a:hlinkHover r:id="" action="ppaction://noaction">
              <a:snd r:embed="rId7" name="0.wav"/>
            </a:hlinkHover>
          </p:cNvPr>
          <p:cNvPicPr>
            <a:picLocks noChangeAspect="1" noChangeArrowheads="1"/>
          </p:cNvPicPr>
          <p:nvPr/>
        </p:nvPicPr>
        <p:blipFill>
          <a:blip r:embed="rId10" cstate="print"/>
          <a:srcRect/>
          <a:stretch>
            <a:fillRect/>
          </a:stretch>
        </p:blipFill>
        <p:spPr bwMode="auto">
          <a:xfrm>
            <a:off x="8358214" y="214290"/>
            <a:ext cx="450000" cy="450000"/>
          </a:xfrm>
          <a:prstGeom prst="rect">
            <a:avLst/>
          </a:prstGeom>
          <a:noFill/>
        </p:spPr>
      </p:pic>
      <p:pic>
        <p:nvPicPr>
          <p:cNvPr id="37"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2081221" y="857232"/>
            <a:ext cx="3490911" cy="708549"/>
          </a:xfrm>
          <a:prstGeom prst="rect">
            <a:avLst/>
          </a:prstGeom>
          <a:noFill/>
        </p:spPr>
      </p:pic>
      <p:sp>
        <p:nvSpPr>
          <p:cNvPr id="38" name="TextBox 37"/>
          <p:cNvSpPr txBox="1"/>
          <p:nvPr/>
        </p:nvSpPr>
        <p:spPr>
          <a:xfrm>
            <a:off x="2958108" y="985483"/>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8-قالب جوانبی</a:t>
            </a:r>
            <a:endParaRPr lang="fa-IR" sz="1700" b="1" dirty="0">
              <a:effectLst/>
              <a:cs typeface="B Mitra" pitchFamily="2" charset="-78"/>
            </a:endParaRPr>
          </a:p>
        </p:txBody>
      </p:sp>
      <p:sp>
        <p:nvSpPr>
          <p:cNvPr id="39" name="TextBox 38"/>
          <p:cNvSpPr txBox="1"/>
          <p:nvPr/>
        </p:nvSpPr>
        <p:spPr>
          <a:xfrm>
            <a:off x="2143108" y="231796"/>
            <a:ext cx="5357850" cy="553998"/>
          </a:xfrm>
          <a:prstGeom prst="rect">
            <a:avLst/>
          </a:prstGeom>
          <a:noFill/>
        </p:spPr>
        <p:txBody>
          <a:bodyPr wrap="square" rtlCol="1">
            <a:spAutoFit/>
          </a:bodyPr>
          <a:lstStyle/>
          <a:p>
            <a:pPr>
              <a:lnSpc>
                <a:spcPct val="150000"/>
              </a:lnSpc>
            </a:pPr>
            <a:r>
              <a:rPr lang="fa-IR" sz="2000" b="1" dirty="0" smtClean="0">
                <a:effectLst>
                  <a:glow rad="139700">
                    <a:schemeClr val="accent5">
                      <a:satMod val="175000"/>
                      <a:alpha val="40000"/>
                    </a:schemeClr>
                  </a:glow>
                </a:effectLst>
                <a:cs typeface="B Titr" pitchFamily="2" charset="-78"/>
              </a:rPr>
              <a:t>فصل دوم : روش ها             جلسه بیست ویکم </a:t>
            </a:r>
          </a:p>
        </p:txBody>
      </p:sp>
    </p:spTree>
  </p:cSld>
  <p:clrMapOvr>
    <a:masterClrMapping/>
  </p:clrMapOvr>
  <p:transition advClick="0">
    <p:sndAc>
      <p:stSnd>
        <p:snd r:embed="rId2" name="W8.WAV"/>
      </p:stSnd>
    </p:sndAc>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fade">
                                      <p:cBhvr>
                                        <p:cTn id="7" dur="1000"/>
                                        <p:tgtEl>
                                          <p:spTgt spid="39"/>
                                        </p:tgtEl>
                                      </p:cBhvr>
                                    </p:animEffect>
                                    <p:anim calcmode="lin" valueType="num">
                                      <p:cBhvr>
                                        <p:cTn id="8" dur="1000" fill="hold"/>
                                        <p:tgtEl>
                                          <p:spTgt spid="39"/>
                                        </p:tgtEl>
                                        <p:attrNameLst>
                                          <p:attrName>ppt_x</p:attrName>
                                        </p:attrNameLst>
                                      </p:cBhvr>
                                      <p:tavLst>
                                        <p:tav tm="0">
                                          <p:val>
                                            <p:strVal val="#ppt_x"/>
                                          </p:val>
                                        </p:tav>
                                        <p:tav tm="100000">
                                          <p:val>
                                            <p:strVal val="#ppt_x"/>
                                          </p:val>
                                        </p:tav>
                                      </p:tavLst>
                                    </p:anim>
                                    <p:anim calcmode="lin" valueType="num">
                                      <p:cBhvr>
                                        <p:cTn id="9" dur="1000" fill="hold"/>
                                        <p:tgtEl>
                                          <p:spTgt spid="3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57"/>
                                        </p:tgtEl>
                                        <p:attrNameLst>
                                          <p:attrName>style.visibility</p:attrName>
                                        </p:attrNameLst>
                                      </p:cBhvr>
                                      <p:to>
                                        <p:strVal val="visible"/>
                                      </p:to>
                                    </p:set>
                                    <p:animEffect transition="in" filter="fade">
                                      <p:cBhvr>
                                        <p:cTn id="13" dur="1000"/>
                                        <p:tgtEl>
                                          <p:spTgt spid="57"/>
                                        </p:tgtEl>
                                      </p:cBhvr>
                                    </p:animEffect>
                                    <p:anim calcmode="lin" valueType="num">
                                      <p:cBhvr>
                                        <p:cTn id="14" dur="1000" fill="hold"/>
                                        <p:tgtEl>
                                          <p:spTgt spid="57"/>
                                        </p:tgtEl>
                                        <p:attrNameLst>
                                          <p:attrName>ppt_x</p:attrName>
                                        </p:attrNameLst>
                                      </p:cBhvr>
                                      <p:tavLst>
                                        <p:tav tm="0">
                                          <p:val>
                                            <p:strVal val="#ppt_x"/>
                                          </p:val>
                                        </p:tav>
                                        <p:tav tm="100000">
                                          <p:val>
                                            <p:strVal val="#ppt_x"/>
                                          </p:val>
                                        </p:tav>
                                      </p:tavLst>
                                    </p:anim>
                                    <p:anim calcmode="lin" valueType="num">
                                      <p:cBhvr>
                                        <p:cTn id="15" dur="1000" fill="hold"/>
                                        <p:tgtEl>
                                          <p:spTgt spid="57"/>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10" presetClass="entr" presetSubtype="0" fill="hold" grpId="0" nodeType="afterEffect">
                                  <p:stCondLst>
                                    <p:cond delay="0"/>
                                  </p:stCondLst>
                                  <p:childTnLst>
                                    <p:set>
                                      <p:cBhvr>
                                        <p:cTn id="18" dur="1" fill="hold">
                                          <p:stCondLst>
                                            <p:cond delay="0"/>
                                          </p:stCondLst>
                                        </p:cTn>
                                        <p:tgtEl>
                                          <p:spTgt spid="72"/>
                                        </p:tgtEl>
                                        <p:attrNameLst>
                                          <p:attrName>style.visibility</p:attrName>
                                        </p:attrNameLst>
                                      </p:cBhvr>
                                      <p:to>
                                        <p:strVal val="visible"/>
                                      </p:to>
                                    </p:set>
                                    <p:animEffect transition="in" filter="fade">
                                      <p:cBhvr>
                                        <p:cTn id="19" dur="1000"/>
                                        <p:tgtEl>
                                          <p:spTgt spid="72"/>
                                        </p:tgtEl>
                                      </p:cBhvr>
                                    </p:animEffect>
                                  </p:childTnLst>
                                </p:cTn>
                              </p:par>
                              <p:par>
                                <p:cTn id="20" presetID="10" presetClass="entr" presetSubtype="0" fill="hold" nodeType="withEffect">
                                  <p:stCondLst>
                                    <p:cond delay="0"/>
                                  </p:stCondLst>
                                  <p:childTnLst>
                                    <p:set>
                                      <p:cBhvr>
                                        <p:cTn id="21" dur="1" fill="hold">
                                          <p:stCondLst>
                                            <p:cond delay="0"/>
                                          </p:stCondLst>
                                        </p:cTn>
                                        <p:tgtEl>
                                          <p:spTgt spid="2050"/>
                                        </p:tgtEl>
                                        <p:attrNameLst>
                                          <p:attrName>style.visibility</p:attrName>
                                        </p:attrNameLst>
                                      </p:cBhvr>
                                      <p:to>
                                        <p:strVal val="visible"/>
                                      </p:to>
                                    </p:set>
                                    <p:animEffect transition="in" filter="fade">
                                      <p:cBhvr>
                                        <p:cTn id="22" dur="2000"/>
                                        <p:tgtEl>
                                          <p:spTgt spid="2050"/>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2000"/>
                                        <p:tgtEl>
                                          <p:spTgt spid="14"/>
                                        </p:tgtEl>
                                      </p:cBhvr>
                                    </p:animEffect>
                                  </p:childTnLst>
                                </p:cTn>
                              </p:par>
                              <p:par>
                                <p:cTn id="26" presetID="10" presetClass="entr" presetSubtype="0" fill="hold" nodeType="with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fade">
                                      <p:cBhvr>
                                        <p:cTn id="28" dur="2000"/>
                                        <p:tgtEl>
                                          <p:spTgt spid="2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61"/>
                                        </p:tgtEl>
                                        <p:attrNameLst>
                                          <p:attrName>style.visibility</p:attrName>
                                        </p:attrNameLst>
                                      </p:cBhvr>
                                      <p:to>
                                        <p:strVal val="visible"/>
                                      </p:to>
                                    </p:set>
                                    <p:animEffect transition="in" filter="fade">
                                      <p:cBhvr>
                                        <p:cTn id="31" dur="2000"/>
                                        <p:tgtEl>
                                          <p:spTgt spid="61"/>
                                        </p:tgtEl>
                                      </p:cBhvr>
                                    </p:animEffect>
                                  </p:childTnLst>
                                </p:cTn>
                              </p:par>
                              <p:par>
                                <p:cTn id="32" presetID="10" presetClass="entr" presetSubtype="0" fill="hold"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fade">
                                      <p:cBhvr>
                                        <p:cTn id="34" dur="2000"/>
                                        <p:tgtEl>
                                          <p:spTgt spid="24"/>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62"/>
                                        </p:tgtEl>
                                        <p:attrNameLst>
                                          <p:attrName>style.visibility</p:attrName>
                                        </p:attrNameLst>
                                      </p:cBhvr>
                                      <p:to>
                                        <p:strVal val="visible"/>
                                      </p:to>
                                    </p:set>
                                    <p:animEffect transition="in" filter="fade">
                                      <p:cBhvr>
                                        <p:cTn id="37" dur="2000"/>
                                        <p:tgtEl>
                                          <p:spTgt spid="62"/>
                                        </p:tgtEl>
                                      </p:cBhvr>
                                    </p:animEffect>
                                  </p:childTnLst>
                                </p:cTn>
                              </p:par>
                              <p:par>
                                <p:cTn id="38" presetID="10" presetClass="entr" presetSubtype="0" fill="hold" nodeType="withEffect">
                                  <p:stCondLst>
                                    <p:cond delay="0"/>
                                  </p:stCondLst>
                                  <p:childTnLst>
                                    <p:set>
                                      <p:cBhvr>
                                        <p:cTn id="39" dur="1" fill="hold">
                                          <p:stCondLst>
                                            <p:cond delay="0"/>
                                          </p:stCondLst>
                                        </p:cTn>
                                        <p:tgtEl>
                                          <p:spTgt spid="25"/>
                                        </p:tgtEl>
                                        <p:attrNameLst>
                                          <p:attrName>style.visibility</p:attrName>
                                        </p:attrNameLst>
                                      </p:cBhvr>
                                      <p:to>
                                        <p:strVal val="visible"/>
                                      </p:to>
                                    </p:set>
                                    <p:animEffect transition="in" filter="fade">
                                      <p:cBhvr>
                                        <p:cTn id="40" dur="2000"/>
                                        <p:tgtEl>
                                          <p:spTgt spid="25"/>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63"/>
                                        </p:tgtEl>
                                        <p:attrNameLst>
                                          <p:attrName>style.visibility</p:attrName>
                                        </p:attrNameLst>
                                      </p:cBhvr>
                                      <p:to>
                                        <p:strVal val="visible"/>
                                      </p:to>
                                    </p:set>
                                    <p:animEffect transition="in" filter="fade">
                                      <p:cBhvr>
                                        <p:cTn id="43" dur="2000"/>
                                        <p:tgtEl>
                                          <p:spTgt spid="63"/>
                                        </p:tgtEl>
                                      </p:cBhvr>
                                    </p:animEffect>
                                  </p:childTnLst>
                                </p:cTn>
                              </p:par>
                              <p:par>
                                <p:cTn id="44" presetID="10" presetClass="entr" presetSubtype="0" fill="hold" nodeType="withEffect">
                                  <p:stCondLst>
                                    <p:cond delay="0"/>
                                  </p:stCondLst>
                                  <p:childTnLst>
                                    <p:set>
                                      <p:cBhvr>
                                        <p:cTn id="45" dur="1" fill="hold">
                                          <p:stCondLst>
                                            <p:cond delay="0"/>
                                          </p:stCondLst>
                                        </p:cTn>
                                        <p:tgtEl>
                                          <p:spTgt spid="27"/>
                                        </p:tgtEl>
                                        <p:attrNameLst>
                                          <p:attrName>style.visibility</p:attrName>
                                        </p:attrNameLst>
                                      </p:cBhvr>
                                      <p:to>
                                        <p:strVal val="visible"/>
                                      </p:to>
                                    </p:set>
                                    <p:animEffect transition="in" filter="fade">
                                      <p:cBhvr>
                                        <p:cTn id="46" dur="2000"/>
                                        <p:tgtEl>
                                          <p:spTgt spid="27"/>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64"/>
                                        </p:tgtEl>
                                        <p:attrNameLst>
                                          <p:attrName>style.visibility</p:attrName>
                                        </p:attrNameLst>
                                      </p:cBhvr>
                                      <p:to>
                                        <p:strVal val="visible"/>
                                      </p:to>
                                    </p:set>
                                    <p:animEffect transition="in" filter="fade">
                                      <p:cBhvr>
                                        <p:cTn id="49" dur="2000"/>
                                        <p:tgtEl>
                                          <p:spTgt spid="64"/>
                                        </p:tgtEl>
                                      </p:cBhvr>
                                    </p:animEffect>
                                  </p:childTnLst>
                                </p:cTn>
                              </p:par>
                              <p:par>
                                <p:cTn id="50" presetID="10" presetClass="entr" presetSubtype="0" fill="hold" nodeType="withEffect">
                                  <p:stCondLst>
                                    <p:cond delay="0"/>
                                  </p:stCondLst>
                                  <p:childTnLst>
                                    <p:set>
                                      <p:cBhvr>
                                        <p:cTn id="51" dur="1" fill="hold">
                                          <p:stCondLst>
                                            <p:cond delay="0"/>
                                          </p:stCondLst>
                                        </p:cTn>
                                        <p:tgtEl>
                                          <p:spTgt spid="28"/>
                                        </p:tgtEl>
                                        <p:attrNameLst>
                                          <p:attrName>style.visibility</p:attrName>
                                        </p:attrNameLst>
                                      </p:cBhvr>
                                      <p:to>
                                        <p:strVal val="visible"/>
                                      </p:to>
                                    </p:set>
                                    <p:animEffect transition="in" filter="fade">
                                      <p:cBhvr>
                                        <p:cTn id="52" dur="2000"/>
                                        <p:tgtEl>
                                          <p:spTgt spid="28"/>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65"/>
                                        </p:tgtEl>
                                        <p:attrNameLst>
                                          <p:attrName>style.visibility</p:attrName>
                                        </p:attrNameLst>
                                      </p:cBhvr>
                                      <p:to>
                                        <p:strVal val="visible"/>
                                      </p:to>
                                    </p:set>
                                    <p:animEffect transition="in" filter="fade">
                                      <p:cBhvr>
                                        <p:cTn id="55" dur="2000"/>
                                        <p:tgtEl>
                                          <p:spTgt spid="65"/>
                                        </p:tgtEl>
                                      </p:cBhvr>
                                    </p:animEffect>
                                  </p:childTnLst>
                                </p:cTn>
                              </p:par>
                              <p:par>
                                <p:cTn id="56" presetID="10" presetClass="entr" presetSubtype="0" fill="hold" nodeType="withEffect">
                                  <p:stCondLst>
                                    <p:cond delay="0"/>
                                  </p:stCondLst>
                                  <p:childTnLst>
                                    <p:set>
                                      <p:cBhvr>
                                        <p:cTn id="57" dur="1" fill="hold">
                                          <p:stCondLst>
                                            <p:cond delay="0"/>
                                          </p:stCondLst>
                                        </p:cTn>
                                        <p:tgtEl>
                                          <p:spTgt spid="29"/>
                                        </p:tgtEl>
                                        <p:attrNameLst>
                                          <p:attrName>style.visibility</p:attrName>
                                        </p:attrNameLst>
                                      </p:cBhvr>
                                      <p:to>
                                        <p:strVal val="visible"/>
                                      </p:to>
                                    </p:set>
                                    <p:animEffect transition="in" filter="fade">
                                      <p:cBhvr>
                                        <p:cTn id="58" dur="2000"/>
                                        <p:tgtEl>
                                          <p:spTgt spid="29"/>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66"/>
                                        </p:tgtEl>
                                        <p:attrNameLst>
                                          <p:attrName>style.visibility</p:attrName>
                                        </p:attrNameLst>
                                      </p:cBhvr>
                                      <p:to>
                                        <p:strVal val="visible"/>
                                      </p:to>
                                    </p:set>
                                    <p:animEffect transition="in" filter="fade">
                                      <p:cBhvr>
                                        <p:cTn id="61" dur="2000"/>
                                        <p:tgtEl>
                                          <p:spTgt spid="66"/>
                                        </p:tgtEl>
                                      </p:cBhvr>
                                    </p:animEffect>
                                  </p:childTnLst>
                                </p:cTn>
                              </p:par>
                              <p:par>
                                <p:cTn id="62" presetID="10" presetClass="entr" presetSubtype="0" fill="hold" nodeType="withEffect">
                                  <p:stCondLst>
                                    <p:cond delay="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2000"/>
                                        <p:tgtEl>
                                          <p:spTgt spid="30"/>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67"/>
                                        </p:tgtEl>
                                        <p:attrNameLst>
                                          <p:attrName>style.visibility</p:attrName>
                                        </p:attrNameLst>
                                      </p:cBhvr>
                                      <p:to>
                                        <p:strVal val="visible"/>
                                      </p:to>
                                    </p:set>
                                    <p:animEffect transition="in" filter="fade">
                                      <p:cBhvr>
                                        <p:cTn id="67" dur="2000"/>
                                        <p:tgtEl>
                                          <p:spTgt spid="67"/>
                                        </p:tgtEl>
                                      </p:cBhvr>
                                    </p:animEffect>
                                  </p:childTnLst>
                                </p:cTn>
                              </p:par>
                              <p:par>
                                <p:cTn id="68" presetID="10" presetClass="entr" presetSubtype="0" fill="hold" nodeType="withEffect">
                                  <p:stCondLst>
                                    <p:cond delay="0"/>
                                  </p:stCondLst>
                                  <p:childTnLst>
                                    <p:set>
                                      <p:cBhvr>
                                        <p:cTn id="69" dur="1" fill="hold">
                                          <p:stCondLst>
                                            <p:cond delay="0"/>
                                          </p:stCondLst>
                                        </p:cTn>
                                        <p:tgtEl>
                                          <p:spTgt spid="37"/>
                                        </p:tgtEl>
                                        <p:attrNameLst>
                                          <p:attrName>style.visibility</p:attrName>
                                        </p:attrNameLst>
                                      </p:cBhvr>
                                      <p:to>
                                        <p:strVal val="visible"/>
                                      </p:to>
                                    </p:set>
                                    <p:animEffect transition="in" filter="fade">
                                      <p:cBhvr>
                                        <p:cTn id="70" dur="2000"/>
                                        <p:tgtEl>
                                          <p:spTgt spid="37"/>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8"/>
                                        </p:tgtEl>
                                        <p:attrNameLst>
                                          <p:attrName>style.visibility</p:attrName>
                                        </p:attrNameLst>
                                      </p:cBhvr>
                                      <p:to>
                                        <p:strVal val="visible"/>
                                      </p:to>
                                    </p:set>
                                    <p:animEffect transition="in" filter="fade">
                                      <p:cBhvr>
                                        <p:cTn id="73" dur="2000"/>
                                        <p:tgtEl>
                                          <p:spTgt spid="38"/>
                                        </p:tgtEl>
                                      </p:cBhvr>
                                    </p:animEffect>
                                  </p:childTnLst>
                                </p:cTn>
                              </p:par>
                              <p:par>
                                <p:cTn id="74" presetID="10" presetClass="entr" presetSubtype="0" fill="hold" nodeType="withEffect">
                                  <p:stCondLst>
                                    <p:cond delay="0"/>
                                  </p:stCondLst>
                                  <p:childTnLst>
                                    <p:set>
                                      <p:cBhvr>
                                        <p:cTn id="75" dur="1" fill="hold">
                                          <p:stCondLst>
                                            <p:cond delay="0"/>
                                          </p:stCondLst>
                                        </p:cTn>
                                        <p:tgtEl>
                                          <p:spTgt spid="53"/>
                                        </p:tgtEl>
                                        <p:attrNameLst>
                                          <p:attrName>style.visibility</p:attrName>
                                        </p:attrNameLst>
                                      </p:cBhvr>
                                      <p:to>
                                        <p:strVal val="visible"/>
                                      </p:to>
                                    </p:set>
                                    <p:animEffect transition="in" filter="fade">
                                      <p:cBhvr>
                                        <p:cTn id="76" dur="2000"/>
                                        <p:tgtEl>
                                          <p:spTgt spid="53"/>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68"/>
                                        </p:tgtEl>
                                        <p:attrNameLst>
                                          <p:attrName>style.visibility</p:attrName>
                                        </p:attrNameLst>
                                      </p:cBhvr>
                                      <p:to>
                                        <p:strVal val="visible"/>
                                      </p:to>
                                    </p:set>
                                    <p:animEffect transition="in" filter="fade">
                                      <p:cBhvr>
                                        <p:cTn id="79" dur="2000"/>
                                        <p:tgtEl>
                                          <p:spTgt spid="68"/>
                                        </p:tgtEl>
                                      </p:cBhvr>
                                    </p:animEffect>
                                  </p:childTnLst>
                                </p:cTn>
                              </p:par>
                              <p:par>
                                <p:cTn id="80" presetID="10" presetClass="entr" presetSubtype="0" fill="hold" nodeType="withEffect">
                                  <p:stCondLst>
                                    <p:cond delay="0"/>
                                  </p:stCondLst>
                                  <p:childTnLst>
                                    <p:set>
                                      <p:cBhvr>
                                        <p:cTn id="81" dur="1" fill="hold">
                                          <p:stCondLst>
                                            <p:cond delay="0"/>
                                          </p:stCondLst>
                                        </p:cTn>
                                        <p:tgtEl>
                                          <p:spTgt spid="54"/>
                                        </p:tgtEl>
                                        <p:attrNameLst>
                                          <p:attrName>style.visibility</p:attrName>
                                        </p:attrNameLst>
                                      </p:cBhvr>
                                      <p:to>
                                        <p:strVal val="visible"/>
                                      </p:to>
                                    </p:set>
                                    <p:animEffect transition="in" filter="fade">
                                      <p:cBhvr>
                                        <p:cTn id="82" dur="2000"/>
                                        <p:tgtEl>
                                          <p:spTgt spid="54"/>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69"/>
                                        </p:tgtEl>
                                        <p:attrNameLst>
                                          <p:attrName>style.visibility</p:attrName>
                                        </p:attrNameLst>
                                      </p:cBhvr>
                                      <p:to>
                                        <p:strVal val="visible"/>
                                      </p:to>
                                    </p:set>
                                    <p:animEffect transition="in" filter="fade">
                                      <p:cBhvr>
                                        <p:cTn id="85" dur="2000"/>
                                        <p:tgtEl>
                                          <p:spTgt spid="69"/>
                                        </p:tgtEl>
                                      </p:cBhvr>
                                    </p:animEffect>
                                  </p:childTnLst>
                                </p:cTn>
                              </p:par>
                              <p:par>
                                <p:cTn id="86" presetID="10" presetClass="entr" presetSubtype="0" fill="hold" nodeType="withEffect">
                                  <p:stCondLst>
                                    <p:cond delay="0"/>
                                  </p:stCondLst>
                                  <p:childTnLst>
                                    <p:set>
                                      <p:cBhvr>
                                        <p:cTn id="87" dur="1" fill="hold">
                                          <p:stCondLst>
                                            <p:cond delay="0"/>
                                          </p:stCondLst>
                                        </p:cTn>
                                        <p:tgtEl>
                                          <p:spTgt spid="55"/>
                                        </p:tgtEl>
                                        <p:attrNameLst>
                                          <p:attrName>style.visibility</p:attrName>
                                        </p:attrNameLst>
                                      </p:cBhvr>
                                      <p:to>
                                        <p:strVal val="visible"/>
                                      </p:to>
                                    </p:set>
                                    <p:animEffect transition="in" filter="fade">
                                      <p:cBhvr>
                                        <p:cTn id="88" dur="2000"/>
                                        <p:tgtEl>
                                          <p:spTgt spid="55"/>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70"/>
                                        </p:tgtEl>
                                        <p:attrNameLst>
                                          <p:attrName>style.visibility</p:attrName>
                                        </p:attrNameLst>
                                      </p:cBhvr>
                                      <p:to>
                                        <p:strVal val="visible"/>
                                      </p:to>
                                    </p:set>
                                    <p:animEffect transition="in" filter="fade">
                                      <p:cBhvr>
                                        <p:cTn id="91" dur="2000"/>
                                        <p:tgtEl>
                                          <p:spTgt spid="70"/>
                                        </p:tgtEl>
                                      </p:cBhvr>
                                    </p:animEffect>
                                  </p:childTnLst>
                                </p:cTn>
                              </p:par>
                              <p:par>
                                <p:cTn id="92" presetID="10" presetClass="entr" presetSubtype="0" fill="hold" nodeType="withEffect">
                                  <p:stCondLst>
                                    <p:cond delay="0"/>
                                  </p:stCondLst>
                                  <p:childTnLst>
                                    <p:set>
                                      <p:cBhvr>
                                        <p:cTn id="93" dur="1" fill="hold">
                                          <p:stCondLst>
                                            <p:cond delay="0"/>
                                          </p:stCondLst>
                                        </p:cTn>
                                        <p:tgtEl>
                                          <p:spTgt spid="56"/>
                                        </p:tgtEl>
                                        <p:attrNameLst>
                                          <p:attrName>style.visibility</p:attrName>
                                        </p:attrNameLst>
                                      </p:cBhvr>
                                      <p:to>
                                        <p:strVal val="visible"/>
                                      </p:to>
                                    </p:set>
                                    <p:animEffect transition="in" filter="fade">
                                      <p:cBhvr>
                                        <p:cTn id="94" dur="2000"/>
                                        <p:tgtEl>
                                          <p:spTgt spid="56"/>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71"/>
                                        </p:tgtEl>
                                        <p:attrNameLst>
                                          <p:attrName>style.visibility</p:attrName>
                                        </p:attrNameLst>
                                      </p:cBhvr>
                                      <p:to>
                                        <p:strVal val="visible"/>
                                      </p:to>
                                    </p:set>
                                    <p:animEffect transition="in" filter="fade">
                                      <p:cBhvr>
                                        <p:cTn id="97" dur="2000"/>
                                        <p:tgtEl>
                                          <p:spTgt spid="71"/>
                                        </p:tgtEl>
                                      </p:cBhvr>
                                    </p:animEffect>
                                  </p:childTnLst>
                                </p:cTn>
                              </p:par>
                              <p:par>
                                <p:cTn id="98" presetID="10" presetClass="entr" presetSubtype="0" fill="hold" nodeType="withEffect">
                                  <p:stCondLst>
                                    <p:cond delay="0"/>
                                  </p:stCondLst>
                                  <p:childTnLst>
                                    <p:set>
                                      <p:cBhvr>
                                        <p:cTn id="99" dur="1" fill="hold">
                                          <p:stCondLst>
                                            <p:cond delay="0"/>
                                          </p:stCondLst>
                                        </p:cTn>
                                        <p:tgtEl>
                                          <p:spTgt spid="58"/>
                                        </p:tgtEl>
                                        <p:attrNameLst>
                                          <p:attrName>style.visibility</p:attrName>
                                        </p:attrNameLst>
                                      </p:cBhvr>
                                      <p:to>
                                        <p:strVal val="visible"/>
                                      </p:to>
                                    </p:set>
                                    <p:animEffect transition="in" filter="fade">
                                      <p:cBhvr>
                                        <p:cTn id="100" dur="2000"/>
                                        <p:tgtEl>
                                          <p:spTgt spid="58"/>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73"/>
                                        </p:tgtEl>
                                        <p:attrNameLst>
                                          <p:attrName>style.visibility</p:attrName>
                                        </p:attrNameLst>
                                      </p:cBhvr>
                                      <p:to>
                                        <p:strVal val="visible"/>
                                      </p:to>
                                    </p:set>
                                    <p:animEffect transition="in" filter="fade">
                                      <p:cBhvr>
                                        <p:cTn id="103" dur="2000"/>
                                        <p:tgtEl>
                                          <p:spTgt spid="73"/>
                                        </p:tgtEl>
                                      </p:cBhvr>
                                    </p:animEffect>
                                  </p:childTnLst>
                                </p:cTn>
                              </p:par>
                              <p:par>
                                <p:cTn id="104" presetID="10" presetClass="entr" presetSubtype="0" fill="hold" nodeType="withEffect">
                                  <p:stCondLst>
                                    <p:cond delay="0"/>
                                  </p:stCondLst>
                                  <p:childTnLst>
                                    <p:set>
                                      <p:cBhvr>
                                        <p:cTn id="105" dur="1" fill="hold">
                                          <p:stCondLst>
                                            <p:cond delay="0"/>
                                          </p:stCondLst>
                                        </p:cTn>
                                        <p:tgtEl>
                                          <p:spTgt spid="59"/>
                                        </p:tgtEl>
                                        <p:attrNameLst>
                                          <p:attrName>style.visibility</p:attrName>
                                        </p:attrNameLst>
                                      </p:cBhvr>
                                      <p:to>
                                        <p:strVal val="visible"/>
                                      </p:to>
                                    </p:set>
                                    <p:animEffect transition="in" filter="fade">
                                      <p:cBhvr>
                                        <p:cTn id="106" dur="2000"/>
                                        <p:tgtEl>
                                          <p:spTgt spid="59"/>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74"/>
                                        </p:tgtEl>
                                        <p:attrNameLst>
                                          <p:attrName>style.visibility</p:attrName>
                                        </p:attrNameLst>
                                      </p:cBhvr>
                                      <p:to>
                                        <p:strVal val="visible"/>
                                      </p:to>
                                    </p:set>
                                    <p:animEffect transition="in" filter="fade">
                                      <p:cBhvr>
                                        <p:cTn id="109" dur="2000"/>
                                        <p:tgtEl>
                                          <p:spTgt spid="74"/>
                                        </p:tgtEl>
                                      </p:cBhvr>
                                    </p:animEffect>
                                  </p:childTnLst>
                                </p:cTn>
                              </p:par>
                              <p:par>
                                <p:cTn id="110" presetID="10" presetClass="entr" presetSubtype="0" fill="hold" nodeType="withEffect">
                                  <p:stCondLst>
                                    <p:cond delay="0"/>
                                  </p:stCondLst>
                                  <p:childTnLst>
                                    <p:set>
                                      <p:cBhvr>
                                        <p:cTn id="111" dur="1" fill="hold">
                                          <p:stCondLst>
                                            <p:cond delay="0"/>
                                          </p:stCondLst>
                                        </p:cTn>
                                        <p:tgtEl>
                                          <p:spTgt spid="60"/>
                                        </p:tgtEl>
                                        <p:attrNameLst>
                                          <p:attrName>style.visibility</p:attrName>
                                        </p:attrNameLst>
                                      </p:cBhvr>
                                      <p:to>
                                        <p:strVal val="visible"/>
                                      </p:to>
                                    </p:set>
                                    <p:animEffect transition="in" filter="fade">
                                      <p:cBhvr>
                                        <p:cTn id="112" dur="2000"/>
                                        <p:tgtEl>
                                          <p:spTgt spid="60"/>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75"/>
                                        </p:tgtEl>
                                        <p:attrNameLst>
                                          <p:attrName>style.visibility</p:attrName>
                                        </p:attrNameLst>
                                      </p:cBhvr>
                                      <p:to>
                                        <p:strVal val="visible"/>
                                      </p:to>
                                    </p:set>
                                    <p:animEffect transition="in" filter="fade">
                                      <p:cBhvr>
                                        <p:cTn id="115" dur="2000"/>
                                        <p:tgtEl>
                                          <p:spTgt spid="75"/>
                                        </p:tgtEl>
                                      </p:cBhvr>
                                    </p:animEffect>
                                  </p:childTnLst>
                                </p:cTn>
                              </p:par>
                            </p:childTnLst>
                          </p:cTn>
                        </p:par>
                        <p:par>
                          <p:cTn id="116" fill="hold">
                            <p:stCondLst>
                              <p:cond delay="4000"/>
                            </p:stCondLst>
                            <p:childTnLst>
                              <p:par>
                                <p:cTn id="117" presetID="53" presetClass="entr" presetSubtype="0" fill="hold" nodeType="afterEffect">
                                  <p:stCondLst>
                                    <p:cond delay="0"/>
                                  </p:stCondLst>
                                  <p:childTnLst>
                                    <p:set>
                                      <p:cBhvr>
                                        <p:cTn id="118" dur="1" fill="hold">
                                          <p:stCondLst>
                                            <p:cond delay="0"/>
                                          </p:stCondLst>
                                        </p:cTn>
                                        <p:tgtEl>
                                          <p:spTgt spid="77"/>
                                        </p:tgtEl>
                                        <p:attrNameLst>
                                          <p:attrName>style.visibility</p:attrName>
                                        </p:attrNameLst>
                                      </p:cBhvr>
                                      <p:to>
                                        <p:strVal val="visible"/>
                                      </p:to>
                                    </p:set>
                                    <p:anim calcmode="lin" valueType="num">
                                      <p:cBhvr>
                                        <p:cTn id="119" dur="1000" fill="hold"/>
                                        <p:tgtEl>
                                          <p:spTgt spid="77"/>
                                        </p:tgtEl>
                                        <p:attrNameLst>
                                          <p:attrName>ppt_w</p:attrName>
                                        </p:attrNameLst>
                                      </p:cBhvr>
                                      <p:tavLst>
                                        <p:tav tm="0">
                                          <p:val>
                                            <p:fltVal val="0"/>
                                          </p:val>
                                        </p:tav>
                                        <p:tav tm="100000">
                                          <p:val>
                                            <p:strVal val="#ppt_w"/>
                                          </p:val>
                                        </p:tav>
                                      </p:tavLst>
                                    </p:anim>
                                    <p:anim calcmode="lin" valueType="num">
                                      <p:cBhvr>
                                        <p:cTn id="120" dur="1000" fill="hold"/>
                                        <p:tgtEl>
                                          <p:spTgt spid="77"/>
                                        </p:tgtEl>
                                        <p:attrNameLst>
                                          <p:attrName>ppt_h</p:attrName>
                                        </p:attrNameLst>
                                      </p:cBhvr>
                                      <p:tavLst>
                                        <p:tav tm="0">
                                          <p:val>
                                            <p:fltVal val="0"/>
                                          </p:val>
                                        </p:tav>
                                        <p:tav tm="100000">
                                          <p:val>
                                            <p:strVal val="#ppt_h"/>
                                          </p:val>
                                        </p:tav>
                                      </p:tavLst>
                                    </p:anim>
                                    <p:animEffect transition="in" filter="fade">
                                      <p:cBhvr>
                                        <p:cTn id="121" dur="1000"/>
                                        <p:tgtEl>
                                          <p:spTgt spid="77"/>
                                        </p:tgtEl>
                                      </p:cBhvr>
                                    </p:animEffect>
                                  </p:childTnLst>
                                </p:cTn>
                              </p:par>
                            </p:childTnLst>
                          </p:cTn>
                        </p:par>
                        <p:par>
                          <p:cTn id="122" fill="hold">
                            <p:stCondLst>
                              <p:cond delay="5000"/>
                            </p:stCondLst>
                            <p:childTnLst>
                              <p:par>
                                <p:cTn id="123" presetID="53" presetClass="entr" presetSubtype="0" fill="hold" nodeType="afterEffect">
                                  <p:stCondLst>
                                    <p:cond delay="0"/>
                                  </p:stCondLst>
                                  <p:childTnLst>
                                    <p:set>
                                      <p:cBhvr>
                                        <p:cTn id="124" dur="1" fill="hold">
                                          <p:stCondLst>
                                            <p:cond delay="0"/>
                                          </p:stCondLst>
                                        </p:cTn>
                                        <p:tgtEl>
                                          <p:spTgt spid="76"/>
                                        </p:tgtEl>
                                        <p:attrNameLst>
                                          <p:attrName>style.visibility</p:attrName>
                                        </p:attrNameLst>
                                      </p:cBhvr>
                                      <p:to>
                                        <p:strVal val="visible"/>
                                      </p:to>
                                    </p:set>
                                    <p:anim calcmode="lin" valueType="num">
                                      <p:cBhvr>
                                        <p:cTn id="125" dur="1000" fill="hold"/>
                                        <p:tgtEl>
                                          <p:spTgt spid="76"/>
                                        </p:tgtEl>
                                        <p:attrNameLst>
                                          <p:attrName>ppt_w</p:attrName>
                                        </p:attrNameLst>
                                      </p:cBhvr>
                                      <p:tavLst>
                                        <p:tav tm="0">
                                          <p:val>
                                            <p:fltVal val="0"/>
                                          </p:val>
                                        </p:tav>
                                        <p:tav tm="100000">
                                          <p:val>
                                            <p:strVal val="#ppt_w"/>
                                          </p:val>
                                        </p:tav>
                                      </p:tavLst>
                                    </p:anim>
                                    <p:anim calcmode="lin" valueType="num">
                                      <p:cBhvr>
                                        <p:cTn id="126" dur="1000" fill="hold"/>
                                        <p:tgtEl>
                                          <p:spTgt spid="76"/>
                                        </p:tgtEl>
                                        <p:attrNameLst>
                                          <p:attrName>ppt_h</p:attrName>
                                        </p:attrNameLst>
                                      </p:cBhvr>
                                      <p:tavLst>
                                        <p:tav tm="0">
                                          <p:val>
                                            <p:fltVal val="0"/>
                                          </p:val>
                                        </p:tav>
                                        <p:tav tm="100000">
                                          <p:val>
                                            <p:strVal val="#ppt_h"/>
                                          </p:val>
                                        </p:tav>
                                      </p:tavLst>
                                    </p:anim>
                                    <p:animEffect transition="in" filter="fade">
                                      <p:cBhvr>
                                        <p:cTn id="127"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61" grpId="0"/>
      <p:bldP spid="62" grpId="0"/>
      <p:bldP spid="63" grpId="0"/>
      <p:bldP spid="64" grpId="0"/>
      <p:bldP spid="65" grpId="0"/>
      <p:bldP spid="66" grpId="0"/>
      <p:bldP spid="67" grpId="0"/>
      <p:bldP spid="68" grpId="0"/>
      <p:bldP spid="69" grpId="0"/>
      <p:bldP spid="70" grpId="0"/>
      <p:bldP spid="71" grpId="0"/>
      <p:bldP spid="72" grpId="0"/>
      <p:bldP spid="73" grpId="0"/>
      <p:bldP spid="74" grpId="0"/>
      <p:bldP spid="75" grpId="0"/>
      <p:bldP spid="38" grpId="0"/>
      <p:bldP spid="39" grpId="0"/>
    </p:bldLst>
  </p:timing>
</p:sld>
</file>

<file path=ppt/slides/slide261.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ctr"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 (جلسه بیست و یکم)</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13. قالب مقايسه‌اي</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000" b="1" kern="1200" dirty="0" smtClean="0">
                          <a:solidFill>
                            <a:schemeClr val="tx1"/>
                          </a:solidFill>
                          <a:latin typeface="+mn-lt"/>
                          <a:ea typeface="+mn-ea"/>
                          <a:cs typeface="B Lotus" pitchFamily="2" charset="-78"/>
                        </a:rPr>
                        <a:t>قالب مقايسه‌اي، قالبی است که درآن، دوموضوع نسبتاً مرتبط، با هم مقايسه مي‌شوند و به شباهت‌هاوتفاوت‌ها وياشدّت وضعف آن‏ها پي‏برده مي‌شود.در نتيجه مخاطب با توجّه به آزادي در گزينش، با استفاده از عقل سالمش، يكي را انتخاب مي‏كند.</a:t>
                      </a:r>
                      <a:endParaRPr lang="en-US" sz="2000" b="1" kern="1200" dirty="0" smtClean="0">
                        <a:solidFill>
                          <a:schemeClr val="tx1"/>
                        </a:solidFill>
                        <a:latin typeface="+mn-lt"/>
                        <a:ea typeface="+mn-ea"/>
                        <a:cs typeface="B Lotus" pitchFamily="2" charset="-78"/>
                      </a:endParaRPr>
                    </a:p>
                    <a:p>
                      <a:pPr algn="just" rtl="1">
                        <a:lnSpc>
                          <a:spcPct val="150000"/>
                        </a:lnSpc>
                      </a:pPr>
                      <a:r>
                        <a:rPr lang="ar-SA" sz="2000" b="1" kern="1200" dirty="0" smtClean="0">
                          <a:solidFill>
                            <a:schemeClr val="tx1"/>
                          </a:solidFill>
                          <a:latin typeface="+mn-lt"/>
                          <a:ea typeface="+mn-ea"/>
                          <a:cs typeface="B Lotus" pitchFamily="2" charset="-78"/>
                        </a:rPr>
                        <a:t>اهمّيّت این قالب:</a:t>
                      </a:r>
                      <a:endParaRPr lang="en-US" sz="2000" b="1" kern="1200" dirty="0" smtClean="0">
                        <a:solidFill>
                          <a:schemeClr val="tx1"/>
                        </a:solidFill>
                        <a:latin typeface="+mn-lt"/>
                        <a:ea typeface="+mn-ea"/>
                        <a:cs typeface="B Lotus" pitchFamily="2" charset="-78"/>
                      </a:endParaRPr>
                    </a:p>
                    <a:p>
                      <a:pPr algn="just" rtl="1">
                        <a:lnSpc>
                          <a:spcPct val="150000"/>
                        </a:lnSpc>
                      </a:pPr>
                      <a:r>
                        <a:rPr lang="fa-IR" sz="2000" b="1" kern="1200" dirty="0" smtClean="0">
                          <a:solidFill>
                            <a:schemeClr val="tx1"/>
                          </a:solidFill>
                          <a:latin typeface="+mn-lt"/>
                          <a:ea typeface="+mn-ea"/>
                          <a:cs typeface="B Lotus" pitchFamily="2" charset="-78"/>
                        </a:rPr>
                        <a:t>مقايسه‏ی بين دو چيز، دو نفر، دو مفهوم، دو ايده و غيره، سابقه‏اي به اندازه‏ی خلقت انسان دارد. از اوّل خلقت انسان، از اين روش استفاده‏مي‏شد تا خوب و بد و یا مثبت و منفي سنجيده شود.اين روش، بسيار مورد نياز و ضروري است؛ چون تعداد زیادی از رفتار‏هاي انسان، در امور زندگي، بر اساس مقايسه مي‏گذرد و انسان‏ها با مقايسه‏ی دو شیء، به انتخاب نهايي خود مي‏رسند.</a:t>
                      </a:r>
                      <a:endParaRPr lang="en-US" sz="2000" b="1" kern="1200" dirty="0" smtClean="0">
                        <a:solidFill>
                          <a:schemeClr val="tx1"/>
                        </a:solidFill>
                        <a:latin typeface="+mn-lt"/>
                        <a:ea typeface="+mn-ea"/>
                        <a:cs typeface="B Lotus" pitchFamily="2" charset="-78"/>
                      </a:endParaRPr>
                    </a:p>
                    <a:p>
                      <a:pPr algn="just"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تذكّر</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a:lnSpc>
                          <a:spcPct val="150000"/>
                        </a:lnSpc>
                      </a:pPr>
                      <a:r>
                        <a:rPr lang="ar-SA" sz="2000" b="1" kern="1200" dirty="0" smtClean="0">
                          <a:solidFill>
                            <a:schemeClr val="tx1"/>
                          </a:solidFill>
                          <a:latin typeface="+mn-lt"/>
                          <a:ea typeface="+mn-ea"/>
                          <a:cs typeface="B Lotus" pitchFamily="2" charset="-78"/>
                        </a:rPr>
                        <a:t>در صورتي دو چيز با هم مقايسه مي‏شوند كه بين آن دو نقطه‏ی مشتركي وجود داشته باشد. </a:t>
                      </a:r>
                      <a:endParaRPr lang="fa-IR" sz="2000" b="0"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448698" y="122418"/>
            <a:ext cx="1681957"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ویکم</a:t>
            </a:r>
          </a:p>
          <a:p>
            <a:pPr algn="ctr"/>
            <a:r>
              <a:rPr lang="fa-IR" sz="1700" b="1" dirty="0" smtClean="0">
                <a:effectLst>
                  <a:glow rad="101600">
                    <a:schemeClr val="accent3">
                      <a:satMod val="175000"/>
                      <a:alpha val="40000"/>
                    </a:schemeClr>
                  </a:glow>
                </a:effectLst>
                <a:cs typeface="B Mitra" pitchFamily="2" charset="-78"/>
              </a:rPr>
              <a:t> قالب مقایسه ای</a:t>
            </a:r>
          </a:p>
        </p:txBody>
      </p:sp>
      <p:sp>
        <p:nvSpPr>
          <p:cNvPr id="17" name="Rounded Rectangle 16">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9" name="Rounded Rectangle 18">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20" name="Rounded Rectangle 19">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22" name="Rounded Rectangle 21">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23" name="Rounded Rectangle 22">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24" name="Rounded Rectangle 23">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25" name="Rounded Rectangle 24">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27" name="Rounded Rectangle 26">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28" name="Rounded Rectangle 27">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29" name="Rounded Rectangle 28">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0-#ppt_w/2"/>
                                          </p:val>
                                        </p:tav>
                                        <p:tav tm="100000">
                                          <p:val>
                                            <p:strVal val="#ppt_x"/>
                                          </p:val>
                                        </p:tav>
                                      </p:tavLst>
                                    </p:anim>
                                    <p:anim calcmode="lin" valueType="num">
                                      <p:cBhvr additive="base">
                                        <p:cTn id="32" dur="1000" fill="hold"/>
                                        <p:tgtEl>
                                          <p:spTgt spid="17"/>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0-#ppt_w/2"/>
                                          </p:val>
                                        </p:tav>
                                        <p:tav tm="100000">
                                          <p:val>
                                            <p:strVal val="#ppt_x"/>
                                          </p:val>
                                        </p:tav>
                                      </p:tavLst>
                                    </p:anim>
                                    <p:anim calcmode="lin" valueType="num">
                                      <p:cBhvr additive="base">
                                        <p:cTn id="36" dur="1000" fill="hold"/>
                                        <p:tgtEl>
                                          <p:spTgt spid="18"/>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1000" fill="hold"/>
                                        <p:tgtEl>
                                          <p:spTgt spid="19"/>
                                        </p:tgtEl>
                                        <p:attrNameLst>
                                          <p:attrName>ppt_x</p:attrName>
                                        </p:attrNameLst>
                                      </p:cBhvr>
                                      <p:tavLst>
                                        <p:tav tm="0">
                                          <p:val>
                                            <p:strVal val="0-#ppt_w/2"/>
                                          </p:val>
                                        </p:tav>
                                        <p:tav tm="100000">
                                          <p:val>
                                            <p:strVal val="#ppt_x"/>
                                          </p:val>
                                        </p:tav>
                                      </p:tavLst>
                                    </p:anim>
                                    <p:anim calcmode="lin" valueType="num">
                                      <p:cBhvr additive="base">
                                        <p:cTn id="40" dur="1000" fill="hold"/>
                                        <p:tgtEl>
                                          <p:spTgt spid="19"/>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1000" fill="hold"/>
                                        <p:tgtEl>
                                          <p:spTgt spid="20"/>
                                        </p:tgtEl>
                                        <p:attrNameLst>
                                          <p:attrName>ppt_x</p:attrName>
                                        </p:attrNameLst>
                                      </p:cBhvr>
                                      <p:tavLst>
                                        <p:tav tm="0">
                                          <p:val>
                                            <p:strVal val="0-#ppt_w/2"/>
                                          </p:val>
                                        </p:tav>
                                        <p:tav tm="100000">
                                          <p:val>
                                            <p:strVal val="#ppt_x"/>
                                          </p:val>
                                        </p:tav>
                                      </p:tavLst>
                                    </p:anim>
                                    <p:anim calcmode="lin" valueType="num">
                                      <p:cBhvr additive="base">
                                        <p:cTn id="44" dur="1000" fill="hold"/>
                                        <p:tgtEl>
                                          <p:spTgt spid="20"/>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22"/>
                                        </p:tgtEl>
                                        <p:attrNameLst>
                                          <p:attrName>style.visibility</p:attrName>
                                        </p:attrNameLst>
                                      </p:cBhvr>
                                      <p:to>
                                        <p:strVal val="visible"/>
                                      </p:to>
                                    </p:set>
                                    <p:anim calcmode="lin" valueType="num">
                                      <p:cBhvr additive="base">
                                        <p:cTn id="47" dur="1000" fill="hold"/>
                                        <p:tgtEl>
                                          <p:spTgt spid="22"/>
                                        </p:tgtEl>
                                        <p:attrNameLst>
                                          <p:attrName>ppt_x</p:attrName>
                                        </p:attrNameLst>
                                      </p:cBhvr>
                                      <p:tavLst>
                                        <p:tav tm="0">
                                          <p:val>
                                            <p:strVal val="0-#ppt_w/2"/>
                                          </p:val>
                                        </p:tav>
                                        <p:tav tm="100000">
                                          <p:val>
                                            <p:strVal val="#ppt_x"/>
                                          </p:val>
                                        </p:tav>
                                      </p:tavLst>
                                    </p:anim>
                                    <p:anim calcmode="lin" valueType="num">
                                      <p:cBhvr additive="base">
                                        <p:cTn id="48" dur="1000" fill="hold"/>
                                        <p:tgtEl>
                                          <p:spTgt spid="2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1000" fill="hold"/>
                                        <p:tgtEl>
                                          <p:spTgt spid="23"/>
                                        </p:tgtEl>
                                        <p:attrNameLst>
                                          <p:attrName>ppt_x</p:attrName>
                                        </p:attrNameLst>
                                      </p:cBhvr>
                                      <p:tavLst>
                                        <p:tav tm="0">
                                          <p:val>
                                            <p:strVal val="0-#ppt_w/2"/>
                                          </p:val>
                                        </p:tav>
                                        <p:tav tm="100000">
                                          <p:val>
                                            <p:strVal val="#ppt_x"/>
                                          </p:val>
                                        </p:tav>
                                      </p:tavLst>
                                    </p:anim>
                                    <p:anim calcmode="lin" valueType="num">
                                      <p:cBhvr additive="base">
                                        <p:cTn id="52" dur="1000" fill="hold"/>
                                        <p:tgtEl>
                                          <p:spTgt spid="2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24"/>
                                        </p:tgtEl>
                                        <p:attrNameLst>
                                          <p:attrName>style.visibility</p:attrName>
                                        </p:attrNameLst>
                                      </p:cBhvr>
                                      <p:to>
                                        <p:strVal val="visible"/>
                                      </p:to>
                                    </p:set>
                                    <p:anim calcmode="lin" valueType="num">
                                      <p:cBhvr additive="base">
                                        <p:cTn id="55" dur="1000" fill="hold"/>
                                        <p:tgtEl>
                                          <p:spTgt spid="24"/>
                                        </p:tgtEl>
                                        <p:attrNameLst>
                                          <p:attrName>ppt_x</p:attrName>
                                        </p:attrNameLst>
                                      </p:cBhvr>
                                      <p:tavLst>
                                        <p:tav tm="0">
                                          <p:val>
                                            <p:strVal val="0-#ppt_w/2"/>
                                          </p:val>
                                        </p:tav>
                                        <p:tav tm="100000">
                                          <p:val>
                                            <p:strVal val="#ppt_x"/>
                                          </p:val>
                                        </p:tav>
                                      </p:tavLst>
                                    </p:anim>
                                    <p:anim calcmode="lin" valueType="num">
                                      <p:cBhvr additive="base">
                                        <p:cTn id="56" dur="1000" fill="hold"/>
                                        <p:tgtEl>
                                          <p:spTgt spid="2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cBhvr additive="base">
                                        <p:cTn id="59" dur="1000" fill="hold"/>
                                        <p:tgtEl>
                                          <p:spTgt spid="25"/>
                                        </p:tgtEl>
                                        <p:attrNameLst>
                                          <p:attrName>ppt_x</p:attrName>
                                        </p:attrNameLst>
                                      </p:cBhvr>
                                      <p:tavLst>
                                        <p:tav tm="0">
                                          <p:val>
                                            <p:strVal val="0-#ppt_w/2"/>
                                          </p:val>
                                        </p:tav>
                                        <p:tav tm="100000">
                                          <p:val>
                                            <p:strVal val="#ppt_x"/>
                                          </p:val>
                                        </p:tav>
                                      </p:tavLst>
                                    </p:anim>
                                    <p:anim calcmode="lin" valueType="num">
                                      <p:cBhvr additive="base">
                                        <p:cTn id="60" dur="1000" fill="hold"/>
                                        <p:tgtEl>
                                          <p:spTgt spid="2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0-#ppt_w/2"/>
                                          </p:val>
                                        </p:tav>
                                        <p:tav tm="100000">
                                          <p:val>
                                            <p:strVal val="#ppt_x"/>
                                          </p:val>
                                        </p:tav>
                                      </p:tavLst>
                                    </p:anim>
                                    <p:anim calcmode="lin" valueType="num">
                                      <p:cBhvr additive="base">
                                        <p:cTn id="64" dur="1000" fill="hold"/>
                                        <p:tgtEl>
                                          <p:spTgt spid="27"/>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0-#ppt_w/2"/>
                                          </p:val>
                                        </p:tav>
                                        <p:tav tm="100000">
                                          <p:val>
                                            <p:strVal val="#ppt_x"/>
                                          </p:val>
                                        </p:tav>
                                      </p:tavLst>
                                    </p:anim>
                                    <p:anim calcmode="lin" valueType="num">
                                      <p:cBhvr additive="base">
                                        <p:cTn id="68" dur="1000" fill="hold"/>
                                        <p:tgtEl>
                                          <p:spTgt spid="28"/>
                                        </p:tgtEl>
                                        <p:attrNameLst>
                                          <p:attrName>ppt_y</p:attrName>
                                        </p:attrNameLst>
                                      </p:cBhvr>
                                      <p:tavLst>
                                        <p:tav tm="0">
                                          <p:val>
                                            <p:strVal val="#ppt_y"/>
                                          </p:val>
                                        </p:tav>
                                        <p:tav tm="100000">
                                          <p:val>
                                            <p:strVal val="#ppt_y"/>
                                          </p:val>
                                        </p:tav>
                                      </p:tavLst>
                                    </p:anim>
                                  </p:childTnLst>
                                </p:cTn>
                              </p:par>
                              <p:par>
                                <p:cTn id="69" presetID="7" presetClass="entr" presetSubtype="8"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0-#ppt_w/2"/>
                                          </p:val>
                                        </p:tav>
                                        <p:tav tm="100000">
                                          <p:val>
                                            <p:strVal val="#ppt_x"/>
                                          </p:val>
                                        </p:tav>
                                      </p:tavLst>
                                    </p:anim>
                                    <p:anim calcmode="lin" valueType="num">
                                      <p:cBhvr additive="base">
                                        <p:cTn id="72" dur="1000" fill="hold"/>
                                        <p:tgtEl>
                                          <p:spTgt spid="29"/>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7" grpId="0" animBg="1"/>
      <p:bldP spid="18" grpId="0" animBg="1"/>
      <p:bldP spid="19" grpId="0" animBg="1"/>
      <p:bldP spid="20" grpId="0" animBg="1"/>
      <p:bldP spid="22" grpId="0" animBg="1"/>
      <p:bldP spid="23" grpId="0" animBg="1"/>
      <p:bldP spid="24" grpId="0" animBg="1"/>
      <p:bldP spid="25" grpId="0" animBg="1"/>
      <p:bldP spid="27" grpId="0" animBg="1"/>
      <p:bldP spid="28" grpId="0" animBg="1"/>
      <p:bldP spid="29" grpId="0" animBg="1"/>
    </p:bldLst>
  </p:timing>
</p:sld>
</file>

<file path=ppt/slides/slide262.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هدف از مقايسه:</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1. گاهي مقايسه، براي اثبات برتري چيزي بر چيز ديگر است؛مثلاً: اثبات برتري دين اسلام بر ساير اديان.</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2. گاهي براي اثبات وجود يك حقيقت مشابه، در دو چيز و يا بيشتر است؛مثلاً: حقيقت تمام اديان يك چيز است و آن هم توحيد است.</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3. گاهي براي نشان دادن زواياي مطلوب از دو چيز و يا بيشتر،به کار می‌رود.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4. گاهي براي اثبات يك نظريّه، به صورت غير مستقيم است تا به وسيله‏ی حقّانتخابي كه براي مخاطب قایل شده‏ايم، به برگزيدن نظريّه‏ی درست هدايت شود.</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448698" y="122418"/>
            <a:ext cx="1681957"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ویکم</a:t>
            </a:r>
          </a:p>
          <a:p>
            <a:pPr algn="ctr"/>
            <a:r>
              <a:rPr lang="fa-IR" sz="1700" b="1" dirty="0" smtClean="0">
                <a:effectLst>
                  <a:glow rad="101600">
                    <a:schemeClr val="accent3">
                      <a:satMod val="175000"/>
                      <a:alpha val="40000"/>
                    </a:schemeClr>
                  </a:glow>
                </a:effectLst>
                <a:cs typeface="B Mitra" pitchFamily="2" charset="-78"/>
              </a:rPr>
              <a:t> قالب مقایسه ای</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grpId="0"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Lst>
  </p:timing>
</p:sld>
</file>

<file path=ppt/slides/slide263.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انواع مقايسه:</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1. در فوايد.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2. در مضرّات.</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3. در تفاوت‏ها.</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4. در شباهت‏ها.</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5. در برتر بودن.</a:t>
                      </a:r>
                      <a:endParaRPr lang="en-US" sz="2200" b="1" kern="1200" dirty="0" smtClean="0">
                        <a:solidFill>
                          <a:schemeClr val="tx1"/>
                        </a:solidFill>
                        <a:latin typeface="+mn-lt"/>
                        <a:ea typeface="+mn-ea"/>
                        <a:cs typeface="B Lotus" pitchFamily="2" charset="-78"/>
                      </a:endParaRPr>
                    </a:p>
                    <a:p>
                      <a:pPr lvl="1" algn="just">
                        <a:lnSpc>
                          <a:spcPct val="150000"/>
                        </a:lnSpc>
                      </a:pPr>
                      <a:r>
                        <a:rPr lang="ar-SA" sz="2200" b="1" kern="1200" dirty="0" smtClean="0">
                          <a:solidFill>
                            <a:schemeClr val="tx1"/>
                          </a:solidFill>
                          <a:latin typeface="+mn-lt"/>
                          <a:ea typeface="+mn-ea"/>
                          <a:cs typeface="B Lotus" pitchFamily="2" charset="-78"/>
                        </a:rPr>
                        <a:t>6. در مورد مقايسه‏ی زمان و مكان. </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448698" y="122418"/>
            <a:ext cx="1681957"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ویکم</a:t>
            </a:r>
          </a:p>
          <a:p>
            <a:pPr algn="ctr"/>
            <a:r>
              <a:rPr lang="fa-IR" sz="1700" b="1" dirty="0" smtClean="0">
                <a:effectLst>
                  <a:glow rad="101600">
                    <a:schemeClr val="accent3">
                      <a:satMod val="175000"/>
                      <a:alpha val="40000"/>
                    </a:schemeClr>
                  </a:glow>
                </a:effectLst>
                <a:cs typeface="B Mitra" pitchFamily="2" charset="-78"/>
              </a:rPr>
              <a:t> قالب مقایسه ای</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grpId="0"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Lst>
  </p:timing>
</p:sld>
</file>

<file path=ppt/slides/slide264.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مستند قرآني يا روايي:</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000" b="1" kern="1200" dirty="0" smtClean="0">
                          <a:solidFill>
                            <a:schemeClr val="tx1"/>
                          </a:solidFill>
                          <a:latin typeface="+mn-lt"/>
                          <a:ea typeface="+mn-ea"/>
                          <a:cs typeface="B Lotus" pitchFamily="2" charset="-78"/>
                        </a:rPr>
                        <a:t>خداوند در قرآن مي‌فرمايد:</a:t>
                      </a: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latin typeface="+mn-lt"/>
                          <a:ea typeface="+mn-ea"/>
                          <a:cs typeface="B Lotus" pitchFamily="2" charset="-78"/>
                        </a:rPr>
                        <a:t>هَلْ يسْتَوِي الَّذينَ يعْلَمُونَ وَ الَّذينَ لا يعْلَمُون</a:t>
                      </a:r>
                      <a:r>
                        <a:rPr lang="en-US" sz="2000" b="1" kern="1200" dirty="0" smtClean="0">
                          <a:solidFill>
                            <a:schemeClr val="tx1"/>
                          </a:solidFill>
                          <a:latin typeface="+mn-lt"/>
                          <a:ea typeface="+mn-ea"/>
                          <a:cs typeface="B Lotus" pitchFamily="2" charset="-78"/>
                        </a:rPr>
                        <a:t>[</a:t>
                      </a:r>
                      <a:r>
                        <a:rPr lang="fa-IR" sz="20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fa-IR" sz="2000" b="1" kern="1200" dirty="0" smtClean="0">
                          <a:solidFill>
                            <a:schemeClr val="tx1"/>
                          </a:solidFill>
                          <a:latin typeface="+mn-lt"/>
                          <a:ea typeface="+mn-ea"/>
                          <a:cs typeface="B Lotus" pitchFamily="2" charset="-78"/>
                        </a:rPr>
                        <a:t>؛ «آيا كسانى كه مى‏دانند، با كسانى كه نمى‏دانند يكسانند؟»</a:t>
                      </a:r>
                      <a:endParaRPr lang="en-US" sz="2000" b="1" kern="1200" dirty="0" smtClean="0">
                        <a:solidFill>
                          <a:schemeClr val="tx1"/>
                        </a:solidFill>
                        <a:latin typeface="+mn-lt"/>
                        <a:ea typeface="+mn-ea"/>
                        <a:cs typeface="B Lotus" pitchFamily="2" charset="-78"/>
                      </a:endParaRPr>
                    </a:p>
                    <a:p>
                      <a:pPr algn="just" rtl="1">
                        <a:lnSpc>
                          <a:spcPct val="150000"/>
                        </a:lnSpc>
                      </a:pP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latin typeface="+mn-lt"/>
                          <a:ea typeface="+mn-ea"/>
                          <a:cs typeface="B Lotus" pitchFamily="2" charset="-78"/>
                        </a:rPr>
                        <a:t>أَ فَمَنْ كانَ مُؤْمِناً كَمَنْ كانَ فاسِقاً لا يسْتَوُونَ</a:t>
                      </a:r>
                      <a:r>
                        <a:rPr lang="en-US" sz="2000" b="1" kern="1200" dirty="0" smtClean="0">
                          <a:solidFill>
                            <a:schemeClr val="tx1"/>
                          </a:solidFill>
                          <a:latin typeface="+mn-lt"/>
                          <a:ea typeface="+mn-ea"/>
                          <a:cs typeface="B Lotus" pitchFamily="2" charset="-78"/>
                        </a:rPr>
                        <a:t>[</a:t>
                      </a:r>
                      <a:r>
                        <a:rPr lang="fa-IR" sz="20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fa-IR" sz="2000" b="1" kern="1200" dirty="0" smtClean="0">
                          <a:solidFill>
                            <a:schemeClr val="tx1"/>
                          </a:solidFill>
                          <a:latin typeface="+mn-lt"/>
                          <a:ea typeface="+mn-ea"/>
                          <a:cs typeface="B Lotus" pitchFamily="2" charset="-78"/>
                        </a:rPr>
                        <a:t>؛ «آيا كسى كه باايمان باشد، همچون كسى است كه فاسق می‌باشد؟! نه، هرگز اين دو برابر نيستند.»</a:t>
                      </a:r>
                      <a:endParaRPr lang="en-US" sz="2000" b="1" kern="1200" dirty="0" smtClean="0">
                        <a:solidFill>
                          <a:schemeClr val="tx1"/>
                        </a:solidFill>
                        <a:latin typeface="+mn-lt"/>
                        <a:ea typeface="+mn-ea"/>
                        <a:cs typeface="B Lotus" pitchFamily="2" charset="-78"/>
                      </a:endParaRPr>
                    </a:p>
                    <a:p>
                      <a:pPr algn="just" rtl="1">
                        <a:lnSpc>
                          <a:spcPct val="150000"/>
                        </a:lnSpc>
                      </a:pPr>
                      <a:r>
                        <a:rPr lang="en-US" sz="2000" b="1" kern="1200" dirty="0" smtClean="0">
                          <a:solidFill>
                            <a:schemeClr val="tx1"/>
                          </a:solidFill>
                          <a:latin typeface="+mn-lt"/>
                          <a:ea typeface="+mn-ea"/>
                          <a:cs typeface="B Lotus" pitchFamily="2" charset="-78"/>
                        </a:rPr>
                        <a:t>]</a:t>
                      </a:r>
                      <a:r>
                        <a:rPr lang="ar-SA" sz="2000" b="1" kern="1200" dirty="0" smtClean="0">
                          <a:solidFill>
                            <a:schemeClr val="tx1"/>
                          </a:solidFill>
                          <a:latin typeface="+mn-lt"/>
                          <a:ea typeface="+mn-ea"/>
                          <a:cs typeface="B Lotus" pitchFamily="2" charset="-78"/>
                        </a:rPr>
                        <a:t>أَ فَمَنْ يهْدي إِلَى الْحَقِّ أَحَقُّ أَنْ يتَّبَعَ أَمَّنْ لا يهِدِّي إِلاَّ أَنْ يهْدى‏ فَما لَكُمْ كَيفَ تَحکُمُونَ‏</a:t>
                      </a:r>
                      <a:r>
                        <a:rPr lang="en-US" sz="2000" b="1" kern="1200" dirty="0" smtClean="0">
                          <a:solidFill>
                            <a:schemeClr val="tx1"/>
                          </a:solidFill>
                          <a:latin typeface="+mn-lt"/>
                          <a:ea typeface="+mn-ea"/>
                          <a:cs typeface="B Lotus" pitchFamily="2" charset="-78"/>
                        </a:rPr>
                        <a:t>[</a:t>
                      </a:r>
                      <a:r>
                        <a:rPr lang="fa-IR" sz="20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000" b="1" kern="1200" dirty="0" smtClean="0">
                          <a:solidFill>
                            <a:schemeClr val="tx1"/>
                          </a:solidFill>
                          <a:latin typeface="+mn-lt"/>
                          <a:ea typeface="+mn-ea"/>
                          <a:cs typeface="B Lotus" pitchFamily="2" charset="-78"/>
                        </a:rPr>
                        <a:t>؛ «آيا كسى كه هدايت به سوى حق مى‏كند، براى پيروى شايسته‏تر است، يا آن كس كه خود هدايت نمى‏شود، مگر هدايتش كنند؟ شما را چه مى‏شود، چگونه داورى مى‏كنيد؟» </a:t>
                      </a:r>
                      <a:endParaRPr lang="fa-IR" sz="2000" b="1" kern="1200" dirty="0" smtClean="0">
                        <a:solidFill>
                          <a:schemeClr val="tx1"/>
                        </a:solidFill>
                        <a:latin typeface="+mn-lt"/>
                        <a:ea typeface="+mn-ea"/>
                        <a:cs typeface="B Lotus" pitchFamily="2" charset="-78"/>
                      </a:endParaRPr>
                    </a:p>
                    <a:p>
                      <a:pPr algn="just" rtl="1">
                        <a:lnSpc>
                          <a:spcPct val="150000"/>
                        </a:lnSpc>
                      </a:pPr>
                      <a:endParaRPr lang="fa-IR" sz="2000" b="1" kern="1200" dirty="0" smtClean="0">
                        <a:solidFill>
                          <a:schemeClr val="tx1"/>
                        </a:solidFill>
                        <a:latin typeface="+mn-lt"/>
                        <a:ea typeface="+mn-ea"/>
                        <a:cs typeface="B Lotus" pitchFamily="2" charset="-78"/>
                      </a:endParaRPr>
                    </a:p>
                    <a:p>
                      <a:pPr algn="just" rtl="1">
                        <a:lnSpc>
                          <a:spcPct val="150000"/>
                        </a:lnSpc>
                      </a:pPr>
                      <a:r>
                        <a:rPr lang="fa-IR" sz="18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زمر: 9.</a:t>
                      </a:r>
                      <a:endParaRPr lang="en-US" sz="1800" b="1" kern="1200" dirty="0" smtClean="0">
                        <a:solidFill>
                          <a:schemeClr val="tx1"/>
                        </a:solidFill>
                        <a:latin typeface="+mn-lt"/>
                        <a:ea typeface="+mn-ea"/>
                        <a:cs typeface="B Lotus" pitchFamily="2" charset="-78"/>
                      </a:endParaRPr>
                    </a:p>
                    <a:p>
                      <a:pPr algn="just" rtl="1">
                        <a:lnSpc>
                          <a:spcPct val="150000"/>
                        </a:lnSpc>
                      </a:pPr>
                      <a:r>
                        <a:rPr lang="fa-IR" sz="18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سجده: 18.</a:t>
                      </a:r>
                      <a:endParaRPr lang="en-US" sz="1800" b="1" kern="1200" dirty="0" smtClean="0">
                        <a:solidFill>
                          <a:schemeClr val="tx1"/>
                        </a:solidFill>
                        <a:latin typeface="+mn-lt"/>
                        <a:ea typeface="+mn-ea"/>
                        <a:cs typeface="B Lotus" pitchFamily="2" charset="-78"/>
                      </a:endParaRPr>
                    </a:p>
                    <a:p>
                      <a:pPr algn="just" rtl="1">
                        <a:lnSpc>
                          <a:spcPct val="150000"/>
                        </a:lnSpc>
                      </a:pPr>
                      <a:r>
                        <a:rPr lang="fa-IR" sz="18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يونس: 35.</a:t>
                      </a:r>
                      <a:endParaRPr lang="en-US" sz="18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448698" y="122418"/>
            <a:ext cx="1681957"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ویکم</a:t>
            </a:r>
          </a:p>
          <a:p>
            <a:pPr algn="ctr"/>
            <a:r>
              <a:rPr lang="fa-IR" sz="1700" b="1" dirty="0" smtClean="0">
                <a:effectLst>
                  <a:glow rad="101600">
                    <a:schemeClr val="accent3">
                      <a:satMod val="175000"/>
                      <a:alpha val="40000"/>
                    </a:schemeClr>
                  </a:glow>
                </a:effectLst>
                <a:cs typeface="B Mitra" pitchFamily="2" charset="-78"/>
              </a:rPr>
              <a:t> قالب مقایسه ای</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grpId="0"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Lst>
  </p:timing>
</p:sld>
</file>

<file path=ppt/slides/slide265.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80644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آثار و فواید قالب مقایسه‌ای:</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1. دادن حقّ انتخاب به مخاطب:</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2. معرّفي دو مسير متضاد به مخاطب:</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در اين روش دو مسير متضاد به مخاطب نشان داده می‌شود تا او با هر دو آشنا شود و با استفاده از عقل خود، يكي از آن دو راه را انتخاب كند.</a:t>
                      </a: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latin typeface="+mn-lt"/>
                          <a:ea typeface="+mn-ea"/>
                          <a:cs typeface="B Lotus" pitchFamily="2" charset="-78"/>
                        </a:rPr>
                        <a:t>وَ هَدَيناهُ النَّجْدَينِ‏</a:t>
                      </a:r>
                      <a:r>
                        <a:rPr lang="en-US" sz="2000" b="1" kern="1200" dirty="0" smtClean="0">
                          <a:solidFill>
                            <a:schemeClr val="tx1"/>
                          </a:solidFill>
                          <a:latin typeface="+mn-lt"/>
                          <a:ea typeface="+mn-ea"/>
                          <a:cs typeface="B Lotus" pitchFamily="2" charset="-78"/>
                        </a:rPr>
                        <a:t>[</a:t>
                      </a:r>
                      <a:r>
                        <a:rPr lang="fa-IR" sz="20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fa-IR" sz="2000" b="1" kern="1200" dirty="0" smtClean="0">
                          <a:solidFill>
                            <a:schemeClr val="tx1"/>
                          </a:solidFill>
                          <a:latin typeface="+mn-lt"/>
                          <a:ea typeface="+mn-ea"/>
                          <a:cs typeface="B Lotus" pitchFamily="2" charset="-78"/>
                        </a:rPr>
                        <a:t>؛ «و او را به راه خير و شرّ هدايت كرديم‏.»</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3. افزايش قدرت يادگيري و يادسپاري:</a:t>
                      </a:r>
                      <a:endParaRPr lang="en-US" sz="2000" b="1" kern="1200" dirty="0" smtClean="0">
                        <a:solidFill>
                          <a:schemeClr val="tx1"/>
                        </a:solidFill>
                        <a:latin typeface="+mn-lt"/>
                        <a:ea typeface="+mn-ea"/>
                        <a:cs typeface="B Lotus" pitchFamily="2" charset="-78"/>
                      </a:endParaRPr>
                    </a:p>
                    <a:p>
                      <a:pPr lvl="1" algn="just" rtl="1">
                        <a:lnSpc>
                          <a:spcPct val="150000"/>
                        </a:lnSpc>
                      </a:pPr>
                      <a:r>
                        <a:rPr lang="ar-SA" sz="2000" b="1" kern="1200" dirty="0" smtClean="0">
                          <a:solidFill>
                            <a:schemeClr val="tx1"/>
                          </a:solidFill>
                          <a:latin typeface="+mn-lt"/>
                          <a:ea typeface="+mn-ea"/>
                          <a:cs typeface="B Lotus" pitchFamily="2" charset="-78"/>
                        </a:rPr>
                        <a:t>با توجّه به گفته‏ی حكما: «تُعْرَفُ الاَشْيَاءُ بِاَضْدَادِهَا؛ اشياء را از راه ضدّشان مي‌توان شناخت»؛ يعني، برای شناخت یک موضوع باید ضدّ آن را در نظر گرفت تا بتوان موضوع را بهتر شناخت.</a:t>
                      </a:r>
                      <a:endParaRPr lang="fa-IR" sz="2000" b="1" kern="1200" dirty="0" smtClean="0">
                        <a:solidFill>
                          <a:schemeClr val="tx1"/>
                        </a:solidFill>
                        <a:latin typeface="+mn-lt"/>
                        <a:ea typeface="+mn-ea"/>
                        <a:cs typeface="B Lotus" pitchFamily="2" charset="-78"/>
                      </a:endParaRPr>
                    </a:p>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r>
                        <a:rPr lang="ar-SA" sz="2200" b="1" kern="1200" dirty="0" smtClean="0">
                          <a:solidFill>
                            <a:schemeClr val="tx1"/>
                          </a:solidFill>
                          <a:latin typeface="+mn-lt"/>
                          <a:ea typeface="+mn-ea"/>
                          <a:cs typeface="B Lotus" pitchFamily="2" charset="-78"/>
                        </a:rPr>
                        <a:t> </a:t>
                      </a:r>
                      <a:r>
                        <a:rPr lang="fa-IR" sz="24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200" b="0" kern="1200" dirty="0" smtClean="0">
                          <a:solidFill>
                            <a:schemeClr val="tx1"/>
                          </a:solidFill>
                          <a:latin typeface="+mn-lt"/>
                          <a:ea typeface="+mn-ea"/>
                          <a:cs typeface="B Lotus" pitchFamily="2" charset="-78"/>
                        </a:rPr>
                        <a:t>بلد: 10.</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448698" y="122418"/>
            <a:ext cx="1681957"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ویکم</a:t>
            </a:r>
          </a:p>
          <a:p>
            <a:pPr algn="ctr"/>
            <a:r>
              <a:rPr lang="fa-IR" sz="1700" b="1" dirty="0" smtClean="0">
                <a:effectLst>
                  <a:glow rad="101600">
                    <a:schemeClr val="accent3">
                      <a:satMod val="175000"/>
                      <a:alpha val="40000"/>
                    </a:schemeClr>
                  </a:glow>
                </a:effectLst>
                <a:cs typeface="B Mitra" pitchFamily="2" charset="-78"/>
              </a:rPr>
              <a:t> قالب مقایسه ای</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grpId="0"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Lst>
  </p:timing>
</p:sld>
</file>

<file path=ppt/slides/slide266.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lvl="1" algn="just" rtl="1">
                        <a:lnSpc>
                          <a:spcPct val="150000"/>
                        </a:lnSpc>
                      </a:pPr>
                      <a:endParaRPr lang="fa-IR" sz="24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4. برانگيختن قوّه‏ی تفکّر و تعقّل مخاطب:</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5. عدم موضع‌گيري مخاطب:</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اين روش موجب موضع‌گيري مخاطب نمي‏شود؛ چون در اين روش مربّیدو مفهوم مثبت ومنفي را با تمام ويژگي‌ها توضيح مي‏دهد وخود قضاوت نمي‏كند؛ بلکه قضاوت را بر عهده‏ی متربّی مي‏گذارد؛ در نتيجه، مخاطب با خيال راحت به انتخاب مي‏پردازد.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6. تکريم شخصیّت مخاطب:</a:t>
                      </a:r>
                      <a:endParaRPr lang="en-US" sz="2200" b="1" kern="1200" dirty="0" smtClean="0">
                        <a:solidFill>
                          <a:schemeClr val="tx1"/>
                        </a:solidFill>
                        <a:latin typeface="+mn-lt"/>
                        <a:ea typeface="+mn-ea"/>
                        <a:cs typeface="B Lotus" pitchFamily="2" charset="-78"/>
                      </a:endParaRPr>
                    </a:p>
                    <a:p>
                      <a:pPr lvl="1" algn="just">
                        <a:lnSpc>
                          <a:spcPct val="150000"/>
                        </a:lnSpc>
                      </a:pPr>
                      <a:r>
                        <a:rPr lang="ar-SA" sz="2200" b="1" kern="1200" dirty="0" smtClean="0">
                          <a:solidFill>
                            <a:schemeClr val="tx1"/>
                          </a:solidFill>
                          <a:latin typeface="+mn-lt"/>
                          <a:ea typeface="+mn-ea"/>
                          <a:cs typeface="B Lotus" pitchFamily="2" charset="-78"/>
                        </a:rPr>
                        <a:t>اين روش، در واقع به مخاطب ارج مي‏نهد و شخصیّت او را تكريم مي‏کند؛ او را گرامي‌داشته، به او آزادي انتخاب مي‏دهد</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448698" y="122418"/>
            <a:ext cx="1681957"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ویکم</a:t>
            </a:r>
          </a:p>
          <a:p>
            <a:pPr algn="ctr"/>
            <a:r>
              <a:rPr lang="fa-IR" sz="1700" b="1" dirty="0" smtClean="0">
                <a:effectLst>
                  <a:glow rad="101600">
                    <a:schemeClr val="accent3">
                      <a:satMod val="175000"/>
                      <a:alpha val="40000"/>
                    </a:schemeClr>
                  </a:glow>
                </a:effectLst>
                <a:cs typeface="B Mitra" pitchFamily="2" charset="-78"/>
              </a:rPr>
              <a:t> قالب مقایسه ای</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grpId="0"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Lst>
  </p:timing>
</p:sld>
</file>

<file path=ppt/slides/slide267.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lvl="1" algn="just" rtl="1">
                        <a:lnSpc>
                          <a:spcPct val="150000"/>
                        </a:lnSpc>
                      </a:pPr>
                      <a:endPar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نکته‏هاي اجرايي:</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1. درروش مقايسه‌اي، بايد بين دو مفهوم، نوعی ارتباط منطقي وپيوستگي وجود داشته باشد؛ چه از نوع شباهت‌ها يا تضاد وتقابل،چه از نوع نگاه‌ها وچه از نوع فايده وضرر؛ چون وجود ارتباط باعث مي‏شود اگر مفهومی به خاطر آمد، موضوع ومفهوم دیگری بازخوانی وبازیابی شود؛ مانند حجاب و بدحجابي، نظم و بي نظميو...</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2. موضوعاتي مورد مقايسه قرار گيرند كه مطلوب مخاطب باشند.</a:t>
                      </a:r>
                      <a:endParaRPr lang="en-US" sz="2200" b="1" kern="1200" dirty="0" smtClean="0">
                        <a:solidFill>
                          <a:schemeClr val="tx1"/>
                        </a:solidFill>
                        <a:latin typeface="+mn-lt"/>
                        <a:ea typeface="+mn-ea"/>
                        <a:cs typeface="B Lotus" pitchFamily="2" charset="-78"/>
                      </a:endParaRPr>
                    </a:p>
                    <a:p>
                      <a:pPr lvl="1" algn="just">
                        <a:lnSpc>
                          <a:spcPct val="150000"/>
                        </a:lnSpc>
                      </a:pPr>
                      <a:r>
                        <a:rPr lang="ar-SA" sz="2200" b="1" kern="1200" dirty="0" smtClean="0">
                          <a:solidFill>
                            <a:schemeClr val="tx1"/>
                          </a:solidFill>
                          <a:latin typeface="+mn-lt"/>
                          <a:ea typeface="+mn-ea"/>
                          <a:cs typeface="B Lotus" pitchFamily="2" charset="-78"/>
                        </a:rPr>
                        <a:t>3. ارتباطات موجود در آنچه از نوع تضاد يا تقابل، تفاوت يا شباهت و یا فواید ومضرّات است، بايد مستند ومعتبر باشد؛ چون ادّعايي بودن آن، موجب موضع‌گيري مخاطب مي‏شود و در بسياري از مواقع مخاطب نمي‏پذيرد وقانع نمي‏شود</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448698" y="122418"/>
            <a:ext cx="1681957"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ویکم</a:t>
            </a:r>
          </a:p>
          <a:p>
            <a:pPr algn="ctr"/>
            <a:r>
              <a:rPr lang="fa-IR" sz="1700" b="1" dirty="0" smtClean="0">
                <a:effectLst>
                  <a:glow rad="101600">
                    <a:schemeClr val="accent3">
                      <a:satMod val="175000"/>
                      <a:alpha val="40000"/>
                    </a:schemeClr>
                  </a:glow>
                </a:effectLst>
                <a:cs typeface="B Mitra" pitchFamily="2" charset="-78"/>
              </a:rPr>
              <a:t> قالب مقایسه ای</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grpId="0"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Lst>
  </p:timing>
</p:sld>
</file>

<file path=ppt/slides/slide268.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lvl="2" algn="just" rtl="1">
                        <a:lnSpc>
                          <a:spcPct val="150000"/>
                        </a:lnSpc>
                      </a:pPr>
                      <a:endPar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4. اين روش بايد به گونه‌ای باشد كه مخاطب را به فكر و تعقّل فرو برد.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5. در اين روش بايد تمام زواياي دو موضوع، مورد بحث و مطالعه قرار گيرد؛ از قبيل علل و ريشه‌ها، آثار و فواید، موانع و مشکلات و...</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6. موارد مقايسه، تك به تك مطرح و مقايسه شود و در ادامه،به سراغ مورد بعدي برويم.</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7. مربّیبايد نسبت به هر دو طرف، علم كافي داشته باشد تا بتواند زواياي مختلف آن‏ها را مورد بررسي قرار دهد.</a:t>
                      </a:r>
                      <a:endParaRPr lang="en-US" sz="2200" b="1" kern="1200" dirty="0" smtClean="0">
                        <a:solidFill>
                          <a:schemeClr val="tx1"/>
                        </a:solidFill>
                        <a:latin typeface="+mn-lt"/>
                        <a:ea typeface="+mn-ea"/>
                        <a:cs typeface="B Lotus" pitchFamily="2" charset="-78"/>
                      </a:endParaRPr>
                    </a:p>
                    <a:p>
                      <a:pPr lvl="1" algn="just">
                        <a:lnSpc>
                          <a:spcPct val="150000"/>
                        </a:lnSpc>
                      </a:pPr>
                      <a:r>
                        <a:rPr lang="ar-SA" sz="2200" b="1" kern="1200" dirty="0" smtClean="0">
                          <a:solidFill>
                            <a:schemeClr val="tx1"/>
                          </a:solidFill>
                          <a:latin typeface="+mn-lt"/>
                          <a:ea typeface="+mn-ea"/>
                          <a:cs typeface="B Lotus" pitchFamily="2" charset="-78"/>
                        </a:rPr>
                        <a:t>8. در تبيين و توضيح درباره‏ی دو طرف مسئله، مطالب بايد منصفانه و به دور از تعصّب مطرح شود تا مخاطب، بي‌طرفي مربّیرا دیده، به وي اعتماد كند. هر چند مطالب بايد نسبت به طرف محق، با صلابت و دليل متقن بيان شود. </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448698" y="122418"/>
            <a:ext cx="1681957"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ویکم</a:t>
            </a:r>
          </a:p>
          <a:p>
            <a:pPr algn="ctr"/>
            <a:r>
              <a:rPr lang="fa-IR" sz="1700" b="1" dirty="0" smtClean="0">
                <a:effectLst>
                  <a:glow rad="101600">
                    <a:schemeClr val="accent3">
                      <a:satMod val="175000"/>
                      <a:alpha val="40000"/>
                    </a:schemeClr>
                  </a:glow>
                </a:effectLst>
                <a:cs typeface="B Mitra" pitchFamily="2" charset="-78"/>
              </a:rPr>
              <a:t> قالب مقایسه ای</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grpId="0"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Lst>
  </p:timing>
</p:sld>
</file>

<file path=ppt/slides/slide269.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نمونه‏ها:</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مقطع ابتدایی</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تنبل وزرنگ</a:t>
                      </a:r>
                      <a:endParaRPr lang="en-US" sz="2200" b="1" kern="1200" dirty="0">
                        <a:solidFill>
                          <a:schemeClr val="tx1"/>
                        </a:solidFill>
                        <a:effectLst>
                          <a:outerShdw blurRad="38100" dist="38100" dir="2700000" algn="tl">
                            <a:srgbClr val="000000">
                              <a:alpha val="43137"/>
                            </a:srgbClr>
                          </a:outerShdw>
                        </a:effectLst>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448698" y="122418"/>
            <a:ext cx="1681957"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ویکم</a:t>
            </a:r>
          </a:p>
          <a:p>
            <a:pPr algn="ctr"/>
            <a:r>
              <a:rPr lang="fa-IR" sz="1700" b="1" dirty="0" smtClean="0">
                <a:effectLst>
                  <a:glow rad="101600">
                    <a:schemeClr val="accent3">
                      <a:satMod val="175000"/>
                      <a:alpha val="40000"/>
                    </a:schemeClr>
                  </a:glow>
                </a:effectLst>
                <a:cs typeface="B Mitra" pitchFamily="2" charset="-78"/>
              </a:rPr>
              <a:t> قالب مقایسه ای</a:t>
            </a:r>
          </a:p>
        </p:txBody>
      </p:sp>
      <p:graphicFrame>
        <p:nvGraphicFramePr>
          <p:cNvPr id="8" name="Table 7"/>
          <p:cNvGraphicFramePr>
            <a:graphicFrameLocks noGrp="1"/>
          </p:cNvGraphicFramePr>
          <p:nvPr/>
        </p:nvGraphicFramePr>
        <p:xfrm>
          <a:off x="392877" y="2571744"/>
          <a:ext cx="8358246" cy="3833959"/>
        </p:xfrm>
        <a:graphic>
          <a:graphicData uri="http://schemas.openxmlformats.org/drawingml/2006/table">
            <a:tbl>
              <a:tblPr rtl="1">
                <a:tableStyleId>{35758FB7-9AC5-4552-8A53-C91805E547FA}</a:tableStyleId>
              </a:tblPr>
              <a:tblGrid>
                <a:gridCol w="3601788"/>
                <a:gridCol w="4756458"/>
              </a:tblGrid>
              <a:tr h="331538">
                <a:tc>
                  <a:txBody>
                    <a:bodyPr/>
                    <a:lstStyle/>
                    <a:p>
                      <a:pPr algn="ctr" rtl="1">
                        <a:lnSpc>
                          <a:spcPct val="150000"/>
                        </a:lnSpc>
                        <a:spcAft>
                          <a:spcPts val="0"/>
                        </a:spcAft>
                      </a:pPr>
                      <a:r>
                        <a:rPr lang="ar-SA" sz="2000" dirty="0">
                          <a:cs typeface="B Lotus" pitchFamily="2" charset="-78"/>
                        </a:rPr>
                        <a:t>تنبل</a:t>
                      </a:r>
                      <a:endParaRPr lang="en-US" sz="2000" b="0" dirty="0">
                        <a:latin typeface="Times New Roman"/>
                        <a:ea typeface="Calibri"/>
                        <a:cs typeface="B Lotus" pitchFamily="2" charset="-78"/>
                      </a:endParaRPr>
                    </a:p>
                  </a:txBody>
                  <a:tcPr marL="112962" marR="112962" marT="0" marB="0">
                    <a:solidFill>
                      <a:schemeClr val="accent5">
                        <a:lumMod val="60000"/>
                        <a:lumOff val="40000"/>
                      </a:schemeClr>
                    </a:solidFill>
                  </a:tcPr>
                </a:tc>
                <a:tc>
                  <a:txBody>
                    <a:bodyPr/>
                    <a:lstStyle/>
                    <a:p>
                      <a:pPr algn="ctr" rtl="1">
                        <a:lnSpc>
                          <a:spcPct val="150000"/>
                        </a:lnSpc>
                        <a:spcAft>
                          <a:spcPts val="0"/>
                        </a:spcAft>
                      </a:pPr>
                      <a:r>
                        <a:rPr lang="ar-SA" sz="2000" dirty="0">
                          <a:cs typeface="B Lotus" pitchFamily="2" charset="-78"/>
                        </a:rPr>
                        <a:t>زرنگ</a:t>
                      </a:r>
                      <a:endParaRPr lang="en-US" sz="2000" b="0" dirty="0">
                        <a:latin typeface="Times New Roman"/>
                        <a:ea typeface="Calibri"/>
                        <a:cs typeface="B Lotus" pitchFamily="2" charset="-78"/>
                      </a:endParaRPr>
                    </a:p>
                  </a:txBody>
                  <a:tcPr marL="112962" marR="112962" marT="0" marB="0">
                    <a:solidFill>
                      <a:schemeClr val="accent5">
                        <a:lumMod val="60000"/>
                        <a:lumOff val="40000"/>
                      </a:schemeClr>
                    </a:solidFill>
                  </a:tcPr>
                </a:tc>
              </a:tr>
              <a:tr h="279685">
                <a:tc>
                  <a:txBody>
                    <a:bodyPr/>
                    <a:lstStyle/>
                    <a:p>
                      <a:pPr algn="r" rtl="1">
                        <a:lnSpc>
                          <a:spcPct val="150000"/>
                        </a:lnSpc>
                        <a:spcAft>
                          <a:spcPts val="0"/>
                        </a:spcAft>
                      </a:pPr>
                      <a:r>
                        <a:rPr lang="ar-SA" sz="2000">
                          <a:cs typeface="B Lotus" pitchFamily="2" charset="-78"/>
                        </a:rPr>
                        <a:t>بچّه‏ی تنبل رو کسی دوست نداره.</a:t>
                      </a:r>
                      <a:endParaRPr lang="en-US" sz="2000" b="0">
                        <a:latin typeface="Times New Roman"/>
                        <a:ea typeface="Calibri"/>
                        <a:cs typeface="B Lotus" pitchFamily="2" charset="-78"/>
                      </a:endParaRPr>
                    </a:p>
                  </a:txBody>
                  <a:tcPr marL="112962" marR="112962" marT="0" marB="0"/>
                </a:tc>
                <a:tc>
                  <a:txBody>
                    <a:bodyPr/>
                    <a:lstStyle/>
                    <a:p>
                      <a:pPr algn="r" rtl="1">
                        <a:lnSpc>
                          <a:spcPct val="150000"/>
                        </a:lnSpc>
                        <a:spcAft>
                          <a:spcPts val="0"/>
                        </a:spcAft>
                      </a:pPr>
                      <a:r>
                        <a:rPr lang="ar-SA" sz="2000">
                          <a:cs typeface="B Lotus" pitchFamily="2" charset="-78"/>
                        </a:rPr>
                        <a:t>بچّه‌های زرنگ رو همه دوست دارن.</a:t>
                      </a:r>
                      <a:endParaRPr lang="en-US" sz="2000" b="0">
                        <a:latin typeface="Times New Roman"/>
                        <a:ea typeface="Calibri"/>
                        <a:cs typeface="B Lotus" pitchFamily="2" charset="-78"/>
                      </a:endParaRPr>
                    </a:p>
                  </a:txBody>
                  <a:tcPr marL="112962" marR="112962" marT="0" marB="0"/>
                </a:tc>
              </a:tr>
              <a:tr h="279685">
                <a:tc>
                  <a:txBody>
                    <a:bodyPr/>
                    <a:lstStyle/>
                    <a:p>
                      <a:pPr algn="r" rtl="1">
                        <a:lnSpc>
                          <a:spcPct val="150000"/>
                        </a:lnSpc>
                        <a:spcAft>
                          <a:spcPts val="0"/>
                        </a:spcAft>
                      </a:pPr>
                      <a:r>
                        <a:rPr lang="ar-SA" sz="2000">
                          <a:cs typeface="B Lotus" pitchFamily="2" charset="-78"/>
                        </a:rPr>
                        <a:t>تنبل، همیشه دنبال بازیه.</a:t>
                      </a:r>
                      <a:endParaRPr lang="en-US" sz="2000" b="0">
                        <a:latin typeface="Times New Roman"/>
                        <a:ea typeface="Calibri"/>
                        <a:cs typeface="B Lotus" pitchFamily="2" charset="-78"/>
                      </a:endParaRPr>
                    </a:p>
                  </a:txBody>
                  <a:tcPr marL="112962" marR="112962" marT="0" marB="0"/>
                </a:tc>
                <a:tc>
                  <a:txBody>
                    <a:bodyPr/>
                    <a:lstStyle/>
                    <a:p>
                      <a:pPr algn="r" rtl="1">
                        <a:lnSpc>
                          <a:spcPct val="150000"/>
                        </a:lnSpc>
                        <a:spcAft>
                          <a:spcPts val="0"/>
                        </a:spcAft>
                      </a:pPr>
                      <a:r>
                        <a:rPr lang="ar-SA" sz="2000">
                          <a:cs typeface="B Lotus" pitchFamily="2" charset="-78"/>
                        </a:rPr>
                        <a:t>زرنگ، هم بازی می‌کنه، هم درس می‌خونه.</a:t>
                      </a:r>
                      <a:endParaRPr lang="en-US" sz="2000" b="0">
                        <a:latin typeface="Times New Roman"/>
                        <a:ea typeface="Calibri"/>
                        <a:cs typeface="B Lotus" pitchFamily="2" charset="-78"/>
                      </a:endParaRPr>
                    </a:p>
                  </a:txBody>
                  <a:tcPr marL="112962" marR="112962" marT="0" marB="0"/>
                </a:tc>
              </a:tr>
              <a:tr h="279685">
                <a:tc>
                  <a:txBody>
                    <a:bodyPr/>
                    <a:lstStyle/>
                    <a:p>
                      <a:pPr algn="r" rtl="1">
                        <a:lnSpc>
                          <a:spcPct val="150000"/>
                        </a:lnSpc>
                        <a:spcAft>
                          <a:spcPts val="0"/>
                        </a:spcAft>
                      </a:pPr>
                      <a:r>
                        <a:rPr lang="ar-SA" sz="2000">
                          <a:cs typeface="B Lotus" pitchFamily="2" charset="-78"/>
                        </a:rPr>
                        <a:t>تنبل، همیشه نمره‌هاش زیر دهه.</a:t>
                      </a:r>
                      <a:endParaRPr lang="en-US" sz="2000" b="0">
                        <a:latin typeface="Times New Roman"/>
                        <a:ea typeface="Calibri"/>
                        <a:cs typeface="B Lotus" pitchFamily="2" charset="-78"/>
                      </a:endParaRPr>
                    </a:p>
                  </a:txBody>
                  <a:tcPr marL="112962" marR="112962" marT="0" marB="0"/>
                </a:tc>
                <a:tc>
                  <a:txBody>
                    <a:bodyPr/>
                    <a:lstStyle/>
                    <a:p>
                      <a:pPr algn="r" rtl="1">
                        <a:lnSpc>
                          <a:spcPct val="150000"/>
                        </a:lnSpc>
                        <a:spcAft>
                          <a:spcPts val="0"/>
                        </a:spcAft>
                      </a:pPr>
                      <a:r>
                        <a:rPr lang="ar-SA" sz="2000">
                          <a:cs typeface="B Lotus" pitchFamily="2" charset="-78"/>
                        </a:rPr>
                        <a:t>زرنگ همیشه نمره‌هاش بالا است.</a:t>
                      </a:r>
                      <a:endParaRPr lang="en-US" sz="2000" b="0">
                        <a:latin typeface="Times New Roman"/>
                        <a:ea typeface="Calibri"/>
                        <a:cs typeface="B Lotus" pitchFamily="2" charset="-78"/>
                      </a:endParaRPr>
                    </a:p>
                  </a:txBody>
                  <a:tcPr marL="112962" marR="112962" marT="0" marB="0"/>
                </a:tc>
              </a:tr>
              <a:tr h="279685">
                <a:tc>
                  <a:txBody>
                    <a:bodyPr/>
                    <a:lstStyle/>
                    <a:p>
                      <a:pPr algn="r" rtl="1">
                        <a:lnSpc>
                          <a:spcPct val="150000"/>
                        </a:lnSpc>
                        <a:spcAft>
                          <a:spcPts val="0"/>
                        </a:spcAft>
                      </a:pPr>
                      <a:r>
                        <a:rPr lang="ar-SA" sz="2000">
                          <a:cs typeface="B Lotus" pitchFamily="2" charset="-78"/>
                        </a:rPr>
                        <a:t>پدرومادرش ازش راضی نیستند.</a:t>
                      </a:r>
                      <a:endParaRPr lang="en-US" sz="2000" b="0">
                        <a:latin typeface="Times New Roman"/>
                        <a:ea typeface="Calibri"/>
                        <a:cs typeface="B Lotus" pitchFamily="2" charset="-78"/>
                      </a:endParaRPr>
                    </a:p>
                  </a:txBody>
                  <a:tcPr marL="112962" marR="112962" marT="0" marB="0"/>
                </a:tc>
                <a:tc>
                  <a:txBody>
                    <a:bodyPr/>
                    <a:lstStyle/>
                    <a:p>
                      <a:pPr algn="r" rtl="1">
                        <a:lnSpc>
                          <a:spcPct val="150000"/>
                        </a:lnSpc>
                        <a:spcAft>
                          <a:spcPts val="0"/>
                        </a:spcAft>
                      </a:pPr>
                      <a:r>
                        <a:rPr lang="ar-SA" sz="2000">
                          <a:cs typeface="B Lotus" pitchFamily="2" charset="-78"/>
                        </a:rPr>
                        <a:t>پدرومادرش ازش راضی هستند.</a:t>
                      </a:r>
                      <a:endParaRPr lang="en-US" sz="2000" b="0">
                        <a:latin typeface="Times New Roman"/>
                        <a:ea typeface="Calibri"/>
                        <a:cs typeface="B Lotus" pitchFamily="2" charset="-78"/>
                      </a:endParaRPr>
                    </a:p>
                  </a:txBody>
                  <a:tcPr marL="112962" marR="112962" marT="0" marB="0"/>
                </a:tc>
              </a:tr>
              <a:tr h="279685">
                <a:tc>
                  <a:txBody>
                    <a:bodyPr/>
                    <a:lstStyle/>
                    <a:p>
                      <a:pPr algn="r" rtl="1">
                        <a:lnSpc>
                          <a:spcPct val="150000"/>
                        </a:lnSpc>
                        <a:spcAft>
                          <a:spcPts val="0"/>
                        </a:spcAft>
                      </a:pPr>
                      <a:r>
                        <a:rPr lang="ar-SA" sz="2000">
                          <a:cs typeface="B Lotus" pitchFamily="2" charset="-78"/>
                        </a:rPr>
                        <a:t>به تنبل، جایزه وهدیه نمی‌دن.</a:t>
                      </a:r>
                      <a:endParaRPr lang="en-US" sz="2000" b="0">
                        <a:latin typeface="Times New Roman"/>
                        <a:ea typeface="Calibri"/>
                        <a:cs typeface="B Lotus" pitchFamily="2" charset="-78"/>
                      </a:endParaRPr>
                    </a:p>
                  </a:txBody>
                  <a:tcPr marL="112962" marR="112962" marT="0" marB="0"/>
                </a:tc>
                <a:tc>
                  <a:txBody>
                    <a:bodyPr/>
                    <a:lstStyle/>
                    <a:p>
                      <a:pPr algn="r" rtl="1">
                        <a:lnSpc>
                          <a:spcPct val="150000"/>
                        </a:lnSpc>
                        <a:spcAft>
                          <a:spcPts val="0"/>
                        </a:spcAft>
                      </a:pPr>
                      <a:r>
                        <a:rPr lang="ar-SA" sz="2000">
                          <a:cs typeface="B Lotus" pitchFamily="2" charset="-78"/>
                        </a:rPr>
                        <a:t>به زرنگ، هدیه وجایزه می‌دن.</a:t>
                      </a:r>
                      <a:endParaRPr lang="en-US" sz="2000" b="0">
                        <a:latin typeface="Times New Roman"/>
                        <a:ea typeface="Calibri"/>
                        <a:cs typeface="B Lotus" pitchFamily="2" charset="-78"/>
                      </a:endParaRPr>
                    </a:p>
                  </a:txBody>
                  <a:tcPr marL="112962" marR="112962" marT="0" marB="0"/>
                </a:tc>
              </a:tr>
              <a:tr h="279685">
                <a:tc>
                  <a:txBody>
                    <a:bodyPr/>
                    <a:lstStyle/>
                    <a:p>
                      <a:pPr algn="r" rtl="1">
                        <a:lnSpc>
                          <a:spcPct val="150000"/>
                        </a:lnSpc>
                        <a:spcAft>
                          <a:spcPts val="0"/>
                        </a:spcAft>
                      </a:pPr>
                      <a:r>
                        <a:rPr lang="ar-SA" sz="2000">
                          <a:cs typeface="B Lotus" pitchFamily="2" charset="-78"/>
                        </a:rPr>
                        <a:t>تنبل، به کاراش ودرس‌ هاش نمی‌رسه.</a:t>
                      </a:r>
                      <a:endParaRPr lang="en-US" sz="2000" b="0">
                        <a:latin typeface="Times New Roman"/>
                        <a:ea typeface="Calibri"/>
                        <a:cs typeface="B Lotus" pitchFamily="2" charset="-78"/>
                      </a:endParaRPr>
                    </a:p>
                  </a:txBody>
                  <a:tcPr marL="112962" marR="112962" marT="0" marB="0"/>
                </a:tc>
                <a:tc>
                  <a:txBody>
                    <a:bodyPr/>
                    <a:lstStyle/>
                    <a:p>
                      <a:pPr algn="r" rtl="1">
                        <a:lnSpc>
                          <a:spcPct val="150000"/>
                        </a:lnSpc>
                        <a:spcAft>
                          <a:spcPts val="0"/>
                        </a:spcAft>
                      </a:pPr>
                      <a:r>
                        <a:rPr lang="ar-SA" sz="2000">
                          <a:cs typeface="B Lotus" pitchFamily="2" charset="-78"/>
                        </a:rPr>
                        <a:t>زرنگ با برنامه‌ریزی، به همه‏ی کاراش ودرس‌هاش می‏رسه.</a:t>
                      </a:r>
                      <a:endParaRPr lang="en-US" sz="2000" b="0">
                        <a:latin typeface="Times New Roman"/>
                        <a:ea typeface="Calibri"/>
                        <a:cs typeface="B Lotus" pitchFamily="2" charset="-78"/>
                      </a:endParaRPr>
                    </a:p>
                  </a:txBody>
                  <a:tcPr marL="112962" marR="112962" marT="0" marB="0"/>
                </a:tc>
              </a:tr>
              <a:tr h="633559">
                <a:tc>
                  <a:txBody>
                    <a:bodyPr/>
                    <a:lstStyle/>
                    <a:p>
                      <a:pPr algn="r" rtl="1">
                        <a:lnSpc>
                          <a:spcPct val="150000"/>
                        </a:lnSpc>
                        <a:spcAft>
                          <a:spcPts val="0"/>
                        </a:spcAft>
                      </a:pPr>
                      <a:r>
                        <a:rPr lang="ar-SA" sz="2000" dirty="0">
                          <a:cs typeface="B Lotus" pitchFamily="2" charset="-78"/>
                        </a:rPr>
                        <a:t>تنبل، آینده‏ی خوبی نداره.</a:t>
                      </a:r>
                      <a:endParaRPr lang="en-US" sz="2000" b="0" dirty="0">
                        <a:latin typeface="Times New Roman"/>
                        <a:ea typeface="Calibri"/>
                        <a:cs typeface="B Lotus" pitchFamily="2" charset="-78"/>
                      </a:endParaRPr>
                    </a:p>
                  </a:txBody>
                  <a:tcPr marL="112962" marR="112962" marT="0" marB="0"/>
                </a:tc>
                <a:tc>
                  <a:txBody>
                    <a:bodyPr/>
                    <a:lstStyle/>
                    <a:p>
                      <a:pPr algn="r" rtl="1">
                        <a:lnSpc>
                          <a:spcPct val="150000"/>
                        </a:lnSpc>
                        <a:spcAft>
                          <a:spcPts val="0"/>
                        </a:spcAft>
                      </a:pPr>
                      <a:r>
                        <a:rPr lang="ar-SA" sz="2000" dirty="0">
                          <a:cs typeface="B Lotus" pitchFamily="2" charset="-78"/>
                        </a:rPr>
                        <a:t>زرنگ، به آینده‏ی خوبی می‌رسه.(ان </a:t>
                      </a:r>
                      <a:r>
                        <a:rPr lang="ar-SA" sz="2000" dirty="0" smtClean="0">
                          <a:cs typeface="B Lotus" pitchFamily="2" charset="-78"/>
                        </a:rPr>
                        <a:t>شاءالله)</a:t>
                      </a:r>
                      <a:endParaRPr lang="ar-SA" sz="2000" b="0" dirty="0" smtClean="0">
                        <a:latin typeface="Times New Roman"/>
                        <a:ea typeface="Calibri"/>
                        <a:cs typeface="B Lotus" pitchFamily="2" charset="-78"/>
                      </a:endParaRPr>
                    </a:p>
                  </a:txBody>
                  <a:tcPr marL="112962" marR="112962" marT="0" marB="0"/>
                </a:tc>
              </a:tr>
            </a:tbl>
          </a:graphicData>
        </a:graphic>
      </p:graphicFrame>
      <p:sp>
        <p:nvSpPr>
          <p:cNvPr id="9" name="Rounded Rectangle 8">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9" name="Rounded Rectangle 18">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0" fill="hold"/>
                                        <p:tgtEl>
                                          <p:spTgt spid="9"/>
                                        </p:tgtEl>
                                        <p:attrNameLst>
                                          <p:attrName>ppt_x</p:attrName>
                                        </p:attrNameLst>
                                      </p:cBhvr>
                                      <p:tavLst>
                                        <p:tav tm="0">
                                          <p:val>
                                            <p:strVal val="0-#ppt_w/2"/>
                                          </p:val>
                                        </p:tav>
                                        <p:tav tm="100000">
                                          <p:val>
                                            <p:strVal val="#ppt_x"/>
                                          </p:val>
                                        </p:tav>
                                      </p:tavLst>
                                    </p:anim>
                                    <p:anim calcmode="lin" valueType="num">
                                      <p:cBhvr additive="base">
                                        <p:cTn id="32" dur="1000" fill="hold"/>
                                        <p:tgtEl>
                                          <p:spTgt spid="9"/>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0"/>
                                        </p:tgtEl>
                                        <p:attrNameLst>
                                          <p:attrName>style.visibility</p:attrName>
                                        </p:attrNameLst>
                                      </p:cBhvr>
                                      <p:to>
                                        <p:strVal val="visible"/>
                                      </p:to>
                                    </p:set>
                                    <p:anim calcmode="lin" valueType="num">
                                      <p:cBhvr additive="base">
                                        <p:cTn id="35" dur="1000" fill="hold"/>
                                        <p:tgtEl>
                                          <p:spTgt spid="10"/>
                                        </p:tgtEl>
                                        <p:attrNameLst>
                                          <p:attrName>ppt_x</p:attrName>
                                        </p:attrNameLst>
                                      </p:cBhvr>
                                      <p:tavLst>
                                        <p:tav tm="0">
                                          <p:val>
                                            <p:strVal val="0-#ppt_w/2"/>
                                          </p:val>
                                        </p:tav>
                                        <p:tav tm="100000">
                                          <p:val>
                                            <p:strVal val="#ppt_x"/>
                                          </p:val>
                                        </p:tav>
                                      </p:tavLst>
                                    </p:anim>
                                    <p:anim calcmode="lin" valueType="num">
                                      <p:cBhvr additive="base">
                                        <p:cTn id="36" dur="1000" fill="hold"/>
                                        <p:tgtEl>
                                          <p:spTgt spid="10"/>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 calcmode="lin" valueType="num">
                                      <p:cBhvr additive="base">
                                        <p:cTn id="39" dur="1000" fill="hold"/>
                                        <p:tgtEl>
                                          <p:spTgt spid="11"/>
                                        </p:tgtEl>
                                        <p:attrNameLst>
                                          <p:attrName>ppt_x</p:attrName>
                                        </p:attrNameLst>
                                      </p:cBhvr>
                                      <p:tavLst>
                                        <p:tav tm="0">
                                          <p:val>
                                            <p:strVal val="0-#ppt_w/2"/>
                                          </p:val>
                                        </p:tav>
                                        <p:tav tm="100000">
                                          <p:val>
                                            <p:strVal val="#ppt_x"/>
                                          </p:val>
                                        </p:tav>
                                      </p:tavLst>
                                    </p:anim>
                                    <p:anim calcmode="lin" valueType="num">
                                      <p:cBhvr additive="base">
                                        <p:cTn id="40" dur="1000" fill="hold"/>
                                        <p:tgtEl>
                                          <p:spTgt spid="11"/>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additive="base">
                                        <p:cTn id="43" dur="1000" fill="hold"/>
                                        <p:tgtEl>
                                          <p:spTgt spid="12"/>
                                        </p:tgtEl>
                                        <p:attrNameLst>
                                          <p:attrName>ppt_x</p:attrName>
                                        </p:attrNameLst>
                                      </p:cBhvr>
                                      <p:tavLst>
                                        <p:tav tm="0">
                                          <p:val>
                                            <p:strVal val="0-#ppt_w/2"/>
                                          </p:val>
                                        </p:tav>
                                        <p:tav tm="100000">
                                          <p:val>
                                            <p:strVal val="#ppt_x"/>
                                          </p:val>
                                        </p:tav>
                                      </p:tavLst>
                                    </p:anim>
                                    <p:anim calcmode="lin" valueType="num">
                                      <p:cBhvr additive="base">
                                        <p:cTn id="44" dur="1000" fill="hold"/>
                                        <p:tgtEl>
                                          <p:spTgt spid="12"/>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1000" fill="hold"/>
                                        <p:tgtEl>
                                          <p:spTgt spid="13"/>
                                        </p:tgtEl>
                                        <p:attrNameLst>
                                          <p:attrName>ppt_x</p:attrName>
                                        </p:attrNameLst>
                                      </p:cBhvr>
                                      <p:tavLst>
                                        <p:tav tm="0">
                                          <p:val>
                                            <p:strVal val="0-#ppt_w/2"/>
                                          </p:val>
                                        </p:tav>
                                        <p:tav tm="100000">
                                          <p:val>
                                            <p:strVal val="#ppt_x"/>
                                          </p:val>
                                        </p:tav>
                                      </p:tavLst>
                                    </p:anim>
                                    <p:anim calcmode="lin" valueType="num">
                                      <p:cBhvr additive="base">
                                        <p:cTn id="48" dur="1000" fill="hold"/>
                                        <p:tgtEl>
                                          <p:spTgt spid="13"/>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1000" fill="hold"/>
                                        <p:tgtEl>
                                          <p:spTgt spid="14"/>
                                        </p:tgtEl>
                                        <p:attrNameLst>
                                          <p:attrName>ppt_x</p:attrName>
                                        </p:attrNameLst>
                                      </p:cBhvr>
                                      <p:tavLst>
                                        <p:tav tm="0">
                                          <p:val>
                                            <p:strVal val="0-#ppt_w/2"/>
                                          </p:val>
                                        </p:tav>
                                        <p:tav tm="100000">
                                          <p:val>
                                            <p:strVal val="#ppt_x"/>
                                          </p:val>
                                        </p:tav>
                                      </p:tavLst>
                                    </p:anim>
                                    <p:anim calcmode="lin" valueType="num">
                                      <p:cBhvr additive="base">
                                        <p:cTn id="52" dur="1000" fill="hold"/>
                                        <p:tgtEl>
                                          <p:spTgt spid="14"/>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5"/>
                                        </p:tgtEl>
                                        <p:attrNameLst>
                                          <p:attrName>style.visibility</p:attrName>
                                        </p:attrNameLst>
                                      </p:cBhvr>
                                      <p:to>
                                        <p:strVal val="visible"/>
                                      </p:to>
                                    </p:set>
                                    <p:anim calcmode="lin" valueType="num">
                                      <p:cBhvr additive="base">
                                        <p:cTn id="55" dur="1000" fill="hold"/>
                                        <p:tgtEl>
                                          <p:spTgt spid="15"/>
                                        </p:tgtEl>
                                        <p:attrNameLst>
                                          <p:attrName>ppt_x</p:attrName>
                                        </p:attrNameLst>
                                      </p:cBhvr>
                                      <p:tavLst>
                                        <p:tav tm="0">
                                          <p:val>
                                            <p:strVal val="0-#ppt_w/2"/>
                                          </p:val>
                                        </p:tav>
                                        <p:tav tm="100000">
                                          <p:val>
                                            <p:strVal val="#ppt_x"/>
                                          </p:val>
                                        </p:tav>
                                      </p:tavLst>
                                    </p:anim>
                                    <p:anim calcmode="lin" valueType="num">
                                      <p:cBhvr additive="base">
                                        <p:cTn id="56" dur="1000" fill="hold"/>
                                        <p:tgtEl>
                                          <p:spTgt spid="15"/>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6"/>
                                        </p:tgtEl>
                                        <p:attrNameLst>
                                          <p:attrName>style.visibility</p:attrName>
                                        </p:attrNameLst>
                                      </p:cBhvr>
                                      <p:to>
                                        <p:strVal val="visible"/>
                                      </p:to>
                                    </p:set>
                                    <p:anim calcmode="lin" valueType="num">
                                      <p:cBhvr additive="base">
                                        <p:cTn id="59" dur="1000" fill="hold"/>
                                        <p:tgtEl>
                                          <p:spTgt spid="16"/>
                                        </p:tgtEl>
                                        <p:attrNameLst>
                                          <p:attrName>ppt_x</p:attrName>
                                        </p:attrNameLst>
                                      </p:cBhvr>
                                      <p:tavLst>
                                        <p:tav tm="0">
                                          <p:val>
                                            <p:strVal val="0-#ppt_w/2"/>
                                          </p:val>
                                        </p:tav>
                                        <p:tav tm="100000">
                                          <p:val>
                                            <p:strVal val="#ppt_x"/>
                                          </p:val>
                                        </p:tav>
                                      </p:tavLst>
                                    </p:anim>
                                    <p:anim calcmode="lin" valueType="num">
                                      <p:cBhvr additive="base">
                                        <p:cTn id="60" dur="1000" fill="hold"/>
                                        <p:tgtEl>
                                          <p:spTgt spid="16"/>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7"/>
                                        </p:tgtEl>
                                        <p:attrNameLst>
                                          <p:attrName>style.visibility</p:attrName>
                                        </p:attrNameLst>
                                      </p:cBhvr>
                                      <p:to>
                                        <p:strVal val="visible"/>
                                      </p:to>
                                    </p:set>
                                    <p:anim calcmode="lin" valueType="num">
                                      <p:cBhvr additive="base">
                                        <p:cTn id="63" dur="1000" fill="hold"/>
                                        <p:tgtEl>
                                          <p:spTgt spid="17"/>
                                        </p:tgtEl>
                                        <p:attrNameLst>
                                          <p:attrName>ppt_x</p:attrName>
                                        </p:attrNameLst>
                                      </p:cBhvr>
                                      <p:tavLst>
                                        <p:tav tm="0">
                                          <p:val>
                                            <p:strVal val="0-#ppt_w/2"/>
                                          </p:val>
                                        </p:tav>
                                        <p:tav tm="100000">
                                          <p:val>
                                            <p:strVal val="#ppt_x"/>
                                          </p:val>
                                        </p:tav>
                                      </p:tavLst>
                                    </p:anim>
                                    <p:anim calcmode="lin" valueType="num">
                                      <p:cBhvr additive="base">
                                        <p:cTn id="64" dur="1000" fill="hold"/>
                                        <p:tgtEl>
                                          <p:spTgt spid="17"/>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18"/>
                                        </p:tgtEl>
                                        <p:attrNameLst>
                                          <p:attrName>style.visibility</p:attrName>
                                        </p:attrNameLst>
                                      </p:cBhvr>
                                      <p:to>
                                        <p:strVal val="visible"/>
                                      </p:to>
                                    </p:set>
                                    <p:anim calcmode="lin" valueType="num">
                                      <p:cBhvr additive="base">
                                        <p:cTn id="67" dur="1000" fill="hold"/>
                                        <p:tgtEl>
                                          <p:spTgt spid="18"/>
                                        </p:tgtEl>
                                        <p:attrNameLst>
                                          <p:attrName>ppt_x</p:attrName>
                                        </p:attrNameLst>
                                      </p:cBhvr>
                                      <p:tavLst>
                                        <p:tav tm="0">
                                          <p:val>
                                            <p:strVal val="0-#ppt_w/2"/>
                                          </p:val>
                                        </p:tav>
                                        <p:tav tm="100000">
                                          <p:val>
                                            <p:strVal val="#ppt_x"/>
                                          </p:val>
                                        </p:tav>
                                      </p:tavLst>
                                    </p:anim>
                                    <p:anim calcmode="lin" valueType="num">
                                      <p:cBhvr additive="base">
                                        <p:cTn id="68" dur="1000" fill="hold"/>
                                        <p:tgtEl>
                                          <p:spTgt spid="18"/>
                                        </p:tgtEl>
                                        <p:attrNameLst>
                                          <p:attrName>ppt_y</p:attrName>
                                        </p:attrNameLst>
                                      </p:cBhvr>
                                      <p:tavLst>
                                        <p:tav tm="0">
                                          <p:val>
                                            <p:strVal val="#ppt_y"/>
                                          </p:val>
                                        </p:tav>
                                        <p:tav tm="100000">
                                          <p:val>
                                            <p:strVal val="#ppt_y"/>
                                          </p:val>
                                        </p:tav>
                                      </p:tavLst>
                                    </p:anim>
                                  </p:childTnLst>
                                </p:cTn>
                              </p:par>
                              <p:par>
                                <p:cTn id="69" presetID="7" presetClass="entr" presetSubtype="8" fill="hold" grpId="0" nodeType="withEffect">
                                  <p:stCondLst>
                                    <p:cond delay="0"/>
                                  </p:stCondLst>
                                  <p:childTnLst>
                                    <p:set>
                                      <p:cBhvr>
                                        <p:cTn id="70" dur="1" fill="hold">
                                          <p:stCondLst>
                                            <p:cond delay="0"/>
                                          </p:stCondLst>
                                        </p:cTn>
                                        <p:tgtEl>
                                          <p:spTgt spid="19"/>
                                        </p:tgtEl>
                                        <p:attrNameLst>
                                          <p:attrName>style.visibility</p:attrName>
                                        </p:attrNameLst>
                                      </p:cBhvr>
                                      <p:to>
                                        <p:strVal val="visible"/>
                                      </p:to>
                                    </p:set>
                                    <p:anim calcmode="lin" valueType="num">
                                      <p:cBhvr additive="base">
                                        <p:cTn id="71" dur="1000" fill="hold"/>
                                        <p:tgtEl>
                                          <p:spTgt spid="19"/>
                                        </p:tgtEl>
                                        <p:attrNameLst>
                                          <p:attrName>ppt_x</p:attrName>
                                        </p:attrNameLst>
                                      </p:cBhvr>
                                      <p:tavLst>
                                        <p:tav tm="0">
                                          <p:val>
                                            <p:strVal val="0-#ppt_w/2"/>
                                          </p:val>
                                        </p:tav>
                                        <p:tav tm="100000">
                                          <p:val>
                                            <p:strVal val="#ppt_x"/>
                                          </p:val>
                                        </p:tav>
                                      </p:tavLst>
                                    </p:anim>
                                    <p:anim calcmode="lin" valueType="num">
                                      <p:cBhvr additive="base">
                                        <p:cTn id="72" dur="1000" fill="hold"/>
                                        <p:tgtEl>
                                          <p:spTgt spid="19"/>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par>
                                <p:cTn id="77" presetID="10" presetClass="entr" presetSubtype="0" fill="hold" nodeType="withEffect">
                                  <p:stCondLst>
                                    <p:cond delay="0"/>
                                  </p:stCondLst>
                                  <p:childTnLst>
                                    <p:set>
                                      <p:cBhvr>
                                        <p:cTn id="78" dur="1" fill="hold">
                                          <p:stCondLst>
                                            <p:cond delay="0"/>
                                          </p:stCondLst>
                                        </p:cTn>
                                        <p:tgtEl>
                                          <p:spTgt spid="8"/>
                                        </p:tgtEl>
                                        <p:attrNameLst>
                                          <p:attrName>style.visibility</p:attrName>
                                        </p:attrNameLst>
                                      </p:cBhvr>
                                      <p:to>
                                        <p:strVal val="visible"/>
                                      </p:to>
                                    </p:set>
                                    <p:animEffect transition="in" filter="fade">
                                      <p:cBhvr>
                                        <p:cTn id="79"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000" b="0"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نکات برقراری ارتباط</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ar-SA" sz="2200" b="1" kern="1200" dirty="0" smtClean="0">
                          <a:solidFill>
                            <a:schemeClr val="tx1"/>
                          </a:solidFill>
                          <a:latin typeface="+mn-lt"/>
                          <a:ea typeface="+mn-ea"/>
                          <a:cs typeface="B Lotus" pitchFamily="2" charset="-78"/>
                        </a:rPr>
                        <a:t>1-</a:t>
                      </a:r>
                      <a:r>
                        <a:rPr lang="fa-IR" sz="2200" b="1" kern="1200" dirty="0" smtClean="0">
                          <a:solidFill>
                            <a:schemeClr val="tx1"/>
                          </a:solidFill>
                          <a:latin typeface="+mn-lt"/>
                          <a:ea typeface="+mn-ea"/>
                          <a:cs typeface="B Lotus" pitchFamily="2" charset="-78"/>
                        </a:rPr>
                        <a:t> ارتباط، خیابانی دوطرفه است.</a:t>
                      </a:r>
                      <a:endParaRPr lang="en-US" sz="2200" b="1" kern="1200" dirty="0" smtClean="0">
                        <a:solidFill>
                          <a:schemeClr val="tx1"/>
                        </a:solidFill>
                        <a:latin typeface="+mn-lt"/>
                        <a:ea typeface="+mn-ea"/>
                        <a:cs typeface="B Lotus" pitchFamily="2" charset="-78"/>
                      </a:endParaRPr>
                    </a:p>
                    <a:p>
                      <a:pPr lvl="1" algn="just" rtl="1">
                        <a:lnSpc>
                          <a:spcPct val="150000"/>
                        </a:lnSpc>
                      </a:pPr>
                      <a:r>
                        <a:rPr lang="ar-SA" sz="2200" b="1" kern="1200" dirty="0" smtClean="0">
                          <a:solidFill>
                            <a:schemeClr val="tx1"/>
                          </a:solidFill>
                          <a:latin typeface="+mn-lt"/>
                          <a:ea typeface="+mn-ea"/>
                          <a:cs typeface="B Lotus" pitchFamily="2" charset="-78"/>
                        </a:rPr>
                        <a:t>2-</a:t>
                      </a:r>
                      <a:r>
                        <a:rPr lang="fa-IR" sz="2200" b="1" kern="1200" dirty="0" smtClean="0">
                          <a:solidFill>
                            <a:schemeClr val="tx1"/>
                          </a:solidFill>
                          <a:latin typeface="+mn-lt"/>
                          <a:ea typeface="+mn-ea"/>
                          <a:cs typeface="B Lotus" pitchFamily="2" charset="-78"/>
                        </a:rPr>
                        <a:t>درارتباط، برخورد اوّلیّه، بسیار سرنوشت‌ساز است؛زیرا، هر نگاهی که مخاطب نسبت به مربّی پیدا ‏کند، تا آخر همان دید را خواهد داشتد.</a:t>
                      </a:r>
                      <a:endParaRPr lang="en-US" sz="2200" b="1" kern="1200" dirty="0" smtClean="0">
                        <a:solidFill>
                          <a:schemeClr val="tx1"/>
                        </a:solidFill>
                        <a:latin typeface="+mn-lt"/>
                        <a:ea typeface="+mn-ea"/>
                        <a:cs typeface="B Lotus" pitchFamily="2" charset="-78"/>
                      </a:endParaRPr>
                    </a:p>
                    <a:p>
                      <a:pPr lvl="1" algn="just">
                        <a:lnSpc>
                          <a:spcPct val="150000"/>
                        </a:lnSpc>
                      </a:pPr>
                      <a:r>
                        <a:rPr lang="ar-SA" sz="2200" b="1" kern="1200" dirty="0" smtClean="0">
                          <a:solidFill>
                            <a:schemeClr val="tx1"/>
                          </a:solidFill>
                          <a:latin typeface="+mn-lt"/>
                          <a:ea typeface="+mn-ea"/>
                          <a:cs typeface="B Lotus" pitchFamily="2" charset="-78"/>
                        </a:rPr>
                        <a:t>3-هر فرد را می‏توان با نگاه‏های متفاوت، شش گونه</a:t>
                      </a:r>
                      <a:r>
                        <a:rPr lang="fa-IR" sz="2200" b="1" kern="1200" dirty="0" smtClean="0">
                          <a:solidFill>
                            <a:schemeClr val="tx1"/>
                          </a:solidFill>
                          <a:latin typeface="+mn-lt"/>
                          <a:ea typeface="+mn-ea"/>
                          <a:cs typeface="B Lotus" pitchFamily="2" charset="-78"/>
                        </a:rPr>
                        <a:t> </a:t>
                      </a:r>
                      <a:r>
                        <a:rPr lang="ar-SA" sz="2200" b="1" kern="1200" dirty="0" smtClean="0">
                          <a:solidFill>
                            <a:schemeClr val="tx1"/>
                          </a:solidFill>
                          <a:latin typeface="+mn-lt"/>
                          <a:ea typeface="+mn-ea"/>
                          <a:cs typeface="B Lotus" pitchFamily="2" charset="-78"/>
                        </a:rPr>
                        <a:t>تصوّر کرد: </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643438" y="139463"/>
            <a:ext cx="3357586"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سوم / </a:t>
            </a:r>
            <a:r>
              <a:rPr lang="ar-SA" sz="1700" b="1" dirty="0" smtClean="0">
                <a:effectLst>
                  <a:glow rad="101600">
                    <a:schemeClr val="accent3">
                      <a:satMod val="175000"/>
                      <a:alpha val="40000"/>
                    </a:schemeClr>
                  </a:glow>
                </a:effectLst>
                <a:cs typeface="B Mitra" pitchFamily="2" charset="-78"/>
              </a:rPr>
              <a:t>اصل</a:t>
            </a:r>
            <a:r>
              <a:rPr lang="fa-IR" sz="1700" b="1" dirty="0" smtClean="0">
                <a:effectLst>
                  <a:glow rad="101600">
                    <a:schemeClr val="accent3">
                      <a:satMod val="175000"/>
                      <a:alpha val="40000"/>
                    </a:schemeClr>
                  </a:glow>
                </a:effectLst>
                <a:cs typeface="B Mitra" pitchFamily="2" charset="-78"/>
              </a:rPr>
              <a:t> چهارم</a:t>
            </a:r>
            <a:endParaRPr lang="en-US" sz="1700" b="1" dirty="0" smtClean="0">
              <a:effectLst>
                <a:glow rad="101600">
                  <a:schemeClr val="accent3">
                    <a:satMod val="175000"/>
                    <a:alpha val="40000"/>
                  </a:schemeClr>
                </a:glow>
              </a:effectLst>
              <a:cs typeface="B Mitra" pitchFamily="2" charset="-78"/>
            </a:endParaRPr>
          </a:p>
          <a:p>
            <a:pPr algn="ctr"/>
            <a:r>
              <a:rPr lang="fa-IR" sz="1700" b="1" dirty="0" smtClean="0">
                <a:effectLst>
                  <a:glow rad="101600">
                    <a:schemeClr val="accent3">
                      <a:satMod val="175000"/>
                      <a:alpha val="40000"/>
                    </a:schemeClr>
                  </a:glow>
                </a:effectLst>
                <a:cs typeface="B Mitra" pitchFamily="2" charset="-78"/>
              </a:rPr>
              <a:t>ایجاد ارتباط</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grpId="0"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Lst>
  </p:timing>
</p:sld>
</file>

<file path=ppt/slides/slide270.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 </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مقطع راهنمایی</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خوش اخلاق وبداخلاق</a:t>
                      </a:r>
                      <a:endParaRPr lang="en-US" sz="2200" b="1" kern="1200" dirty="0">
                        <a:solidFill>
                          <a:schemeClr val="tx1"/>
                        </a:solidFill>
                        <a:effectLst>
                          <a:outerShdw blurRad="38100" dist="38100" dir="2700000" algn="tl">
                            <a:srgbClr val="000000">
                              <a:alpha val="43137"/>
                            </a:srgbClr>
                          </a:outerShdw>
                        </a:effectLst>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448698" y="122418"/>
            <a:ext cx="1681957"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ویکم</a:t>
            </a:r>
          </a:p>
          <a:p>
            <a:pPr algn="ctr"/>
            <a:r>
              <a:rPr lang="fa-IR" sz="1700" b="1" dirty="0" smtClean="0">
                <a:effectLst>
                  <a:glow rad="101600">
                    <a:schemeClr val="accent3">
                      <a:satMod val="175000"/>
                      <a:alpha val="40000"/>
                    </a:schemeClr>
                  </a:glow>
                </a:effectLst>
                <a:cs typeface="B Mitra" pitchFamily="2" charset="-78"/>
              </a:rPr>
              <a:t> قالب مقایسه ای</a:t>
            </a:r>
          </a:p>
        </p:txBody>
      </p:sp>
      <p:graphicFrame>
        <p:nvGraphicFramePr>
          <p:cNvPr id="8" name="Table 7"/>
          <p:cNvGraphicFramePr>
            <a:graphicFrameLocks noGrp="1"/>
          </p:cNvGraphicFramePr>
          <p:nvPr/>
        </p:nvGraphicFramePr>
        <p:xfrm>
          <a:off x="392877" y="2571744"/>
          <a:ext cx="8358246" cy="3833959"/>
        </p:xfrm>
        <a:graphic>
          <a:graphicData uri="http://schemas.openxmlformats.org/drawingml/2006/table">
            <a:tbl>
              <a:tblPr rtl="1">
                <a:tableStyleId>{35758FB7-9AC5-4552-8A53-C91805E547FA}</a:tableStyleId>
              </a:tblPr>
              <a:tblGrid>
                <a:gridCol w="3601788"/>
                <a:gridCol w="4756458"/>
              </a:tblGrid>
              <a:tr h="331538">
                <a:tc>
                  <a:txBody>
                    <a:bodyPr/>
                    <a:lstStyle/>
                    <a:p>
                      <a:pPr indent="179705" algn="ctr" rtl="1">
                        <a:lnSpc>
                          <a:spcPct val="150000"/>
                        </a:lnSpc>
                        <a:spcAft>
                          <a:spcPts val="0"/>
                        </a:spcAft>
                      </a:pPr>
                      <a:r>
                        <a:rPr lang="ar-SA" sz="2000" dirty="0">
                          <a:latin typeface="Times New Roman"/>
                          <a:ea typeface="Calibri"/>
                          <a:cs typeface="B Lotus" pitchFamily="2" charset="-78"/>
                        </a:rPr>
                        <a:t>خوش اخلاق</a:t>
                      </a:r>
                      <a:endParaRPr lang="en-US" sz="2000" dirty="0">
                        <a:latin typeface="Times New Roman"/>
                        <a:ea typeface="Calibri"/>
                        <a:cs typeface="B Lotus" pitchFamily="2" charset="-78"/>
                      </a:endParaRPr>
                    </a:p>
                  </a:txBody>
                  <a:tcPr marL="68580" marR="68580" marT="0" marB="0">
                    <a:solidFill>
                      <a:schemeClr val="accent5">
                        <a:lumMod val="60000"/>
                        <a:lumOff val="40000"/>
                      </a:schemeClr>
                    </a:solidFill>
                  </a:tcPr>
                </a:tc>
                <a:tc>
                  <a:txBody>
                    <a:bodyPr/>
                    <a:lstStyle/>
                    <a:p>
                      <a:pPr indent="179705" algn="ctr" rtl="1">
                        <a:lnSpc>
                          <a:spcPct val="150000"/>
                        </a:lnSpc>
                        <a:spcAft>
                          <a:spcPts val="0"/>
                        </a:spcAft>
                      </a:pPr>
                      <a:r>
                        <a:rPr lang="ar-SA" sz="2000" dirty="0">
                          <a:latin typeface="Times New Roman"/>
                          <a:ea typeface="Calibri"/>
                          <a:cs typeface="B Lotus" pitchFamily="2" charset="-78"/>
                        </a:rPr>
                        <a:t>بد اخلاق</a:t>
                      </a:r>
                      <a:endParaRPr lang="en-US" sz="2000" dirty="0">
                        <a:latin typeface="Times New Roman"/>
                        <a:ea typeface="Calibri"/>
                        <a:cs typeface="B Lotus" pitchFamily="2" charset="-78"/>
                      </a:endParaRPr>
                    </a:p>
                  </a:txBody>
                  <a:tcPr marL="68580" marR="68580" marT="0" marB="0">
                    <a:solidFill>
                      <a:schemeClr val="accent5">
                        <a:lumMod val="60000"/>
                        <a:lumOff val="40000"/>
                      </a:schemeClr>
                    </a:solidFill>
                  </a:tcPr>
                </a:tc>
              </a:tr>
              <a:tr h="279685">
                <a:tc>
                  <a:txBody>
                    <a:bodyPr/>
                    <a:lstStyle/>
                    <a:p>
                      <a:pPr algn="r" rtl="1">
                        <a:lnSpc>
                          <a:spcPct val="150000"/>
                        </a:lnSpc>
                        <a:spcAft>
                          <a:spcPts val="0"/>
                        </a:spcAft>
                      </a:pPr>
                      <a:r>
                        <a:rPr lang="ar-SA" sz="2000">
                          <a:latin typeface="Times New Roman"/>
                          <a:ea typeface="Calibri"/>
                          <a:cs typeface="B Lotus" pitchFamily="2" charset="-78"/>
                        </a:rPr>
                        <a:t>مردم او را دوست دارند.</a:t>
                      </a:r>
                      <a:endParaRPr lang="en-US" sz="2000">
                        <a:latin typeface="Times New Roman"/>
                        <a:ea typeface="Calibri"/>
                        <a:cs typeface="B Lotus" pitchFamily="2" charset="-78"/>
                      </a:endParaRPr>
                    </a:p>
                  </a:txBody>
                  <a:tcPr marL="68580" marR="68580" marT="0" marB="0"/>
                </a:tc>
                <a:tc>
                  <a:txBody>
                    <a:bodyPr/>
                    <a:lstStyle/>
                    <a:p>
                      <a:pPr algn="r" rtl="1">
                        <a:lnSpc>
                          <a:spcPct val="150000"/>
                        </a:lnSpc>
                        <a:spcAft>
                          <a:spcPts val="0"/>
                        </a:spcAft>
                      </a:pPr>
                      <a:r>
                        <a:rPr lang="ar-SA" sz="2000" dirty="0">
                          <a:latin typeface="Times New Roman"/>
                          <a:ea typeface="Calibri"/>
                          <a:cs typeface="B Lotus" pitchFamily="2" charset="-78"/>
                        </a:rPr>
                        <a:t>مردم به او توجّهی ندارند واز او بیزاری می‌جویند.</a:t>
                      </a:r>
                      <a:endParaRPr lang="en-US" sz="2000" dirty="0">
                        <a:latin typeface="Times New Roman"/>
                        <a:ea typeface="Calibri"/>
                        <a:cs typeface="B Lotus" pitchFamily="2" charset="-78"/>
                      </a:endParaRPr>
                    </a:p>
                  </a:txBody>
                  <a:tcPr marL="68580" marR="68580" marT="0" marB="0"/>
                </a:tc>
              </a:tr>
              <a:tr h="279685">
                <a:tc>
                  <a:txBody>
                    <a:bodyPr/>
                    <a:lstStyle/>
                    <a:p>
                      <a:pPr algn="r" rtl="1">
                        <a:lnSpc>
                          <a:spcPct val="150000"/>
                        </a:lnSpc>
                        <a:spcAft>
                          <a:spcPts val="0"/>
                        </a:spcAft>
                      </a:pPr>
                      <a:r>
                        <a:rPr lang="ar-SA" sz="2000">
                          <a:latin typeface="Times New Roman"/>
                          <a:ea typeface="Calibri"/>
                          <a:cs typeface="B Lotus" pitchFamily="2" charset="-78"/>
                        </a:rPr>
                        <a:t>همیشه، شاداب و سرحال است.</a:t>
                      </a:r>
                      <a:endParaRPr lang="en-US" sz="2000">
                        <a:latin typeface="Times New Roman"/>
                        <a:ea typeface="Calibri"/>
                        <a:cs typeface="B Lotus" pitchFamily="2" charset="-78"/>
                      </a:endParaRPr>
                    </a:p>
                  </a:txBody>
                  <a:tcPr marL="68580" marR="68580" marT="0" marB="0"/>
                </a:tc>
                <a:tc>
                  <a:txBody>
                    <a:bodyPr/>
                    <a:lstStyle/>
                    <a:p>
                      <a:pPr algn="r" rtl="1">
                        <a:lnSpc>
                          <a:spcPct val="150000"/>
                        </a:lnSpc>
                        <a:spcAft>
                          <a:spcPts val="0"/>
                        </a:spcAft>
                      </a:pPr>
                      <a:r>
                        <a:rPr lang="ar-SA" sz="2000">
                          <a:latin typeface="Times New Roman"/>
                          <a:ea typeface="Calibri"/>
                          <a:cs typeface="B Lotus" pitchFamily="2" charset="-78"/>
                        </a:rPr>
                        <a:t>همیشه، کسل و بی‌حال است.</a:t>
                      </a:r>
                      <a:endParaRPr lang="en-US" sz="2000">
                        <a:latin typeface="Times New Roman"/>
                        <a:ea typeface="Calibri"/>
                        <a:cs typeface="B Lotus" pitchFamily="2" charset="-78"/>
                      </a:endParaRPr>
                    </a:p>
                  </a:txBody>
                  <a:tcPr marL="68580" marR="68580" marT="0" marB="0"/>
                </a:tc>
              </a:tr>
              <a:tr h="279685">
                <a:tc>
                  <a:txBody>
                    <a:bodyPr/>
                    <a:lstStyle/>
                    <a:p>
                      <a:pPr algn="r" rtl="1">
                        <a:lnSpc>
                          <a:spcPct val="150000"/>
                        </a:lnSpc>
                        <a:spcAft>
                          <a:spcPts val="0"/>
                        </a:spcAft>
                      </a:pPr>
                      <a:r>
                        <a:rPr lang="ar-SA" sz="2000">
                          <a:latin typeface="Times New Roman"/>
                          <a:ea typeface="Calibri"/>
                          <a:cs typeface="B Lotus" pitchFamily="2" charset="-78"/>
                        </a:rPr>
                        <a:t>رفتارش مانند پیامبران است.</a:t>
                      </a:r>
                      <a:endParaRPr lang="en-US" sz="2000">
                        <a:latin typeface="Times New Roman"/>
                        <a:ea typeface="Calibri"/>
                        <a:cs typeface="B Lotus" pitchFamily="2" charset="-78"/>
                      </a:endParaRPr>
                    </a:p>
                  </a:txBody>
                  <a:tcPr marL="68580" marR="68580" marT="0" marB="0"/>
                </a:tc>
                <a:tc>
                  <a:txBody>
                    <a:bodyPr/>
                    <a:lstStyle/>
                    <a:p>
                      <a:pPr algn="r" rtl="1">
                        <a:lnSpc>
                          <a:spcPct val="150000"/>
                        </a:lnSpc>
                        <a:spcAft>
                          <a:spcPts val="0"/>
                        </a:spcAft>
                      </a:pPr>
                      <a:r>
                        <a:rPr lang="ar-SA" sz="2000">
                          <a:latin typeface="Times New Roman"/>
                          <a:ea typeface="Calibri"/>
                          <a:cs typeface="B Lotus" pitchFamily="2" charset="-78"/>
                        </a:rPr>
                        <a:t>رفتارش مانند جبّاران است.</a:t>
                      </a:r>
                      <a:endParaRPr lang="en-US" sz="2000">
                        <a:latin typeface="Times New Roman"/>
                        <a:ea typeface="Calibri"/>
                        <a:cs typeface="B Lotus" pitchFamily="2" charset="-78"/>
                      </a:endParaRPr>
                    </a:p>
                  </a:txBody>
                  <a:tcPr marL="68580" marR="68580" marT="0" marB="0"/>
                </a:tc>
              </a:tr>
              <a:tr h="279685">
                <a:tc>
                  <a:txBody>
                    <a:bodyPr/>
                    <a:lstStyle/>
                    <a:p>
                      <a:pPr algn="r" rtl="1">
                        <a:lnSpc>
                          <a:spcPct val="150000"/>
                        </a:lnSpc>
                        <a:spcAft>
                          <a:spcPts val="0"/>
                        </a:spcAft>
                      </a:pPr>
                      <a:r>
                        <a:rPr lang="ar-SA" sz="2000">
                          <a:latin typeface="Times New Roman"/>
                          <a:ea typeface="Calibri"/>
                          <a:cs typeface="B Lotus" pitchFamily="2" charset="-78"/>
                        </a:rPr>
                        <a:t>از زندگی خود لذّت می‌برد.</a:t>
                      </a:r>
                      <a:endParaRPr lang="en-US" sz="2000">
                        <a:latin typeface="Times New Roman"/>
                        <a:ea typeface="Calibri"/>
                        <a:cs typeface="B Lotus" pitchFamily="2" charset="-78"/>
                      </a:endParaRPr>
                    </a:p>
                  </a:txBody>
                  <a:tcPr marL="68580" marR="68580" marT="0" marB="0"/>
                </a:tc>
                <a:tc>
                  <a:txBody>
                    <a:bodyPr/>
                    <a:lstStyle/>
                    <a:p>
                      <a:pPr algn="r" rtl="1">
                        <a:lnSpc>
                          <a:spcPct val="150000"/>
                        </a:lnSpc>
                        <a:spcAft>
                          <a:spcPts val="0"/>
                        </a:spcAft>
                      </a:pPr>
                      <a:r>
                        <a:rPr lang="ar-SA" sz="2000">
                          <a:latin typeface="Times New Roman"/>
                          <a:ea typeface="Calibri"/>
                          <a:cs typeface="B Lotus" pitchFamily="2" charset="-78"/>
                        </a:rPr>
                        <a:t>از زندگی خود ناراضی است.</a:t>
                      </a:r>
                      <a:endParaRPr lang="en-US" sz="2000">
                        <a:latin typeface="Times New Roman"/>
                        <a:ea typeface="Calibri"/>
                        <a:cs typeface="B Lotus" pitchFamily="2" charset="-78"/>
                      </a:endParaRPr>
                    </a:p>
                  </a:txBody>
                  <a:tcPr marL="68580" marR="68580" marT="0" marB="0"/>
                </a:tc>
              </a:tr>
              <a:tr h="279685">
                <a:tc>
                  <a:txBody>
                    <a:bodyPr/>
                    <a:lstStyle/>
                    <a:p>
                      <a:pPr algn="r" rtl="1">
                        <a:lnSpc>
                          <a:spcPct val="150000"/>
                        </a:lnSpc>
                        <a:spcAft>
                          <a:spcPts val="0"/>
                        </a:spcAft>
                      </a:pPr>
                      <a:r>
                        <a:rPr lang="ar-SA" sz="2000">
                          <a:latin typeface="Times New Roman"/>
                          <a:ea typeface="Calibri"/>
                          <a:cs typeface="B Lotus" pitchFamily="2" charset="-78"/>
                        </a:rPr>
                        <a:t>سبب خوشنودی خدا است.</a:t>
                      </a:r>
                      <a:endParaRPr lang="en-US" sz="2000">
                        <a:latin typeface="Times New Roman"/>
                        <a:ea typeface="Calibri"/>
                        <a:cs typeface="B Lotus" pitchFamily="2" charset="-78"/>
                      </a:endParaRPr>
                    </a:p>
                  </a:txBody>
                  <a:tcPr marL="68580" marR="68580" marT="0" marB="0"/>
                </a:tc>
                <a:tc>
                  <a:txBody>
                    <a:bodyPr/>
                    <a:lstStyle/>
                    <a:p>
                      <a:pPr algn="r" rtl="1">
                        <a:lnSpc>
                          <a:spcPct val="150000"/>
                        </a:lnSpc>
                        <a:spcAft>
                          <a:spcPts val="0"/>
                        </a:spcAft>
                      </a:pPr>
                      <a:r>
                        <a:rPr lang="ar-SA" sz="2000">
                          <a:latin typeface="Times New Roman"/>
                          <a:ea typeface="Calibri"/>
                          <a:cs typeface="B Lotus" pitchFamily="2" charset="-78"/>
                        </a:rPr>
                        <a:t>موجب غضب الهی است.</a:t>
                      </a:r>
                      <a:endParaRPr lang="en-US" sz="2000">
                        <a:latin typeface="Times New Roman"/>
                        <a:ea typeface="Calibri"/>
                        <a:cs typeface="B Lotus" pitchFamily="2" charset="-78"/>
                      </a:endParaRPr>
                    </a:p>
                  </a:txBody>
                  <a:tcPr marL="68580" marR="68580" marT="0" marB="0"/>
                </a:tc>
              </a:tr>
              <a:tr h="279685">
                <a:tc>
                  <a:txBody>
                    <a:bodyPr/>
                    <a:lstStyle/>
                    <a:p>
                      <a:pPr algn="r" rtl="1">
                        <a:lnSpc>
                          <a:spcPct val="150000"/>
                        </a:lnSpc>
                        <a:spcAft>
                          <a:spcPts val="0"/>
                        </a:spcAft>
                      </a:pPr>
                      <a:r>
                        <a:rPr lang="ar-SA" sz="2000">
                          <a:latin typeface="Times New Roman"/>
                          <a:ea typeface="Calibri"/>
                          <a:cs typeface="B Lotus" pitchFamily="2" charset="-78"/>
                        </a:rPr>
                        <a:t>اخلاق خوب باعث بخشایش گناهان است.</a:t>
                      </a:r>
                      <a:endParaRPr lang="en-US" sz="2000">
                        <a:latin typeface="Times New Roman"/>
                        <a:ea typeface="Calibri"/>
                        <a:cs typeface="B Lotus" pitchFamily="2" charset="-78"/>
                      </a:endParaRPr>
                    </a:p>
                  </a:txBody>
                  <a:tcPr marL="68580" marR="68580" marT="0" marB="0"/>
                </a:tc>
                <a:tc>
                  <a:txBody>
                    <a:bodyPr/>
                    <a:lstStyle/>
                    <a:p>
                      <a:pPr algn="r" rtl="1">
                        <a:lnSpc>
                          <a:spcPct val="150000"/>
                        </a:lnSpc>
                        <a:spcAft>
                          <a:spcPts val="0"/>
                        </a:spcAft>
                      </a:pPr>
                      <a:r>
                        <a:rPr lang="ar-SA" sz="2000">
                          <a:latin typeface="Times New Roman"/>
                          <a:ea typeface="Calibri"/>
                          <a:cs typeface="B Lotus" pitchFamily="2" charset="-78"/>
                        </a:rPr>
                        <a:t>اخلاق بد سبب بخشایش گناهان نیست.</a:t>
                      </a:r>
                      <a:endParaRPr lang="en-US" sz="2000">
                        <a:latin typeface="Times New Roman"/>
                        <a:ea typeface="Calibri"/>
                        <a:cs typeface="B Lotus" pitchFamily="2" charset="-78"/>
                      </a:endParaRPr>
                    </a:p>
                  </a:txBody>
                  <a:tcPr marL="68580" marR="68580" marT="0" marB="0"/>
                </a:tc>
              </a:tr>
              <a:tr h="633559">
                <a:tc>
                  <a:txBody>
                    <a:bodyPr/>
                    <a:lstStyle/>
                    <a:p>
                      <a:pPr algn="r" rtl="1">
                        <a:lnSpc>
                          <a:spcPct val="150000"/>
                        </a:lnSpc>
                        <a:spcAft>
                          <a:spcPts val="0"/>
                        </a:spcAft>
                      </a:pPr>
                      <a:r>
                        <a:rPr lang="ar-SA" sz="2000">
                          <a:latin typeface="Times New Roman"/>
                          <a:ea typeface="Calibri"/>
                          <a:cs typeface="B Lotus" pitchFamily="2" charset="-78"/>
                        </a:rPr>
                        <a:t>مردم برای طول عمر او دعا می‌کنند.</a:t>
                      </a:r>
                      <a:endParaRPr lang="en-US" sz="2000">
                        <a:latin typeface="Times New Roman"/>
                        <a:ea typeface="Calibri"/>
                        <a:cs typeface="B Lotus" pitchFamily="2" charset="-78"/>
                      </a:endParaRPr>
                    </a:p>
                  </a:txBody>
                  <a:tcPr marL="68580" marR="68580" marT="0" marB="0"/>
                </a:tc>
                <a:tc>
                  <a:txBody>
                    <a:bodyPr/>
                    <a:lstStyle/>
                    <a:p>
                      <a:pPr algn="r" rtl="1">
                        <a:lnSpc>
                          <a:spcPct val="150000"/>
                        </a:lnSpc>
                        <a:spcAft>
                          <a:spcPts val="0"/>
                        </a:spcAft>
                      </a:pPr>
                      <a:r>
                        <a:rPr lang="ar-SA" sz="2000" dirty="0">
                          <a:latin typeface="Times New Roman"/>
                          <a:ea typeface="Calibri"/>
                          <a:cs typeface="B Lotus" pitchFamily="2" charset="-78"/>
                        </a:rPr>
                        <a:t>مردم برای مرگش دعا می کنند.    </a:t>
                      </a:r>
                      <a:endParaRPr lang="en-US" sz="2000" dirty="0">
                        <a:latin typeface="Times New Roman"/>
                        <a:ea typeface="Calibri"/>
                        <a:cs typeface="B Lotus" pitchFamily="2" charset="-78"/>
                      </a:endParaRPr>
                    </a:p>
                  </a:txBody>
                  <a:tcPr marL="68580" marR="68580" marT="0" marB="0"/>
                </a:tc>
              </a:tr>
            </a:tbl>
          </a:graphicData>
        </a:graphic>
      </p:graphicFrame>
      <p:sp>
        <p:nvSpPr>
          <p:cNvPr id="9" name="Rounded Rectangle 8">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9" name="Rounded Rectangle 18">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0" fill="hold"/>
                                        <p:tgtEl>
                                          <p:spTgt spid="9"/>
                                        </p:tgtEl>
                                        <p:attrNameLst>
                                          <p:attrName>ppt_x</p:attrName>
                                        </p:attrNameLst>
                                      </p:cBhvr>
                                      <p:tavLst>
                                        <p:tav tm="0">
                                          <p:val>
                                            <p:strVal val="0-#ppt_w/2"/>
                                          </p:val>
                                        </p:tav>
                                        <p:tav tm="100000">
                                          <p:val>
                                            <p:strVal val="#ppt_x"/>
                                          </p:val>
                                        </p:tav>
                                      </p:tavLst>
                                    </p:anim>
                                    <p:anim calcmode="lin" valueType="num">
                                      <p:cBhvr additive="base">
                                        <p:cTn id="32" dur="1000" fill="hold"/>
                                        <p:tgtEl>
                                          <p:spTgt spid="9"/>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0"/>
                                        </p:tgtEl>
                                        <p:attrNameLst>
                                          <p:attrName>style.visibility</p:attrName>
                                        </p:attrNameLst>
                                      </p:cBhvr>
                                      <p:to>
                                        <p:strVal val="visible"/>
                                      </p:to>
                                    </p:set>
                                    <p:anim calcmode="lin" valueType="num">
                                      <p:cBhvr additive="base">
                                        <p:cTn id="35" dur="1000" fill="hold"/>
                                        <p:tgtEl>
                                          <p:spTgt spid="10"/>
                                        </p:tgtEl>
                                        <p:attrNameLst>
                                          <p:attrName>ppt_x</p:attrName>
                                        </p:attrNameLst>
                                      </p:cBhvr>
                                      <p:tavLst>
                                        <p:tav tm="0">
                                          <p:val>
                                            <p:strVal val="0-#ppt_w/2"/>
                                          </p:val>
                                        </p:tav>
                                        <p:tav tm="100000">
                                          <p:val>
                                            <p:strVal val="#ppt_x"/>
                                          </p:val>
                                        </p:tav>
                                      </p:tavLst>
                                    </p:anim>
                                    <p:anim calcmode="lin" valueType="num">
                                      <p:cBhvr additive="base">
                                        <p:cTn id="36" dur="1000" fill="hold"/>
                                        <p:tgtEl>
                                          <p:spTgt spid="10"/>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 calcmode="lin" valueType="num">
                                      <p:cBhvr additive="base">
                                        <p:cTn id="39" dur="1000" fill="hold"/>
                                        <p:tgtEl>
                                          <p:spTgt spid="11"/>
                                        </p:tgtEl>
                                        <p:attrNameLst>
                                          <p:attrName>ppt_x</p:attrName>
                                        </p:attrNameLst>
                                      </p:cBhvr>
                                      <p:tavLst>
                                        <p:tav tm="0">
                                          <p:val>
                                            <p:strVal val="0-#ppt_w/2"/>
                                          </p:val>
                                        </p:tav>
                                        <p:tav tm="100000">
                                          <p:val>
                                            <p:strVal val="#ppt_x"/>
                                          </p:val>
                                        </p:tav>
                                      </p:tavLst>
                                    </p:anim>
                                    <p:anim calcmode="lin" valueType="num">
                                      <p:cBhvr additive="base">
                                        <p:cTn id="40" dur="1000" fill="hold"/>
                                        <p:tgtEl>
                                          <p:spTgt spid="11"/>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additive="base">
                                        <p:cTn id="43" dur="1000" fill="hold"/>
                                        <p:tgtEl>
                                          <p:spTgt spid="12"/>
                                        </p:tgtEl>
                                        <p:attrNameLst>
                                          <p:attrName>ppt_x</p:attrName>
                                        </p:attrNameLst>
                                      </p:cBhvr>
                                      <p:tavLst>
                                        <p:tav tm="0">
                                          <p:val>
                                            <p:strVal val="0-#ppt_w/2"/>
                                          </p:val>
                                        </p:tav>
                                        <p:tav tm="100000">
                                          <p:val>
                                            <p:strVal val="#ppt_x"/>
                                          </p:val>
                                        </p:tav>
                                      </p:tavLst>
                                    </p:anim>
                                    <p:anim calcmode="lin" valueType="num">
                                      <p:cBhvr additive="base">
                                        <p:cTn id="44" dur="1000" fill="hold"/>
                                        <p:tgtEl>
                                          <p:spTgt spid="12"/>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1000" fill="hold"/>
                                        <p:tgtEl>
                                          <p:spTgt spid="13"/>
                                        </p:tgtEl>
                                        <p:attrNameLst>
                                          <p:attrName>ppt_x</p:attrName>
                                        </p:attrNameLst>
                                      </p:cBhvr>
                                      <p:tavLst>
                                        <p:tav tm="0">
                                          <p:val>
                                            <p:strVal val="0-#ppt_w/2"/>
                                          </p:val>
                                        </p:tav>
                                        <p:tav tm="100000">
                                          <p:val>
                                            <p:strVal val="#ppt_x"/>
                                          </p:val>
                                        </p:tav>
                                      </p:tavLst>
                                    </p:anim>
                                    <p:anim calcmode="lin" valueType="num">
                                      <p:cBhvr additive="base">
                                        <p:cTn id="48" dur="1000" fill="hold"/>
                                        <p:tgtEl>
                                          <p:spTgt spid="13"/>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1000" fill="hold"/>
                                        <p:tgtEl>
                                          <p:spTgt spid="14"/>
                                        </p:tgtEl>
                                        <p:attrNameLst>
                                          <p:attrName>ppt_x</p:attrName>
                                        </p:attrNameLst>
                                      </p:cBhvr>
                                      <p:tavLst>
                                        <p:tav tm="0">
                                          <p:val>
                                            <p:strVal val="0-#ppt_w/2"/>
                                          </p:val>
                                        </p:tav>
                                        <p:tav tm="100000">
                                          <p:val>
                                            <p:strVal val="#ppt_x"/>
                                          </p:val>
                                        </p:tav>
                                      </p:tavLst>
                                    </p:anim>
                                    <p:anim calcmode="lin" valueType="num">
                                      <p:cBhvr additive="base">
                                        <p:cTn id="52" dur="1000" fill="hold"/>
                                        <p:tgtEl>
                                          <p:spTgt spid="14"/>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5"/>
                                        </p:tgtEl>
                                        <p:attrNameLst>
                                          <p:attrName>style.visibility</p:attrName>
                                        </p:attrNameLst>
                                      </p:cBhvr>
                                      <p:to>
                                        <p:strVal val="visible"/>
                                      </p:to>
                                    </p:set>
                                    <p:anim calcmode="lin" valueType="num">
                                      <p:cBhvr additive="base">
                                        <p:cTn id="55" dur="1000" fill="hold"/>
                                        <p:tgtEl>
                                          <p:spTgt spid="15"/>
                                        </p:tgtEl>
                                        <p:attrNameLst>
                                          <p:attrName>ppt_x</p:attrName>
                                        </p:attrNameLst>
                                      </p:cBhvr>
                                      <p:tavLst>
                                        <p:tav tm="0">
                                          <p:val>
                                            <p:strVal val="0-#ppt_w/2"/>
                                          </p:val>
                                        </p:tav>
                                        <p:tav tm="100000">
                                          <p:val>
                                            <p:strVal val="#ppt_x"/>
                                          </p:val>
                                        </p:tav>
                                      </p:tavLst>
                                    </p:anim>
                                    <p:anim calcmode="lin" valueType="num">
                                      <p:cBhvr additive="base">
                                        <p:cTn id="56" dur="1000" fill="hold"/>
                                        <p:tgtEl>
                                          <p:spTgt spid="15"/>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6"/>
                                        </p:tgtEl>
                                        <p:attrNameLst>
                                          <p:attrName>style.visibility</p:attrName>
                                        </p:attrNameLst>
                                      </p:cBhvr>
                                      <p:to>
                                        <p:strVal val="visible"/>
                                      </p:to>
                                    </p:set>
                                    <p:anim calcmode="lin" valueType="num">
                                      <p:cBhvr additive="base">
                                        <p:cTn id="59" dur="1000" fill="hold"/>
                                        <p:tgtEl>
                                          <p:spTgt spid="16"/>
                                        </p:tgtEl>
                                        <p:attrNameLst>
                                          <p:attrName>ppt_x</p:attrName>
                                        </p:attrNameLst>
                                      </p:cBhvr>
                                      <p:tavLst>
                                        <p:tav tm="0">
                                          <p:val>
                                            <p:strVal val="0-#ppt_w/2"/>
                                          </p:val>
                                        </p:tav>
                                        <p:tav tm="100000">
                                          <p:val>
                                            <p:strVal val="#ppt_x"/>
                                          </p:val>
                                        </p:tav>
                                      </p:tavLst>
                                    </p:anim>
                                    <p:anim calcmode="lin" valueType="num">
                                      <p:cBhvr additive="base">
                                        <p:cTn id="60" dur="1000" fill="hold"/>
                                        <p:tgtEl>
                                          <p:spTgt spid="16"/>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7"/>
                                        </p:tgtEl>
                                        <p:attrNameLst>
                                          <p:attrName>style.visibility</p:attrName>
                                        </p:attrNameLst>
                                      </p:cBhvr>
                                      <p:to>
                                        <p:strVal val="visible"/>
                                      </p:to>
                                    </p:set>
                                    <p:anim calcmode="lin" valueType="num">
                                      <p:cBhvr additive="base">
                                        <p:cTn id="63" dur="1000" fill="hold"/>
                                        <p:tgtEl>
                                          <p:spTgt spid="17"/>
                                        </p:tgtEl>
                                        <p:attrNameLst>
                                          <p:attrName>ppt_x</p:attrName>
                                        </p:attrNameLst>
                                      </p:cBhvr>
                                      <p:tavLst>
                                        <p:tav tm="0">
                                          <p:val>
                                            <p:strVal val="0-#ppt_w/2"/>
                                          </p:val>
                                        </p:tav>
                                        <p:tav tm="100000">
                                          <p:val>
                                            <p:strVal val="#ppt_x"/>
                                          </p:val>
                                        </p:tav>
                                      </p:tavLst>
                                    </p:anim>
                                    <p:anim calcmode="lin" valueType="num">
                                      <p:cBhvr additive="base">
                                        <p:cTn id="64" dur="1000" fill="hold"/>
                                        <p:tgtEl>
                                          <p:spTgt spid="17"/>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18"/>
                                        </p:tgtEl>
                                        <p:attrNameLst>
                                          <p:attrName>style.visibility</p:attrName>
                                        </p:attrNameLst>
                                      </p:cBhvr>
                                      <p:to>
                                        <p:strVal val="visible"/>
                                      </p:to>
                                    </p:set>
                                    <p:anim calcmode="lin" valueType="num">
                                      <p:cBhvr additive="base">
                                        <p:cTn id="67" dur="1000" fill="hold"/>
                                        <p:tgtEl>
                                          <p:spTgt spid="18"/>
                                        </p:tgtEl>
                                        <p:attrNameLst>
                                          <p:attrName>ppt_x</p:attrName>
                                        </p:attrNameLst>
                                      </p:cBhvr>
                                      <p:tavLst>
                                        <p:tav tm="0">
                                          <p:val>
                                            <p:strVal val="0-#ppt_w/2"/>
                                          </p:val>
                                        </p:tav>
                                        <p:tav tm="100000">
                                          <p:val>
                                            <p:strVal val="#ppt_x"/>
                                          </p:val>
                                        </p:tav>
                                      </p:tavLst>
                                    </p:anim>
                                    <p:anim calcmode="lin" valueType="num">
                                      <p:cBhvr additive="base">
                                        <p:cTn id="68" dur="1000" fill="hold"/>
                                        <p:tgtEl>
                                          <p:spTgt spid="18"/>
                                        </p:tgtEl>
                                        <p:attrNameLst>
                                          <p:attrName>ppt_y</p:attrName>
                                        </p:attrNameLst>
                                      </p:cBhvr>
                                      <p:tavLst>
                                        <p:tav tm="0">
                                          <p:val>
                                            <p:strVal val="#ppt_y"/>
                                          </p:val>
                                        </p:tav>
                                        <p:tav tm="100000">
                                          <p:val>
                                            <p:strVal val="#ppt_y"/>
                                          </p:val>
                                        </p:tav>
                                      </p:tavLst>
                                    </p:anim>
                                  </p:childTnLst>
                                </p:cTn>
                              </p:par>
                              <p:par>
                                <p:cTn id="69" presetID="7" presetClass="entr" presetSubtype="8" fill="hold" grpId="0" nodeType="withEffect">
                                  <p:stCondLst>
                                    <p:cond delay="0"/>
                                  </p:stCondLst>
                                  <p:childTnLst>
                                    <p:set>
                                      <p:cBhvr>
                                        <p:cTn id="70" dur="1" fill="hold">
                                          <p:stCondLst>
                                            <p:cond delay="0"/>
                                          </p:stCondLst>
                                        </p:cTn>
                                        <p:tgtEl>
                                          <p:spTgt spid="19"/>
                                        </p:tgtEl>
                                        <p:attrNameLst>
                                          <p:attrName>style.visibility</p:attrName>
                                        </p:attrNameLst>
                                      </p:cBhvr>
                                      <p:to>
                                        <p:strVal val="visible"/>
                                      </p:to>
                                    </p:set>
                                    <p:anim calcmode="lin" valueType="num">
                                      <p:cBhvr additive="base">
                                        <p:cTn id="71" dur="1000" fill="hold"/>
                                        <p:tgtEl>
                                          <p:spTgt spid="19"/>
                                        </p:tgtEl>
                                        <p:attrNameLst>
                                          <p:attrName>ppt_x</p:attrName>
                                        </p:attrNameLst>
                                      </p:cBhvr>
                                      <p:tavLst>
                                        <p:tav tm="0">
                                          <p:val>
                                            <p:strVal val="0-#ppt_w/2"/>
                                          </p:val>
                                        </p:tav>
                                        <p:tav tm="100000">
                                          <p:val>
                                            <p:strVal val="#ppt_x"/>
                                          </p:val>
                                        </p:tav>
                                      </p:tavLst>
                                    </p:anim>
                                    <p:anim calcmode="lin" valueType="num">
                                      <p:cBhvr additive="base">
                                        <p:cTn id="72" dur="1000" fill="hold"/>
                                        <p:tgtEl>
                                          <p:spTgt spid="19"/>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par>
                                <p:cTn id="77" presetID="10" presetClass="entr" presetSubtype="0" fill="hold" nodeType="withEffect">
                                  <p:stCondLst>
                                    <p:cond delay="0"/>
                                  </p:stCondLst>
                                  <p:childTnLst>
                                    <p:set>
                                      <p:cBhvr>
                                        <p:cTn id="78" dur="1" fill="hold">
                                          <p:stCondLst>
                                            <p:cond delay="0"/>
                                          </p:stCondLst>
                                        </p:cTn>
                                        <p:tgtEl>
                                          <p:spTgt spid="8"/>
                                        </p:tgtEl>
                                        <p:attrNameLst>
                                          <p:attrName>style.visibility</p:attrName>
                                        </p:attrNameLst>
                                      </p:cBhvr>
                                      <p:to>
                                        <p:strVal val="visible"/>
                                      </p:to>
                                    </p:set>
                                    <p:animEffect transition="in" filter="fade">
                                      <p:cBhvr>
                                        <p:cTn id="79"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Lst>
  </p:timing>
</p:sld>
</file>

<file path=ppt/slides/slide271.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 </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مقطع دبیرستان</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مقايسه لذّت‌هاي حلال و حرام</a:t>
                      </a:r>
                      <a:endParaRPr lang="en-US" sz="2200" b="1" kern="1200" dirty="0">
                        <a:solidFill>
                          <a:schemeClr val="tx1"/>
                        </a:solidFill>
                        <a:effectLst>
                          <a:outerShdw blurRad="38100" dist="38100" dir="2700000" algn="tl">
                            <a:srgbClr val="000000">
                              <a:alpha val="43137"/>
                            </a:srgbClr>
                          </a:outerShdw>
                        </a:effectLst>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448698" y="122418"/>
            <a:ext cx="1681957"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ویکم</a:t>
            </a:r>
          </a:p>
          <a:p>
            <a:pPr algn="ctr"/>
            <a:r>
              <a:rPr lang="fa-IR" sz="1700" b="1" dirty="0" smtClean="0">
                <a:effectLst>
                  <a:glow rad="101600">
                    <a:schemeClr val="accent3">
                      <a:satMod val="175000"/>
                      <a:alpha val="40000"/>
                    </a:schemeClr>
                  </a:glow>
                </a:effectLst>
                <a:cs typeface="B Mitra" pitchFamily="2" charset="-78"/>
              </a:rPr>
              <a:t> قالب مقایسه ای</a:t>
            </a:r>
          </a:p>
        </p:txBody>
      </p:sp>
      <p:graphicFrame>
        <p:nvGraphicFramePr>
          <p:cNvPr id="8" name="Table 7"/>
          <p:cNvGraphicFramePr>
            <a:graphicFrameLocks noGrp="1"/>
          </p:cNvGraphicFramePr>
          <p:nvPr/>
        </p:nvGraphicFramePr>
        <p:xfrm>
          <a:off x="392877" y="2643183"/>
          <a:ext cx="8358246" cy="2743200"/>
        </p:xfrm>
        <a:graphic>
          <a:graphicData uri="http://schemas.openxmlformats.org/drawingml/2006/table">
            <a:tbl>
              <a:tblPr rtl="1">
                <a:tableStyleId>{35758FB7-9AC5-4552-8A53-C91805E547FA}</a:tableStyleId>
              </a:tblPr>
              <a:tblGrid>
                <a:gridCol w="3601788"/>
                <a:gridCol w="4756458"/>
              </a:tblGrid>
              <a:tr h="331538">
                <a:tc>
                  <a:txBody>
                    <a:bodyPr/>
                    <a:lstStyle/>
                    <a:p>
                      <a:pPr algn="ctr" rtl="1">
                        <a:lnSpc>
                          <a:spcPct val="150000"/>
                        </a:lnSpc>
                        <a:spcAft>
                          <a:spcPts val="0"/>
                        </a:spcAft>
                      </a:pPr>
                      <a:r>
                        <a:rPr lang="ar-SA" sz="2000" b="1" dirty="0">
                          <a:latin typeface="Times New Roman"/>
                          <a:ea typeface="Calibri"/>
                          <a:cs typeface="B Lotus" pitchFamily="2" charset="-78"/>
                        </a:rPr>
                        <a:t>لذّت‏هاي حلال</a:t>
                      </a:r>
                      <a:endParaRPr lang="en-US" sz="2000" b="1" dirty="0">
                        <a:latin typeface="Times New Roman"/>
                        <a:ea typeface="Calibri"/>
                        <a:cs typeface="B Lotus" pitchFamily="2" charset="-78"/>
                      </a:endParaRPr>
                    </a:p>
                  </a:txBody>
                  <a:tcPr marL="68580" marR="68580" marT="0" marB="0">
                    <a:solidFill>
                      <a:schemeClr val="accent5">
                        <a:lumMod val="60000"/>
                        <a:lumOff val="40000"/>
                      </a:schemeClr>
                    </a:solidFill>
                  </a:tcPr>
                </a:tc>
                <a:tc>
                  <a:txBody>
                    <a:bodyPr/>
                    <a:lstStyle/>
                    <a:p>
                      <a:pPr indent="179705" algn="ctr" rtl="1">
                        <a:lnSpc>
                          <a:spcPct val="150000"/>
                        </a:lnSpc>
                        <a:spcAft>
                          <a:spcPts val="0"/>
                        </a:spcAft>
                      </a:pPr>
                      <a:r>
                        <a:rPr lang="ar-SA" sz="2000" b="1">
                          <a:latin typeface="Times New Roman"/>
                          <a:ea typeface="Calibri"/>
                          <a:cs typeface="B Lotus" pitchFamily="2" charset="-78"/>
                        </a:rPr>
                        <a:t>لذّت‏هاي حرام</a:t>
                      </a:r>
                      <a:endParaRPr lang="en-US" sz="2000" b="1">
                        <a:latin typeface="Times New Roman"/>
                        <a:ea typeface="Calibri"/>
                        <a:cs typeface="B Lotus" pitchFamily="2" charset="-78"/>
                      </a:endParaRPr>
                    </a:p>
                  </a:txBody>
                  <a:tcPr marL="68580" marR="68580" marT="0" marB="0">
                    <a:solidFill>
                      <a:schemeClr val="accent5">
                        <a:lumMod val="60000"/>
                        <a:lumOff val="40000"/>
                      </a:schemeClr>
                    </a:solidFill>
                  </a:tcPr>
                </a:tc>
              </a:tr>
              <a:tr h="279685">
                <a:tc>
                  <a:txBody>
                    <a:bodyPr/>
                    <a:lstStyle/>
                    <a:p>
                      <a:pPr algn="r" rtl="1">
                        <a:lnSpc>
                          <a:spcPct val="150000"/>
                        </a:lnSpc>
                        <a:spcAft>
                          <a:spcPts val="0"/>
                        </a:spcAft>
                      </a:pPr>
                      <a:r>
                        <a:rPr lang="ar-SA" sz="2000" b="1">
                          <a:latin typeface="Times New Roman"/>
                          <a:ea typeface="Calibri"/>
                          <a:cs typeface="B Lotus" pitchFamily="2" charset="-78"/>
                        </a:rPr>
                        <a:t>پايدار است.</a:t>
                      </a:r>
                      <a:endParaRPr lang="en-US" sz="2000" b="1">
                        <a:latin typeface="Times New Roman"/>
                        <a:ea typeface="Calibri"/>
                        <a:cs typeface="B Lotus" pitchFamily="2" charset="-78"/>
                      </a:endParaRPr>
                    </a:p>
                  </a:txBody>
                  <a:tcPr marL="68580" marR="68580" marT="0" marB="0"/>
                </a:tc>
                <a:tc>
                  <a:txBody>
                    <a:bodyPr/>
                    <a:lstStyle/>
                    <a:p>
                      <a:pPr algn="r" rtl="1">
                        <a:lnSpc>
                          <a:spcPct val="150000"/>
                        </a:lnSpc>
                        <a:spcAft>
                          <a:spcPts val="0"/>
                        </a:spcAft>
                      </a:pPr>
                      <a:r>
                        <a:rPr lang="ar-SA" sz="2000" b="1">
                          <a:latin typeface="Times New Roman"/>
                          <a:ea typeface="Calibri"/>
                          <a:cs typeface="B Lotus" pitchFamily="2" charset="-78"/>
                        </a:rPr>
                        <a:t>زودگذر و مقطعي است.</a:t>
                      </a:r>
                      <a:endParaRPr lang="en-US" sz="2000" b="1">
                        <a:latin typeface="Times New Roman"/>
                        <a:ea typeface="Calibri"/>
                        <a:cs typeface="B Lotus" pitchFamily="2" charset="-78"/>
                      </a:endParaRPr>
                    </a:p>
                  </a:txBody>
                  <a:tcPr marL="68580" marR="68580" marT="0" marB="0"/>
                </a:tc>
              </a:tr>
              <a:tr h="279685">
                <a:tc>
                  <a:txBody>
                    <a:bodyPr/>
                    <a:lstStyle/>
                    <a:p>
                      <a:pPr algn="r" rtl="1">
                        <a:lnSpc>
                          <a:spcPct val="150000"/>
                        </a:lnSpc>
                        <a:spcAft>
                          <a:spcPts val="0"/>
                        </a:spcAft>
                      </a:pPr>
                      <a:r>
                        <a:rPr lang="ar-SA" sz="2000" b="1">
                          <a:latin typeface="Times New Roman"/>
                          <a:ea typeface="Calibri"/>
                          <a:cs typeface="B Lotus" pitchFamily="2" charset="-78"/>
                        </a:rPr>
                        <a:t>هماهنگ بانظام خلقت است.</a:t>
                      </a:r>
                      <a:endParaRPr lang="en-US" sz="2000" b="1">
                        <a:latin typeface="Times New Roman"/>
                        <a:ea typeface="Calibri"/>
                        <a:cs typeface="B Lotus" pitchFamily="2" charset="-78"/>
                      </a:endParaRPr>
                    </a:p>
                  </a:txBody>
                  <a:tcPr marL="68580" marR="68580" marT="0" marB="0"/>
                </a:tc>
                <a:tc>
                  <a:txBody>
                    <a:bodyPr/>
                    <a:lstStyle/>
                    <a:p>
                      <a:pPr algn="r" rtl="1">
                        <a:lnSpc>
                          <a:spcPct val="150000"/>
                        </a:lnSpc>
                        <a:spcAft>
                          <a:spcPts val="0"/>
                        </a:spcAft>
                      </a:pPr>
                      <a:r>
                        <a:rPr lang="ar-SA" sz="2000" b="1">
                          <a:latin typeface="Times New Roman"/>
                          <a:ea typeface="Calibri"/>
                          <a:cs typeface="B Lotus" pitchFamily="2" charset="-78"/>
                        </a:rPr>
                        <a:t>ناهماهنگ بانظام خلقت است.</a:t>
                      </a:r>
                      <a:endParaRPr lang="en-US" sz="2000" b="1">
                        <a:latin typeface="Times New Roman"/>
                        <a:ea typeface="Calibri"/>
                        <a:cs typeface="B Lotus" pitchFamily="2" charset="-78"/>
                      </a:endParaRPr>
                    </a:p>
                  </a:txBody>
                  <a:tcPr marL="68580" marR="68580" marT="0" marB="0"/>
                </a:tc>
              </a:tr>
              <a:tr h="279685">
                <a:tc>
                  <a:txBody>
                    <a:bodyPr/>
                    <a:lstStyle/>
                    <a:p>
                      <a:pPr algn="r" rtl="1">
                        <a:lnSpc>
                          <a:spcPct val="150000"/>
                        </a:lnSpc>
                        <a:spcAft>
                          <a:spcPts val="0"/>
                        </a:spcAft>
                      </a:pPr>
                      <a:r>
                        <a:rPr lang="ar-SA" sz="2000" b="1">
                          <a:latin typeface="Times New Roman"/>
                          <a:ea typeface="Calibri"/>
                          <a:cs typeface="B Lotus" pitchFamily="2" charset="-78"/>
                        </a:rPr>
                        <a:t>چند بُعدي (لذّت‌های معنوی و...)</a:t>
                      </a:r>
                      <a:endParaRPr lang="en-US" sz="2000" b="1">
                        <a:latin typeface="Times New Roman"/>
                        <a:ea typeface="Calibri"/>
                        <a:cs typeface="B Lotus" pitchFamily="2" charset="-78"/>
                      </a:endParaRPr>
                    </a:p>
                  </a:txBody>
                  <a:tcPr marL="68580" marR="68580" marT="0" marB="0"/>
                </a:tc>
                <a:tc>
                  <a:txBody>
                    <a:bodyPr/>
                    <a:lstStyle/>
                    <a:p>
                      <a:pPr algn="r" rtl="1">
                        <a:lnSpc>
                          <a:spcPct val="150000"/>
                        </a:lnSpc>
                        <a:spcAft>
                          <a:spcPts val="0"/>
                        </a:spcAft>
                      </a:pPr>
                      <a:r>
                        <a:rPr lang="ar-SA" sz="2000" b="1">
                          <a:latin typeface="Times New Roman"/>
                          <a:ea typeface="Calibri"/>
                          <a:cs typeface="B Lotus" pitchFamily="2" charset="-78"/>
                        </a:rPr>
                        <a:t>تک بُعدي است.</a:t>
                      </a:r>
                      <a:endParaRPr lang="en-US" sz="2000" b="1">
                        <a:latin typeface="Times New Roman"/>
                        <a:ea typeface="Calibri"/>
                        <a:cs typeface="B Lotus" pitchFamily="2" charset="-78"/>
                      </a:endParaRPr>
                    </a:p>
                  </a:txBody>
                  <a:tcPr marL="68580" marR="68580" marT="0" marB="0"/>
                </a:tc>
              </a:tr>
              <a:tr h="279685">
                <a:tc>
                  <a:txBody>
                    <a:bodyPr/>
                    <a:lstStyle/>
                    <a:p>
                      <a:pPr algn="r" rtl="1">
                        <a:lnSpc>
                          <a:spcPct val="150000"/>
                        </a:lnSpc>
                        <a:spcAft>
                          <a:spcPts val="0"/>
                        </a:spcAft>
                      </a:pPr>
                      <a:r>
                        <a:rPr lang="ar-SA" sz="2000" b="1">
                          <a:latin typeface="Times New Roman"/>
                          <a:ea typeface="Calibri"/>
                          <a:cs typeface="B Lotus" pitchFamily="2" charset="-78"/>
                        </a:rPr>
                        <a:t>آرامش بخش است.</a:t>
                      </a:r>
                      <a:endParaRPr lang="en-US" sz="2000" b="1">
                        <a:latin typeface="Times New Roman"/>
                        <a:ea typeface="Calibri"/>
                        <a:cs typeface="B Lotus" pitchFamily="2" charset="-78"/>
                      </a:endParaRPr>
                    </a:p>
                  </a:txBody>
                  <a:tcPr marL="68580" marR="68580" marT="0" marB="0"/>
                </a:tc>
                <a:tc>
                  <a:txBody>
                    <a:bodyPr/>
                    <a:lstStyle/>
                    <a:p>
                      <a:pPr algn="r" rtl="1">
                        <a:lnSpc>
                          <a:spcPct val="150000"/>
                        </a:lnSpc>
                        <a:spcAft>
                          <a:spcPts val="0"/>
                        </a:spcAft>
                      </a:pPr>
                      <a:r>
                        <a:rPr lang="ar-SA" sz="2000" b="1">
                          <a:latin typeface="Times New Roman"/>
                          <a:ea typeface="Calibri"/>
                          <a:cs typeface="B Lotus" pitchFamily="2" charset="-78"/>
                        </a:rPr>
                        <a:t>همراه با اضطراب است.</a:t>
                      </a:r>
                      <a:endParaRPr lang="en-US" sz="2000" b="1">
                        <a:latin typeface="Times New Roman"/>
                        <a:ea typeface="Calibri"/>
                        <a:cs typeface="B Lotus" pitchFamily="2" charset="-78"/>
                      </a:endParaRPr>
                    </a:p>
                  </a:txBody>
                  <a:tcPr marL="68580" marR="68580" marT="0" marB="0"/>
                </a:tc>
              </a:tr>
              <a:tr h="279685">
                <a:tc>
                  <a:txBody>
                    <a:bodyPr/>
                    <a:lstStyle/>
                    <a:p>
                      <a:pPr algn="r" rtl="1">
                        <a:lnSpc>
                          <a:spcPct val="150000"/>
                        </a:lnSpc>
                        <a:spcAft>
                          <a:spcPts val="0"/>
                        </a:spcAft>
                      </a:pPr>
                      <a:r>
                        <a:rPr lang="ar-SA" sz="2000" b="1">
                          <a:latin typeface="Times New Roman"/>
                          <a:ea typeface="Calibri"/>
                          <a:cs typeface="B Lotus" pitchFamily="2" charset="-78"/>
                        </a:rPr>
                        <a:t>بدون عارضه است؛ضمناً پاداش نیز دارد.</a:t>
                      </a:r>
                      <a:endParaRPr lang="en-US" sz="2000" b="1">
                        <a:latin typeface="Times New Roman"/>
                        <a:ea typeface="Calibri"/>
                        <a:cs typeface="B Lotus" pitchFamily="2" charset="-78"/>
                      </a:endParaRPr>
                    </a:p>
                  </a:txBody>
                  <a:tcPr marL="68580" marR="68580" marT="0" marB="0"/>
                </a:tc>
                <a:tc>
                  <a:txBody>
                    <a:bodyPr/>
                    <a:lstStyle/>
                    <a:p>
                      <a:pPr algn="r" rtl="1">
                        <a:lnSpc>
                          <a:spcPct val="150000"/>
                        </a:lnSpc>
                        <a:spcAft>
                          <a:spcPts val="0"/>
                        </a:spcAft>
                      </a:pPr>
                      <a:r>
                        <a:rPr lang="ar-SA" sz="2000" b="1" dirty="0">
                          <a:latin typeface="Times New Roman"/>
                          <a:ea typeface="Calibri"/>
                          <a:cs typeface="B Lotus" pitchFamily="2" charset="-78"/>
                        </a:rPr>
                        <a:t>عوارض دارد،  مانندتغييرنعمت،نازل کننده بلاو</a:t>
                      </a:r>
                      <a:r>
                        <a:rPr lang="ar-SA" sz="2000" b="1" dirty="0" smtClean="0">
                          <a:latin typeface="Times New Roman"/>
                          <a:ea typeface="Calibri"/>
                          <a:cs typeface="B Lotus" pitchFamily="2" charset="-78"/>
                        </a:rPr>
                        <a:t>....</a:t>
                      </a:r>
                      <a:endParaRPr lang="en-US" sz="2000" b="1" dirty="0">
                        <a:latin typeface="Times New Roman"/>
                        <a:ea typeface="Calibri"/>
                        <a:cs typeface="B Lotus" pitchFamily="2" charset="-78"/>
                      </a:endParaRPr>
                    </a:p>
                  </a:txBody>
                  <a:tcPr marL="68580" marR="68580" marT="0" marB="0"/>
                </a:tc>
              </a:tr>
            </a:tbl>
          </a:graphicData>
        </a:graphic>
      </p:graphicFrame>
      <p:sp>
        <p:nvSpPr>
          <p:cNvPr id="9" name="Rounded Rectangle 8">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9" name="Rounded Rectangle 18">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0" fill="hold"/>
                                        <p:tgtEl>
                                          <p:spTgt spid="9"/>
                                        </p:tgtEl>
                                        <p:attrNameLst>
                                          <p:attrName>ppt_x</p:attrName>
                                        </p:attrNameLst>
                                      </p:cBhvr>
                                      <p:tavLst>
                                        <p:tav tm="0">
                                          <p:val>
                                            <p:strVal val="0-#ppt_w/2"/>
                                          </p:val>
                                        </p:tav>
                                        <p:tav tm="100000">
                                          <p:val>
                                            <p:strVal val="#ppt_x"/>
                                          </p:val>
                                        </p:tav>
                                      </p:tavLst>
                                    </p:anim>
                                    <p:anim calcmode="lin" valueType="num">
                                      <p:cBhvr additive="base">
                                        <p:cTn id="32" dur="1000" fill="hold"/>
                                        <p:tgtEl>
                                          <p:spTgt spid="9"/>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0"/>
                                        </p:tgtEl>
                                        <p:attrNameLst>
                                          <p:attrName>style.visibility</p:attrName>
                                        </p:attrNameLst>
                                      </p:cBhvr>
                                      <p:to>
                                        <p:strVal val="visible"/>
                                      </p:to>
                                    </p:set>
                                    <p:anim calcmode="lin" valueType="num">
                                      <p:cBhvr additive="base">
                                        <p:cTn id="35" dur="1000" fill="hold"/>
                                        <p:tgtEl>
                                          <p:spTgt spid="10"/>
                                        </p:tgtEl>
                                        <p:attrNameLst>
                                          <p:attrName>ppt_x</p:attrName>
                                        </p:attrNameLst>
                                      </p:cBhvr>
                                      <p:tavLst>
                                        <p:tav tm="0">
                                          <p:val>
                                            <p:strVal val="0-#ppt_w/2"/>
                                          </p:val>
                                        </p:tav>
                                        <p:tav tm="100000">
                                          <p:val>
                                            <p:strVal val="#ppt_x"/>
                                          </p:val>
                                        </p:tav>
                                      </p:tavLst>
                                    </p:anim>
                                    <p:anim calcmode="lin" valueType="num">
                                      <p:cBhvr additive="base">
                                        <p:cTn id="36" dur="1000" fill="hold"/>
                                        <p:tgtEl>
                                          <p:spTgt spid="10"/>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 calcmode="lin" valueType="num">
                                      <p:cBhvr additive="base">
                                        <p:cTn id="39" dur="1000" fill="hold"/>
                                        <p:tgtEl>
                                          <p:spTgt spid="11"/>
                                        </p:tgtEl>
                                        <p:attrNameLst>
                                          <p:attrName>ppt_x</p:attrName>
                                        </p:attrNameLst>
                                      </p:cBhvr>
                                      <p:tavLst>
                                        <p:tav tm="0">
                                          <p:val>
                                            <p:strVal val="0-#ppt_w/2"/>
                                          </p:val>
                                        </p:tav>
                                        <p:tav tm="100000">
                                          <p:val>
                                            <p:strVal val="#ppt_x"/>
                                          </p:val>
                                        </p:tav>
                                      </p:tavLst>
                                    </p:anim>
                                    <p:anim calcmode="lin" valueType="num">
                                      <p:cBhvr additive="base">
                                        <p:cTn id="40" dur="1000" fill="hold"/>
                                        <p:tgtEl>
                                          <p:spTgt spid="11"/>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additive="base">
                                        <p:cTn id="43" dur="1000" fill="hold"/>
                                        <p:tgtEl>
                                          <p:spTgt spid="12"/>
                                        </p:tgtEl>
                                        <p:attrNameLst>
                                          <p:attrName>ppt_x</p:attrName>
                                        </p:attrNameLst>
                                      </p:cBhvr>
                                      <p:tavLst>
                                        <p:tav tm="0">
                                          <p:val>
                                            <p:strVal val="0-#ppt_w/2"/>
                                          </p:val>
                                        </p:tav>
                                        <p:tav tm="100000">
                                          <p:val>
                                            <p:strVal val="#ppt_x"/>
                                          </p:val>
                                        </p:tav>
                                      </p:tavLst>
                                    </p:anim>
                                    <p:anim calcmode="lin" valueType="num">
                                      <p:cBhvr additive="base">
                                        <p:cTn id="44" dur="1000" fill="hold"/>
                                        <p:tgtEl>
                                          <p:spTgt spid="12"/>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1000" fill="hold"/>
                                        <p:tgtEl>
                                          <p:spTgt spid="13"/>
                                        </p:tgtEl>
                                        <p:attrNameLst>
                                          <p:attrName>ppt_x</p:attrName>
                                        </p:attrNameLst>
                                      </p:cBhvr>
                                      <p:tavLst>
                                        <p:tav tm="0">
                                          <p:val>
                                            <p:strVal val="0-#ppt_w/2"/>
                                          </p:val>
                                        </p:tav>
                                        <p:tav tm="100000">
                                          <p:val>
                                            <p:strVal val="#ppt_x"/>
                                          </p:val>
                                        </p:tav>
                                      </p:tavLst>
                                    </p:anim>
                                    <p:anim calcmode="lin" valueType="num">
                                      <p:cBhvr additive="base">
                                        <p:cTn id="48" dur="1000" fill="hold"/>
                                        <p:tgtEl>
                                          <p:spTgt spid="13"/>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1000" fill="hold"/>
                                        <p:tgtEl>
                                          <p:spTgt spid="14"/>
                                        </p:tgtEl>
                                        <p:attrNameLst>
                                          <p:attrName>ppt_x</p:attrName>
                                        </p:attrNameLst>
                                      </p:cBhvr>
                                      <p:tavLst>
                                        <p:tav tm="0">
                                          <p:val>
                                            <p:strVal val="0-#ppt_w/2"/>
                                          </p:val>
                                        </p:tav>
                                        <p:tav tm="100000">
                                          <p:val>
                                            <p:strVal val="#ppt_x"/>
                                          </p:val>
                                        </p:tav>
                                      </p:tavLst>
                                    </p:anim>
                                    <p:anim calcmode="lin" valueType="num">
                                      <p:cBhvr additive="base">
                                        <p:cTn id="52" dur="1000" fill="hold"/>
                                        <p:tgtEl>
                                          <p:spTgt spid="14"/>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5"/>
                                        </p:tgtEl>
                                        <p:attrNameLst>
                                          <p:attrName>style.visibility</p:attrName>
                                        </p:attrNameLst>
                                      </p:cBhvr>
                                      <p:to>
                                        <p:strVal val="visible"/>
                                      </p:to>
                                    </p:set>
                                    <p:anim calcmode="lin" valueType="num">
                                      <p:cBhvr additive="base">
                                        <p:cTn id="55" dur="1000" fill="hold"/>
                                        <p:tgtEl>
                                          <p:spTgt spid="15"/>
                                        </p:tgtEl>
                                        <p:attrNameLst>
                                          <p:attrName>ppt_x</p:attrName>
                                        </p:attrNameLst>
                                      </p:cBhvr>
                                      <p:tavLst>
                                        <p:tav tm="0">
                                          <p:val>
                                            <p:strVal val="0-#ppt_w/2"/>
                                          </p:val>
                                        </p:tav>
                                        <p:tav tm="100000">
                                          <p:val>
                                            <p:strVal val="#ppt_x"/>
                                          </p:val>
                                        </p:tav>
                                      </p:tavLst>
                                    </p:anim>
                                    <p:anim calcmode="lin" valueType="num">
                                      <p:cBhvr additive="base">
                                        <p:cTn id="56" dur="1000" fill="hold"/>
                                        <p:tgtEl>
                                          <p:spTgt spid="15"/>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6"/>
                                        </p:tgtEl>
                                        <p:attrNameLst>
                                          <p:attrName>style.visibility</p:attrName>
                                        </p:attrNameLst>
                                      </p:cBhvr>
                                      <p:to>
                                        <p:strVal val="visible"/>
                                      </p:to>
                                    </p:set>
                                    <p:anim calcmode="lin" valueType="num">
                                      <p:cBhvr additive="base">
                                        <p:cTn id="59" dur="1000" fill="hold"/>
                                        <p:tgtEl>
                                          <p:spTgt spid="16"/>
                                        </p:tgtEl>
                                        <p:attrNameLst>
                                          <p:attrName>ppt_x</p:attrName>
                                        </p:attrNameLst>
                                      </p:cBhvr>
                                      <p:tavLst>
                                        <p:tav tm="0">
                                          <p:val>
                                            <p:strVal val="0-#ppt_w/2"/>
                                          </p:val>
                                        </p:tav>
                                        <p:tav tm="100000">
                                          <p:val>
                                            <p:strVal val="#ppt_x"/>
                                          </p:val>
                                        </p:tav>
                                      </p:tavLst>
                                    </p:anim>
                                    <p:anim calcmode="lin" valueType="num">
                                      <p:cBhvr additive="base">
                                        <p:cTn id="60" dur="1000" fill="hold"/>
                                        <p:tgtEl>
                                          <p:spTgt spid="16"/>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7"/>
                                        </p:tgtEl>
                                        <p:attrNameLst>
                                          <p:attrName>style.visibility</p:attrName>
                                        </p:attrNameLst>
                                      </p:cBhvr>
                                      <p:to>
                                        <p:strVal val="visible"/>
                                      </p:to>
                                    </p:set>
                                    <p:anim calcmode="lin" valueType="num">
                                      <p:cBhvr additive="base">
                                        <p:cTn id="63" dur="1000" fill="hold"/>
                                        <p:tgtEl>
                                          <p:spTgt spid="17"/>
                                        </p:tgtEl>
                                        <p:attrNameLst>
                                          <p:attrName>ppt_x</p:attrName>
                                        </p:attrNameLst>
                                      </p:cBhvr>
                                      <p:tavLst>
                                        <p:tav tm="0">
                                          <p:val>
                                            <p:strVal val="0-#ppt_w/2"/>
                                          </p:val>
                                        </p:tav>
                                        <p:tav tm="100000">
                                          <p:val>
                                            <p:strVal val="#ppt_x"/>
                                          </p:val>
                                        </p:tav>
                                      </p:tavLst>
                                    </p:anim>
                                    <p:anim calcmode="lin" valueType="num">
                                      <p:cBhvr additive="base">
                                        <p:cTn id="64" dur="1000" fill="hold"/>
                                        <p:tgtEl>
                                          <p:spTgt spid="17"/>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18"/>
                                        </p:tgtEl>
                                        <p:attrNameLst>
                                          <p:attrName>style.visibility</p:attrName>
                                        </p:attrNameLst>
                                      </p:cBhvr>
                                      <p:to>
                                        <p:strVal val="visible"/>
                                      </p:to>
                                    </p:set>
                                    <p:anim calcmode="lin" valueType="num">
                                      <p:cBhvr additive="base">
                                        <p:cTn id="67" dur="1000" fill="hold"/>
                                        <p:tgtEl>
                                          <p:spTgt spid="18"/>
                                        </p:tgtEl>
                                        <p:attrNameLst>
                                          <p:attrName>ppt_x</p:attrName>
                                        </p:attrNameLst>
                                      </p:cBhvr>
                                      <p:tavLst>
                                        <p:tav tm="0">
                                          <p:val>
                                            <p:strVal val="0-#ppt_w/2"/>
                                          </p:val>
                                        </p:tav>
                                        <p:tav tm="100000">
                                          <p:val>
                                            <p:strVal val="#ppt_x"/>
                                          </p:val>
                                        </p:tav>
                                      </p:tavLst>
                                    </p:anim>
                                    <p:anim calcmode="lin" valueType="num">
                                      <p:cBhvr additive="base">
                                        <p:cTn id="68" dur="1000" fill="hold"/>
                                        <p:tgtEl>
                                          <p:spTgt spid="18"/>
                                        </p:tgtEl>
                                        <p:attrNameLst>
                                          <p:attrName>ppt_y</p:attrName>
                                        </p:attrNameLst>
                                      </p:cBhvr>
                                      <p:tavLst>
                                        <p:tav tm="0">
                                          <p:val>
                                            <p:strVal val="#ppt_y"/>
                                          </p:val>
                                        </p:tav>
                                        <p:tav tm="100000">
                                          <p:val>
                                            <p:strVal val="#ppt_y"/>
                                          </p:val>
                                        </p:tav>
                                      </p:tavLst>
                                    </p:anim>
                                  </p:childTnLst>
                                </p:cTn>
                              </p:par>
                              <p:par>
                                <p:cTn id="69" presetID="7" presetClass="entr" presetSubtype="8" fill="hold" grpId="0" nodeType="withEffect">
                                  <p:stCondLst>
                                    <p:cond delay="0"/>
                                  </p:stCondLst>
                                  <p:childTnLst>
                                    <p:set>
                                      <p:cBhvr>
                                        <p:cTn id="70" dur="1" fill="hold">
                                          <p:stCondLst>
                                            <p:cond delay="0"/>
                                          </p:stCondLst>
                                        </p:cTn>
                                        <p:tgtEl>
                                          <p:spTgt spid="19"/>
                                        </p:tgtEl>
                                        <p:attrNameLst>
                                          <p:attrName>style.visibility</p:attrName>
                                        </p:attrNameLst>
                                      </p:cBhvr>
                                      <p:to>
                                        <p:strVal val="visible"/>
                                      </p:to>
                                    </p:set>
                                    <p:anim calcmode="lin" valueType="num">
                                      <p:cBhvr additive="base">
                                        <p:cTn id="71" dur="1000" fill="hold"/>
                                        <p:tgtEl>
                                          <p:spTgt spid="19"/>
                                        </p:tgtEl>
                                        <p:attrNameLst>
                                          <p:attrName>ppt_x</p:attrName>
                                        </p:attrNameLst>
                                      </p:cBhvr>
                                      <p:tavLst>
                                        <p:tav tm="0">
                                          <p:val>
                                            <p:strVal val="0-#ppt_w/2"/>
                                          </p:val>
                                        </p:tav>
                                        <p:tav tm="100000">
                                          <p:val>
                                            <p:strVal val="#ppt_x"/>
                                          </p:val>
                                        </p:tav>
                                      </p:tavLst>
                                    </p:anim>
                                    <p:anim calcmode="lin" valueType="num">
                                      <p:cBhvr additive="base">
                                        <p:cTn id="72" dur="1000" fill="hold"/>
                                        <p:tgtEl>
                                          <p:spTgt spid="19"/>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par>
                                <p:cTn id="77" presetID="10" presetClass="entr" presetSubtype="0" fill="hold" nodeType="withEffect">
                                  <p:stCondLst>
                                    <p:cond delay="0"/>
                                  </p:stCondLst>
                                  <p:childTnLst>
                                    <p:set>
                                      <p:cBhvr>
                                        <p:cTn id="78" dur="1" fill="hold">
                                          <p:stCondLst>
                                            <p:cond delay="0"/>
                                          </p:stCondLst>
                                        </p:cTn>
                                        <p:tgtEl>
                                          <p:spTgt spid="8"/>
                                        </p:tgtEl>
                                        <p:attrNameLst>
                                          <p:attrName>style.visibility</p:attrName>
                                        </p:attrNameLst>
                                      </p:cBhvr>
                                      <p:to>
                                        <p:strVal val="visible"/>
                                      </p:to>
                                    </p:set>
                                    <p:animEffect transition="in" filter="fade">
                                      <p:cBhvr>
                                        <p:cTn id="79"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Lst>
  </p:timing>
</p:sld>
</file>

<file path=ppt/slides/slide272.xml><?xml version="1.0" encoding="utf-8"?>
<p:sld xmlns:a="http://schemas.openxmlformats.org/drawingml/2006/main" xmlns:r="http://schemas.openxmlformats.org/officeDocument/2006/relationships" xmlns:p="http://schemas.openxmlformats.org/presentationml/2006/main">
  <p:cSld>
    <p:bg>
      <p:bgPr>
        <a:blipFill dpi="0" rotWithShape="1">
          <a:blip r:embed="rId3" cstate="print">
            <a:lum/>
          </a:blip>
          <a:srcRect/>
          <a:stretch>
            <a:fillRect/>
          </a:stretch>
        </a:blipFill>
        <a:effectLst/>
      </p:bgPr>
    </p:bg>
    <p:spTree>
      <p:nvGrpSpPr>
        <p:cNvPr id="1" name=""/>
        <p:cNvGrpSpPr/>
        <p:nvPr/>
      </p:nvGrpSpPr>
      <p:grpSpPr>
        <a:xfrm>
          <a:off x="0" y="0"/>
          <a:ext cx="0" cy="0"/>
          <a:chOff x="0" y="0"/>
          <a:chExt cx="0" cy="0"/>
        </a:xfrm>
      </p:grpSpPr>
      <p:pic>
        <p:nvPicPr>
          <p:cNvPr id="2050"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5295931" y="1214422"/>
            <a:ext cx="3490911" cy="708549"/>
          </a:xfrm>
          <a:prstGeom prst="rect">
            <a:avLst/>
          </a:prstGeom>
          <a:noFill/>
        </p:spPr>
      </p:pic>
      <p:sp>
        <p:nvSpPr>
          <p:cNvPr id="14" name="TextBox 13"/>
          <p:cNvSpPr txBox="1"/>
          <p:nvPr/>
        </p:nvSpPr>
        <p:spPr>
          <a:xfrm>
            <a:off x="6494289" y="1342673"/>
            <a:ext cx="1094195"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معنای روش </a:t>
            </a:r>
            <a:endParaRPr lang="fa-IR" sz="1700" b="1" dirty="0">
              <a:effectLst/>
              <a:cs typeface="B Mitra" pitchFamily="2" charset="-78"/>
            </a:endParaRPr>
          </a:p>
        </p:txBody>
      </p:sp>
      <p:pic>
        <p:nvPicPr>
          <p:cNvPr id="23"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5081617" y="1862134"/>
            <a:ext cx="3490911" cy="708549"/>
          </a:xfrm>
          <a:prstGeom prst="rect">
            <a:avLst/>
          </a:prstGeom>
          <a:noFill/>
        </p:spPr>
      </p:pic>
      <p:pic>
        <p:nvPicPr>
          <p:cNvPr id="24"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867303" y="2500306"/>
            <a:ext cx="3490911" cy="708549"/>
          </a:xfrm>
          <a:prstGeom prst="rect">
            <a:avLst/>
          </a:prstGeom>
          <a:noFill/>
        </p:spPr>
      </p:pic>
      <p:pic>
        <p:nvPicPr>
          <p:cNvPr id="25"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652989" y="3148018"/>
            <a:ext cx="3490911" cy="708549"/>
          </a:xfrm>
          <a:prstGeom prst="rect">
            <a:avLst/>
          </a:prstGeom>
          <a:noFill/>
        </p:spPr>
      </p:pic>
      <p:pic>
        <p:nvPicPr>
          <p:cNvPr id="27"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438675" y="3790960"/>
            <a:ext cx="3490911" cy="708549"/>
          </a:xfrm>
          <a:prstGeom prst="rect">
            <a:avLst/>
          </a:prstGeom>
          <a:noFill/>
        </p:spPr>
      </p:pic>
      <p:pic>
        <p:nvPicPr>
          <p:cNvPr id="28"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224361" y="4433902"/>
            <a:ext cx="3490911" cy="708549"/>
          </a:xfrm>
          <a:prstGeom prst="rect">
            <a:avLst/>
          </a:prstGeom>
          <a:noFill/>
        </p:spPr>
      </p:pic>
      <p:pic>
        <p:nvPicPr>
          <p:cNvPr id="29"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081485" y="5076844"/>
            <a:ext cx="3490911" cy="708549"/>
          </a:xfrm>
          <a:prstGeom prst="rect">
            <a:avLst/>
          </a:prstGeom>
          <a:noFill/>
        </p:spPr>
      </p:pic>
      <p:pic>
        <p:nvPicPr>
          <p:cNvPr id="30"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3786182" y="5715016"/>
            <a:ext cx="3490911" cy="708549"/>
          </a:xfrm>
          <a:prstGeom prst="rect">
            <a:avLst/>
          </a:prstGeom>
          <a:noFill/>
        </p:spPr>
      </p:pic>
      <p:pic>
        <p:nvPicPr>
          <p:cNvPr id="53"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795469" y="1504944"/>
            <a:ext cx="3490911" cy="708549"/>
          </a:xfrm>
          <a:prstGeom prst="rect">
            <a:avLst/>
          </a:prstGeom>
          <a:noFill/>
        </p:spPr>
      </p:pic>
      <p:pic>
        <p:nvPicPr>
          <p:cNvPr id="54"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581155" y="2152656"/>
            <a:ext cx="3490911" cy="708549"/>
          </a:xfrm>
          <a:prstGeom prst="rect">
            <a:avLst/>
          </a:prstGeom>
          <a:noFill/>
        </p:spPr>
      </p:pic>
      <p:pic>
        <p:nvPicPr>
          <p:cNvPr id="55"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366841" y="2790828"/>
            <a:ext cx="3490911" cy="708549"/>
          </a:xfrm>
          <a:prstGeom prst="rect">
            <a:avLst/>
          </a:prstGeom>
          <a:noFill/>
        </p:spPr>
      </p:pic>
      <p:pic>
        <p:nvPicPr>
          <p:cNvPr id="56"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152527" y="3438540"/>
            <a:ext cx="3490911" cy="708549"/>
          </a:xfrm>
          <a:prstGeom prst="rect">
            <a:avLst/>
          </a:prstGeom>
          <a:noFill/>
        </p:spPr>
      </p:pic>
      <p:pic>
        <p:nvPicPr>
          <p:cNvPr id="57"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938213" y="4081482"/>
            <a:ext cx="3490911" cy="708549"/>
          </a:xfrm>
          <a:prstGeom prst="rect">
            <a:avLst/>
          </a:prstGeom>
          <a:noFill/>
        </p:spPr>
      </p:pic>
      <p:pic>
        <p:nvPicPr>
          <p:cNvPr id="58"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723899" y="4724424"/>
            <a:ext cx="3490911" cy="708549"/>
          </a:xfrm>
          <a:prstGeom prst="rect">
            <a:avLst/>
          </a:prstGeom>
          <a:noFill/>
        </p:spPr>
      </p:pic>
      <p:pic>
        <p:nvPicPr>
          <p:cNvPr id="59"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581023" y="5367366"/>
            <a:ext cx="3490911" cy="708549"/>
          </a:xfrm>
          <a:prstGeom prst="rect">
            <a:avLst/>
          </a:prstGeom>
          <a:noFill/>
        </p:spPr>
      </p:pic>
      <p:pic>
        <p:nvPicPr>
          <p:cNvPr id="60"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285720" y="6005538"/>
            <a:ext cx="3490911" cy="708549"/>
          </a:xfrm>
          <a:prstGeom prst="rect">
            <a:avLst/>
          </a:prstGeom>
          <a:noFill/>
        </p:spPr>
      </p:pic>
      <p:sp>
        <p:nvSpPr>
          <p:cNvPr id="61" name="TextBox 60"/>
          <p:cNvSpPr txBox="1"/>
          <p:nvPr/>
        </p:nvSpPr>
        <p:spPr>
          <a:xfrm>
            <a:off x="5958504" y="1974034"/>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 قالب داستان</a:t>
            </a:r>
            <a:endParaRPr lang="fa-IR" sz="1700" b="1" dirty="0">
              <a:effectLst/>
              <a:cs typeface="B Mitra" pitchFamily="2" charset="-78"/>
            </a:endParaRPr>
          </a:p>
        </p:txBody>
      </p:sp>
      <p:sp>
        <p:nvSpPr>
          <p:cNvPr id="62" name="TextBox 61"/>
          <p:cNvSpPr txBox="1"/>
          <p:nvPr/>
        </p:nvSpPr>
        <p:spPr>
          <a:xfrm>
            <a:off x="5529876" y="2612206"/>
            <a:ext cx="2165765"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2-قالب پرسش و پاسخ</a:t>
            </a:r>
            <a:endParaRPr lang="fa-IR" sz="1700" b="1" dirty="0">
              <a:effectLst/>
              <a:cs typeface="B Mitra" pitchFamily="2" charset="-78"/>
            </a:endParaRPr>
          </a:p>
        </p:txBody>
      </p:sp>
      <p:sp>
        <p:nvSpPr>
          <p:cNvPr id="63" name="TextBox 62"/>
          <p:cNvSpPr txBox="1"/>
          <p:nvPr/>
        </p:nvSpPr>
        <p:spPr>
          <a:xfrm>
            <a:off x="5529876" y="3276269"/>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3- قالب انواعی</a:t>
            </a:r>
            <a:endParaRPr lang="fa-IR" sz="1700" b="1" dirty="0">
              <a:effectLst/>
              <a:cs typeface="B Mitra" pitchFamily="2" charset="-78"/>
            </a:endParaRPr>
          </a:p>
        </p:txBody>
      </p:sp>
      <p:sp>
        <p:nvSpPr>
          <p:cNvPr id="64" name="TextBox 63"/>
          <p:cNvSpPr txBox="1"/>
          <p:nvPr/>
        </p:nvSpPr>
        <p:spPr>
          <a:xfrm>
            <a:off x="5315562" y="3919211"/>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4-قالب گروهی</a:t>
            </a:r>
            <a:endParaRPr lang="fa-IR" sz="1700" b="1" dirty="0">
              <a:effectLst/>
              <a:cs typeface="B Mitra" pitchFamily="2" charset="-78"/>
            </a:endParaRPr>
          </a:p>
        </p:txBody>
      </p:sp>
      <p:sp>
        <p:nvSpPr>
          <p:cNvPr id="65" name="TextBox 64"/>
          <p:cNvSpPr txBox="1"/>
          <p:nvPr/>
        </p:nvSpPr>
        <p:spPr>
          <a:xfrm>
            <a:off x="5101248" y="4562153"/>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5-قالب شعاری</a:t>
            </a:r>
            <a:endParaRPr lang="fa-IR" sz="1700" b="1" dirty="0">
              <a:effectLst/>
              <a:cs typeface="B Mitra" pitchFamily="2" charset="-78"/>
            </a:endParaRPr>
          </a:p>
        </p:txBody>
      </p:sp>
      <p:sp>
        <p:nvSpPr>
          <p:cNvPr id="66" name="TextBox 65"/>
          <p:cNvSpPr txBox="1"/>
          <p:nvPr/>
        </p:nvSpPr>
        <p:spPr>
          <a:xfrm>
            <a:off x="4958372" y="5205095"/>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6-قالب آدابی</a:t>
            </a:r>
            <a:endParaRPr lang="fa-IR" sz="1700" b="1" dirty="0">
              <a:effectLst/>
              <a:cs typeface="B Mitra" pitchFamily="2" charset="-78"/>
            </a:endParaRPr>
          </a:p>
        </p:txBody>
      </p:sp>
      <p:sp>
        <p:nvSpPr>
          <p:cNvPr id="67" name="TextBox 66"/>
          <p:cNvSpPr txBox="1"/>
          <p:nvPr/>
        </p:nvSpPr>
        <p:spPr>
          <a:xfrm>
            <a:off x="4663069" y="5843267"/>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7-قالب عددی</a:t>
            </a:r>
            <a:endParaRPr lang="fa-IR" sz="1700" b="1" dirty="0">
              <a:effectLst/>
              <a:cs typeface="B Mitra" pitchFamily="2" charset="-78"/>
            </a:endParaRPr>
          </a:p>
        </p:txBody>
      </p:sp>
      <p:sp>
        <p:nvSpPr>
          <p:cNvPr id="68" name="TextBox 67"/>
          <p:cNvSpPr txBox="1"/>
          <p:nvPr/>
        </p:nvSpPr>
        <p:spPr>
          <a:xfrm>
            <a:off x="2672356" y="1633195"/>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9-قالب نمادین</a:t>
            </a:r>
            <a:endParaRPr lang="fa-IR" sz="1700" b="1" dirty="0">
              <a:effectLst/>
              <a:cs typeface="B Mitra" pitchFamily="2" charset="-78"/>
            </a:endParaRPr>
          </a:p>
        </p:txBody>
      </p:sp>
      <p:sp>
        <p:nvSpPr>
          <p:cNvPr id="69" name="TextBox 68"/>
          <p:cNvSpPr txBox="1"/>
          <p:nvPr/>
        </p:nvSpPr>
        <p:spPr>
          <a:xfrm>
            <a:off x="2458042" y="2280907"/>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10-قالب تشبیهی</a:t>
            </a:r>
            <a:endParaRPr lang="fa-IR" sz="1700" b="1" dirty="0">
              <a:effectLst/>
              <a:cs typeface="B Mitra" pitchFamily="2" charset="-78"/>
            </a:endParaRPr>
          </a:p>
        </p:txBody>
      </p:sp>
      <p:sp>
        <p:nvSpPr>
          <p:cNvPr id="70" name="TextBox 69"/>
          <p:cNvSpPr txBox="1"/>
          <p:nvPr/>
        </p:nvSpPr>
        <p:spPr>
          <a:xfrm>
            <a:off x="2243728" y="2919079"/>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11-قالب نکته ای</a:t>
            </a:r>
            <a:endParaRPr lang="fa-IR" sz="1700" b="1" dirty="0">
              <a:effectLst/>
              <a:cs typeface="B Mitra" pitchFamily="2" charset="-78"/>
            </a:endParaRPr>
          </a:p>
        </p:txBody>
      </p:sp>
      <p:sp>
        <p:nvSpPr>
          <p:cNvPr id="71" name="TextBox 70"/>
          <p:cNvSpPr txBox="1"/>
          <p:nvPr/>
        </p:nvSpPr>
        <p:spPr>
          <a:xfrm>
            <a:off x="2029414" y="3566791"/>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12-قالب تعارضی</a:t>
            </a:r>
            <a:endParaRPr lang="fa-IR" sz="1700" b="1" dirty="0">
              <a:effectLst/>
              <a:cs typeface="B Mitra" pitchFamily="2" charset="-78"/>
            </a:endParaRPr>
          </a:p>
        </p:txBody>
      </p:sp>
      <p:sp>
        <p:nvSpPr>
          <p:cNvPr id="72" name="TextBox 71">
            <a:hlinkClick r:id="rId5" action="ppaction://hlinksldjump">
              <a:snd r:embed="rId6" name="thbad.wav"/>
            </a:hlinkClick>
            <a:hlinkHover r:id="" action="ppaction://noaction">
              <a:snd r:embed="rId7" name="0.wav"/>
            </a:hlinkHover>
          </p:cNvPr>
          <p:cNvSpPr txBox="1"/>
          <p:nvPr/>
        </p:nvSpPr>
        <p:spPr>
          <a:xfrm>
            <a:off x="1815100" y="4209733"/>
            <a:ext cx="1737137" cy="452047"/>
          </a:xfrm>
          <a:prstGeom prst="rect">
            <a:avLst/>
          </a:prstGeom>
          <a:noFill/>
        </p:spPr>
        <p:txBody>
          <a:bodyPr wrap="square" rtlCol="1" anchor="ctr">
            <a:spAutoFit/>
          </a:bodyPr>
          <a:lstStyle/>
          <a:p>
            <a:pPr algn="ctr">
              <a:lnSpc>
                <a:spcPct val="150000"/>
              </a:lnSpc>
            </a:pPr>
            <a:r>
              <a:rPr lang="fa-IR" sz="1700" b="1" dirty="0" smtClean="0">
                <a:effectLst>
                  <a:glow rad="101600">
                    <a:schemeClr val="accent3">
                      <a:satMod val="175000"/>
                      <a:alpha val="40000"/>
                    </a:schemeClr>
                  </a:glow>
                </a:effectLst>
                <a:cs typeface="B Mitra" pitchFamily="2" charset="-78"/>
              </a:rPr>
              <a:t>13-قالب مقایسه ای</a:t>
            </a:r>
            <a:endParaRPr lang="fa-IR" sz="1700" b="1" dirty="0">
              <a:effectLst>
                <a:glow rad="101600">
                  <a:schemeClr val="accent3">
                    <a:satMod val="175000"/>
                    <a:alpha val="40000"/>
                  </a:schemeClr>
                </a:glow>
              </a:effectLst>
              <a:cs typeface="B Mitra" pitchFamily="2" charset="-78"/>
            </a:endParaRPr>
          </a:p>
        </p:txBody>
      </p:sp>
      <p:sp>
        <p:nvSpPr>
          <p:cNvPr id="73" name="TextBox 72">
            <a:hlinkClick r:id="rId8" action="ppaction://hlinksldjump">
              <a:snd r:embed="rId6" name="thbad.wav"/>
            </a:hlinkClick>
            <a:hlinkHover r:id="" action="ppaction://noaction">
              <a:snd r:embed="rId7" name="0.wav"/>
            </a:hlinkHover>
          </p:cNvPr>
          <p:cNvSpPr txBox="1"/>
          <p:nvPr/>
        </p:nvSpPr>
        <p:spPr>
          <a:xfrm>
            <a:off x="1600786" y="4852675"/>
            <a:ext cx="1737137" cy="452047"/>
          </a:xfrm>
          <a:prstGeom prst="rect">
            <a:avLst/>
          </a:prstGeom>
          <a:noFill/>
        </p:spPr>
        <p:txBody>
          <a:bodyPr wrap="square" rtlCol="1" anchor="ctr">
            <a:spAutoFit/>
          </a:bodyPr>
          <a:lstStyle/>
          <a:p>
            <a:pPr algn="ctr">
              <a:lnSpc>
                <a:spcPct val="150000"/>
              </a:lnSpc>
            </a:pPr>
            <a:r>
              <a:rPr lang="fa-IR" sz="1700" b="1" dirty="0" smtClean="0">
                <a:effectLst>
                  <a:glow rad="101600">
                    <a:schemeClr val="accent3">
                      <a:satMod val="175000"/>
                      <a:alpha val="40000"/>
                    </a:schemeClr>
                  </a:glow>
                </a:effectLst>
                <a:cs typeface="B Mitra" pitchFamily="2" charset="-78"/>
              </a:rPr>
              <a:t>14-قالب نسخه ای</a:t>
            </a:r>
            <a:endParaRPr lang="fa-IR" sz="1700" b="1" dirty="0">
              <a:effectLst>
                <a:glow rad="101600">
                  <a:schemeClr val="accent3">
                    <a:satMod val="175000"/>
                    <a:alpha val="40000"/>
                  </a:schemeClr>
                </a:glow>
              </a:effectLst>
              <a:cs typeface="B Mitra" pitchFamily="2" charset="-78"/>
            </a:endParaRPr>
          </a:p>
        </p:txBody>
      </p:sp>
      <p:sp>
        <p:nvSpPr>
          <p:cNvPr id="74" name="TextBox 73"/>
          <p:cNvSpPr txBox="1"/>
          <p:nvPr/>
        </p:nvSpPr>
        <p:spPr>
          <a:xfrm>
            <a:off x="1457910" y="5495617"/>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15-قالب نمایشی</a:t>
            </a:r>
            <a:endParaRPr lang="fa-IR" sz="1700" b="1" dirty="0">
              <a:effectLst/>
              <a:cs typeface="B Mitra" pitchFamily="2" charset="-78"/>
            </a:endParaRPr>
          </a:p>
        </p:txBody>
      </p:sp>
      <p:sp>
        <p:nvSpPr>
          <p:cNvPr id="75" name="TextBox 74"/>
          <p:cNvSpPr txBox="1"/>
          <p:nvPr/>
        </p:nvSpPr>
        <p:spPr>
          <a:xfrm>
            <a:off x="1162607" y="6133789"/>
            <a:ext cx="1737137" cy="452047"/>
          </a:xfrm>
          <a:prstGeom prst="rect">
            <a:avLst/>
          </a:prstGeom>
          <a:noFill/>
        </p:spPr>
        <p:txBody>
          <a:bodyPr wrap="square" rtlCol="1" anchor="ctr">
            <a:spAutoFit/>
          </a:bodyPr>
          <a:lstStyle/>
          <a:p>
            <a:pPr algn="ctr" rtl="0">
              <a:lnSpc>
                <a:spcPct val="150000"/>
              </a:lnSpc>
            </a:pPr>
            <a:r>
              <a:rPr lang="fa-IR" sz="1700" b="1" dirty="0" smtClean="0">
                <a:effectLst/>
                <a:cs typeface="B Mitra" pitchFamily="2" charset="-78"/>
              </a:rPr>
              <a:t>16-قالب توصیفی</a:t>
            </a:r>
            <a:endParaRPr lang="fa-IR" sz="1700" b="1" dirty="0">
              <a:effectLst/>
              <a:cs typeface="B Mitra" pitchFamily="2" charset="-78"/>
            </a:endParaRPr>
          </a:p>
        </p:txBody>
      </p:sp>
      <p:pic>
        <p:nvPicPr>
          <p:cNvPr id="76" name="Picture 2" descr="G:\ramezan 1390\pic - file\bais\b1.jpg">
            <a:hlinkClick r:id="rId9" action="ppaction://hlinksldjump">
              <a:snd r:embed="rId6" name="thbad.wav"/>
            </a:hlinkClick>
            <a:hlinkHover r:id="" action="ppaction://noaction">
              <a:snd r:embed="rId7" name="0.wav"/>
            </a:hlinkHover>
          </p:cNvPr>
          <p:cNvPicPr>
            <a:picLocks noChangeAspect="1" noChangeArrowheads="1"/>
          </p:cNvPicPr>
          <p:nvPr/>
        </p:nvPicPr>
        <p:blipFill>
          <a:blip r:embed="rId10" cstate="print"/>
          <a:srcRect/>
          <a:stretch>
            <a:fillRect/>
          </a:stretch>
        </p:blipFill>
        <p:spPr bwMode="auto">
          <a:xfrm>
            <a:off x="7929586" y="241290"/>
            <a:ext cx="383226" cy="396000"/>
          </a:xfrm>
          <a:prstGeom prst="rect">
            <a:avLst/>
          </a:prstGeom>
          <a:noFill/>
        </p:spPr>
      </p:pic>
      <p:pic>
        <p:nvPicPr>
          <p:cNvPr id="77" name="Picture 5" descr="D:\narmafzar H edayat\power point\Ordodari\pic\exist copy.png">
            <a:hlinkClick r:id="" action="ppaction://hlinkshowjump?jump=endshow">
              <a:snd r:embed="rId6" name="thbad.wav"/>
            </a:hlinkClick>
            <a:hlinkHover r:id="" action="ppaction://noaction">
              <a:snd r:embed="rId7" name="0.wav"/>
            </a:hlinkHover>
          </p:cNvPr>
          <p:cNvPicPr>
            <a:picLocks noChangeAspect="1" noChangeArrowheads="1"/>
          </p:cNvPicPr>
          <p:nvPr/>
        </p:nvPicPr>
        <p:blipFill>
          <a:blip r:embed="rId11" cstate="print"/>
          <a:srcRect/>
          <a:stretch>
            <a:fillRect/>
          </a:stretch>
        </p:blipFill>
        <p:spPr bwMode="auto">
          <a:xfrm>
            <a:off x="8358214" y="214290"/>
            <a:ext cx="450000" cy="450000"/>
          </a:xfrm>
          <a:prstGeom prst="rect">
            <a:avLst/>
          </a:prstGeom>
          <a:noFill/>
        </p:spPr>
      </p:pic>
      <p:pic>
        <p:nvPicPr>
          <p:cNvPr id="37"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2081221" y="857232"/>
            <a:ext cx="3490911" cy="708549"/>
          </a:xfrm>
          <a:prstGeom prst="rect">
            <a:avLst/>
          </a:prstGeom>
          <a:noFill/>
        </p:spPr>
      </p:pic>
      <p:sp>
        <p:nvSpPr>
          <p:cNvPr id="38" name="TextBox 37"/>
          <p:cNvSpPr txBox="1"/>
          <p:nvPr/>
        </p:nvSpPr>
        <p:spPr>
          <a:xfrm>
            <a:off x="2958108" y="985483"/>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8-قالب جوانبی</a:t>
            </a:r>
            <a:endParaRPr lang="fa-IR" sz="1700" b="1" dirty="0">
              <a:effectLst/>
              <a:cs typeface="B Mitra" pitchFamily="2" charset="-78"/>
            </a:endParaRPr>
          </a:p>
        </p:txBody>
      </p:sp>
      <p:sp>
        <p:nvSpPr>
          <p:cNvPr id="39" name="TextBox 38"/>
          <p:cNvSpPr txBox="1"/>
          <p:nvPr/>
        </p:nvSpPr>
        <p:spPr>
          <a:xfrm>
            <a:off x="2143108" y="231796"/>
            <a:ext cx="5357850" cy="553998"/>
          </a:xfrm>
          <a:prstGeom prst="rect">
            <a:avLst/>
          </a:prstGeom>
          <a:noFill/>
        </p:spPr>
        <p:txBody>
          <a:bodyPr wrap="square" rtlCol="1">
            <a:spAutoFit/>
          </a:bodyPr>
          <a:lstStyle/>
          <a:p>
            <a:pPr>
              <a:lnSpc>
                <a:spcPct val="150000"/>
              </a:lnSpc>
            </a:pPr>
            <a:r>
              <a:rPr lang="fa-IR" sz="2000" b="1" dirty="0" smtClean="0">
                <a:effectLst>
                  <a:glow rad="139700">
                    <a:schemeClr val="accent5">
                      <a:satMod val="175000"/>
                      <a:alpha val="40000"/>
                    </a:schemeClr>
                  </a:glow>
                </a:effectLst>
                <a:cs typeface="B Titr" pitchFamily="2" charset="-78"/>
              </a:rPr>
              <a:t>فصل دوم : روش ها             جلسه بیست ودوم </a:t>
            </a:r>
          </a:p>
        </p:txBody>
      </p:sp>
    </p:spTree>
  </p:cSld>
  <p:clrMapOvr>
    <a:masterClrMapping/>
  </p:clrMapOvr>
  <p:transition advClick="0">
    <p:sndAc>
      <p:stSnd>
        <p:snd r:embed="rId2" name="W8.WAV"/>
      </p:stSnd>
    </p:sndAc>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fade">
                                      <p:cBhvr>
                                        <p:cTn id="7" dur="1000"/>
                                        <p:tgtEl>
                                          <p:spTgt spid="39"/>
                                        </p:tgtEl>
                                      </p:cBhvr>
                                    </p:animEffect>
                                    <p:anim calcmode="lin" valueType="num">
                                      <p:cBhvr>
                                        <p:cTn id="8" dur="1000" fill="hold"/>
                                        <p:tgtEl>
                                          <p:spTgt spid="39"/>
                                        </p:tgtEl>
                                        <p:attrNameLst>
                                          <p:attrName>ppt_x</p:attrName>
                                        </p:attrNameLst>
                                      </p:cBhvr>
                                      <p:tavLst>
                                        <p:tav tm="0">
                                          <p:val>
                                            <p:strVal val="#ppt_x"/>
                                          </p:val>
                                        </p:tav>
                                        <p:tav tm="100000">
                                          <p:val>
                                            <p:strVal val="#ppt_x"/>
                                          </p:val>
                                        </p:tav>
                                      </p:tavLst>
                                    </p:anim>
                                    <p:anim calcmode="lin" valueType="num">
                                      <p:cBhvr>
                                        <p:cTn id="9" dur="1000" fill="hold"/>
                                        <p:tgtEl>
                                          <p:spTgt spid="3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57"/>
                                        </p:tgtEl>
                                        <p:attrNameLst>
                                          <p:attrName>style.visibility</p:attrName>
                                        </p:attrNameLst>
                                      </p:cBhvr>
                                      <p:to>
                                        <p:strVal val="visible"/>
                                      </p:to>
                                    </p:set>
                                    <p:animEffect transition="in" filter="fade">
                                      <p:cBhvr>
                                        <p:cTn id="13" dur="1000"/>
                                        <p:tgtEl>
                                          <p:spTgt spid="57"/>
                                        </p:tgtEl>
                                      </p:cBhvr>
                                    </p:animEffect>
                                    <p:anim calcmode="lin" valueType="num">
                                      <p:cBhvr>
                                        <p:cTn id="14" dur="1000" fill="hold"/>
                                        <p:tgtEl>
                                          <p:spTgt spid="57"/>
                                        </p:tgtEl>
                                        <p:attrNameLst>
                                          <p:attrName>ppt_x</p:attrName>
                                        </p:attrNameLst>
                                      </p:cBhvr>
                                      <p:tavLst>
                                        <p:tav tm="0">
                                          <p:val>
                                            <p:strVal val="#ppt_x"/>
                                          </p:val>
                                        </p:tav>
                                        <p:tav tm="100000">
                                          <p:val>
                                            <p:strVal val="#ppt_x"/>
                                          </p:val>
                                        </p:tav>
                                      </p:tavLst>
                                    </p:anim>
                                    <p:anim calcmode="lin" valueType="num">
                                      <p:cBhvr>
                                        <p:cTn id="15" dur="1000" fill="hold"/>
                                        <p:tgtEl>
                                          <p:spTgt spid="57"/>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10" presetClass="entr" presetSubtype="0" fill="hold" grpId="0" nodeType="afterEffect">
                                  <p:stCondLst>
                                    <p:cond delay="0"/>
                                  </p:stCondLst>
                                  <p:childTnLst>
                                    <p:set>
                                      <p:cBhvr>
                                        <p:cTn id="18" dur="1" fill="hold">
                                          <p:stCondLst>
                                            <p:cond delay="0"/>
                                          </p:stCondLst>
                                        </p:cTn>
                                        <p:tgtEl>
                                          <p:spTgt spid="72"/>
                                        </p:tgtEl>
                                        <p:attrNameLst>
                                          <p:attrName>style.visibility</p:attrName>
                                        </p:attrNameLst>
                                      </p:cBhvr>
                                      <p:to>
                                        <p:strVal val="visible"/>
                                      </p:to>
                                    </p:set>
                                    <p:animEffect transition="in" filter="fade">
                                      <p:cBhvr>
                                        <p:cTn id="19" dur="1000"/>
                                        <p:tgtEl>
                                          <p:spTgt spid="72"/>
                                        </p:tgtEl>
                                      </p:cBhvr>
                                    </p:animEffect>
                                  </p:childTnLst>
                                </p:cTn>
                              </p:par>
                            </p:childTnLst>
                          </p:cTn>
                        </p:par>
                        <p:par>
                          <p:cTn id="20" fill="hold">
                            <p:stCondLst>
                              <p:cond delay="3000"/>
                            </p:stCondLst>
                            <p:childTnLst>
                              <p:par>
                                <p:cTn id="21" presetID="42" presetClass="entr" presetSubtype="0" fill="hold" nodeType="afterEffect">
                                  <p:stCondLst>
                                    <p:cond delay="0"/>
                                  </p:stCondLst>
                                  <p:childTnLst>
                                    <p:set>
                                      <p:cBhvr>
                                        <p:cTn id="22" dur="1" fill="hold">
                                          <p:stCondLst>
                                            <p:cond delay="0"/>
                                          </p:stCondLst>
                                        </p:cTn>
                                        <p:tgtEl>
                                          <p:spTgt spid="58"/>
                                        </p:tgtEl>
                                        <p:attrNameLst>
                                          <p:attrName>style.visibility</p:attrName>
                                        </p:attrNameLst>
                                      </p:cBhvr>
                                      <p:to>
                                        <p:strVal val="visible"/>
                                      </p:to>
                                    </p:set>
                                    <p:animEffect transition="in" filter="fade">
                                      <p:cBhvr>
                                        <p:cTn id="23" dur="1000"/>
                                        <p:tgtEl>
                                          <p:spTgt spid="58"/>
                                        </p:tgtEl>
                                      </p:cBhvr>
                                    </p:animEffect>
                                    <p:anim calcmode="lin" valueType="num">
                                      <p:cBhvr>
                                        <p:cTn id="24" dur="1000" fill="hold"/>
                                        <p:tgtEl>
                                          <p:spTgt spid="58"/>
                                        </p:tgtEl>
                                        <p:attrNameLst>
                                          <p:attrName>ppt_x</p:attrName>
                                        </p:attrNameLst>
                                      </p:cBhvr>
                                      <p:tavLst>
                                        <p:tav tm="0">
                                          <p:val>
                                            <p:strVal val="#ppt_x"/>
                                          </p:val>
                                        </p:tav>
                                        <p:tav tm="100000">
                                          <p:val>
                                            <p:strVal val="#ppt_x"/>
                                          </p:val>
                                        </p:tav>
                                      </p:tavLst>
                                    </p:anim>
                                    <p:anim calcmode="lin" valueType="num">
                                      <p:cBhvr>
                                        <p:cTn id="25" dur="1000" fill="hold"/>
                                        <p:tgtEl>
                                          <p:spTgt spid="58"/>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10" presetClass="entr" presetSubtype="0" fill="hold" grpId="0" nodeType="afterEffect">
                                  <p:stCondLst>
                                    <p:cond delay="0"/>
                                  </p:stCondLst>
                                  <p:childTnLst>
                                    <p:set>
                                      <p:cBhvr>
                                        <p:cTn id="28" dur="1" fill="hold">
                                          <p:stCondLst>
                                            <p:cond delay="0"/>
                                          </p:stCondLst>
                                        </p:cTn>
                                        <p:tgtEl>
                                          <p:spTgt spid="73"/>
                                        </p:tgtEl>
                                        <p:attrNameLst>
                                          <p:attrName>style.visibility</p:attrName>
                                        </p:attrNameLst>
                                      </p:cBhvr>
                                      <p:to>
                                        <p:strVal val="visible"/>
                                      </p:to>
                                    </p:set>
                                    <p:animEffect transition="in" filter="fade">
                                      <p:cBhvr>
                                        <p:cTn id="29" dur="1000"/>
                                        <p:tgtEl>
                                          <p:spTgt spid="73"/>
                                        </p:tgtEl>
                                      </p:cBhvr>
                                    </p:animEffect>
                                  </p:childTnLst>
                                </p:cTn>
                              </p:par>
                              <p:par>
                                <p:cTn id="30" presetID="10" presetClass="entr" presetSubtype="0" fill="hold" nodeType="withEffect">
                                  <p:stCondLst>
                                    <p:cond delay="0"/>
                                  </p:stCondLst>
                                  <p:childTnLst>
                                    <p:set>
                                      <p:cBhvr>
                                        <p:cTn id="31" dur="1" fill="hold">
                                          <p:stCondLst>
                                            <p:cond delay="0"/>
                                          </p:stCondLst>
                                        </p:cTn>
                                        <p:tgtEl>
                                          <p:spTgt spid="2050"/>
                                        </p:tgtEl>
                                        <p:attrNameLst>
                                          <p:attrName>style.visibility</p:attrName>
                                        </p:attrNameLst>
                                      </p:cBhvr>
                                      <p:to>
                                        <p:strVal val="visible"/>
                                      </p:to>
                                    </p:set>
                                    <p:animEffect transition="in" filter="fade">
                                      <p:cBhvr>
                                        <p:cTn id="32" dur="2000"/>
                                        <p:tgtEl>
                                          <p:spTgt spid="2050"/>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fade">
                                      <p:cBhvr>
                                        <p:cTn id="35" dur="2000"/>
                                        <p:tgtEl>
                                          <p:spTgt spid="14"/>
                                        </p:tgtEl>
                                      </p:cBhvr>
                                    </p:animEffect>
                                  </p:childTnLst>
                                </p:cTn>
                              </p:par>
                              <p:par>
                                <p:cTn id="36" presetID="10" presetClass="entr" presetSubtype="0" fill="hold" nodeType="withEffect">
                                  <p:stCondLst>
                                    <p:cond delay="0"/>
                                  </p:stCondLst>
                                  <p:childTnLst>
                                    <p:set>
                                      <p:cBhvr>
                                        <p:cTn id="37" dur="1" fill="hold">
                                          <p:stCondLst>
                                            <p:cond delay="0"/>
                                          </p:stCondLst>
                                        </p:cTn>
                                        <p:tgtEl>
                                          <p:spTgt spid="23"/>
                                        </p:tgtEl>
                                        <p:attrNameLst>
                                          <p:attrName>style.visibility</p:attrName>
                                        </p:attrNameLst>
                                      </p:cBhvr>
                                      <p:to>
                                        <p:strVal val="visible"/>
                                      </p:to>
                                    </p:set>
                                    <p:animEffect transition="in" filter="fade">
                                      <p:cBhvr>
                                        <p:cTn id="38" dur="2000"/>
                                        <p:tgtEl>
                                          <p:spTgt spid="23"/>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61"/>
                                        </p:tgtEl>
                                        <p:attrNameLst>
                                          <p:attrName>style.visibility</p:attrName>
                                        </p:attrNameLst>
                                      </p:cBhvr>
                                      <p:to>
                                        <p:strVal val="visible"/>
                                      </p:to>
                                    </p:set>
                                    <p:animEffect transition="in" filter="fade">
                                      <p:cBhvr>
                                        <p:cTn id="41" dur="2000"/>
                                        <p:tgtEl>
                                          <p:spTgt spid="61"/>
                                        </p:tgtEl>
                                      </p:cBhvr>
                                    </p:animEffect>
                                  </p:childTnLst>
                                </p:cTn>
                              </p:par>
                              <p:par>
                                <p:cTn id="42" presetID="10" presetClass="entr" presetSubtype="0" fill="hold" nodeType="withEffect">
                                  <p:stCondLst>
                                    <p:cond delay="0"/>
                                  </p:stCondLst>
                                  <p:childTnLst>
                                    <p:set>
                                      <p:cBhvr>
                                        <p:cTn id="43" dur="1" fill="hold">
                                          <p:stCondLst>
                                            <p:cond delay="0"/>
                                          </p:stCondLst>
                                        </p:cTn>
                                        <p:tgtEl>
                                          <p:spTgt spid="24"/>
                                        </p:tgtEl>
                                        <p:attrNameLst>
                                          <p:attrName>style.visibility</p:attrName>
                                        </p:attrNameLst>
                                      </p:cBhvr>
                                      <p:to>
                                        <p:strVal val="visible"/>
                                      </p:to>
                                    </p:set>
                                    <p:animEffect transition="in" filter="fade">
                                      <p:cBhvr>
                                        <p:cTn id="44" dur="2000"/>
                                        <p:tgtEl>
                                          <p:spTgt spid="24"/>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Effect transition="in" filter="fade">
                                      <p:cBhvr>
                                        <p:cTn id="47" dur="2000"/>
                                        <p:tgtEl>
                                          <p:spTgt spid="62"/>
                                        </p:tgtEl>
                                      </p:cBhvr>
                                    </p:animEffect>
                                  </p:childTnLst>
                                </p:cTn>
                              </p:par>
                              <p:par>
                                <p:cTn id="48" presetID="10" presetClass="entr" presetSubtype="0" fill="hold" nodeType="withEffect">
                                  <p:stCondLst>
                                    <p:cond delay="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2000"/>
                                        <p:tgtEl>
                                          <p:spTgt spid="25"/>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63"/>
                                        </p:tgtEl>
                                        <p:attrNameLst>
                                          <p:attrName>style.visibility</p:attrName>
                                        </p:attrNameLst>
                                      </p:cBhvr>
                                      <p:to>
                                        <p:strVal val="visible"/>
                                      </p:to>
                                    </p:set>
                                    <p:animEffect transition="in" filter="fade">
                                      <p:cBhvr>
                                        <p:cTn id="53" dur="2000"/>
                                        <p:tgtEl>
                                          <p:spTgt spid="63"/>
                                        </p:tgtEl>
                                      </p:cBhvr>
                                    </p:animEffect>
                                  </p:childTnLst>
                                </p:cTn>
                              </p:par>
                              <p:par>
                                <p:cTn id="54" presetID="10" presetClass="entr" presetSubtype="0" fill="hold" nodeType="withEffect">
                                  <p:stCondLst>
                                    <p:cond delay="0"/>
                                  </p:stCondLst>
                                  <p:childTnLst>
                                    <p:set>
                                      <p:cBhvr>
                                        <p:cTn id="55" dur="1" fill="hold">
                                          <p:stCondLst>
                                            <p:cond delay="0"/>
                                          </p:stCondLst>
                                        </p:cTn>
                                        <p:tgtEl>
                                          <p:spTgt spid="27"/>
                                        </p:tgtEl>
                                        <p:attrNameLst>
                                          <p:attrName>style.visibility</p:attrName>
                                        </p:attrNameLst>
                                      </p:cBhvr>
                                      <p:to>
                                        <p:strVal val="visible"/>
                                      </p:to>
                                    </p:set>
                                    <p:animEffect transition="in" filter="fade">
                                      <p:cBhvr>
                                        <p:cTn id="56" dur="2000"/>
                                        <p:tgtEl>
                                          <p:spTgt spid="27"/>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64"/>
                                        </p:tgtEl>
                                        <p:attrNameLst>
                                          <p:attrName>style.visibility</p:attrName>
                                        </p:attrNameLst>
                                      </p:cBhvr>
                                      <p:to>
                                        <p:strVal val="visible"/>
                                      </p:to>
                                    </p:set>
                                    <p:animEffect transition="in" filter="fade">
                                      <p:cBhvr>
                                        <p:cTn id="59" dur="2000"/>
                                        <p:tgtEl>
                                          <p:spTgt spid="64"/>
                                        </p:tgtEl>
                                      </p:cBhvr>
                                    </p:animEffect>
                                  </p:childTnLst>
                                </p:cTn>
                              </p:par>
                              <p:par>
                                <p:cTn id="60" presetID="10" presetClass="entr" presetSubtype="0" fill="hold" nodeType="withEffect">
                                  <p:stCondLst>
                                    <p:cond delay="0"/>
                                  </p:stCondLst>
                                  <p:childTnLst>
                                    <p:set>
                                      <p:cBhvr>
                                        <p:cTn id="61" dur="1" fill="hold">
                                          <p:stCondLst>
                                            <p:cond delay="0"/>
                                          </p:stCondLst>
                                        </p:cTn>
                                        <p:tgtEl>
                                          <p:spTgt spid="28"/>
                                        </p:tgtEl>
                                        <p:attrNameLst>
                                          <p:attrName>style.visibility</p:attrName>
                                        </p:attrNameLst>
                                      </p:cBhvr>
                                      <p:to>
                                        <p:strVal val="visible"/>
                                      </p:to>
                                    </p:set>
                                    <p:animEffect transition="in" filter="fade">
                                      <p:cBhvr>
                                        <p:cTn id="62" dur="2000"/>
                                        <p:tgtEl>
                                          <p:spTgt spid="28"/>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65"/>
                                        </p:tgtEl>
                                        <p:attrNameLst>
                                          <p:attrName>style.visibility</p:attrName>
                                        </p:attrNameLst>
                                      </p:cBhvr>
                                      <p:to>
                                        <p:strVal val="visible"/>
                                      </p:to>
                                    </p:set>
                                    <p:animEffect transition="in" filter="fade">
                                      <p:cBhvr>
                                        <p:cTn id="65" dur="2000"/>
                                        <p:tgtEl>
                                          <p:spTgt spid="65"/>
                                        </p:tgtEl>
                                      </p:cBhvr>
                                    </p:animEffect>
                                  </p:childTnLst>
                                </p:cTn>
                              </p:par>
                              <p:par>
                                <p:cTn id="66" presetID="10" presetClass="entr" presetSubtype="0" fill="hold" nodeType="withEffect">
                                  <p:stCondLst>
                                    <p:cond delay="0"/>
                                  </p:stCondLst>
                                  <p:childTnLst>
                                    <p:set>
                                      <p:cBhvr>
                                        <p:cTn id="67" dur="1" fill="hold">
                                          <p:stCondLst>
                                            <p:cond delay="0"/>
                                          </p:stCondLst>
                                        </p:cTn>
                                        <p:tgtEl>
                                          <p:spTgt spid="29"/>
                                        </p:tgtEl>
                                        <p:attrNameLst>
                                          <p:attrName>style.visibility</p:attrName>
                                        </p:attrNameLst>
                                      </p:cBhvr>
                                      <p:to>
                                        <p:strVal val="visible"/>
                                      </p:to>
                                    </p:set>
                                    <p:animEffect transition="in" filter="fade">
                                      <p:cBhvr>
                                        <p:cTn id="68" dur="2000"/>
                                        <p:tgtEl>
                                          <p:spTgt spid="29"/>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66"/>
                                        </p:tgtEl>
                                        <p:attrNameLst>
                                          <p:attrName>style.visibility</p:attrName>
                                        </p:attrNameLst>
                                      </p:cBhvr>
                                      <p:to>
                                        <p:strVal val="visible"/>
                                      </p:to>
                                    </p:set>
                                    <p:animEffect transition="in" filter="fade">
                                      <p:cBhvr>
                                        <p:cTn id="71" dur="2000"/>
                                        <p:tgtEl>
                                          <p:spTgt spid="66"/>
                                        </p:tgtEl>
                                      </p:cBhvr>
                                    </p:animEffect>
                                  </p:childTnLst>
                                </p:cTn>
                              </p:par>
                              <p:par>
                                <p:cTn id="72" presetID="10" presetClass="entr" presetSubtype="0" fill="hold" nodeType="withEffect">
                                  <p:stCondLst>
                                    <p:cond delay="0"/>
                                  </p:stCondLst>
                                  <p:childTnLst>
                                    <p:set>
                                      <p:cBhvr>
                                        <p:cTn id="73" dur="1" fill="hold">
                                          <p:stCondLst>
                                            <p:cond delay="0"/>
                                          </p:stCondLst>
                                        </p:cTn>
                                        <p:tgtEl>
                                          <p:spTgt spid="30"/>
                                        </p:tgtEl>
                                        <p:attrNameLst>
                                          <p:attrName>style.visibility</p:attrName>
                                        </p:attrNameLst>
                                      </p:cBhvr>
                                      <p:to>
                                        <p:strVal val="visible"/>
                                      </p:to>
                                    </p:set>
                                    <p:animEffect transition="in" filter="fade">
                                      <p:cBhvr>
                                        <p:cTn id="74" dur="2000"/>
                                        <p:tgtEl>
                                          <p:spTgt spid="30"/>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67"/>
                                        </p:tgtEl>
                                        <p:attrNameLst>
                                          <p:attrName>style.visibility</p:attrName>
                                        </p:attrNameLst>
                                      </p:cBhvr>
                                      <p:to>
                                        <p:strVal val="visible"/>
                                      </p:to>
                                    </p:set>
                                    <p:animEffect transition="in" filter="fade">
                                      <p:cBhvr>
                                        <p:cTn id="77" dur="2000"/>
                                        <p:tgtEl>
                                          <p:spTgt spid="67"/>
                                        </p:tgtEl>
                                      </p:cBhvr>
                                    </p:animEffect>
                                  </p:childTnLst>
                                </p:cTn>
                              </p:par>
                              <p:par>
                                <p:cTn id="78" presetID="10" presetClass="entr" presetSubtype="0" fill="hold" nodeType="withEffect">
                                  <p:stCondLst>
                                    <p:cond delay="0"/>
                                  </p:stCondLst>
                                  <p:childTnLst>
                                    <p:set>
                                      <p:cBhvr>
                                        <p:cTn id="79" dur="1" fill="hold">
                                          <p:stCondLst>
                                            <p:cond delay="0"/>
                                          </p:stCondLst>
                                        </p:cTn>
                                        <p:tgtEl>
                                          <p:spTgt spid="37"/>
                                        </p:tgtEl>
                                        <p:attrNameLst>
                                          <p:attrName>style.visibility</p:attrName>
                                        </p:attrNameLst>
                                      </p:cBhvr>
                                      <p:to>
                                        <p:strVal val="visible"/>
                                      </p:to>
                                    </p:set>
                                    <p:animEffect transition="in" filter="fade">
                                      <p:cBhvr>
                                        <p:cTn id="80" dur="2000"/>
                                        <p:tgtEl>
                                          <p:spTgt spid="37"/>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38"/>
                                        </p:tgtEl>
                                        <p:attrNameLst>
                                          <p:attrName>style.visibility</p:attrName>
                                        </p:attrNameLst>
                                      </p:cBhvr>
                                      <p:to>
                                        <p:strVal val="visible"/>
                                      </p:to>
                                    </p:set>
                                    <p:animEffect transition="in" filter="fade">
                                      <p:cBhvr>
                                        <p:cTn id="83" dur="2000"/>
                                        <p:tgtEl>
                                          <p:spTgt spid="38"/>
                                        </p:tgtEl>
                                      </p:cBhvr>
                                    </p:animEffect>
                                  </p:childTnLst>
                                </p:cTn>
                              </p:par>
                              <p:par>
                                <p:cTn id="84" presetID="10" presetClass="entr" presetSubtype="0" fill="hold" nodeType="withEffect">
                                  <p:stCondLst>
                                    <p:cond delay="0"/>
                                  </p:stCondLst>
                                  <p:childTnLst>
                                    <p:set>
                                      <p:cBhvr>
                                        <p:cTn id="85" dur="1" fill="hold">
                                          <p:stCondLst>
                                            <p:cond delay="0"/>
                                          </p:stCondLst>
                                        </p:cTn>
                                        <p:tgtEl>
                                          <p:spTgt spid="53"/>
                                        </p:tgtEl>
                                        <p:attrNameLst>
                                          <p:attrName>style.visibility</p:attrName>
                                        </p:attrNameLst>
                                      </p:cBhvr>
                                      <p:to>
                                        <p:strVal val="visible"/>
                                      </p:to>
                                    </p:set>
                                    <p:animEffect transition="in" filter="fade">
                                      <p:cBhvr>
                                        <p:cTn id="86" dur="2000"/>
                                        <p:tgtEl>
                                          <p:spTgt spid="53"/>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68"/>
                                        </p:tgtEl>
                                        <p:attrNameLst>
                                          <p:attrName>style.visibility</p:attrName>
                                        </p:attrNameLst>
                                      </p:cBhvr>
                                      <p:to>
                                        <p:strVal val="visible"/>
                                      </p:to>
                                    </p:set>
                                    <p:animEffect transition="in" filter="fade">
                                      <p:cBhvr>
                                        <p:cTn id="89" dur="2000"/>
                                        <p:tgtEl>
                                          <p:spTgt spid="68"/>
                                        </p:tgtEl>
                                      </p:cBhvr>
                                    </p:animEffect>
                                  </p:childTnLst>
                                </p:cTn>
                              </p:par>
                              <p:par>
                                <p:cTn id="90" presetID="10" presetClass="entr" presetSubtype="0" fill="hold" nodeType="withEffect">
                                  <p:stCondLst>
                                    <p:cond delay="0"/>
                                  </p:stCondLst>
                                  <p:childTnLst>
                                    <p:set>
                                      <p:cBhvr>
                                        <p:cTn id="91" dur="1" fill="hold">
                                          <p:stCondLst>
                                            <p:cond delay="0"/>
                                          </p:stCondLst>
                                        </p:cTn>
                                        <p:tgtEl>
                                          <p:spTgt spid="54"/>
                                        </p:tgtEl>
                                        <p:attrNameLst>
                                          <p:attrName>style.visibility</p:attrName>
                                        </p:attrNameLst>
                                      </p:cBhvr>
                                      <p:to>
                                        <p:strVal val="visible"/>
                                      </p:to>
                                    </p:set>
                                    <p:animEffect transition="in" filter="fade">
                                      <p:cBhvr>
                                        <p:cTn id="92" dur="2000"/>
                                        <p:tgtEl>
                                          <p:spTgt spid="54"/>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69"/>
                                        </p:tgtEl>
                                        <p:attrNameLst>
                                          <p:attrName>style.visibility</p:attrName>
                                        </p:attrNameLst>
                                      </p:cBhvr>
                                      <p:to>
                                        <p:strVal val="visible"/>
                                      </p:to>
                                    </p:set>
                                    <p:animEffect transition="in" filter="fade">
                                      <p:cBhvr>
                                        <p:cTn id="95" dur="2000"/>
                                        <p:tgtEl>
                                          <p:spTgt spid="69"/>
                                        </p:tgtEl>
                                      </p:cBhvr>
                                    </p:animEffect>
                                  </p:childTnLst>
                                </p:cTn>
                              </p:par>
                              <p:par>
                                <p:cTn id="96" presetID="10" presetClass="entr" presetSubtype="0" fill="hold" nodeType="withEffect">
                                  <p:stCondLst>
                                    <p:cond delay="0"/>
                                  </p:stCondLst>
                                  <p:childTnLst>
                                    <p:set>
                                      <p:cBhvr>
                                        <p:cTn id="97" dur="1" fill="hold">
                                          <p:stCondLst>
                                            <p:cond delay="0"/>
                                          </p:stCondLst>
                                        </p:cTn>
                                        <p:tgtEl>
                                          <p:spTgt spid="55"/>
                                        </p:tgtEl>
                                        <p:attrNameLst>
                                          <p:attrName>style.visibility</p:attrName>
                                        </p:attrNameLst>
                                      </p:cBhvr>
                                      <p:to>
                                        <p:strVal val="visible"/>
                                      </p:to>
                                    </p:set>
                                    <p:animEffect transition="in" filter="fade">
                                      <p:cBhvr>
                                        <p:cTn id="98" dur="2000"/>
                                        <p:tgtEl>
                                          <p:spTgt spid="55"/>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70"/>
                                        </p:tgtEl>
                                        <p:attrNameLst>
                                          <p:attrName>style.visibility</p:attrName>
                                        </p:attrNameLst>
                                      </p:cBhvr>
                                      <p:to>
                                        <p:strVal val="visible"/>
                                      </p:to>
                                    </p:set>
                                    <p:animEffect transition="in" filter="fade">
                                      <p:cBhvr>
                                        <p:cTn id="101" dur="2000"/>
                                        <p:tgtEl>
                                          <p:spTgt spid="70"/>
                                        </p:tgtEl>
                                      </p:cBhvr>
                                    </p:animEffect>
                                  </p:childTnLst>
                                </p:cTn>
                              </p:par>
                              <p:par>
                                <p:cTn id="102" presetID="10" presetClass="entr" presetSubtype="0" fill="hold" nodeType="withEffect">
                                  <p:stCondLst>
                                    <p:cond delay="0"/>
                                  </p:stCondLst>
                                  <p:childTnLst>
                                    <p:set>
                                      <p:cBhvr>
                                        <p:cTn id="103" dur="1" fill="hold">
                                          <p:stCondLst>
                                            <p:cond delay="0"/>
                                          </p:stCondLst>
                                        </p:cTn>
                                        <p:tgtEl>
                                          <p:spTgt spid="56"/>
                                        </p:tgtEl>
                                        <p:attrNameLst>
                                          <p:attrName>style.visibility</p:attrName>
                                        </p:attrNameLst>
                                      </p:cBhvr>
                                      <p:to>
                                        <p:strVal val="visible"/>
                                      </p:to>
                                    </p:set>
                                    <p:animEffect transition="in" filter="fade">
                                      <p:cBhvr>
                                        <p:cTn id="104" dur="2000"/>
                                        <p:tgtEl>
                                          <p:spTgt spid="56"/>
                                        </p:tgtEl>
                                      </p:cBhvr>
                                    </p:animEffect>
                                  </p:childTnLst>
                                </p:cTn>
                              </p:par>
                              <p:par>
                                <p:cTn id="105" presetID="10" presetClass="entr" presetSubtype="0" fill="hold" grpId="0" nodeType="withEffect">
                                  <p:stCondLst>
                                    <p:cond delay="0"/>
                                  </p:stCondLst>
                                  <p:childTnLst>
                                    <p:set>
                                      <p:cBhvr>
                                        <p:cTn id="106" dur="1" fill="hold">
                                          <p:stCondLst>
                                            <p:cond delay="0"/>
                                          </p:stCondLst>
                                        </p:cTn>
                                        <p:tgtEl>
                                          <p:spTgt spid="71"/>
                                        </p:tgtEl>
                                        <p:attrNameLst>
                                          <p:attrName>style.visibility</p:attrName>
                                        </p:attrNameLst>
                                      </p:cBhvr>
                                      <p:to>
                                        <p:strVal val="visible"/>
                                      </p:to>
                                    </p:set>
                                    <p:animEffect transition="in" filter="fade">
                                      <p:cBhvr>
                                        <p:cTn id="107" dur="2000"/>
                                        <p:tgtEl>
                                          <p:spTgt spid="71"/>
                                        </p:tgtEl>
                                      </p:cBhvr>
                                    </p:animEffect>
                                  </p:childTnLst>
                                </p:cTn>
                              </p:par>
                              <p:par>
                                <p:cTn id="108" presetID="10" presetClass="entr" presetSubtype="0" fill="hold" nodeType="withEffect">
                                  <p:stCondLst>
                                    <p:cond delay="0"/>
                                  </p:stCondLst>
                                  <p:childTnLst>
                                    <p:set>
                                      <p:cBhvr>
                                        <p:cTn id="109" dur="1" fill="hold">
                                          <p:stCondLst>
                                            <p:cond delay="0"/>
                                          </p:stCondLst>
                                        </p:cTn>
                                        <p:tgtEl>
                                          <p:spTgt spid="59"/>
                                        </p:tgtEl>
                                        <p:attrNameLst>
                                          <p:attrName>style.visibility</p:attrName>
                                        </p:attrNameLst>
                                      </p:cBhvr>
                                      <p:to>
                                        <p:strVal val="visible"/>
                                      </p:to>
                                    </p:set>
                                    <p:animEffect transition="in" filter="fade">
                                      <p:cBhvr>
                                        <p:cTn id="110" dur="2000"/>
                                        <p:tgtEl>
                                          <p:spTgt spid="59"/>
                                        </p:tgtEl>
                                      </p:cBhvr>
                                    </p:animEffect>
                                  </p:childTnLst>
                                </p:cTn>
                              </p:par>
                              <p:par>
                                <p:cTn id="111" presetID="10" presetClass="entr" presetSubtype="0" fill="hold" grpId="0" nodeType="withEffect">
                                  <p:stCondLst>
                                    <p:cond delay="0"/>
                                  </p:stCondLst>
                                  <p:childTnLst>
                                    <p:set>
                                      <p:cBhvr>
                                        <p:cTn id="112" dur="1" fill="hold">
                                          <p:stCondLst>
                                            <p:cond delay="0"/>
                                          </p:stCondLst>
                                        </p:cTn>
                                        <p:tgtEl>
                                          <p:spTgt spid="74"/>
                                        </p:tgtEl>
                                        <p:attrNameLst>
                                          <p:attrName>style.visibility</p:attrName>
                                        </p:attrNameLst>
                                      </p:cBhvr>
                                      <p:to>
                                        <p:strVal val="visible"/>
                                      </p:to>
                                    </p:set>
                                    <p:animEffect transition="in" filter="fade">
                                      <p:cBhvr>
                                        <p:cTn id="113" dur="2000"/>
                                        <p:tgtEl>
                                          <p:spTgt spid="74"/>
                                        </p:tgtEl>
                                      </p:cBhvr>
                                    </p:animEffect>
                                  </p:childTnLst>
                                </p:cTn>
                              </p:par>
                              <p:par>
                                <p:cTn id="114" presetID="10" presetClass="entr" presetSubtype="0" fill="hold" nodeType="withEffect">
                                  <p:stCondLst>
                                    <p:cond delay="0"/>
                                  </p:stCondLst>
                                  <p:childTnLst>
                                    <p:set>
                                      <p:cBhvr>
                                        <p:cTn id="115" dur="1" fill="hold">
                                          <p:stCondLst>
                                            <p:cond delay="0"/>
                                          </p:stCondLst>
                                        </p:cTn>
                                        <p:tgtEl>
                                          <p:spTgt spid="60"/>
                                        </p:tgtEl>
                                        <p:attrNameLst>
                                          <p:attrName>style.visibility</p:attrName>
                                        </p:attrNameLst>
                                      </p:cBhvr>
                                      <p:to>
                                        <p:strVal val="visible"/>
                                      </p:to>
                                    </p:set>
                                    <p:animEffect transition="in" filter="fade">
                                      <p:cBhvr>
                                        <p:cTn id="116" dur="2000"/>
                                        <p:tgtEl>
                                          <p:spTgt spid="60"/>
                                        </p:tgtEl>
                                      </p:cBhvr>
                                    </p:animEffect>
                                  </p:childTnLst>
                                </p:cTn>
                              </p:par>
                              <p:par>
                                <p:cTn id="117" presetID="10" presetClass="entr" presetSubtype="0" fill="hold" grpId="0" nodeType="withEffect">
                                  <p:stCondLst>
                                    <p:cond delay="0"/>
                                  </p:stCondLst>
                                  <p:childTnLst>
                                    <p:set>
                                      <p:cBhvr>
                                        <p:cTn id="118" dur="1" fill="hold">
                                          <p:stCondLst>
                                            <p:cond delay="0"/>
                                          </p:stCondLst>
                                        </p:cTn>
                                        <p:tgtEl>
                                          <p:spTgt spid="75"/>
                                        </p:tgtEl>
                                        <p:attrNameLst>
                                          <p:attrName>style.visibility</p:attrName>
                                        </p:attrNameLst>
                                      </p:cBhvr>
                                      <p:to>
                                        <p:strVal val="visible"/>
                                      </p:to>
                                    </p:set>
                                    <p:animEffect transition="in" filter="fade">
                                      <p:cBhvr>
                                        <p:cTn id="119" dur="2000"/>
                                        <p:tgtEl>
                                          <p:spTgt spid="75"/>
                                        </p:tgtEl>
                                      </p:cBhvr>
                                    </p:animEffect>
                                  </p:childTnLst>
                                </p:cTn>
                              </p:par>
                            </p:childTnLst>
                          </p:cTn>
                        </p:par>
                        <p:par>
                          <p:cTn id="120" fill="hold">
                            <p:stCondLst>
                              <p:cond delay="6000"/>
                            </p:stCondLst>
                            <p:childTnLst>
                              <p:par>
                                <p:cTn id="121" presetID="53" presetClass="entr" presetSubtype="0" fill="hold" nodeType="afterEffect">
                                  <p:stCondLst>
                                    <p:cond delay="0"/>
                                  </p:stCondLst>
                                  <p:childTnLst>
                                    <p:set>
                                      <p:cBhvr>
                                        <p:cTn id="122" dur="1" fill="hold">
                                          <p:stCondLst>
                                            <p:cond delay="0"/>
                                          </p:stCondLst>
                                        </p:cTn>
                                        <p:tgtEl>
                                          <p:spTgt spid="77"/>
                                        </p:tgtEl>
                                        <p:attrNameLst>
                                          <p:attrName>style.visibility</p:attrName>
                                        </p:attrNameLst>
                                      </p:cBhvr>
                                      <p:to>
                                        <p:strVal val="visible"/>
                                      </p:to>
                                    </p:set>
                                    <p:anim calcmode="lin" valueType="num">
                                      <p:cBhvr>
                                        <p:cTn id="123" dur="1000" fill="hold"/>
                                        <p:tgtEl>
                                          <p:spTgt spid="77"/>
                                        </p:tgtEl>
                                        <p:attrNameLst>
                                          <p:attrName>ppt_w</p:attrName>
                                        </p:attrNameLst>
                                      </p:cBhvr>
                                      <p:tavLst>
                                        <p:tav tm="0">
                                          <p:val>
                                            <p:fltVal val="0"/>
                                          </p:val>
                                        </p:tav>
                                        <p:tav tm="100000">
                                          <p:val>
                                            <p:strVal val="#ppt_w"/>
                                          </p:val>
                                        </p:tav>
                                      </p:tavLst>
                                    </p:anim>
                                    <p:anim calcmode="lin" valueType="num">
                                      <p:cBhvr>
                                        <p:cTn id="124" dur="1000" fill="hold"/>
                                        <p:tgtEl>
                                          <p:spTgt spid="77"/>
                                        </p:tgtEl>
                                        <p:attrNameLst>
                                          <p:attrName>ppt_h</p:attrName>
                                        </p:attrNameLst>
                                      </p:cBhvr>
                                      <p:tavLst>
                                        <p:tav tm="0">
                                          <p:val>
                                            <p:fltVal val="0"/>
                                          </p:val>
                                        </p:tav>
                                        <p:tav tm="100000">
                                          <p:val>
                                            <p:strVal val="#ppt_h"/>
                                          </p:val>
                                        </p:tav>
                                      </p:tavLst>
                                    </p:anim>
                                    <p:animEffect transition="in" filter="fade">
                                      <p:cBhvr>
                                        <p:cTn id="125" dur="1000"/>
                                        <p:tgtEl>
                                          <p:spTgt spid="77"/>
                                        </p:tgtEl>
                                      </p:cBhvr>
                                    </p:animEffect>
                                  </p:childTnLst>
                                </p:cTn>
                              </p:par>
                            </p:childTnLst>
                          </p:cTn>
                        </p:par>
                        <p:par>
                          <p:cTn id="126" fill="hold">
                            <p:stCondLst>
                              <p:cond delay="7000"/>
                            </p:stCondLst>
                            <p:childTnLst>
                              <p:par>
                                <p:cTn id="127" presetID="53" presetClass="entr" presetSubtype="0" fill="hold" nodeType="afterEffect">
                                  <p:stCondLst>
                                    <p:cond delay="0"/>
                                  </p:stCondLst>
                                  <p:childTnLst>
                                    <p:set>
                                      <p:cBhvr>
                                        <p:cTn id="128" dur="1" fill="hold">
                                          <p:stCondLst>
                                            <p:cond delay="0"/>
                                          </p:stCondLst>
                                        </p:cTn>
                                        <p:tgtEl>
                                          <p:spTgt spid="76"/>
                                        </p:tgtEl>
                                        <p:attrNameLst>
                                          <p:attrName>style.visibility</p:attrName>
                                        </p:attrNameLst>
                                      </p:cBhvr>
                                      <p:to>
                                        <p:strVal val="visible"/>
                                      </p:to>
                                    </p:set>
                                    <p:anim calcmode="lin" valueType="num">
                                      <p:cBhvr>
                                        <p:cTn id="129" dur="1000" fill="hold"/>
                                        <p:tgtEl>
                                          <p:spTgt spid="76"/>
                                        </p:tgtEl>
                                        <p:attrNameLst>
                                          <p:attrName>ppt_w</p:attrName>
                                        </p:attrNameLst>
                                      </p:cBhvr>
                                      <p:tavLst>
                                        <p:tav tm="0">
                                          <p:val>
                                            <p:fltVal val="0"/>
                                          </p:val>
                                        </p:tav>
                                        <p:tav tm="100000">
                                          <p:val>
                                            <p:strVal val="#ppt_w"/>
                                          </p:val>
                                        </p:tav>
                                      </p:tavLst>
                                    </p:anim>
                                    <p:anim calcmode="lin" valueType="num">
                                      <p:cBhvr>
                                        <p:cTn id="130" dur="1000" fill="hold"/>
                                        <p:tgtEl>
                                          <p:spTgt spid="76"/>
                                        </p:tgtEl>
                                        <p:attrNameLst>
                                          <p:attrName>ppt_h</p:attrName>
                                        </p:attrNameLst>
                                      </p:cBhvr>
                                      <p:tavLst>
                                        <p:tav tm="0">
                                          <p:val>
                                            <p:fltVal val="0"/>
                                          </p:val>
                                        </p:tav>
                                        <p:tav tm="100000">
                                          <p:val>
                                            <p:strVal val="#ppt_h"/>
                                          </p:val>
                                        </p:tav>
                                      </p:tavLst>
                                    </p:anim>
                                    <p:animEffect transition="in" filter="fade">
                                      <p:cBhvr>
                                        <p:cTn id="131"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61" grpId="0"/>
      <p:bldP spid="62" grpId="0"/>
      <p:bldP spid="63" grpId="0"/>
      <p:bldP spid="64" grpId="0"/>
      <p:bldP spid="65" grpId="0"/>
      <p:bldP spid="66" grpId="0"/>
      <p:bldP spid="67" grpId="0"/>
      <p:bldP spid="68" grpId="0"/>
      <p:bldP spid="69" grpId="0"/>
      <p:bldP spid="70" grpId="0"/>
      <p:bldP spid="71" grpId="0"/>
      <p:bldP spid="72" grpId="0"/>
      <p:bldP spid="73" grpId="0"/>
      <p:bldP spid="74" grpId="0"/>
      <p:bldP spid="75" grpId="0"/>
      <p:bldP spid="38" grpId="0"/>
      <p:bldP spid="39" grpId="0"/>
    </p:bldLst>
  </p:timing>
</p:sld>
</file>

<file path=ppt/slides/slide273.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198665" y="122418"/>
            <a:ext cx="2182023"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ودوم</a:t>
            </a:r>
          </a:p>
          <a:p>
            <a:pPr algn="ctr"/>
            <a:r>
              <a:rPr lang="fa-IR" sz="1700" b="1" dirty="0" smtClean="0">
                <a:effectLst>
                  <a:glow rad="101600">
                    <a:schemeClr val="accent3">
                      <a:satMod val="175000"/>
                      <a:alpha val="40000"/>
                    </a:schemeClr>
                  </a:glow>
                </a:effectLst>
                <a:cs typeface="B Mitra" pitchFamily="2" charset="-78"/>
              </a:rPr>
              <a:t>قالب مقایسه ای</a:t>
            </a:r>
          </a:p>
        </p:txBody>
      </p:sp>
      <p:sp>
        <p:nvSpPr>
          <p:cNvPr id="48" name="Rounded Rectangle 47">
            <a:hlinkClick r:id="rId9" action="ppaction://hlinksldjump">
              <a:snd r:embed="rId5" name="thbad.wav"/>
            </a:hlinkClick>
            <a:hlinkHover r:id="" action="ppaction://noaction">
              <a:snd r:embed="rId6" name="0.wav"/>
            </a:hlinkHover>
          </p:cNvPr>
          <p:cNvSpPr/>
          <p:nvPr/>
        </p:nvSpPr>
        <p:spPr>
          <a:xfrm>
            <a:off x="1176166"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51" name="Rounded Rectangle 50">
            <a:hlinkClick r:id="rId10" action="ppaction://hlinksldjump">
              <a:snd r:embed="rId5" name="thbad.wav"/>
            </a:hlinkClick>
            <a:hlinkHover r:id="" action="ppaction://noaction">
              <a:snd r:embed="rId6" name="0.wav"/>
            </a:hlinkHover>
          </p:cNvPr>
          <p:cNvSpPr/>
          <p:nvPr/>
        </p:nvSpPr>
        <p:spPr>
          <a:xfrm>
            <a:off x="74753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52" name="Rounded Rectangle 51">
            <a:hlinkClick r:id="rId11" action="ppaction://hlinksldjump">
              <a:snd r:embed="rId5" name="thbad.wav"/>
            </a:hlinkClick>
            <a:hlinkHover r:id="" action="ppaction://noaction">
              <a:snd r:embed="rId6" name="0.wav"/>
            </a:hlinkHover>
          </p:cNvPr>
          <p:cNvSpPr/>
          <p:nvPr/>
        </p:nvSpPr>
        <p:spPr>
          <a:xfrm>
            <a:off x="31891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graphicFrame>
        <p:nvGraphicFramePr>
          <p:cNvPr id="17" name="Table 16"/>
          <p:cNvGraphicFramePr>
            <a:graphicFrameLocks noGrp="1"/>
          </p:cNvGraphicFramePr>
          <p:nvPr/>
        </p:nvGraphicFramePr>
        <p:xfrm>
          <a:off x="290280" y="857232"/>
          <a:ext cx="8568000" cy="583692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 </a:t>
                      </a: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اولیا ومربّیان</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مقايسه آموزه‏های دینی و سخنان مادی</a:t>
                      </a:r>
                      <a:endPar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endPar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endPar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endPar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endPar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endPar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endPar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endPar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00000"/>
                        </a:lnSpc>
                      </a:pPr>
                      <a:endPar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00000"/>
                        </a:lnSpc>
                      </a:pPr>
                      <a:endPar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00000"/>
                        </a:lnSpc>
                      </a:pPr>
                      <a:endPar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0" rtl="1">
                        <a:lnSpc>
                          <a:spcPct val="100000"/>
                        </a:lnSpc>
                      </a:pPr>
                      <a:r>
                        <a:rPr lang="fa-IR" sz="1400" b="1" kern="1200" dirty="0" smtClean="0">
                          <a:solidFill>
                            <a:schemeClr val="tx1"/>
                          </a:solidFill>
                          <a:effectLst>
                            <a:glow rad="139700">
                              <a:schemeClr val="accent2">
                                <a:satMod val="175000"/>
                                <a:alpha val="40000"/>
                              </a:schemeClr>
                            </a:glow>
                            <a:outerShdw blurRad="38100" dist="38100" dir="2700000" algn="tl">
                              <a:srgbClr val="000000">
                                <a:alpha val="43137"/>
                              </a:srgbClr>
                            </a:outerShdw>
                          </a:effectLst>
                          <a:latin typeface="+mn-lt"/>
                          <a:ea typeface="+mn-ea"/>
                          <a:cs typeface="B Lotus" pitchFamily="2" charset="-78"/>
                        </a:rPr>
                        <a:t>*</a:t>
                      </a:r>
                      <a:r>
                        <a:rPr lang="ar-SA" sz="1400" b="1" kern="1200" dirty="0" smtClean="0">
                          <a:solidFill>
                            <a:schemeClr val="tx1"/>
                          </a:solidFill>
                          <a:latin typeface="+mn-lt"/>
                          <a:ea typeface="+mn-ea"/>
                          <a:cs typeface="B Lotus" pitchFamily="2" charset="-78"/>
                        </a:rPr>
                        <a:t>شیخ صدوق، خصال، ص385.</a:t>
                      </a:r>
                      <a:endParaRPr lang="fa-IR"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txBody>
                  <a:tcPr>
                    <a:solidFill>
                      <a:schemeClr val="accent5">
                        <a:lumMod val="40000"/>
                        <a:lumOff val="60000"/>
                        <a:alpha val="51000"/>
                      </a:schemeClr>
                    </a:solidFill>
                  </a:tcPr>
                </a:tc>
              </a:tr>
            </a:tbl>
          </a:graphicData>
        </a:graphic>
      </p:graphicFrame>
      <p:graphicFrame>
        <p:nvGraphicFramePr>
          <p:cNvPr id="18" name="Table 17"/>
          <p:cNvGraphicFramePr>
            <a:graphicFrameLocks noGrp="1"/>
          </p:cNvGraphicFramePr>
          <p:nvPr/>
        </p:nvGraphicFramePr>
        <p:xfrm>
          <a:off x="392877" y="1928802"/>
          <a:ext cx="8358246" cy="4526280"/>
        </p:xfrm>
        <a:graphic>
          <a:graphicData uri="http://schemas.openxmlformats.org/drawingml/2006/table">
            <a:tbl>
              <a:tblPr rtl="1">
                <a:tableStyleId>{35758FB7-9AC5-4552-8A53-C91805E547FA}</a:tableStyleId>
              </a:tblPr>
              <a:tblGrid>
                <a:gridCol w="3601788"/>
                <a:gridCol w="4756458"/>
              </a:tblGrid>
              <a:tr h="331538">
                <a:tc>
                  <a:txBody>
                    <a:bodyPr/>
                    <a:lstStyle/>
                    <a:p>
                      <a:pPr indent="179705" algn="ctr" rtl="1">
                        <a:lnSpc>
                          <a:spcPct val="150000"/>
                        </a:lnSpc>
                        <a:spcAft>
                          <a:spcPts val="0"/>
                        </a:spcAft>
                      </a:pPr>
                      <a:r>
                        <a:rPr lang="ar-SA" sz="1800" dirty="0">
                          <a:latin typeface="Times New Roman"/>
                          <a:ea typeface="Calibri"/>
                          <a:cs typeface="B Lotus" pitchFamily="2" charset="-78"/>
                        </a:rPr>
                        <a:t>سفارشات آسماني</a:t>
                      </a:r>
                      <a:endParaRPr lang="en-US" sz="1800" dirty="0">
                        <a:latin typeface="Times New Roman"/>
                        <a:ea typeface="Calibri"/>
                        <a:cs typeface="B Lotus" pitchFamily="2" charset="-78"/>
                      </a:endParaRPr>
                    </a:p>
                  </a:txBody>
                  <a:tcPr marL="68580" marR="68580" marT="0" marB="0">
                    <a:solidFill>
                      <a:schemeClr val="accent5">
                        <a:lumMod val="60000"/>
                        <a:lumOff val="40000"/>
                      </a:schemeClr>
                    </a:solidFill>
                  </a:tcPr>
                </a:tc>
                <a:tc>
                  <a:txBody>
                    <a:bodyPr/>
                    <a:lstStyle/>
                    <a:p>
                      <a:pPr indent="179705" algn="ctr" rtl="1">
                        <a:lnSpc>
                          <a:spcPct val="150000"/>
                        </a:lnSpc>
                        <a:spcAft>
                          <a:spcPts val="0"/>
                        </a:spcAft>
                      </a:pPr>
                      <a:r>
                        <a:rPr lang="ar-SA" sz="1800">
                          <a:latin typeface="Times New Roman"/>
                          <a:ea typeface="Calibri"/>
                          <a:cs typeface="B Lotus" pitchFamily="2" charset="-78"/>
                        </a:rPr>
                        <a:t>سفارشات زميني</a:t>
                      </a:r>
                      <a:endParaRPr lang="en-US" sz="1800">
                        <a:latin typeface="Times New Roman"/>
                        <a:ea typeface="Calibri"/>
                        <a:cs typeface="B Lotus" pitchFamily="2" charset="-78"/>
                      </a:endParaRPr>
                    </a:p>
                  </a:txBody>
                  <a:tcPr marL="68580" marR="68580" marT="0" marB="0">
                    <a:solidFill>
                      <a:schemeClr val="accent5">
                        <a:lumMod val="60000"/>
                        <a:lumOff val="40000"/>
                      </a:schemeClr>
                    </a:solidFill>
                  </a:tcPr>
                </a:tc>
              </a:tr>
              <a:tr h="279685">
                <a:tc>
                  <a:txBody>
                    <a:bodyPr/>
                    <a:lstStyle/>
                    <a:p>
                      <a:pPr algn="r" rtl="1">
                        <a:lnSpc>
                          <a:spcPct val="150000"/>
                        </a:lnSpc>
                        <a:spcAft>
                          <a:spcPts val="0"/>
                        </a:spcAft>
                      </a:pPr>
                      <a:r>
                        <a:rPr lang="ar-SA" sz="1800">
                          <a:latin typeface="Times New Roman"/>
                          <a:ea typeface="Calibri"/>
                          <a:cs typeface="B Lotus" pitchFamily="2" charset="-78"/>
                        </a:rPr>
                        <a:t>در ماديّات، به زير دست خود نگاه كن، نه به بالا دست خود.</a:t>
                      </a:r>
                      <a:endParaRPr lang="en-US" sz="1800">
                        <a:latin typeface="Times New Roman"/>
                        <a:ea typeface="Calibri"/>
                        <a:cs typeface="B Lotus" pitchFamily="2" charset="-78"/>
                      </a:endParaRPr>
                    </a:p>
                  </a:txBody>
                  <a:tcPr marL="68580" marR="68580" marT="0" marB="0"/>
                </a:tc>
                <a:tc>
                  <a:txBody>
                    <a:bodyPr/>
                    <a:lstStyle/>
                    <a:p>
                      <a:pPr algn="r" rtl="1">
                        <a:lnSpc>
                          <a:spcPct val="150000"/>
                        </a:lnSpc>
                        <a:spcAft>
                          <a:spcPts val="0"/>
                        </a:spcAft>
                      </a:pPr>
                      <a:r>
                        <a:rPr lang="ar-SA" sz="1800">
                          <a:latin typeface="Times New Roman"/>
                          <a:ea typeface="Calibri"/>
                          <a:cs typeface="B Lotus" pitchFamily="2" charset="-78"/>
                        </a:rPr>
                        <a:t>در مادیّات، به بالا دست خود نگاه کن.</a:t>
                      </a:r>
                      <a:endParaRPr lang="en-US" sz="1800">
                        <a:latin typeface="Times New Roman"/>
                        <a:ea typeface="Calibri"/>
                        <a:cs typeface="B Lotus" pitchFamily="2" charset="-78"/>
                      </a:endParaRPr>
                    </a:p>
                  </a:txBody>
                  <a:tcPr marL="68580" marR="68580" marT="0" marB="0"/>
                </a:tc>
              </a:tr>
              <a:tr h="279685">
                <a:tc>
                  <a:txBody>
                    <a:bodyPr/>
                    <a:lstStyle/>
                    <a:p>
                      <a:pPr algn="r" rtl="1">
                        <a:lnSpc>
                          <a:spcPct val="150000"/>
                        </a:lnSpc>
                        <a:spcAft>
                          <a:spcPts val="0"/>
                        </a:spcAft>
                      </a:pPr>
                      <a:r>
                        <a:rPr lang="ar-SA" sz="1800">
                          <a:latin typeface="Times New Roman"/>
                          <a:ea typeface="Calibri"/>
                          <a:cs typeface="B Lotus" pitchFamily="2" charset="-78"/>
                        </a:rPr>
                        <a:t>با فقيران دوستي وهم‌نشيني داشته باش.</a:t>
                      </a:r>
                      <a:endParaRPr lang="en-US" sz="1800">
                        <a:latin typeface="Times New Roman"/>
                        <a:ea typeface="Calibri"/>
                        <a:cs typeface="B Lotus" pitchFamily="2" charset="-78"/>
                      </a:endParaRPr>
                    </a:p>
                  </a:txBody>
                  <a:tcPr marL="68580" marR="68580" marT="0" marB="0"/>
                </a:tc>
                <a:tc>
                  <a:txBody>
                    <a:bodyPr/>
                    <a:lstStyle/>
                    <a:p>
                      <a:pPr algn="r" rtl="1">
                        <a:lnSpc>
                          <a:spcPct val="150000"/>
                        </a:lnSpc>
                        <a:spcAft>
                          <a:spcPts val="0"/>
                        </a:spcAft>
                      </a:pPr>
                      <a:r>
                        <a:rPr lang="ar-SA" sz="1800">
                          <a:latin typeface="Times New Roman"/>
                          <a:ea typeface="Calibri"/>
                          <a:cs typeface="B Lotus" pitchFamily="2" charset="-78"/>
                        </a:rPr>
                        <a:t>كبوتر با كبوتر باز با باز/كند هم جنس با هم جنس پرواز.</a:t>
                      </a:r>
                      <a:endParaRPr lang="en-US" sz="1800">
                        <a:latin typeface="Times New Roman"/>
                        <a:ea typeface="Calibri"/>
                        <a:cs typeface="B Lotus" pitchFamily="2" charset="-78"/>
                      </a:endParaRPr>
                    </a:p>
                  </a:txBody>
                  <a:tcPr marL="68580" marR="68580" marT="0" marB="0"/>
                </a:tc>
              </a:tr>
              <a:tr h="279685">
                <a:tc>
                  <a:txBody>
                    <a:bodyPr/>
                    <a:lstStyle/>
                    <a:p>
                      <a:pPr algn="r" rtl="1">
                        <a:lnSpc>
                          <a:spcPct val="150000"/>
                        </a:lnSpc>
                        <a:spcAft>
                          <a:spcPts val="0"/>
                        </a:spcAft>
                      </a:pPr>
                      <a:r>
                        <a:rPr lang="ar-SA" sz="1800">
                          <a:latin typeface="Times New Roman"/>
                          <a:ea typeface="Calibri"/>
                          <a:cs typeface="B Lotus" pitchFamily="2" charset="-78"/>
                        </a:rPr>
                        <a:t>هميشه، حق را بگو هرچند تلخ باشد.</a:t>
                      </a:r>
                      <a:endParaRPr lang="en-US" sz="1800">
                        <a:latin typeface="Times New Roman"/>
                        <a:ea typeface="Calibri"/>
                        <a:cs typeface="B Lotus" pitchFamily="2" charset="-78"/>
                      </a:endParaRPr>
                    </a:p>
                  </a:txBody>
                  <a:tcPr marL="68580" marR="68580" marT="0" marB="0"/>
                </a:tc>
                <a:tc>
                  <a:txBody>
                    <a:bodyPr/>
                    <a:lstStyle/>
                    <a:p>
                      <a:pPr algn="r" rtl="1">
                        <a:lnSpc>
                          <a:spcPct val="150000"/>
                        </a:lnSpc>
                        <a:spcAft>
                          <a:spcPts val="0"/>
                        </a:spcAft>
                      </a:pPr>
                      <a:r>
                        <a:rPr lang="ar-SA" sz="1800">
                          <a:latin typeface="Times New Roman"/>
                          <a:ea typeface="Calibri"/>
                          <a:cs typeface="B Lotus" pitchFamily="2" charset="-78"/>
                        </a:rPr>
                        <a:t>هر جا به نفع تو است، راست بگو. (زبان سرخ سر سبز می‌دهد بر باد!)</a:t>
                      </a:r>
                      <a:endParaRPr lang="en-US" sz="1800">
                        <a:latin typeface="Times New Roman"/>
                        <a:ea typeface="Calibri"/>
                        <a:cs typeface="B Lotus" pitchFamily="2" charset="-78"/>
                      </a:endParaRPr>
                    </a:p>
                  </a:txBody>
                  <a:tcPr marL="68580" marR="68580" marT="0" marB="0"/>
                </a:tc>
              </a:tr>
              <a:tr h="279685">
                <a:tc>
                  <a:txBody>
                    <a:bodyPr/>
                    <a:lstStyle/>
                    <a:p>
                      <a:pPr algn="r" rtl="1">
                        <a:lnSpc>
                          <a:spcPct val="150000"/>
                        </a:lnSpc>
                        <a:spcAft>
                          <a:spcPts val="0"/>
                        </a:spcAft>
                      </a:pPr>
                      <a:r>
                        <a:rPr lang="ar-SA" sz="1800">
                          <a:latin typeface="Times New Roman"/>
                          <a:ea typeface="Calibri"/>
                          <a:cs typeface="B Lotus" pitchFamily="2" charset="-78"/>
                        </a:rPr>
                        <a:t>صله‏ی رحم كن، هر چند او از تو روي گردان شده باشد.</a:t>
                      </a:r>
                      <a:endParaRPr lang="en-US" sz="1800">
                        <a:latin typeface="Times New Roman"/>
                        <a:ea typeface="Calibri"/>
                        <a:cs typeface="B Lotus" pitchFamily="2" charset="-78"/>
                      </a:endParaRPr>
                    </a:p>
                  </a:txBody>
                  <a:tcPr marL="68580" marR="68580" marT="0" marB="0"/>
                </a:tc>
                <a:tc>
                  <a:txBody>
                    <a:bodyPr/>
                    <a:lstStyle/>
                    <a:p>
                      <a:pPr algn="r" rtl="1">
                        <a:lnSpc>
                          <a:spcPct val="150000"/>
                        </a:lnSpc>
                        <a:spcAft>
                          <a:spcPts val="0"/>
                        </a:spcAft>
                      </a:pPr>
                      <a:r>
                        <a:rPr lang="ar-SA" sz="1800">
                          <a:latin typeface="Times New Roman"/>
                          <a:ea typeface="Calibri"/>
                          <a:cs typeface="B Lotus" pitchFamily="2" charset="-78"/>
                        </a:rPr>
                        <a:t>دوري ودوستي. يك بار رفتم، نيامد، دیگر نمی‌روم.</a:t>
                      </a:r>
                      <a:endParaRPr lang="en-US" sz="1800">
                        <a:latin typeface="Times New Roman"/>
                        <a:ea typeface="Calibri"/>
                        <a:cs typeface="B Lotus" pitchFamily="2" charset="-78"/>
                      </a:endParaRPr>
                    </a:p>
                  </a:txBody>
                  <a:tcPr marL="68580" marR="68580" marT="0" marB="0"/>
                </a:tc>
              </a:tr>
              <a:tr h="279685">
                <a:tc>
                  <a:txBody>
                    <a:bodyPr/>
                    <a:lstStyle/>
                    <a:p>
                      <a:pPr algn="r" rtl="1">
                        <a:lnSpc>
                          <a:spcPct val="150000"/>
                        </a:lnSpc>
                        <a:spcAft>
                          <a:spcPts val="0"/>
                        </a:spcAft>
                      </a:pPr>
                      <a:r>
                        <a:rPr lang="ar-SA" sz="1800" dirty="0">
                          <a:latin typeface="Times New Roman"/>
                          <a:ea typeface="Calibri"/>
                          <a:cs typeface="B Lotus" pitchFamily="2" charset="-78"/>
                        </a:rPr>
                        <a:t>در راه خدا، از سرزنش كسي نهراس</a:t>
                      </a:r>
                      <a:r>
                        <a:rPr lang="ar-SA" sz="1800" dirty="0" smtClean="0">
                          <a:latin typeface="Times New Roman"/>
                          <a:ea typeface="Calibri"/>
                          <a:cs typeface="B Lotus" pitchFamily="2" charset="-78"/>
                        </a:rPr>
                        <a:t>.</a:t>
                      </a:r>
                      <a:r>
                        <a:rPr lang="fa-IR" sz="1800" b="1" kern="1200" dirty="0" smtClean="0">
                          <a:solidFill>
                            <a:schemeClr val="tx1"/>
                          </a:solidFill>
                          <a:effectLst>
                            <a:glow rad="139700">
                              <a:schemeClr val="accent2">
                                <a:satMod val="175000"/>
                                <a:alpha val="40000"/>
                              </a:schemeClr>
                            </a:glow>
                            <a:outerShdw blurRad="38100" dist="38100" dir="2700000" algn="tl">
                              <a:srgbClr val="000000">
                                <a:alpha val="43137"/>
                              </a:srgbClr>
                            </a:outerShdw>
                          </a:effectLst>
                          <a:latin typeface="+mn-lt"/>
                          <a:ea typeface="+mn-ea"/>
                          <a:cs typeface="B Lotus" pitchFamily="2" charset="-78"/>
                        </a:rPr>
                        <a:t> *</a:t>
                      </a:r>
                      <a:endParaRPr lang="en-US" sz="1800" dirty="0">
                        <a:latin typeface="Times New Roman"/>
                        <a:ea typeface="Calibri"/>
                        <a:cs typeface="B Lotus" pitchFamily="2" charset="-78"/>
                      </a:endParaRPr>
                    </a:p>
                  </a:txBody>
                  <a:tcPr marL="68580" marR="68580" marT="0" marB="0"/>
                </a:tc>
                <a:tc>
                  <a:txBody>
                    <a:bodyPr/>
                    <a:lstStyle/>
                    <a:p>
                      <a:pPr algn="r" rtl="1">
                        <a:lnSpc>
                          <a:spcPct val="150000"/>
                        </a:lnSpc>
                        <a:spcAft>
                          <a:spcPts val="0"/>
                        </a:spcAft>
                      </a:pPr>
                      <a:r>
                        <a:rPr lang="ar-SA" sz="1800">
                          <a:latin typeface="Times New Roman"/>
                          <a:ea typeface="Calibri"/>
                          <a:cs typeface="B Lotus" pitchFamily="2" charset="-78"/>
                        </a:rPr>
                        <a:t>طوری زندگی کن تا مورد سرزنش مردم قرار نگیری.</a:t>
                      </a:r>
                      <a:endParaRPr lang="en-US" sz="1800">
                        <a:latin typeface="Times New Roman"/>
                        <a:ea typeface="Calibri"/>
                        <a:cs typeface="B Lotus" pitchFamily="2" charset="-78"/>
                      </a:endParaRPr>
                    </a:p>
                  </a:txBody>
                  <a:tcPr marL="68580" marR="68580" marT="0" marB="0"/>
                </a:tc>
              </a:tr>
              <a:tr h="279685">
                <a:tc>
                  <a:txBody>
                    <a:bodyPr/>
                    <a:lstStyle/>
                    <a:p>
                      <a:pPr algn="r" rtl="1">
                        <a:lnSpc>
                          <a:spcPct val="150000"/>
                        </a:lnSpc>
                        <a:spcAft>
                          <a:spcPts val="0"/>
                        </a:spcAft>
                      </a:pPr>
                      <a:r>
                        <a:rPr lang="ar-SA" sz="1800">
                          <a:latin typeface="Times New Roman"/>
                          <a:ea typeface="Calibri"/>
                          <a:cs typeface="B Lotus" pitchFamily="2" charset="-78"/>
                        </a:rPr>
                        <a:t>در اعمالت، رضايت خدا را جست وجو كن.</a:t>
                      </a:r>
                      <a:endParaRPr lang="en-US" sz="1800">
                        <a:latin typeface="Times New Roman"/>
                        <a:ea typeface="Calibri"/>
                        <a:cs typeface="B Lotus" pitchFamily="2" charset="-78"/>
                      </a:endParaRPr>
                    </a:p>
                  </a:txBody>
                  <a:tcPr marL="68580" marR="68580" marT="0" marB="0"/>
                </a:tc>
                <a:tc>
                  <a:txBody>
                    <a:bodyPr/>
                    <a:lstStyle/>
                    <a:p>
                      <a:pPr algn="r" rtl="1">
                        <a:lnSpc>
                          <a:spcPct val="150000"/>
                        </a:lnSpc>
                        <a:spcAft>
                          <a:spcPts val="0"/>
                        </a:spcAft>
                      </a:pPr>
                      <a:r>
                        <a:rPr lang="ar-SA" sz="1800">
                          <a:latin typeface="Times New Roman"/>
                          <a:ea typeface="Calibri"/>
                          <a:cs typeface="B Lotus" pitchFamily="2" charset="-78"/>
                        </a:rPr>
                        <a:t>خواهي نشوي رسوا/ هم رنگ جماعت شو!</a:t>
                      </a:r>
                      <a:endParaRPr lang="en-US" sz="1800">
                        <a:latin typeface="Times New Roman"/>
                        <a:ea typeface="Calibri"/>
                        <a:cs typeface="B Lotus" pitchFamily="2" charset="-78"/>
                      </a:endParaRPr>
                    </a:p>
                  </a:txBody>
                  <a:tcPr marL="68580" marR="68580" marT="0" marB="0"/>
                </a:tc>
              </a:tr>
              <a:tr h="279685">
                <a:tc>
                  <a:txBody>
                    <a:bodyPr/>
                    <a:lstStyle/>
                    <a:p>
                      <a:pPr algn="r" rtl="1">
                        <a:lnSpc>
                          <a:spcPct val="150000"/>
                        </a:lnSpc>
                        <a:spcAft>
                          <a:spcPts val="0"/>
                        </a:spcAft>
                      </a:pPr>
                      <a:r>
                        <a:rPr lang="ar-SA" sz="1800" dirty="0">
                          <a:latin typeface="Times New Roman"/>
                          <a:ea typeface="Calibri"/>
                          <a:cs typeface="B Lotus" pitchFamily="2" charset="-78"/>
                        </a:rPr>
                        <a:t>به معنويّات بیشتر اهمّیّت بده تا به دنیا.</a:t>
                      </a:r>
                      <a:endParaRPr lang="en-US" sz="1800" dirty="0">
                        <a:latin typeface="Times New Roman"/>
                        <a:ea typeface="Calibri"/>
                        <a:cs typeface="B Lotus" pitchFamily="2" charset="-78"/>
                      </a:endParaRPr>
                    </a:p>
                  </a:txBody>
                  <a:tcPr marL="68580" marR="68580" marT="0" marB="0"/>
                </a:tc>
                <a:tc>
                  <a:txBody>
                    <a:bodyPr/>
                    <a:lstStyle/>
                    <a:p>
                      <a:pPr algn="r" rtl="1">
                        <a:lnSpc>
                          <a:spcPct val="150000"/>
                        </a:lnSpc>
                        <a:spcAft>
                          <a:spcPts val="0"/>
                        </a:spcAft>
                      </a:pPr>
                      <a:r>
                        <a:rPr lang="ar-SA" sz="1800" dirty="0">
                          <a:latin typeface="Times New Roman"/>
                          <a:ea typeface="Calibri"/>
                          <a:cs typeface="B Lotus" pitchFamily="2" charset="-78"/>
                        </a:rPr>
                        <a:t>معنویّات مهم نیست.         </a:t>
                      </a:r>
                      <a:endParaRPr lang="en-US" sz="1800" dirty="0">
                        <a:latin typeface="Times New Roman"/>
                        <a:ea typeface="Calibri"/>
                        <a:cs typeface="B Lotus" pitchFamily="2" charset="-78"/>
                      </a:endParaRPr>
                    </a:p>
                  </a:txBody>
                  <a:tcPr marL="68580" marR="68580" marT="0" marB="0"/>
                </a:tc>
              </a:tr>
            </a:tbl>
          </a:graphicData>
        </a:graphic>
      </p:graphicFrame>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1000" fill="hold"/>
                                        <p:tgtEl>
                                          <p:spTgt spid="48"/>
                                        </p:tgtEl>
                                        <p:attrNameLst>
                                          <p:attrName>ppt_x</p:attrName>
                                        </p:attrNameLst>
                                      </p:cBhvr>
                                      <p:tavLst>
                                        <p:tav tm="0">
                                          <p:val>
                                            <p:strVal val="0-#ppt_w/2"/>
                                          </p:val>
                                        </p:tav>
                                        <p:tav tm="100000">
                                          <p:val>
                                            <p:strVal val="#ppt_x"/>
                                          </p:val>
                                        </p:tav>
                                      </p:tavLst>
                                    </p:anim>
                                    <p:anim calcmode="lin" valueType="num">
                                      <p:cBhvr additive="base">
                                        <p:cTn id="32" dur="1000" fill="hold"/>
                                        <p:tgtEl>
                                          <p:spTgt spid="4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51"/>
                                        </p:tgtEl>
                                        <p:attrNameLst>
                                          <p:attrName>style.visibility</p:attrName>
                                        </p:attrNameLst>
                                      </p:cBhvr>
                                      <p:to>
                                        <p:strVal val="visible"/>
                                      </p:to>
                                    </p:set>
                                    <p:anim calcmode="lin" valueType="num">
                                      <p:cBhvr additive="base">
                                        <p:cTn id="35" dur="1000" fill="hold"/>
                                        <p:tgtEl>
                                          <p:spTgt spid="51"/>
                                        </p:tgtEl>
                                        <p:attrNameLst>
                                          <p:attrName>ppt_x</p:attrName>
                                        </p:attrNameLst>
                                      </p:cBhvr>
                                      <p:tavLst>
                                        <p:tav tm="0">
                                          <p:val>
                                            <p:strVal val="0-#ppt_w/2"/>
                                          </p:val>
                                        </p:tav>
                                        <p:tav tm="100000">
                                          <p:val>
                                            <p:strVal val="#ppt_x"/>
                                          </p:val>
                                        </p:tav>
                                      </p:tavLst>
                                    </p:anim>
                                    <p:anim calcmode="lin" valueType="num">
                                      <p:cBhvr additive="base">
                                        <p:cTn id="36" dur="1000" fill="hold"/>
                                        <p:tgtEl>
                                          <p:spTgt spid="51"/>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52"/>
                                        </p:tgtEl>
                                        <p:attrNameLst>
                                          <p:attrName>style.visibility</p:attrName>
                                        </p:attrNameLst>
                                      </p:cBhvr>
                                      <p:to>
                                        <p:strVal val="visible"/>
                                      </p:to>
                                    </p:set>
                                    <p:anim calcmode="lin" valueType="num">
                                      <p:cBhvr additive="base">
                                        <p:cTn id="39" dur="1000" fill="hold"/>
                                        <p:tgtEl>
                                          <p:spTgt spid="52"/>
                                        </p:tgtEl>
                                        <p:attrNameLst>
                                          <p:attrName>ppt_x</p:attrName>
                                        </p:attrNameLst>
                                      </p:cBhvr>
                                      <p:tavLst>
                                        <p:tav tm="0">
                                          <p:val>
                                            <p:strVal val="0-#ppt_w/2"/>
                                          </p:val>
                                        </p:tav>
                                        <p:tav tm="100000">
                                          <p:val>
                                            <p:strVal val="#ppt_x"/>
                                          </p:val>
                                        </p:tav>
                                      </p:tavLst>
                                    </p:anim>
                                    <p:anim calcmode="lin" valueType="num">
                                      <p:cBhvr additive="base">
                                        <p:cTn id="40" dur="1000" fill="hold"/>
                                        <p:tgtEl>
                                          <p:spTgt spid="52"/>
                                        </p:tgtEl>
                                        <p:attrNameLst>
                                          <p:attrName>ppt_y</p:attrName>
                                        </p:attrNameLst>
                                      </p:cBhvr>
                                      <p:tavLst>
                                        <p:tav tm="0">
                                          <p:val>
                                            <p:strVal val="#ppt_y"/>
                                          </p:val>
                                        </p:tav>
                                        <p:tav tm="100000">
                                          <p:val>
                                            <p:strVal val="#ppt_y"/>
                                          </p:val>
                                        </p:tav>
                                      </p:tavLst>
                                    </p:anim>
                                  </p:childTnLst>
                                </p:cTn>
                              </p:par>
                            </p:childTnLst>
                          </p:cTn>
                        </p:par>
                        <p:par>
                          <p:cTn id="41" fill="hold">
                            <p:stCondLst>
                              <p:cond delay="2000"/>
                            </p:stCondLst>
                            <p:childTnLst>
                              <p:par>
                                <p:cTn id="42" presetID="10" presetClass="entr" presetSubtype="0" fill="hold" nodeType="after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1000"/>
                                        <p:tgtEl>
                                          <p:spTgt spid="17"/>
                                        </p:tgtEl>
                                      </p:cBhvr>
                                    </p:animEffect>
                                  </p:childTnLst>
                                </p:cTn>
                              </p:par>
                              <p:par>
                                <p:cTn id="45" presetID="10" presetClass="entr" presetSubtype="0" fill="hold" nodeType="withEffect">
                                  <p:stCondLst>
                                    <p:cond delay="0"/>
                                  </p:stCondLst>
                                  <p:childTnLst>
                                    <p:set>
                                      <p:cBhvr>
                                        <p:cTn id="46" dur="1" fill="hold">
                                          <p:stCondLst>
                                            <p:cond delay="0"/>
                                          </p:stCondLst>
                                        </p:cTn>
                                        <p:tgtEl>
                                          <p:spTgt spid="18"/>
                                        </p:tgtEl>
                                        <p:attrNameLst>
                                          <p:attrName>style.visibility</p:attrName>
                                        </p:attrNameLst>
                                      </p:cBhvr>
                                      <p:to>
                                        <p:strVal val="visible"/>
                                      </p:to>
                                    </p:set>
                                    <p:animEffect transition="in" filter="fade">
                                      <p:cBhvr>
                                        <p:cTn id="47" dur="1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48" grpId="0" animBg="1"/>
      <p:bldP spid="51" grpId="0" animBg="1"/>
      <p:bldP spid="52" grpId="0" animBg="1"/>
    </p:bldLst>
  </p:timing>
</p:sld>
</file>

<file path=ppt/slides/slide274.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198665" y="122418"/>
            <a:ext cx="2182023"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ودوم</a:t>
            </a:r>
          </a:p>
          <a:p>
            <a:pPr algn="ctr"/>
            <a:r>
              <a:rPr lang="fa-IR" sz="1700" b="1" dirty="0" smtClean="0">
                <a:effectLst>
                  <a:glow rad="101600">
                    <a:schemeClr val="accent3">
                      <a:satMod val="175000"/>
                      <a:alpha val="40000"/>
                    </a:schemeClr>
                  </a:glow>
                </a:effectLst>
                <a:cs typeface="B Mitra" pitchFamily="2" charset="-78"/>
              </a:rPr>
              <a:t>قالب مقایسه ای</a:t>
            </a:r>
          </a:p>
        </p:txBody>
      </p:sp>
      <p:graphicFrame>
        <p:nvGraphicFramePr>
          <p:cNvPr id="17" name="Table 16"/>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نمونه‏ی دوم: 		</a:t>
                      </a:r>
                      <a:endPar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مقايسه‏ی جاهليّت ديروز و امروز:</a:t>
                      </a:r>
                      <a:endPar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endPar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endPar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endPar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endPar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endPar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endPar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endPar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endPar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endPar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0" rtl="1">
                        <a:lnSpc>
                          <a:spcPct val="150000"/>
                        </a:lnSpc>
                      </a:pPr>
                      <a:r>
                        <a:rPr lang="fa-IR" sz="1800" b="1" kern="1200" dirty="0" smtClean="0">
                          <a:solidFill>
                            <a:schemeClr val="tx1"/>
                          </a:solidFill>
                          <a:effectLst>
                            <a:glow rad="139700">
                              <a:schemeClr val="accent2">
                                <a:satMod val="175000"/>
                                <a:alpha val="40000"/>
                              </a:schemeClr>
                            </a:glow>
                            <a:outerShdw blurRad="38100" dist="38100" dir="2700000" algn="tl">
                              <a:srgbClr val="000000">
                                <a:alpha val="43137"/>
                              </a:srgbClr>
                            </a:outerShdw>
                          </a:effectLst>
                          <a:latin typeface="+mn-lt"/>
                          <a:ea typeface="+mn-ea"/>
                          <a:cs typeface="B Lotus" pitchFamily="2" charset="-78"/>
                        </a:rPr>
                        <a:t>*</a:t>
                      </a:r>
                      <a:r>
                        <a:rPr lang="ar-SA" sz="1800" b="1" kern="1200" dirty="0" smtClean="0">
                          <a:solidFill>
                            <a:schemeClr val="tx1"/>
                          </a:solidFill>
                          <a:latin typeface="+mn-lt"/>
                          <a:ea typeface="+mn-ea"/>
                          <a:cs typeface="B Lotus" pitchFamily="2" charset="-78"/>
                        </a:rPr>
                        <a:t>فرقان: 43.</a:t>
                      </a:r>
                      <a:endParaRPr lang="en-US" sz="2000" b="1" kern="1200" dirty="0">
                        <a:solidFill>
                          <a:schemeClr val="tx1"/>
                        </a:solidFill>
                        <a:effectLst>
                          <a:outerShdw blurRad="38100" dist="38100" dir="2700000" algn="tl">
                            <a:srgbClr val="000000">
                              <a:alpha val="43137"/>
                            </a:srgbClr>
                          </a:outerShdw>
                        </a:effectLst>
                        <a:latin typeface="+mn-lt"/>
                        <a:ea typeface="+mn-ea"/>
                        <a:cs typeface="B Lotus" pitchFamily="2" charset="-78"/>
                      </a:endParaRPr>
                    </a:p>
                  </a:txBody>
                  <a:tcPr>
                    <a:solidFill>
                      <a:schemeClr val="accent5">
                        <a:lumMod val="40000"/>
                        <a:lumOff val="60000"/>
                        <a:alpha val="51000"/>
                      </a:schemeClr>
                    </a:solidFill>
                  </a:tcPr>
                </a:tc>
              </a:tr>
            </a:tbl>
          </a:graphicData>
        </a:graphic>
      </p:graphicFrame>
      <p:graphicFrame>
        <p:nvGraphicFramePr>
          <p:cNvPr id="18" name="Table 17"/>
          <p:cNvGraphicFramePr>
            <a:graphicFrameLocks noGrp="1"/>
          </p:cNvGraphicFramePr>
          <p:nvPr/>
        </p:nvGraphicFramePr>
        <p:xfrm>
          <a:off x="392877" y="1928802"/>
          <a:ext cx="8358246" cy="4008120"/>
        </p:xfrm>
        <a:graphic>
          <a:graphicData uri="http://schemas.openxmlformats.org/drawingml/2006/table">
            <a:tbl>
              <a:tblPr rtl="1">
                <a:tableStyleId>{35758FB7-9AC5-4552-8A53-C91805E547FA}</a:tableStyleId>
              </a:tblPr>
              <a:tblGrid>
                <a:gridCol w="3601788"/>
                <a:gridCol w="4756458"/>
              </a:tblGrid>
              <a:tr h="331538">
                <a:tc>
                  <a:txBody>
                    <a:bodyPr/>
                    <a:lstStyle/>
                    <a:p>
                      <a:pPr indent="180340" algn="ctr" rtl="1">
                        <a:lnSpc>
                          <a:spcPct val="115000"/>
                        </a:lnSpc>
                        <a:spcAft>
                          <a:spcPts val="0"/>
                        </a:spcAft>
                      </a:pPr>
                      <a:r>
                        <a:rPr lang="ar-SA" sz="2000" dirty="0">
                          <a:effectLst>
                            <a:outerShdw blurRad="38100" dist="38100" dir="2700000" algn="tl">
                              <a:srgbClr val="000000">
                                <a:alpha val="43137"/>
                              </a:srgbClr>
                            </a:outerShdw>
                          </a:effectLst>
                          <a:latin typeface="Times New Roman"/>
                          <a:ea typeface="Calibri"/>
                          <a:cs typeface="B Lotus" pitchFamily="2" charset="-78"/>
                        </a:rPr>
                        <a:t>جاهليّت ديروز</a:t>
                      </a:r>
                      <a:endParaRPr lang="en-US" sz="2000" dirty="0">
                        <a:effectLst>
                          <a:outerShdw blurRad="38100" dist="38100" dir="2700000" algn="tl">
                            <a:srgbClr val="000000">
                              <a:alpha val="43137"/>
                            </a:srgbClr>
                          </a:outerShdw>
                        </a:effectLst>
                        <a:latin typeface="Times New Roman"/>
                        <a:ea typeface="Calibri"/>
                        <a:cs typeface="B Lotus" pitchFamily="2" charset="-78"/>
                      </a:endParaRPr>
                    </a:p>
                  </a:txBody>
                  <a:tcPr marL="68580" marR="68580" marT="0" marB="0">
                    <a:solidFill>
                      <a:schemeClr val="accent5">
                        <a:lumMod val="60000"/>
                        <a:lumOff val="40000"/>
                      </a:schemeClr>
                    </a:solidFill>
                  </a:tcPr>
                </a:tc>
                <a:tc>
                  <a:txBody>
                    <a:bodyPr/>
                    <a:lstStyle/>
                    <a:p>
                      <a:pPr indent="180340" algn="ctr" rtl="1">
                        <a:lnSpc>
                          <a:spcPct val="115000"/>
                        </a:lnSpc>
                        <a:spcAft>
                          <a:spcPts val="0"/>
                        </a:spcAft>
                      </a:pPr>
                      <a:r>
                        <a:rPr lang="ar-SA" sz="2000" dirty="0">
                          <a:effectLst>
                            <a:outerShdw blurRad="38100" dist="38100" dir="2700000" algn="tl">
                              <a:srgbClr val="000000">
                                <a:alpha val="43137"/>
                              </a:srgbClr>
                            </a:outerShdw>
                          </a:effectLst>
                          <a:latin typeface="Times New Roman"/>
                          <a:ea typeface="Calibri"/>
                          <a:cs typeface="B Lotus" pitchFamily="2" charset="-78"/>
                        </a:rPr>
                        <a:t>جاهليّت امروز</a:t>
                      </a:r>
                      <a:endParaRPr lang="en-US" sz="2000" dirty="0">
                        <a:effectLst>
                          <a:outerShdw blurRad="38100" dist="38100" dir="2700000" algn="tl">
                            <a:srgbClr val="000000">
                              <a:alpha val="43137"/>
                            </a:srgbClr>
                          </a:outerShdw>
                        </a:effectLst>
                        <a:latin typeface="Times New Roman"/>
                        <a:ea typeface="Calibri"/>
                        <a:cs typeface="B Lotus" pitchFamily="2" charset="-78"/>
                      </a:endParaRPr>
                    </a:p>
                  </a:txBody>
                  <a:tcPr marL="68580" marR="68580" marT="0" marB="0">
                    <a:solidFill>
                      <a:schemeClr val="accent5">
                        <a:lumMod val="60000"/>
                        <a:lumOff val="40000"/>
                      </a:schemeClr>
                    </a:solidFill>
                  </a:tcPr>
                </a:tc>
              </a:tr>
              <a:tr h="279685">
                <a:tc>
                  <a:txBody>
                    <a:bodyPr/>
                    <a:lstStyle/>
                    <a:p>
                      <a:pPr indent="180340" algn="r" rtl="1">
                        <a:lnSpc>
                          <a:spcPct val="150000"/>
                        </a:lnSpc>
                        <a:spcAft>
                          <a:spcPts val="0"/>
                        </a:spcAft>
                      </a:pPr>
                      <a:r>
                        <a:rPr lang="ar-SA" sz="2000">
                          <a:latin typeface="Times New Roman"/>
                          <a:ea typeface="Calibri"/>
                          <a:cs typeface="B Lotus" pitchFamily="2" charset="-78"/>
                        </a:rPr>
                        <a:t>بت‌پرستي</a:t>
                      </a:r>
                      <a:endParaRPr lang="en-US" sz="2000">
                        <a:latin typeface="Times New Roman"/>
                        <a:ea typeface="Calibri"/>
                        <a:cs typeface="B Lotus" pitchFamily="2" charset="-78"/>
                      </a:endParaRPr>
                    </a:p>
                  </a:txBody>
                  <a:tcPr marL="68580" marR="68580" marT="0" marB="0"/>
                </a:tc>
                <a:tc>
                  <a:txBody>
                    <a:bodyPr/>
                    <a:lstStyle/>
                    <a:p>
                      <a:pPr indent="180340" algn="r" rtl="1">
                        <a:lnSpc>
                          <a:spcPct val="150000"/>
                        </a:lnSpc>
                        <a:spcAft>
                          <a:spcPts val="0"/>
                        </a:spcAft>
                      </a:pPr>
                      <a:r>
                        <a:rPr lang="ar-SA" sz="2000" dirty="0">
                          <a:latin typeface="Times New Roman"/>
                          <a:ea typeface="Calibri"/>
                          <a:cs typeface="B Lotus" pitchFamily="2" charset="-78"/>
                        </a:rPr>
                        <a:t>شهوت‌پرستی،هواپرستي</a:t>
                      </a:r>
                      <a:r>
                        <a:rPr lang="en-US" sz="2000" dirty="0">
                          <a:latin typeface="Roumouz"/>
                          <a:ea typeface="Calibri"/>
                          <a:cs typeface="B Lotus" pitchFamily="2" charset="-78"/>
                        </a:rPr>
                        <a:t>]</a:t>
                      </a:r>
                      <a:r>
                        <a:rPr lang="ar-SA" sz="2000" b="1" dirty="0">
                          <a:latin typeface="Times New Roman"/>
                          <a:ea typeface="Calibri"/>
                          <a:cs typeface="B Lotus" pitchFamily="2" charset="-78"/>
                        </a:rPr>
                        <a:t>أَرَأَيْتَ مَنِ اتَّخَذَ إِلَـهَهُ هَوَاهُ</a:t>
                      </a:r>
                      <a:r>
                        <a:rPr lang="en-US" sz="2000" dirty="0" smtClean="0">
                          <a:latin typeface="Roumouz"/>
                          <a:ea typeface="Calibri"/>
                          <a:cs typeface="B Lotus" pitchFamily="2" charset="-78"/>
                        </a:rPr>
                        <a:t>[</a:t>
                      </a:r>
                      <a:r>
                        <a:rPr lang="fa-IR" sz="2000" b="1" kern="1200" dirty="0" smtClean="0">
                          <a:solidFill>
                            <a:schemeClr val="tx1"/>
                          </a:solidFill>
                          <a:effectLst>
                            <a:glow rad="139700">
                              <a:schemeClr val="accent2">
                                <a:satMod val="175000"/>
                                <a:alpha val="40000"/>
                              </a:schemeClr>
                            </a:glow>
                            <a:outerShdw blurRad="38100" dist="38100" dir="2700000" algn="tl">
                              <a:srgbClr val="000000">
                                <a:alpha val="43137"/>
                              </a:srgbClr>
                            </a:outerShdw>
                          </a:effectLst>
                          <a:latin typeface="+mn-lt"/>
                          <a:ea typeface="+mn-ea"/>
                          <a:cs typeface="B Lotus" pitchFamily="2" charset="-78"/>
                        </a:rPr>
                        <a:t>*</a:t>
                      </a:r>
                      <a:endParaRPr lang="en-US" sz="2000" dirty="0">
                        <a:latin typeface="Times New Roman"/>
                        <a:ea typeface="Calibri"/>
                        <a:cs typeface="B Lotus" pitchFamily="2" charset="-78"/>
                      </a:endParaRPr>
                    </a:p>
                  </a:txBody>
                  <a:tcPr marL="68580" marR="68580" marT="0" marB="0"/>
                </a:tc>
              </a:tr>
              <a:tr h="279685">
                <a:tc>
                  <a:txBody>
                    <a:bodyPr/>
                    <a:lstStyle/>
                    <a:p>
                      <a:pPr indent="180340" algn="r" rtl="1">
                        <a:lnSpc>
                          <a:spcPct val="150000"/>
                        </a:lnSpc>
                        <a:spcAft>
                          <a:spcPts val="0"/>
                        </a:spcAft>
                      </a:pPr>
                      <a:r>
                        <a:rPr lang="ar-SA" sz="2000" dirty="0" smtClean="0">
                          <a:latin typeface="Times New Roman"/>
                          <a:ea typeface="Calibri"/>
                          <a:cs typeface="B Lotus" pitchFamily="2" charset="-78"/>
                        </a:rPr>
                        <a:t>جنگ</a:t>
                      </a:r>
                      <a:r>
                        <a:rPr lang="fa-IR" sz="2000" dirty="0" smtClean="0">
                          <a:latin typeface="Times New Roman"/>
                          <a:ea typeface="Calibri"/>
                          <a:cs typeface="B Lotus" pitchFamily="2" charset="-78"/>
                        </a:rPr>
                        <a:t> </a:t>
                      </a:r>
                      <a:r>
                        <a:rPr lang="ar-SA" sz="2000" dirty="0" smtClean="0">
                          <a:latin typeface="Times New Roman"/>
                          <a:ea typeface="Calibri"/>
                          <a:cs typeface="B Lotus" pitchFamily="2" charset="-78"/>
                        </a:rPr>
                        <a:t>وخونريزي </a:t>
                      </a:r>
                      <a:r>
                        <a:rPr lang="ar-SA" sz="2000" dirty="0">
                          <a:latin typeface="Times New Roman"/>
                          <a:ea typeface="Calibri"/>
                          <a:cs typeface="B Lotus" pitchFamily="2" charset="-78"/>
                        </a:rPr>
                        <a:t>(باشمشیرونیزه) </a:t>
                      </a:r>
                      <a:endParaRPr lang="en-US" sz="2000" dirty="0">
                        <a:latin typeface="Times New Roman"/>
                        <a:ea typeface="Calibri"/>
                        <a:cs typeface="B Lotus" pitchFamily="2" charset="-78"/>
                      </a:endParaRPr>
                    </a:p>
                  </a:txBody>
                  <a:tcPr marL="68580" marR="68580" marT="0" marB="0"/>
                </a:tc>
                <a:tc>
                  <a:txBody>
                    <a:bodyPr/>
                    <a:lstStyle/>
                    <a:p>
                      <a:pPr indent="180340" algn="r" rtl="1">
                        <a:lnSpc>
                          <a:spcPct val="150000"/>
                        </a:lnSpc>
                        <a:spcAft>
                          <a:spcPts val="0"/>
                        </a:spcAft>
                      </a:pPr>
                      <a:r>
                        <a:rPr lang="ar-SA" sz="2000">
                          <a:latin typeface="Times New Roman"/>
                          <a:ea typeface="Calibri"/>
                          <a:cs typeface="B Lotus" pitchFamily="2" charset="-78"/>
                        </a:rPr>
                        <a:t>جنگ وخونریزی (با سلاح‌های میکروبی وشیمیایی) </a:t>
                      </a:r>
                      <a:endParaRPr lang="en-US" sz="2000">
                        <a:latin typeface="Times New Roman"/>
                        <a:ea typeface="Calibri"/>
                        <a:cs typeface="B Lotus" pitchFamily="2" charset="-78"/>
                      </a:endParaRPr>
                    </a:p>
                  </a:txBody>
                  <a:tcPr marL="68580" marR="68580" marT="0" marB="0"/>
                </a:tc>
              </a:tr>
              <a:tr h="279685">
                <a:tc>
                  <a:txBody>
                    <a:bodyPr/>
                    <a:lstStyle/>
                    <a:p>
                      <a:pPr indent="180340" algn="r" rtl="1">
                        <a:lnSpc>
                          <a:spcPct val="150000"/>
                        </a:lnSpc>
                        <a:spcAft>
                          <a:spcPts val="0"/>
                        </a:spcAft>
                      </a:pPr>
                      <a:r>
                        <a:rPr lang="ar-SA" sz="2000">
                          <a:latin typeface="Times New Roman"/>
                          <a:ea typeface="Calibri"/>
                          <a:cs typeface="B Lotus" pitchFamily="2" charset="-78"/>
                        </a:rPr>
                        <a:t>تفاخر به طایفه وقبیله</a:t>
                      </a:r>
                      <a:endParaRPr lang="en-US" sz="2000">
                        <a:latin typeface="Times New Roman"/>
                        <a:ea typeface="Calibri"/>
                        <a:cs typeface="B Lotus" pitchFamily="2" charset="-78"/>
                      </a:endParaRPr>
                    </a:p>
                  </a:txBody>
                  <a:tcPr marL="68580" marR="68580" marT="0" marB="0"/>
                </a:tc>
                <a:tc>
                  <a:txBody>
                    <a:bodyPr/>
                    <a:lstStyle/>
                    <a:p>
                      <a:pPr indent="180340" algn="r" rtl="1">
                        <a:lnSpc>
                          <a:spcPct val="150000"/>
                        </a:lnSpc>
                        <a:spcAft>
                          <a:spcPts val="0"/>
                        </a:spcAft>
                      </a:pPr>
                      <a:r>
                        <a:rPr lang="ar-SA" sz="2000">
                          <a:latin typeface="Times New Roman"/>
                          <a:ea typeface="Calibri"/>
                          <a:cs typeface="B Lotus" pitchFamily="2" charset="-78"/>
                        </a:rPr>
                        <a:t>تفاخر به پول وصنعت</a:t>
                      </a:r>
                      <a:endParaRPr lang="en-US" sz="2000">
                        <a:latin typeface="Times New Roman"/>
                        <a:ea typeface="Calibri"/>
                        <a:cs typeface="B Lotus" pitchFamily="2" charset="-78"/>
                      </a:endParaRPr>
                    </a:p>
                  </a:txBody>
                  <a:tcPr marL="68580" marR="68580" marT="0" marB="0"/>
                </a:tc>
              </a:tr>
              <a:tr h="279685">
                <a:tc>
                  <a:txBody>
                    <a:bodyPr/>
                    <a:lstStyle/>
                    <a:p>
                      <a:pPr indent="180340" algn="r" rtl="1">
                        <a:lnSpc>
                          <a:spcPct val="150000"/>
                        </a:lnSpc>
                        <a:spcAft>
                          <a:spcPts val="0"/>
                        </a:spcAft>
                      </a:pPr>
                      <a:r>
                        <a:rPr lang="ar-SA" sz="2000">
                          <a:latin typeface="Times New Roman"/>
                          <a:ea typeface="Calibri"/>
                          <a:cs typeface="B Lotus" pitchFamily="2" charset="-78"/>
                        </a:rPr>
                        <a:t>شراب‌خواري</a:t>
                      </a:r>
                      <a:endParaRPr lang="en-US" sz="2000">
                        <a:latin typeface="Times New Roman"/>
                        <a:ea typeface="Calibri"/>
                        <a:cs typeface="B Lotus" pitchFamily="2" charset="-78"/>
                      </a:endParaRPr>
                    </a:p>
                  </a:txBody>
                  <a:tcPr marL="68580" marR="68580" marT="0" marB="0"/>
                </a:tc>
                <a:tc>
                  <a:txBody>
                    <a:bodyPr/>
                    <a:lstStyle/>
                    <a:p>
                      <a:pPr indent="180340" algn="r" rtl="1">
                        <a:lnSpc>
                          <a:spcPct val="150000"/>
                        </a:lnSpc>
                        <a:spcAft>
                          <a:spcPts val="0"/>
                        </a:spcAft>
                      </a:pPr>
                      <a:r>
                        <a:rPr lang="ar-SA" sz="2000">
                          <a:latin typeface="Times New Roman"/>
                          <a:ea typeface="Calibri"/>
                          <a:cs typeface="B Lotus" pitchFamily="2" charset="-78"/>
                        </a:rPr>
                        <a:t>موادّ مخدر (شیشه،هرویین،کراک و....) </a:t>
                      </a:r>
                      <a:endParaRPr lang="en-US" sz="2000">
                        <a:latin typeface="Times New Roman"/>
                        <a:ea typeface="Calibri"/>
                        <a:cs typeface="B Lotus" pitchFamily="2" charset="-78"/>
                      </a:endParaRPr>
                    </a:p>
                  </a:txBody>
                  <a:tcPr marL="68580" marR="68580" marT="0" marB="0"/>
                </a:tc>
              </a:tr>
              <a:tr h="279685">
                <a:tc>
                  <a:txBody>
                    <a:bodyPr/>
                    <a:lstStyle/>
                    <a:p>
                      <a:pPr indent="180340" algn="r" rtl="1">
                        <a:lnSpc>
                          <a:spcPct val="150000"/>
                        </a:lnSpc>
                        <a:spcAft>
                          <a:spcPts val="0"/>
                        </a:spcAft>
                      </a:pPr>
                      <a:r>
                        <a:rPr lang="ar-SA" sz="2000">
                          <a:latin typeface="Times New Roman"/>
                          <a:ea typeface="Calibri"/>
                          <a:cs typeface="B Lotus" pitchFamily="2" charset="-78"/>
                        </a:rPr>
                        <a:t>تقليد کورکورانه</a:t>
                      </a:r>
                      <a:endParaRPr lang="en-US" sz="2000">
                        <a:latin typeface="Times New Roman"/>
                        <a:ea typeface="Calibri"/>
                        <a:cs typeface="B Lotus" pitchFamily="2" charset="-78"/>
                      </a:endParaRPr>
                    </a:p>
                  </a:txBody>
                  <a:tcPr marL="68580" marR="68580" marT="0" marB="0"/>
                </a:tc>
                <a:tc>
                  <a:txBody>
                    <a:bodyPr/>
                    <a:lstStyle/>
                    <a:p>
                      <a:pPr indent="180340" algn="r" rtl="1">
                        <a:lnSpc>
                          <a:spcPct val="150000"/>
                        </a:lnSpc>
                        <a:spcAft>
                          <a:spcPts val="0"/>
                        </a:spcAft>
                      </a:pPr>
                      <a:r>
                        <a:rPr lang="ar-SA" sz="2000">
                          <a:latin typeface="Times New Roman"/>
                          <a:ea typeface="Calibri"/>
                          <a:cs typeface="B Lotus" pitchFamily="2" charset="-78"/>
                        </a:rPr>
                        <a:t>مدپرستي</a:t>
                      </a:r>
                      <a:endParaRPr lang="en-US" sz="2000">
                        <a:latin typeface="Times New Roman"/>
                        <a:ea typeface="Calibri"/>
                        <a:cs typeface="B Lotus" pitchFamily="2" charset="-78"/>
                      </a:endParaRPr>
                    </a:p>
                  </a:txBody>
                  <a:tcPr marL="68580" marR="68580" marT="0" marB="0"/>
                </a:tc>
              </a:tr>
              <a:tr h="279685">
                <a:tc>
                  <a:txBody>
                    <a:bodyPr/>
                    <a:lstStyle/>
                    <a:p>
                      <a:pPr indent="180340" algn="r" rtl="1">
                        <a:lnSpc>
                          <a:spcPct val="150000"/>
                        </a:lnSpc>
                        <a:spcAft>
                          <a:spcPts val="0"/>
                        </a:spcAft>
                      </a:pPr>
                      <a:r>
                        <a:rPr lang="ar-SA" sz="2000">
                          <a:latin typeface="Times New Roman"/>
                          <a:ea typeface="Calibri"/>
                          <a:cs typeface="B Lotus" pitchFamily="2" charset="-78"/>
                        </a:rPr>
                        <a:t>دختر کشي</a:t>
                      </a:r>
                      <a:endParaRPr lang="en-US" sz="2000">
                        <a:latin typeface="Times New Roman"/>
                        <a:ea typeface="Calibri"/>
                        <a:cs typeface="B Lotus" pitchFamily="2" charset="-78"/>
                      </a:endParaRPr>
                    </a:p>
                  </a:txBody>
                  <a:tcPr marL="68580" marR="68580" marT="0" marB="0"/>
                </a:tc>
                <a:tc>
                  <a:txBody>
                    <a:bodyPr/>
                    <a:lstStyle/>
                    <a:p>
                      <a:pPr indent="180340" algn="r" rtl="1">
                        <a:lnSpc>
                          <a:spcPct val="150000"/>
                        </a:lnSpc>
                        <a:spcAft>
                          <a:spcPts val="0"/>
                        </a:spcAft>
                      </a:pPr>
                      <a:r>
                        <a:rPr lang="ar-SA" sz="2000">
                          <a:latin typeface="Times New Roman"/>
                          <a:ea typeface="Calibri"/>
                          <a:cs typeface="B Lotus" pitchFamily="2" charset="-78"/>
                        </a:rPr>
                        <a:t>استفاده‏ی ابزاری از زن</a:t>
                      </a:r>
                      <a:endParaRPr lang="en-US" sz="2000">
                        <a:latin typeface="Times New Roman"/>
                        <a:ea typeface="Calibri"/>
                        <a:cs typeface="B Lotus" pitchFamily="2" charset="-78"/>
                      </a:endParaRPr>
                    </a:p>
                  </a:txBody>
                  <a:tcPr marL="68580" marR="68580" marT="0" marB="0"/>
                </a:tc>
              </a:tr>
              <a:tr h="279685">
                <a:tc>
                  <a:txBody>
                    <a:bodyPr/>
                    <a:lstStyle/>
                    <a:p>
                      <a:pPr indent="180340" algn="r" rtl="1">
                        <a:lnSpc>
                          <a:spcPct val="150000"/>
                        </a:lnSpc>
                        <a:spcAft>
                          <a:spcPts val="0"/>
                        </a:spcAft>
                      </a:pPr>
                      <a:r>
                        <a:rPr lang="ar-SA" sz="2000">
                          <a:latin typeface="Times New Roman"/>
                          <a:ea typeface="Calibri"/>
                          <a:cs typeface="B Lotus" pitchFamily="2" charset="-78"/>
                        </a:rPr>
                        <a:t>فرهنگ برهنگي</a:t>
                      </a:r>
                      <a:endParaRPr lang="en-US" sz="2000">
                        <a:latin typeface="Times New Roman"/>
                        <a:ea typeface="Calibri"/>
                        <a:cs typeface="B Lotus" pitchFamily="2" charset="-78"/>
                      </a:endParaRPr>
                    </a:p>
                  </a:txBody>
                  <a:tcPr marL="68580" marR="68580" marT="0" marB="0"/>
                </a:tc>
                <a:tc>
                  <a:txBody>
                    <a:bodyPr/>
                    <a:lstStyle/>
                    <a:p>
                      <a:pPr indent="180340" algn="r" rtl="1">
                        <a:lnSpc>
                          <a:spcPct val="150000"/>
                        </a:lnSpc>
                        <a:spcAft>
                          <a:spcPts val="0"/>
                        </a:spcAft>
                      </a:pPr>
                      <a:r>
                        <a:rPr lang="ar-SA" sz="2000">
                          <a:latin typeface="Times New Roman"/>
                          <a:ea typeface="Calibri"/>
                          <a:cs typeface="B Lotus" pitchFamily="2" charset="-78"/>
                        </a:rPr>
                        <a:t>هم فرهنگ برهنگی وهم برهنگی فرهنگی</a:t>
                      </a:r>
                      <a:endParaRPr lang="en-US" sz="2000">
                        <a:latin typeface="Times New Roman"/>
                        <a:ea typeface="Calibri"/>
                        <a:cs typeface="B Lotus" pitchFamily="2" charset="-78"/>
                      </a:endParaRPr>
                    </a:p>
                  </a:txBody>
                  <a:tcPr marL="68580" marR="68580" marT="0" marB="0"/>
                </a:tc>
              </a:tr>
              <a:tr h="279685">
                <a:tc>
                  <a:txBody>
                    <a:bodyPr/>
                    <a:lstStyle/>
                    <a:p>
                      <a:pPr indent="180340" algn="r" rtl="1">
                        <a:lnSpc>
                          <a:spcPct val="150000"/>
                        </a:lnSpc>
                        <a:spcAft>
                          <a:spcPts val="0"/>
                        </a:spcAft>
                      </a:pPr>
                      <a:r>
                        <a:rPr lang="ar-SA" sz="2000">
                          <a:latin typeface="Times New Roman"/>
                          <a:ea typeface="Calibri"/>
                          <a:cs typeface="B Lotus" pitchFamily="2" charset="-78"/>
                        </a:rPr>
                        <a:t>خرافات</a:t>
                      </a:r>
                      <a:endParaRPr lang="en-US" sz="2000">
                        <a:latin typeface="Times New Roman"/>
                        <a:ea typeface="Calibri"/>
                        <a:cs typeface="B Lotus" pitchFamily="2" charset="-78"/>
                      </a:endParaRPr>
                    </a:p>
                  </a:txBody>
                  <a:tcPr marL="68580" marR="68580" marT="0" marB="0"/>
                </a:tc>
                <a:tc>
                  <a:txBody>
                    <a:bodyPr/>
                    <a:lstStyle/>
                    <a:p>
                      <a:pPr indent="180340" algn="r" rtl="1">
                        <a:lnSpc>
                          <a:spcPct val="150000"/>
                        </a:lnSpc>
                        <a:spcAft>
                          <a:spcPts val="0"/>
                        </a:spcAft>
                      </a:pPr>
                      <a:r>
                        <a:rPr lang="ar-SA" sz="2000" dirty="0">
                          <a:latin typeface="Times New Roman"/>
                          <a:ea typeface="Calibri"/>
                          <a:cs typeface="B Lotus" pitchFamily="2" charset="-78"/>
                        </a:rPr>
                        <a:t>عرفان‏های </a:t>
                      </a:r>
                      <a:r>
                        <a:rPr lang="ar-SA" sz="2000" dirty="0" smtClean="0">
                          <a:latin typeface="Times New Roman"/>
                          <a:ea typeface="Calibri"/>
                          <a:cs typeface="B Lotus" pitchFamily="2" charset="-78"/>
                        </a:rPr>
                        <a:t>کاذ</a:t>
                      </a:r>
                      <a:r>
                        <a:rPr lang="fa-IR" sz="2000" dirty="0" smtClean="0">
                          <a:latin typeface="Times New Roman"/>
                          <a:ea typeface="Calibri"/>
                          <a:cs typeface="B Lotus" pitchFamily="2" charset="-78"/>
                        </a:rPr>
                        <a:t>ب</a:t>
                      </a:r>
                      <a:endParaRPr lang="en-US" sz="2000" dirty="0">
                        <a:latin typeface="Times New Roman"/>
                        <a:ea typeface="Calibri"/>
                        <a:cs typeface="B Lotus" pitchFamily="2" charset="-78"/>
                      </a:endParaRPr>
                    </a:p>
                  </a:txBody>
                  <a:tcPr marL="68580" marR="68580" marT="0" marB="0"/>
                </a:tc>
              </a:tr>
            </a:tbl>
          </a:graphicData>
        </a:graphic>
      </p:graphicFrame>
      <p:sp>
        <p:nvSpPr>
          <p:cNvPr id="19" name="Rounded Rectangle 18">
            <a:hlinkClick r:id="rId9" action="ppaction://hlinksldjump">
              <a:snd r:embed="rId5" name="thbad.wav"/>
            </a:hlinkClick>
            <a:hlinkHover r:id="" action="ppaction://noaction">
              <a:snd r:embed="rId6" name="0.wav"/>
            </a:hlinkHover>
          </p:cNvPr>
          <p:cNvSpPr/>
          <p:nvPr/>
        </p:nvSpPr>
        <p:spPr>
          <a:xfrm>
            <a:off x="117616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20" name="Rounded Rectangle 19">
            <a:hlinkClick r:id="rId10" action="ppaction://hlinksldjump">
              <a:snd r:embed="rId5" name="thbad.wav"/>
            </a:hlinkClick>
            <a:hlinkHover r:id="" action="ppaction://noaction">
              <a:snd r:embed="rId6" name="0.wav"/>
            </a:hlinkHover>
          </p:cNvPr>
          <p:cNvSpPr/>
          <p:nvPr/>
        </p:nvSpPr>
        <p:spPr>
          <a:xfrm>
            <a:off x="747538"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22" name="Rounded Rectangle 21">
            <a:hlinkClick r:id="rId11" action="ppaction://hlinksldjump">
              <a:snd r:embed="rId5" name="thbad.wav"/>
            </a:hlinkClick>
            <a:hlinkHover r:id="" action="ppaction://noaction">
              <a:snd r:embed="rId6" name="0.wav"/>
            </a:hlinkHover>
          </p:cNvPr>
          <p:cNvSpPr/>
          <p:nvPr/>
        </p:nvSpPr>
        <p:spPr>
          <a:xfrm>
            <a:off x="31891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19"/>
                                        </p:tgtEl>
                                        <p:attrNameLst>
                                          <p:attrName>style.visibility</p:attrName>
                                        </p:attrNameLst>
                                      </p:cBhvr>
                                      <p:to>
                                        <p:strVal val="visible"/>
                                      </p:to>
                                    </p:set>
                                    <p:anim calcmode="lin" valueType="num">
                                      <p:cBhvr additive="base">
                                        <p:cTn id="31" dur="1000" fill="hold"/>
                                        <p:tgtEl>
                                          <p:spTgt spid="19"/>
                                        </p:tgtEl>
                                        <p:attrNameLst>
                                          <p:attrName>ppt_x</p:attrName>
                                        </p:attrNameLst>
                                      </p:cBhvr>
                                      <p:tavLst>
                                        <p:tav tm="0">
                                          <p:val>
                                            <p:strVal val="0-#ppt_w/2"/>
                                          </p:val>
                                        </p:tav>
                                        <p:tav tm="100000">
                                          <p:val>
                                            <p:strVal val="#ppt_x"/>
                                          </p:val>
                                        </p:tav>
                                      </p:tavLst>
                                    </p:anim>
                                    <p:anim calcmode="lin" valueType="num">
                                      <p:cBhvr additive="base">
                                        <p:cTn id="32" dur="1000" fill="hold"/>
                                        <p:tgtEl>
                                          <p:spTgt spid="19"/>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20"/>
                                        </p:tgtEl>
                                        <p:attrNameLst>
                                          <p:attrName>style.visibility</p:attrName>
                                        </p:attrNameLst>
                                      </p:cBhvr>
                                      <p:to>
                                        <p:strVal val="visible"/>
                                      </p:to>
                                    </p:set>
                                    <p:anim calcmode="lin" valueType="num">
                                      <p:cBhvr additive="base">
                                        <p:cTn id="35" dur="1000" fill="hold"/>
                                        <p:tgtEl>
                                          <p:spTgt spid="20"/>
                                        </p:tgtEl>
                                        <p:attrNameLst>
                                          <p:attrName>ppt_x</p:attrName>
                                        </p:attrNameLst>
                                      </p:cBhvr>
                                      <p:tavLst>
                                        <p:tav tm="0">
                                          <p:val>
                                            <p:strVal val="0-#ppt_w/2"/>
                                          </p:val>
                                        </p:tav>
                                        <p:tav tm="100000">
                                          <p:val>
                                            <p:strVal val="#ppt_x"/>
                                          </p:val>
                                        </p:tav>
                                      </p:tavLst>
                                    </p:anim>
                                    <p:anim calcmode="lin" valueType="num">
                                      <p:cBhvr additive="base">
                                        <p:cTn id="36" dur="1000" fill="hold"/>
                                        <p:tgtEl>
                                          <p:spTgt spid="20"/>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cBhvr additive="base">
                                        <p:cTn id="39" dur="1000" fill="hold"/>
                                        <p:tgtEl>
                                          <p:spTgt spid="22"/>
                                        </p:tgtEl>
                                        <p:attrNameLst>
                                          <p:attrName>ppt_x</p:attrName>
                                        </p:attrNameLst>
                                      </p:cBhvr>
                                      <p:tavLst>
                                        <p:tav tm="0">
                                          <p:val>
                                            <p:strVal val="0-#ppt_w/2"/>
                                          </p:val>
                                        </p:tav>
                                        <p:tav tm="100000">
                                          <p:val>
                                            <p:strVal val="#ppt_x"/>
                                          </p:val>
                                        </p:tav>
                                      </p:tavLst>
                                    </p:anim>
                                    <p:anim calcmode="lin" valueType="num">
                                      <p:cBhvr additive="base">
                                        <p:cTn id="40" dur="1000" fill="hold"/>
                                        <p:tgtEl>
                                          <p:spTgt spid="22"/>
                                        </p:tgtEl>
                                        <p:attrNameLst>
                                          <p:attrName>ppt_y</p:attrName>
                                        </p:attrNameLst>
                                      </p:cBhvr>
                                      <p:tavLst>
                                        <p:tav tm="0">
                                          <p:val>
                                            <p:strVal val="#ppt_y"/>
                                          </p:val>
                                        </p:tav>
                                        <p:tav tm="100000">
                                          <p:val>
                                            <p:strVal val="#ppt_y"/>
                                          </p:val>
                                        </p:tav>
                                      </p:tavLst>
                                    </p:anim>
                                  </p:childTnLst>
                                </p:cTn>
                              </p:par>
                            </p:childTnLst>
                          </p:cTn>
                        </p:par>
                        <p:par>
                          <p:cTn id="41" fill="hold">
                            <p:stCondLst>
                              <p:cond delay="2000"/>
                            </p:stCondLst>
                            <p:childTnLst>
                              <p:par>
                                <p:cTn id="42" presetID="10" presetClass="entr" presetSubtype="0" fill="hold" nodeType="after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1000"/>
                                        <p:tgtEl>
                                          <p:spTgt spid="17"/>
                                        </p:tgtEl>
                                      </p:cBhvr>
                                    </p:animEffect>
                                  </p:childTnLst>
                                </p:cTn>
                              </p:par>
                              <p:par>
                                <p:cTn id="45" presetID="10" presetClass="entr" presetSubtype="0" fill="hold" nodeType="withEffect">
                                  <p:stCondLst>
                                    <p:cond delay="0"/>
                                  </p:stCondLst>
                                  <p:childTnLst>
                                    <p:set>
                                      <p:cBhvr>
                                        <p:cTn id="46" dur="1" fill="hold">
                                          <p:stCondLst>
                                            <p:cond delay="0"/>
                                          </p:stCondLst>
                                        </p:cTn>
                                        <p:tgtEl>
                                          <p:spTgt spid="18"/>
                                        </p:tgtEl>
                                        <p:attrNameLst>
                                          <p:attrName>style.visibility</p:attrName>
                                        </p:attrNameLst>
                                      </p:cBhvr>
                                      <p:to>
                                        <p:strVal val="visible"/>
                                      </p:to>
                                    </p:set>
                                    <p:animEffect transition="in" filter="fade">
                                      <p:cBhvr>
                                        <p:cTn id="47" dur="1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9" grpId="0" animBg="1"/>
      <p:bldP spid="20" grpId="0" animBg="1"/>
      <p:bldP spid="22" grpId="0" animBg="1"/>
    </p:bldLst>
  </p:timing>
</p:sld>
</file>

<file path=ppt/slides/slide275.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198665" y="122418"/>
            <a:ext cx="2182023"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ودوم</a:t>
            </a:r>
          </a:p>
          <a:p>
            <a:pPr algn="ctr"/>
            <a:r>
              <a:rPr lang="fa-IR" sz="1700" b="1" dirty="0" smtClean="0">
                <a:effectLst>
                  <a:glow rad="101600">
                    <a:schemeClr val="accent3">
                      <a:satMod val="175000"/>
                      <a:alpha val="40000"/>
                    </a:schemeClr>
                  </a:glow>
                </a:effectLst>
                <a:cs typeface="B Mitra" pitchFamily="2" charset="-78"/>
              </a:rPr>
              <a:t>قالب مقایسه ای</a:t>
            </a:r>
          </a:p>
        </p:txBody>
      </p:sp>
      <p:graphicFrame>
        <p:nvGraphicFramePr>
          <p:cNvPr id="17" name="Table 16"/>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50000"/>
                        </a:lnSpc>
                      </a:pPr>
                      <a:endParaRPr lang="fa-IR" sz="2200" b="1" kern="1200" dirty="0" smtClean="0">
                        <a:solidFill>
                          <a:schemeClr val="tx1"/>
                        </a:solidFill>
                        <a:latin typeface="+mn-lt"/>
                        <a:ea typeface="+mn-ea"/>
                        <a:cs typeface="B Lotus" pitchFamily="2" charset="-78"/>
                      </a:endParaRPr>
                    </a:p>
                    <a:p>
                      <a:pPr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برخي نمونه‏ها براي تمرين:</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1. مقايسه‏ی انسان مثبت‌نگر و منفي‌نگر.</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2. مقايسه‏ی قبل و بعد از انقلاب.</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3. زندگي موفّق و ناموفّق.</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4. ازدواج موفّق و ناموفّق.</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5. روش خدا و بندگان.</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6. شوهر خوب و بد.</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7. همسر خوب و بد.</a:t>
                      </a:r>
                      <a:endParaRPr lang="en-US" sz="2200" b="1" kern="1200" dirty="0" smtClean="0">
                        <a:solidFill>
                          <a:schemeClr val="tx1"/>
                        </a:solidFill>
                        <a:latin typeface="+mn-lt"/>
                        <a:ea typeface="+mn-ea"/>
                        <a:cs typeface="B Lotus" pitchFamily="2" charset="-78"/>
                      </a:endParaRPr>
                    </a:p>
                    <a:p>
                      <a:pPr lvl="1">
                        <a:lnSpc>
                          <a:spcPct val="150000"/>
                        </a:lnSpc>
                      </a:pPr>
                      <a:r>
                        <a:rPr lang="ar-SA" sz="2200" b="1" kern="1200" dirty="0" smtClean="0">
                          <a:solidFill>
                            <a:schemeClr val="tx1"/>
                          </a:solidFill>
                          <a:latin typeface="+mn-lt"/>
                          <a:ea typeface="+mn-ea"/>
                          <a:cs typeface="B Lotus" pitchFamily="2" charset="-78"/>
                        </a:rPr>
                        <a:t>8. خوش اخلاق و بد اخلاق. </a:t>
                      </a:r>
                      <a:endParaRPr lang="en-US" sz="2200" b="1" kern="1200" dirty="0">
                        <a:solidFill>
                          <a:schemeClr val="tx1"/>
                        </a:solidFill>
                        <a:effectLst>
                          <a:outerShdw blurRad="38100" dist="38100" dir="2700000" algn="tl">
                            <a:srgbClr val="000000">
                              <a:alpha val="43137"/>
                            </a:srgbClr>
                          </a:outerShdw>
                        </a:effectLst>
                        <a:latin typeface="+mn-lt"/>
                        <a:ea typeface="+mn-ea"/>
                        <a:cs typeface="B Lotus" pitchFamily="2" charset="-78"/>
                      </a:endParaRPr>
                    </a:p>
                  </a:txBody>
                  <a:tcPr>
                    <a:solidFill>
                      <a:schemeClr val="accent5">
                        <a:lumMod val="40000"/>
                        <a:lumOff val="60000"/>
                        <a:alpha val="51000"/>
                      </a:schemeClr>
                    </a:solidFill>
                  </a:tcPr>
                </a:tc>
              </a:tr>
            </a:tbl>
          </a:graphicData>
        </a:graphic>
      </p:graphicFrame>
      <p:sp>
        <p:nvSpPr>
          <p:cNvPr id="9" name="Rounded Rectangle 8">
            <a:hlinkClick r:id="rId9" action="ppaction://hlinksldjump">
              <a:snd r:embed="rId5" name="thbad.wav"/>
            </a:hlinkClick>
            <a:hlinkHover r:id="" action="ppaction://noaction">
              <a:snd r:embed="rId6" name="0.wav"/>
            </a:hlinkHover>
          </p:cNvPr>
          <p:cNvSpPr/>
          <p:nvPr/>
        </p:nvSpPr>
        <p:spPr>
          <a:xfrm>
            <a:off x="117616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0" action="ppaction://hlinksldjump">
              <a:snd r:embed="rId5" name="thbad.wav"/>
            </a:hlinkClick>
            <a:hlinkHover r:id="" action="ppaction://noaction">
              <a:snd r:embed="rId6" name="0.wav"/>
            </a:hlinkHover>
          </p:cNvPr>
          <p:cNvSpPr/>
          <p:nvPr/>
        </p:nvSpPr>
        <p:spPr>
          <a:xfrm>
            <a:off x="74753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1" action="ppaction://hlinksldjump">
              <a:snd r:embed="rId5" name="thbad.wav"/>
            </a:hlinkClick>
            <a:hlinkHover r:id="" action="ppaction://noaction">
              <a:snd r:embed="rId6" name="0.wav"/>
            </a:hlinkHover>
          </p:cNvPr>
          <p:cNvSpPr/>
          <p:nvPr/>
        </p:nvSpPr>
        <p:spPr>
          <a:xfrm>
            <a:off x="318910"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0" fill="hold"/>
                                        <p:tgtEl>
                                          <p:spTgt spid="9"/>
                                        </p:tgtEl>
                                        <p:attrNameLst>
                                          <p:attrName>ppt_x</p:attrName>
                                        </p:attrNameLst>
                                      </p:cBhvr>
                                      <p:tavLst>
                                        <p:tav tm="0">
                                          <p:val>
                                            <p:strVal val="0-#ppt_w/2"/>
                                          </p:val>
                                        </p:tav>
                                        <p:tav tm="100000">
                                          <p:val>
                                            <p:strVal val="#ppt_x"/>
                                          </p:val>
                                        </p:tav>
                                      </p:tavLst>
                                    </p:anim>
                                    <p:anim calcmode="lin" valueType="num">
                                      <p:cBhvr additive="base">
                                        <p:cTn id="32" dur="1000" fill="hold"/>
                                        <p:tgtEl>
                                          <p:spTgt spid="9"/>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0"/>
                                        </p:tgtEl>
                                        <p:attrNameLst>
                                          <p:attrName>style.visibility</p:attrName>
                                        </p:attrNameLst>
                                      </p:cBhvr>
                                      <p:to>
                                        <p:strVal val="visible"/>
                                      </p:to>
                                    </p:set>
                                    <p:anim calcmode="lin" valueType="num">
                                      <p:cBhvr additive="base">
                                        <p:cTn id="35" dur="1000" fill="hold"/>
                                        <p:tgtEl>
                                          <p:spTgt spid="10"/>
                                        </p:tgtEl>
                                        <p:attrNameLst>
                                          <p:attrName>ppt_x</p:attrName>
                                        </p:attrNameLst>
                                      </p:cBhvr>
                                      <p:tavLst>
                                        <p:tav tm="0">
                                          <p:val>
                                            <p:strVal val="0-#ppt_w/2"/>
                                          </p:val>
                                        </p:tav>
                                        <p:tav tm="100000">
                                          <p:val>
                                            <p:strVal val="#ppt_x"/>
                                          </p:val>
                                        </p:tav>
                                      </p:tavLst>
                                    </p:anim>
                                    <p:anim calcmode="lin" valueType="num">
                                      <p:cBhvr additive="base">
                                        <p:cTn id="36" dur="1000" fill="hold"/>
                                        <p:tgtEl>
                                          <p:spTgt spid="10"/>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 calcmode="lin" valueType="num">
                                      <p:cBhvr additive="base">
                                        <p:cTn id="39" dur="1000" fill="hold"/>
                                        <p:tgtEl>
                                          <p:spTgt spid="11"/>
                                        </p:tgtEl>
                                        <p:attrNameLst>
                                          <p:attrName>ppt_x</p:attrName>
                                        </p:attrNameLst>
                                      </p:cBhvr>
                                      <p:tavLst>
                                        <p:tav tm="0">
                                          <p:val>
                                            <p:strVal val="0-#ppt_w/2"/>
                                          </p:val>
                                        </p:tav>
                                        <p:tav tm="100000">
                                          <p:val>
                                            <p:strVal val="#ppt_x"/>
                                          </p:val>
                                        </p:tav>
                                      </p:tavLst>
                                    </p:anim>
                                    <p:anim calcmode="lin" valueType="num">
                                      <p:cBhvr additive="base">
                                        <p:cTn id="40" dur="1000" fill="hold"/>
                                        <p:tgtEl>
                                          <p:spTgt spid="11"/>
                                        </p:tgtEl>
                                        <p:attrNameLst>
                                          <p:attrName>ppt_y</p:attrName>
                                        </p:attrNameLst>
                                      </p:cBhvr>
                                      <p:tavLst>
                                        <p:tav tm="0">
                                          <p:val>
                                            <p:strVal val="#ppt_y"/>
                                          </p:val>
                                        </p:tav>
                                        <p:tav tm="100000">
                                          <p:val>
                                            <p:strVal val="#ppt_y"/>
                                          </p:val>
                                        </p:tav>
                                      </p:tavLst>
                                    </p:anim>
                                  </p:childTnLst>
                                </p:cTn>
                              </p:par>
                            </p:childTnLst>
                          </p:cTn>
                        </p:par>
                        <p:par>
                          <p:cTn id="41" fill="hold">
                            <p:stCondLst>
                              <p:cond delay="2000"/>
                            </p:stCondLst>
                            <p:childTnLst>
                              <p:par>
                                <p:cTn id="42" presetID="10" presetClass="entr" presetSubtype="0" fill="hold" nodeType="after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9" grpId="0" animBg="1"/>
      <p:bldP spid="10" grpId="0" animBg="1"/>
      <p:bldP spid="11" grpId="0" animBg="1"/>
    </p:bldLst>
  </p:timing>
</p:sld>
</file>

<file path=ppt/slides/slide276.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14.قالب نسخه‏اي</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تعريف:</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ارائه‏راه‏کار مناسب به مخاطب، برای بیرون آوردن وی از حیرت و سرگردانی، به‏طوری‏که با به‏کار بستن آن، بداند چگونه به خواسته‏هایش، چه مادّی و چه معنوی، برسد و یا چگونه یک معضل اخلاقی یا خصیصه‏ی اخلاقی را در خود ایجاد و یا رفع کند.</a:t>
                      </a:r>
                      <a:endParaRPr lang="en-US" sz="2200" b="1" kern="1200" dirty="0" smtClean="0">
                        <a:solidFill>
                          <a:schemeClr val="tx1"/>
                        </a:solidFill>
                        <a:latin typeface="+mn-lt"/>
                        <a:ea typeface="+mn-ea"/>
                        <a:cs typeface="B Lotus" pitchFamily="2" charset="-78"/>
                      </a:endParaRPr>
                    </a:p>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اهمّیّت </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انسان، موجودي است كه از دو بُعد جسم و روح، تشكيل شده است. براي حفظ و بقای سلامت هر كدام از ابعاد انسان، قانون‏های خاصّ مربوط به آن وضع شده است. </a:t>
                      </a:r>
                      <a:endParaRPr lang="en-US" sz="2200" b="1" kern="1200" dirty="0" smtClean="0">
                        <a:solidFill>
                          <a:schemeClr val="tx1"/>
                        </a:solidFill>
                        <a:latin typeface="+mn-lt"/>
                        <a:ea typeface="+mn-ea"/>
                        <a:cs typeface="B Lotus" pitchFamily="2" charset="-78"/>
                      </a:endParaRPr>
                    </a:p>
                    <a:p>
                      <a:pPr algn="just" rtl="1">
                        <a:lnSpc>
                          <a:spcPct val="150000"/>
                        </a:lnSpc>
                      </a:pPr>
                      <a:endParaRPr lang="fa-IR" sz="2200" b="0"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198665" y="122418"/>
            <a:ext cx="2182023"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ودوم</a:t>
            </a:r>
          </a:p>
          <a:p>
            <a:pPr algn="ctr"/>
            <a:r>
              <a:rPr lang="fa-IR" sz="1700" b="1" dirty="0" smtClean="0">
                <a:effectLst>
                  <a:glow rad="101600">
                    <a:schemeClr val="accent3">
                      <a:satMod val="175000"/>
                      <a:alpha val="40000"/>
                    </a:schemeClr>
                  </a:glow>
                </a:effectLst>
                <a:cs typeface="B Mitra" pitchFamily="2" charset="-78"/>
              </a:rPr>
              <a:t>قالب نسخه ای</a:t>
            </a:r>
          </a:p>
        </p:txBody>
      </p:sp>
      <p:sp>
        <p:nvSpPr>
          <p:cNvPr id="48" name="Rounded Rectangle 47">
            <a:hlinkClick r:id="rId9" action="ppaction://hlinksldjump">
              <a:snd r:embed="rId5" name="thbad.wav"/>
            </a:hlinkClick>
            <a:hlinkHover r:id="" action="ppaction://noaction">
              <a:snd r:embed="rId6" name="0.wav"/>
            </a:hlinkHover>
          </p:cNvPr>
          <p:cNvSpPr/>
          <p:nvPr/>
        </p:nvSpPr>
        <p:spPr>
          <a:xfrm>
            <a:off x="3747934"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51" name="Rounded Rectangle 50">
            <a:hlinkClick r:id="rId10" action="ppaction://hlinksldjump">
              <a:snd r:embed="rId5" name="thbad.wav"/>
            </a:hlinkClick>
            <a:hlinkHover r:id="" action="ppaction://noaction">
              <a:snd r:embed="rId6" name="0.wav"/>
            </a:hlinkHover>
          </p:cNvPr>
          <p:cNvSpPr/>
          <p:nvPr/>
        </p:nvSpPr>
        <p:spPr>
          <a:xfrm>
            <a:off x="331930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52" name="Rounded Rectangle 51">
            <a:hlinkClick r:id="rId11" action="ppaction://hlinksldjump">
              <a:snd r:embed="rId5" name="thbad.wav"/>
            </a:hlinkClick>
            <a:hlinkHover r:id="" action="ppaction://noaction">
              <a:snd r:embed="rId6" name="0.wav"/>
            </a:hlinkHover>
          </p:cNvPr>
          <p:cNvSpPr/>
          <p:nvPr/>
        </p:nvSpPr>
        <p:spPr>
          <a:xfrm>
            <a:off x="289067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53" name="Rounded Rectangle 52">
            <a:hlinkClick r:id="rId12" action="ppaction://hlinksldjump">
              <a:snd r:embed="rId5" name="thbad.wav"/>
            </a:hlinkClick>
            <a:hlinkHover r:id="" action="ppaction://noaction">
              <a:snd r:embed="rId6" name="0.wav"/>
            </a:hlinkHover>
          </p:cNvPr>
          <p:cNvSpPr/>
          <p:nvPr/>
        </p:nvSpPr>
        <p:spPr>
          <a:xfrm>
            <a:off x="246205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54" name="Rounded Rectangle 53">
            <a:hlinkClick r:id="rId13" action="ppaction://hlinksldjump">
              <a:snd r:embed="rId5" name="thbad.wav"/>
            </a:hlinkClick>
            <a:hlinkHover r:id="" action="ppaction://noaction">
              <a:snd r:embed="rId6" name="0.wav"/>
            </a:hlinkHover>
          </p:cNvPr>
          <p:cNvSpPr/>
          <p:nvPr/>
        </p:nvSpPr>
        <p:spPr>
          <a:xfrm>
            <a:off x="203342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55" name="Rounded Rectangle 54">
            <a:hlinkClick r:id="rId14" action="ppaction://hlinksldjump">
              <a:snd r:embed="rId5" name="thbad.wav"/>
            </a:hlinkClick>
            <a:hlinkHover r:id="" action="ppaction://noaction">
              <a:snd r:embed="rId6" name="0.wav"/>
            </a:hlinkHover>
          </p:cNvPr>
          <p:cNvSpPr/>
          <p:nvPr/>
        </p:nvSpPr>
        <p:spPr>
          <a:xfrm>
            <a:off x="160479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56" name="Rounded Rectangle 55">
            <a:hlinkClick r:id="rId15" action="ppaction://hlinksldjump">
              <a:snd r:embed="rId5" name="thbad.wav"/>
            </a:hlinkClick>
            <a:hlinkHover r:id="" action="ppaction://noaction">
              <a:snd r:embed="rId6" name="0.wav"/>
            </a:hlinkHover>
          </p:cNvPr>
          <p:cNvSpPr/>
          <p:nvPr/>
        </p:nvSpPr>
        <p:spPr>
          <a:xfrm>
            <a:off x="117616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57" name="Rounded Rectangle 56">
            <a:hlinkClick r:id="rId16" action="ppaction://hlinksldjump">
              <a:snd r:embed="rId5" name="thbad.wav"/>
            </a:hlinkClick>
            <a:hlinkHover r:id="" action="ppaction://noaction">
              <a:snd r:embed="rId6" name="0.wav"/>
            </a:hlinkHover>
          </p:cNvPr>
          <p:cNvSpPr/>
          <p:nvPr/>
        </p:nvSpPr>
        <p:spPr>
          <a:xfrm>
            <a:off x="74753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58" name="Rounded Rectangle 57">
            <a:hlinkClick r:id="rId17" action="ppaction://hlinksldjump">
              <a:snd r:embed="rId5" name="thbad.wav"/>
            </a:hlinkClick>
            <a:hlinkHover r:id="" action="ppaction://noaction">
              <a:snd r:embed="rId6" name="0.wav"/>
            </a:hlinkHover>
          </p:cNvPr>
          <p:cNvSpPr/>
          <p:nvPr/>
        </p:nvSpPr>
        <p:spPr>
          <a:xfrm>
            <a:off x="31891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1000" fill="hold"/>
                                        <p:tgtEl>
                                          <p:spTgt spid="48"/>
                                        </p:tgtEl>
                                        <p:attrNameLst>
                                          <p:attrName>ppt_x</p:attrName>
                                        </p:attrNameLst>
                                      </p:cBhvr>
                                      <p:tavLst>
                                        <p:tav tm="0">
                                          <p:val>
                                            <p:strVal val="0-#ppt_w/2"/>
                                          </p:val>
                                        </p:tav>
                                        <p:tav tm="100000">
                                          <p:val>
                                            <p:strVal val="#ppt_x"/>
                                          </p:val>
                                        </p:tav>
                                      </p:tavLst>
                                    </p:anim>
                                    <p:anim calcmode="lin" valueType="num">
                                      <p:cBhvr additive="base">
                                        <p:cTn id="32" dur="1000" fill="hold"/>
                                        <p:tgtEl>
                                          <p:spTgt spid="4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51"/>
                                        </p:tgtEl>
                                        <p:attrNameLst>
                                          <p:attrName>style.visibility</p:attrName>
                                        </p:attrNameLst>
                                      </p:cBhvr>
                                      <p:to>
                                        <p:strVal val="visible"/>
                                      </p:to>
                                    </p:set>
                                    <p:anim calcmode="lin" valueType="num">
                                      <p:cBhvr additive="base">
                                        <p:cTn id="35" dur="1000" fill="hold"/>
                                        <p:tgtEl>
                                          <p:spTgt spid="51"/>
                                        </p:tgtEl>
                                        <p:attrNameLst>
                                          <p:attrName>ppt_x</p:attrName>
                                        </p:attrNameLst>
                                      </p:cBhvr>
                                      <p:tavLst>
                                        <p:tav tm="0">
                                          <p:val>
                                            <p:strVal val="0-#ppt_w/2"/>
                                          </p:val>
                                        </p:tav>
                                        <p:tav tm="100000">
                                          <p:val>
                                            <p:strVal val="#ppt_x"/>
                                          </p:val>
                                        </p:tav>
                                      </p:tavLst>
                                    </p:anim>
                                    <p:anim calcmode="lin" valueType="num">
                                      <p:cBhvr additive="base">
                                        <p:cTn id="36" dur="1000" fill="hold"/>
                                        <p:tgtEl>
                                          <p:spTgt spid="51"/>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52"/>
                                        </p:tgtEl>
                                        <p:attrNameLst>
                                          <p:attrName>style.visibility</p:attrName>
                                        </p:attrNameLst>
                                      </p:cBhvr>
                                      <p:to>
                                        <p:strVal val="visible"/>
                                      </p:to>
                                    </p:set>
                                    <p:anim calcmode="lin" valueType="num">
                                      <p:cBhvr additive="base">
                                        <p:cTn id="39" dur="1000" fill="hold"/>
                                        <p:tgtEl>
                                          <p:spTgt spid="52"/>
                                        </p:tgtEl>
                                        <p:attrNameLst>
                                          <p:attrName>ppt_x</p:attrName>
                                        </p:attrNameLst>
                                      </p:cBhvr>
                                      <p:tavLst>
                                        <p:tav tm="0">
                                          <p:val>
                                            <p:strVal val="0-#ppt_w/2"/>
                                          </p:val>
                                        </p:tav>
                                        <p:tav tm="100000">
                                          <p:val>
                                            <p:strVal val="#ppt_x"/>
                                          </p:val>
                                        </p:tav>
                                      </p:tavLst>
                                    </p:anim>
                                    <p:anim calcmode="lin" valueType="num">
                                      <p:cBhvr additive="base">
                                        <p:cTn id="40" dur="1000" fill="hold"/>
                                        <p:tgtEl>
                                          <p:spTgt spid="52"/>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53"/>
                                        </p:tgtEl>
                                        <p:attrNameLst>
                                          <p:attrName>style.visibility</p:attrName>
                                        </p:attrNameLst>
                                      </p:cBhvr>
                                      <p:to>
                                        <p:strVal val="visible"/>
                                      </p:to>
                                    </p:set>
                                    <p:anim calcmode="lin" valueType="num">
                                      <p:cBhvr additive="base">
                                        <p:cTn id="43" dur="1000" fill="hold"/>
                                        <p:tgtEl>
                                          <p:spTgt spid="53"/>
                                        </p:tgtEl>
                                        <p:attrNameLst>
                                          <p:attrName>ppt_x</p:attrName>
                                        </p:attrNameLst>
                                      </p:cBhvr>
                                      <p:tavLst>
                                        <p:tav tm="0">
                                          <p:val>
                                            <p:strVal val="0-#ppt_w/2"/>
                                          </p:val>
                                        </p:tav>
                                        <p:tav tm="100000">
                                          <p:val>
                                            <p:strVal val="#ppt_x"/>
                                          </p:val>
                                        </p:tav>
                                      </p:tavLst>
                                    </p:anim>
                                    <p:anim calcmode="lin" valueType="num">
                                      <p:cBhvr additive="base">
                                        <p:cTn id="44" dur="1000" fill="hold"/>
                                        <p:tgtEl>
                                          <p:spTgt spid="53"/>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54"/>
                                        </p:tgtEl>
                                        <p:attrNameLst>
                                          <p:attrName>style.visibility</p:attrName>
                                        </p:attrNameLst>
                                      </p:cBhvr>
                                      <p:to>
                                        <p:strVal val="visible"/>
                                      </p:to>
                                    </p:set>
                                    <p:anim calcmode="lin" valueType="num">
                                      <p:cBhvr additive="base">
                                        <p:cTn id="47" dur="1000" fill="hold"/>
                                        <p:tgtEl>
                                          <p:spTgt spid="54"/>
                                        </p:tgtEl>
                                        <p:attrNameLst>
                                          <p:attrName>ppt_x</p:attrName>
                                        </p:attrNameLst>
                                      </p:cBhvr>
                                      <p:tavLst>
                                        <p:tav tm="0">
                                          <p:val>
                                            <p:strVal val="0-#ppt_w/2"/>
                                          </p:val>
                                        </p:tav>
                                        <p:tav tm="100000">
                                          <p:val>
                                            <p:strVal val="#ppt_x"/>
                                          </p:val>
                                        </p:tav>
                                      </p:tavLst>
                                    </p:anim>
                                    <p:anim calcmode="lin" valueType="num">
                                      <p:cBhvr additive="base">
                                        <p:cTn id="48" dur="1000" fill="hold"/>
                                        <p:tgtEl>
                                          <p:spTgt spid="54"/>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55"/>
                                        </p:tgtEl>
                                        <p:attrNameLst>
                                          <p:attrName>style.visibility</p:attrName>
                                        </p:attrNameLst>
                                      </p:cBhvr>
                                      <p:to>
                                        <p:strVal val="visible"/>
                                      </p:to>
                                    </p:set>
                                    <p:anim calcmode="lin" valueType="num">
                                      <p:cBhvr additive="base">
                                        <p:cTn id="51" dur="1000" fill="hold"/>
                                        <p:tgtEl>
                                          <p:spTgt spid="55"/>
                                        </p:tgtEl>
                                        <p:attrNameLst>
                                          <p:attrName>ppt_x</p:attrName>
                                        </p:attrNameLst>
                                      </p:cBhvr>
                                      <p:tavLst>
                                        <p:tav tm="0">
                                          <p:val>
                                            <p:strVal val="0-#ppt_w/2"/>
                                          </p:val>
                                        </p:tav>
                                        <p:tav tm="100000">
                                          <p:val>
                                            <p:strVal val="#ppt_x"/>
                                          </p:val>
                                        </p:tav>
                                      </p:tavLst>
                                    </p:anim>
                                    <p:anim calcmode="lin" valueType="num">
                                      <p:cBhvr additive="base">
                                        <p:cTn id="52" dur="1000" fill="hold"/>
                                        <p:tgtEl>
                                          <p:spTgt spid="55"/>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56"/>
                                        </p:tgtEl>
                                        <p:attrNameLst>
                                          <p:attrName>style.visibility</p:attrName>
                                        </p:attrNameLst>
                                      </p:cBhvr>
                                      <p:to>
                                        <p:strVal val="visible"/>
                                      </p:to>
                                    </p:set>
                                    <p:anim calcmode="lin" valueType="num">
                                      <p:cBhvr additive="base">
                                        <p:cTn id="55" dur="1000" fill="hold"/>
                                        <p:tgtEl>
                                          <p:spTgt spid="56"/>
                                        </p:tgtEl>
                                        <p:attrNameLst>
                                          <p:attrName>ppt_x</p:attrName>
                                        </p:attrNameLst>
                                      </p:cBhvr>
                                      <p:tavLst>
                                        <p:tav tm="0">
                                          <p:val>
                                            <p:strVal val="0-#ppt_w/2"/>
                                          </p:val>
                                        </p:tav>
                                        <p:tav tm="100000">
                                          <p:val>
                                            <p:strVal val="#ppt_x"/>
                                          </p:val>
                                        </p:tav>
                                      </p:tavLst>
                                    </p:anim>
                                    <p:anim calcmode="lin" valueType="num">
                                      <p:cBhvr additive="base">
                                        <p:cTn id="56" dur="1000" fill="hold"/>
                                        <p:tgtEl>
                                          <p:spTgt spid="56"/>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57"/>
                                        </p:tgtEl>
                                        <p:attrNameLst>
                                          <p:attrName>style.visibility</p:attrName>
                                        </p:attrNameLst>
                                      </p:cBhvr>
                                      <p:to>
                                        <p:strVal val="visible"/>
                                      </p:to>
                                    </p:set>
                                    <p:anim calcmode="lin" valueType="num">
                                      <p:cBhvr additive="base">
                                        <p:cTn id="59" dur="1000" fill="hold"/>
                                        <p:tgtEl>
                                          <p:spTgt spid="57"/>
                                        </p:tgtEl>
                                        <p:attrNameLst>
                                          <p:attrName>ppt_x</p:attrName>
                                        </p:attrNameLst>
                                      </p:cBhvr>
                                      <p:tavLst>
                                        <p:tav tm="0">
                                          <p:val>
                                            <p:strVal val="0-#ppt_w/2"/>
                                          </p:val>
                                        </p:tav>
                                        <p:tav tm="100000">
                                          <p:val>
                                            <p:strVal val="#ppt_x"/>
                                          </p:val>
                                        </p:tav>
                                      </p:tavLst>
                                    </p:anim>
                                    <p:anim calcmode="lin" valueType="num">
                                      <p:cBhvr additive="base">
                                        <p:cTn id="60" dur="1000" fill="hold"/>
                                        <p:tgtEl>
                                          <p:spTgt spid="57"/>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58"/>
                                        </p:tgtEl>
                                        <p:attrNameLst>
                                          <p:attrName>style.visibility</p:attrName>
                                        </p:attrNameLst>
                                      </p:cBhvr>
                                      <p:to>
                                        <p:strVal val="visible"/>
                                      </p:to>
                                    </p:set>
                                    <p:anim calcmode="lin" valueType="num">
                                      <p:cBhvr additive="base">
                                        <p:cTn id="63" dur="1000" fill="hold"/>
                                        <p:tgtEl>
                                          <p:spTgt spid="58"/>
                                        </p:tgtEl>
                                        <p:attrNameLst>
                                          <p:attrName>ppt_x</p:attrName>
                                        </p:attrNameLst>
                                      </p:cBhvr>
                                      <p:tavLst>
                                        <p:tav tm="0">
                                          <p:val>
                                            <p:strVal val="0-#ppt_w/2"/>
                                          </p:val>
                                        </p:tav>
                                        <p:tav tm="100000">
                                          <p:val>
                                            <p:strVal val="#ppt_x"/>
                                          </p:val>
                                        </p:tav>
                                      </p:tavLst>
                                    </p:anim>
                                    <p:anim calcmode="lin" valueType="num">
                                      <p:cBhvr additive="base">
                                        <p:cTn id="64" dur="1000" fill="hold"/>
                                        <p:tgtEl>
                                          <p:spTgt spid="58"/>
                                        </p:tgtEl>
                                        <p:attrNameLst>
                                          <p:attrName>ppt_y</p:attrName>
                                        </p:attrNameLst>
                                      </p:cBhvr>
                                      <p:tavLst>
                                        <p:tav tm="0">
                                          <p:val>
                                            <p:strVal val="#ppt_y"/>
                                          </p:val>
                                        </p:tav>
                                        <p:tav tm="100000">
                                          <p:val>
                                            <p:strVal val="#ppt_y"/>
                                          </p:val>
                                        </p:tav>
                                      </p:tavLst>
                                    </p:anim>
                                  </p:childTnLst>
                                </p:cTn>
                              </p:par>
                            </p:childTnLst>
                          </p:cTn>
                        </p:par>
                        <p:par>
                          <p:cTn id="65" fill="hold">
                            <p:stCondLst>
                              <p:cond delay="2000"/>
                            </p:stCondLst>
                            <p:childTnLst>
                              <p:par>
                                <p:cTn id="66" presetID="10" presetClass="entr" presetSubtype="0" fill="hold" nodeType="afterEffect">
                                  <p:stCondLst>
                                    <p:cond delay="0"/>
                                  </p:stCondLst>
                                  <p:childTnLst>
                                    <p:set>
                                      <p:cBhvr>
                                        <p:cTn id="67" dur="1" fill="hold">
                                          <p:stCondLst>
                                            <p:cond delay="0"/>
                                          </p:stCondLst>
                                        </p:cTn>
                                        <p:tgtEl>
                                          <p:spTgt spid="30"/>
                                        </p:tgtEl>
                                        <p:attrNameLst>
                                          <p:attrName>style.visibility</p:attrName>
                                        </p:attrNameLst>
                                      </p:cBhvr>
                                      <p:to>
                                        <p:strVal val="visible"/>
                                      </p:to>
                                    </p:set>
                                    <p:animEffect transition="in" filter="fade">
                                      <p:cBhvr>
                                        <p:cTn id="68"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48" grpId="0" animBg="1"/>
      <p:bldP spid="51" grpId="0" animBg="1"/>
      <p:bldP spid="52" grpId="0" animBg="1"/>
      <p:bldP spid="53" grpId="0" animBg="1"/>
      <p:bldP spid="54" grpId="0" animBg="1"/>
      <p:bldP spid="55" grpId="0" animBg="1"/>
      <p:bldP spid="56" grpId="0" animBg="1"/>
      <p:bldP spid="57" grpId="0" animBg="1"/>
      <p:bldP spid="58" grpId="0" animBg="1"/>
    </p:bldLst>
  </p:timing>
</p:sld>
</file>

<file path=ppt/slides/slide277.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مستند قرآنی:</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000" b="1" kern="1200" dirty="0" smtClean="0">
                          <a:solidFill>
                            <a:schemeClr val="tx1"/>
                          </a:solidFill>
                          <a:latin typeface="+mn-lt"/>
                          <a:ea typeface="+mn-ea"/>
                          <a:cs typeface="B Lotus" pitchFamily="2" charset="-78"/>
                        </a:rPr>
                        <a:t>برای آرامش خاطر و آسایش در زندگی، خدا را به یاد داشته باشید:</a:t>
                      </a:r>
                      <a:endParaRPr lang="en-US" sz="2000" b="1" kern="1200" dirty="0" smtClean="0">
                        <a:solidFill>
                          <a:schemeClr val="tx1"/>
                        </a:solidFill>
                        <a:latin typeface="+mn-lt"/>
                        <a:ea typeface="+mn-ea"/>
                        <a:cs typeface="B Lotus" pitchFamily="2" charset="-78"/>
                      </a:endParaRPr>
                    </a:p>
                    <a:p>
                      <a:pPr algn="just" rtl="1">
                        <a:lnSpc>
                          <a:spcPct val="150000"/>
                        </a:lnSpc>
                      </a:pP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latin typeface="+mn-lt"/>
                          <a:ea typeface="+mn-ea"/>
                          <a:cs typeface="B Lotus" pitchFamily="2" charset="-78"/>
                        </a:rPr>
                        <a:t>الَّذِينَ آمَنُوا وَتَطْمَئِنُّ قُلُوبُهُم بِذِكْرِ اللَّـهِ أَلَا بِذِكْرِ اللَّـهِ تَطْمَئِنُّ الْقُلُوبُ</a:t>
                      </a: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effectLst>
                            <a:glow rad="139700">
                              <a:schemeClr val="accent2">
                                <a:satMod val="175000"/>
                                <a:alpha val="40000"/>
                              </a:schemeClr>
                            </a:glow>
                            <a:outerShdw blurRad="38100" dist="38100" dir="2700000" algn="tl">
                              <a:srgbClr val="000000">
                                <a:alpha val="43137"/>
                              </a:srgbClr>
                            </a:outerShdw>
                          </a:effectLst>
                          <a:latin typeface="+mn-lt"/>
                          <a:ea typeface="+mn-ea"/>
                          <a:cs typeface="B Lotus" pitchFamily="2" charset="-78"/>
                        </a:rPr>
                        <a:t>*</a:t>
                      </a:r>
                      <a:r>
                        <a:rPr lang="fa-IR" sz="2000" b="1" kern="1200" dirty="0" smtClean="0">
                          <a:solidFill>
                            <a:schemeClr val="tx1"/>
                          </a:solidFill>
                          <a:latin typeface="+mn-lt"/>
                          <a:ea typeface="+mn-ea"/>
                          <a:cs typeface="B Lotus" pitchFamily="2" charset="-78"/>
                        </a:rPr>
                        <a:t>؛ «آن‏ها كسانى هستند كه ايمان آورده‏اند، و دل‏هايشان به ياد خدا مطمئن (و آرام) است؛ آگاه باشيد، تنها با ياد خدا دلها آرامش مى‏يابد!»</a:t>
                      </a:r>
                      <a:endParaRPr lang="en-US" sz="2000" b="1" kern="1200" dirty="0" smtClean="0">
                        <a:solidFill>
                          <a:schemeClr val="tx1"/>
                        </a:solidFill>
                        <a:latin typeface="+mn-lt"/>
                        <a:ea typeface="+mn-ea"/>
                        <a:cs typeface="B Lotus" pitchFamily="2" charset="-78"/>
                      </a:endParaRPr>
                    </a:p>
                    <a:p>
                      <a:pPr algn="just" rtl="1">
                        <a:lnSpc>
                          <a:spcPct val="150000"/>
                        </a:lnSpc>
                      </a:pP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latin typeface="+mn-lt"/>
                          <a:ea typeface="+mn-ea"/>
                          <a:cs typeface="B Lotus" pitchFamily="2" charset="-78"/>
                        </a:rPr>
                        <a:t>وَمَنْ أَعْرَضَ عَن ذِكْرِي فَإِنَّ لَهُ مَعِيشَۀًضَنكًا وَنَحْشُرُهُ يَوْمَ الْقِيَامَۀِأَعْمَى</a:t>
                      </a: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effectLst>
                            <a:glow rad="139700">
                              <a:schemeClr val="accent2">
                                <a:satMod val="175000"/>
                                <a:alpha val="40000"/>
                              </a:schemeClr>
                            </a:glow>
                            <a:outerShdw blurRad="38100" dist="38100" dir="2700000" algn="tl">
                              <a:srgbClr val="000000">
                                <a:alpha val="43137"/>
                              </a:srgbClr>
                            </a:outerShdw>
                          </a:effectLst>
                          <a:latin typeface="+mn-lt"/>
                          <a:ea typeface="+mn-ea"/>
                          <a:cs typeface="B Lotus" pitchFamily="2" charset="-78"/>
                        </a:rPr>
                        <a:t>**</a:t>
                      </a:r>
                      <a:r>
                        <a:rPr lang="fa-IR" sz="2000" b="1" kern="1200" dirty="0" smtClean="0">
                          <a:solidFill>
                            <a:schemeClr val="tx1"/>
                          </a:solidFill>
                          <a:latin typeface="+mn-lt"/>
                          <a:ea typeface="+mn-ea"/>
                          <a:cs typeface="B Lotus" pitchFamily="2" charset="-78"/>
                        </a:rPr>
                        <a:t>؛ «و هر كس از ياد من روى گردان شود، زندگى (سخت و) تنگى خواهد داشت و روز قيامت، او را نابينا محشور مى‏كنيم!»</a:t>
                      </a:r>
                      <a:endParaRPr lang="en-US" sz="2000" b="1" kern="1200" dirty="0" smtClean="0">
                        <a:solidFill>
                          <a:schemeClr val="tx1"/>
                        </a:solidFill>
                        <a:latin typeface="+mn-lt"/>
                        <a:ea typeface="+mn-ea"/>
                        <a:cs typeface="B Lotus" pitchFamily="2" charset="-78"/>
                      </a:endParaRPr>
                    </a:p>
                    <a:p>
                      <a:pPr algn="just" rtl="1">
                        <a:lnSpc>
                          <a:spcPct val="150000"/>
                        </a:lnSpc>
                      </a:pP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latin typeface="+mn-lt"/>
                          <a:ea typeface="+mn-ea"/>
                          <a:cs typeface="B Lotus" pitchFamily="2" charset="-78"/>
                        </a:rPr>
                        <a:t>وَلَوْ أَنَّ أَهْلَ الْقُرَى آمَنُوا وَاتَّقَوْا لَفَتَحْنَا عَلَيْهِمْ بَرَكَاتٍ مِّنَ السَّمَاءِ وَالْأَرْضِ</a:t>
                      </a: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effectLst>
                            <a:glow rad="139700">
                              <a:schemeClr val="accent2">
                                <a:satMod val="175000"/>
                                <a:alpha val="40000"/>
                              </a:schemeClr>
                            </a:glow>
                            <a:outerShdw blurRad="38100" dist="38100" dir="2700000" algn="tl">
                              <a:srgbClr val="000000">
                                <a:alpha val="43137"/>
                              </a:srgbClr>
                            </a:outerShdw>
                          </a:effectLst>
                          <a:latin typeface="+mn-lt"/>
                          <a:ea typeface="+mn-ea"/>
                          <a:cs typeface="B Lotus" pitchFamily="2" charset="-78"/>
                        </a:rPr>
                        <a:t>***</a:t>
                      </a:r>
                      <a:r>
                        <a:rPr lang="fa-IR" sz="2000" b="1" kern="1200" dirty="0" smtClean="0">
                          <a:solidFill>
                            <a:schemeClr val="tx1"/>
                          </a:solidFill>
                          <a:latin typeface="+mn-lt"/>
                          <a:ea typeface="+mn-ea"/>
                          <a:cs typeface="B Lotus" pitchFamily="2" charset="-78"/>
                        </a:rPr>
                        <a:t>؛ «و اگر اهل شهرها و آبادي‏ها، ايمان مى‏آوردند و تقوا پيشه مى‏كردند، بركات آسمان و زمين را بر آن‏ها مى‏گشوديم.»</a:t>
                      </a:r>
                      <a:endParaRPr lang="en-US" sz="2000" b="1" kern="1200" dirty="0" smtClean="0">
                        <a:solidFill>
                          <a:schemeClr val="tx1"/>
                        </a:solidFill>
                        <a:latin typeface="+mn-lt"/>
                        <a:ea typeface="+mn-ea"/>
                        <a:cs typeface="B Lotus" pitchFamily="2" charset="-78"/>
                      </a:endParaRPr>
                    </a:p>
                    <a:p>
                      <a:pPr algn="just" rtl="1">
                        <a:lnSpc>
                          <a:spcPct val="150000"/>
                        </a:lnSpc>
                      </a:pPr>
                      <a:r>
                        <a:rPr lang="ar-SA" sz="2000" b="1" kern="1200" dirty="0" smtClean="0">
                          <a:solidFill>
                            <a:schemeClr val="tx1"/>
                          </a:solidFill>
                          <a:latin typeface="+mn-lt"/>
                          <a:ea typeface="+mn-ea"/>
                          <a:cs typeface="B Lotus" pitchFamily="2" charset="-78"/>
                        </a:rPr>
                        <a:t>برای دوری از ضرر و زیان، سوره‏ی «العصر» خوانده شود.</a:t>
                      </a:r>
                      <a:endParaRPr lang="fa-IR" sz="2000" b="1" kern="1200" dirty="0" smtClean="0">
                        <a:solidFill>
                          <a:schemeClr val="tx1"/>
                        </a:solidFill>
                        <a:latin typeface="+mn-lt"/>
                        <a:ea typeface="+mn-ea"/>
                        <a:cs typeface="B Lotus" pitchFamily="2" charset="-78"/>
                      </a:endParaRPr>
                    </a:p>
                    <a:p>
                      <a:pPr algn="just" rtl="1">
                        <a:lnSpc>
                          <a:spcPct val="150000"/>
                        </a:lnSpc>
                      </a:pPr>
                      <a:r>
                        <a:rPr lang="ar-SA" sz="1800" b="1" kern="1200" dirty="0" smtClean="0">
                          <a:solidFill>
                            <a:schemeClr val="tx1"/>
                          </a:solidFill>
                          <a:latin typeface="+mn-lt"/>
                          <a:ea typeface="+mn-ea"/>
                          <a:cs typeface="B Lotus" pitchFamily="2" charset="-78"/>
                        </a:rPr>
                        <a:t> </a:t>
                      </a:r>
                      <a:r>
                        <a:rPr lang="fa-IR" sz="1800" b="1" kern="1200" dirty="0" smtClean="0">
                          <a:solidFill>
                            <a:schemeClr val="tx1"/>
                          </a:solidFill>
                          <a:effectLst>
                            <a:glow rad="139700">
                              <a:schemeClr val="accent2">
                                <a:satMod val="175000"/>
                                <a:alpha val="40000"/>
                              </a:schemeClr>
                            </a:glow>
                            <a:outerShdw blurRad="38100" dist="38100" dir="2700000" algn="tl">
                              <a:srgbClr val="000000">
                                <a:alpha val="43137"/>
                              </a:srgbClr>
                            </a:outerShd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رعد: 28.</a:t>
                      </a:r>
                      <a:endParaRPr lang="en-US" sz="1800" b="1" kern="1200" dirty="0" smtClean="0">
                        <a:solidFill>
                          <a:schemeClr val="tx1"/>
                        </a:solidFill>
                        <a:latin typeface="+mn-lt"/>
                        <a:ea typeface="+mn-ea"/>
                        <a:cs typeface="B Lotus" pitchFamily="2" charset="-78"/>
                      </a:endParaRPr>
                    </a:p>
                    <a:p>
                      <a:pPr algn="just" rtl="1">
                        <a:lnSpc>
                          <a:spcPct val="150000"/>
                        </a:lnSpc>
                      </a:pPr>
                      <a:r>
                        <a:rPr lang="fa-IR" sz="1800" b="1" kern="1200" dirty="0" smtClean="0">
                          <a:solidFill>
                            <a:schemeClr val="tx1"/>
                          </a:solidFill>
                          <a:effectLst>
                            <a:glow rad="139700">
                              <a:schemeClr val="accent2">
                                <a:satMod val="175000"/>
                                <a:alpha val="40000"/>
                              </a:schemeClr>
                            </a:glow>
                            <a:outerShdw blurRad="38100" dist="38100" dir="2700000" algn="tl">
                              <a:srgbClr val="000000">
                                <a:alpha val="43137"/>
                              </a:srgbClr>
                            </a:outerShd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طه: 24.</a:t>
                      </a:r>
                      <a:endParaRPr lang="en-US" sz="1800" b="1" kern="1200" dirty="0" smtClean="0">
                        <a:solidFill>
                          <a:schemeClr val="tx1"/>
                        </a:solidFill>
                        <a:latin typeface="+mn-lt"/>
                        <a:ea typeface="+mn-ea"/>
                        <a:cs typeface="B Lotus" pitchFamily="2" charset="-78"/>
                      </a:endParaRPr>
                    </a:p>
                    <a:p>
                      <a:pPr algn="just" rtl="1">
                        <a:lnSpc>
                          <a:spcPct val="150000"/>
                        </a:lnSpc>
                      </a:pPr>
                      <a:r>
                        <a:rPr lang="fa-IR" sz="1800" b="1" kern="1200" dirty="0" smtClean="0">
                          <a:solidFill>
                            <a:schemeClr val="tx1"/>
                          </a:solidFill>
                          <a:effectLst>
                            <a:glow rad="139700">
                              <a:schemeClr val="accent2">
                                <a:satMod val="175000"/>
                                <a:alpha val="40000"/>
                              </a:schemeClr>
                            </a:glow>
                            <a:outerShdw blurRad="38100" dist="38100" dir="2700000" algn="tl">
                              <a:srgbClr val="000000">
                                <a:alpha val="43137"/>
                              </a:srgbClr>
                            </a:outerShd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اعراف: 96.</a:t>
                      </a:r>
                      <a:endParaRPr lang="en-US" sz="18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198665" y="122418"/>
            <a:ext cx="2182023"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ودوم</a:t>
            </a:r>
          </a:p>
          <a:p>
            <a:pPr algn="ctr"/>
            <a:r>
              <a:rPr lang="fa-IR" sz="1700" b="1" dirty="0" smtClean="0">
                <a:effectLst>
                  <a:glow rad="101600">
                    <a:schemeClr val="accent3">
                      <a:satMod val="175000"/>
                      <a:alpha val="40000"/>
                    </a:schemeClr>
                  </a:glow>
                </a:effectLst>
                <a:cs typeface="B Mitra" pitchFamily="2" charset="-78"/>
              </a:rPr>
              <a:t>قالب نسخه ای</a:t>
            </a:r>
          </a:p>
        </p:txBody>
      </p:sp>
      <p:sp>
        <p:nvSpPr>
          <p:cNvPr id="17" name="Rounded Rectangle 16">
            <a:hlinkClick r:id="rId9" action="ppaction://hlinksldjump">
              <a:snd r:embed="rId5" name="thbad.wav"/>
            </a:hlinkClick>
            <a:hlinkHover r:id="" action="ppaction://noaction">
              <a:snd r:embed="rId6" name="0.wav"/>
            </a:hlinkHover>
          </p:cNvPr>
          <p:cNvSpPr/>
          <p:nvPr/>
        </p:nvSpPr>
        <p:spPr>
          <a:xfrm>
            <a:off x="374793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0" action="ppaction://hlinksldjump">
              <a:snd r:embed="rId5" name="thbad.wav"/>
            </a:hlinkClick>
            <a:hlinkHover r:id="" action="ppaction://noaction">
              <a:snd r:embed="rId6" name="0.wav"/>
            </a:hlinkHover>
          </p:cNvPr>
          <p:cNvSpPr/>
          <p:nvPr/>
        </p:nvSpPr>
        <p:spPr>
          <a:xfrm>
            <a:off x="3319306"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9" name="Rounded Rectangle 18">
            <a:hlinkClick r:id="rId11" action="ppaction://hlinksldjump">
              <a:snd r:embed="rId5" name="thbad.wav"/>
            </a:hlinkClick>
            <a:hlinkHover r:id="" action="ppaction://noaction">
              <a:snd r:embed="rId6" name="0.wav"/>
            </a:hlinkHover>
          </p:cNvPr>
          <p:cNvSpPr/>
          <p:nvPr/>
        </p:nvSpPr>
        <p:spPr>
          <a:xfrm>
            <a:off x="289067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20" name="Rounded Rectangle 19">
            <a:hlinkClick r:id="rId12" action="ppaction://hlinksldjump">
              <a:snd r:embed="rId5" name="thbad.wav"/>
            </a:hlinkClick>
            <a:hlinkHover r:id="" action="ppaction://noaction">
              <a:snd r:embed="rId6" name="0.wav"/>
            </a:hlinkHover>
          </p:cNvPr>
          <p:cNvSpPr/>
          <p:nvPr/>
        </p:nvSpPr>
        <p:spPr>
          <a:xfrm>
            <a:off x="246205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22" name="Rounded Rectangle 21">
            <a:hlinkClick r:id="rId13" action="ppaction://hlinksldjump">
              <a:snd r:embed="rId5" name="thbad.wav"/>
            </a:hlinkClick>
            <a:hlinkHover r:id="" action="ppaction://noaction">
              <a:snd r:embed="rId6" name="0.wav"/>
            </a:hlinkHover>
          </p:cNvPr>
          <p:cNvSpPr/>
          <p:nvPr/>
        </p:nvSpPr>
        <p:spPr>
          <a:xfrm>
            <a:off x="203342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23" name="Rounded Rectangle 22">
            <a:hlinkClick r:id="rId14" action="ppaction://hlinksldjump">
              <a:snd r:embed="rId5" name="thbad.wav"/>
            </a:hlinkClick>
            <a:hlinkHover r:id="" action="ppaction://noaction">
              <a:snd r:embed="rId6" name="0.wav"/>
            </a:hlinkHover>
          </p:cNvPr>
          <p:cNvSpPr/>
          <p:nvPr/>
        </p:nvSpPr>
        <p:spPr>
          <a:xfrm>
            <a:off x="160479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24" name="Rounded Rectangle 23">
            <a:hlinkClick r:id="rId15" action="ppaction://hlinksldjump">
              <a:snd r:embed="rId5" name="thbad.wav"/>
            </a:hlinkClick>
            <a:hlinkHover r:id="" action="ppaction://noaction">
              <a:snd r:embed="rId6" name="0.wav"/>
            </a:hlinkHover>
          </p:cNvPr>
          <p:cNvSpPr/>
          <p:nvPr/>
        </p:nvSpPr>
        <p:spPr>
          <a:xfrm>
            <a:off x="117616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25" name="Rounded Rectangle 24">
            <a:hlinkClick r:id="rId16" action="ppaction://hlinksldjump">
              <a:snd r:embed="rId5" name="thbad.wav"/>
            </a:hlinkClick>
            <a:hlinkHover r:id="" action="ppaction://noaction">
              <a:snd r:embed="rId6" name="0.wav"/>
            </a:hlinkHover>
          </p:cNvPr>
          <p:cNvSpPr/>
          <p:nvPr/>
        </p:nvSpPr>
        <p:spPr>
          <a:xfrm>
            <a:off x="74753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27" name="Rounded Rectangle 26">
            <a:hlinkClick r:id="rId17" action="ppaction://hlinksldjump">
              <a:snd r:embed="rId5" name="thbad.wav"/>
            </a:hlinkClick>
            <a:hlinkHover r:id="" action="ppaction://noaction">
              <a:snd r:embed="rId6" name="0.wav"/>
            </a:hlinkHover>
          </p:cNvPr>
          <p:cNvSpPr/>
          <p:nvPr/>
        </p:nvSpPr>
        <p:spPr>
          <a:xfrm>
            <a:off x="31891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0-#ppt_w/2"/>
                                          </p:val>
                                        </p:tav>
                                        <p:tav tm="100000">
                                          <p:val>
                                            <p:strVal val="#ppt_x"/>
                                          </p:val>
                                        </p:tav>
                                      </p:tavLst>
                                    </p:anim>
                                    <p:anim calcmode="lin" valueType="num">
                                      <p:cBhvr additive="base">
                                        <p:cTn id="32" dur="1000" fill="hold"/>
                                        <p:tgtEl>
                                          <p:spTgt spid="17"/>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0-#ppt_w/2"/>
                                          </p:val>
                                        </p:tav>
                                        <p:tav tm="100000">
                                          <p:val>
                                            <p:strVal val="#ppt_x"/>
                                          </p:val>
                                        </p:tav>
                                      </p:tavLst>
                                    </p:anim>
                                    <p:anim calcmode="lin" valueType="num">
                                      <p:cBhvr additive="base">
                                        <p:cTn id="36" dur="1000" fill="hold"/>
                                        <p:tgtEl>
                                          <p:spTgt spid="18"/>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1000" fill="hold"/>
                                        <p:tgtEl>
                                          <p:spTgt spid="19"/>
                                        </p:tgtEl>
                                        <p:attrNameLst>
                                          <p:attrName>ppt_x</p:attrName>
                                        </p:attrNameLst>
                                      </p:cBhvr>
                                      <p:tavLst>
                                        <p:tav tm="0">
                                          <p:val>
                                            <p:strVal val="0-#ppt_w/2"/>
                                          </p:val>
                                        </p:tav>
                                        <p:tav tm="100000">
                                          <p:val>
                                            <p:strVal val="#ppt_x"/>
                                          </p:val>
                                        </p:tav>
                                      </p:tavLst>
                                    </p:anim>
                                    <p:anim calcmode="lin" valueType="num">
                                      <p:cBhvr additive="base">
                                        <p:cTn id="40" dur="1000" fill="hold"/>
                                        <p:tgtEl>
                                          <p:spTgt spid="19"/>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1000" fill="hold"/>
                                        <p:tgtEl>
                                          <p:spTgt spid="20"/>
                                        </p:tgtEl>
                                        <p:attrNameLst>
                                          <p:attrName>ppt_x</p:attrName>
                                        </p:attrNameLst>
                                      </p:cBhvr>
                                      <p:tavLst>
                                        <p:tav tm="0">
                                          <p:val>
                                            <p:strVal val="0-#ppt_w/2"/>
                                          </p:val>
                                        </p:tav>
                                        <p:tav tm="100000">
                                          <p:val>
                                            <p:strVal val="#ppt_x"/>
                                          </p:val>
                                        </p:tav>
                                      </p:tavLst>
                                    </p:anim>
                                    <p:anim calcmode="lin" valueType="num">
                                      <p:cBhvr additive="base">
                                        <p:cTn id="44" dur="1000" fill="hold"/>
                                        <p:tgtEl>
                                          <p:spTgt spid="20"/>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22"/>
                                        </p:tgtEl>
                                        <p:attrNameLst>
                                          <p:attrName>style.visibility</p:attrName>
                                        </p:attrNameLst>
                                      </p:cBhvr>
                                      <p:to>
                                        <p:strVal val="visible"/>
                                      </p:to>
                                    </p:set>
                                    <p:anim calcmode="lin" valueType="num">
                                      <p:cBhvr additive="base">
                                        <p:cTn id="47" dur="1000" fill="hold"/>
                                        <p:tgtEl>
                                          <p:spTgt spid="22"/>
                                        </p:tgtEl>
                                        <p:attrNameLst>
                                          <p:attrName>ppt_x</p:attrName>
                                        </p:attrNameLst>
                                      </p:cBhvr>
                                      <p:tavLst>
                                        <p:tav tm="0">
                                          <p:val>
                                            <p:strVal val="0-#ppt_w/2"/>
                                          </p:val>
                                        </p:tav>
                                        <p:tav tm="100000">
                                          <p:val>
                                            <p:strVal val="#ppt_x"/>
                                          </p:val>
                                        </p:tav>
                                      </p:tavLst>
                                    </p:anim>
                                    <p:anim calcmode="lin" valueType="num">
                                      <p:cBhvr additive="base">
                                        <p:cTn id="48" dur="1000" fill="hold"/>
                                        <p:tgtEl>
                                          <p:spTgt spid="2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1000" fill="hold"/>
                                        <p:tgtEl>
                                          <p:spTgt spid="23"/>
                                        </p:tgtEl>
                                        <p:attrNameLst>
                                          <p:attrName>ppt_x</p:attrName>
                                        </p:attrNameLst>
                                      </p:cBhvr>
                                      <p:tavLst>
                                        <p:tav tm="0">
                                          <p:val>
                                            <p:strVal val="0-#ppt_w/2"/>
                                          </p:val>
                                        </p:tav>
                                        <p:tav tm="100000">
                                          <p:val>
                                            <p:strVal val="#ppt_x"/>
                                          </p:val>
                                        </p:tav>
                                      </p:tavLst>
                                    </p:anim>
                                    <p:anim calcmode="lin" valueType="num">
                                      <p:cBhvr additive="base">
                                        <p:cTn id="52" dur="1000" fill="hold"/>
                                        <p:tgtEl>
                                          <p:spTgt spid="2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24"/>
                                        </p:tgtEl>
                                        <p:attrNameLst>
                                          <p:attrName>style.visibility</p:attrName>
                                        </p:attrNameLst>
                                      </p:cBhvr>
                                      <p:to>
                                        <p:strVal val="visible"/>
                                      </p:to>
                                    </p:set>
                                    <p:anim calcmode="lin" valueType="num">
                                      <p:cBhvr additive="base">
                                        <p:cTn id="55" dur="1000" fill="hold"/>
                                        <p:tgtEl>
                                          <p:spTgt spid="24"/>
                                        </p:tgtEl>
                                        <p:attrNameLst>
                                          <p:attrName>ppt_x</p:attrName>
                                        </p:attrNameLst>
                                      </p:cBhvr>
                                      <p:tavLst>
                                        <p:tav tm="0">
                                          <p:val>
                                            <p:strVal val="0-#ppt_w/2"/>
                                          </p:val>
                                        </p:tav>
                                        <p:tav tm="100000">
                                          <p:val>
                                            <p:strVal val="#ppt_x"/>
                                          </p:val>
                                        </p:tav>
                                      </p:tavLst>
                                    </p:anim>
                                    <p:anim calcmode="lin" valueType="num">
                                      <p:cBhvr additive="base">
                                        <p:cTn id="56" dur="1000" fill="hold"/>
                                        <p:tgtEl>
                                          <p:spTgt spid="2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cBhvr additive="base">
                                        <p:cTn id="59" dur="1000" fill="hold"/>
                                        <p:tgtEl>
                                          <p:spTgt spid="25"/>
                                        </p:tgtEl>
                                        <p:attrNameLst>
                                          <p:attrName>ppt_x</p:attrName>
                                        </p:attrNameLst>
                                      </p:cBhvr>
                                      <p:tavLst>
                                        <p:tav tm="0">
                                          <p:val>
                                            <p:strVal val="0-#ppt_w/2"/>
                                          </p:val>
                                        </p:tav>
                                        <p:tav tm="100000">
                                          <p:val>
                                            <p:strVal val="#ppt_x"/>
                                          </p:val>
                                        </p:tav>
                                      </p:tavLst>
                                    </p:anim>
                                    <p:anim calcmode="lin" valueType="num">
                                      <p:cBhvr additive="base">
                                        <p:cTn id="60" dur="1000" fill="hold"/>
                                        <p:tgtEl>
                                          <p:spTgt spid="2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0-#ppt_w/2"/>
                                          </p:val>
                                        </p:tav>
                                        <p:tav tm="100000">
                                          <p:val>
                                            <p:strVal val="#ppt_x"/>
                                          </p:val>
                                        </p:tav>
                                      </p:tavLst>
                                    </p:anim>
                                    <p:anim calcmode="lin" valueType="num">
                                      <p:cBhvr additive="base">
                                        <p:cTn id="64" dur="1000" fill="hold"/>
                                        <p:tgtEl>
                                          <p:spTgt spid="27"/>
                                        </p:tgtEl>
                                        <p:attrNameLst>
                                          <p:attrName>ppt_y</p:attrName>
                                        </p:attrNameLst>
                                      </p:cBhvr>
                                      <p:tavLst>
                                        <p:tav tm="0">
                                          <p:val>
                                            <p:strVal val="#ppt_y"/>
                                          </p:val>
                                        </p:tav>
                                        <p:tav tm="100000">
                                          <p:val>
                                            <p:strVal val="#ppt_y"/>
                                          </p:val>
                                        </p:tav>
                                      </p:tavLst>
                                    </p:anim>
                                  </p:childTnLst>
                                </p:cTn>
                              </p:par>
                            </p:childTnLst>
                          </p:cTn>
                        </p:par>
                        <p:par>
                          <p:cTn id="65" fill="hold">
                            <p:stCondLst>
                              <p:cond delay="2000"/>
                            </p:stCondLst>
                            <p:childTnLst>
                              <p:par>
                                <p:cTn id="66" presetID="10" presetClass="entr" presetSubtype="0" fill="hold" nodeType="afterEffect">
                                  <p:stCondLst>
                                    <p:cond delay="0"/>
                                  </p:stCondLst>
                                  <p:childTnLst>
                                    <p:set>
                                      <p:cBhvr>
                                        <p:cTn id="67" dur="1" fill="hold">
                                          <p:stCondLst>
                                            <p:cond delay="0"/>
                                          </p:stCondLst>
                                        </p:cTn>
                                        <p:tgtEl>
                                          <p:spTgt spid="30"/>
                                        </p:tgtEl>
                                        <p:attrNameLst>
                                          <p:attrName>style.visibility</p:attrName>
                                        </p:attrNameLst>
                                      </p:cBhvr>
                                      <p:to>
                                        <p:strVal val="visible"/>
                                      </p:to>
                                    </p:set>
                                    <p:animEffect transition="in" filter="fade">
                                      <p:cBhvr>
                                        <p:cTn id="68"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7" grpId="0" animBg="1"/>
      <p:bldP spid="18" grpId="0" animBg="1"/>
      <p:bldP spid="19" grpId="0" animBg="1"/>
      <p:bldP spid="20" grpId="0" animBg="1"/>
      <p:bldP spid="22" grpId="0" animBg="1"/>
      <p:bldP spid="23" grpId="0" animBg="1"/>
      <p:bldP spid="24" grpId="0" animBg="1"/>
      <p:bldP spid="25" grpId="0" animBg="1"/>
      <p:bldP spid="27" grpId="0" animBg="1"/>
    </p:bldLst>
  </p:timing>
</p:sld>
</file>

<file path=ppt/slides/slide278.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مستند روايي:</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رسول‌خدا </a:t>
                      </a:r>
                      <a:r>
                        <a:rPr lang="en-US" sz="2200" b="1" kern="1200" dirty="0" smtClean="0">
                          <a:solidFill>
                            <a:schemeClr val="tx1"/>
                          </a:solidFill>
                          <a:latin typeface="+mn-lt"/>
                          <a:ea typeface="+mn-ea"/>
                          <a:cs typeface="B Lotus" pitchFamily="2" charset="-78"/>
                        </a:rPr>
                        <a:t>-</a:t>
                      </a:r>
                      <a:r>
                        <a:rPr lang="fa-IR" sz="2200" b="1" kern="1200" dirty="0" smtClean="0">
                          <a:solidFill>
                            <a:schemeClr val="tx1"/>
                          </a:solidFill>
                          <a:latin typeface="+mn-lt"/>
                          <a:ea typeface="+mn-ea"/>
                          <a:cs typeface="B Lotus" pitchFamily="2" charset="-78"/>
                        </a:rPr>
                        <a:t> فرمود:هر كه نعمت پياپى دارد، بسيار بگويد:«الحمد للَّه ربّ العالمين‏».</a:t>
                      </a:r>
                      <a:endParaRPr lang="en-US" sz="2200" b="1" kern="1200" dirty="0" smtClean="0">
                        <a:solidFill>
                          <a:schemeClr val="tx1"/>
                        </a:solidFill>
                        <a:latin typeface="+mn-lt"/>
                        <a:ea typeface="+mn-ea"/>
                        <a:cs typeface="B Lotus" pitchFamily="2" charset="-78"/>
                      </a:endParaRPr>
                    </a:p>
                    <a:p>
                      <a:pPr algn="just" rtl="1">
                        <a:lnSpc>
                          <a:spcPct val="150000"/>
                        </a:lnSpc>
                      </a:pPr>
                      <a:r>
                        <a:rPr lang="ar-SA" sz="2200" b="1" kern="1200" dirty="0" smtClean="0">
                          <a:solidFill>
                            <a:schemeClr val="tx1"/>
                          </a:solidFill>
                          <a:latin typeface="+mn-lt"/>
                          <a:ea typeface="+mn-ea"/>
                          <a:cs typeface="B Lotus" pitchFamily="2" charset="-78"/>
                        </a:rPr>
                        <a:t>و هر كه فقر بر او پايد، بسيار بگويد: «لاَ حَوْلَ وَ لاَ قُوَّۀَاِلَّا بِاللَّهِ الْعَلِىِّ الْعَظِيمِ‏»كه آن يكى از گنج‌هاى بهشت و درمان هفتاد و دو نوع بلا است كه كم‏ترین آن اندوه می‌باشد.</a:t>
                      </a:r>
                      <a:r>
                        <a:rPr lang="fa-IR" sz="2400" b="1" kern="1200" dirty="0" smtClean="0">
                          <a:solidFill>
                            <a:schemeClr val="tx1"/>
                          </a:solidFill>
                          <a:effectLst>
                            <a:glow rad="139700">
                              <a:schemeClr val="accent2">
                                <a:satMod val="175000"/>
                                <a:alpha val="40000"/>
                              </a:schemeClr>
                            </a:glow>
                            <a:outerShdw blurRad="38100" dist="38100" dir="2700000" algn="tl">
                              <a:srgbClr val="000000">
                                <a:alpha val="43137"/>
                              </a:srgbClr>
                            </a:outerShdw>
                          </a:effectLst>
                          <a:latin typeface="+mn-lt"/>
                          <a:ea typeface="+mn-ea"/>
                          <a:cs typeface="B Lotus" pitchFamily="2" charset="-78"/>
                        </a:rPr>
                        <a:t> *</a:t>
                      </a:r>
                      <a:endParaRPr lang="fa-IR" sz="2200" b="0" kern="1200" dirty="0" smtClean="0">
                        <a:solidFill>
                          <a:schemeClr val="tx1"/>
                        </a:solidFill>
                        <a:latin typeface="+mn-lt"/>
                        <a:ea typeface="+mn-ea"/>
                        <a:cs typeface="B Lotus" pitchFamily="2" charset="-78"/>
                      </a:endParaRPr>
                    </a:p>
                    <a:p>
                      <a:pPr algn="just" rtl="1">
                        <a:lnSpc>
                          <a:spcPct val="150000"/>
                        </a:lnSpc>
                      </a:pPr>
                      <a:endParaRPr lang="fa-IR" sz="2200" b="0" kern="1200" dirty="0" smtClean="0">
                        <a:solidFill>
                          <a:schemeClr val="tx1"/>
                        </a:solidFill>
                        <a:latin typeface="+mn-lt"/>
                        <a:ea typeface="+mn-ea"/>
                        <a:cs typeface="B Lotus" pitchFamily="2" charset="-78"/>
                      </a:endParaRPr>
                    </a:p>
                    <a:p>
                      <a:pPr algn="just" rtl="1">
                        <a:lnSpc>
                          <a:spcPct val="150000"/>
                        </a:lnSpc>
                      </a:pPr>
                      <a:endParaRPr lang="fa-IR" sz="2200" b="0" kern="1200" dirty="0" smtClean="0">
                        <a:solidFill>
                          <a:schemeClr val="tx1"/>
                        </a:solidFill>
                        <a:latin typeface="+mn-lt"/>
                        <a:ea typeface="+mn-ea"/>
                        <a:cs typeface="B Lotus" pitchFamily="2" charset="-78"/>
                      </a:endParaRPr>
                    </a:p>
                    <a:p>
                      <a:pPr algn="just" rtl="1">
                        <a:lnSpc>
                          <a:spcPct val="150000"/>
                        </a:lnSpc>
                      </a:pPr>
                      <a:endParaRPr lang="fa-IR" sz="2200" b="0" kern="1200" dirty="0" smtClean="0">
                        <a:solidFill>
                          <a:schemeClr val="tx1"/>
                        </a:solidFill>
                        <a:latin typeface="+mn-lt"/>
                        <a:ea typeface="+mn-ea"/>
                        <a:cs typeface="B Lotus" pitchFamily="2" charset="-78"/>
                      </a:endParaRPr>
                    </a:p>
                    <a:p>
                      <a:pPr algn="just" rtl="1">
                        <a:lnSpc>
                          <a:spcPct val="150000"/>
                        </a:lnSpc>
                      </a:pPr>
                      <a:endParaRPr lang="fa-IR" sz="2200" b="0" kern="1200" dirty="0" smtClean="0">
                        <a:solidFill>
                          <a:schemeClr val="tx1"/>
                        </a:solidFill>
                        <a:latin typeface="+mn-lt"/>
                        <a:ea typeface="+mn-ea"/>
                        <a:cs typeface="B Lotus" pitchFamily="2" charset="-78"/>
                      </a:endParaRPr>
                    </a:p>
                    <a:p>
                      <a:pPr algn="just" rtl="1">
                        <a:lnSpc>
                          <a:spcPct val="150000"/>
                        </a:lnSpc>
                      </a:pPr>
                      <a:r>
                        <a:rPr lang="fa-IR" sz="2400" b="1" kern="1200" dirty="0" smtClean="0">
                          <a:solidFill>
                            <a:schemeClr val="tx1"/>
                          </a:solidFill>
                          <a:effectLst>
                            <a:glow rad="139700">
                              <a:schemeClr val="accent2">
                                <a:satMod val="175000"/>
                                <a:alpha val="40000"/>
                              </a:schemeClr>
                            </a:glow>
                            <a:outerShdw blurRad="38100" dist="38100" dir="2700000" algn="tl">
                              <a:srgbClr val="000000">
                                <a:alpha val="43137"/>
                              </a:srgbClr>
                            </a:outerShdw>
                          </a:effectLst>
                          <a:latin typeface="+mn-lt"/>
                          <a:ea typeface="+mn-ea"/>
                          <a:cs typeface="B Lotus" pitchFamily="2" charset="-78"/>
                        </a:rPr>
                        <a:t>*</a:t>
                      </a:r>
                      <a:r>
                        <a:rPr lang="ar-SA" sz="2200" b="1" kern="1200" dirty="0" smtClean="0">
                          <a:solidFill>
                            <a:schemeClr val="tx1"/>
                          </a:solidFill>
                          <a:latin typeface="+mn-lt"/>
                          <a:ea typeface="+mn-ea"/>
                          <a:cs typeface="B Lotus" pitchFamily="2" charset="-78"/>
                        </a:rPr>
                        <a:t>امالى</a:t>
                      </a:r>
                      <a:r>
                        <a:rPr lang="ar-SA" sz="2200" b="0" kern="1200" dirty="0" smtClean="0">
                          <a:solidFill>
                            <a:schemeClr val="tx1"/>
                          </a:solidFill>
                          <a:latin typeface="+mn-lt"/>
                          <a:ea typeface="+mn-ea"/>
                          <a:cs typeface="B Lotus" pitchFamily="2" charset="-78"/>
                        </a:rPr>
                        <a:t>، متن557، مجلس هشتاد و دوم.</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198665" y="122418"/>
            <a:ext cx="2182023"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ودوم</a:t>
            </a:r>
          </a:p>
          <a:p>
            <a:pPr algn="ctr"/>
            <a:r>
              <a:rPr lang="fa-IR" sz="1700" b="1" dirty="0" smtClean="0">
                <a:effectLst>
                  <a:glow rad="101600">
                    <a:schemeClr val="accent3">
                      <a:satMod val="175000"/>
                      <a:alpha val="40000"/>
                    </a:schemeClr>
                  </a:glow>
                </a:effectLst>
                <a:cs typeface="B Mitra" pitchFamily="2" charset="-78"/>
              </a:rPr>
              <a:t>قالب نسخه ای</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374793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31930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2890678"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246205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03342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160479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117616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74753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31891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childTnLst>
                          </p:cTn>
                        </p:par>
                        <p:par>
                          <p:cTn id="65" fill="hold">
                            <p:stCondLst>
                              <p:cond delay="2000"/>
                            </p:stCondLst>
                            <p:childTnLst>
                              <p:par>
                                <p:cTn id="66" presetID="10" presetClass="entr" presetSubtype="0" fill="hold" nodeType="afterEffect">
                                  <p:stCondLst>
                                    <p:cond delay="0"/>
                                  </p:stCondLst>
                                  <p:childTnLst>
                                    <p:set>
                                      <p:cBhvr>
                                        <p:cTn id="67" dur="1" fill="hold">
                                          <p:stCondLst>
                                            <p:cond delay="0"/>
                                          </p:stCondLst>
                                        </p:cTn>
                                        <p:tgtEl>
                                          <p:spTgt spid="30"/>
                                        </p:tgtEl>
                                        <p:attrNameLst>
                                          <p:attrName>style.visibility</p:attrName>
                                        </p:attrNameLst>
                                      </p:cBhvr>
                                      <p:to>
                                        <p:strVal val="visible"/>
                                      </p:to>
                                    </p:set>
                                    <p:animEffect transition="in" filter="fade">
                                      <p:cBhvr>
                                        <p:cTn id="68"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Lst>
  </p:timing>
</p:sld>
</file>

<file path=ppt/slides/slide279.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400" b="1" kern="1200" dirty="0" smtClean="0">
                        <a:solidFill>
                          <a:schemeClr val="tx1"/>
                        </a:solidFill>
                        <a:latin typeface="+mn-lt"/>
                        <a:ea typeface="+mn-ea"/>
                        <a:cs typeface="B Lotus" pitchFamily="2" charset="-78"/>
                      </a:endParaRPr>
                    </a:p>
                    <a:p>
                      <a:pPr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آثار و فواید قالب نسخه‌ای</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1. ارائه‏ی راه‏کار و رفتار مناسب به مخاطب.</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2. بيرون آوردن مخاطب از حيرت و سرگرداني.</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3. جلب توجّه مخاطب : چون متناسب با نياز و معضل روحي و اجتماعي اوست.</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4. آگاهي بخشي به مخاطب، درباره‏یراه‏هاي درمان مشکل و عوامل ايجاد آن.</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5. حلّ مشکلات اخلاقی و رفتاری مخاطبان.</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6. علاقه‏مندی مخاطبان به آموزه‏های وحیانی و پناه آوردن به آن.</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7. جلب اعتماد مخاطبان.</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8. کاستن از بیماری‏های روحی و روانی.</a:t>
                      </a:r>
                      <a:endParaRPr lang="en-US" sz="2000" b="1" kern="1200" dirty="0" smtClean="0">
                        <a:solidFill>
                          <a:schemeClr val="tx1"/>
                        </a:solidFill>
                        <a:latin typeface="+mn-lt"/>
                        <a:ea typeface="+mn-ea"/>
                        <a:cs typeface="B Lotus" pitchFamily="2" charset="-78"/>
                      </a:endParaRPr>
                    </a:p>
                    <a:p>
                      <a:pPr lvl="1" algn="just">
                        <a:lnSpc>
                          <a:spcPct val="150000"/>
                        </a:lnSpc>
                      </a:pPr>
                      <a:r>
                        <a:rPr lang="ar-SA" sz="2000" b="1" kern="1200" dirty="0" smtClean="0">
                          <a:solidFill>
                            <a:schemeClr val="tx1"/>
                          </a:solidFill>
                          <a:latin typeface="+mn-lt"/>
                          <a:ea typeface="+mn-ea"/>
                          <a:cs typeface="B Lotus" pitchFamily="2" charset="-78"/>
                        </a:rPr>
                        <a:t>9. برخلاف نسخه‏های پزشک تن، نسخه‏ی دینی می‏تواندبرای بسیاری از مردم ثمربخشباشد. </a:t>
                      </a:r>
                      <a:endParaRPr lang="en-US" sz="24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198665" y="122418"/>
            <a:ext cx="2182023"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ودوم</a:t>
            </a:r>
          </a:p>
          <a:p>
            <a:pPr algn="ctr"/>
            <a:r>
              <a:rPr lang="fa-IR" sz="1700" b="1" dirty="0" smtClean="0">
                <a:effectLst>
                  <a:glow rad="101600">
                    <a:schemeClr val="accent3">
                      <a:satMod val="175000"/>
                      <a:alpha val="40000"/>
                    </a:schemeClr>
                  </a:glow>
                </a:effectLst>
                <a:cs typeface="B Mitra" pitchFamily="2" charset="-78"/>
              </a:rPr>
              <a:t>قالب نسخه ای</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374793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31930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289067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2462050"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03342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160479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117616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74753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31891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childTnLst>
                          </p:cTn>
                        </p:par>
                        <p:par>
                          <p:cTn id="65" fill="hold">
                            <p:stCondLst>
                              <p:cond delay="2000"/>
                            </p:stCondLst>
                            <p:childTnLst>
                              <p:par>
                                <p:cTn id="66" presetID="10" presetClass="entr" presetSubtype="0" fill="hold" nodeType="afterEffect">
                                  <p:stCondLst>
                                    <p:cond delay="0"/>
                                  </p:stCondLst>
                                  <p:childTnLst>
                                    <p:set>
                                      <p:cBhvr>
                                        <p:cTn id="67" dur="1" fill="hold">
                                          <p:stCondLst>
                                            <p:cond delay="0"/>
                                          </p:stCondLst>
                                        </p:cTn>
                                        <p:tgtEl>
                                          <p:spTgt spid="30"/>
                                        </p:tgtEl>
                                        <p:attrNameLst>
                                          <p:attrName>style.visibility</p:attrName>
                                        </p:attrNameLst>
                                      </p:cBhvr>
                                      <p:to>
                                        <p:strVal val="visible"/>
                                      </p:to>
                                    </p:set>
                                    <p:animEffect transition="in" filter="fade">
                                      <p:cBhvr>
                                        <p:cTn id="68"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lvl="1" algn="just" rtl="1">
                        <a:lnSpc>
                          <a:spcPct val="150000"/>
                        </a:lnSpc>
                      </a:pPr>
                      <a:endParaRPr lang="fa-IR" sz="2000" b="1" kern="1200" dirty="0" smtClean="0">
                        <a:solidFill>
                          <a:schemeClr val="tx1"/>
                        </a:solidFill>
                        <a:latin typeface="+mn-lt"/>
                        <a:ea typeface="+mn-ea"/>
                        <a:cs typeface="B Lotus" pitchFamily="2" charset="-78"/>
                      </a:endParaRPr>
                    </a:p>
                    <a:p>
                      <a:pPr lvl="1" algn="just" rtl="1">
                        <a:lnSpc>
                          <a:spcPct val="150000"/>
                        </a:lnSpc>
                      </a:pPr>
                      <a:endParaRPr lang="fa-IR" sz="20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1. این‏که: شما در مورد خود چه تصوّری دارید؟لایق، شایسته، توانا یا برعکس؟</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2. شما طرف مقابل را چگونه ارزیابی می‌کنید؟ آیا منطقی می‌دانید یاغیر منطقی؟</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3. نظرتان درباره­ی این‏که آن شخص، نسبت به شما چه نگاهی دارد؟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4. این‏که شخص مقابل، به خود چگونه می‏نگرد، در ارتباط مؤثّر است.  </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5. این‏که شخص مقابل، به شما چگونه می‌نگرد،در ارتباط مهم است.</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6. این‏که شخص مقابل، از نگاه شما به خود چه تصوّری دارد.</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643438" y="139463"/>
            <a:ext cx="3357586"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سوم / </a:t>
            </a:r>
            <a:r>
              <a:rPr lang="ar-SA" sz="1700" b="1" dirty="0" smtClean="0">
                <a:effectLst>
                  <a:glow rad="101600">
                    <a:schemeClr val="accent3">
                      <a:satMod val="175000"/>
                      <a:alpha val="40000"/>
                    </a:schemeClr>
                  </a:glow>
                </a:effectLst>
                <a:cs typeface="B Mitra" pitchFamily="2" charset="-78"/>
              </a:rPr>
              <a:t>اصل</a:t>
            </a:r>
            <a:r>
              <a:rPr lang="fa-IR" sz="1700" b="1" dirty="0" smtClean="0">
                <a:effectLst>
                  <a:glow rad="101600">
                    <a:schemeClr val="accent3">
                      <a:satMod val="175000"/>
                      <a:alpha val="40000"/>
                    </a:schemeClr>
                  </a:glow>
                </a:effectLst>
                <a:cs typeface="B Mitra" pitchFamily="2" charset="-78"/>
              </a:rPr>
              <a:t> چهارم</a:t>
            </a:r>
            <a:endParaRPr lang="en-US" sz="1700" b="1" dirty="0" smtClean="0">
              <a:effectLst>
                <a:glow rad="101600">
                  <a:schemeClr val="accent3">
                    <a:satMod val="175000"/>
                    <a:alpha val="40000"/>
                  </a:schemeClr>
                </a:glow>
              </a:effectLst>
              <a:cs typeface="B Mitra" pitchFamily="2" charset="-78"/>
            </a:endParaRPr>
          </a:p>
          <a:p>
            <a:pPr algn="ctr"/>
            <a:r>
              <a:rPr lang="fa-IR" sz="1700" b="1" dirty="0" smtClean="0">
                <a:effectLst>
                  <a:glow rad="101600">
                    <a:schemeClr val="accent3">
                      <a:satMod val="175000"/>
                      <a:alpha val="40000"/>
                    </a:schemeClr>
                  </a:glow>
                </a:effectLst>
                <a:cs typeface="B Mitra" pitchFamily="2" charset="-78"/>
              </a:rPr>
              <a:t>ایجاد ارتباط</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grpId="0"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Lst>
  </p:timing>
</p:sld>
</file>

<file path=ppt/slides/slide280.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تفاوت روش نسخه‏اي و روش نكته‏اي:</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1. در قالب نكته‏اي، مطالب به صورت پراكنده بيان مي‏شود و انسجام مطالب در آن نياز نيست.</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2. گاهي نكات ارائه‏ شده در قالب نكته‏اي، برداشت خاصّي از يك موضوع است.</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3. در قالب نكته‏اي، ممكن است، هيچ راه‏كاري به مخاطب داده نشود.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4. قالب نكته‏اي را مي‏توان در چند جلسه ارائه‏ كرد، به گونه‏اي كه مطلب هر جلسه ناقص نباشد.</a:t>
                      </a:r>
                      <a:endParaRPr lang="en-US" sz="2200" b="1" kern="1200" dirty="0" smtClean="0">
                        <a:solidFill>
                          <a:schemeClr val="tx1"/>
                        </a:solidFill>
                        <a:latin typeface="+mn-lt"/>
                        <a:ea typeface="+mn-ea"/>
                        <a:cs typeface="B Lotus" pitchFamily="2" charset="-78"/>
                      </a:endParaRPr>
                    </a:p>
                    <a:p>
                      <a:pPr lvl="1" algn="just">
                        <a:lnSpc>
                          <a:spcPct val="150000"/>
                        </a:lnSpc>
                      </a:pPr>
                      <a:r>
                        <a:rPr lang="ar-SA" sz="2200" b="1" kern="1200" dirty="0" smtClean="0">
                          <a:solidFill>
                            <a:schemeClr val="tx1"/>
                          </a:solidFill>
                          <a:latin typeface="+mn-lt"/>
                          <a:ea typeface="+mn-ea"/>
                          <a:cs typeface="B Lotus" pitchFamily="2" charset="-78"/>
                        </a:rPr>
                        <a:t>5. در قالب نسخه‏اي لزوماً به علل و آسيب‏ها نیزتوجّه مي‏شود؛امّا در قالب نكته‏اي هميشه اينچنين نيست. </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198665" y="122418"/>
            <a:ext cx="2182023"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ودوم</a:t>
            </a:r>
          </a:p>
          <a:p>
            <a:pPr algn="ctr"/>
            <a:r>
              <a:rPr lang="fa-IR" sz="1700" b="1" dirty="0" smtClean="0">
                <a:effectLst>
                  <a:glow rad="101600">
                    <a:schemeClr val="accent3">
                      <a:satMod val="175000"/>
                      <a:alpha val="40000"/>
                    </a:schemeClr>
                  </a:glow>
                </a:effectLst>
                <a:cs typeface="B Mitra" pitchFamily="2" charset="-78"/>
              </a:rPr>
              <a:t>قالب نسخه ای</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374793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31930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289067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246205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03342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160479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117616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74753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31891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childTnLst>
                          </p:cTn>
                        </p:par>
                        <p:par>
                          <p:cTn id="65" fill="hold">
                            <p:stCondLst>
                              <p:cond delay="2000"/>
                            </p:stCondLst>
                            <p:childTnLst>
                              <p:par>
                                <p:cTn id="66" presetID="10" presetClass="entr" presetSubtype="0" fill="hold" nodeType="afterEffect">
                                  <p:stCondLst>
                                    <p:cond delay="0"/>
                                  </p:stCondLst>
                                  <p:childTnLst>
                                    <p:set>
                                      <p:cBhvr>
                                        <p:cTn id="67" dur="1" fill="hold">
                                          <p:stCondLst>
                                            <p:cond delay="0"/>
                                          </p:stCondLst>
                                        </p:cTn>
                                        <p:tgtEl>
                                          <p:spTgt spid="30"/>
                                        </p:tgtEl>
                                        <p:attrNameLst>
                                          <p:attrName>style.visibility</p:attrName>
                                        </p:attrNameLst>
                                      </p:cBhvr>
                                      <p:to>
                                        <p:strVal val="visible"/>
                                      </p:to>
                                    </p:set>
                                    <p:animEffect transition="in" filter="fade">
                                      <p:cBhvr>
                                        <p:cTn id="68"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Lst>
  </p:timing>
</p:sld>
</file>

<file path=ppt/slides/slide281.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تذكّر</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طبيب ودارو، خواه براي روح وروان باشد،خواه براي بهبود جسم، تنها نقش يك واسطه در نظام حكيمانه‏ی آفرينش را ايفا مي‌كند ودرمان كننده‏ی واقعي، تنها خداوند متعال است؛ چنانچه مي‌فرمايد:</a:t>
                      </a:r>
                      <a:endParaRPr lang="en-US" sz="2200" b="1" kern="1200" dirty="0" smtClean="0">
                        <a:solidFill>
                          <a:schemeClr val="tx1"/>
                        </a:solidFill>
                        <a:latin typeface="+mn-lt"/>
                        <a:ea typeface="+mn-ea"/>
                        <a:cs typeface="B Lotus" pitchFamily="2" charset="-78"/>
                      </a:endParaRPr>
                    </a:p>
                    <a:p>
                      <a:pPr algn="just" rtl="1">
                        <a:lnSpc>
                          <a:spcPct val="150000"/>
                        </a:lnSpc>
                      </a:pPr>
                      <a:r>
                        <a:rPr lang="en-US" sz="2200" b="1" kern="1200" dirty="0" smtClean="0">
                          <a:solidFill>
                            <a:schemeClr val="tx1"/>
                          </a:solidFill>
                          <a:latin typeface="+mn-lt"/>
                          <a:ea typeface="+mn-ea"/>
                          <a:cs typeface="B Lotus" pitchFamily="2" charset="-78"/>
                        </a:rPr>
                        <a:t>]</a:t>
                      </a:r>
                      <a:r>
                        <a:rPr lang="fa-IR" sz="2200" b="1" kern="1200" dirty="0" smtClean="0">
                          <a:solidFill>
                            <a:schemeClr val="tx1"/>
                          </a:solidFill>
                          <a:latin typeface="+mn-lt"/>
                          <a:ea typeface="+mn-ea"/>
                          <a:cs typeface="B Lotus" pitchFamily="2" charset="-78"/>
                        </a:rPr>
                        <a:t>وَ إِذا مَرِضْتُ فَهُوَ يَشْفينِ</a:t>
                      </a:r>
                      <a:r>
                        <a:rPr lang="en-US" sz="2200" b="1" kern="1200" dirty="0" smtClean="0">
                          <a:solidFill>
                            <a:schemeClr val="tx1"/>
                          </a:solidFill>
                          <a:latin typeface="+mn-lt"/>
                          <a:ea typeface="+mn-ea"/>
                          <a:cs typeface="B Lotus" pitchFamily="2" charset="-78"/>
                        </a:rPr>
                        <a:t>[</a:t>
                      </a:r>
                      <a:r>
                        <a:rPr lang="fa-IR" sz="2200" b="1" kern="1200" dirty="0" smtClean="0">
                          <a:solidFill>
                            <a:schemeClr val="tx1"/>
                          </a:solidFill>
                          <a:latin typeface="+mn-lt"/>
                          <a:ea typeface="+mn-ea"/>
                          <a:cs typeface="B Lotus" pitchFamily="2" charset="-78"/>
                        </a:rPr>
                        <a:t>‏</a:t>
                      </a:r>
                      <a:r>
                        <a:rPr lang="fa-IR" sz="2000" b="1" kern="1200" dirty="0" smtClean="0">
                          <a:solidFill>
                            <a:schemeClr val="tx1"/>
                          </a:solidFill>
                          <a:effectLst>
                            <a:glow rad="139700">
                              <a:schemeClr val="accent2">
                                <a:satMod val="175000"/>
                                <a:alpha val="40000"/>
                              </a:schemeClr>
                            </a:glow>
                            <a:outerShdw blurRad="38100" dist="38100" dir="2700000" algn="tl">
                              <a:srgbClr val="000000">
                                <a:alpha val="43137"/>
                              </a:srgbClr>
                            </a:outerShdw>
                          </a:effectLst>
                          <a:latin typeface="+mn-lt"/>
                          <a:ea typeface="+mn-ea"/>
                          <a:cs typeface="B Lotus" pitchFamily="2" charset="-78"/>
                        </a:rPr>
                        <a:t>*</a:t>
                      </a:r>
                      <a:r>
                        <a:rPr lang="fa-IR" sz="2200" b="1" kern="1200" dirty="0" smtClean="0">
                          <a:solidFill>
                            <a:schemeClr val="tx1"/>
                          </a:solidFill>
                          <a:latin typeface="+mn-lt"/>
                          <a:ea typeface="+mn-ea"/>
                          <a:cs typeface="B Lotus" pitchFamily="2" charset="-78"/>
                        </a:rPr>
                        <a:t>؛ «چون بيمار شوم، اوشفايم مي‌دهد.»</a:t>
                      </a:r>
                      <a:endParaRPr lang="en-US" sz="2200" b="1" kern="1200" dirty="0" smtClean="0">
                        <a:solidFill>
                          <a:schemeClr val="tx1"/>
                        </a:solidFill>
                        <a:latin typeface="+mn-lt"/>
                        <a:ea typeface="+mn-ea"/>
                        <a:cs typeface="B Lotus" pitchFamily="2" charset="-78"/>
                      </a:endParaRPr>
                    </a:p>
                    <a:p>
                      <a:pPr algn="just" rtl="1">
                        <a:lnSpc>
                          <a:spcPct val="150000"/>
                        </a:lnSpc>
                      </a:pPr>
                      <a:r>
                        <a:rPr lang="ar-SA" sz="2200" b="1" kern="1200" dirty="0" smtClean="0">
                          <a:solidFill>
                            <a:schemeClr val="tx1"/>
                          </a:solidFill>
                          <a:latin typeface="+mn-lt"/>
                          <a:ea typeface="+mn-ea"/>
                          <a:cs typeface="B Lotus" pitchFamily="2" charset="-78"/>
                        </a:rPr>
                        <a:t>حضرت علي</a:t>
                      </a:r>
                      <a:r>
                        <a:rPr lang="fa-IR" sz="2200" b="1" kern="1200" dirty="0" smtClean="0">
                          <a:solidFill>
                            <a:schemeClr val="tx1"/>
                          </a:solidFill>
                          <a:latin typeface="+mn-lt"/>
                          <a:ea typeface="+mn-ea"/>
                          <a:cs typeface="B Lotus" pitchFamily="2" charset="-78"/>
                        </a:rPr>
                        <a:t>(ع)</a:t>
                      </a:r>
                      <a:r>
                        <a:rPr lang="ar-SA" sz="2200" b="1" kern="1200" dirty="0" smtClean="0">
                          <a:solidFill>
                            <a:schemeClr val="tx1"/>
                          </a:solidFill>
                          <a:latin typeface="+mn-lt"/>
                          <a:ea typeface="+mn-ea"/>
                          <a:cs typeface="B Lotus" pitchFamily="2" charset="-78"/>
                        </a:rPr>
                        <a:t> در دعاي كميل مي‏فرمايند:</a:t>
                      </a:r>
                      <a:r>
                        <a:rPr lang="en-US" sz="2200" b="1" kern="1200" dirty="0" smtClean="0">
                          <a:solidFill>
                            <a:schemeClr val="tx1"/>
                          </a:solidFill>
                          <a:latin typeface="+mn-lt"/>
                          <a:ea typeface="+mn-ea"/>
                          <a:cs typeface="B Lotus" pitchFamily="2" charset="-78"/>
                        </a:rPr>
                        <a:t>]</a:t>
                      </a:r>
                      <a:r>
                        <a:rPr lang="ar-SA" sz="2200" b="1" kern="1200" dirty="0" smtClean="0">
                          <a:solidFill>
                            <a:schemeClr val="tx1"/>
                          </a:solidFill>
                          <a:latin typeface="+mn-lt"/>
                          <a:ea typeface="+mn-ea"/>
                          <a:cs typeface="B Lotus" pitchFamily="2" charset="-78"/>
                        </a:rPr>
                        <a:t>يَا مَنِ اسْمُهُ دَوَاءٌ وَ ذِكْرُهُ شِفَاءٌ</a:t>
                      </a:r>
                      <a:r>
                        <a:rPr lang="en-US" sz="2200" b="1" kern="1200" dirty="0" smtClean="0">
                          <a:solidFill>
                            <a:schemeClr val="tx1"/>
                          </a:solidFill>
                          <a:latin typeface="+mn-lt"/>
                          <a:ea typeface="+mn-ea"/>
                          <a:cs typeface="B Lotus" pitchFamily="2" charset="-78"/>
                        </a:rPr>
                        <a:t>[</a:t>
                      </a:r>
                      <a:r>
                        <a:rPr lang="fa-IR" sz="2000" b="1" kern="1200" dirty="0" smtClean="0">
                          <a:solidFill>
                            <a:schemeClr val="tx1"/>
                          </a:solidFill>
                          <a:effectLst>
                            <a:glow rad="139700">
                              <a:schemeClr val="accent2">
                                <a:satMod val="175000"/>
                                <a:alpha val="40000"/>
                              </a:schemeClr>
                            </a:glow>
                            <a:outerShdw blurRad="38100" dist="38100" dir="2700000" algn="tl">
                              <a:srgbClr val="000000">
                                <a:alpha val="43137"/>
                              </a:srgbClr>
                            </a:outerShdw>
                          </a:effectLst>
                          <a:latin typeface="+mn-lt"/>
                          <a:ea typeface="+mn-ea"/>
                          <a:cs typeface="B Lotus" pitchFamily="2" charset="-78"/>
                        </a:rPr>
                        <a:t>**</a:t>
                      </a:r>
                      <a:r>
                        <a:rPr lang="ar-SA" sz="2200" b="1" kern="1200" dirty="0" smtClean="0">
                          <a:solidFill>
                            <a:schemeClr val="tx1"/>
                          </a:solidFill>
                          <a:latin typeface="+mn-lt"/>
                          <a:ea typeface="+mn-ea"/>
                          <a:cs typeface="B Lotus" pitchFamily="2" charset="-78"/>
                        </a:rPr>
                        <a:t>؛ای خدایی که اسمش دوا و ذکرش شفا و درمان است.»</a:t>
                      </a:r>
                      <a:endParaRPr lang="fa-IR" sz="2200" b="1" kern="1200" dirty="0" smtClean="0">
                        <a:solidFill>
                          <a:schemeClr val="tx1"/>
                        </a:solidFill>
                        <a:latin typeface="+mn-lt"/>
                        <a:ea typeface="+mn-ea"/>
                        <a:cs typeface="B Lotus" pitchFamily="2" charset="-78"/>
                      </a:endParaRPr>
                    </a:p>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r>
                        <a:rPr lang="fa-IR" sz="2000" b="1" kern="1200" dirty="0" smtClean="0">
                          <a:solidFill>
                            <a:schemeClr val="tx1"/>
                          </a:solidFill>
                          <a:effectLst>
                            <a:glow rad="139700">
                              <a:schemeClr val="accent2">
                                <a:satMod val="175000"/>
                                <a:alpha val="40000"/>
                              </a:schemeClr>
                            </a:glow>
                            <a:outerShdw blurRad="38100" dist="38100" dir="2700000" algn="tl">
                              <a:srgbClr val="000000">
                                <a:alpha val="43137"/>
                              </a:srgbClr>
                            </a:outerShdw>
                          </a:effectLst>
                          <a:latin typeface="+mn-lt"/>
                          <a:ea typeface="+mn-ea"/>
                          <a:cs typeface="B Lotus" pitchFamily="2" charset="-78"/>
                        </a:rPr>
                        <a:t>*</a:t>
                      </a:r>
                      <a:r>
                        <a:rPr lang="ar-SA" sz="2000" b="0" kern="1200" dirty="0" smtClean="0">
                          <a:solidFill>
                            <a:schemeClr val="tx1"/>
                          </a:solidFill>
                          <a:latin typeface="+mn-lt"/>
                          <a:ea typeface="+mn-ea"/>
                          <a:cs typeface="B Lotus" pitchFamily="2" charset="-78"/>
                        </a:rPr>
                        <a:t>شعرا: 80.</a:t>
                      </a:r>
                      <a:endParaRPr lang="en-US" sz="2000" b="1" kern="1200" dirty="0" smtClean="0">
                        <a:solidFill>
                          <a:schemeClr val="tx1"/>
                        </a:solidFill>
                        <a:latin typeface="+mn-lt"/>
                        <a:ea typeface="+mn-ea"/>
                        <a:cs typeface="B Lotus" pitchFamily="2" charset="-78"/>
                      </a:endParaRPr>
                    </a:p>
                    <a:p>
                      <a:pPr algn="just" rtl="1">
                        <a:lnSpc>
                          <a:spcPct val="150000"/>
                        </a:lnSpc>
                      </a:pPr>
                      <a:r>
                        <a:rPr lang="fa-IR" sz="2000" b="1" kern="1200" dirty="0" smtClean="0">
                          <a:solidFill>
                            <a:schemeClr val="tx1"/>
                          </a:solidFill>
                          <a:effectLst>
                            <a:glow rad="139700">
                              <a:schemeClr val="accent2">
                                <a:satMod val="175000"/>
                                <a:alpha val="40000"/>
                              </a:schemeClr>
                            </a:glow>
                            <a:outerShdw blurRad="38100" dist="38100" dir="2700000" algn="tl">
                              <a:srgbClr val="000000">
                                <a:alpha val="43137"/>
                              </a:srgbClr>
                            </a:outerShdw>
                          </a:effectLst>
                          <a:latin typeface="+mn-lt"/>
                          <a:ea typeface="+mn-ea"/>
                          <a:cs typeface="B Lotus" pitchFamily="2" charset="-78"/>
                        </a:rPr>
                        <a:t>**</a:t>
                      </a:r>
                      <a:r>
                        <a:rPr lang="ar-SA" sz="2000" b="1" kern="1200" dirty="0" smtClean="0">
                          <a:solidFill>
                            <a:schemeClr val="tx1"/>
                          </a:solidFill>
                          <a:latin typeface="+mn-lt"/>
                          <a:ea typeface="+mn-ea"/>
                          <a:cs typeface="B Lotus" pitchFamily="2" charset="-78"/>
                        </a:rPr>
                        <a:t>مفاتیح الجنان</a:t>
                      </a:r>
                      <a:r>
                        <a:rPr lang="ar-SA" sz="2000" b="0" kern="1200" dirty="0" smtClean="0">
                          <a:solidFill>
                            <a:schemeClr val="tx1"/>
                          </a:solidFill>
                          <a:latin typeface="+mn-lt"/>
                          <a:ea typeface="+mn-ea"/>
                          <a:cs typeface="B Lotus" pitchFamily="2" charset="-78"/>
                        </a:rPr>
                        <a:t>، دعای کمیل.</a:t>
                      </a:r>
                      <a:endParaRPr lang="en-US" sz="20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198665" y="122418"/>
            <a:ext cx="2182023"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ودوم</a:t>
            </a:r>
          </a:p>
          <a:p>
            <a:pPr algn="ctr"/>
            <a:r>
              <a:rPr lang="fa-IR" sz="1700" b="1" dirty="0" smtClean="0">
                <a:effectLst>
                  <a:glow rad="101600">
                    <a:schemeClr val="accent3">
                      <a:satMod val="175000"/>
                      <a:alpha val="40000"/>
                    </a:schemeClr>
                  </a:glow>
                </a:effectLst>
                <a:cs typeface="B Mitra" pitchFamily="2" charset="-78"/>
              </a:rPr>
              <a:t>قالب نسخه ای</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374793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31930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289067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246205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03342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1604794"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117616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74753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31891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childTnLst>
                          </p:cTn>
                        </p:par>
                        <p:par>
                          <p:cTn id="65" fill="hold">
                            <p:stCondLst>
                              <p:cond delay="2000"/>
                            </p:stCondLst>
                            <p:childTnLst>
                              <p:par>
                                <p:cTn id="66" presetID="10" presetClass="entr" presetSubtype="0" fill="hold" nodeType="afterEffect">
                                  <p:stCondLst>
                                    <p:cond delay="0"/>
                                  </p:stCondLst>
                                  <p:childTnLst>
                                    <p:set>
                                      <p:cBhvr>
                                        <p:cTn id="67" dur="1" fill="hold">
                                          <p:stCondLst>
                                            <p:cond delay="0"/>
                                          </p:stCondLst>
                                        </p:cTn>
                                        <p:tgtEl>
                                          <p:spTgt spid="30"/>
                                        </p:tgtEl>
                                        <p:attrNameLst>
                                          <p:attrName>style.visibility</p:attrName>
                                        </p:attrNameLst>
                                      </p:cBhvr>
                                      <p:to>
                                        <p:strVal val="visible"/>
                                      </p:to>
                                    </p:set>
                                    <p:animEffect transition="in" filter="fade">
                                      <p:cBhvr>
                                        <p:cTn id="68"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Lst>
  </p:timing>
</p:sld>
</file>

<file path=ppt/slides/slide282.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fa-IR" sz="2000" b="1" kern="1200" dirty="0" smtClean="0">
                          <a:solidFill>
                            <a:schemeClr val="tx1"/>
                          </a:solidFill>
                          <a:latin typeface="+mn-lt"/>
                          <a:ea typeface="+mn-ea"/>
                          <a:cs typeface="B Lotus" pitchFamily="2" charset="-78"/>
                        </a:rPr>
                        <a:t>بنابراين، يكي از قالب‌هاي ارائه‏ی مفاهيم ديني به مخاطب،قالب نسخه‌اي است؛ يعني، متناسب با مشكل روحي واجتماعي واخلاقي مخاطب، نسخه‌اي براي او پيچيده شود و رفتاري متناسب با نیازهای او در اختيارش قرار می‏گيرد، روشي كه سيره‏ی معصومين‏</a:t>
                      </a: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latin typeface="+mn-lt"/>
                          <a:ea typeface="+mn-ea"/>
                          <a:cs typeface="B Lotus" pitchFamily="2" charset="-78"/>
                        </a:rPr>
                        <a:t>نیز بوده است.</a:t>
                      </a:r>
                      <a:endParaRPr lang="en-US" sz="2000" b="1" kern="1200" dirty="0" smtClean="0">
                        <a:solidFill>
                          <a:schemeClr val="tx1"/>
                        </a:solidFill>
                        <a:latin typeface="+mn-lt"/>
                        <a:ea typeface="+mn-ea"/>
                        <a:cs typeface="B Lotus" pitchFamily="2" charset="-78"/>
                      </a:endParaRPr>
                    </a:p>
                    <a:p>
                      <a:pPr algn="just" rtl="1">
                        <a:lnSpc>
                          <a:spcPct val="150000"/>
                        </a:lnSpc>
                      </a:pPr>
                      <a:r>
                        <a:rPr lang="fa-IR" sz="2000" b="1" kern="1200" dirty="0" smtClean="0">
                          <a:solidFill>
                            <a:schemeClr val="tx1"/>
                          </a:solidFill>
                          <a:latin typeface="+mn-lt"/>
                          <a:ea typeface="+mn-ea"/>
                          <a:cs typeface="B Lotus" pitchFamily="2" charset="-78"/>
                        </a:rPr>
                        <a:t>چنانچه از رسول الله</a:t>
                      </a: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latin typeface="+mn-lt"/>
                          <a:ea typeface="+mn-ea"/>
                          <a:cs typeface="B Lotus" pitchFamily="2" charset="-78"/>
                        </a:rPr>
                        <a:t> روايت شده است:«دل‌ها زنگ مي‌گيرد، همچنان كه آهن زنگ مي‌زند.»</a:t>
                      </a:r>
                      <a:endParaRPr lang="en-US" sz="2000" b="1" kern="1200" dirty="0" smtClean="0">
                        <a:solidFill>
                          <a:schemeClr val="tx1"/>
                        </a:solidFill>
                        <a:latin typeface="+mn-lt"/>
                        <a:ea typeface="+mn-ea"/>
                        <a:cs typeface="B Lotus" pitchFamily="2" charset="-78"/>
                      </a:endParaRPr>
                    </a:p>
                    <a:p>
                      <a:pPr algn="just" rtl="1">
                        <a:lnSpc>
                          <a:spcPct val="150000"/>
                        </a:lnSpc>
                      </a:pPr>
                      <a:r>
                        <a:rPr lang="fa-IR" sz="2000" b="1" kern="1200" dirty="0" smtClean="0">
                          <a:solidFill>
                            <a:schemeClr val="tx1"/>
                          </a:solidFill>
                          <a:latin typeface="+mn-lt"/>
                          <a:ea typeface="+mn-ea"/>
                          <a:cs typeface="B Lotus" pitchFamily="2" charset="-78"/>
                        </a:rPr>
                        <a:t>شخصي عرض كرد: يا رسول‌الله! جلاي آن چه چيز است؟</a:t>
                      </a:r>
                      <a:endParaRPr lang="en-US" sz="2000" b="1" kern="1200" dirty="0" smtClean="0">
                        <a:solidFill>
                          <a:schemeClr val="tx1"/>
                        </a:solidFill>
                        <a:latin typeface="+mn-lt"/>
                        <a:ea typeface="+mn-ea"/>
                        <a:cs typeface="B Lotus" pitchFamily="2" charset="-78"/>
                      </a:endParaRPr>
                    </a:p>
                    <a:p>
                      <a:pPr algn="just" rtl="1">
                        <a:lnSpc>
                          <a:spcPct val="150000"/>
                        </a:lnSpc>
                      </a:pPr>
                      <a:r>
                        <a:rPr lang="fa-IR" sz="2000" b="1" kern="1200" dirty="0" smtClean="0">
                          <a:solidFill>
                            <a:schemeClr val="tx1"/>
                          </a:solidFill>
                          <a:latin typeface="+mn-lt"/>
                          <a:ea typeface="+mn-ea"/>
                          <a:cs typeface="B Lotus" pitchFamily="2" charset="-78"/>
                        </a:rPr>
                        <a:t>فرمود:«تلاوت قرآن وياد مرگ.»</a:t>
                      </a:r>
                      <a:r>
                        <a:rPr lang="fa-IR" sz="2000" b="1" kern="1200" dirty="0" smtClean="0">
                          <a:solidFill>
                            <a:schemeClr val="tx1"/>
                          </a:solidFill>
                          <a:effectLst>
                            <a:glow rad="139700">
                              <a:schemeClr val="accent2">
                                <a:satMod val="175000"/>
                                <a:alpha val="40000"/>
                              </a:schemeClr>
                            </a:glow>
                            <a:outerShdw blurRad="38100" dist="38100" dir="2700000" algn="tl">
                              <a:srgbClr val="000000">
                                <a:alpha val="43137"/>
                              </a:srgbClr>
                            </a:outerShdw>
                          </a:effectLst>
                          <a:latin typeface="+mn-lt"/>
                          <a:ea typeface="+mn-ea"/>
                          <a:cs typeface="B Lotus" pitchFamily="2" charset="-78"/>
                        </a:rPr>
                        <a:t> *</a:t>
                      </a:r>
                      <a:endParaRPr lang="en-US" sz="2000" b="1" kern="1200" dirty="0" smtClean="0">
                        <a:solidFill>
                          <a:schemeClr val="tx1"/>
                        </a:solidFill>
                        <a:latin typeface="+mn-lt"/>
                        <a:ea typeface="+mn-ea"/>
                        <a:cs typeface="B Lotus" pitchFamily="2" charset="-78"/>
                      </a:endParaRPr>
                    </a:p>
                    <a:p>
                      <a:pPr algn="just" rtl="1">
                        <a:lnSpc>
                          <a:spcPct val="150000"/>
                        </a:lnSpc>
                      </a:pPr>
                      <a:r>
                        <a:rPr lang="fa-IR" sz="2000" b="1" kern="1200" dirty="0" smtClean="0">
                          <a:solidFill>
                            <a:schemeClr val="tx1"/>
                          </a:solidFill>
                          <a:latin typeface="+mn-lt"/>
                          <a:ea typeface="+mn-ea"/>
                          <a:cs typeface="B Lotus" pitchFamily="2" charset="-78"/>
                        </a:rPr>
                        <a:t>همچنين شخصی نزد امام‌كاظم(ع)</a:t>
                      </a:r>
                      <a:r>
                        <a:rPr lang="ar-SA" sz="2000" b="1" kern="1200" dirty="0" smtClean="0">
                          <a:solidFill>
                            <a:schemeClr val="tx1"/>
                          </a:solidFill>
                          <a:latin typeface="+mn-lt"/>
                          <a:ea typeface="+mn-ea"/>
                          <a:cs typeface="B Lotus" pitchFamily="2" charset="-78"/>
                        </a:rPr>
                        <a:t> </a:t>
                      </a:r>
                      <a:r>
                        <a:rPr lang="fa-IR" sz="2000" b="1" kern="1200" dirty="0" smtClean="0">
                          <a:solidFill>
                            <a:schemeClr val="tx1"/>
                          </a:solidFill>
                          <a:latin typeface="+mn-lt"/>
                          <a:ea typeface="+mn-ea"/>
                          <a:cs typeface="B Lotus" pitchFamily="2" charset="-78"/>
                        </a:rPr>
                        <a:t>ناليد كه نان‏خور زيادي دارم و همه بيمارند.</a:t>
                      </a:r>
                      <a:endParaRPr lang="en-US" sz="2000" b="1" kern="1200" dirty="0" smtClean="0">
                        <a:solidFill>
                          <a:schemeClr val="tx1"/>
                        </a:solidFill>
                        <a:latin typeface="+mn-lt"/>
                        <a:ea typeface="+mn-ea"/>
                        <a:cs typeface="B Lotus" pitchFamily="2" charset="-78"/>
                      </a:endParaRPr>
                    </a:p>
                    <a:p>
                      <a:pPr algn="just" rtl="1">
                        <a:lnSpc>
                          <a:spcPct val="150000"/>
                        </a:lnSpc>
                      </a:pPr>
                      <a:r>
                        <a:rPr lang="ar-SA" sz="2000" b="1" kern="1200" dirty="0" smtClean="0">
                          <a:solidFill>
                            <a:schemeClr val="tx1"/>
                          </a:solidFill>
                          <a:latin typeface="+mn-lt"/>
                          <a:ea typeface="+mn-ea"/>
                          <a:cs typeface="B Lotus" pitchFamily="2" charset="-78"/>
                        </a:rPr>
                        <a:t>امام</a:t>
                      </a:r>
                      <a:r>
                        <a:rPr lang="fa-IR" sz="2000" b="1" kern="1200" dirty="0" smtClean="0">
                          <a:solidFill>
                            <a:schemeClr val="tx1"/>
                          </a:solidFill>
                          <a:latin typeface="+mn-lt"/>
                          <a:ea typeface="+mn-ea"/>
                          <a:cs typeface="B Lotus" pitchFamily="2" charset="-78"/>
                        </a:rPr>
                        <a:t>(ع)</a:t>
                      </a:r>
                      <a:r>
                        <a:rPr lang="ar-SA" sz="2000" b="1" kern="1200" dirty="0" smtClean="0">
                          <a:solidFill>
                            <a:schemeClr val="tx1"/>
                          </a:solidFill>
                          <a:latin typeface="+mn-lt"/>
                          <a:ea typeface="+mn-ea"/>
                          <a:cs typeface="B Lotus" pitchFamily="2" charset="-78"/>
                        </a:rPr>
                        <a:t> به او فرمود:«آنان را با صدقه درمان كنيد؛ زيرا هيچ چيز به اندازه‏ی صدقه به اجابت نزديك نيست و بيش از صدقه براي بيمار، منفعت در پي ندارد.» </a:t>
                      </a:r>
                      <a:r>
                        <a:rPr lang="fa-IR" sz="2000" b="1" kern="1200" dirty="0" smtClean="0">
                          <a:solidFill>
                            <a:schemeClr val="tx1"/>
                          </a:solidFill>
                          <a:effectLst>
                            <a:glow rad="139700">
                              <a:schemeClr val="accent2">
                                <a:satMod val="175000"/>
                                <a:alpha val="40000"/>
                              </a:schemeClr>
                            </a:glow>
                            <a:outerShdw blurRad="38100" dist="38100" dir="2700000" algn="tl">
                              <a:srgbClr val="000000">
                                <a:alpha val="43137"/>
                              </a:srgbClr>
                            </a:outerShdw>
                          </a:effectLst>
                          <a:latin typeface="+mn-lt"/>
                          <a:ea typeface="+mn-ea"/>
                          <a:cs typeface="B Lotus" pitchFamily="2" charset="-78"/>
                        </a:rPr>
                        <a:t>**</a:t>
                      </a:r>
                      <a:endParaRPr lang="fa-IR" sz="2000" b="1" kern="1200" dirty="0" smtClean="0">
                        <a:solidFill>
                          <a:schemeClr val="tx1"/>
                        </a:solidFill>
                        <a:latin typeface="+mn-lt"/>
                        <a:ea typeface="+mn-ea"/>
                        <a:cs typeface="B Lotus" pitchFamily="2" charset="-78"/>
                      </a:endParaRPr>
                    </a:p>
                    <a:p>
                      <a:pPr algn="just" rtl="1">
                        <a:lnSpc>
                          <a:spcPct val="150000"/>
                        </a:lnSpc>
                      </a:pPr>
                      <a:endParaRPr lang="fa-IR" sz="2000" b="1" kern="1200" dirty="0" smtClean="0">
                        <a:solidFill>
                          <a:schemeClr val="tx1"/>
                        </a:solidFill>
                        <a:latin typeface="+mn-lt"/>
                        <a:ea typeface="+mn-ea"/>
                        <a:cs typeface="B Lotus" pitchFamily="2" charset="-78"/>
                      </a:endParaRPr>
                    </a:p>
                    <a:p>
                      <a:pPr algn="just" rtl="1">
                        <a:lnSpc>
                          <a:spcPct val="150000"/>
                        </a:lnSpc>
                      </a:pPr>
                      <a:r>
                        <a:rPr lang="fa-IR" sz="1800" b="1" kern="1200" dirty="0" smtClean="0">
                          <a:solidFill>
                            <a:schemeClr val="tx1"/>
                          </a:solidFill>
                          <a:effectLst>
                            <a:glow rad="139700">
                              <a:schemeClr val="accent2">
                                <a:satMod val="175000"/>
                                <a:alpha val="40000"/>
                              </a:schemeClr>
                            </a:glow>
                            <a:outerShdw blurRad="38100" dist="38100" dir="2700000" algn="tl">
                              <a:srgbClr val="000000">
                                <a:alpha val="43137"/>
                              </a:srgbClr>
                            </a:outerShdw>
                          </a:effectLst>
                          <a:latin typeface="+mn-lt"/>
                          <a:ea typeface="+mn-ea"/>
                          <a:cs typeface="B Lotus" pitchFamily="2" charset="-78"/>
                        </a:rPr>
                        <a:t>*</a:t>
                      </a:r>
                      <a:r>
                        <a:rPr lang="ar-SA" sz="1800" b="1" kern="1200" dirty="0" smtClean="0">
                          <a:solidFill>
                            <a:schemeClr val="tx1"/>
                          </a:solidFill>
                          <a:latin typeface="+mn-lt"/>
                          <a:ea typeface="+mn-ea"/>
                          <a:cs typeface="B Lotus" pitchFamily="2" charset="-78"/>
                        </a:rPr>
                        <a:t>معراج السّعادۀ</a:t>
                      </a:r>
                      <a:r>
                        <a:rPr lang="ar-SA" sz="1800" b="0" kern="1200" dirty="0" smtClean="0">
                          <a:solidFill>
                            <a:schemeClr val="tx1"/>
                          </a:solidFill>
                          <a:latin typeface="+mn-lt"/>
                          <a:ea typeface="+mn-ea"/>
                          <a:cs typeface="B Lotus" pitchFamily="2" charset="-78"/>
                        </a:rPr>
                        <a:t>، ص870.</a:t>
                      </a:r>
                      <a:endParaRPr lang="en-US" sz="1800" b="1" kern="1200" dirty="0" smtClean="0">
                        <a:solidFill>
                          <a:schemeClr val="tx1"/>
                        </a:solidFill>
                        <a:latin typeface="+mn-lt"/>
                        <a:ea typeface="+mn-ea"/>
                        <a:cs typeface="B Lotus" pitchFamily="2" charset="-78"/>
                      </a:endParaRPr>
                    </a:p>
                    <a:p>
                      <a:pPr algn="just" rtl="1">
                        <a:lnSpc>
                          <a:spcPct val="150000"/>
                        </a:lnSpc>
                      </a:pPr>
                      <a:r>
                        <a:rPr lang="fa-IR" sz="1800" b="1" kern="1200" dirty="0" smtClean="0">
                          <a:solidFill>
                            <a:schemeClr val="tx1"/>
                          </a:solidFill>
                          <a:effectLst>
                            <a:glow rad="139700">
                              <a:schemeClr val="accent2">
                                <a:satMod val="175000"/>
                                <a:alpha val="40000"/>
                              </a:schemeClr>
                            </a:glow>
                            <a:outerShdw blurRad="38100" dist="38100" dir="2700000" algn="tl">
                              <a:srgbClr val="000000">
                                <a:alpha val="43137"/>
                              </a:srgbClr>
                            </a:outerShd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محمّد محمّدی ري شهري، </a:t>
                      </a:r>
                      <a:r>
                        <a:rPr lang="ar-SA" sz="1800" b="1" kern="1200" dirty="0" smtClean="0">
                          <a:solidFill>
                            <a:schemeClr val="tx1"/>
                          </a:solidFill>
                          <a:latin typeface="+mn-lt"/>
                          <a:ea typeface="+mn-ea"/>
                          <a:cs typeface="B Lotus" pitchFamily="2" charset="-78"/>
                        </a:rPr>
                        <a:t>دانش نامه‏ی احاديث پزشكي</a:t>
                      </a:r>
                      <a:r>
                        <a:rPr lang="ar-SA" sz="1800" b="0" kern="1200" dirty="0" smtClean="0">
                          <a:solidFill>
                            <a:schemeClr val="tx1"/>
                          </a:solidFill>
                          <a:latin typeface="+mn-lt"/>
                          <a:ea typeface="+mn-ea"/>
                          <a:cs typeface="B Lotus" pitchFamily="2" charset="-78"/>
                        </a:rPr>
                        <a:t>، ص108.</a:t>
                      </a:r>
                      <a:endParaRPr lang="en-US" sz="18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198665" y="122418"/>
            <a:ext cx="2182023"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ودوم</a:t>
            </a:r>
          </a:p>
          <a:p>
            <a:pPr algn="ctr"/>
            <a:r>
              <a:rPr lang="fa-IR" sz="1700" b="1" dirty="0" smtClean="0">
                <a:effectLst>
                  <a:glow rad="101600">
                    <a:schemeClr val="accent3">
                      <a:satMod val="175000"/>
                      <a:alpha val="40000"/>
                    </a:schemeClr>
                  </a:glow>
                </a:effectLst>
                <a:cs typeface="B Mitra" pitchFamily="2" charset="-78"/>
              </a:rPr>
              <a:t>قالب نسخه ای</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374793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31930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289067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246205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03342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160479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1176166"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74753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31891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childTnLst>
                          </p:cTn>
                        </p:par>
                        <p:par>
                          <p:cTn id="65" fill="hold">
                            <p:stCondLst>
                              <p:cond delay="2000"/>
                            </p:stCondLst>
                            <p:childTnLst>
                              <p:par>
                                <p:cTn id="66" presetID="10" presetClass="entr" presetSubtype="0" fill="hold" nodeType="afterEffect">
                                  <p:stCondLst>
                                    <p:cond delay="0"/>
                                  </p:stCondLst>
                                  <p:childTnLst>
                                    <p:set>
                                      <p:cBhvr>
                                        <p:cTn id="67" dur="1" fill="hold">
                                          <p:stCondLst>
                                            <p:cond delay="0"/>
                                          </p:stCondLst>
                                        </p:cTn>
                                        <p:tgtEl>
                                          <p:spTgt spid="30"/>
                                        </p:tgtEl>
                                        <p:attrNameLst>
                                          <p:attrName>style.visibility</p:attrName>
                                        </p:attrNameLst>
                                      </p:cBhvr>
                                      <p:to>
                                        <p:strVal val="visible"/>
                                      </p:to>
                                    </p:set>
                                    <p:animEffect transition="in" filter="fade">
                                      <p:cBhvr>
                                        <p:cTn id="68"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Lst>
  </p:timing>
</p:sld>
</file>

<file path=ppt/slides/slide283.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نکته های اجرايي</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در راه‌كار دادن ونسخه پيچيدن، بايد به مراحل ذيل توجّه داشت:</a:t>
                      </a:r>
                      <a:endParaRPr lang="en-US" sz="2200" b="1" kern="1200" dirty="0" smtClean="0">
                        <a:solidFill>
                          <a:schemeClr val="tx1"/>
                        </a:solidFill>
                        <a:latin typeface="+mn-lt"/>
                        <a:ea typeface="+mn-ea"/>
                        <a:cs typeface="B Lotus" pitchFamily="2" charset="-78"/>
                      </a:endParaRPr>
                    </a:p>
                    <a:p>
                      <a:pPr lvl="2" algn="just" rtl="1">
                        <a:lnSpc>
                          <a:spcPct val="150000"/>
                        </a:lnSpc>
                      </a:pPr>
                      <a:r>
                        <a:rPr lang="fa-IR" sz="2200" b="1" kern="1200" dirty="0" smtClean="0">
                          <a:solidFill>
                            <a:schemeClr val="tx1"/>
                          </a:solidFill>
                          <a:latin typeface="+mn-lt"/>
                          <a:ea typeface="+mn-ea"/>
                          <a:cs typeface="B Lotus" pitchFamily="2" charset="-78"/>
                        </a:rPr>
                        <a:t>اوّل:آسيب شناسي (شناخت بيماري) انجام گيرد. براي شناخت آسيب‌ها بايد با مخاطب ارتباط بر قرار كرد وبا او حرف زد وبا مشاهده‏ی حالات، گفتار ورفتار او، به اين آسيب‌ها دست پيدا كرد.</a:t>
                      </a:r>
                      <a:endParaRPr lang="en-US" sz="2200" b="1" kern="1200" dirty="0" smtClean="0">
                        <a:solidFill>
                          <a:schemeClr val="tx1"/>
                        </a:solidFill>
                        <a:latin typeface="+mn-lt"/>
                        <a:ea typeface="+mn-ea"/>
                        <a:cs typeface="B Lotus" pitchFamily="2" charset="-78"/>
                      </a:endParaRPr>
                    </a:p>
                    <a:p>
                      <a:pPr lvl="2" algn="just" rtl="1">
                        <a:lnSpc>
                          <a:spcPct val="150000"/>
                        </a:lnSpc>
                      </a:pPr>
                      <a:r>
                        <a:rPr lang="fa-IR" sz="2200" b="1" kern="1200" dirty="0" smtClean="0">
                          <a:solidFill>
                            <a:schemeClr val="tx1"/>
                          </a:solidFill>
                          <a:latin typeface="+mn-lt"/>
                          <a:ea typeface="+mn-ea"/>
                          <a:cs typeface="B Lotus" pitchFamily="2" charset="-78"/>
                        </a:rPr>
                        <a:t>دوم: بعدازشناخت آسيب بايدعلل، ريشه‌هاوزمينه‌هاي آن راپيداکنيم.</a:t>
                      </a:r>
                      <a:endParaRPr lang="en-US" sz="2200" b="1" kern="1200" dirty="0" smtClean="0">
                        <a:solidFill>
                          <a:schemeClr val="tx1"/>
                        </a:solidFill>
                        <a:latin typeface="+mn-lt"/>
                        <a:ea typeface="+mn-ea"/>
                        <a:cs typeface="B Lotus" pitchFamily="2" charset="-78"/>
                      </a:endParaRPr>
                    </a:p>
                    <a:p>
                      <a:pPr lvl="2" algn="just" rtl="1">
                        <a:lnSpc>
                          <a:spcPct val="150000"/>
                        </a:lnSpc>
                      </a:pPr>
                      <a:r>
                        <a:rPr lang="fa-IR" sz="2200" b="1" kern="1200" dirty="0" smtClean="0">
                          <a:solidFill>
                            <a:schemeClr val="tx1"/>
                          </a:solidFill>
                          <a:latin typeface="+mn-lt"/>
                          <a:ea typeface="+mn-ea"/>
                          <a:cs typeface="B Lotus" pitchFamily="2" charset="-78"/>
                        </a:rPr>
                        <a:t>سوم:بايدراه‌کارازبين بردن ريشه‌هاي مشکل رابیابیم.</a:t>
                      </a:r>
                      <a:endParaRPr lang="en-US" sz="2200" b="1" kern="1200" dirty="0" smtClean="0">
                        <a:solidFill>
                          <a:schemeClr val="tx1"/>
                        </a:solidFill>
                        <a:latin typeface="+mn-lt"/>
                        <a:ea typeface="+mn-ea"/>
                        <a:cs typeface="B Lotus" pitchFamily="2" charset="-78"/>
                      </a:endParaRPr>
                    </a:p>
                    <a:p>
                      <a:pPr lvl="2" algn="just" rtl="1">
                        <a:lnSpc>
                          <a:spcPct val="150000"/>
                        </a:lnSpc>
                      </a:pPr>
                      <a:r>
                        <a:rPr lang="fa-IR" sz="2200" b="1" kern="1200" dirty="0" smtClean="0">
                          <a:solidFill>
                            <a:schemeClr val="tx1"/>
                          </a:solidFill>
                          <a:latin typeface="+mn-lt"/>
                          <a:ea typeface="+mn-ea"/>
                          <a:cs typeface="B Lotus" pitchFamily="2" charset="-78"/>
                        </a:rPr>
                        <a:t>چهارم:براي درمان، راه‌کارهاي مناسب پيداکنيم.</a:t>
                      </a:r>
                      <a:endParaRPr lang="en-US" sz="2200" b="1" kern="1200" dirty="0" smtClean="0">
                        <a:solidFill>
                          <a:schemeClr val="tx1"/>
                        </a:solidFill>
                        <a:latin typeface="+mn-lt"/>
                        <a:ea typeface="+mn-ea"/>
                        <a:cs typeface="B Lotus" pitchFamily="2" charset="-78"/>
                      </a:endParaRPr>
                    </a:p>
                    <a:p>
                      <a:pPr lvl="2" algn="just" rtl="1">
                        <a:lnSpc>
                          <a:spcPct val="150000"/>
                        </a:lnSpc>
                      </a:pPr>
                      <a:r>
                        <a:rPr lang="fa-IR" sz="2200" b="1" kern="1200" dirty="0" smtClean="0">
                          <a:solidFill>
                            <a:schemeClr val="tx1"/>
                          </a:solidFill>
                          <a:latin typeface="+mn-lt"/>
                          <a:ea typeface="+mn-ea"/>
                          <a:cs typeface="B Lotus" pitchFamily="2" charset="-78"/>
                        </a:rPr>
                        <a:t>پنجم: پی‌گیری و درمان.</a:t>
                      </a:r>
                      <a:endParaRPr lang="en-US" sz="2200" b="1" kern="1200" dirty="0" smtClean="0">
                        <a:solidFill>
                          <a:schemeClr val="tx1"/>
                        </a:solidFill>
                        <a:latin typeface="+mn-lt"/>
                        <a:ea typeface="+mn-ea"/>
                        <a:cs typeface="B Lotus" pitchFamily="2" charset="-78"/>
                      </a:endParaRPr>
                    </a:p>
                    <a:p>
                      <a:pPr lvl="2" algn="just">
                        <a:lnSpc>
                          <a:spcPct val="150000"/>
                        </a:lnSpc>
                      </a:pPr>
                      <a:r>
                        <a:rPr lang="ar-SA" sz="2200" b="1" kern="1200" dirty="0" smtClean="0">
                          <a:solidFill>
                            <a:schemeClr val="tx1"/>
                          </a:solidFill>
                          <a:latin typeface="+mn-lt"/>
                          <a:ea typeface="+mn-ea"/>
                          <a:cs typeface="B Lotus" pitchFamily="2" charset="-78"/>
                        </a:rPr>
                        <a:t>ششم: توجّه به عواقب اعمال و عبرت از دیگران</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198665" y="122418"/>
            <a:ext cx="2182023"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ودوم</a:t>
            </a:r>
          </a:p>
          <a:p>
            <a:pPr algn="ctr"/>
            <a:r>
              <a:rPr lang="fa-IR" sz="1700" b="1" dirty="0" smtClean="0">
                <a:effectLst>
                  <a:glow rad="101600">
                    <a:schemeClr val="accent3">
                      <a:satMod val="175000"/>
                      <a:alpha val="40000"/>
                    </a:schemeClr>
                  </a:glow>
                </a:effectLst>
                <a:cs typeface="B Mitra" pitchFamily="2" charset="-78"/>
              </a:rPr>
              <a:t>قالب نسخه ای</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374793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31930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289067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246205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03342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160479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117616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747538"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31891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childTnLst>
                          </p:cTn>
                        </p:par>
                        <p:par>
                          <p:cTn id="65" fill="hold">
                            <p:stCondLst>
                              <p:cond delay="2000"/>
                            </p:stCondLst>
                            <p:childTnLst>
                              <p:par>
                                <p:cTn id="66" presetID="10" presetClass="entr" presetSubtype="0" fill="hold" nodeType="afterEffect">
                                  <p:stCondLst>
                                    <p:cond delay="0"/>
                                  </p:stCondLst>
                                  <p:childTnLst>
                                    <p:set>
                                      <p:cBhvr>
                                        <p:cTn id="67" dur="1" fill="hold">
                                          <p:stCondLst>
                                            <p:cond delay="0"/>
                                          </p:stCondLst>
                                        </p:cTn>
                                        <p:tgtEl>
                                          <p:spTgt spid="30"/>
                                        </p:tgtEl>
                                        <p:attrNameLst>
                                          <p:attrName>style.visibility</p:attrName>
                                        </p:attrNameLst>
                                      </p:cBhvr>
                                      <p:to>
                                        <p:strVal val="visible"/>
                                      </p:to>
                                    </p:set>
                                    <p:animEffect transition="in" filter="fade">
                                      <p:cBhvr>
                                        <p:cTn id="68"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Lst>
  </p:timing>
</p:sld>
</file>

<file path=ppt/slides/slide284.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اين نسخه بايدچند ويژگي داشته باشد:</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الف) به كار بستن نسخه براي مخاطب، امكان‌پذير باشد؛ به عبارتي راه‌كارها آنقدر آرماني ورؤيايي نباشد كه در عمل، امكان انجام آن براي غالب افراد، دست نيافتني تلقّي شود.</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ب) بايددر ارائه‏ی راه‌کارها، تنوّع وتعدّد، لحاظ شود تا راه‌كارهاي مختلف در اختيار مخاطب قرار گيرد و او متناسب با توان خود، راه مناسب را انتخاب كند.</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ج) وقتي پزشك حاذق نسخه‏اي مي‏پيچد، به بيمار تأكيد مي‏كند که مثلاً: اگر فلان دارو در بازار يافت نشد ويا این‏که توان خريد آنرا نداشتي،از مشابه آن استفاده‏ كن، اگرچه ممكن است با عوض كردن دارو، مدّت درمان طولاني شود.مربّینيز بايد بتواند راهکارها را بر اساس اولويّت و همچنين توان مخاطب، دسته‌بندي کند.</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د) در نسخه دهي بايد به ظرفيّت مخاطب وموانع موجود نیزتوجّه داشت؛مثلاً:مربّی به كسي كه نماز نمي‏خواند نگويد نماز شب بخوان.</a:t>
                      </a:r>
                      <a:endParaRPr lang="en-US" sz="2000" b="1" kern="1200" dirty="0" smtClean="0">
                        <a:solidFill>
                          <a:schemeClr val="tx1"/>
                        </a:solidFill>
                        <a:latin typeface="+mn-lt"/>
                        <a:ea typeface="+mn-ea"/>
                        <a:cs typeface="B Lotus" pitchFamily="2" charset="-78"/>
                      </a:endParaRPr>
                    </a:p>
                    <a:p>
                      <a:pPr lvl="1" algn="just">
                        <a:lnSpc>
                          <a:spcPct val="150000"/>
                        </a:lnSpc>
                      </a:pPr>
                      <a:r>
                        <a:rPr lang="ar-SA" sz="2000" b="1" kern="1200" dirty="0" smtClean="0">
                          <a:solidFill>
                            <a:schemeClr val="tx1"/>
                          </a:solidFill>
                          <a:latin typeface="+mn-lt"/>
                          <a:ea typeface="+mn-ea"/>
                          <a:cs typeface="B Lotus" pitchFamily="2" charset="-78"/>
                        </a:rPr>
                        <a:t>هـ) نسخه‏ی پيچيده شده، بايدبادرد ومشکلات مخاطب متناسب باشد. </a:t>
                      </a:r>
                      <a:endParaRPr lang="en-US" sz="24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198665" y="122418"/>
            <a:ext cx="2182023"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ودوم</a:t>
            </a:r>
          </a:p>
          <a:p>
            <a:pPr algn="ctr"/>
            <a:r>
              <a:rPr lang="fa-IR" sz="1700" b="1" dirty="0" smtClean="0">
                <a:effectLst>
                  <a:glow rad="101600">
                    <a:schemeClr val="accent3">
                      <a:satMod val="175000"/>
                      <a:alpha val="40000"/>
                    </a:schemeClr>
                  </a:glow>
                </a:effectLst>
                <a:cs typeface="B Mitra" pitchFamily="2" charset="-78"/>
              </a:rPr>
              <a:t>قالب نسخه ای</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374793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31930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289067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246205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03342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160479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117616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74753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318910"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childTnLst>
                          </p:cTn>
                        </p:par>
                        <p:par>
                          <p:cTn id="65" fill="hold">
                            <p:stCondLst>
                              <p:cond delay="2000"/>
                            </p:stCondLst>
                            <p:childTnLst>
                              <p:par>
                                <p:cTn id="66" presetID="10" presetClass="entr" presetSubtype="0" fill="hold" nodeType="afterEffect">
                                  <p:stCondLst>
                                    <p:cond delay="0"/>
                                  </p:stCondLst>
                                  <p:childTnLst>
                                    <p:set>
                                      <p:cBhvr>
                                        <p:cTn id="67" dur="1" fill="hold">
                                          <p:stCondLst>
                                            <p:cond delay="0"/>
                                          </p:stCondLst>
                                        </p:cTn>
                                        <p:tgtEl>
                                          <p:spTgt spid="30"/>
                                        </p:tgtEl>
                                        <p:attrNameLst>
                                          <p:attrName>style.visibility</p:attrName>
                                        </p:attrNameLst>
                                      </p:cBhvr>
                                      <p:to>
                                        <p:strVal val="visible"/>
                                      </p:to>
                                    </p:set>
                                    <p:animEffect transition="in" filter="fade">
                                      <p:cBhvr>
                                        <p:cTn id="68"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Lst>
  </p:timing>
</p:sld>
</file>

<file path=ppt/slides/slide285.xml><?xml version="1.0" encoding="utf-8"?>
<p:sld xmlns:a="http://schemas.openxmlformats.org/drawingml/2006/main" xmlns:r="http://schemas.openxmlformats.org/officeDocument/2006/relationships" xmlns:p="http://schemas.openxmlformats.org/presentationml/2006/main">
  <p:cSld>
    <p:bg>
      <p:bgPr>
        <a:blipFill dpi="0" rotWithShape="1">
          <a:blip r:embed="rId3" cstate="print">
            <a:lum/>
          </a:blip>
          <a:srcRect/>
          <a:stretch>
            <a:fillRect/>
          </a:stretch>
        </a:blipFill>
        <a:effectLst/>
      </p:bgPr>
    </p:bg>
    <p:spTree>
      <p:nvGrpSpPr>
        <p:cNvPr id="1" name=""/>
        <p:cNvGrpSpPr/>
        <p:nvPr/>
      </p:nvGrpSpPr>
      <p:grpSpPr>
        <a:xfrm>
          <a:off x="0" y="0"/>
          <a:ext cx="0" cy="0"/>
          <a:chOff x="0" y="0"/>
          <a:chExt cx="0" cy="0"/>
        </a:xfrm>
      </p:grpSpPr>
      <p:pic>
        <p:nvPicPr>
          <p:cNvPr id="2050"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5295931" y="1214422"/>
            <a:ext cx="3490911" cy="708549"/>
          </a:xfrm>
          <a:prstGeom prst="rect">
            <a:avLst/>
          </a:prstGeom>
          <a:noFill/>
        </p:spPr>
      </p:pic>
      <p:sp>
        <p:nvSpPr>
          <p:cNvPr id="14" name="TextBox 13"/>
          <p:cNvSpPr txBox="1"/>
          <p:nvPr/>
        </p:nvSpPr>
        <p:spPr>
          <a:xfrm>
            <a:off x="6494289" y="1342673"/>
            <a:ext cx="1094195"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معنای روش </a:t>
            </a:r>
            <a:endParaRPr lang="fa-IR" sz="1700" b="1" dirty="0">
              <a:effectLst/>
              <a:cs typeface="B Mitra" pitchFamily="2" charset="-78"/>
            </a:endParaRPr>
          </a:p>
        </p:txBody>
      </p:sp>
      <p:pic>
        <p:nvPicPr>
          <p:cNvPr id="23"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5081617" y="1862134"/>
            <a:ext cx="3490911" cy="708549"/>
          </a:xfrm>
          <a:prstGeom prst="rect">
            <a:avLst/>
          </a:prstGeom>
          <a:noFill/>
        </p:spPr>
      </p:pic>
      <p:pic>
        <p:nvPicPr>
          <p:cNvPr id="24"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867303" y="2500306"/>
            <a:ext cx="3490911" cy="708549"/>
          </a:xfrm>
          <a:prstGeom prst="rect">
            <a:avLst/>
          </a:prstGeom>
          <a:noFill/>
        </p:spPr>
      </p:pic>
      <p:pic>
        <p:nvPicPr>
          <p:cNvPr id="25"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652989" y="3148018"/>
            <a:ext cx="3490911" cy="708549"/>
          </a:xfrm>
          <a:prstGeom prst="rect">
            <a:avLst/>
          </a:prstGeom>
          <a:noFill/>
        </p:spPr>
      </p:pic>
      <p:pic>
        <p:nvPicPr>
          <p:cNvPr id="27"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438675" y="3790960"/>
            <a:ext cx="3490911" cy="708549"/>
          </a:xfrm>
          <a:prstGeom prst="rect">
            <a:avLst/>
          </a:prstGeom>
          <a:noFill/>
        </p:spPr>
      </p:pic>
      <p:pic>
        <p:nvPicPr>
          <p:cNvPr id="28"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224361" y="4433902"/>
            <a:ext cx="3490911" cy="708549"/>
          </a:xfrm>
          <a:prstGeom prst="rect">
            <a:avLst/>
          </a:prstGeom>
          <a:noFill/>
        </p:spPr>
      </p:pic>
      <p:pic>
        <p:nvPicPr>
          <p:cNvPr id="29"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081485" y="5076844"/>
            <a:ext cx="3490911" cy="708549"/>
          </a:xfrm>
          <a:prstGeom prst="rect">
            <a:avLst/>
          </a:prstGeom>
          <a:noFill/>
        </p:spPr>
      </p:pic>
      <p:pic>
        <p:nvPicPr>
          <p:cNvPr id="30"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3786182" y="5715016"/>
            <a:ext cx="3490911" cy="708549"/>
          </a:xfrm>
          <a:prstGeom prst="rect">
            <a:avLst/>
          </a:prstGeom>
          <a:noFill/>
        </p:spPr>
      </p:pic>
      <p:pic>
        <p:nvPicPr>
          <p:cNvPr id="53"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795469" y="1504944"/>
            <a:ext cx="3490911" cy="708549"/>
          </a:xfrm>
          <a:prstGeom prst="rect">
            <a:avLst/>
          </a:prstGeom>
          <a:noFill/>
        </p:spPr>
      </p:pic>
      <p:pic>
        <p:nvPicPr>
          <p:cNvPr id="54"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581155" y="2152656"/>
            <a:ext cx="3490911" cy="708549"/>
          </a:xfrm>
          <a:prstGeom prst="rect">
            <a:avLst/>
          </a:prstGeom>
          <a:noFill/>
        </p:spPr>
      </p:pic>
      <p:pic>
        <p:nvPicPr>
          <p:cNvPr id="55"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366841" y="2790828"/>
            <a:ext cx="3490911" cy="708549"/>
          </a:xfrm>
          <a:prstGeom prst="rect">
            <a:avLst/>
          </a:prstGeom>
          <a:noFill/>
        </p:spPr>
      </p:pic>
      <p:pic>
        <p:nvPicPr>
          <p:cNvPr id="56"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152527" y="3438540"/>
            <a:ext cx="3490911" cy="708549"/>
          </a:xfrm>
          <a:prstGeom prst="rect">
            <a:avLst/>
          </a:prstGeom>
          <a:noFill/>
        </p:spPr>
      </p:pic>
      <p:pic>
        <p:nvPicPr>
          <p:cNvPr id="57"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938213" y="4081482"/>
            <a:ext cx="3490911" cy="708549"/>
          </a:xfrm>
          <a:prstGeom prst="rect">
            <a:avLst/>
          </a:prstGeom>
          <a:noFill/>
        </p:spPr>
      </p:pic>
      <p:pic>
        <p:nvPicPr>
          <p:cNvPr id="58"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723899" y="4724424"/>
            <a:ext cx="3490911" cy="708549"/>
          </a:xfrm>
          <a:prstGeom prst="rect">
            <a:avLst/>
          </a:prstGeom>
          <a:noFill/>
        </p:spPr>
      </p:pic>
      <p:pic>
        <p:nvPicPr>
          <p:cNvPr id="59"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581023" y="5367366"/>
            <a:ext cx="3490911" cy="708549"/>
          </a:xfrm>
          <a:prstGeom prst="rect">
            <a:avLst/>
          </a:prstGeom>
          <a:noFill/>
        </p:spPr>
      </p:pic>
      <p:pic>
        <p:nvPicPr>
          <p:cNvPr id="60"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285720" y="6005538"/>
            <a:ext cx="3490911" cy="708549"/>
          </a:xfrm>
          <a:prstGeom prst="rect">
            <a:avLst/>
          </a:prstGeom>
          <a:noFill/>
        </p:spPr>
      </p:pic>
      <p:sp>
        <p:nvSpPr>
          <p:cNvPr id="61" name="TextBox 60"/>
          <p:cNvSpPr txBox="1"/>
          <p:nvPr/>
        </p:nvSpPr>
        <p:spPr>
          <a:xfrm>
            <a:off x="5958504" y="1974034"/>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 قالب داستان</a:t>
            </a:r>
            <a:endParaRPr lang="fa-IR" sz="1700" b="1" dirty="0">
              <a:effectLst/>
              <a:cs typeface="B Mitra" pitchFamily="2" charset="-78"/>
            </a:endParaRPr>
          </a:p>
        </p:txBody>
      </p:sp>
      <p:sp>
        <p:nvSpPr>
          <p:cNvPr id="62" name="TextBox 61"/>
          <p:cNvSpPr txBox="1"/>
          <p:nvPr/>
        </p:nvSpPr>
        <p:spPr>
          <a:xfrm>
            <a:off x="5529876" y="2612206"/>
            <a:ext cx="2165765"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2-قالب پرسش و پاسخ</a:t>
            </a:r>
            <a:endParaRPr lang="fa-IR" sz="1700" b="1" dirty="0">
              <a:effectLst/>
              <a:cs typeface="B Mitra" pitchFamily="2" charset="-78"/>
            </a:endParaRPr>
          </a:p>
        </p:txBody>
      </p:sp>
      <p:sp>
        <p:nvSpPr>
          <p:cNvPr id="63" name="TextBox 62"/>
          <p:cNvSpPr txBox="1"/>
          <p:nvPr/>
        </p:nvSpPr>
        <p:spPr>
          <a:xfrm>
            <a:off x="5529876" y="3276269"/>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3- قالب انواعی</a:t>
            </a:r>
            <a:endParaRPr lang="fa-IR" sz="1700" b="1" dirty="0">
              <a:effectLst/>
              <a:cs typeface="B Mitra" pitchFamily="2" charset="-78"/>
            </a:endParaRPr>
          </a:p>
        </p:txBody>
      </p:sp>
      <p:sp>
        <p:nvSpPr>
          <p:cNvPr id="64" name="TextBox 63"/>
          <p:cNvSpPr txBox="1"/>
          <p:nvPr/>
        </p:nvSpPr>
        <p:spPr>
          <a:xfrm>
            <a:off x="5315562" y="3919211"/>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4-قالب گروهی</a:t>
            </a:r>
            <a:endParaRPr lang="fa-IR" sz="1700" b="1" dirty="0">
              <a:effectLst/>
              <a:cs typeface="B Mitra" pitchFamily="2" charset="-78"/>
            </a:endParaRPr>
          </a:p>
        </p:txBody>
      </p:sp>
      <p:sp>
        <p:nvSpPr>
          <p:cNvPr id="65" name="TextBox 64"/>
          <p:cNvSpPr txBox="1"/>
          <p:nvPr/>
        </p:nvSpPr>
        <p:spPr>
          <a:xfrm>
            <a:off x="5101248" y="4562153"/>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5-قالب شعاری</a:t>
            </a:r>
            <a:endParaRPr lang="fa-IR" sz="1700" b="1" dirty="0">
              <a:effectLst/>
              <a:cs typeface="B Mitra" pitchFamily="2" charset="-78"/>
            </a:endParaRPr>
          </a:p>
        </p:txBody>
      </p:sp>
      <p:sp>
        <p:nvSpPr>
          <p:cNvPr id="66" name="TextBox 65"/>
          <p:cNvSpPr txBox="1"/>
          <p:nvPr/>
        </p:nvSpPr>
        <p:spPr>
          <a:xfrm>
            <a:off x="4958372" y="5205095"/>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6-قالب آدابی</a:t>
            </a:r>
            <a:endParaRPr lang="fa-IR" sz="1700" b="1" dirty="0">
              <a:effectLst/>
              <a:cs typeface="B Mitra" pitchFamily="2" charset="-78"/>
            </a:endParaRPr>
          </a:p>
        </p:txBody>
      </p:sp>
      <p:sp>
        <p:nvSpPr>
          <p:cNvPr id="67" name="TextBox 66"/>
          <p:cNvSpPr txBox="1"/>
          <p:nvPr/>
        </p:nvSpPr>
        <p:spPr>
          <a:xfrm>
            <a:off x="4663069" y="5843267"/>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7-قالب عددی</a:t>
            </a:r>
            <a:endParaRPr lang="fa-IR" sz="1700" b="1" dirty="0">
              <a:effectLst/>
              <a:cs typeface="B Mitra" pitchFamily="2" charset="-78"/>
            </a:endParaRPr>
          </a:p>
        </p:txBody>
      </p:sp>
      <p:sp>
        <p:nvSpPr>
          <p:cNvPr id="68" name="TextBox 67"/>
          <p:cNvSpPr txBox="1"/>
          <p:nvPr/>
        </p:nvSpPr>
        <p:spPr>
          <a:xfrm>
            <a:off x="2672356" y="1633195"/>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9-قالب نمادین</a:t>
            </a:r>
            <a:endParaRPr lang="fa-IR" sz="1700" b="1" dirty="0">
              <a:effectLst/>
              <a:cs typeface="B Mitra" pitchFamily="2" charset="-78"/>
            </a:endParaRPr>
          </a:p>
        </p:txBody>
      </p:sp>
      <p:sp>
        <p:nvSpPr>
          <p:cNvPr id="69" name="TextBox 68"/>
          <p:cNvSpPr txBox="1"/>
          <p:nvPr/>
        </p:nvSpPr>
        <p:spPr>
          <a:xfrm>
            <a:off x="2458042" y="2280907"/>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10-قالب تشبیهی</a:t>
            </a:r>
            <a:endParaRPr lang="fa-IR" sz="1700" b="1" dirty="0">
              <a:effectLst/>
              <a:cs typeface="B Mitra" pitchFamily="2" charset="-78"/>
            </a:endParaRPr>
          </a:p>
        </p:txBody>
      </p:sp>
      <p:sp>
        <p:nvSpPr>
          <p:cNvPr id="70" name="TextBox 69"/>
          <p:cNvSpPr txBox="1"/>
          <p:nvPr/>
        </p:nvSpPr>
        <p:spPr>
          <a:xfrm>
            <a:off x="2243728" y="2919079"/>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11-قالب نکته ای</a:t>
            </a:r>
            <a:endParaRPr lang="fa-IR" sz="1700" b="1" dirty="0">
              <a:effectLst/>
              <a:cs typeface="B Mitra" pitchFamily="2" charset="-78"/>
            </a:endParaRPr>
          </a:p>
        </p:txBody>
      </p:sp>
      <p:sp>
        <p:nvSpPr>
          <p:cNvPr id="71" name="TextBox 70"/>
          <p:cNvSpPr txBox="1"/>
          <p:nvPr/>
        </p:nvSpPr>
        <p:spPr>
          <a:xfrm>
            <a:off x="2029414" y="3566791"/>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12-قالب تعارضی</a:t>
            </a:r>
            <a:endParaRPr lang="fa-IR" sz="1700" b="1" dirty="0">
              <a:effectLst/>
              <a:cs typeface="B Mitra" pitchFamily="2" charset="-78"/>
            </a:endParaRPr>
          </a:p>
        </p:txBody>
      </p:sp>
      <p:sp>
        <p:nvSpPr>
          <p:cNvPr id="72" name="TextBox 71"/>
          <p:cNvSpPr txBox="1"/>
          <p:nvPr/>
        </p:nvSpPr>
        <p:spPr>
          <a:xfrm>
            <a:off x="1815100" y="4209733"/>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13-قالب مقایسه ای</a:t>
            </a:r>
            <a:endParaRPr lang="fa-IR" sz="1700" b="1" dirty="0">
              <a:effectLst/>
              <a:cs typeface="B Mitra" pitchFamily="2" charset="-78"/>
            </a:endParaRPr>
          </a:p>
        </p:txBody>
      </p:sp>
      <p:sp>
        <p:nvSpPr>
          <p:cNvPr id="73" name="TextBox 72">
            <a:hlinkClick r:id="rId5" action="ppaction://hlinksldjump">
              <a:snd r:embed="rId6" name="thbad.wav"/>
            </a:hlinkClick>
            <a:hlinkHover r:id="" action="ppaction://noaction">
              <a:snd r:embed="rId7" name="0.wav"/>
            </a:hlinkHover>
          </p:cNvPr>
          <p:cNvSpPr txBox="1"/>
          <p:nvPr/>
        </p:nvSpPr>
        <p:spPr>
          <a:xfrm>
            <a:off x="1600786" y="4852675"/>
            <a:ext cx="1737137" cy="452047"/>
          </a:xfrm>
          <a:prstGeom prst="rect">
            <a:avLst/>
          </a:prstGeom>
          <a:noFill/>
        </p:spPr>
        <p:txBody>
          <a:bodyPr wrap="square" rtlCol="1" anchor="ctr">
            <a:spAutoFit/>
          </a:bodyPr>
          <a:lstStyle/>
          <a:p>
            <a:pPr algn="ctr">
              <a:lnSpc>
                <a:spcPct val="150000"/>
              </a:lnSpc>
            </a:pPr>
            <a:r>
              <a:rPr lang="fa-IR" sz="1700" b="1" dirty="0" smtClean="0">
                <a:effectLst>
                  <a:glow rad="101600">
                    <a:schemeClr val="accent3">
                      <a:satMod val="175000"/>
                      <a:alpha val="40000"/>
                    </a:schemeClr>
                  </a:glow>
                </a:effectLst>
                <a:cs typeface="B Mitra" pitchFamily="2" charset="-78"/>
              </a:rPr>
              <a:t>14-قالب نسخه ای</a:t>
            </a:r>
            <a:endParaRPr lang="fa-IR" sz="1700" b="1" dirty="0">
              <a:effectLst>
                <a:glow rad="101600">
                  <a:schemeClr val="accent3">
                    <a:satMod val="175000"/>
                    <a:alpha val="40000"/>
                  </a:schemeClr>
                </a:glow>
              </a:effectLst>
              <a:cs typeface="B Mitra" pitchFamily="2" charset="-78"/>
            </a:endParaRPr>
          </a:p>
        </p:txBody>
      </p:sp>
      <p:sp>
        <p:nvSpPr>
          <p:cNvPr id="74" name="TextBox 73"/>
          <p:cNvSpPr txBox="1"/>
          <p:nvPr/>
        </p:nvSpPr>
        <p:spPr>
          <a:xfrm>
            <a:off x="1457910" y="5495617"/>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15-قالب نمایشی</a:t>
            </a:r>
            <a:endParaRPr lang="fa-IR" sz="1700" b="1" dirty="0">
              <a:effectLst/>
              <a:cs typeface="B Mitra" pitchFamily="2" charset="-78"/>
            </a:endParaRPr>
          </a:p>
        </p:txBody>
      </p:sp>
      <p:sp>
        <p:nvSpPr>
          <p:cNvPr id="75" name="TextBox 74"/>
          <p:cNvSpPr txBox="1"/>
          <p:nvPr/>
        </p:nvSpPr>
        <p:spPr>
          <a:xfrm>
            <a:off x="1162607" y="6133789"/>
            <a:ext cx="1737137" cy="452047"/>
          </a:xfrm>
          <a:prstGeom prst="rect">
            <a:avLst/>
          </a:prstGeom>
          <a:noFill/>
        </p:spPr>
        <p:txBody>
          <a:bodyPr wrap="square" rtlCol="1" anchor="ctr">
            <a:spAutoFit/>
          </a:bodyPr>
          <a:lstStyle/>
          <a:p>
            <a:pPr algn="ctr" rtl="0">
              <a:lnSpc>
                <a:spcPct val="150000"/>
              </a:lnSpc>
            </a:pPr>
            <a:r>
              <a:rPr lang="fa-IR" sz="1700" b="1" dirty="0" smtClean="0">
                <a:effectLst/>
                <a:cs typeface="B Mitra" pitchFamily="2" charset="-78"/>
              </a:rPr>
              <a:t>16-قالب توصیفی</a:t>
            </a:r>
            <a:endParaRPr lang="fa-IR" sz="1700" b="1" dirty="0">
              <a:effectLst/>
              <a:cs typeface="B Mitra" pitchFamily="2" charset="-78"/>
            </a:endParaRPr>
          </a:p>
        </p:txBody>
      </p:sp>
      <p:pic>
        <p:nvPicPr>
          <p:cNvPr id="76" name="Picture 2" descr="G:\ramezan 1390\pic - file\bais\b1.jpg">
            <a:hlinkClick r:id="rId8" action="ppaction://hlinksldjump">
              <a:snd r:embed="rId6" name="thbad.wav"/>
            </a:hlinkClick>
            <a:hlinkHover r:id="" action="ppaction://noaction">
              <a:snd r:embed="rId7" name="0.wav"/>
            </a:hlinkHover>
          </p:cNvPr>
          <p:cNvPicPr>
            <a:picLocks noChangeAspect="1" noChangeArrowheads="1"/>
          </p:cNvPicPr>
          <p:nvPr/>
        </p:nvPicPr>
        <p:blipFill>
          <a:blip r:embed="rId9" cstate="print"/>
          <a:srcRect/>
          <a:stretch>
            <a:fillRect/>
          </a:stretch>
        </p:blipFill>
        <p:spPr bwMode="auto">
          <a:xfrm>
            <a:off x="7929586" y="241290"/>
            <a:ext cx="383226" cy="396000"/>
          </a:xfrm>
          <a:prstGeom prst="rect">
            <a:avLst/>
          </a:prstGeom>
          <a:noFill/>
        </p:spPr>
      </p:pic>
      <p:pic>
        <p:nvPicPr>
          <p:cNvPr id="77" name="Picture 5" descr="D:\narmafzar H edayat\power point\Ordodari\pic\exist copy.png">
            <a:hlinkClick r:id="" action="ppaction://hlinkshowjump?jump=endshow">
              <a:snd r:embed="rId6" name="thbad.wav"/>
            </a:hlinkClick>
            <a:hlinkHover r:id="" action="ppaction://noaction">
              <a:snd r:embed="rId7" name="0.wav"/>
            </a:hlinkHover>
          </p:cNvPr>
          <p:cNvPicPr>
            <a:picLocks noChangeAspect="1" noChangeArrowheads="1"/>
          </p:cNvPicPr>
          <p:nvPr/>
        </p:nvPicPr>
        <p:blipFill>
          <a:blip r:embed="rId10" cstate="print"/>
          <a:srcRect/>
          <a:stretch>
            <a:fillRect/>
          </a:stretch>
        </p:blipFill>
        <p:spPr bwMode="auto">
          <a:xfrm>
            <a:off x="8358214" y="214290"/>
            <a:ext cx="450000" cy="450000"/>
          </a:xfrm>
          <a:prstGeom prst="rect">
            <a:avLst/>
          </a:prstGeom>
          <a:noFill/>
        </p:spPr>
      </p:pic>
      <p:pic>
        <p:nvPicPr>
          <p:cNvPr id="37"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2081221" y="857232"/>
            <a:ext cx="3490911" cy="708549"/>
          </a:xfrm>
          <a:prstGeom prst="rect">
            <a:avLst/>
          </a:prstGeom>
          <a:noFill/>
        </p:spPr>
      </p:pic>
      <p:sp>
        <p:nvSpPr>
          <p:cNvPr id="38" name="TextBox 37"/>
          <p:cNvSpPr txBox="1"/>
          <p:nvPr/>
        </p:nvSpPr>
        <p:spPr>
          <a:xfrm>
            <a:off x="2958108" y="985483"/>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8-قالب جوانبی</a:t>
            </a:r>
            <a:endParaRPr lang="fa-IR" sz="1700" b="1" dirty="0">
              <a:effectLst/>
              <a:cs typeface="B Mitra" pitchFamily="2" charset="-78"/>
            </a:endParaRPr>
          </a:p>
        </p:txBody>
      </p:sp>
      <p:sp>
        <p:nvSpPr>
          <p:cNvPr id="39" name="TextBox 38"/>
          <p:cNvSpPr txBox="1"/>
          <p:nvPr/>
        </p:nvSpPr>
        <p:spPr>
          <a:xfrm>
            <a:off x="2143108" y="231796"/>
            <a:ext cx="5357850" cy="553998"/>
          </a:xfrm>
          <a:prstGeom prst="rect">
            <a:avLst/>
          </a:prstGeom>
          <a:noFill/>
        </p:spPr>
        <p:txBody>
          <a:bodyPr wrap="square" rtlCol="1">
            <a:spAutoFit/>
          </a:bodyPr>
          <a:lstStyle/>
          <a:p>
            <a:pPr>
              <a:lnSpc>
                <a:spcPct val="150000"/>
              </a:lnSpc>
            </a:pPr>
            <a:r>
              <a:rPr lang="fa-IR" sz="2000" b="1" dirty="0" smtClean="0">
                <a:effectLst>
                  <a:glow rad="139700">
                    <a:schemeClr val="accent5">
                      <a:satMod val="175000"/>
                      <a:alpha val="40000"/>
                    </a:schemeClr>
                  </a:glow>
                </a:effectLst>
                <a:cs typeface="B Titr" pitchFamily="2" charset="-78"/>
              </a:rPr>
              <a:t>فصل دوم : روش ها             جلسه بیست وسوم </a:t>
            </a:r>
          </a:p>
        </p:txBody>
      </p:sp>
    </p:spTree>
  </p:cSld>
  <p:clrMapOvr>
    <a:masterClrMapping/>
  </p:clrMapOvr>
  <p:transition advClick="0">
    <p:sndAc>
      <p:stSnd>
        <p:snd r:embed="rId2" name="W8.WAV"/>
      </p:stSnd>
    </p:sndAc>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fade">
                                      <p:cBhvr>
                                        <p:cTn id="7" dur="1000"/>
                                        <p:tgtEl>
                                          <p:spTgt spid="39"/>
                                        </p:tgtEl>
                                      </p:cBhvr>
                                    </p:animEffect>
                                    <p:anim calcmode="lin" valueType="num">
                                      <p:cBhvr>
                                        <p:cTn id="8" dur="1000" fill="hold"/>
                                        <p:tgtEl>
                                          <p:spTgt spid="39"/>
                                        </p:tgtEl>
                                        <p:attrNameLst>
                                          <p:attrName>ppt_x</p:attrName>
                                        </p:attrNameLst>
                                      </p:cBhvr>
                                      <p:tavLst>
                                        <p:tav tm="0">
                                          <p:val>
                                            <p:strVal val="#ppt_x"/>
                                          </p:val>
                                        </p:tav>
                                        <p:tav tm="100000">
                                          <p:val>
                                            <p:strVal val="#ppt_x"/>
                                          </p:val>
                                        </p:tav>
                                      </p:tavLst>
                                    </p:anim>
                                    <p:anim calcmode="lin" valueType="num">
                                      <p:cBhvr>
                                        <p:cTn id="9" dur="1000" fill="hold"/>
                                        <p:tgtEl>
                                          <p:spTgt spid="3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58"/>
                                        </p:tgtEl>
                                        <p:attrNameLst>
                                          <p:attrName>style.visibility</p:attrName>
                                        </p:attrNameLst>
                                      </p:cBhvr>
                                      <p:to>
                                        <p:strVal val="visible"/>
                                      </p:to>
                                    </p:set>
                                    <p:animEffect transition="in" filter="fade">
                                      <p:cBhvr>
                                        <p:cTn id="13" dur="1000"/>
                                        <p:tgtEl>
                                          <p:spTgt spid="58"/>
                                        </p:tgtEl>
                                      </p:cBhvr>
                                    </p:animEffect>
                                    <p:anim calcmode="lin" valueType="num">
                                      <p:cBhvr>
                                        <p:cTn id="14" dur="1000" fill="hold"/>
                                        <p:tgtEl>
                                          <p:spTgt spid="58"/>
                                        </p:tgtEl>
                                        <p:attrNameLst>
                                          <p:attrName>ppt_x</p:attrName>
                                        </p:attrNameLst>
                                      </p:cBhvr>
                                      <p:tavLst>
                                        <p:tav tm="0">
                                          <p:val>
                                            <p:strVal val="#ppt_x"/>
                                          </p:val>
                                        </p:tav>
                                        <p:tav tm="100000">
                                          <p:val>
                                            <p:strVal val="#ppt_x"/>
                                          </p:val>
                                        </p:tav>
                                      </p:tavLst>
                                    </p:anim>
                                    <p:anim calcmode="lin" valueType="num">
                                      <p:cBhvr>
                                        <p:cTn id="15" dur="1000" fill="hold"/>
                                        <p:tgtEl>
                                          <p:spTgt spid="58"/>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10" presetClass="entr" presetSubtype="0" fill="hold" grpId="0" nodeType="afterEffect">
                                  <p:stCondLst>
                                    <p:cond delay="0"/>
                                  </p:stCondLst>
                                  <p:childTnLst>
                                    <p:set>
                                      <p:cBhvr>
                                        <p:cTn id="18" dur="1" fill="hold">
                                          <p:stCondLst>
                                            <p:cond delay="0"/>
                                          </p:stCondLst>
                                        </p:cTn>
                                        <p:tgtEl>
                                          <p:spTgt spid="73"/>
                                        </p:tgtEl>
                                        <p:attrNameLst>
                                          <p:attrName>style.visibility</p:attrName>
                                        </p:attrNameLst>
                                      </p:cBhvr>
                                      <p:to>
                                        <p:strVal val="visible"/>
                                      </p:to>
                                    </p:set>
                                    <p:animEffect transition="in" filter="fade">
                                      <p:cBhvr>
                                        <p:cTn id="19" dur="1000"/>
                                        <p:tgtEl>
                                          <p:spTgt spid="73"/>
                                        </p:tgtEl>
                                      </p:cBhvr>
                                    </p:animEffect>
                                  </p:childTnLst>
                                </p:cTn>
                              </p:par>
                              <p:par>
                                <p:cTn id="20" presetID="10" presetClass="entr" presetSubtype="0" fill="hold" nodeType="withEffect">
                                  <p:stCondLst>
                                    <p:cond delay="0"/>
                                  </p:stCondLst>
                                  <p:childTnLst>
                                    <p:set>
                                      <p:cBhvr>
                                        <p:cTn id="21" dur="1" fill="hold">
                                          <p:stCondLst>
                                            <p:cond delay="0"/>
                                          </p:stCondLst>
                                        </p:cTn>
                                        <p:tgtEl>
                                          <p:spTgt spid="2050"/>
                                        </p:tgtEl>
                                        <p:attrNameLst>
                                          <p:attrName>style.visibility</p:attrName>
                                        </p:attrNameLst>
                                      </p:cBhvr>
                                      <p:to>
                                        <p:strVal val="visible"/>
                                      </p:to>
                                    </p:set>
                                    <p:animEffect transition="in" filter="fade">
                                      <p:cBhvr>
                                        <p:cTn id="22" dur="2000"/>
                                        <p:tgtEl>
                                          <p:spTgt spid="2050"/>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2000"/>
                                        <p:tgtEl>
                                          <p:spTgt spid="14"/>
                                        </p:tgtEl>
                                      </p:cBhvr>
                                    </p:animEffect>
                                  </p:childTnLst>
                                </p:cTn>
                              </p:par>
                              <p:par>
                                <p:cTn id="26" presetID="10" presetClass="entr" presetSubtype="0" fill="hold" nodeType="with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fade">
                                      <p:cBhvr>
                                        <p:cTn id="28" dur="2000"/>
                                        <p:tgtEl>
                                          <p:spTgt spid="2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61"/>
                                        </p:tgtEl>
                                        <p:attrNameLst>
                                          <p:attrName>style.visibility</p:attrName>
                                        </p:attrNameLst>
                                      </p:cBhvr>
                                      <p:to>
                                        <p:strVal val="visible"/>
                                      </p:to>
                                    </p:set>
                                    <p:animEffect transition="in" filter="fade">
                                      <p:cBhvr>
                                        <p:cTn id="31" dur="2000"/>
                                        <p:tgtEl>
                                          <p:spTgt spid="61"/>
                                        </p:tgtEl>
                                      </p:cBhvr>
                                    </p:animEffect>
                                  </p:childTnLst>
                                </p:cTn>
                              </p:par>
                              <p:par>
                                <p:cTn id="32" presetID="10" presetClass="entr" presetSubtype="0" fill="hold"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fade">
                                      <p:cBhvr>
                                        <p:cTn id="34" dur="2000"/>
                                        <p:tgtEl>
                                          <p:spTgt spid="24"/>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62"/>
                                        </p:tgtEl>
                                        <p:attrNameLst>
                                          <p:attrName>style.visibility</p:attrName>
                                        </p:attrNameLst>
                                      </p:cBhvr>
                                      <p:to>
                                        <p:strVal val="visible"/>
                                      </p:to>
                                    </p:set>
                                    <p:animEffect transition="in" filter="fade">
                                      <p:cBhvr>
                                        <p:cTn id="37" dur="2000"/>
                                        <p:tgtEl>
                                          <p:spTgt spid="62"/>
                                        </p:tgtEl>
                                      </p:cBhvr>
                                    </p:animEffect>
                                  </p:childTnLst>
                                </p:cTn>
                              </p:par>
                              <p:par>
                                <p:cTn id="38" presetID="10" presetClass="entr" presetSubtype="0" fill="hold" nodeType="withEffect">
                                  <p:stCondLst>
                                    <p:cond delay="0"/>
                                  </p:stCondLst>
                                  <p:childTnLst>
                                    <p:set>
                                      <p:cBhvr>
                                        <p:cTn id="39" dur="1" fill="hold">
                                          <p:stCondLst>
                                            <p:cond delay="0"/>
                                          </p:stCondLst>
                                        </p:cTn>
                                        <p:tgtEl>
                                          <p:spTgt spid="25"/>
                                        </p:tgtEl>
                                        <p:attrNameLst>
                                          <p:attrName>style.visibility</p:attrName>
                                        </p:attrNameLst>
                                      </p:cBhvr>
                                      <p:to>
                                        <p:strVal val="visible"/>
                                      </p:to>
                                    </p:set>
                                    <p:animEffect transition="in" filter="fade">
                                      <p:cBhvr>
                                        <p:cTn id="40" dur="2000"/>
                                        <p:tgtEl>
                                          <p:spTgt spid="25"/>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63"/>
                                        </p:tgtEl>
                                        <p:attrNameLst>
                                          <p:attrName>style.visibility</p:attrName>
                                        </p:attrNameLst>
                                      </p:cBhvr>
                                      <p:to>
                                        <p:strVal val="visible"/>
                                      </p:to>
                                    </p:set>
                                    <p:animEffect transition="in" filter="fade">
                                      <p:cBhvr>
                                        <p:cTn id="43" dur="2000"/>
                                        <p:tgtEl>
                                          <p:spTgt spid="63"/>
                                        </p:tgtEl>
                                      </p:cBhvr>
                                    </p:animEffect>
                                  </p:childTnLst>
                                </p:cTn>
                              </p:par>
                              <p:par>
                                <p:cTn id="44" presetID="10" presetClass="entr" presetSubtype="0" fill="hold" nodeType="withEffect">
                                  <p:stCondLst>
                                    <p:cond delay="0"/>
                                  </p:stCondLst>
                                  <p:childTnLst>
                                    <p:set>
                                      <p:cBhvr>
                                        <p:cTn id="45" dur="1" fill="hold">
                                          <p:stCondLst>
                                            <p:cond delay="0"/>
                                          </p:stCondLst>
                                        </p:cTn>
                                        <p:tgtEl>
                                          <p:spTgt spid="27"/>
                                        </p:tgtEl>
                                        <p:attrNameLst>
                                          <p:attrName>style.visibility</p:attrName>
                                        </p:attrNameLst>
                                      </p:cBhvr>
                                      <p:to>
                                        <p:strVal val="visible"/>
                                      </p:to>
                                    </p:set>
                                    <p:animEffect transition="in" filter="fade">
                                      <p:cBhvr>
                                        <p:cTn id="46" dur="2000"/>
                                        <p:tgtEl>
                                          <p:spTgt spid="27"/>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64"/>
                                        </p:tgtEl>
                                        <p:attrNameLst>
                                          <p:attrName>style.visibility</p:attrName>
                                        </p:attrNameLst>
                                      </p:cBhvr>
                                      <p:to>
                                        <p:strVal val="visible"/>
                                      </p:to>
                                    </p:set>
                                    <p:animEffect transition="in" filter="fade">
                                      <p:cBhvr>
                                        <p:cTn id="49" dur="2000"/>
                                        <p:tgtEl>
                                          <p:spTgt spid="64"/>
                                        </p:tgtEl>
                                      </p:cBhvr>
                                    </p:animEffect>
                                  </p:childTnLst>
                                </p:cTn>
                              </p:par>
                              <p:par>
                                <p:cTn id="50" presetID="10" presetClass="entr" presetSubtype="0" fill="hold" nodeType="withEffect">
                                  <p:stCondLst>
                                    <p:cond delay="0"/>
                                  </p:stCondLst>
                                  <p:childTnLst>
                                    <p:set>
                                      <p:cBhvr>
                                        <p:cTn id="51" dur="1" fill="hold">
                                          <p:stCondLst>
                                            <p:cond delay="0"/>
                                          </p:stCondLst>
                                        </p:cTn>
                                        <p:tgtEl>
                                          <p:spTgt spid="28"/>
                                        </p:tgtEl>
                                        <p:attrNameLst>
                                          <p:attrName>style.visibility</p:attrName>
                                        </p:attrNameLst>
                                      </p:cBhvr>
                                      <p:to>
                                        <p:strVal val="visible"/>
                                      </p:to>
                                    </p:set>
                                    <p:animEffect transition="in" filter="fade">
                                      <p:cBhvr>
                                        <p:cTn id="52" dur="2000"/>
                                        <p:tgtEl>
                                          <p:spTgt spid="28"/>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65"/>
                                        </p:tgtEl>
                                        <p:attrNameLst>
                                          <p:attrName>style.visibility</p:attrName>
                                        </p:attrNameLst>
                                      </p:cBhvr>
                                      <p:to>
                                        <p:strVal val="visible"/>
                                      </p:to>
                                    </p:set>
                                    <p:animEffect transition="in" filter="fade">
                                      <p:cBhvr>
                                        <p:cTn id="55" dur="2000"/>
                                        <p:tgtEl>
                                          <p:spTgt spid="65"/>
                                        </p:tgtEl>
                                      </p:cBhvr>
                                    </p:animEffect>
                                  </p:childTnLst>
                                </p:cTn>
                              </p:par>
                              <p:par>
                                <p:cTn id="56" presetID="10" presetClass="entr" presetSubtype="0" fill="hold" nodeType="withEffect">
                                  <p:stCondLst>
                                    <p:cond delay="0"/>
                                  </p:stCondLst>
                                  <p:childTnLst>
                                    <p:set>
                                      <p:cBhvr>
                                        <p:cTn id="57" dur="1" fill="hold">
                                          <p:stCondLst>
                                            <p:cond delay="0"/>
                                          </p:stCondLst>
                                        </p:cTn>
                                        <p:tgtEl>
                                          <p:spTgt spid="29"/>
                                        </p:tgtEl>
                                        <p:attrNameLst>
                                          <p:attrName>style.visibility</p:attrName>
                                        </p:attrNameLst>
                                      </p:cBhvr>
                                      <p:to>
                                        <p:strVal val="visible"/>
                                      </p:to>
                                    </p:set>
                                    <p:animEffect transition="in" filter="fade">
                                      <p:cBhvr>
                                        <p:cTn id="58" dur="2000"/>
                                        <p:tgtEl>
                                          <p:spTgt spid="29"/>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66"/>
                                        </p:tgtEl>
                                        <p:attrNameLst>
                                          <p:attrName>style.visibility</p:attrName>
                                        </p:attrNameLst>
                                      </p:cBhvr>
                                      <p:to>
                                        <p:strVal val="visible"/>
                                      </p:to>
                                    </p:set>
                                    <p:animEffect transition="in" filter="fade">
                                      <p:cBhvr>
                                        <p:cTn id="61" dur="2000"/>
                                        <p:tgtEl>
                                          <p:spTgt spid="66"/>
                                        </p:tgtEl>
                                      </p:cBhvr>
                                    </p:animEffect>
                                  </p:childTnLst>
                                </p:cTn>
                              </p:par>
                              <p:par>
                                <p:cTn id="62" presetID="10" presetClass="entr" presetSubtype="0" fill="hold" nodeType="withEffect">
                                  <p:stCondLst>
                                    <p:cond delay="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2000"/>
                                        <p:tgtEl>
                                          <p:spTgt spid="30"/>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67"/>
                                        </p:tgtEl>
                                        <p:attrNameLst>
                                          <p:attrName>style.visibility</p:attrName>
                                        </p:attrNameLst>
                                      </p:cBhvr>
                                      <p:to>
                                        <p:strVal val="visible"/>
                                      </p:to>
                                    </p:set>
                                    <p:animEffect transition="in" filter="fade">
                                      <p:cBhvr>
                                        <p:cTn id="67" dur="2000"/>
                                        <p:tgtEl>
                                          <p:spTgt spid="67"/>
                                        </p:tgtEl>
                                      </p:cBhvr>
                                    </p:animEffect>
                                  </p:childTnLst>
                                </p:cTn>
                              </p:par>
                              <p:par>
                                <p:cTn id="68" presetID="10" presetClass="entr" presetSubtype="0" fill="hold" nodeType="withEffect">
                                  <p:stCondLst>
                                    <p:cond delay="0"/>
                                  </p:stCondLst>
                                  <p:childTnLst>
                                    <p:set>
                                      <p:cBhvr>
                                        <p:cTn id="69" dur="1" fill="hold">
                                          <p:stCondLst>
                                            <p:cond delay="0"/>
                                          </p:stCondLst>
                                        </p:cTn>
                                        <p:tgtEl>
                                          <p:spTgt spid="37"/>
                                        </p:tgtEl>
                                        <p:attrNameLst>
                                          <p:attrName>style.visibility</p:attrName>
                                        </p:attrNameLst>
                                      </p:cBhvr>
                                      <p:to>
                                        <p:strVal val="visible"/>
                                      </p:to>
                                    </p:set>
                                    <p:animEffect transition="in" filter="fade">
                                      <p:cBhvr>
                                        <p:cTn id="70" dur="2000"/>
                                        <p:tgtEl>
                                          <p:spTgt spid="37"/>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8"/>
                                        </p:tgtEl>
                                        <p:attrNameLst>
                                          <p:attrName>style.visibility</p:attrName>
                                        </p:attrNameLst>
                                      </p:cBhvr>
                                      <p:to>
                                        <p:strVal val="visible"/>
                                      </p:to>
                                    </p:set>
                                    <p:animEffect transition="in" filter="fade">
                                      <p:cBhvr>
                                        <p:cTn id="73" dur="2000"/>
                                        <p:tgtEl>
                                          <p:spTgt spid="38"/>
                                        </p:tgtEl>
                                      </p:cBhvr>
                                    </p:animEffect>
                                  </p:childTnLst>
                                </p:cTn>
                              </p:par>
                              <p:par>
                                <p:cTn id="74" presetID="10" presetClass="entr" presetSubtype="0" fill="hold" nodeType="withEffect">
                                  <p:stCondLst>
                                    <p:cond delay="0"/>
                                  </p:stCondLst>
                                  <p:childTnLst>
                                    <p:set>
                                      <p:cBhvr>
                                        <p:cTn id="75" dur="1" fill="hold">
                                          <p:stCondLst>
                                            <p:cond delay="0"/>
                                          </p:stCondLst>
                                        </p:cTn>
                                        <p:tgtEl>
                                          <p:spTgt spid="53"/>
                                        </p:tgtEl>
                                        <p:attrNameLst>
                                          <p:attrName>style.visibility</p:attrName>
                                        </p:attrNameLst>
                                      </p:cBhvr>
                                      <p:to>
                                        <p:strVal val="visible"/>
                                      </p:to>
                                    </p:set>
                                    <p:animEffect transition="in" filter="fade">
                                      <p:cBhvr>
                                        <p:cTn id="76" dur="2000"/>
                                        <p:tgtEl>
                                          <p:spTgt spid="53"/>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68"/>
                                        </p:tgtEl>
                                        <p:attrNameLst>
                                          <p:attrName>style.visibility</p:attrName>
                                        </p:attrNameLst>
                                      </p:cBhvr>
                                      <p:to>
                                        <p:strVal val="visible"/>
                                      </p:to>
                                    </p:set>
                                    <p:animEffect transition="in" filter="fade">
                                      <p:cBhvr>
                                        <p:cTn id="79" dur="2000"/>
                                        <p:tgtEl>
                                          <p:spTgt spid="68"/>
                                        </p:tgtEl>
                                      </p:cBhvr>
                                    </p:animEffect>
                                  </p:childTnLst>
                                </p:cTn>
                              </p:par>
                              <p:par>
                                <p:cTn id="80" presetID="10" presetClass="entr" presetSubtype="0" fill="hold" nodeType="withEffect">
                                  <p:stCondLst>
                                    <p:cond delay="0"/>
                                  </p:stCondLst>
                                  <p:childTnLst>
                                    <p:set>
                                      <p:cBhvr>
                                        <p:cTn id="81" dur="1" fill="hold">
                                          <p:stCondLst>
                                            <p:cond delay="0"/>
                                          </p:stCondLst>
                                        </p:cTn>
                                        <p:tgtEl>
                                          <p:spTgt spid="54"/>
                                        </p:tgtEl>
                                        <p:attrNameLst>
                                          <p:attrName>style.visibility</p:attrName>
                                        </p:attrNameLst>
                                      </p:cBhvr>
                                      <p:to>
                                        <p:strVal val="visible"/>
                                      </p:to>
                                    </p:set>
                                    <p:animEffect transition="in" filter="fade">
                                      <p:cBhvr>
                                        <p:cTn id="82" dur="2000"/>
                                        <p:tgtEl>
                                          <p:spTgt spid="54"/>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69"/>
                                        </p:tgtEl>
                                        <p:attrNameLst>
                                          <p:attrName>style.visibility</p:attrName>
                                        </p:attrNameLst>
                                      </p:cBhvr>
                                      <p:to>
                                        <p:strVal val="visible"/>
                                      </p:to>
                                    </p:set>
                                    <p:animEffect transition="in" filter="fade">
                                      <p:cBhvr>
                                        <p:cTn id="85" dur="2000"/>
                                        <p:tgtEl>
                                          <p:spTgt spid="69"/>
                                        </p:tgtEl>
                                      </p:cBhvr>
                                    </p:animEffect>
                                  </p:childTnLst>
                                </p:cTn>
                              </p:par>
                              <p:par>
                                <p:cTn id="86" presetID="10" presetClass="entr" presetSubtype="0" fill="hold" nodeType="withEffect">
                                  <p:stCondLst>
                                    <p:cond delay="0"/>
                                  </p:stCondLst>
                                  <p:childTnLst>
                                    <p:set>
                                      <p:cBhvr>
                                        <p:cTn id="87" dur="1" fill="hold">
                                          <p:stCondLst>
                                            <p:cond delay="0"/>
                                          </p:stCondLst>
                                        </p:cTn>
                                        <p:tgtEl>
                                          <p:spTgt spid="55"/>
                                        </p:tgtEl>
                                        <p:attrNameLst>
                                          <p:attrName>style.visibility</p:attrName>
                                        </p:attrNameLst>
                                      </p:cBhvr>
                                      <p:to>
                                        <p:strVal val="visible"/>
                                      </p:to>
                                    </p:set>
                                    <p:animEffect transition="in" filter="fade">
                                      <p:cBhvr>
                                        <p:cTn id="88" dur="2000"/>
                                        <p:tgtEl>
                                          <p:spTgt spid="55"/>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70"/>
                                        </p:tgtEl>
                                        <p:attrNameLst>
                                          <p:attrName>style.visibility</p:attrName>
                                        </p:attrNameLst>
                                      </p:cBhvr>
                                      <p:to>
                                        <p:strVal val="visible"/>
                                      </p:to>
                                    </p:set>
                                    <p:animEffect transition="in" filter="fade">
                                      <p:cBhvr>
                                        <p:cTn id="91" dur="2000"/>
                                        <p:tgtEl>
                                          <p:spTgt spid="70"/>
                                        </p:tgtEl>
                                      </p:cBhvr>
                                    </p:animEffect>
                                  </p:childTnLst>
                                </p:cTn>
                              </p:par>
                              <p:par>
                                <p:cTn id="92" presetID="10" presetClass="entr" presetSubtype="0" fill="hold" nodeType="withEffect">
                                  <p:stCondLst>
                                    <p:cond delay="0"/>
                                  </p:stCondLst>
                                  <p:childTnLst>
                                    <p:set>
                                      <p:cBhvr>
                                        <p:cTn id="93" dur="1" fill="hold">
                                          <p:stCondLst>
                                            <p:cond delay="0"/>
                                          </p:stCondLst>
                                        </p:cTn>
                                        <p:tgtEl>
                                          <p:spTgt spid="56"/>
                                        </p:tgtEl>
                                        <p:attrNameLst>
                                          <p:attrName>style.visibility</p:attrName>
                                        </p:attrNameLst>
                                      </p:cBhvr>
                                      <p:to>
                                        <p:strVal val="visible"/>
                                      </p:to>
                                    </p:set>
                                    <p:animEffect transition="in" filter="fade">
                                      <p:cBhvr>
                                        <p:cTn id="94" dur="2000"/>
                                        <p:tgtEl>
                                          <p:spTgt spid="56"/>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71"/>
                                        </p:tgtEl>
                                        <p:attrNameLst>
                                          <p:attrName>style.visibility</p:attrName>
                                        </p:attrNameLst>
                                      </p:cBhvr>
                                      <p:to>
                                        <p:strVal val="visible"/>
                                      </p:to>
                                    </p:set>
                                    <p:animEffect transition="in" filter="fade">
                                      <p:cBhvr>
                                        <p:cTn id="97" dur="2000"/>
                                        <p:tgtEl>
                                          <p:spTgt spid="71"/>
                                        </p:tgtEl>
                                      </p:cBhvr>
                                    </p:animEffect>
                                  </p:childTnLst>
                                </p:cTn>
                              </p:par>
                              <p:par>
                                <p:cTn id="98" presetID="10" presetClass="entr" presetSubtype="0" fill="hold" nodeType="withEffect">
                                  <p:stCondLst>
                                    <p:cond delay="0"/>
                                  </p:stCondLst>
                                  <p:childTnLst>
                                    <p:set>
                                      <p:cBhvr>
                                        <p:cTn id="99" dur="1" fill="hold">
                                          <p:stCondLst>
                                            <p:cond delay="0"/>
                                          </p:stCondLst>
                                        </p:cTn>
                                        <p:tgtEl>
                                          <p:spTgt spid="57"/>
                                        </p:tgtEl>
                                        <p:attrNameLst>
                                          <p:attrName>style.visibility</p:attrName>
                                        </p:attrNameLst>
                                      </p:cBhvr>
                                      <p:to>
                                        <p:strVal val="visible"/>
                                      </p:to>
                                    </p:set>
                                    <p:animEffect transition="in" filter="fade">
                                      <p:cBhvr>
                                        <p:cTn id="100" dur="2000"/>
                                        <p:tgtEl>
                                          <p:spTgt spid="57"/>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72"/>
                                        </p:tgtEl>
                                        <p:attrNameLst>
                                          <p:attrName>style.visibility</p:attrName>
                                        </p:attrNameLst>
                                      </p:cBhvr>
                                      <p:to>
                                        <p:strVal val="visible"/>
                                      </p:to>
                                    </p:set>
                                    <p:animEffect transition="in" filter="fade">
                                      <p:cBhvr>
                                        <p:cTn id="103" dur="2000"/>
                                        <p:tgtEl>
                                          <p:spTgt spid="72"/>
                                        </p:tgtEl>
                                      </p:cBhvr>
                                    </p:animEffect>
                                  </p:childTnLst>
                                </p:cTn>
                              </p:par>
                              <p:par>
                                <p:cTn id="104" presetID="10" presetClass="entr" presetSubtype="0" fill="hold" nodeType="withEffect">
                                  <p:stCondLst>
                                    <p:cond delay="0"/>
                                  </p:stCondLst>
                                  <p:childTnLst>
                                    <p:set>
                                      <p:cBhvr>
                                        <p:cTn id="105" dur="1" fill="hold">
                                          <p:stCondLst>
                                            <p:cond delay="0"/>
                                          </p:stCondLst>
                                        </p:cTn>
                                        <p:tgtEl>
                                          <p:spTgt spid="59"/>
                                        </p:tgtEl>
                                        <p:attrNameLst>
                                          <p:attrName>style.visibility</p:attrName>
                                        </p:attrNameLst>
                                      </p:cBhvr>
                                      <p:to>
                                        <p:strVal val="visible"/>
                                      </p:to>
                                    </p:set>
                                    <p:animEffect transition="in" filter="fade">
                                      <p:cBhvr>
                                        <p:cTn id="106" dur="2000"/>
                                        <p:tgtEl>
                                          <p:spTgt spid="59"/>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74"/>
                                        </p:tgtEl>
                                        <p:attrNameLst>
                                          <p:attrName>style.visibility</p:attrName>
                                        </p:attrNameLst>
                                      </p:cBhvr>
                                      <p:to>
                                        <p:strVal val="visible"/>
                                      </p:to>
                                    </p:set>
                                    <p:animEffect transition="in" filter="fade">
                                      <p:cBhvr>
                                        <p:cTn id="109" dur="2000"/>
                                        <p:tgtEl>
                                          <p:spTgt spid="74"/>
                                        </p:tgtEl>
                                      </p:cBhvr>
                                    </p:animEffect>
                                  </p:childTnLst>
                                </p:cTn>
                              </p:par>
                              <p:par>
                                <p:cTn id="110" presetID="10" presetClass="entr" presetSubtype="0" fill="hold" nodeType="withEffect">
                                  <p:stCondLst>
                                    <p:cond delay="0"/>
                                  </p:stCondLst>
                                  <p:childTnLst>
                                    <p:set>
                                      <p:cBhvr>
                                        <p:cTn id="111" dur="1" fill="hold">
                                          <p:stCondLst>
                                            <p:cond delay="0"/>
                                          </p:stCondLst>
                                        </p:cTn>
                                        <p:tgtEl>
                                          <p:spTgt spid="60"/>
                                        </p:tgtEl>
                                        <p:attrNameLst>
                                          <p:attrName>style.visibility</p:attrName>
                                        </p:attrNameLst>
                                      </p:cBhvr>
                                      <p:to>
                                        <p:strVal val="visible"/>
                                      </p:to>
                                    </p:set>
                                    <p:animEffect transition="in" filter="fade">
                                      <p:cBhvr>
                                        <p:cTn id="112" dur="2000"/>
                                        <p:tgtEl>
                                          <p:spTgt spid="60"/>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75"/>
                                        </p:tgtEl>
                                        <p:attrNameLst>
                                          <p:attrName>style.visibility</p:attrName>
                                        </p:attrNameLst>
                                      </p:cBhvr>
                                      <p:to>
                                        <p:strVal val="visible"/>
                                      </p:to>
                                    </p:set>
                                    <p:animEffect transition="in" filter="fade">
                                      <p:cBhvr>
                                        <p:cTn id="115" dur="2000"/>
                                        <p:tgtEl>
                                          <p:spTgt spid="75"/>
                                        </p:tgtEl>
                                      </p:cBhvr>
                                    </p:animEffect>
                                  </p:childTnLst>
                                </p:cTn>
                              </p:par>
                            </p:childTnLst>
                          </p:cTn>
                        </p:par>
                        <p:par>
                          <p:cTn id="116" fill="hold">
                            <p:stCondLst>
                              <p:cond delay="4000"/>
                            </p:stCondLst>
                            <p:childTnLst>
                              <p:par>
                                <p:cTn id="117" presetID="53" presetClass="entr" presetSubtype="0" fill="hold" nodeType="afterEffect">
                                  <p:stCondLst>
                                    <p:cond delay="0"/>
                                  </p:stCondLst>
                                  <p:childTnLst>
                                    <p:set>
                                      <p:cBhvr>
                                        <p:cTn id="118" dur="1" fill="hold">
                                          <p:stCondLst>
                                            <p:cond delay="0"/>
                                          </p:stCondLst>
                                        </p:cTn>
                                        <p:tgtEl>
                                          <p:spTgt spid="77"/>
                                        </p:tgtEl>
                                        <p:attrNameLst>
                                          <p:attrName>style.visibility</p:attrName>
                                        </p:attrNameLst>
                                      </p:cBhvr>
                                      <p:to>
                                        <p:strVal val="visible"/>
                                      </p:to>
                                    </p:set>
                                    <p:anim calcmode="lin" valueType="num">
                                      <p:cBhvr>
                                        <p:cTn id="119" dur="1000" fill="hold"/>
                                        <p:tgtEl>
                                          <p:spTgt spid="77"/>
                                        </p:tgtEl>
                                        <p:attrNameLst>
                                          <p:attrName>ppt_w</p:attrName>
                                        </p:attrNameLst>
                                      </p:cBhvr>
                                      <p:tavLst>
                                        <p:tav tm="0">
                                          <p:val>
                                            <p:fltVal val="0"/>
                                          </p:val>
                                        </p:tav>
                                        <p:tav tm="100000">
                                          <p:val>
                                            <p:strVal val="#ppt_w"/>
                                          </p:val>
                                        </p:tav>
                                      </p:tavLst>
                                    </p:anim>
                                    <p:anim calcmode="lin" valueType="num">
                                      <p:cBhvr>
                                        <p:cTn id="120" dur="1000" fill="hold"/>
                                        <p:tgtEl>
                                          <p:spTgt spid="77"/>
                                        </p:tgtEl>
                                        <p:attrNameLst>
                                          <p:attrName>ppt_h</p:attrName>
                                        </p:attrNameLst>
                                      </p:cBhvr>
                                      <p:tavLst>
                                        <p:tav tm="0">
                                          <p:val>
                                            <p:fltVal val="0"/>
                                          </p:val>
                                        </p:tav>
                                        <p:tav tm="100000">
                                          <p:val>
                                            <p:strVal val="#ppt_h"/>
                                          </p:val>
                                        </p:tav>
                                      </p:tavLst>
                                    </p:anim>
                                    <p:animEffect transition="in" filter="fade">
                                      <p:cBhvr>
                                        <p:cTn id="121" dur="1000"/>
                                        <p:tgtEl>
                                          <p:spTgt spid="77"/>
                                        </p:tgtEl>
                                      </p:cBhvr>
                                    </p:animEffect>
                                  </p:childTnLst>
                                </p:cTn>
                              </p:par>
                            </p:childTnLst>
                          </p:cTn>
                        </p:par>
                        <p:par>
                          <p:cTn id="122" fill="hold">
                            <p:stCondLst>
                              <p:cond delay="5000"/>
                            </p:stCondLst>
                            <p:childTnLst>
                              <p:par>
                                <p:cTn id="123" presetID="53" presetClass="entr" presetSubtype="0" fill="hold" nodeType="afterEffect">
                                  <p:stCondLst>
                                    <p:cond delay="0"/>
                                  </p:stCondLst>
                                  <p:childTnLst>
                                    <p:set>
                                      <p:cBhvr>
                                        <p:cTn id="124" dur="1" fill="hold">
                                          <p:stCondLst>
                                            <p:cond delay="0"/>
                                          </p:stCondLst>
                                        </p:cTn>
                                        <p:tgtEl>
                                          <p:spTgt spid="76"/>
                                        </p:tgtEl>
                                        <p:attrNameLst>
                                          <p:attrName>style.visibility</p:attrName>
                                        </p:attrNameLst>
                                      </p:cBhvr>
                                      <p:to>
                                        <p:strVal val="visible"/>
                                      </p:to>
                                    </p:set>
                                    <p:anim calcmode="lin" valueType="num">
                                      <p:cBhvr>
                                        <p:cTn id="125" dur="1000" fill="hold"/>
                                        <p:tgtEl>
                                          <p:spTgt spid="76"/>
                                        </p:tgtEl>
                                        <p:attrNameLst>
                                          <p:attrName>ppt_w</p:attrName>
                                        </p:attrNameLst>
                                      </p:cBhvr>
                                      <p:tavLst>
                                        <p:tav tm="0">
                                          <p:val>
                                            <p:fltVal val="0"/>
                                          </p:val>
                                        </p:tav>
                                        <p:tav tm="100000">
                                          <p:val>
                                            <p:strVal val="#ppt_w"/>
                                          </p:val>
                                        </p:tav>
                                      </p:tavLst>
                                    </p:anim>
                                    <p:anim calcmode="lin" valueType="num">
                                      <p:cBhvr>
                                        <p:cTn id="126" dur="1000" fill="hold"/>
                                        <p:tgtEl>
                                          <p:spTgt spid="76"/>
                                        </p:tgtEl>
                                        <p:attrNameLst>
                                          <p:attrName>ppt_h</p:attrName>
                                        </p:attrNameLst>
                                      </p:cBhvr>
                                      <p:tavLst>
                                        <p:tav tm="0">
                                          <p:val>
                                            <p:fltVal val="0"/>
                                          </p:val>
                                        </p:tav>
                                        <p:tav tm="100000">
                                          <p:val>
                                            <p:strVal val="#ppt_h"/>
                                          </p:val>
                                        </p:tav>
                                      </p:tavLst>
                                    </p:anim>
                                    <p:animEffect transition="in" filter="fade">
                                      <p:cBhvr>
                                        <p:cTn id="127"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61" grpId="0"/>
      <p:bldP spid="62" grpId="0"/>
      <p:bldP spid="63" grpId="0"/>
      <p:bldP spid="64" grpId="0"/>
      <p:bldP spid="65" grpId="0"/>
      <p:bldP spid="66" grpId="0"/>
      <p:bldP spid="67" grpId="0"/>
      <p:bldP spid="68" grpId="0"/>
      <p:bldP spid="69" grpId="0"/>
      <p:bldP spid="70" grpId="0"/>
      <p:bldP spid="71" grpId="0"/>
      <p:bldP spid="72" grpId="0"/>
      <p:bldP spid="73" grpId="0"/>
      <p:bldP spid="74" grpId="0"/>
      <p:bldP spid="75" grpId="0"/>
      <p:bldP spid="38" grpId="0"/>
      <p:bldP spid="39" grpId="0"/>
    </p:bldLst>
  </p:timing>
</p:sld>
</file>

<file path=ppt/slides/slide286.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852160"/>
        </p:xfrm>
        <a:graphic>
          <a:graphicData uri="http://schemas.openxmlformats.org/drawingml/2006/table">
            <a:tbl>
              <a:tblPr rtl="1" firstRow="1" bandRow="1">
                <a:tableStyleId>{3B4B98B0-60AC-42C2-AFA5-B58CD77FA1E5}</a:tableStyleId>
              </a:tblPr>
              <a:tblGrid>
                <a:gridCol w="8568000"/>
              </a:tblGrid>
              <a:tr h="5796000">
                <a:tc>
                  <a:txBody>
                    <a:bodyPr/>
                    <a:lstStyle/>
                    <a:p>
                      <a:pPr algn="ctr" rtl="1">
                        <a:lnSpc>
                          <a:spcPct val="150000"/>
                        </a:lnSpc>
                      </a:pPr>
                      <a:r>
                        <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(جلسه بیست و سوم)</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نمونه‏ها:</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مقطع ابتدايي:</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1600" b="1" kern="1200" dirty="0" smtClean="0">
                          <a:solidFill>
                            <a:schemeClr val="tx1"/>
                          </a:solidFill>
                          <a:latin typeface="+mn-lt"/>
                          <a:ea typeface="+mn-ea"/>
                          <a:cs typeface="B Lotus" pitchFamily="2" charset="-78"/>
                        </a:rPr>
                        <a:t>چگونه به پدر و مادر خود احترام بگذاريم؟</a:t>
                      </a:r>
                      <a:endParaRPr lang="en-US" sz="1600" b="1" kern="1200" dirty="0" smtClean="0">
                        <a:solidFill>
                          <a:schemeClr val="tx1"/>
                        </a:solidFill>
                        <a:latin typeface="+mn-lt"/>
                        <a:ea typeface="+mn-ea"/>
                        <a:cs typeface="B Lotus" pitchFamily="2" charset="-78"/>
                      </a:endParaRPr>
                    </a:p>
                    <a:p>
                      <a:pPr lvl="1" algn="just" rtl="1">
                        <a:lnSpc>
                          <a:spcPct val="150000"/>
                        </a:lnSpc>
                      </a:pPr>
                      <a:r>
                        <a:rPr lang="fa-IR" sz="1600" b="1" kern="1200" dirty="0" smtClean="0">
                          <a:solidFill>
                            <a:schemeClr val="tx1"/>
                          </a:solidFill>
                          <a:latin typeface="+mn-lt"/>
                          <a:ea typeface="+mn-ea"/>
                          <a:cs typeface="B Lotus" pitchFamily="2" charset="-78"/>
                        </a:rPr>
                        <a:t>1. هيچ وقت به آن‏ها دروغ نگویيم.</a:t>
                      </a:r>
                      <a:endParaRPr lang="en-US" sz="1600" b="1" kern="1200" dirty="0" smtClean="0">
                        <a:solidFill>
                          <a:schemeClr val="tx1"/>
                        </a:solidFill>
                        <a:latin typeface="+mn-lt"/>
                        <a:ea typeface="+mn-ea"/>
                        <a:cs typeface="B Lotus" pitchFamily="2" charset="-78"/>
                      </a:endParaRPr>
                    </a:p>
                    <a:p>
                      <a:pPr lvl="1" algn="just" rtl="1">
                        <a:lnSpc>
                          <a:spcPct val="150000"/>
                        </a:lnSpc>
                      </a:pPr>
                      <a:r>
                        <a:rPr lang="fa-IR" sz="1600" b="1" kern="1200" dirty="0" smtClean="0">
                          <a:solidFill>
                            <a:schemeClr val="tx1"/>
                          </a:solidFill>
                          <a:latin typeface="+mn-lt"/>
                          <a:ea typeface="+mn-ea"/>
                          <a:cs typeface="B Lotus" pitchFamily="2" charset="-78"/>
                        </a:rPr>
                        <a:t>2. از قوانين مربوط به خانه پيروي كنيم (مثل ساعت خواب و يا تماشاي تلویزيون).</a:t>
                      </a:r>
                      <a:endParaRPr lang="en-US" sz="1600" b="1" kern="1200" dirty="0" smtClean="0">
                        <a:solidFill>
                          <a:schemeClr val="tx1"/>
                        </a:solidFill>
                        <a:latin typeface="+mn-lt"/>
                        <a:ea typeface="+mn-ea"/>
                        <a:cs typeface="B Lotus" pitchFamily="2" charset="-78"/>
                      </a:endParaRPr>
                    </a:p>
                    <a:p>
                      <a:pPr lvl="1" algn="just" rtl="1">
                        <a:lnSpc>
                          <a:spcPct val="150000"/>
                        </a:lnSpc>
                      </a:pPr>
                      <a:r>
                        <a:rPr lang="fa-IR" sz="1600" b="1" kern="1200" dirty="0" smtClean="0">
                          <a:solidFill>
                            <a:schemeClr val="tx1"/>
                          </a:solidFill>
                          <a:latin typeface="+mn-lt"/>
                          <a:ea typeface="+mn-ea"/>
                          <a:cs typeface="B Lotus" pitchFamily="2" charset="-78"/>
                        </a:rPr>
                        <a:t>3. جلوي پدر و مادر، پاي خود را دراز نكنيم و دراز نكشيم.</a:t>
                      </a:r>
                      <a:endParaRPr lang="en-US" sz="1600" b="1" kern="1200" dirty="0" smtClean="0">
                        <a:solidFill>
                          <a:schemeClr val="tx1"/>
                        </a:solidFill>
                        <a:latin typeface="+mn-lt"/>
                        <a:ea typeface="+mn-ea"/>
                        <a:cs typeface="B Lotus" pitchFamily="2" charset="-78"/>
                      </a:endParaRPr>
                    </a:p>
                    <a:p>
                      <a:pPr lvl="1" algn="just" rtl="1">
                        <a:lnSpc>
                          <a:spcPct val="150000"/>
                        </a:lnSpc>
                      </a:pPr>
                      <a:r>
                        <a:rPr lang="fa-IR" sz="1600" b="1" kern="1200" dirty="0" smtClean="0">
                          <a:solidFill>
                            <a:schemeClr val="tx1"/>
                          </a:solidFill>
                          <a:latin typeface="+mn-lt"/>
                          <a:ea typeface="+mn-ea"/>
                          <a:cs typeface="B Lotus" pitchFamily="2" charset="-78"/>
                        </a:rPr>
                        <a:t>4. با صداي بلند با آن‏ها حرف نزنيم و داد نکشيم.</a:t>
                      </a:r>
                      <a:endParaRPr lang="en-US" sz="1600" b="1" kern="1200" dirty="0" smtClean="0">
                        <a:solidFill>
                          <a:schemeClr val="tx1"/>
                        </a:solidFill>
                        <a:latin typeface="+mn-lt"/>
                        <a:ea typeface="+mn-ea"/>
                        <a:cs typeface="B Lotus" pitchFamily="2" charset="-78"/>
                      </a:endParaRPr>
                    </a:p>
                    <a:p>
                      <a:pPr lvl="1" algn="just" rtl="1">
                        <a:lnSpc>
                          <a:spcPct val="150000"/>
                        </a:lnSpc>
                      </a:pPr>
                      <a:r>
                        <a:rPr lang="fa-IR" sz="1600" b="1" kern="1200" dirty="0" smtClean="0">
                          <a:solidFill>
                            <a:schemeClr val="tx1"/>
                          </a:solidFill>
                          <a:latin typeface="+mn-lt"/>
                          <a:ea typeface="+mn-ea"/>
                          <a:cs typeface="B Lotus" pitchFamily="2" charset="-78"/>
                        </a:rPr>
                        <a:t>5. اگر به ما چيزي گفتند كه خوشايندمان نبود، هرگز نسبت به آن‏ها تندي نكنيم.</a:t>
                      </a:r>
                      <a:endParaRPr lang="en-US" sz="1600" b="1" kern="1200" dirty="0" smtClean="0">
                        <a:solidFill>
                          <a:schemeClr val="tx1"/>
                        </a:solidFill>
                        <a:latin typeface="+mn-lt"/>
                        <a:ea typeface="+mn-ea"/>
                        <a:cs typeface="B Lotus" pitchFamily="2" charset="-78"/>
                      </a:endParaRPr>
                    </a:p>
                    <a:p>
                      <a:pPr lvl="1" algn="just" rtl="1">
                        <a:lnSpc>
                          <a:spcPct val="150000"/>
                        </a:lnSpc>
                      </a:pPr>
                      <a:r>
                        <a:rPr lang="fa-IR" sz="1600" b="1" kern="1200" dirty="0" smtClean="0">
                          <a:solidFill>
                            <a:schemeClr val="tx1"/>
                          </a:solidFill>
                          <a:latin typeface="+mn-lt"/>
                          <a:ea typeface="+mn-ea"/>
                          <a:cs typeface="B Lotus" pitchFamily="2" charset="-78"/>
                        </a:rPr>
                        <a:t>6. در كارهاي خانه به آن‏ها كمك كنيم.</a:t>
                      </a:r>
                      <a:endParaRPr lang="en-US" sz="1600" b="1" kern="1200" dirty="0" smtClean="0">
                        <a:solidFill>
                          <a:schemeClr val="tx1"/>
                        </a:solidFill>
                        <a:latin typeface="+mn-lt"/>
                        <a:ea typeface="+mn-ea"/>
                        <a:cs typeface="B Lotus" pitchFamily="2" charset="-78"/>
                      </a:endParaRPr>
                    </a:p>
                    <a:p>
                      <a:pPr lvl="1" algn="just" rtl="1">
                        <a:lnSpc>
                          <a:spcPct val="150000"/>
                        </a:lnSpc>
                      </a:pPr>
                      <a:r>
                        <a:rPr lang="fa-IR" sz="1600" b="1" kern="1200" dirty="0" smtClean="0">
                          <a:solidFill>
                            <a:schemeClr val="tx1"/>
                          </a:solidFill>
                          <a:latin typeface="+mn-lt"/>
                          <a:ea typeface="+mn-ea"/>
                          <a:cs typeface="B Lotus" pitchFamily="2" charset="-78"/>
                        </a:rPr>
                        <a:t>7. نظم و انضباط را رعايت كنيم.</a:t>
                      </a:r>
                      <a:endParaRPr lang="en-US" sz="1600" b="1" kern="1200" dirty="0" smtClean="0">
                        <a:solidFill>
                          <a:schemeClr val="tx1"/>
                        </a:solidFill>
                        <a:latin typeface="+mn-lt"/>
                        <a:ea typeface="+mn-ea"/>
                        <a:cs typeface="B Lotus" pitchFamily="2" charset="-78"/>
                      </a:endParaRPr>
                    </a:p>
                    <a:p>
                      <a:pPr lvl="1" algn="just" rtl="1">
                        <a:lnSpc>
                          <a:spcPct val="150000"/>
                        </a:lnSpc>
                      </a:pPr>
                      <a:r>
                        <a:rPr lang="fa-IR" sz="1600" b="1" kern="1200" dirty="0" smtClean="0">
                          <a:solidFill>
                            <a:schemeClr val="tx1"/>
                          </a:solidFill>
                          <a:latin typeface="+mn-lt"/>
                          <a:ea typeface="+mn-ea"/>
                          <a:cs typeface="B Lotus" pitchFamily="2" charset="-78"/>
                        </a:rPr>
                        <a:t>8. قدرشان را بدانيم و خوب درس بخوانيم.</a:t>
                      </a:r>
                      <a:endParaRPr lang="en-US" sz="1600" b="1" kern="1200" dirty="0" smtClean="0">
                        <a:solidFill>
                          <a:schemeClr val="tx1"/>
                        </a:solidFill>
                        <a:latin typeface="+mn-lt"/>
                        <a:ea typeface="+mn-ea"/>
                        <a:cs typeface="B Lotus" pitchFamily="2" charset="-78"/>
                      </a:endParaRPr>
                    </a:p>
                    <a:p>
                      <a:pPr lvl="1" algn="just" rtl="1">
                        <a:lnSpc>
                          <a:spcPct val="150000"/>
                        </a:lnSpc>
                      </a:pPr>
                      <a:r>
                        <a:rPr lang="fa-IR" sz="1600" b="1" kern="1200" dirty="0" smtClean="0">
                          <a:solidFill>
                            <a:schemeClr val="tx1"/>
                          </a:solidFill>
                          <a:latin typeface="+mn-lt"/>
                          <a:ea typeface="+mn-ea"/>
                          <a:cs typeface="B Lotus" pitchFamily="2" charset="-78"/>
                        </a:rPr>
                        <a:t>9. هيچ وقت با آن‏ها قهر نكنيم.</a:t>
                      </a:r>
                      <a:endParaRPr lang="en-US" sz="1600" b="1" kern="1200" dirty="0" smtClean="0">
                        <a:solidFill>
                          <a:schemeClr val="tx1"/>
                        </a:solidFill>
                        <a:latin typeface="+mn-lt"/>
                        <a:ea typeface="+mn-ea"/>
                        <a:cs typeface="B Lotus" pitchFamily="2" charset="-78"/>
                      </a:endParaRPr>
                    </a:p>
                    <a:p>
                      <a:pPr lvl="1" algn="just" rtl="1">
                        <a:lnSpc>
                          <a:spcPct val="150000"/>
                        </a:lnSpc>
                      </a:pPr>
                      <a:r>
                        <a:rPr lang="fa-IR" sz="1600" b="1" kern="1200" dirty="0" smtClean="0">
                          <a:solidFill>
                            <a:schemeClr val="tx1"/>
                          </a:solidFill>
                          <a:latin typeface="+mn-lt"/>
                          <a:ea typeface="+mn-ea"/>
                          <a:cs typeface="B Lotus" pitchFamily="2" charset="-78"/>
                        </a:rPr>
                        <a:t>10. جلوتر از آن‏ها راه نرويم.</a:t>
                      </a:r>
                      <a:endParaRPr lang="en-US" sz="1600" b="1" kern="1200" dirty="0" smtClean="0">
                        <a:solidFill>
                          <a:schemeClr val="tx1"/>
                        </a:solidFill>
                        <a:latin typeface="+mn-lt"/>
                        <a:ea typeface="+mn-ea"/>
                        <a:cs typeface="B Lotus" pitchFamily="2" charset="-78"/>
                      </a:endParaRPr>
                    </a:p>
                    <a:p>
                      <a:pPr lvl="1" algn="just">
                        <a:lnSpc>
                          <a:spcPct val="150000"/>
                        </a:lnSpc>
                      </a:pPr>
                      <a:r>
                        <a:rPr lang="ar-SA" sz="1600" b="1" kern="1200" dirty="0" smtClean="0">
                          <a:solidFill>
                            <a:schemeClr val="tx1"/>
                          </a:solidFill>
                          <a:latin typeface="+mn-lt"/>
                          <a:ea typeface="+mn-ea"/>
                          <a:cs typeface="B Lotus" pitchFamily="2" charset="-78"/>
                        </a:rPr>
                        <a:t>11. دست آن‏ها را ببوسيم. </a:t>
                      </a:r>
                      <a:endParaRPr lang="fa-IR" sz="1600" b="0"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234384" y="122418"/>
            <a:ext cx="2110585"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وسوم</a:t>
            </a:r>
          </a:p>
          <a:p>
            <a:pPr algn="ctr"/>
            <a:r>
              <a:rPr lang="fa-IR" sz="1700" b="1" dirty="0" smtClean="0">
                <a:effectLst>
                  <a:glow rad="101600">
                    <a:schemeClr val="accent3">
                      <a:satMod val="175000"/>
                      <a:alpha val="40000"/>
                    </a:schemeClr>
                  </a:glow>
                </a:effectLst>
                <a:cs typeface="B Mitra" pitchFamily="2" charset="-78"/>
              </a:rPr>
              <a:t>قالب نسخه ای</a:t>
            </a:r>
          </a:p>
        </p:txBody>
      </p:sp>
      <p:sp>
        <p:nvSpPr>
          <p:cNvPr id="17" name="Rounded Rectangle 16">
            <a:hlinkClick r:id="rId9" action="ppaction://hlinksldjump">
              <a:snd r:embed="rId5" name="thbad.wav"/>
            </a:hlinkClick>
            <a:hlinkHover r:id="" action="ppaction://noaction">
              <a:snd r:embed="rId6" name="0.wav"/>
            </a:hlinkHover>
          </p:cNvPr>
          <p:cNvSpPr/>
          <p:nvPr/>
        </p:nvSpPr>
        <p:spPr>
          <a:xfrm flipH="1">
            <a:off x="3857620" y="214290"/>
            <a:ext cx="247504" cy="247504"/>
          </a:xfrm>
          <a:prstGeom prst="roundRect">
            <a:avLst>
              <a:gd name="adj" fmla="val 14338"/>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0" action="ppaction://hlinksldjump">
              <a:snd r:embed="rId5" name="thbad.wav"/>
            </a:hlinkClick>
            <a:hlinkHover r:id="" action="ppaction://noaction">
              <a:snd r:embed="rId6" name="0.wav"/>
            </a:hlinkHover>
          </p:cNvPr>
          <p:cNvSpPr/>
          <p:nvPr/>
        </p:nvSpPr>
        <p:spPr>
          <a:xfrm flipH="1">
            <a:off x="3571868"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11" action="ppaction://hlinksldjump">
              <a:snd r:embed="rId5" name="thbad.wav"/>
            </a:hlinkClick>
            <a:hlinkHover r:id="" action="ppaction://noaction">
              <a:snd r:embed="rId6" name="0.wav"/>
            </a:hlinkHover>
          </p:cNvPr>
          <p:cNvSpPr/>
          <p:nvPr/>
        </p:nvSpPr>
        <p:spPr>
          <a:xfrm flipH="1">
            <a:off x="328611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12" action="ppaction://hlinksldjump">
              <a:snd r:embed="rId5" name="thbad.wav"/>
            </a:hlinkClick>
            <a:hlinkHover r:id="" action="ppaction://noaction">
              <a:snd r:embed="rId6" name="0.wav"/>
            </a:hlinkHover>
          </p:cNvPr>
          <p:cNvSpPr/>
          <p:nvPr/>
        </p:nvSpPr>
        <p:spPr>
          <a:xfrm flipH="1">
            <a:off x="300036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13" action="ppaction://hlinksldjump">
              <a:snd r:embed="rId5" name="thbad.wav"/>
            </a:hlinkClick>
            <a:hlinkHover r:id="" action="ppaction://noaction">
              <a:snd r:embed="rId6" name="0.wav"/>
            </a:hlinkHover>
          </p:cNvPr>
          <p:cNvSpPr/>
          <p:nvPr/>
        </p:nvSpPr>
        <p:spPr>
          <a:xfrm flipH="1">
            <a:off x="271461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23" name="Rounded Rectangle 22">
            <a:hlinkClick r:id="rId14" action="ppaction://hlinksldjump">
              <a:snd r:embed="rId5" name="thbad.wav"/>
            </a:hlinkClick>
            <a:hlinkHover r:id="" action="ppaction://noaction">
              <a:snd r:embed="rId6" name="0.wav"/>
            </a:hlinkHover>
          </p:cNvPr>
          <p:cNvSpPr/>
          <p:nvPr/>
        </p:nvSpPr>
        <p:spPr>
          <a:xfrm flipH="1">
            <a:off x="2428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24" name="Rounded Rectangle 23">
            <a:hlinkClick r:id="rId15" action="ppaction://hlinksldjump">
              <a:snd r:embed="rId5" name="thbad.wav"/>
            </a:hlinkClick>
            <a:hlinkHover r:id="" action="ppaction://noaction">
              <a:snd r:embed="rId6" name="0.wav"/>
            </a:hlinkHover>
          </p:cNvPr>
          <p:cNvSpPr/>
          <p:nvPr/>
        </p:nvSpPr>
        <p:spPr>
          <a:xfrm flipH="1">
            <a:off x="214310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25" name="Rounded Rectangle 24">
            <a:hlinkClick r:id="rId16" action="ppaction://hlinksldjump">
              <a:snd r:embed="rId5" name="thbad.wav"/>
            </a:hlinkClick>
            <a:hlinkHover r:id="" action="ppaction://noaction">
              <a:snd r:embed="rId6" name="0.wav"/>
            </a:hlinkHover>
          </p:cNvPr>
          <p:cNvSpPr/>
          <p:nvPr/>
        </p:nvSpPr>
        <p:spPr>
          <a:xfrm flipH="1">
            <a:off x="185229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27" name="Rounded Rectangle 26">
            <a:hlinkClick r:id="rId17" action="ppaction://hlinksldjump">
              <a:snd r:embed="rId5" name="thbad.wav"/>
            </a:hlinkClick>
            <a:hlinkHover r:id="" action="ppaction://noaction">
              <a:snd r:embed="rId6" name="0.wav"/>
            </a:hlinkHover>
          </p:cNvPr>
          <p:cNvSpPr/>
          <p:nvPr/>
        </p:nvSpPr>
        <p:spPr>
          <a:xfrm flipH="1">
            <a:off x="157160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28" name="Rounded Rectangle 27">
            <a:hlinkClick r:id="rId18"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29" name="Rounded Rectangle 28">
            <a:hlinkClick r:id="rId19"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31" name="Rounded Rectangle 30">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32" name="Rounded Rectangle 31">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33" name="Rounded Rectangle 32">
            <a:hlinkClick r:id="rId22" action="ppaction://hlinksldjump">
              <a:snd r:embed="rId5" name="thbad.wav"/>
            </a:hlinkClick>
            <a:hlinkHover r:id="" action="ppaction://noaction">
              <a:snd r:embed="rId6" name="0.wav"/>
            </a:hlinkHover>
          </p:cNvPr>
          <p:cNvSpPr/>
          <p:nvPr/>
        </p:nvSpPr>
        <p:spPr>
          <a:xfrm flipH="1">
            <a:off x="714348"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17"/>
                                        </p:tgtEl>
                                        <p:attrNameLst>
                                          <p:attrName>style.visibility</p:attrName>
                                        </p:attrNameLst>
                                      </p:cBhvr>
                                      <p:to>
                                        <p:strVal val="visible"/>
                                      </p:to>
                                    </p:set>
                                    <p:anim calcmode="lin" valueType="num">
                                      <p:cBhvr additive="base">
                                        <p:cTn id="28" dur="1000" fill="hold"/>
                                        <p:tgtEl>
                                          <p:spTgt spid="17"/>
                                        </p:tgtEl>
                                        <p:attrNameLst>
                                          <p:attrName>ppt_x</p:attrName>
                                        </p:attrNameLst>
                                      </p:cBhvr>
                                      <p:tavLst>
                                        <p:tav tm="0">
                                          <p:val>
                                            <p:strVal val="0-#ppt_w/2"/>
                                          </p:val>
                                        </p:tav>
                                        <p:tav tm="100000">
                                          <p:val>
                                            <p:strVal val="#ppt_x"/>
                                          </p:val>
                                        </p:tav>
                                      </p:tavLst>
                                    </p:anim>
                                    <p:anim calcmode="lin" valueType="num">
                                      <p:cBhvr additive="base">
                                        <p:cTn id="29" dur="1000" fill="hold"/>
                                        <p:tgtEl>
                                          <p:spTgt spid="17"/>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18"/>
                                        </p:tgtEl>
                                        <p:attrNameLst>
                                          <p:attrName>style.visibility</p:attrName>
                                        </p:attrNameLst>
                                      </p:cBhvr>
                                      <p:to>
                                        <p:strVal val="visible"/>
                                      </p:to>
                                    </p:set>
                                    <p:anim calcmode="lin" valueType="num">
                                      <p:cBhvr additive="base">
                                        <p:cTn id="32" dur="1000" fill="hold"/>
                                        <p:tgtEl>
                                          <p:spTgt spid="18"/>
                                        </p:tgtEl>
                                        <p:attrNameLst>
                                          <p:attrName>ppt_x</p:attrName>
                                        </p:attrNameLst>
                                      </p:cBhvr>
                                      <p:tavLst>
                                        <p:tav tm="0">
                                          <p:val>
                                            <p:strVal val="0-#ppt_w/2"/>
                                          </p:val>
                                        </p:tav>
                                        <p:tav tm="100000">
                                          <p:val>
                                            <p:strVal val="#ppt_x"/>
                                          </p:val>
                                        </p:tav>
                                      </p:tavLst>
                                    </p:anim>
                                    <p:anim calcmode="lin" valueType="num">
                                      <p:cBhvr additive="base">
                                        <p:cTn id="33" dur="1000" fill="hold"/>
                                        <p:tgtEl>
                                          <p:spTgt spid="18"/>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9"/>
                                        </p:tgtEl>
                                        <p:attrNameLst>
                                          <p:attrName>style.visibility</p:attrName>
                                        </p:attrNameLst>
                                      </p:cBhvr>
                                      <p:to>
                                        <p:strVal val="visible"/>
                                      </p:to>
                                    </p:set>
                                    <p:anim calcmode="lin" valueType="num">
                                      <p:cBhvr additive="base">
                                        <p:cTn id="36" dur="1000" fill="hold"/>
                                        <p:tgtEl>
                                          <p:spTgt spid="19"/>
                                        </p:tgtEl>
                                        <p:attrNameLst>
                                          <p:attrName>ppt_x</p:attrName>
                                        </p:attrNameLst>
                                      </p:cBhvr>
                                      <p:tavLst>
                                        <p:tav tm="0">
                                          <p:val>
                                            <p:strVal val="0-#ppt_w/2"/>
                                          </p:val>
                                        </p:tav>
                                        <p:tav tm="100000">
                                          <p:val>
                                            <p:strVal val="#ppt_x"/>
                                          </p:val>
                                        </p:tav>
                                      </p:tavLst>
                                    </p:anim>
                                    <p:anim calcmode="lin" valueType="num">
                                      <p:cBhvr additive="base">
                                        <p:cTn id="37" dur="1000" fill="hold"/>
                                        <p:tgtEl>
                                          <p:spTgt spid="19"/>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20"/>
                                        </p:tgtEl>
                                        <p:attrNameLst>
                                          <p:attrName>style.visibility</p:attrName>
                                        </p:attrNameLst>
                                      </p:cBhvr>
                                      <p:to>
                                        <p:strVal val="visible"/>
                                      </p:to>
                                    </p:set>
                                    <p:anim calcmode="lin" valueType="num">
                                      <p:cBhvr additive="base">
                                        <p:cTn id="40" dur="1000" fill="hold"/>
                                        <p:tgtEl>
                                          <p:spTgt spid="20"/>
                                        </p:tgtEl>
                                        <p:attrNameLst>
                                          <p:attrName>ppt_x</p:attrName>
                                        </p:attrNameLst>
                                      </p:cBhvr>
                                      <p:tavLst>
                                        <p:tav tm="0">
                                          <p:val>
                                            <p:strVal val="0-#ppt_w/2"/>
                                          </p:val>
                                        </p:tav>
                                        <p:tav tm="100000">
                                          <p:val>
                                            <p:strVal val="#ppt_x"/>
                                          </p:val>
                                        </p:tav>
                                      </p:tavLst>
                                    </p:anim>
                                    <p:anim calcmode="lin" valueType="num">
                                      <p:cBhvr additive="base">
                                        <p:cTn id="41" dur="1000" fill="hold"/>
                                        <p:tgtEl>
                                          <p:spTgt spid="20"/>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22"/>
                                        </p:tgtEl>
                                        <p:attrNameLst>
                                          <p:attrName>style.visibility</p:attrName>
                                        </p:attrNameLst>
                                      </p:cBhvr>
                                      <p:to>
                                        <p:strVal val="visible"/>
                                      </p:to>
                                    </p:set>
                                    <p:anim calcmode="lin" valueType="num">
                                      <p:cBhvr additive="base">
                                        <p:cTn id="44" dur="1000" fill="hold"/>
                                        <p:tgtEl>
                                          <p:spTgt spid="22"/>
                                        </p:tgtEl>
                                        <p:attrNameLst>
                                          <p:attrName>ppt_x</p:attrName>
                                        </p:attrNameLst>
                                      </p:cBhvr>
                                      <p:tavLst>
                                        <p:tav tm="0">
                                          <p:val>
                                            <p:strVal val="0-#ppt_w/2"/>
                                          </p:val>
                                        </p:tav>
                                        <p:tav tm="100000">
                                          <p:val>
                                            <p:strVal val="#ppt_x"/>
                                          </p:val>
                                        </p:tav>
                                      </p:tavLst>
                                    </p:anim>
                                    <p:anim calcmode="lin" valueType="num">
                                      <p:cBhvr additive="base">
                                        <p:cTn id="45" dur="1000" fill="hold"/>
                                        <p:tgtEl>
                                          <p:spTgt spid="2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23"/>
                                        </p:tgtEl>
                                        <p:attrNameLst>
                                          <p:attrName>style.visibility</p:attrName>
                                        </p:attrNameLst>
                                      </p:cBhvr>
                                      <p:to>
                                        <p:strVal val="visible"/>
                                      </p:to>
                                    </p:set>
                                    <p:anim calcmode="lin" valueType="num">
                                      <p:cBhvr additive="base">
                                        <p:cTn id="48" dur="1000" fill="hold"/>
                                        <p:tgtEl>
                                          <p:spTgt spid="23"/>
                                        </p:tgtEl>
                                        <p:attrNameLst>
                                          <p:attrName>ppt_x</p:attrName>
                                        </p:attrNameLst>
                                      </p:cBhvr>
                                      <p:tavLst>
                                        <p:tav tm="0">
                                          <p:val>
                                            <p:strVal val="0-#ppt_w/2"/>
                                          </p:val>
                                        </p:tav>
                                        <p:tav tm="100000">
                                          <p:val>
                                            <p:strVal val="#ppt_x"/>
                                          </p:val>
                                        </p:tav>
                                      </p:tavLst>
                                    </p:anim>
                                    <p:anim calcmode="lin" valueType="num">
                                      <p:cBhvr additive="base">
                                        <p:cTn id="49" dur="1000" fill="hold"/>
                                        <p:tgtEl>
                                          <p:spTgt spid="2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additive="base">
                                        <p:cTn id="52" dur="1000" fill="hold"/>
                                        <p:tgtEl>
                                          <p:spTgt spid="24"/>
                                        </p:tgtEl>
                                        <p:attrNameLst>
                                          <p:attrName>ppt_x</p:attrName>
                                        </p:attrNameLst>
                                      </p:cBhvr>
                                      <p:tavLst>
                                        <p:tav tm="0">
                                          <p:val>
                                            <p:strVal val="0-#ppt_w/2"/>
                                          </p:val>
                                        </p:tav>
                                        <p:tav tm="100000">
                                          <p:val>
                                            <p:strVal val="#ppt_x"/>
                                          </p:val>
                                        </p:tav>
                                      </p:tavLst>
                                    </p:anim>
                                    <p:anim calcmode="lin" valueType="num">
                                      <p:cBhvr additive="base">
                                        <p:cTn id="53" dur="1000" fill="hold"/>
                                        <p:tgtEl>
                                          <p:spTgt spid="2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25"/>
                                        </p:tgtEl>
                                        <p:attrNameLst>
                                          <p:attrName>style.visibility</p:attrName>
                                        </p:attrNameLst>
                                      </p:cBhvr>
                                      <p:to>
                                        <p:strVal val="visible"/>
                                      </p:to>
                                    </p:set>
                                    <p:anim calcmode="lin" valueType="num">
                                      <p:cBhvr additive="base">
                                        <p:cTn id="56" dur="1000" fill="hold"/>
                                        <p:tgtEl>
                                          <p:spTgt spid="25"/>
                                        </p:tgtEl>
                                        <p:attrNameLst>
                                          <p:attrName>ppt_x</p:attrName>
                                        </p:attrNameLst>
                                      </p:cBhvr>
                                      <p:tavLst>
                                        <p:tav tm="0">
                                          <p:val>
                                            <p:strVal val="0-#ppt_w/2"/>
                                          </p:val>
                                        </p:tav>
                                        <p:tav tm="100000">
                                          <p:val>
                                            <p:strVal val="#ppt_x"/>
                                          </p:val>
                                        </p:tav>
                                      </p:tavLst>
                                    </p:anim>
                                    <p:anim calcmode="lin" valueType="num">
                                      <p:cBhvr additive="base">
                                        <p:cTn id="57" dur="1000" fill="hold"/>
                                        <p:tgtEl>
                                          <p:spTgt spid="2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27"/>
                                        </p:tgtEl>
                                        <p:attrNameLst>
                                          <p:attrName>style.visibility</p:attrName>
                                        </p:attrNameLst>
                                      </p:cBhvr>
                                      <p:to>
                                        <p:strVal val="visible"/>
                                      </p:to>
                                    </p:set>
                                    <p:anim calcmode="lin" valueType="num">
                                      <p:cBhvr additive="base">
                                        <p:cTn id="60" dur="1000" fill="hold"/>
                                        <p:tgtEl>
                                          <p:spTgt spid="27"/>
                                        </p:tgtEl>
                                        <p:attrNameLst>
                                          <p:attrName>ppt_x</p:attrName>
                                        </p:attrNameLst>
                                      </p:cBhvr>
                                      <p:tavLst>
                                        <p:tav tm="0">
                                          <p:val>
                                            <p:strVal val="0-#ppt_w/2"/>
                                          </p:val>
                                        </p:tav>
                                        <p:tav tm="100000">
                                          <p:val>
                                            <p:strVal val="#ppt_x"/>
                                          </p:val>
                                        </p:tav>
                                      </p:tavLst>
                                    </p:anim>
                                    <p:anim calcmode="lin" valueType="num">
                                      <p:cBhvr additive="base">
                                        <p:cTn id="61" dur="1000" fill="hold"/>
                                        <p:tgtEl>
                                          <p:spTgt spid="27"/>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28"/>
                                        </p:tgtEl>
                                        <p:attrNameLst>
                                          <p:attrName>style.visibility</p:attrName>
                                        </p:attrNameLst>
                                      </p:cBhvr>
                                      <p:to>
                                        <p:strVal val="visible"/>
                                      </p:to>
                                    </p:set>
                                    <p:anim calcmode="lin" valueType="num">
                                      <p:cBhvr additive="base">
                                        <p:cTn id="64" dur="1000" fill="hold"/>
                                        <p:tgtEl>
                                          <p:spTgt spid="28"/>
                                        </p:tgtEl>
                                        <p:attrNameLst>
                                          <p:attrName>ppt_x</p:attrName>
                                        </p:attrNameLst>
                                      </p:cBhvr>
                                      <p:tavLst>
                                        <p:tav tm="0">
                                          <p:val>
                                            <p:strVal val="0-#ppt_w/2"/>
                                          </p:val>
                                        </p:tav>
                                        <p:tav tm="100000">
                                          <p:val>
                                            <p:strVal val="#ppt_x"/>
                                          </p:val>
                                        </p:tav>
                                      </p:tavLst>
                                    </p:anim>
                                    <p:anim calcmode="lin" valueType="num">
                                      <p:cBhvr additive="base">
                                        <p:cTn id="65" dur="1000" fill="hold"/>
                                        <p:tgtEl>
                                          <p:spTgt spid="28"/>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29"/>
                                        </p:tgtEl>
                                        <p:attrNameLst>
                                          <p:attrName>style.visibility</p:attrName>
                                        </p:attrNameLst>
                                      </p:cBhvr>
                                      <p:to>
                                        <p:strVal val="visible"/>
                                      </p:to>
                                    </p:set>
                                    <p:anim calcmode="lin" valueType="num">
                                      <p:cBhvr additive="base">
                                        <p:cTn id="68" dur="1000" fill="hold"/>
                                        <p:tgtEl>
                                          <p:spTgt spid="29"/>
                                        </p:tgtEl>
                                        <p:attrNameLst>
                                          <p:attrName>ppt_x</p:attrName>
                                        </p:attrNameLst>
                                      </p:cBhvr>
                                      <p:tavLst>
                                        <p:tav tm="0">
                                          <p:val>
                                            <p:strVal val="0-#ppt_w/2"/>
                                          </p:val>
                                        </p:tav>
                                        <p:tav tm="100000">
                                          <p:val>
                                            <p:strVal val="#ppt_x"/>
                                          </p:val>
                                        </p:tav>
                                      </p:tavLst>
                                    </p:anim>
                                    <p:anim calcmode="lin" valueType="num">
                                      <p:cBhvr additive="base">
                                        <p:cTn id="69" dur="1000" fill="hold"/>
                                        <p:tgtEl>
                                          <p:spTgt spid="29"/>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31"/>
                                        </p:tgtEl>
                                        <p:attrNameLst>
                                          <p:attrName>style.visibility</p:attrName>
                                        </p:attrNameLst>
                                      </p:cBhvr>
                                      <p:to>
                                        <p:strVal val="visible"/>
                                      </p:to>
                                    </p:set>
                                    <p:anim calcmode="lin" valueType="num">
                                      <p:cBhvr additive="base">
                                        <p:cTn id="72" dur="1000" fill="hold"/>
                                        <p:tgtEl>
                                          <p:spTgt spid="31"/>
                                        </p:tgtEl>
                                        <p:attrNameLst>
                                          <p:attrName>ppt_x</p:attrName>
                                        </p:attrNameLst>
                                      </p:cBhvr>
                                      <p:tavLst>
                                        <p:tav tm="0">
                                          <p:val>
                                            <p:strVal val="0-#ppt_w/2"/>
                                          </p:val>
                                        </p:tav>
                                        <p:tav tm="100000">
                                          <p:val>
                                            <p:strVal val="#ppt_x"/>
                                          </p:val>
                                        </p:tav>
                                      </p:tavLst>
                                    </p:anim>
                                    <p:anim calcmode="lin" valueType="num">
                                      <p:cBhvr additive="base">
                                        <p:cTn id="73" dur="1000" fill="hold"/>
                                        <p:tgtEl>
                                          <p:spTgt spid="31"/>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33"/>
                                        </p:tgtEl>
                                        <p:attrNameLst>
                                          <p:attrName>style.visibility</p:attrName>
                                        </p:attrNameLst>
                                      </p:cBhvr>
                                      <p:to>
                                        <p:strVal val="visible"/>
                                      </p:to>
                                    </p:set>
                                    <p:anim calcmode="lin" valueType="num">
                                      <p:cBhvr additive="base">
                                        <p:cTn id="76" dur="1000" fill="hold"/>
                                        <p:tgtEl>
                                          <p:spTgt spid="33"/>
                                        </p:tgtEl>
                                        <p:attrNameLst>
                                          <p:attrName>ppt_x</p:attrName>
                                        </p:attrNameLst>
                                      </p:cBhvr>
                                      <p:tavLst>
                                        <p:tav tm="0">
                                          <p:val>
                                            <p:strVal val="0-#ppt_w/2"/>
                                          </p:val>
                                        </p:tav>
                                        <p:tav tm="100000">
                                          <p:val>
                                            <p:strVal val="#ppt_x"/>
                                          </p:val>
                                        </p:tav>
                                      </p:tavLst>
                                    </p:anim>
                                    <p:anim calcmode="lin" valueType="num">
                                      <p:cBhvr additive="base">
                                        <p:cTn id="77" dur="1000" fill="hold"/>
                                        <p:tgtEl>
                                          <p:spTgt spid="33"/>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32"/>
                                        </p:tgtEl>
                                        <p:attrNameLst>
                                          <p:attrName>style.visibility</p:attrName>
                                        </p:attrNameLst>
                                      </p:cBhvr>
                                      <p:to>
                                        <p:strVal val="visible"/>
                                      </p:to>
                                    </p:set>
                                    <p:anim calcmode="lin" valueType="num">
                                      <p:cBhvr additive="base">
                                        <p:cTn id="80" dur="1000" fill="hold"/>
                                        <p:tgtEl>
                                          <p:spTgt spid="32"/>
                                        </p:tgtEl>
                                        <p:attrNameLst>
                                          <p:attrName>ppt_x</p:attrName>
                                        </p:attrNameLst>
                                      </p:cBhvr>
                                      <p:tavLst>
                                        <p:tav tm="0">
                                          <p:val>
                                            <p:strVal val="0-#ppt_w/2"/>
                                          </p:val>
                                        </p:tav>
                                        <p:tav tm="100000">
                                          <p:val>
                                            <p:strVal val="#ppt_x"/>
                                          </p:val>
                                        </p:tav>
                                      </p:tavLst>
                                    </p:anim>
                                    <p:anim calcmode="lin" valueType="num">
                                      <p:cBhvr additive="base">
                                        <p:cTn id="81" dur="1000" fill="hold"/>
                                        <p:tgtEl>
                                          <p:spTgt spid="32"/>
                                        </p:tgtEl>
                                        <p:attrNameLst>
                                          <p:attrName>ppt_y</p:attrName>
                                        </p:attrNameLst>
                                      </p:cBhvr>
                                      <p:tavLst>
                                        <p:tav tm="0">
                                          <p:val>
                                            <p:strVal val="#ppt_y"/>
                                          </p:val>
                                        </p:tav>
                                        <p:tav tm="100000">
                                          <p:val>
                                            <p:strVal val="#ppt_y"/>
                                          </p:val>
                                        </p:tav>
                                      </p:tavLst>
                                    </p:anim>
                                  </p:childTnLst>
                                </p:cTn>
                              </p:par>
                            </p:childTnLst>
                          </p:cTn>
                        </p:par>
                        <p:par>
                          <p:cTn id="82" fill="hold">
                            <p:stCondLst>
                              <p:cond delay="2000"/>
                            </p:stCondLst>
                            <p:childTnLst>
                              <p:par>
                                <p:cTn id="83" presetID="10" presetClass="entr" presetSubtype="0" fill="hold" nodeType="afterEffect">
                                  <p:stCondLst>
                                    <p:cond delay="0"/>
                                  </p:stCondLst>
                                  <p:childTnLst>
                                    <p:set>
                                      <p:cBhvr>
                                        <p:cTn id="84" dur="1" fill="hold">
                                          <p:stCondLst>
                                            <p:cond delay="0"/>
                                          </p:stCondLst>
                                        </p:cTn>
                                        <p:tgtEl>
                                          <p:spTgt spid="30"/>
                                        </p:tgtEl>
                                        <p:attrNameLst>
                                          <p:attrName>style.visibility</p:attrName>
                                        </p:attrNameLst>
                                      </p:cBhvr>
                                      <p:to>
                                        <p:strVal val="visible"/>
                                      </p:to>
                                    </p:set>
                                    <p:animEffect transition="in" filter="fade">
                                      <p:cBhvr>
                                        <p:cTn id="85"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7" grpId="0" animBg="1"/>
      <p:bldP spid="18" grpId="0" animBg="1"/>
      <p:bldP spid="19" grpId="0" animBg="1"/>
      <p:bldP spid="20" grpId="0" animBg="1"/>
      <p:bldP spid="22" grpId="0" animBg="1"/>
      <p:bldP spid="23" grpId="0" animBg="1"/>
      <p:bldP spid="24" grpId="0" animBg="1"/>
      <p:bldP spid="25" grpId="0" animBg="1"/>
      <p:bldP spid="27" grpId="0" animBg="1"/>
      <p:bldP spid="28" grpId="0" animBg="1"/>
      <p:bldP spid="29" grpId="0" animBg="1"/>
      <p:bldP spid="31" grpId="0" animBg="1"/>
      <p:bldP spid="32" grpId="0" animBg="1"/>
      <p:bldP spid="33" grpId="0" animBg="1"/>
    </p:bldLst>
  </p:timing>
</p:sld>
</file>

<file path=ppt/slides/slide287.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مقطع راهنمايي</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چگونهانگيزه‏ی خود را براي مطالعه، افزايش دهيم؟</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هر نوجوان یا جوانی می‌تواند راه‌کارهای زیر را به‏منظور ایجاد انگیزه برای مطالعه به کار برد: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1. توجّه به نیازها و علایق خود، در شروع مطالعه:</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اگر نوجوان از نیازهای سنّ خود مطلع باشد و علایق خود را در نظر بگیرد، می‌تواند کتاب‌های زیادی را برای مطالعه انتخاب نماید؛ البتّه مشاوره با افراد خبره و با تجربه در این زمینه، راه‌گشای خوبی برای پیدا کردن کتاب‌های مورد نیاز است.</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2. توجّه به کتب کمک درسی، در کنار کتب درسی:</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این کتب چهمستقیماً در فهم مطالب کتاب‌های درسی کمک کند،چه غیر مستقیم، البتّه باید در نظر داشت که مطالعه‏ی این کتاب‌ها  به انجام وظایف درسی لطمه‌ای نزند.</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234384" y="122418"/>
            <a:ext cx="2110585"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وسوم</a:t>
            </a:r>
          </a:p>
          <a:p>
            <a:pPr algn="ctr"/>
            <a:r>
              <a:rPr lang="fa-IR" sz="1700" b="1" dirty="0" smtClean="0">
                <a:effectLst>
                  <a:glow rad="101600">
                    <a:schemeClr val="accent3">
                      <a:satMod val="175000"/>
                      <a:alpha val="40000"/>
                    </a:schemeClr>
                  </a:glow>
                </a:effectLst>
                <a:cs typeface="B Mitra" pitchFamily="2" charset="-78"/>
              </a:rPr>
              <a:t>قالب نسخه ای</a:t>
            </a:r>
          </a:p>
        </p:txBody>
      </p:sp>
      <p:sp>
        <p:nvSpPr>
          <p:cNvPr id="17" name="Rounded Rectangle 16">
            <a:hlinkClick r:id="rId9" action="ppaction://hlinksldjump">
              <a:snd r:embed="rId5" name="thbad.wav"/>
            </a:hlinkClick>
            <a:hlinkHover r:id="" action="ppaction://noaction">
              <a:snd r:embed="rId6" name="0.wav"/>
            </a:hlinkHover>
          </p:cNvPr>
          <p:cNvSpPr/>
          <p:nvPr/>
        </p:nvSpPr>
        <p:spPr>
          <a:xfrm flipH="1">
            <a:off x="3857620"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0" action="ppaction://hlinksldjump">
              <a:snd r:embed="rId5" name="thbad.wav"/>
            </a:hlinkClick>
            <a:hlinkHover r:id="" action="ppaction://noaction">
              <a:snd r:embed="rId6" name="0.wav"/>
            </a:hlinkHover>
          </p:cNvPr>
          <p:cNvSpPr/>
          <p:nvPr/>
        </p:nvSpPr>
        <p:spPr>
          <a:xfrm flipH="1">
            <a:off x="3571868" y="214290"/>
            <a:ext cx="247504" cy="247504"/>
          </a:xfrm>
          <a:prstGeom prst="roundRect">
            <a:avLst>
              <a:gd name="adj" fmla="val 17118"/>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11" action="ppaction://hlinksldjump">
              <a:snd r:embed="rId5" name="thbad.wav"/>
            </a:hlinkClick>
            <a:hlinkHover r:id="" action="ppaction://noaction">
              <a:snd r:embed="rId6" name="0.wav"/>
            </a:hlinkHover>
          </p:cNvPr>
          <p:cNvSpPr/>
          <p:nvPr/>
        </p:nvSpPr>
        <p:spPr>
          <a:xfrm flipH="1">
            <a:off x="328611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12" action="ppaction://hlinksldjump">
              <a:snd r:embed="rId5" name="thbad.wav"/>
            </a:hlinkClick>
            <a:hlinkHover r:id="" action="ppaction://noaction">
              <a:snd r:embed="rId6" name="0.wav"/>
            </a:hlinkHover>
          </p:cNvPr>
          <p:cNvSpPr/>
          <p:nvPr/>
        </p:nvSpPr>
        <p:spPr>
          <a:xfrm flipH="1">
            <a:off x="300036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13" action="ppaction://hlinksldjump">
              <a:snd r:embed="rId5" name="thbad.wav"/>
            </a:hlinkClick>
            <a:hlinkHover r:id="" action="ppaction://noaction">
              <a:snd r:embed="rId6" name="0.wav"/>
            </a:hlinkHover>
          </p:cNvPr>
          <p:cNvSpPr/>
          <p:nvPr/>
        </p:nvSpPr>
        <p:spPr>
          <a:xfrm flipH="1">
            <a:off x="271461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23" name="Rounded Rectangle 22">
            <a:hlinkClick r:id="rId14" action="ppaction://hlinksldjump">
              <a:snd r:embed="rId5" name="thbad.wav"/>
            </a:hlinkClick>
            <a:hlinkHover r:id="" action="ppaction://noaction">
              <a:snd r:embed="rId6" name="0.wav"/>
            </a:hlinkHover>
          </p:cNvPr>
          <p:cNvSpPr/>
          <p:nvPr/>
        </p:nvSpPr>
        <p:spPr>
          <a:xfrm flipH="1">
            <a:off x="2428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24" name="Rounded Rectangle 23">
            <a:hlinkClick r:id="rId15" action="ppaction://hlinksldjump">
              <a:snd r:embed="rId5" name="thbad.wav"/>
            </a:hlinkClick>
            <a:hlinkHover r:id="" action="ppaction://noaction">
              <a:snd r:embed="rId6" name="0.wav"/>
            </a:hlinkHover>
          </p:cNvPr>
          <p:cNvSpPr/>
          <p:nvPr/>
        </p:nvSpPr>
        <p:spPr>
          <a:xfrm flipH="1">
            <a:off x="214310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25" name="Rounded Rectangle 24">
            <a:hlinkClick r:id="rId16" action="ppaction://hlinksldjump">
              <a:snd r:embed="rId5" name="thbad.wav"/>
            </a:hlinkClick>
            <a:hlinkHover r:id="" action="ppaction://noaction">
              <a:snd r:embed="rId6" name="0.wav"/>
            </a:hlinkHover>
          </p:cNvPr>
          <p:cNvSpPr/>
          <p:nvPr/>
        </p:nvSpPr>
        <p:spPr>
          <a:xfrm flipH="1">
            <a:off x="185229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27" name="Rounded Rectangle 26">
            <a:hlinkClick r:id="rId17" action="ppaction://hlinksldjump">
              <a:snd r:embed="rId5" name="thbad.wav"/>
            </a:hlinkClick>
            <a:hlinkHover r:id="" action="ppaction://noaction">
              <a:snd r:embed="rId6" name="0.wav"/>
            </a:hlinkHover>
          </p:cNvPr>
          <p:cNvSpPr/>
          <p:nvPr/>
        </p:nvSpPr>
        <p:spPr>
          <a:xfrm flipH="1">
            <a:off x="157160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28" name="Rounded Rectangle 27">
            <a:hlinkClick r:id="rId18"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29" name="Rounded Rectangle 28">
            <a:hlinkClick r:id="rId19"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31" name="Rounded Rectangle 30">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32" name="Rounded Rectangle 31">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33" name="Rounded Rectangle 32">
            <a:hlinkClick r:id="rId22" action="ppaction://hlinksldjump">
              <a:snd r:embed="rId5" name="thbad.wav"/>
            </a:hlinkClick>
            <a:hlinkHover r:id="" action="ppaction://noaction">
              <a:snd r:embed="rId6" name="0.wav"/>
            </a:hlinkHover>
          </p:cNvPr>
          <p:cNvSpPr/>
          <p:nvPr/>
        </p:nvSpPr>
        <p:spPr>
          <a:xfrm flipH="1">
            <a:off x="714348"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17"/>
                                        </p:tgtEl>
                                        <p:attrNameLst>
                                          <p:attrName>style.visibility</p:attrName>
                                        </p:attrNameLst>
                                      </p:cBhvr>
                                      <p:to>
                                        <p:strVal val="visible"/>
                                      </p:to>
                                    </p:set>
                                    <p:anim calcmode="lin" valueType="num">
                                      <p:cBhvr additive="base">
                                        <p:cTn id="28" dur="1000" fill="hold"/>
                                        <p:tgtEl>
                                          <p:spTgt spid="17"/>
                                        </p:tgtEl>
                                        <p:attrNameLst>
                                          <p:attrName>ppt_x</p:attrName>
                                        </p:attrNameLst>
                                      </p:cBhvr>
                                      <p:tavLst>
                                        <p:tav tm="0">
                                          <p:val>
                                            <p:strVal val="0-#ppt_w/2"/>
                                          </p:val>
                                        </p:tav>
                                        <p:tav tm="100000">
                                          <p:val>
                                            <p:strVal val="#ppt_x"/>
                                          </p:val>
                                        </p:tav>
                                      </p:tavLst>
                                    </p:anim>
                                    <p:anim calcmode="lin" valueType="num">
                                      <p:cBhvr additive="base">
                                        <p:cTn id="29" dur="1000" fill="hold"/>
                                        <p:tgtEl>
                                          <p:spTgt spid="17"/>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18"/>
                                        </p:tgtEl>
                                        <p:attrNameLst>
                                          <p:attrName>style.visibility</p:attrName>
                                        </p:attrNameLst>
                                      </p:cBhvr>
                                      <p:to>
                                        <p:strVal val="visible"/>
                                      </p:to>
                                    </p:set>
                                    <p:anim calcmode="lin" valueType="num">
                                      <p:cBhvr additive="base">
                                        <p:cTn id="32" dur="1000" fill="hold"/>
                                        <p:tgtEl>
                                          <p:spTgt spid="18"/>
                                        </p:tgtEl>
                                        <p:attrNameLst>
                                          <p:attrName>ppt_x</p:attrName>
                                        </p:attrNameLst>
                                      </p:cBhvr>
                                      <p:tavLst>
                                        <p:tav tm="0">
                                          <p:val>
                                            <p:strVal val="0-#ppt_w/2"/>
                                          </p:val>
                                        </p:tav>
                                        <p:tav tm="100000">
                                          <p:val>
                                            <p:strVal val="#ppt_x"/>
                                          </p:val>
                                        </p:tav>
                                      </p:tavLst>
                                    </p:anim>
                                    <p:anim calcmode="lin" valueType="num">
                                      <p:cBhvr additive="base">
                                        <p:cTn id="33" dur="1000" fill="hold"/>
                                        <p:tgtEl>
                                          <p:spTgt spid="18"/>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9"/>
                                        </p:tgtEl>
                                        <p:attrNameLst>
                                          <p:attrName>style.visibility</p:attrName>
                                        </p:attrNameLst>
                                      </p:cBhvr>
                                      <p:to>
                                        <p:strVal val="visible"/>
                                      </p:to>
                                    </p:set>
                                    <p:anim calcmode="lin" valueType="num">
                                      <p:cBhvr additive="base">
                                        <p:cTn id="36" dur="1000" fill="hold"/>
                                        <p:tgtEl>
                                          <p:spTgt spid="19"/>
                                        </p:tgtEl>
                                        <p:attrNameLst>
                                          <p:attrName>ppt_x</p:attrName>
                                        </p:attrNameLst>
                                      </p:cBhvr>
                                      <p:tavLst>
                                        <p:tav tm="0">
                                          <p:val>
                                            <p:strVal val="0-#ppt_w/2"/>
                                          </p:val>
                                        </p:tav>
                                        <p:tav tm="100000">
                                          <p:val>
                                            <p:strVal val="#ppt_x"/>
                                          </p:val>
                                        </p:tav>
                                      </p:tavLst>
                                    </p:anim>
                                    <p:anim calcmode="lin" valueType="num">
                                      <p:cBhvr additive="base">
                                        <p:cTn id="37" dur="1000" fill="hold"/>
                                        <p:tgtEl>
                                          <p:spTgt spid="19"/>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20"/>
                                        </p:tgtEl>
                                        <p:attrNameLst>
                                          <p:attrName>style.visibility</p:attrName>
                                        </p:attrNameLst>
                                      </p:cBhvr>
                                      <p:to>
                                        <p:strVal val="visible"/>
                                      </p:to>
                                    </p:set>
                                    <p:anim calcmode="lin" valueType="num">
                                      <p:cBhvr additive="base">
                                        <p:cTn id="40" dur="1000" fill="hold"/>
                                        <p:tgtEl>
                                          <p:spTgt spid="20"/>
                                        </p:tgtEl>
                                        <p:attrNameLst>
                                          <p:attrName>ppt_x</p:attrName>
                                        </p:attrNameLst>
                                      </p:cBhvr>
                                      <p:tavLst>
                                        <p:tav tm="0">
                                          <p:val>
                                            <p:strVal val="0-#ppt_w/2"/>
                                          </p:val>
                                        </p:tav>
                                        <p:tav tm="100000">
                                          <p:val>
                                            <p:strVal val="#ppt_x"/>
                                          </p:val>
                                        </p:tav>
                                      </p:tavLst>
                                    </p:anim>
                                    <p:anim calcmode="lin" valueType="num">
                                      <p:cBhvr additive="base">
                                        <p:cTn id="41" dur="1000" fill="hold"/>
                                        <p:tgtEl>
                                          <p:spTgt spid="20"/>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22"/>
                                        </p:tgtEl>
                                        <p:attrNameLst>
                                          <p:attrName>style.visibility</p:attrName>
                                        </p:attrNameLst>
                                      </p:cBhvr>
                                      <p:to>
                                        <p:strVal val="visible"/>
                                      </p:to>
                                    </p:set>
                                    <p:anim calcmode="lin" valueType="num">
                                      <p:cBhvr additive="base">
                                        <p:cTn id="44" dur="1000" fill="hold"/>
                                        <p:tgtEl>
                                          <p:spTgt spid="22"/>
                                        </p:tgtEl>
                                        <p:attrNameLst>
                                          <p:attrName>ppt_x</p:attrName>
                                        </p:attrNameLst>
                                      </p:cBhvr>
                                      <p:tavLst>
                                        <p:tav tm="0">
                                          <p:val>
                                            <p:strVal val="0-#ppt_w/2"/>
                                          </p:val>
                                        </p:tav>
                                        <p:tav tm="100000">
                                          <p:val>
                                            <p:strVal val="#ppt_x"/>
                                          </p:val>
                                        </p:tav>
                                      </p:tavLst>
                                    </p:anim>
                                    <p:anim calcmode="lin" valueType="num">
                                      <p:cBhvr additive="base">
                                        <p:cTn id="45" dur="1000" fill="hold"/>
                                        <p:tgtEl>
                                          <p:spTgt spid="2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23"/>
                                        </p:tgtEl>
                                        <p:attrNameLst>
                                          <p:attrName>style.visibility</p:attrName>
                                        </p:attrNameLst>
                                      </p:cBhvr>
                                      <p:to>
                                        <p:strVal val="visible"/>
                                      </p:to>
                                    </p:set>
                                    <p:anim calcmode="lin" valueType="num">
                                      <p:cBhvr additive="base">
                                        <p:cTn id="48" dur="1000" fill="hold"/>
                                        <p:tgtEl>
                                          <p:spTgt spid="23"/>
                                        </p:tgtEl>
                                        <p:attrNameLst>
                                          <p:attrName>ppt_x</p:attrName>
                                        </p:attrNameLst>
                                      </p:cBhvr>
                                      <p:tavLst>
                                        <p:tav tm="0">
                                          <p:val>
                                            <p:strVal val="0-#ppt_w/2"/>
                                          </p:val>
                                        </p:tav>
                                        <p:tav tm="100000">
                                          <p:val>
                                            <p:strVal val="#ppt_x"/>
                                          </p:val>
                                        </p:tav>
                                      </p:tavLst>
                                    </p:anim>
                                    <p:anim calcmode="lin" valueType="num">
                                      <p:cBhvr additive="base">
                                        <p:cTn id="49" dur="1000" fill="hold"/>
                                        <p:tgtEl>
                                          <p:spTgt spid="2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additive="base">
                                        <p:cTn id="52" dur="1000" fill="hold"/>
                                        <p:tgtEl>
                                          <p:spTgt spid="24"/>
                                        </p:tgtEl>
                                        <p:attrNameLst>
                                          <p:attrName>ppt_x</p:attrName>
                                        </p:attrNameLst>
                                      </p:cBhvr>
                                      <p:tavLst>
                                        <p:tav tm="0">
                                          <p:val>
                                            <p:strVal val="0-#ppt_w/2"/>
                                          </p:val>
                                        </p:tav>
                                        <p:tav tm="100000">
                                          <p:val>
                                            <p:strVal val="#ppt_x"/>
                                          </p:val>
                                        </p:tav>
                                      </p:tavLst>
                                    </p:anim>
                                    <p:anim calcmode="lin" valueType="num">
                                      <p:cBhvr additive="base">
                                        <p:cTn id="53" dur="1000" fill="hold"/>
                                        <p:tgtEl>
                                          <p:spTgt spid="2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25"/>
                                        </p:tgtEl>
                                        <p:attrNameLst>
                                          <p:attrName>style.visibility</p:attrName>
                                        </p:attrNameLst>
                                      </p:cBhvr>
                                      <p:to>
                                        <p:strVal val="visible"/>
                                      </p:to>
                                    </p:set>
                                    <p:anim calcmode="lin" valueType="num">
                                      <p:cBhvr additive="base">
                                        <p:cTn id="56" dur="1000" fill="hold"/>
                                        <p:tgtEl>
                                          <p:spTgt spid="25"/>
                                        </p:tgtEl>
                                        <p:attrNameLst>
                                          <p:attrName>ppt_x</p:attrName>
                                        </p:attrNameLst>
                                      </p:cBhvr>
                                      <p:tavLst>
                                        <p:tav tm="0">
                                          <p:val>
                                            <p:strVal val="0-#ppt_w/2"/>
                                          </p:val>
                                        </p:tav>
                                        <p:tav tm="100000">
                                          <p:val>
                                            <p:strVal val="#ppt_x"/>
                                          </p:val>
                                        </p:tav>
                                      </p:tavLst>
                                    </p:anim>
                                    <p:anim calcmode="lin" valueType="num">
                                      <p:cBhvr additive="base">
                                        <p:cTn id="57" dur="1000" fill="hold"/>
                                        <p:tgtEl>
                                          <p:spTgt spid="2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27"/>
                                        </p:tgtEl>
                                        <p:attrNameLst>
                                          <p:attrName>style.visibility</p:attrName>
                                        </p:attrNameLst>
                                      </p:cBhvr>
                                      <p:to>
                                        <p:strVal val="visible"/>
                                      </p:to>
                                    </p:set>
                                    <p:anim calcmode="lin" valueType="num">
                                      <p:cBhvr additive="base">
                                        <p:cTn id="60" dur="1000" fill="hold"/>
                                        <p:tgtEl>
                                          <p:spTgt spid="27"/>
                                        </p:tgtEl>
                                        <p:attrNameLst>
                                          <p:attrName>ppt_x</p:attrName>
                                        </p:attrNameLst>
                                      </p:cBhvr>
                                      <p:tavLst>
                                        <p:tav tm="0">
                                          <p:val>
                                            <p:strVal val="0-#ppt_w/2"/>
                                          </p:val>
                                        </p:tav>
                                        <p:tav tm="100000">
                                          <p:val>
                                            <p:strVal val="#ppt_x"/>
                                          </p:val>
                                        </p:tav>
                                      </p:tavLst>
                                    </p:anim>
                                    <p:anim calcmode="lin" valueType="num">
                                      <p:cBhvr additive="base">
                                        <p:cTn id="61" dur="1000" fill="hold"/>
                                        <p:tgtEl>
                                          <p:spTgt spid="27"/>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28"/>
                                        </p:tgtEl>
                                        <p:attrNameLst>
                                          <p:attrName>style.visibility</p:attrName>
                                        </p:attrNameLst>
                                      </p:cBhvr>
                                      <p:to>
                                        <p:strVal val="visible"/>
                                      </p:to>
                                    </p:set>
                                    <p:anim calcmode="lin" valueType="num">
                                      <p:cBhvr additive="base">
                                        <p:cTn id="64" dur="1000" fill="hold"/>
                                        <p:tgtEl>
                                          <p:spTgt spid="28"/>
                                        </p:tgtEl>
                                        <p:attrNameLst>
                                          <p:attrName>ppt_x</p:attrName>
                                        </p:attrNameLst>
                                      </p:cBhvr>
                                      <p:tavLst>
                                        <p:tav tm="0">
                                          <p:val>
                                            <p:strVal val="0-#ppt_w/2"/>
                                          </p:val>
                                        </p:tav>
                                        <p:tav tm="100000">
                                          <p:val>
                                            <p:strVal val="#ppt_x"/>
                                          </p:val>
                                        </p:tav>
                                      </p:tavLst>
                                    </p:anim>
                                    <p:anim calcmode="lin" valueType="num">
                                      <p:cBhvr additive="base">
                                        <p:cTn id="65" dur="1000" fill="hold"/>
                                        <p:tgtEl>
                                          <p:spTgt spid="28"/>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29"/>
                                        </p:tgtEl>
                                        <p:attrNameLst>
                                          <p:attrName>style.visibility</p:attrName>
                                        </p:attrNameLst>
                                      </p:cBhvr>
                                      <p:to>
                                        <p:strVal val="visible"/>
                                      </p:to>
                                    </p:set>
                                    <p:anim calcmode="lin" valueType="num">
                                      <p:cBhvr additive="base">
                                        <p:cTn id="68" dur="1000" fill="hold"/>
                                        <p:tgtEl>
                                          <p:spTgt spid="29"/>
                                        </p:tgtEl>
                                        <p:attrNameLst>
                                          <p:attrName>ppt_x</p:attrName>
                                        </p:attrNameLst>
                                      </p:cBhvr>
                                      <p:tavLst>
                                        <p:tav tm="0">
                                          <p:val>
                                            <p:strVal val="0-#ppt_w/2"/>
                                          </p:val>
                                        </p:tav>
                                        <p:tav tm="100000">
                                          <p:val>
                                            <p:strVal val="#ppt_x"/>
                                          </p:val>
                                        </p:tav>
                                      </p:tavLst>
                                    </p:anim>
                                    <p:anim calcmode="lin" valueType="num">
                                      <p:cBhvr additive="base">
                                        <p:cTn id="69" dur="1000" fill="hold"/>
                                        <p:tgtEl>
                                          <p:spTgt spid="29"/>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31"/>
                                        </p:tgtEl>
                                        <p:attrNameLst>
                                          <p:attrName>style.visibility</p:attrName>
                                        </p:attrNameLst>
                                      </p:cBhvr>
                                      <p:to>
                                        <p:strVal val="visible"/>
                                      </p:to>
                                    </p:set>
                                    <p:anim calcmode="lin" valueType="num">
                                      <p:cBhvr additive="base">
                                        <p:cTn id="72" dur="1000" fill="hold"/>
                                        <p:tgtEl>
                                          <p:spTgt spid="31"/>
                                        </p:tgtEl>
                                        <p:attrNameLst>
                                          <p:attrName>ppt_x</p:attrName>
                                        </p:attrNameLst>
                                      </p:cBhvr>
                                      <p:tavLst>
                                        <p:tav tm="0">
                                          <p:val>
                                            <p:strVal val="0-#ppt_w/2"/>
                                          </p:val>
                                        </p:tav>
                                        <p:tav tm="100000">
                                          <p:val>
                                            <p:strVal val="#ppt_x"/>
                                          </p:val>
                                        </p:tav>
                                      </p:tavLst>
                                    </p:anim>
                                    <p:anim calcmode="lin" valueType="num">
                                      <p:cBhvr additive="base">
                                        <p:cTn id="73" dur="1000" fill="hold"/>
                                        <p:tgtEl>
                                          <p:spTgt spid="31"/>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33"/>
                                        </p:tgtEl>
                                        <p:attrNameLst>
                                          <p:attrName>style.visibility</p:attrName>
                                        </p:attrNameLst>
                                      </p:cBhvr>
                                      <p:to>
                                        <p:strVal val="visible"/>
                                      </p:to>
                                    </p:set>
                                    <p:anim calcmode="lin" valueType="num">
                                      <p:cBhvr additive="base">
                                        <p:cTn id="76" dur="1000" fill="hold"/>
                                        <p:tgtEl>
                                          <p:spTgt spid="33"/>
                                        </p:tgtEl>
                                        <p:attrNameLst>
                                          <p:attrName>ppt_x</p:attrName>
                                        </p:attrNameLst>
                                      </p:cBhvr>
                                      <p:tavLst>
                                        <p:tav tm="0">
                                          <p:val>
                                            <p:strVal val="0-#ppt_w/2"/>
                                          </p:val>
                                        </p:tav>
                                        <p:tav tm="100000">
                                          <p:val>
                                            <p:strVal val="#ppt_x"/>
                                          </p:val>
                                        </p:tav>
                                      </p:tavLst>
                                    </p:anim>
                                    <p:anim calcmode="lin" valueType="num">
                                      <p:cBhvr additive="base">
                                        <p:cTn id="77" dur="1000" fill="hold"/>
                                        <p:tgtEl>
                                          <p:spTgt spid="33"/>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32"/>
                                        </p:tgtEl>
                                        <p:attrNameLst>
                                          <p:attrName>style.visibility</p:attrName>
                                        </p:attrNameLst>
                                      </p:cBhvr>
                                      <p:to>
                                        <p:strVal val="visible"/>
                                      </p:to>
                                    </p:set>
                                    <p:anim calcmode="lin" valueType="num">
                                      <p:cBhvr additive="base">
                                        <p:cTn id="80" dur="1000" fill="hold"/>
                                        <p:tgtEl>
                                          <p:spTgt spid="32"/>
                                        </p:tgtEl>
                                        <p:attrNameLst>
                                          <p:attrName>ppt_x</p:attrName>
                                        </p:attrNameLst>
                                      </p:cBhvr>
                                      <p:tavLst>
                                        <p:tav tm="0">
                                          <p:val>
                                            <p:strVal val="0-#ppt_w/2"/>
                                          </p:val>
                                        </p:tav>
                                        <p:tav tm="100000">
                                          <p:val>
                                            <p:strVal val="#ppt_x"/>
                                          </p:val>
                                        </p:tav>
                                      </p:tavLst>
                                    </p:anim>
                                    <p:anim calcmode="lin" valueType="num">
                                      <p:cBhvr additive="base">
                                        <p:cTn id="81" dur="1000" fill="hold"/>
                                        <p:tgtEl>
                                          <p:spTgt spid="32"/>
                                        </p:tgtEl>
                                        <p:attrNameLst>
                                          <p:attrName>ppt_y</p:attrName>
                                        </p:attrNameLst>
                                      </p:cBhvr>
                                      <p:tavLst>
                                        <p:tav tm="0">
                                          <p:val>
                                            <p:strVal val="#ppt_y"/>
                                          </p:val>
                                        </p:tav>
                                        <p:tav tm="100000">
                                          <p:val>
                                            <p:strVal val="#ppt_y"/>
                                          </p:val>
                                        </p:tav>
                                      </p:tavLst>
                                    </p:anim>
                                  </p:childTnLst>
                                </p:cTn>
                              </p:par>
                            </p:childTnLst>
                          </p:cTn>
                        </p:par>
                        <p:par>
                          <p:cTn id="82" fill="hold">
                            <p:stCondLst>
                              <p:cond delay="2000"/>
                            </p:stCondLst>
                            <p:childTnLst>
                              <p:par>
                                <p:cTn id="83" presetID="10" presetClass="entr" presetSubtype="0" fill="hold" nodeType="afterEffect">
                                  <p:stCondLst>
                                    <p:cond delay="0"/>
                                  </p:stCondLst>
                                  <p:childTnLst>
                                    <p:set>
                                      <p:cBhvr>
                                        <p:cTn id="84" dur="1" fill="hold">
                                          <p:stCondLst>
                                            <p:cond delay="0"/>
                                          </p:stCondLst>
                                        </p:cTn>
                                        <p:tgtEl>
                                          <p:spTgt spid="30"/>
                                        </p:tgtEl>
                                        <p:attrNameLst>
                                          <p:attrName>style.visibility</p:attrName>
                                        </p:attrNameLst>
                                      </p:cBhvr>
                                      <p:to>
                                        <p:strVal val="visible"/>
                                      </p:to>
                                    </p:set>
                                    <p:animEffect transition="in" filter="fade">
                                      <p:cBhvr>
                                        <p:cTn id="85"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7" grpId="0" animBg="1"/>
      <p:bldP spid="18" grpId="0" animBg="1"/>
      <p:bldP spid="19" grpId="0" animBg="1"/>
      <p:bldP spid="20" grpId="0" animBg="1"/>
      <p:bldP spid="22" grpId="0" animBg="1"/>
      <p:bldP spid="23" grpId="0" animBg="1"/>
      <p:bldP spid="24" grpId="0" animBg="1"/>
      <p:bldP spid="25" grpId="0" animBg="1"/>
      <p:bldP spid="27" grpId="0" animBg="1"/>
      <p:bldP spid="28" grpId="0" animBg="1"/>
      <p:bldP spid="29" grpId="0" animBg="1"/>
      <p:bldP spid="31" grpId="0" animBg="1"/>
      <p:bldP spid="32" grpId="0" animBg="1"/>
      <p:bldP spid="33" grpId="0" animBg="1"/>
    </p:bldLst>
  </p:timing>
</p:sld>
</file>

<file path=ppt/slides/slide288.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lvl="1" algn="just" rtl="1">
                        <a:lnSpc>
                          <a:spcPct val="150000"/>
                        </a:lnSpc>
                      </a:pPr>
                      <a:endParaRPr lang="fa-IR"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3. تعیین سیر مطالعاتی:</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برای شروع مطالعه و ایجاد انگیزه، مخصوصاً اگر بخواهیم سلسله آثاری از یک نویسنده‏ی خاص، مثل شهید مطهّری و... را بخوانیم، بهتر است با راهنمایی خواستن از افراد مطّلع، سیر مطالعاتی را در نظر گرفته و با توجّه به آن جلو برویم.</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4. رفاقت با افراد اهل مطالعه:</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یک دوست بدون این‏که انسان متوجّه باشد، بر او، خصوصاً در برهه‏ی نوجوانی و جوانی آثار شگرفی دارد؛ لذا می‌توان با کسانی که اهل مطالعه و از نظر اخلاقی نیزانسان‏های متعادلی هستند، رفاقت کرد.</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5. شرکت در مسابقات کتابخوانی:</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a:lnSpc>
                          <a:spcPct val="150000"/>
                        </a:lnSpc>
                      </a:pPr>
                      <a:r>
                        <a:rPr lang="ar-SA" sz="2000" b="1" kern="1200" dirty="0" smtClean="0">
                          <a:solidFill>
                            <a:schemeClr val="tx1"/>
                          </a:solidFill>
                          <a:latin typeface="+mn-lt"/>
                          <a:ea typeface="+mn-ea"/>
                          <a:cs typeface="B Lotus" pitchFamily="2" charset="-78"/>
                        </a:rPr>
                        <a:t>هر چند این مسابقات به هدف گرفتن جایزه باشد؛ امّا می‌تواند برای کودک و نوجوان در امر مطالعه، مشوّق خوبی محسوب شود. </a:t>
                      </a:r>
                      <a:endParaRPr lang="en-US" sz="20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234384" y="122418"/>
            <a:ext cx="2110585"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وسوم</a:t>
            </a:r>
          </a:p>
          <a:p>
            <a:pPr algn="ctr"/>
            <a:r>
              <a:rPr lang="fa-IR" sz="1700" b="1" dirty="0" smtClean="0">
                <a:effectLst>
                  <a:glow rad="101600">
                    <a:schemeClr val="accent3">
                      <a:satMod val="175000"/>
                      <a:alpha val="40000"/>
                    </a:schemeClr>
                  </a:glow>
                </a:effectLst>
                <a:cs typeface="B Mitra" pitchFamily="2" charset="-78"/>
              </a:rPr>
              <a:t>قالب نسخه ای</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3857620"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3571868"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286116" y="214290"/>
            <a:ext cx="247504"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00036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271461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428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14310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185229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57160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14348"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2"/>
                                        </p:tgtEl>
                                        <p:attrNameLst>
                                          <p:attrName>style.visibility</p:attrName>
                                        </p:attrNameLst>
                                      </p:cBhvr>
                                      <p:to>
                                        <p:strVal val="visible"/>
                                      </p:to>
                                    </p:set>
                                    <p:anim calcmode="lin" valueType="num">
                                      <p:cBhvr additive="base">
                                        <p:cTn id="76" dur="1000" fill="hold"/>
                                        <p:tgtEl>
                                          <p:spTgt spid="22"/>
                                        </p:tgtEl>
                                        <p:attrNameLst>
                                          <p:attrName>ppt_x</p:attrName>
                                        </p:attrNameLst>
                                      </p:cBhvr>
                                      <p:tavLst>
                                        <p:tav tm="0">
                                          <p:val>
                                            <p:strVal val="0-#ppt_w/2"/>
                                          </p:val>
                                        </p:tav>
                                        <p:tav tm="100000">
                                          <p:val>
                                            <p:strVal val="#ppt_x"/>
                                          </p:val>
                                        </p:tav>
                                      </p:tavLst>
                                    </p:anim>
                                    <p:anim calcmode="lin" valueType="num">
                                      <p:cBhvr additive="base">
                                        <p:cTn id="77" dur="1000" fill="hold"/>
                                        <p:tgtEl>
                                          <p:spTgt spid="22"/>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0"/>
                                        </p:tgtEl>
                                        <p:attrNameLst>
                                          <p:attrName>style.visibility</p:attrName>
                                        </p:attrNameLst>
                                      </p:cBhvr>
                                      <p:to>
                                        <p:strVal val="visible"/>
                                      </p:to>
                                    </p:set>
                                    <p:anim calcmode="lin" valueType="num">
                                      <p:cBhvr additive="base">
                                        <p:cTn id="80" dur="1000" fill="hold"/>
                                        <p:tgtEl>
                                          <p:spTgt spid="20"/>
                                        </p:tgtEl>
                                        <p:attrNameLst>
                                          <p:attrName>ppt_x</p:attrName>
                                        </p:attrNameLst>
                                      </p:cBhvr>
                                      <p:tavLst>
                                        <p:tav tm="0">
                                          <p:val>
                                            <p:strVal val="0-#ppt_w/2"/>
                                          </p:val>
                                        </p:tav>
                                        <p:tav tm="100000">
                                          <p:val>
                                            <p:strVal val="#ppt_x"/>
                                          </p:val>
                                        </p:tav>
                                      </p:tavLst>
                                    </p:anim>
                                    <p:anim calcmode="lin" valueType="num">
                                      <p:cBhvr additive="base">
                                        <p:cTn id="81" dur="1000" fill="hold"/>
                                        <p:tgtEl>
                                          <p:spTgt spid="20"/>
                                        </p:tgtEl>
                                        <p:attrNameLst>
                                          <p:attrName>ppt_y</p:attrName>
                                        </p:attrNameLst>
                                      </p:cBhvr>
                                      <p:tavLst>
                                        <p:tav tm="0">
                                          <p:val>
                                            <p:strVal val="#ppt_y"/>
                                          </p:val>
                                        </p:tav>
                                        <p:tav tm="100000">
                                          <p:val>
                                            <p:strVal val="#ppt_y"/>
                                          </p:val>
                                        </p:tav>
                                      </p:tavLst>
                                    </p:anim>
                                  </p:childTnLst>
                                </p:cTn>
                              </p:par>
                            </p:childTnLst>
                          </p:cTn>
                        </p:par>
                        <p:par>
                          <p:cTn id="82" fill="hold">
                            <p:stCondLst>
                              <p:cond delay="2000"/>
                            </p:stCondLst>
                            <p:childTnLst>
                              <p:par>
                                <p:cTn id="83" presetID="10" presetClass="entr" presetSubtype="0" fill="hold" nodeType="afterEffect">
                                  <p:stCondLst>
                                    <p:cond delay="0"/>
                                  </p:stCondLst>
                                  <p:childTnLst>
                                    <p:set>
                                      <p:cBhvr>
                                        <p:cTn id="84" dur="1" fill="hold">
                                          <p:stCondLst>
                                            <p:cond delay="0"/>
                                          </p:stCondLst>
                                        </p:cTn>
                                        <p:tgtEl>
                                          <p:spTgt spid="30"/>
                                        </p:tgtEl>
                                        <p:attrNameLst>
                                          <p:attrName>style.visibility</p:attrName>
                                        </p:attrNameLst>
                                      </p:cBhvr>
                                      <p:to>
                                        <p:strVal val="visible"/>
                                      </p:to>
                                    </p:set>
                                    <p:animEffect transition="in" filter="fade">
                                      <p:cBhvr>
                                        <p:cTn id="85"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Lst>
  </p:timing>
</p:sld>
</file>

<file path=ppt/slides/slide289.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lvl="2" algn="just" rtl="1">
                        <a:lnSpc>
                          <a:spcPct val="150000"/>
                        </a:lnSpc>
                      </a:pPr>
                      <a:endParaRPr lang="fa-IR"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6. شروع از کتب آسان و جذّاب:</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بهتر است مطالعه را از کتاب‌های آسان و جذّاب، مثل رمان‏های مناسب،داستان‏ها، خاطرات شهدا و... آغاز کرد.</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7. همراه داشتن کتب مفید</a:t>
                      </a:r>
                      <a:r>
                        <a:rPr lang="fa-IR" sz="2000" b="1" kern="1200" dirty="0" smtClean="0">
                          <a:solidFill>
                            <a:schemeClr val="tx1"/>
                          </a:solidFill>
                          <a:latin typeface="+mn-lt"/>
                          <a:ea typeface="+mn-ea"/>
                          <a:cs typeface="B Lotus" pitchFamily="2" charset="-78"/>
                        </a:rPr>
                        <a:t>، مثل قرآن و برخی ادعیّه و یا کتب جیبی سودمند و استفاده‏ از آن‏ها در اوقات فراغت و سپس ارزیابی میزان پیشرفت مطالعه در این زمان‏های بسیار اندک.</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8. گنجاندن وقت مطالعه،</a:t>
                      </a:r>
                      <a:r>
                        <a:rPr lang="fa-IR" sz="2000" b="1" kern="1200" dirty="0" smtClean="0">
                          <a:solidFill>
                            <a:schemeClr val="tx1"/>
                          </a:solidFill>
                          <a:latin typeface="+mn-lt"/>
                          <a:ea typeface="+mn-ea"/>
                          <a:cs typeface="B Lotus" pitchFamily="2" charset="-78"/>
                        </a:rPr>
                        <a:t> در برنامه‏ی روزانه و گذاشتن جریمه برای تأخیر یا تغییر در برنامه.</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9</a:t>
                      </a:r>
                      <a:r>
                        <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 گذاشتن کورس‌های مطالعاتی بین دوستان، مخصوصاً در سنین راهنمایی.</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10. آشنایی با روش‏های تندخوانی.</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11. آشنایی با روش‏های مطالعه‏ی صحیح و تمرین آن‏ها. </a:t>
                      </a:r>
                      <a:endParaRPr lang="en-US" sz="2000" b="1" kern="1200" dirty="0">
                        <a:solidFill>
                          <a:schemeClr val="tx1"/>
                        </a:solidFill>
                        <a:effectLst>
                          <a:outerShdw blurRad="38100" dist="38100" dir="2700000" algn="tl">
                            <a:srgbClr val="000000">
                              <a:alpha val="43137"/>
                            </a:srgbClr>
                          </a:outerShdw>
                        </a:effectLst>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234384" y="122418"/>
            <a:ext cx="2110585"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وسوم</a:t>
            </a:r>
          </a:p>
          <a:p>
            <a:pPr algn="ctr"/>
            <a:r>
              <a:rPr lang="fa-IR" sz="1700" b="1" dirty="0" smtClean="0">
                <a:effectLst>
                  <a:glow rad="101600">
                    <a:schemeClr val="accent3">
                      <a:satMod val="175000"/>
                      <a:alpha val="40000"/>
                    </a:schemeClr>
                  </a:glow>
                </a:effectLst>
                <a:cs typeface="B Mitra" pitchFamily="2" charset="-78"/>
              </a:rPr>
              <a:t>قالب نسخه ای</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3857620"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3571868"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28611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000364" y="214290"/>
            <a:ext cx="247504"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271461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428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14310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185229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57160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14348"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2"/>
                                        </p:tgtEl>
                                        <p:attrNameLst>
                                          <p:attrName>style.visibility</p:attrName>
                                        </p:attrNameLst>
                                      </p:cBhvr>
                                      <p:to>
                                        <p:strVal val="visible"/>
                                      </p:to>
                                    </p:set>
                                    <p:anim calcmode="lin" valueType="num">
                                      <p:cBhvr additive="base">
                                        <p:cTn id="76" dur="1000" fill="hold"/>
                                        <p:tgtEl>
                                          <p:spTgt spid="22"/>
                                        </p:tgtEl>
                                        <p:attrNameLst>
                                          <p:attrName>ppt_x</p:attrName>
                                        </p:attrNameLst>
                                      </p:cBhvr>
                                      <p:tavLst>
                                        <p:tav tm="0">
                                          <p:val>
                                            <p:strVal val="0-#ppt_w/2"/>
                                          </p:val>
                                        </p:tav>
                                        <p:tav tm="100000">
                                          <p:val>
                                            <p:strVal val="#ppt_x"/>
                                          </p:val>
                                        </p:tav>
                                      </p:tavLst>
                                    </p:anim>
                                    <p:anim calcmode="lin" valueType="num">
                                      <p:cBhvr additive="base">
                                        <p:cTn id="77" dur="1000" fill="hold"/>
                                        <p:tgtEl>
                                          <p:spTgt spid="22"/>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0"/>
                                        </p:tgtEl>
                                        <p:attrNameLst>
                                          <p:attrName>style.visibility</p:attrName>
                                        </p:attrNameLst>
                                      </p:cBhvr>
                                      <p:to>
                                        <p:strVal val="visible"/>
                                      </p:to>
                                    </p:set>
                                    <p:anim calcmode="lin" valueType="num">
                                      <p:cBhvr additive="base">
                                        <p:cTn id="80" dur="1000" fill="hold"/>
                                        <p:tgtEl>
                                          <p:spTgt spid="20"/>
                                        </p:tgtEl>
                                        <p:attrNameLst>
                                          <p:attrName>ppt_x</p:attrName>
                                        </p:attrNameLst>
                                      </p:cBhvr>
                                      <p:tavLst>
                                        <p:tav tm="0">
                                          <p:val>
                                            <p:strVal val="0-#ppt_w/2"/>
                                          </p:val>
                                        </p:tav>
                                        <p:tav tm="100000">
                                          <p:val>
                                            <p:strVal val="#ppt_x"/>
                                          </p:val>
                                        </p:tav>
                                      </p:tavLst>
                                    </p:anim>
                                    <p:anim calcmode="lin" valueType="num">
                                      <p:cBhvr additive="base">
                                        <p:cTn id="81" dur="1000" fill="hold"/>
                                        <p:tgtEl>
                                          <p:spTgt spid="20"/>
                                        </p:tgtEl>
                                        <p:attrNameLst>
                                          <p:attrName>ppt_y</p:attrName>
                                        </p:attrNameLst>
                                      </p:cBhvr>
                                      <p:tavLst>
                                        <p:tav tm="0">
                                          <p:val>
                                            <p:strVal val="#ppt_y"/>
                                          </p:val>
                                        </p:tav>
                                        <p:tav tm="100000">
                                          <p:val>
                                            <p:strVal val="#ppt_y"/>
                                          </p:val>
                                        </p:tav>
                                      </p:tavLst>
                                    </p:anim>
                                  </p:childTnLst>
                                </p:cTn>
                              </p:par>
                            </p:childTnLst>
                          </p:cTn>
                        </p:par>
                        <p:par>
                          <p:cTn id="82" fill="hold">
                            <p:stCondLst>
                              <p:cond delay="2000"/>
                            </p:stCondLst>
                            <p:childTnLst>
                              <p:par>
                                <p:cTn id="83" presetID="10" presetClass="entr" presetSubtype="0" fill="hold" nodeType="afterEffect">
                                  <p:stCondLst>
                                    <p:cond delay="0"/>
                                  </p:stCondLst>
                                  <p:childTnLst>
                                    <p:set>
                                      <p:cBhvr>
                                        <p:cTn id="84" dur="1" fill="hold">
                                          <p:stCondLst>
                                            <p:cond delay="0"/>
                                          </p:stCondLst>
                                        </p:cTn>
                                        <p:tgtEl>
                                          <p:spTgt spid="30"/>
                                        </p:tgtEl>
                                        <p:attrNameLst>
                                          <p:attrName>style.visibility</p:attrName>
                                        </p:attrNameLst>
                                      </p:cBhvr>
                                      <p:to>
                                        <p:strVal val="visible"/>
                                      </p:to>
                                    </p:set>
                                    <p:animEffect transition="in" filter="fade">
                                      <p:cBhvr>
                                        <p:cTn id="85"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lvl="1" algn="just" rtl="1">
                        <a:lnSpc>
                          <a:spcPct val="150000"/>
                        </a:lnSpc>
                      </a:pPr>
                      <a:endParaRPr lang="fa-IR" sz="2000" b="1" kern="1200" dirty="0" smtClean="0">
                        <a:solidFill>
                          <a:schemeClr val="tx1"/>
                        </a:solidFill>
                        <a:latin typeface="+mn-lt"/>
                        <a:ea typeface="+mn-ea"/>
                        <a:cs typeface="B Lotus" pitchFamily="2" charset="-78"/>
                      </a:endParaRPr>
                    </a:p>
                    <a:p>
                      <a:pPr algn="just" rtl="1">
                        <a:lnSpc>
                          <a:spcPct val="150000"/>
                        </a:lnSpc>
                      </a:pPr>
                      <a:r>
                        <a:rPr lang="ar-SA" sz="2200" b="1" kern="1200" dirty="0" smtClean="0">
                          <a:solidFill>
                            <a:schemeClr val="tx1"/>
                          </a:solidFill>
                          <a:latin typeface="+mn-lt"/>
                          <a:ea typeface="+mn-ea"/>
                          <a:cs typeface="B Lotus" pitchFamily="2" charset="-78"/>
                        </a:rPr>
                        <a:t>4-</a:t>
                      </a:r>
                      <a:r>
                        <a:rPr lang="fa-IR" sz="2200" b="1" kern="1200" dirty="0" smtClean="0">
                          <a:solidFill>
                            <a:schemeClr val="tx1"/>
                          </a:solidFill>
                          <a:latin typeface="+mn-lt"/>
                          <a:ea typeface="+mn-ea"/>
                          <a:cs typeface="B Lotus" pitchFamily="2" charset="-78"/>
                        </a:rPr>
                        <a:t>توجه به وظایف و اهداف ارتباط:</a:t>
                      </a:r>
                      <a:endParaRPr lang="en-US" sz="2200" b="1" kern="1200" dirty="0" smtClean="0">
                        <a:solidFill>
                          <a:schemeClr val="tx1"/>
                        </a:solidFill>
                        <a:latin typeface="+mn-lt"/>
                        <a:ea typeface="+mn-ea"/>
                        <a:cs typeface="B Lotus" pitchFamily="2" charset="-78"/>
                      </a:endParaRPr>
                    </a:p>
                    <a:p>
                      <a:pPr lvl="1" algn="just" rtl="1">
                        <a:lnSpc>
                          <a:spcPct val="150000"/>
                        </a:lnSpc>
                        <a:buFont typeface="Wingdings" pitchFamily="2" charset="2"/>
                        <a:buChar char="ü"/>
                      </a:pPr>
                      <a:r>
                        <a:rPr lang="fa-IR" sz="2200" b="1" kern="1200" dirty="0" smtClean="0">
                          <a:solidFill>
                            <a:schemeClr val="tx1"/>
                          </a:solidFill>
                          <a:latin typeface="+mn-lt"/>
                          <a:ea typeface="+mn-ea"/>
                          <a:cs typeface="B Lotus" pitchFamily="2" charset="-78"/>
                        </a:rPr>
                        <a:t>ایجاد و ابقای روابط اجتماعی</a:t>
                      </a:r>
                      <a:endParaRPr lang="en-US" sz="2200" b="1" kern="1200" dirty="0" smtClean="0">
                        <a:solidFill>
                          <a:schemeClr val="tx1"/>
                        </a:solidFill>
                        <a:latin typeface="+mn-lt"/>
                        <a:ea typeface="+mn-ea"/>
                        <a:cs typeface="B Lotus" pitchFamily="2" charset="-78"/>
                      </a:endParaRPr>
                    </a:p>
                    <a:p>
                      <a:pPr lvl="1" algn="just" rtl="1">
                        <a:lnSpc>
                          <a:spcPct val="150000"/>
                        </a:lnSpc>
                        <a:buFont typeface="Wingdings" pitchFamily="2" charset="2"/>
                        <a:buChar char="ü"/>
                      </a:pPr>
                      <a:r>
                        <a:rPr lang="fa-IR" sz="2200" b="1" kern="1200" dirty="0" smtClean="0">
                          <a:solidFill>
                            <a:schemeClr val="tx1"/>
                          </a:solidFill>
                          <a:latin typeface="+mn-lt"/>
                          <a:ea typeface="+mn-ea"/>
                          <a:cs typeface="B Lotus" pitchFamily="2" charset="-78"/>
                        </a:rPr>
                        <a:t>انتقال پیام برای تفهیم و تفاهم</a:t>
                      </a:r>
                      <a:endParaRPr lang="en-US" sz="2200" b="1" kern="1200" dirty="0" smtClean="0">
                        <a:solidFill>
                          <a:schemeClr val="tx1"/>
                        </a:solidFill>
                        <a:latin typeface="+mn-lt"/>
                        <a:ea typeface="+mn-ea"/>
                        <a:cs typeface="B Lotus" pitchFamily="2" charset="-78"/>
                      </a:endParaRPr>
                    </a:p>
                    <a:p>
                      <a:pPr lvl="1" algn="just" rtl="1">
                        <a:lnSpc>
                          <a:spcPct val="150000"/>
                        </a:lnSpc>
                        <a:buFont typeface="Wingdings" pitchFamily="2" charset="2"/>
                        <a:buChar char="ü"/>
                      </a:pPr>
                      <a:r>
                        <a:rPr lang="fa-IR" sz="2200" b="1" kern="1200" dirty="0" smtClean="0">
                          <a:solidFill>
                            <a:schemeClr val="tx1"/>
                          </a:solidFill>
                          <a:latin typeface="+mn-lt"/>
                          <a:ea typeface="+mn-ea"/>
                          <a:cs typeface="B Lotus" pitchFamily="2" charset="-78"/>
                        </a:rPr>
                        <a:t>تأثیرگذاری بر دیگران و نفوذ در آن‏ها</a:t>
                      </a:r>
                      <a:endParaRPr lang="en-US" sz="2200" b="1" kern="1200" dirty="0" smtClean="0">
                        <a:solidFill>
                          <a:schemeClr val="tx1"/>
                        </a:solidFill>
                        <a:latin typeface="+mn-lt"/>
                        <a:ea typeface="+mn-ea"/>
                        <a:cs typeface="B Lotus" pitchFamily="2" charset="-78"/>
                      </a:endParaRPr>
                    </a:p>
                    <a:p>
                      <a:pPr lvl="1" algn="just" rtl="1">
                        <a:lnSpc>
                          <a:spcPct val="150000"/>
                        </a:lnSpc>
                        <a:buFont typeface="Wingdings" pitchFamily="2" charset="2"/>
                        <a:buChar char="ü"/>
                      </a:pPr>
                      <a:r>
                        <a:rPr lang="fa-IR" sz="2200" b="1" kern="1200" dirty="0" smtClean="0">
                          <a:solidFill>
                            <a:schemeClr val="tx1"/>
                          </a:solidFill>
                          <a:latin typeface="+mn-lt"/>
                          <a:ea typeface="+mn-ea"/>
                          <a:cs typeface="B Lotus" pitchFamily="2" charset="-78"/>
                        </a:rPr>
                        <a:t>تصمیم‌گیری</a:t>
                      </a:r>
                      <a:endParaRPr lang="en-US" sz="2200" b="1" kern="1200" dirty="0" smtClean="0">
                        <a:solidFill>
                          <a:schemeClr val="tx1"/>
                        </a:solidFill>
                        <a:latin typeface="+mn-lt"/>
                        <a:ea typeface="+mn-ea"/>
                        <a:cs typeface="B Lotus" pitchFamily="2" charset="-78"/>
                      </a:endParaRPr>
                    </a:p>
                    <a:p>
                      <a:pPr lvl="1" algn="just" rtl="1">
                        <a:lnSpc>
                          <a:spcPct val="150000"/>
                        </a:lnSpc>
                        <a:buFont typeface="Wingdings" pitchFamily="2" charset="2"/>
                        <a:buChar char="ü"/>
                      </a:pPr>
                      <a:r>
                        <a:rPr lang="fa-IR" sz="2200" b="1" kern="1200" dirty="0" smtClean="0">
                          <a:solidFill>
                            <a:schemeClr val="tx1"/>
                          </a:solidFill>
                          <a:latin typeface="+mn-lt"/>
                          <a:ea typeface="+mn-ea"/>
                          <a:cs typeface="B Lotus" pitchFamily="2" charset="-78"/>
                        </a:rPr>
                        <a:t>تصدیق</a:t>
                      </a:r>
                      <a:endParaRPr lang="en-US" sz="2200" b="1" kern="1200" dirty="0" smtClean="0">
                        <a:solidFill>
                          <a:schemeClr val="tx1"/>
                        </a:solidFill>
                        <a:latin typeface="+mn-lt"/>
                        <a:ea typeface="+mn-ea"/>
                        <a:cs typeface="B Lotus" pitchFamily="2" charset="-78"/>
                      </a:endParaRPr>
                    </a:p>
                    <a:p>
                      <a:pPr lvl="0" algn="just" rtl="1">
                        <a:lnSpc>
                          <a:spcPct val="150000"/>
                        </a:lnSpc>
                      </a:pPr>
                      <a:r>
                        <a:rPr lang="fa-IR" sz="2200" b="1" kern="1200" dirty="0" smtClean="0">
                          <a:solidFill>
                            <a:schemeClr val="tx1"/>
                          </a:solidFill>
                          <a:latin typeface="+mn-lt"/>
                          <a:ea typeface="+mn-ea"/>
                          <a:cs typeface="B Lotus" pitchFamily="2" charset="-78"/>
                        </a:rPr>
                        <a:t>5-الفاظ؛ 10 الی 30 درصد پیام رابه مخاطب انتقال می‌دهند و 70 الی 90 درصد پیام، بستگی به مهارت‌های غیر کلامی شما دارد. </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643438" y="139463"/>
            <a:ext cx="3357586"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سوم / </a:t>
            </a:r>
            <a:r>
              <a:rPr lang="ar-SA" sz="1700" b="1" dirty="0" smtClean="0">
                <a:effectLst>
                  <a:glow rad="101600">
                    <a:schemeClr val="accent3">
                      <a:satMod val="175000"/>
                      <a:alpha val="40000"/>
                    </a:schemeClr>
                  </a:glow>
                </a:effectLst>
                <a:cs typeface="B Mitra" pitchFamily="2" charset="-78"/>
              </a:rPr>
              <a:t>اصل</a:t>
            </a:r>
            <a:r>
              <a:rPr lang="fa-IR" sz="1700" b="1" dirty="0" smtClean="0">
                <a:effectLst>
                  <a:glow rad="101600">
                    <a:schemeClr val="accent3">
                      <a:satMod val="175000"/>
                      <a:alpha val="40000"/>
                    </a:schemeClr>
                  </a:glow>
                </a:effectLst>
                <a:cs typeface="B Mitra" pitchFamily="2" charset="-78"/>
              </a:rPr>
              <a:t> چهارم</a:t>
            </a:r>
            <a:endParaRPr lang="en-US" sz="1700" b="1" dirty="0" smtClean="0">
              <a:effectLst>
                <a:glow rad="101600">
                  <a:schemeClr val="accent3">
                    <a:satMod val="175000"/>
                    <a:alpha val="40000"/>
                  </a:schemeClr>
                </a:glow>
              </a:effectLst>
              <a:cs typeface="B Mitra" pitchFamily="2" charset="-78"/>
            </a:endParaRPr>
          </a:p>
          <a:p>
            <a:pPr algn="ctr"/>
            <a:r>
              <a:rPr lang="fa-IR" sz="1700" b="1" dirty="0" smtClean="0">
                <a:effectLst>
                  <a:glow rad="101600">
                    <a:schemeClr val="accent3">
                      <a:satMod val="175000"/>
                      <a:alpha val="40000"/>
                    </a:schemeClr>
                  </a:glow>
                </a:effectLst>
                <a:cs typeface="B Mitra" pitchFamily="2" charset="-78"/>
              </a:rPr>
              <a:t>ایجاد ارتباط</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grpId="0"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Lst>
  </p:timing>
</p:sld>
</file>

<file path=ppt/slides/slide290.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مقطع دبیرستان</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نسخه‏ی راه‏هاي کنترل غريزه‏ی جنسي</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000" b="1" kern="1200" dirty="0" smtClean="0">
                          <a:solidFill>
                            <a:schemeClr val="tx1"/>
                          </a:solidFill>
                          <a:latin typeface="+mn-lt"/>
                          <a:ea typeface="+mn-ea"/>
                          <a:cs typeface="B Lotus" pitchFamily="2" charset="-78"/>
                        </a:rPr>
                        <a:t>الف: عوامل معنوي:</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1. شناخت کرامت خويش:</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حضرت علی</a:t>
                      </a: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latin typeface="+mn-lt"/>
                          <a:ea typeface="+mn-ea"/>
                          <a:cs typeface="B Lotus" pitchFamily="2" charset="-78"/>
                        </a:rPr>
                        <a:t>فرمودند:«مَنْ كَرُمَتْ عَلَيهِ نَفْسُهُ هَانَتْ عَلَيهِ شَهْوَتُه‏</a:t>
                      </a: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fa-IR" sz="2000" b="1" kern="1200" dirty="0" smtClean="0">
                          <a:solidFill>
                            <a:schemeClr val="tx1"/>
                          </a:solidFill>
                          <a:latin typeface="+mn-lt"/>
                          <a:ea typeface="+mn-ea"/>
                          <a:cs typeface="B Lotus" pitchFamily="2" charset="-78"/>
                        </a:rPr>
                        <a:t>؛هر كس براى خودش ارزشى قایل شود، دنبال شهوت‏ها و هواهاى نفسانى نمى‏رود.»</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2. روزه:</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حضرت رسول</a:t>
                      </a: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latin typeface="+mn-lt"/>
                          <a:ea typeface="+mn-ea"/>
                          <a:cs typeface="B Lotus" pitchFamily="2" charset="-78"/>
                        </a:rPr>
                        <a:t>فرمودند: «صُومُوا تَصِحُّوا؛روزه داريد تا تن‏درست باشيد.»</a:t>
                      </a: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 **</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3. يادخدا:</a:t>
                      </a:r>
                      <a:endParaRPr lang="en-US" sz="2000" b="1" kern="1200" dirty="0" smtClean="0">
                        <a:solidFill>
                          <a:schemeClr val="tx1"/>
                        </a:solidFill>
                        <a:latin typeface="+mn-lt"/>
                        <a:ea typeface="+mn-ea"/>
                        <a:cs typeface="B Lotus" pitchFamily="2" charset="-78"/>
                      </a:endParaRPr>
                    </a:p>
                    <a:p>
                      <a:pPr lvl="1" algn="just" rtl="1">
                        <a:lnSpc>
                          <a:spcPct val="150000"/>
                        </a:lnSpc>
                      </a:pPr>
                      <a:r>
                        <a:rPr lang="ar-SA" sz="2000" b="1" kern="1200" dirty="0" smtClean="0">
                          <a:solidFill>
                            <a:schemeClr val="tx1"/>
                          </a:solidFill>
                          <a:latin typeface="+mn-lt"/>
                          <a:ea typeface="+mn-ea"/>
                          <a:cs typeface="B Lotus" pitchFamily="2" charset="-78"/>
                        </a:rPr>
                        <a:t>«أَلا بِذِكْرِ اللَّهِ تَطْمَئِنُّ الْقُلُوب؛</a:t>
                      </a:r>
                      <a:r>
                        <a:rPr lang="ar-SA" sz="2000" b="1" kern="1200" baseline="30000" dirty="0" smtClean="0">
                          <a:solidFill>
                            <a:schemeClr val="tx1"/>
                          </a:solidFill>
                          <a:latin typeface="+mn-lt"/>
                          <a:ea typeface="+mn-ea"/>
                          <a:cs typeface="B Lotus" pitchFamily="2" charset="-78"/>
                        </a:rPr>
                        <a:t>‏</a:t>
                      </a:r>
                      <a:r>
                        <a:rPr lang="ar-SA" sz="2000" b="1" kern="1200" dirty="0" smtClean="0">
                          <a:solidFill>
                            <a:schemeClr val="tx1"/>
                          </a:solidFill>
                          <a:latin typeface="+mn-lt"/>
                          <a:ea typeface="+mn-ea"/>
                          <a:cs typeface="B Lotus" pitchFamily="2" charset="-78"/>
                        </a:rPr>
                        <a:t>تنها با ياد خدا، دل‏ها آرامش مى‏يابد.»</a:t>
                      </a: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 ***</a:t>
                      </a:r>
                      <a:endParaRPr lang="fa-IR" sz="2000" b="1" kern="1200" dirty="0" smtClean="0">
                        <a:solidFill>
                          <a:schemeClr val="tx1"/>
                        </a:solidFill>
                        <a:latin typeface="+mn-lt"/>
                        <a:ea typeface="+mn-ea"/>
                        <a:cs typeface="B Lotus" pitchFamily="2" charset="-78"/>
                      </a:endParaRPr>
                    </a:p>
                    <a:p>
                      <a:pPr algn="just" rtl="1">
                        <a:lnSpc>
                          <a:spcPct val="100000"/>
                        </a:lnSpc>
                      </a:pPr>
                      <a:endParaRPr lang="fa-IR" sz="2000" b="1" kern="1200" dirty="0" smtClean="0">
                        <a:solidFill>
                          <a:schemeClr val="tx1"/>
                        </a:solidFill>
                        <a:latin typeface="+mn-lt"/>
                        <a:ea typeface="+mn-ea"/>
                        <a:cs typeface="B Lotus" pitchFamily="2" charset="-78"/>
                      </a:endParaRPr>
                    </a:p>
                    <a:p>
                      <a:pPr algn="just" rtl="1">
                        <a:lnSpc>
                          <a:spcPct val="100000"/>
                        </a:lnSpc>
                      </a:pP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1" kern="1200" dirty="0" smtClean="0">
                          <a:solidFill>
                            <a:schemeClr val="tx1"/>
                          </a:solidFill>
                          <a:latin typeface="+mn-lt"/>
                          <a:ea typeface="+mn-ea"/>
                          <a:cs typeface="B Lotus" pitchFamily="2" charset="-78"/>
                        </a:rPr>
                        <a:t>بحارالانوار</a:t>
                      </a:r>
                      <a:r>
                        <a:rPr lang="ar-SA" sz="1800" b="0" kern="1200" dirty="0" smtClean="0">
                          <a:solidFill>
                            <a:schemeClr val="tx1"/>
                          </a:solidFill>
                          <a:latin typeface="+mn-lt"/>
                          <a:ea typeface="+mn-ea"/>
                          <a:cs typeface="B Lotus" pitchFamily="2" charset="-78"/>
                        </a:rPr>
                        <a:t>، ج67، ص78.</a:t>
                      </a:r>
                      <a:endParaRPr lang="en-US" sz="1800" b="1" kern="1200" dirty="0" smtClean="0">
                        <a:solidFill>
                          <a:schemeClr val="tx1"/>
                        </a:solidFill>
                        <a:latin typeface="+mn-lt"/>
                        <a:ea typeface="+mn-ea"/>
                        <a:cs typeface="B Lotus" pitchFamily="2" charset="-78"/>
                      </a:endParaRPr>
                    </a:p>
                    <a:p>
                      <a:pPr algn="just" rtl="1">
                        <a:lnSpc>
                          <a:spcPct val="100000"/>
                        </a:lnSpc>
                      </a:pP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همان، ج‏59، ص 267.</a:t>
                      </a:r>
                      <a:endParaRPr lang="en-US" sz="1800" b="1" kern="1200" dirty="0" smtClean="0">
                        <a:solidFill>
                          <a:schemeClr val="tx1"/>
                        </a:solidFill>
                        <a:latin typeface="+mn-lt"/>
                        <a:ea typeface="+mn-ea"/>
                        <a:cs typeface="B Lotus" pitchFamily="2" charset="-78"/>
                      </a:endParaRPr>
                    </a:p>
                    <a:p>
                      <a:pPr algn="just" rtl="1">
                        <a:lnSpc>
                          <a:spcPct val="100000"/>
                        </a:lnSpc>
                      </a:pP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رعد: 28.</a:t>
                      </a:r>
                      <a:endParaRPr lang="en-US" sz="18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234384" y="122418"/>
            <a:ext cx="2110585"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وسوم</a:t>
            </a:r>
          </a:p>
          <a:p>
            <a:pPr algn="ctr"/>
            <a:r>
              <a:rPr lang="fa-IR" sz="1700" b="1" dirty="0" smtClean="0">
                <a:effectLst>
                  <a:glow rad="101600">
                    <a:schemeClr val="accent3">
                      <a:satMod val="175000"/>
                      <a:alpha val="40000"/>
                    </a:schemeClr>
                  </a:glow>
                </a:effectLst>
                <a:cs typeface="B Mitra" pitchFamily="2" charset="-78"/>
              </a:rPr>
              <a:t>قالب نسخه ای</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3857620"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3571868"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28611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00036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2714612" y="214290"/>
            <a:ext cx="247504"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428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14310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185229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57160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14348"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2"/>
                                        </p:tgtEl>
                                        <p:attrNameLst>
                                          <p:attrName>style.visibility</p:attrName>
                                        </p:attrNameLst>
                                      </p:cBhvr>
                                      <p:to>
                                        <p:strVal val="visible"/>
                                      </p:to>
                                    </p:set>
                                    <p:anim calcmode="lin" valueType="num">
                                      <p:cBhvr additive="base">
                                        <p:cTn id="76" dur="1000" fill="hold"/>
                                        <p:tgtEl>
                                          <p:spTgt spid="22"/>
                                        </p:tgtEl>
                                        <p:attrNameLst>
                                          <p:attrName>ppt_x</p:attrName>
                                        </p:attrNameLst>
                                      </p:cBhvr>
                                      <p:tavLst>
                                        <p:tav tm="0">
                                          <p:val>
                                            <p:strVal val="0-#ppt_w/2"/>
                                          </p:val>
                                        </p:tav>
                                        <p:tav tm="100000">
                                          <p:val>
                                            <p:strVal val="#ppt_x"/>
                                          </p:val>
                                        </p:tav>
                                      </p:tavLst>
                                    </p:anim>
                                    <p:anim calcmode="lin" valueType="num">
                                      <p:cBhvr additive="base">
                                        <p:cTn id="77" dur="1000" fill="hold"/>
                                        <p:tgtEl>
                                          <p:spTgt spid="22"/>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0"/>
                                        </p:tgtEl>
                                        <p:attrNameLst>
                                          <p:attrName>style.visibility</p:attrName>
                                        </p:attrNameLst>
                                      </p:cBhvr>
                                      <p:to>
                                        <p:strVal val="visible"/>
                                      </p:to>
                                    </p:set>
                                    <p:anim calcmode="lin" valueType="num">
                                      <p:cBhvr additive="base">
                                        <p:cTn id="80" dur="1000" fill="hold"/>
                                        <p:tgtEl>
                                          <p:spTgt spid="20"/>
                                        </p:tgtEl>
                                        <p:attrNameLst>
                                          <p:attrName>ppt_x</p:attrName>
                                        </p:attrNameLst>
                                      </p:cBhvr>
                                      <p:tavLst>
                                        <p:tav tm="0">
                                          <p:val>
                                            <p:strVal val="0-#ppt_w/2"/>
                                          </p:val>
                                        </p:tav>
                                        <p:tav tm="100000">
                                          <p:val>
                                            <p:strVal val="#ppt_x"/>
                                          </p:val>
                                        </p:tav>
                                      </p:tavLst>
                                    </p:anim>
                                    <p:anim calcmode="lin" valueType="num">
                                      <p:cBhvr additive="base">
                                        <p:cTn id="81" dur="1000" fill="hold"/>
                                        <p:tgtEl>
                                          <p:spTgt spid="20"/>
                                        </p:tgtEl>
                                        <p:attrNameLst>
                                          <p:attrName>ppt_y</p:attrName>
                                        </p:attrNameLst>
                                      </p:cBhvr>
                                      <p:tavLst>
                                        <p:tav tm="0">
                                          <p:val>
                                            <p:strVal val="#ppt_y"/>
                                          </p:val>
                                        </p:tav>
                                        <p:tav tm="100000">
                                          <p:val>
                                            <p:strVal val="#ppt_y"/>
                                          </p:val>
                                        </p:tav>
                                      </p:tavLst>
                                    </p:anim>
                                  </p:childTnLst>
                                </p:cTn>
                              </p:par>
                            </p:childTnLst>
                          </p:cTn>
                        </p:par>
                        <p:par>
                          <p:cTn id="82" fill="hold">
                            <p:stCondLst>
                              <p:cond delay="2000"/>
                            </p:stCondLst>
                            <p:childTnLst>
                              <p:par>
                                <p:cTn id="83" presetID="10" presetClass="entr" presetSubtype="0" fill="hold" nodeType="afterEffect">
                                  <p:stCondLst>
                                    <p:cond delay="0"/>
                                  </p:stCondLst>
                                  <p:childTnLst>
                                    <p:set>
                                      <p:cBhvr>
                                        <p:cTn id="84" dur="1" fill="hold">
                                          <p:stCondLst>
                                            <p:cond delay="0"/>
                                          </p:stCondLst>
                                        </p:cTn>
                                        <p:tgtEl>
                                          <p:spTgt spid="30"/>
                                        </p:tgtEl>
                                        <p:attrNameLst>
                                          <p:attrName>style.visibility</p:attrName>
                                        </p:attrNameLst>
                                      </p:cBhvr>
                                      <p:to>
                                        <p:strVal val="visible"/>
                                      </p:to>
                                    </p:set>
                                    <p:animEffect transition="in" filter="fade">
                                      <p:cBhvr>
                                        <p:cTn id="85"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Lst>
  </p:timing>
</p:sld>
</file>

<file path=ppt/slides/slide291.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lvl="1" rtl="1">
                        <a:lnSpc>
                          <a:spcPct val="150000"/>
                        </a:lnSpc>
                      </a:pPr>
                      <a:endParaRPr lang="fa-IR" sz="20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4. انجام عبادت: بسياري از عبادات، انسان را از اعمال زشت باز مي‌دارند.چنانچه خداوند مي‌فرمايد:</a:t>
                      </a:r>
                      <a:endParaRPr lang="en-US" sz="2200" b="1" kern="1200" dirty="0" smtClean="0">
                        <a:solidFill>
                          <a:schemeClr val="tx1"/>
                        </a:solidFill>
                        <a:latin typeface="+mn-lt"/>
                        <a:ea typeface="+mn-ea"/>
                        <a:cs typeface="B Lotus" pitchFamily="2" charset="-78"/>
                      </a:endParaRPr>
                    </a:p>
                    <a:p>
                      <a:pPr lvl="1" rtl="1">
                        <a:lnSpc>
                          <a:spcPct val="150000"/>
                        </a:lnSpc>
                      </a:pPr>
                      <a:r>
                        <a:rPr lang="en-US" sz="2200" b="1" kern="1200" dirty="0" smtClean="0">
                          <a:solidFill>
                            <a:schemeClr val="tx1"/>
                          </a:solidFill>
                          <a:latin typeface="+mn-lt"/>
                          <a:ea typeface="+mn-ea"/>
                          <a:cs typeface="B Lotus" pitchFamily="2" charset="-78"/>
                        </a:rPr>
                        <a:t>]</a:t>
                      </a:r>
                      <a:r>
                        <a:rPr lang="fa-IR" sz="2200" b="1" kern="1200" dirty="0" smtClean="0">
                          <a:solidFill>
                            <a:schemeClr val="tx1"/>
                          </a:solidFill>
                          <a:latin typeface="+mn-lt"/>
                          <a:ea typeface="+mn-ea"/>
                          <a:cs typeface="B Lotus" pitchFamily="2" charset="-78"/>
                        </a:rPr>
                        <a:t>إِنَّ الصَّلاۀَتَنْهى‏ عَنِ الْفَحْشاءِ وَ الْمُنْكَر</a:t>
                      </a:r>
                      <a:r>
                        <a:rPr lang="en-US" sz="2200" b="1" kern="1200" dirty="0" smtClean="0">
                          <a:solidFill>
                            <a:schemeClr val="tx1"/>
                          </a:solidFill>
                          <a:latin typeface="+mn-lt"/>
                          <a:ea typeface="+mn-ea"/>
                          <a:cs typeface="B Lotus" pitchFamily="2" charset="-78"/>
                        </a:rPr>
                        <a:t>[</a:t>
                      </a:r>
                      <a:r>
                        <a:rPr lang="fa-IR" sz="22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fa-IR" sz="2200" b="1" kern="1200" dirty="0" smtClean="0">
                          <a:solidFill>
                            <a:schemeClr val="tx1"/>
                          </a:solidFill>
                          <a:latin typeface="+mn-lt"/>
                          <a:ea typeface="+mn-ea"/>
                          <a:cs typeface="B Lotus" pitchFamily="2" charset="-78"/>
                        </a:rPr>
                        <a:t>؛ «نماز (انسان را) از زشتي‌ها و گناه بازمى‏دارد.»</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5. حضوردر مجالس مذهبي: گاهي حضور در مجالس معنوي انسان را از افکار پريشان باز مي‌دارد.</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6. دعا کردن و از خدا کمک خواستن برای کنترل هوای نفس.</a:t>
                      </a:r>
                      <a:endParaRPr lang="en-US" sz="2200" b="1" kern="1200" dirty="0" smtClean="0">
                        <a:solidFill>
                          <a:schemeClr val="tx1"/>
                        </a:solidFill>
                        <a:latin typeface="+mn-lt"/>
                        <a:ea typeface="+mn-ea"/>
                        <a:cs typeface="B Lotus" pitchFamily="2" charset="-78"/>
                      </a:endParaRPr>
                    </a:p>
                    <a:p>
                      <a:pPr lvl="1" rtl="1">
                        <a:lnSpc>
                          <a:spcPct val="150000"/>
                        </a:lnSpc>
                      </a:pPr>
                      <a:r>
                        <a:rPr lang="ar-SA" sz="2200" b="1" kern="1200" dirty="0" smtClean="0">
                          <a:solidFill>
                            <a:schemeClr val="tx1"/>
                          </a:solidFill>
                          <a:latin typeface="+mn-lt"/>
                          <a:ea typeface="+mn-ea"/>
                          <a:cs typeface="B Lotus" pitchFamily="2" charset="-78"/>
                        </a:rPr>
                        <a:t>7. ذکر «ياحکيم»،«يارئوف»،«يامنّان».</a:t>
                      </a:r>
                      <a:endParaRPr lang="fa-IR" sz="2200" b="1" kern="1200" dirty="0" smtClean="0">
                        <a:solidFill>
                          <a:schemeClr val="tx1"/>
                        </a:solidFill>
                        <a:latin typeface="+mn-lt"/>
                        <a:ea typeface="+mn-ea"/>
                        <a:cs typeface="B Lotus" pitchFamily="2" charset="-78"/>
                      </a:endParaRPr>
                    </a:p>
                    <a:p>
                      <a:pPr lvl="0" rtl="1">
                        <a:lnSpc>
                          <a:spcPct val="150000"/>
                        </a:lnSpc>
                      </a:pPr>
                      <a:endParaRPr lang="en-US" sz="2000" b="1" kern="1200" dirty="0" smtClean="0">
                        <a:solidFill>
                          <a:schemeClr val="tx1"/>
                        </a:solidFill>
                        <a:latin typeface="+mn-lt"/>
                        <a:ea typeface="+mn-ea"/>
                        <a:cs typeface="B Lotus" pitchFamily="2" charset="-78"/>
                      </a:endParaRPr>
                    </a:p>
                    <a:p>
                      <a:pPr lvl="0" rtl="1">
                        <a:lnSpc>
                          <a:spcPct val="150000"/>
                        </a:lnSpc>
                      </a:pPr>
                      <a:endParaRPr lang="fa-IR" sz="2000" b="0" kern="1200" dirty="0" smtClean="0">
                        <a:solidFill>
                          <a:schemeClr val="tx1"/>
                        </a:solidFill>
                        <a:latin typeface="+mn-lt"/>
                        <a:ea typeface="+mn-ea"/>
                        <a:cs typeface="B Lotus" pitchFamily="2" charset="-78"/>
                      </a:endParaRPr>
                    </a:p>
                    <a:p>
                      <a:pPr lvl="0" rtl="1">
                        <a:lnSpc>
                          <a:spcPct val="150000"/>
                        </a:lnSpc>
                      </a:pP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000" b="0" kern="1200" dirty="0" smtClean="0">
                          <a:solidFill>
                            <a:schemeClr val="tx1"/>
                          </a:solidFill>
                          <a:latin typeface="+mn-lt"/>
                          <a:ea typeface="+mn-ea"/>
                          <a:cs typeface="B Lotus" pitchFamily="2" charset="-78"/>
                        </a:rPr>
                        <a:t>عنکبوت: 45.</a:t>
                      </a:r>
                      <a:endParaRPr lang="en-US" sz="20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234384" y="122418"/>
            <a:ext cx="2110585"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وسوم</a:t>
            </a:r>
          </a:p>
          <a:p>
            <a:pPr algn="ctr"/>
            <a:r>
              <a:rPr lang="fa-IR" sz="1700" b="1" dirty="0" smtClean="0">
                <a:effectLst>
                  <a:glow rad="101600">
                    <a:schemeClr val="accent3">
                      <a:satMod val="175000"/>
                      <a:alpha val="40000"/>
                    </a:schemeClr>
                  </a:glow>
                </a:effectLst>
                <a:cs typeface="B Mitra" pitchFamily="2" charset="-78"/>
              </a:rPr>
              <a:t>قالب نسخه ای</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3857620"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3571868"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28611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00036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271461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428860" y="214290"/>
            <a:ext cx="247504"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14310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185229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57160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14348"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2"/>
                                        </p:tgtEl>
                                        <p:attrNameLst>
                                          <p:attrName>style.visibility</p:attrName>
                                        </p:attrNameLst>
                                      </p:cBhvr>
                                      <p:to>
                                        <p:strVal val="visible"/>
                                      </p:to>
                                    </p:set>
                                    <p:anim calcmode="lin" valueType="num">
                                      <p:cBhvr additive="base">
                                        <p:cTn id="76" dur="1000" fill="hold"/>
                                        <p:tgtEl>
                                          <p:spTgt spid="22"/>
                                        </p:tgtEl>
                                        <p:attrNameLst>
                                          <p:attrName>ppt_x</p:attrName>
                                        </p:attrNameLst>
                                      </p:cBhvr>
                                      <p:tavLst>
                                        <p:tav tm="0">
                                          <p:val>
                                            <p:strVal val="0-#ppt_w/2"/>
                                          </p:val>
                                        </p:tav>
                                        <p:tav tm="100000">
                                          <p:val>
                                            <p:strVal val="#ppt_x"/>
                                          </p:val>
                                        </p:tav>
                                      </p:tavLst>
                                    </p:anim>
                                    <p:anim calcmode="lin" valueType="num">
                                      <p:cBhvr additive="base">
                                        <p:cTn id="77" dur="1000" fill="hold"/>
                                        <p:tgtEl>
                                          <p:spTgt spid="22"/>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0"/>
                                        </p:tgtEl>
                                        <p:attrNameLst>
                                          <p:attrName>style.visibility</p:attrName>
                                        </p:attrNameLst>
                                      </p:cBhvr>
                                      <p:to>
                                        <p:strVal val="visible"/>
                                      </p:to>
                                    </p:set>
                                    <p:anim calcmode="lin" valueType="num">
                                      <p:cBhvr additive="base">
                                        <p:cTn id="80" dur="1000" fill="hold"/>
                                        <p:tgtEl>
                                          <p:spTgt spid="20"/>
                                        </p:tgtEl>
                                        <p:attrNameLst>
                                          <p:attrName>ppt_x</p:attrName>
                                        </p:attrNameLst>
                                      </p:cBhvr>
                                      <p:tavLst>
                                        <p:tav tm="0">
                                          <p:val>
                                            <p:strVal val="0-#ppt_w/2"/>
                                          </p:val>
                                        </p:tav>
                                        <p:tav tm="100000">
                                          <p:val>
                                            <p:strVal val="#ppt_x"/>
                                          </p:val>
                                        </p:tav>
                                      </p:tavLst>
                                    </p:anim>
                                    <p:anim calcmode="lin" valueType="num">
                                      <p:cBhvr additive="base">
                                        <p:cTn id="81" dur="1000" fill="hold"/>
                                        <p:tgtEl>
                                          <p:spTgt spid="20"/>
                                        </p:tgtEl>
                                        <p:attrNameLst>
                                          <p:attrName>ppt_y</p:attrName>
                                        </p:attrNameLst>
                                      </p:cBhvr>
                                      <p:tavLst>
                                        <p:tav tm="0">
                                          <p:val>
                                            <p:strVal val="#ppt_y"/>
                                          </p:val>
                                        </p:tav>
                                        <p:tav tm="100000">
                                          <p:val>
                                            <p:strVal val="#ppt_y"/>
                                          </p:val>
                                        </p:tav>
                                      </p:tavLst>
                                    </p:anim>
                                  </p:childTnLst>
                                </p:cTn>
                              </p:par>
                            </p:childTnLst>
                          </p:cTn>
                        </p:par>
                        <p:par>
                          <p:cTn id="82" fill="hold">
                            <p:stCondLst>
                              <p:cond delay="2000"/>
                            </p:stCondLst>
                            <p:childTnLst>
                              <p:par>
                                <p:cTn id="83" presetID="10" presetClass="entr" presetSubtype="0" fill="hold" nodeType="afterEffect">
                                  <p:stCondLst>
                                    <p:cond delay="0"/>
                                  </p:stCondLst>
                                  <p:childTnLst>
                                    <p:set>
                                      <p:cBhvr>
                                        <p:cTn id="84" dur="1" fill="hold">
                                          <p:stCondLst>
                                            <p:cond delay="0"/>
                                          </p:stCondLst>
                                        </p:cTn>
                                        <p:tgtEl>
                                          <p:spTgt spid="30"/>
                                        </p:tgtEl>
                                        <p:attrNameLst>
                                          <p:attrName>style.visibility</p:attrName>
                                        </p:attrNameLst>
                                      </p:cBhvr>
                                      <p:to>
                                        <p:strVal val="visible"/>
                                      </p:to>
                                    </p:set>
                                    <p:animEffect transition="in" filter="fade">
                                      <p:cBhvr>
                                        <p:cTn id="85"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Lst>
  </p:timing>
</p:sld>
</file>

<file path=ppt/slides/slide292.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lvl="1"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ب: پرهيز از عوامل تحريک کننده:</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1. تفکّر و تخيّل درباره‏ی مسایل جنسي:</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گاهي فکر کردن درباره‏ی مسایل جنسي انسان را تحريک مي‌کند.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2. پرهيز از ديدن فيلم‌هاي تحريک کننده:</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بسياري از فيلم‌هايي که انسان نگاه مي‌کند، محرّک انسان است و بايد از نگاه خودداري شود.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3. پرهيز از مطالعه‏ی رمان‏هاي محرّک جنسي:</a:t>
                      </a:r>
                      <a:endParaRPr lang="en-US" sz="2200" b="1" kern="1200" dirty="0" smtClean="0">
                        <a:solidFill>
                          <a:schemeClr val="tx1"/>
                        </a:solidFill>
                        <a:latin typeface="+mn-lt"/>
                        <a:ea typeface="+mn-ea"/>
                        <a:cs typeface="B Lotus" pitchFamily="2" charset="-78"/>
                      </a:endParaRPr>
                    </a:p>
                    <a:p>
                      <a:pPr lvl="1" algn="just">
                        <a:lnSpc>
                          <a:spcPct val="150000"/>
                        </a:lnSpc>
                      </a:pPr>
                      <a:r>
                        <a:rPr lang="ar-SA" sz="2200" b="1" kern="1200" dirty="0" smtClean="0">
                          <a:solidFill>
                            <a:schemeClr val="tx1"/>
                          </a:solidFill>
                          <a:latin typeface="+mn-lt"/>
                          <a:ea typeface="+mn-ea"/>
                          <a:cs typeface="B Lotus" pitchFamily="2" charset="-78"/>
                        </a:rPr>
                        <a:t>مطالعه‏ی بعضي از داستان‏ها و رمان‏هاي عاشقانه، محرّک است و انسان را به اعمال ناشايست جنسي وادار مي‌کند. </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234384" y="122418"/>
            <a:ext cx="2110585"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وسوم</a:t>
            </a:r>
          </a:p>
          <a:p>
            <a:pPr algn="ctr"/>
            <a:r>
              <a:rPr lang="fa-IR" sz="1700" b="1" dirty="0" smtClean="0">
                <a:effectLst>
                  <a:glow rad="101600">
                    <a:schemeClr val="accent3">
                      <a:satMod val="175000"/>
                      <a:alpha val="40000"/>
                    </a:schemeClr>
                  </a:glow>
                </a:effectLst>
                <a:cs typeface="B Mitra" pitchFamily="2" charset="-78"/>
              </a:rPr>
              <a:t>قالب نسخه ای</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3857620"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3571868"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28611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00036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271461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428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143108" y="214290"/>
            <a:ext cx="247504"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185229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57160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14348"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2"/>
                                        </p:tgtEl>
                                        <p:attrNameLst>
                                          <p:attrName>style.visibility</p:attrName>
                                        </p:attrNameLst>
                                      </p:cBhvr>
                                      <p:to>
                                        <p:strVal val="visible"/>
                                      </p:to>
                                    </p:set>
                                    <p:anim calcmode="lin" valueType="num">
                                      <p:cBhvr additive="base">
                                        <p:cTn id="76" dur="1000" fill="hold"/>
                                        <p:tgtEl>
                                          <p:spTgt spid="22"/>
                                        </p:tgtEl>
                                        <p:attrNameLst>
                                          <p:attrName>ppt_x</p:attrName>
                                        </p:attrNameLst>
                                      </p:cBhvr>
                                      <p:tavLst>
                                        <p:tav tm="0">
                                          <p:val>
                                            <p:strVal val="0-#ppt_w/2"/>
                                          </p:val>
                                        </p:tav>
                                        <p:tav tm="100000">
                                          <p:val>
                                            <p:strVal val="#ppt_x"/>
                                          </p:val>
                                        </p:tav>
                                      </p:tavLst>
                                    </p:anim>
                                    <p:anim calcmode="lin" valueType="num">
                                      <p:cBhvr additive="base">
                                        <p:cTn id="77" dur="1000" fill="hold"/>
                                        <p:tgtEl>
                                          <p:spTgt spid="22"/>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0"/>
                                        </p:tgtEl>
                                        <p:attrNameLst>
                                          <p:attrName>style.visibility</p:attrName>
                                        </p:attrNameLst>
                                      </p:cBhvr>
                                      <p:to>
                                        <p:strVal val="visible"/>
                                      </p:to>
                                    </p:set>
                                    <p:anim calcmode="lin" valueType="num">
                                      <p:cBhvr additive="base">
                                        <p:cTn id="80" dur="1000" fill="hold"/>
                                        <p:tgtEl>
                                          <p:spTgt spid="20"/>
                                        </p:tgtEl>
                                        <p:attrNameLst>
                                          <p:attrName>ppt_x</p:attrName>
                                        </p:attrNameLst>
                                      </p:cBhvr>
                                      <p:tavLst>
                                        <p:tav tm="0">
                                          <p:val>
                                            <p:strVal val="0-#ppt_w/2"/>
                                          </p:val>
                                        </p:tav>
                                        <p:tav tm="100000">
                                          <p:val>
                                            <p:strVal val="#ppt_x"/>
                                          </p:val>
                                        </p:tav>
                                      </p:tavLst>
                                    </p:anim>
                                    <p:anim calcmode="lin" valueType="num">
                                      <p:cBhvr additive="base">
                                        <p:cTn id="81" dur="1000" fill="hold"/>
                                        <p:tgtEl>
                                          <p:spTgt spid="20"/>
                                        </p:tgtEl>
                                        <p:attrNameLst>
                                          <p:attrName>ppt_y</p:attrName>
                                        </p:attrNameLst>
                                      </p:cBhvr>
                                      <p:tavLst>
                                        <p:tav tm="0">
                                          <p:val>
                                            <p:strVal val="#ppt_y"/>
                                          </p:val>
                                        </p:tav>
                                        <p:tav tm="100000">
                                          <p:val>
                                            <p:strVal val="#ppt_y"/>
                                          </p:val>
                                        </p:tav>
                                      </p:tavLst>
                                    </p:anim>
                                  </p:childTnLst>
                                </p:cTn>
                              </p:par>
                            </p:childTnLst>
                          </p:cTn>
                        </p:par>
                        <p:par>
                          <p:cTn id="82" fill="hold">
                            <p:stCondLst>
                              <p:cond delay="2000"/>
                            </p:stCondLst>
                            <p:childTnLst>
                              <p:par>
                                <p:cTn id="83" presetID="10" presetClass="entr" presetSubtype="0" fill="hold" nodeType="afterEffect">
                                  <p:stCondLst>
                                    <p:cond delay="0"/>
                                  </p:stCondLst>
                                  <p:childTnLst>
                                    <p:set>
                                      <p:cBhvr>
                                        <p:cTn id="84" dur="1" fill="hold">
                                          <p:stCondLst>
                                            <p:cond delay="0"/>
                                          </p:stCondLst>
                                        </p:cTn>
                                        <p:tgtEl>
                                          <p:spTgt spid="30"/>
                                        </p:tgtEl>
                                        <p:attrNameLst>
                                          <p:attrName>style.visibility</p:attrName>
                                        </p:attrNameLst>
                                      </p:cBhvr>
                                      <p:to>
                                        <p:strVal val="visible"/>
                                      </p:to>
                                    </p:set>
                                    <p:animEffect transition="in" filter="fade">
                                      <p:cBhvr>
                                        <p:cTn id="85"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Lst>
  </p:timing>
</p:sld>
</file>

<file path=ppt/slides/slide293.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lvl="1" algn="just" rtl="1">
                        <a:lnSpc>
                          <a:spcPct val="150000"/>
                        </a:lnSpc>
                      </a:pPr>
                      <a:endParaRPr lang="fa-IR"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4. پرهيزازروابط بانامحرم (نگاه،مکالمه، مجالسه):هرگونه روابط بي‌جا با نامحرم، خود عامل تحريک غريزه‏ی جنسي است؛چنان‏که در روايتیاز امام صادق</a:t>
                      </a:r>
                      <a:r>
                        <a:rPr lang="en-US" sz="2200" b="1" kern="1200" dirty="0" smtClean="0">
                          <a:solidFill>
                            <a:schemeClr val="tx1"/>
                          </a:solidFill>
                          <a:latin typeface="+mn-lt"/>
                          <a:ea typeface="+mn-ea"/>
                          <a:cs typeface="B Lotus" pitchFamily="2" charset="-78"/>
                          <a:sym typeface="Roumouz"/>
                        </a:rPr>
                        <a:t></a:t>
                      </a:r>
                      <a:r>
                        <a:rPr lang="fa-IR" sz="2200" b="1" kern="1200" dirty="0" smtClean="0">
                          <a:solidFill>
                            <a:schemeClr val="tx1"/>
                          </a:solidFill>
                          <a:latin typeface="+mn-lt"/>
                          <a:ea typeface="+mn-ea"/>
                          <a:cs typeface="B Lotus" pitchFamily="2" charset="-78"/>
                        </a:rPr>
                        <a:t>آمده است که فرمودند: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«كَمْ مِنْ نَظْرَۀأَوْرَثَتْ حَسْرَۀ طَوِيلَة</a:t>
                      </a:r>
                      <a:r>
                        <a:rPr lang="fa-IR" sz="24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fa-IR" sz="2200" b="1" kern="1200" dirty="0" smtClean="0">
                          <a:solidFill>
                            <a:schemeClr val="tx1"/>
                          </a:solidFill>
                          <a:latin typeface="+mn-lt"/>
                          <a:ea typeface="+mn-ea"/>
                          <a:cs typeface="B Lotus" pitchFamily="2" charset="-78"/>
                        </a:rPr>
                        <a:t>؛چه بسا نگاهی (كوتاه)، حسرت و اندوه طولانى را به همراه داشته باشد.»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5. پرهيزازگفت و شنود مسایل جنسي: اعم از طنز‌هاي جنسي و غيره.</a:t>
                      </a:r>
                      <a:endParaRPr lang="en-US" sz="2200" b="1" kern="1200" dirty="0" smtClean="0">
                        <a:solidFill>
                          <a:schemeClr val="tx1"/>
                        </a:solidFill>
                        <a:latin typeface="+mn-lt"/>
                        <a:ea typeface="+mn-ea"/>
                        <a:cs typeface="B Lotus" pitchFamily="2" charset="-78"/>
                      </a:endParaRPr>
                    </a:p>
                    <a:p>
                      <a:pPr lvl="1" algn="just" rtl="1">
                        <a:lnSpc>
                          <a:spcPct val="150000"/>
                        </a:lnSpc>
                      </a:pPr>
                      <a:r>
                        <a:rPr lang="ar-SA" sz="2200" b="1" kern="1200" dirty="0" smtClean="0">
                          <a:solidFill>
                            <a:schemeClr val="tx1"/>
                          </a:solidFill>
                          <a:latin typeface="+mn-lt"/>
                          <a:ea typeface="+mn-ea"/>
                          <a:cs typeface="B Lotus" pitchFamily="2" charset="-78"/>
                        </a:rPr>
                        <a:t>6. پرهيزازپوشش نامناسب:با رنگ‏های قرمز، زرد، نارنجي و صورتيو یا لباس تنگ وچسبان و بدن‏نما و شهوت‌‌انگیز. </a:t>
                      </a:r>
                      <a:endParaRPr lang="fa-IR" sz="2200" b="1" kern="1200" dirty="0" smtClean="0">
                        <a:solidFill>
                          <a:schemeClr val="tx1"/>
                        </a:solidFill>
                        <a:latin typeface="+mn-lt"/>
                        <a:ea typeface="+mn-ea"/>
                        <a:cs typeface="B Lotus" pitchFamily="2" charset="-78"/>
                      </a:endParaRPr>
                    </a:p>
                    <a:p>
                      <a:pPr lvl="1" algn="just" rtl="1">
                        <a:lnSpc>
                          <a:spcPct val="150000"/>
                        </a:lnSpc>
                      </a:pPr>
                      <a:endParaRPr lang="fa-IR" sz="2200" b="1" kern="1200" dirty="0" smtClean="0">
                        <a:solidFill>
                          <a:schemeClr val="tx1"/>
                        </a:solidFill>
                        <a:latin typeface="+mn-lt"/>
                        <a:ea typeface="+mn-ea"/>
                        <a:cs typeface="B Lotus" pitchFamily="2" charset="-78"/>
                      </a:endParaRPr>
                    </a:p>
                    <a:p>
                      <a:pPr lvl="1"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ابن بابویه، محمّد بن علی (شیخ صدوق)، </a:t>
                      </a:r>
                      <a:r>
                        <a:rPr lang="ar-SA" sz="1800" b="1" kern="1200" dirty="0" smtClean="0">
                          <a:solidFill>
                            <a:schemeClr val="tx1"/>
                          </a:solidFill>
                          <a:latin typeface="+mn-lt"/>
                          <a:ea typeface="+mn-ea"/>
                          <a:cs typeface="B Lotus" pitchFamily="2" charset="-78"/>
                        </a:rPr>
                        <a:t>ثواب الأعمال و عقاب الأعمال</a:t>
                      </a:r>
                      <a:r>
                        <a:rPr lang="ar-SA" sz="1800" b="0" kern="1200" dirty="0" smtClean="0">
                          <a:solidFill>
                            <a:schemeClr val="tx1"/>
                          </a:solidFill>
                          <a:latin typeface="+mn-lt"/>
                          <a:ea typeface="+mn-ea"/>
                          <a:cs typeface="B Lotus" pitchFamily="2" charset="-78"/>
                        </a:rPr>
                        <a:t>، (قم: دار الرّضی، 1406 هـ . ق.)، ص264.</a:t>
                      </a:r>
                      <a:endParaRPr lang="en-US" sz="18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234384" y="122418"/>
            <a:ext cx="2110585"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وسوم</a:t>
            </a:r>
          </a:p>
          <a:p>
            <a:pPr algn="ctr"/>
            <a:r>
              <a:rPr lang="fa-IR" sz="1700" b="1" dirty="0" smtClean="0">
                <a:effectLst>
                  <a:glow rad="101600">
                    <a:schemeClr val="accent3">
                      <a:satMod val="175000"/>
                      <a:alpha val="40000"/>
                    </a:schemeClr>
                  </a:glow>
                </a:effectLst>
                <a:cs typeface="B Mitra" pitchFamily="2" charset="-78"/>
              </a:rPr>
              <a:t>قالب نسخه ای</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3857620"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3571868"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28611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00036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271461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428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14310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1852298" y="214290"/>
            <a:ext cx="247504"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57160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14348"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2"/>
                                        </p:tgtEl>
                                        <p:attrNameLst>
                                          <p:attrName>style.visibility</p:attrName>
                                        </p:attrNameLst>
                                      </p:cBhvr>
                                      <p:to>
                                        <p:strVal val="visible"/>
                                      </p:to>
                                    </p:set>
                                    <p:anim calcmode="lin" valueType="num">
                                      <p:cBhvr additive="base">
                                        <p:cTn id="76" dur="1000" fill="hold"/>
                                        <p:tgtEl>
                                          <p:spTgt spid="22"/>
                                        </p:tgtEl>
                                        <p:attrNameLst>
                                          <p:attrName>ppt_x</p:attrName>
                                        </p:attrNameLst>
                                      </p:cBhvr>
                                      <p:tavLst>
                                        <p:tav tm="0">
                                          <p:val>
                                            <p:strVal val="0-#ppt_w/2"/>
                                          </p:val>
                                        </p:tav>
                                        <p:tav tm="100000">
                                          <p:val>
                                            <p:strVal val="#ppt_x"/>
                                          </p:val>
                                        </p:tav>
                                      </p:tavLst>
                                    </p:anim>
                                    <p:anim calcmode="lin" valueType="num">
                                      <p:cBhvr additive="base">
                                        <p:cTn id="77" dur="1000" fill="hold"/>
                                        <p:tgtEl>
                                          <p:spTgt spid="22"/>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0"/>
                                        </p:tgtEl>
                                        <p:attrNameLst>
                                          <p:attrName>style.visibility</p:attrName>
                                        </p:attrNameLst>
                                      </p:cBhvr>
                                      <p:to>
                                        <p:strVal val="visible"/>
                                      </p:to>
                                    </p:set>
                                    <p:anim calcmode="lin" valueType="num">
                                      <p:cBhvr additive="base">
                                        <p:cTn id="80" dur="1000" fill="hold"/>
                                        <p:tgtEl>
                                          <p:spTgt spid="20"/>
                                        </p:tgtEl>
                                        <p:attrNameLst>
                                          <p:attrName>ppt_x</p:attrName>
                                        </p:attrNameLst>
                                      </p:cBhvr>
                                      <p:tavLst>
                                        <p:tav tm="0">
                                          <p:val>
                                            <p:strVal val="0-#ppt_w/2"/>
                                          </p:val>
                                        </p:tav>
                                        <p:tav tm="100000">
                                          <p:val>
                                            <p:strVal val="#ppt_x"/>
                                          </p:val>
                                        </p:tav>
                                      </p:tavLst>
                                    </p:anim>
                                    <p:anim calcmode="lin" valueType="num">
                                      <p:cBhvr additive="base">
                                        <p:cTn id="81" dur="1000" fill="hold"/>
                                        <p:tgtEl>
                                          <p:spTgt spid="20"/>
                                        </p:tgtEl>
                                        <p:attrNameLst>
                                          <p:attrName>ppt_y</p:attrName>
                                        </p:attrNameLst>
                                      </p:cBhvr>
                                      <p:tavLst>
                                        <p:tav tm="0">
                                          <p:val>
                                            <p:strVal val="#ppt_y"/>
                                          </p:val>
                                        </p:tav>
                                        <p:tav tm="100000">
                                          <p:val>
                                            <p:strVal val="#ppt_y"/>
                                          </p:val>
                                        </p:tav>
                                      </p:tavLst>
                                    </p:anim>
                                  </p:childTnLst>
                                </p:cTn>
                              </p:par>
                            </p:childTnLst>
                          </p:cTn>
                        </p:par>
                        <p:par>
                          <p:cTn id="82" fill="hold">
                            <p:stCondLst>
                              <p:cond delay="2000"/>
                            </p:stCondLst>
                            <p:childTnLst>
                              <p:par>
                                <p:cTn id="83" presetID="10" presetClass="entr" presetSubtype="0" fill="hold" nodeType="afterEffect">
                                  <p:stCondLst>
                                    <p:cond delay="0"/>
                                  </p:stCondLst>
                                  <p:childTnLst>
                                    <p:set>
                                      <p:cBhvr>
                                        <p:cTn id="84" dur="1" fill="hold">
                                          <p:stCondLst>
                                            <p:cond delay="0"/>
                                          </p:stCondLst>
                                        </p:cTn>
                                        <p:tgtEl>
                                          <p:spTgt spid="30"/>
                                        </p:tgtEl>
                                        <p:attrNameLst>
                                          <p:attrName>style.visibility</p:attrName>
                                        </p:attrNameLst>
                                      </p:cBhvr>
                                      <p:to>
                                        <p:strVal val="visible"/>
                                      </p:to>
                                    </p:set>
                                    <p:animEffect transition="in" filter="fade">
                                      <p:cBhvr>
                                        <p:cTn id="85"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Lst>
  </p:timing>
</p:sld>
</file>

<file path=ppt/slides/slide294.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lvl="2" algn="just" rtl="1">
                        <a:lnSpc>
                          <a:spcPct val="150000"/>
                        </a:lnSpc>
                      </a:pPr>
                      <a:endParaRPr lang="fa-IR"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7. پرهيزازگوش فرادادن به موسيقي محرّک:</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«الْغِنَاءُ رُقْيۀُالزِّنَا</a:t>
                      </a:r>
                      <a:r>
                        <a:rPr lang="fa-IR" sz="24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fa-IR" sz="2200" b="1" kern="1200" dirty="0" smtClean="0">
                          <a:solidFill>
                            <a:schemeClr val="tx1"/>
                          </a:solidFill>
                          <a:latin typeface="+mn-lt"/>
                          <a:ea typeface="+mn-ea"/>
                          <a:cs typeface="B Lotus" pitchFamily="2" charset="-78"/>
                        </a:rPr>
                        <a:t>؛غنا افسون زنا است.»</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8. پرهيزاز عريان شدن در خلوت.</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9. پرهیز از به رو خوابيدن: در هنگام خواب بايد به راست يا رو به بالا خوابيد که به رو خوابيدن، خود عامل تحريک انسان است.</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10. پرهیز از ماندن در بستر بعد از بیداری: بعد از بيداري فوراً باید بستر را ترک کرد.</a:t>
                      </a:r>
                      <a:endParaRPr lang="en-US" sz="2200" b="1" kern="1200" dirty="0" smtClean="0">
                        <a:solidFill>
                          <a:schemeClr val="tx1"/>
                        </a:solidFill>
                        <a:latin typeface="+mn-lt"/>
                        <a:ea typeface="+mn-ea"/>
                        <a:cs typeface="B Lotus" pitchFamily="2" charset="-78"/>
                      </a:endParaRPr>
                    </a:p>
                    <a:p>
                      <a:pPr lvl="1" algn="just" rtl="1">
                        <a:lnSpc>
                          <a:spcPct val="150000"/>
                        </a:lnSpc>
                      </a:pPr>
                      <a:r>
                        <a:rPr lang="ar-SA" sz="2200" b="1" kern="1200" dirty="0" smtClean="0">
                          <a:solidFill>
                            <a:schemeClr val="tx1"/>
                          </a:solidFill>
                          <a:latin typeface="+mn-lt"/>
                          <a:ea typeface="+mn-ea"/>
                          <a:cs typeface="B Lotus" pitchFamily="2" charset="-78"/>
                        </a:rPr>
                        <a:t>11. پرهیز ازاستعمال عطرهاي مهيّج: بعضي از عطرها هم تحريک‏زا است، بايد از آن‏ها دوري شود.  </a:t>
                      </a:r>
                      <a:endParaRPr lang="fa-IR" sz="2200" b="1" kern="1200" dirty="0" smtClean="0">
                        <a:solidFill>
                          <a:schemeClr val="tx1"/>
                        </a:solidFill>
                        <a:latin typeface="+mn-lt"/>
                        <a:ea typeface="+mn-ea"/>
                        <a:cs typeface="B Lotus" pitchFamily="2" charset="-78"/>
                      </a:endParaRPr>
                    </a:p>
                    <a:p>
                      <a:pPr lvl="0" algn="just" rtl="1">
                        <a:lnSpc>
                          <a:spcPct val="150000"/>
                        </a:lnSpc>
                      </a:pPr>
                      <a:endParaRPr lang="fa-IR" sz="2200" b="1" kern="1200" dirty="0" smtClean="0">
                        <a:solidFill>
                          <a:schemeClr val="tx1"/>
                        </a:solidFill>
                        <a:latin typeface="+mn-lt"/>
                        <a:ea typeface="+mn-ea"/>
                        <a:cs typeface="B Lotus" pitchFamily="2" charset="-78"/>
                      </a:endParaRPr>
                    </a:p>
                    <a:p>
                      <a:pPr lvl="0" algn="just" rtl="1">
                        <a:lnSpc>
                          <a:spcPct val="150000"/>
                        </a:lnSpc>
                      </a:pP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1" kern="1200" dirty="0" smtClean="0">
                          <a:solidFill>
                            <a:schemeClr val="tx1"/>
                          </a:solidFill>
                          <a:latin typeface="+mn-lt"/>
                          <a:ea typeface="+mn-ea"/>
                          <a:cs typeface="B Lotus" pitchFamily="2" charset="-78"/>
                        </a:rPr>
                        <a:t>جامع الأخبار</a:t>
                      </a:r>
                      <a:r>
                        <a:rPr lang="ar-SA" sz="1800" b="0" kern="1200" dirty="0" smtClean="0">
                          <a:solidFill>
                            <a:schemeClr val="tx1"/>
                          </a:solidFill>
                          <a:latin typeface="+mn-lt"/>
                          <a:ea typeface="+mn-ea"/>
                          <a:cs typeface="B Lotus" pitchFamily="2" charset="-78"/>
                        </a:rPr>
                        <a:t>، ص154.</a:t>
                      </a:r>
                      <a:endParaRPr lang="en-US" sz="18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234384" y="122418"/>
            <a:ext cx="2110585"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وسوم</a:t>
            </a:r>
          </a:p>
          <a:p>
            <a:pPr algn="ctr"/>
            <a:r>
              <a:rPr lang="fa-IR" sz="1700" b="1" dirty="0" smtClean="0">
                <a:effectLst>
                  <a:glow rad="101600">
                    <a:schemeClr val="accent3">
                      <a:satMod val="175000"/>
                      <a:alpha val="40000"/>
                    </a:schemeClr>
                  </a:glow>
                </a:effectLst>
                <a:cs typeface="B Mitra" pitchFamily="2" charset="-78"/>
              </a:rPr>
              <a:t>قالب نسخه ای</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3857620"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3571868"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28611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00036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271461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428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14310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185229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571604" y="214290"/>
            <a:ext cx="247504"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14348"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2"/>
                                        </p:tgtEl>
                                        <p:attrNameLst>
                                          <p:attrName>style.visibility</p:attrName>
                                        </p:attrNameLst>
                                      </p:cBhvr>
                                      <p:to>
                                        <p:strVal val="visible"/>
                                      </p:to>
                                    </p:set>
                                    <p:anim calcmode="lin" valueType="num">
                                      <p:cBhvr additive="base">
                                        <p:cTn id="76" dur="1000" fill="hold"/>
                                        <p:tgtEl>
                                          <p:spTgt spid="22"/>
                                        </p:tgtEl>
                                        <p:attrNameLst>
                                          <p:attrName>ppt_x</p:attrName>
                                        </p:attrNameLst>
                                      </p:cBhvr>
                                      <p:tavLst>
                                        <p:tav tm="0">
                                          <p:val>
                                            <p:strVal val="0-#ppt_w/2"/>
                                          </p:val>
                                        </p:tav>
                                        <p:tav tm="100000">
                                          <p:val>
                                            <p:strVal val="#ppt_x"/>
                                          </p:val>
                                        </p:tav>
                                      </p:tavLst>
                                    </p:anim>
                                    <p:anim calcmode="lin" valueType="num">
                                      <p:cBhvr additive="base">
                                        <p:cTn id="77" dur="1000" fill="hold"/>
                                        <p:tgtEl>
                                          <p:spTgt spid="22"/>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0"/>
                                        </p:tgtEl>
                                        <p:attrNameLst>
                                          <p:attrName>style.visibility</p:attrName>
                                        </p:attrNameLst>
                                      </p:cBhvr>
                                      <p:to>
                                        <p:strVal val="visible"/>
                                      </p:to>
                                    </p:set>
                                    <p:anim calcmode="lin" valueType="num">
                                      <p:cBhvr additive="base">
                                        <p:cTn id="80" dur="1000" fill="hold"/>
                                        <p:tgtEl>
                                          <p:spTgt spid="20"/>
                                        </p:tgtEl>
                                        <p:attrNameLst>
                                          <p:attrName>ppt_x</p:attrName>
                                        </p:attrNameLst>
                                      </p:cBhvr>
                                      <p:tavLst>
                                        <p:tav tm="0">
                                          <p:val>
                                            <p:strVal val="0-#ppt_w/2"/>
                                          </p:val>
                                        </p:tav>
                                        <p:tav tm="100000">
                                          <p:val>
                                            <p:strVal val="#ppt_x"/>
                                          </p:val>
                                        </p:tav>
                                      </p:tavLst>
                                    </p:anim>
                                    <p:anim calcmode="lin" valueType="num">
                                      <p:cBhvr additive="base">
                                        <p:cTn id="81" dur="1000" fill="hold"/>
                                        <p:tgtEl>
                                          <p:spTgt spid="20"/>
                                        </p:tgtEl>
                                        <p:attrNameLst>
                                          <p:attrName>ppt_y</p:attrName>
                                        </p:attrNameLst>
                                      </p:cBhvr>
                                      <p:tavLst>
                                        <p:tav tm="0">
                                          <p:val>
                                            <p:strVal val="#ppt_y"/>
                                          </p:val>
                                        </p:tav>
                                        <p:tav tm="100000">
                                          <p:val>
                                            <p:strVal val="#ppt_y"/>
                                          </p:val>
                                        </p:tav>
                                      </p:tavLst>
                                    </p:anim>
                                  </p:childTnLst>
                                </p:cTn>
                              </p:par>
                            </p:childTnLst>
                          </p:cTn>
                        </p:par>
                        <p:par>
                          <p:cTn id="82" fill="hold">
                            <p:stCondLst>
                              <p:cond delay="2000"/>
                            </p:stCondLst>
                            <p:childTnLst>
                              <p:par>
                                <p:cTn id="83" presetID="10" presetClass="entr" presetSubtype="0" fill="hold" nodeType="afterEffect">
                                  <p:stCondLst>
                                    <p:cond delay="0"/>
                                  </p:stCondLst>
                                  <p:childTnLst>
                                    <p:set>
                                      <p:cBhvr>
                                        <p:cTn id="84" dur="1" fill="hold">
                                          <p:stCondLst>
                                            <p:cond delay="0"/>
                                          </p:stCondLst>
                                        </p:cTn>
                                        <p:tgtEl>
                                          <p:spTgt spid="30"/>
                                        </p:tgtEl>
                                        <p:attrNameLst>
                                          <p:attrName>style.visibility</p:attrName>
                                        </p:attrNameLst>
                                      </p:cBhvr>
                                      <p:to>
                                        <p:strVal val="visible"/>
                                      </p:to>
                                    </p:set>
                                    <p:animEffect transition="in" filter="fade">
                                      <p:cBhvr>
                                        <p:cTn id="85"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Lst>
  </p:timing>
</p:sld>
</file>

<file path=ppt/slides/slide295.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lvl="2"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ج: مشغول شدن به عوامل بازدارنده و کنترل کننده:</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1. ورزش: ورزش يکي از عوامل بازدارنده و کنترل کننده‏ی غريزه‏ی جنسي است.</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2. مطالعات سودمند خودشناسي و کيفر گناه و... مطالعه‏ی کتاب‌هاي در مورد انسان و جايگاه آن و کيفر گناهان انسان را به خود مي‏آورد و او را از انجام اعمال ناشايست باز مي‏دارد.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3. تأمل در عواقب گناه: بعضي از گناهان عواقبي دارد، از جمله ارضای جنسي از راه غير مشروع، که توجّه به آن انسان را از گناه باز مي‌دارد.</a:t>
                      </a:r>
                      <a:endParaRPr lang="en-US" sz="2200" b="1" kern="1200" dirty="0" smtClean="0">
                        <a:solidFill>
                          <a:schemeClr val="tx1"/>
                        </a:solidFill>
                        <a:latin typeface="+mn-lt"/>
                        <a:ea typeface="+mn-ea"/>
                        <a:cs typeface="B Lotus" pitchFamily="2" charset="-78"/>
                      </a:endParaRPr>
                    </a:p>
                    <a:p>
                      <a:pPr lvl="1" algn="just">
                        <a:lnSpc>
                          <a:spcPct val="150000"/>
                        </a:lnSpc>
                      </a:pPr>
                      <a:r>
                        <a:rPr lang="ar-SA" sz="2200" b="1" kern="1200" dirty="0" smtClean="0">
                          <a:solidFill>
                            <a:schemeClr val="tx1"/>
                          </a:solidFill>
                          <a:latin typeface="+mn-lt"/>
                          <a:ea typeface="+mn-ea"/>
                          <a:cs typeface="B Lotus" pitchFamily="2" charset="-78"/>
                        </a:rPr>
                        <a:t>4. استفاده از آب سرد: استفاده از آب سرد در هنگام حمام به کنترل غريزه جنسي کمک مي‌کند. </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234384" y="122418"/>
            <a:ext cx="2110585"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وسوم</a:t>
            </a:r>
          </a:p>
          <a:p>
            <a:pPr algn="ctr"/>
            <a:r>
              <a:rPr lang="fa-IR" sz="1700" b="1" dirty="0" smtClean="0">
                <a:effectLst>
                  <a:glow rad="101600">
                    <a:schemeClr val="accent3">
                      <a:satMod val="175000"/>
                      <a:alpha val="40000"/>
                    </a:schemeClr>
                  </a:glow>
                </a:effectLst>
                <a:cs typeface="B Mitra" pitchFamily="2" charset="-78"/>
              </a:rPr>
              <a:t>قالب نسخه ای</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3857620"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3571868"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28611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00036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271461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428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14310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185229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57160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14348"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2"/>
                                        </p:tgtEl>
                                        <p:attrNameLst>
                                          <p:attrName>style.visibility</p:attrName>
                                        </p:attrNameLst>
                                      </p:cBhvr>
                                      <p:to>
                                        <p:strVal val="visible"/>
                                      </p:to>
                                    </p:set>
                                    <p:anim calcmode="lin" valueType="num">
                                      <p:cBhvr additive="base">
                                        <p:cTn id="76" dur="1000" fill="hold"/>
                                        <p:tgtEl>
                                          <p:spTgt spid="22"/>
                                        </p:tgtEl>
                                        <p:attrNameLst>
                                          <p:attrName>ppt_x</p:attrName>
                                        </p:attrNameLst>
                                      </p:cBhvr>
                                      <p:tavLst>
                                        <p:tav tm="0">
                                          <p:val>
                                            <p:strVal val="0-#ppt_w/2"/>
                                          </p:val>
                                        </p:tav>
                                        <p:tav tm="100000">
                                          <p:val>
                                            <p:strVal val="#ppt_x"/>
                                          </p:val>
                                        </p:tav>
                                      </p:tavLst>
                                    </p:anim>
                                    <p:anim calcmode="lin" valueType="num">
                                      <p:cBhvr additive="base">
                                        <p:cTn id="77" dur="1000" fill="hold"/>
                                        <p:tgtEl>
                                          <p:spTgt spid="22"/>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0"/>
                                        </p:tgtEl>
                                        <p:attrNameLst>
                                          <p:attrName>style.visibility</p:attrName>
                                        </p:attrNameLst>
                                      </p:cBhvr>
                                      <p:to>
                                        <p:strVal val="visible"/>
                                      </p:to>
                                    </p:set>
                                    <p:anim calcmode="lin" valueType="num">
                                      <p:cBhvr additive="base">
                                        <p:cTn id="80" dur="1000" fill="hold"/>
                                        <p:tgtEl>
                                          <p:spTgt spid="20"/>
                                        </p:tgtEl>
                                        <p:attrNameLst>
                                          <p:attrName>ppt_x</p:attrName>
                                        </p:attrNameLst>
                                      </p:cBhvr>
                                      <p:tavLst>
                                        <p:tav tm="0">
                                          <p:val>
                                            <p:strVal val="0-#ppt_w/2"/>
                                          </p:val>
                                        </p:tav>
                                        <p:tav tm="100000">
                                          <p:val>
                                            <p:strVal val="#ppt_x"/>
                                          </p:val>
                                        </p:tav>
                                      </p:tavLst>
                                    </p:anim>
                                    <p:anim calcmode="lin" valueType="num">
                                      <p:cBhvr additive="base">
                                        <p:cTn id="81" dur="1000" fill="hold"/>
                                        <p:tgtEl>
                                          <p:spTgt spid="20"/>
                                        </p:tgtEl>
                                        <p:attrNameLst>
                                          <p:attrName>ppt_y</p:attrName>
                                        </p:attrNameLst>
                                      </p:cBhvr>
                                      <p:tavLst>
                                        <p:tav tm="0">
                                          <p:val>
                                            <p:strVal val="#ppt_y"/>
                                          </p:val>
                                        </p:tav>
                                        <p:tav tm="100000">
                                          <p:val>
                                            <p:strVal val="#ppt_y"/>
                                          </p:val>
                                        </p:tav>
                                      </p:tavLst>
                                    </p:anim>
                                  </p:childTnLst>
                                </p:cTn>
                              </p:par>
                            </p:childTnLst>
                          </p:cTn>
                        </p:par>
                        <p:par>
                          <p:cTn id="82" fill="hold">
                            <p:stCondLst>
                              <p:cond delay="2000"/>
                            </p:stCondLst>
                            <p:childTnLst>
                              <p:par>
                                <p:cTn id="83" presetID="10" presetClass="entr" presetSubtype="0" fill="hold" nodeType="afterEffect">
                                  <p:stCondLst>
                                    <p:cond delay="0"/>
                                  </p:stCondLst>
                                  <p:childTnLst>
                                    <p:set>
                                      <p:cBhvr>
                                        <p:cTn id="84" dur="1" fill="hold">
                                          <p:stCondLst>
                                            <p:cond delay="0"/>
                                          </p:stCondLst>
                                        </p:cTn>
                                        <p:tgtEl>
                                          <p:spTgt spid="30"/>
                                        </p:tgtEl>
                                        <p:attrNameLst>
                                          <p:attrName>style.visibility</p:attrName>
                                        </p:attrNameLst>
                                      </p:cBhvr>
                                      <p:to>
                                        <p:strVal val="visible"/>
                                      </p:to>
                                    </p:set>
                                    <p:animEffect transition="in" filter="fade">
                                      <p:cBhvr>
                                        <p:cTn id="85"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Lst>
  </p:timing>
</p:sld>
</file>

<file path=ppt/slides/slide296.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lvl="2" algn="just" rtl="1">
                        <a:lnSpc>
                          <a:spcPct val="150000"/>
                        </a:lnSpc>
                      </a:pPr>
                      <a:endParaRPr lang="fa-IR" sz="2200" b="1" kern="1200" dirty="0" smtClean="0">
                        <a:solidFill>
                          <a:schemeClr val="tx1"/>
                        </a:solidFill>
                        <a:latin typeface="+mn-lt"/>
                        <a:ea typeface="+mn-ea"/>
                        <a:cs typeface="B Lotus" pitchFamily="2" charset="-78"/>
                      </a:endParaRPr>
                    </a:p>
                    <a:p>
                      <a:pPr lvl="2"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د) خوراکي‌ها:</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1. استفاده از قهوه، آب انار، کافور، کاهو.</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2. خوردن غذاهاي تسکين دهنده؛ مثل آب‏غوره، نارنج، هندوانه، عدس،ليمو، غذاي سرد.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3. پرهيز از غذاهاي محرّک؛مانند تخم مرغ،شير موز، زعفران، پياز، فلفل، نارگيل و پرهيز از محرّک‌هاي دارويي؛ مثل عرق بهارنارنج، دارچين، عرق‌نعناع، گلاب و...</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234384" y="122418"/>
            <a:ext cx="2110585"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وسوم</a:t>
            </a:r>
          </a:p>
          <a:p>
            <a:pPr algn="ctr"/>
            <a:r>
              <a:rPr lang="fa-IR" sz="1700" b="1" dirty="0" smtClean="0">
                <a:effectLst>
                  <a:glow rad="101600">
                    <a:schemeClr val="accent3">
                      <a:satMod val="175000"/>
                      <a:alpha val="40000"/>
                    </a:schemeClr>
                  </a:glow>
                </a:effectLst>
                <a:cs typeface="B Mitra" pitchFamily="2" charset="-78"/>
              </a:rPr>
              <a:t>قالب نسخه ای</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3857620"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3571868"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28611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00036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271461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428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14310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185229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57160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14348"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2"/>
                                        </p:tgtEl>
                                        <p:attrNameLst>
                                          <p:attrName>style.visibility</p:attrName>
                                        </p:attrNameLst>
                                      </p:cBhvr>
                                      <p:to>
                                        <p:strVal val="visible"/>
                                      </p:to>
                                    </p:set>
                                    <p:anim calcmode="lin" valueType="num">
                                      <p:cBhvr additive="base">
                                        <p:cTn id="76" dur="1000" fill="hold"/>
                                        <p:tgtEl>
                                          <p:spTgt spid="22"/>
                                        </p:tgtEl>
                                        <p:attrNameLst>
                                          <p:attrName>ppt_x</p:attrName>
                                        </p:attrNameLst>
                                      </p:cBhvr>
                                      <p:tavLst>
                                        <p:tav tm="0">
                                          <p:val>
                                            <p:strVal val="0-#ppt_w/2"/>
                                          </p:val>
                                        </p:tav>
                                        <p:tav tm="100000">
                                          <p:val>
                                            <p:strVal val="#ppt_x"/>
                                          </p:val>
                                        </p:tav>
                                      </p:tavLst>
                                    </p:anim>
                                    <p:anim calcmode="lin" valueType="num">
                                      <p:cBhvr additive="base">
                                        <p:cTn id="77" dur="1000" fill="hold"/>
                                        <p:tgtEl>
                                          <p:spTgt spid="22"/>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0"/>
                                        </p:tgtEl>
                                        <p:attrNameLst>
                                          <p:attrName>style.visibility</p:attrName>
                                        </p:attrNameLst>
                                      </p:cBhvr>
                                      <p:to>
                                        <p:strVal val="visible"/>
                                      </p:to>
                                    </p:set>
                                    <p:anim calcmode="lin" valueType="num">
                                      <p:cBhvr additive="base">
                                        <p:cTn id="80" dur="1000" fill="hold"/>
                                        <p:tgtEl>
                                          <p:spTgt spid="20"/>
                                        </p:tgtEl>
                                        <p:attrNameLst>
                                          <p:attrName>ppt_x</p:attrName>
                                        </p:attrNameLst>
                                      </p:cBhvr>
                                      <p:tavLst>
                                        <p:tav tm="0">
                                          <p:val>
                                            <p:strVal val="0-#ppt_w/2"/>
                                          </p:val>
                                        </p:tav>
                                        <p:tav tm="100000">
                                          <p:val>
                                            <p:strVal val="#ppt_x"/>
                                          </p:val>
                                        </p:tav>
                                      </p:tavLst>
                                    </p:anim>
                                    <p:anim calcmode="lin" valueType="num">
                                      <p:cBhvr additive="base">
                                        <p:cTn id="81" dur="1000" fill="hold"/>
                                        <p:tgtEl>
                                          <p:spTgt spid="20"/>
                                        </p:tgtEl>
                                        <p:attrNameLst>
                                          <p:attrName>ppt_y</p:attrName>
                                        </p:attrNameLst>
                                      </p:cBhvr>
                                      <p:tavLst>
                                        <p:tav tm="0">
                                          <p:val>
                                            <p:strVal val="#ppt_y"/>
                                          </p:val>
                                        </p:tav>
                                        <p:tav tm="100000">
                                          <p:val>
                                            <p:strVal val="#ppt_y"/>
                                          </p:val>
                                        </p:tav>
                                      </p:tavLst>
                                    </p:anim>
                                  </p:childTnLst>
                                </p:cTn>
                              </p:par>
                            </p:childTnLst>
                          </p:cTn>
                        </p:par>
                        <p:par>
                          <p:cTn id="82" fill="hold">
                            <p:stCondLst>
                              <p:cond delay="2000"/>
                            </p:stCondLst>
                            <p:childTnLst>
                              <p:par>
                                <p:cTn id="83" presetID="10" presetClass="entr" presetSubtype="0" fill="hold" nodeType="afterEffect">
                                  <p:stCondLst>
                                    <p:cond delay="0"/>
                                  </p:stCondLst>
                                  <p:childTnLst>
                                    <p:set>
                                      <p:cBhvr>
                                        <p:cTn id="84" dur="1" fill="hold">
                                          <p:stCondLst>
                                            <p:cond delay="0"/>
                                          </p:stCondLst>
                                        </p:cTn>
                                        <p:tgtEl>
                                          <p:spTgt spid="30"/>
                                        </p:tgtEl>
                                        <p:attrNameLst>
                                          <p:attrName>style.visibility</p:attrName>
                                        </p:attrNameLst>
                                      </p:cBhvr>
                                      <p:to>
                                        <p:strVal val="visible"/>
                                      </p:to>
                                    </p:set>
                                    <p:animEffect transition="in" filter="fade">
                                      <p:cBhvr>
                                        <p:cTn id="85"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Lst>
  </p:timing>
</p:sld>
</file>

<file path=ppt/slides/slide297.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اولياو مربّیان</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شيوه‏هاي صحيح تربيت فرزند</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1. حكمت و استدلال:</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1900" b="1" kern="1200" dirty="0" smtClean="0">
                          <a:solidFill>
                            <a:schemeClr val="tx1"/>
                          </a:solidFill>
                          <a:latin typeface="+mn-lt"/>
                          <a:ea typeface="+mn-ea"/>
                          <a:cs typeface="B Lotus" pitchFamily="2" charset="-78"/>
                        </a:rPr>
                        <a:t>برای اثبات بسیاری از مفاهیم و اقناع فرزندانمان نیاز داریم از حکمت و استدلال استفاده کنیم، همان طوری که خداوند برای اقناع انسان، در بسیاری از موارد از دلیل استفاده نموده است.</a:t>
                      </a:r>
                      <a:endParaRPr lang="en-US" sz="1900" b="1" kern="1200" dirty="0" smtClean="0">
                        <a:solidFill>
                          <a:schemeClr val="tx1"/>
                        </a:solidFill>
                        <a:latin typeface="+mn-lt"/>
                        <a:ea typeface="+mn-ea"/>
                        <a:cs typeface="B Lotus" pitchFamily="2" charset="-78"/>
                      </a:endParaRPr>
                    </a:p>
                    <a:p>
                      <a:pPr algn="just" rtl="1">
                        <a:lnSpc>
                          <a:spcPct val="150000"/>
                        </a:lnSpc>
                      </a:pPr>
                      <a:r>
                        <a:rPr lang="en-US" sz="1900" b="1" kern="1200" dirty="0" smtClean="0">
                          <a:solidFill>
                            <a:schemeClr val="tx1"/>
                          </a:solidFill>
                          <a:latin typeface="+mn-lt"/>
                          <a:ea typeface="+mn-ea"/>
                          <a:cs typeface="B Lotus" pitchFamily="2" charset="-78"/>
                        </a:rPr>
                        <a:t>]</a:t>
                      </a:r>
                      <a:r>
                        <a:rPr lang="fa-IR" sz="1900" b="1" kern="1200" dirty="0" smtClean="0">
                          <a:solidFill>
                            <a:schemeClr val="tx1"/>
                          </a:solidFill>
                          <a:latin typeface="+mn-lt"/>
                          <a:ea typeface="+mn-ea"/>
                          <a:cs typeface="B Lotus" pitchFamily="2" charset="-78"/>
                        </a:rPr>
                        <a:t>لَوْ كانَ فيهِما آلِهَۀٌإِلاَّ اللّهُ لَفَسَدَتا</a:t>
                      </a:r>
                      <a:r>
                        <a:rPr lang="en-US" sz="1900" b="1" kern="1200" dirty="0" smtClean="0">
                          <a:solidFill>
                            <a:schemeClr val="tx1"/>
                          </a:solidFill>
                          <a:latin typeface="+mn-lt"/>
                          <a:ea typeface="+mn-ea"/>
                          <a:cs typeface="B Lotus" pitchFamily="2" charset="-78"/>
                        </a:rPr>
                        <a:t>[</a:t>
                      </a:r>
                      <a:r>
                        <a:rPr lang="fa-IR" sz="1900" b="1" kern="1200" dirty="0" smtClean="0">
                          <a:solidFill>
                            <a:schemeClr val="tx1"/>
                          </a:solidFill>
                          <a:latin typeface="+mn-lt"/>
                          <a:ea typeface="+mn-ea"/>
                          <a:cs typeface="B Lotus" pitchFamily="2" charset="-78"/>
                        </a:rPr>
                        <a:t>؛</a:t>
                      </a:r>
                      <a:r>
                        <a:rPr lang="fa-IR" sz="1900" b="1" kern="1200" dirty="0" smtClean="0">
                          <a:solidFill>
                            <a:schemeClr val="tx1"/>
                          </a:solidFill>
                          <a:effectLst>
                            <a:glow rad="139700">
                              <a:schemeClr val="accent2">
                                <a:satMod val="175000"/>
                                <a:alpha val="40000"/>
                              </a:schemeClr>
                            </a:glow>
                          </a:effectLst>
                          <a:latin typeface="+mn-lt"/>
                          <a:ea typeface="+mn-ea"/>
                          <a:cs typeface="B Lotus" pitchFamily="2" charset="-78"/>
                        </a:rPr>
                        <a:t> *</a:t>
                      </a:r>
                      <a:r>
                        <a:rPr lang="fa-IR" sz="1900" b="1" kern="1200" dirty="0" smtClean="0">
                          <a:solidFill>
                            <a:schemeClr val="tx1"/>
                          </a:solidFill>
                          <a:latin typeface="+mn-lt"/>
                          <a:ea typeface="+mn-ea"/>
                          <a:cs typeface="B Lotus" pitchFamily="2" charset="-78"/>
                        </a:rPr>
                        <a:t>«اگر در آسمان و زمين، جز«اللَّه» خدايان ديگرى بود، فاسد مى‏شدند.</a:t>
                      </a:r>
                      <a:endParaRPr lang="en-US" sz="1900" b="1" kern="1200" dirty="0" smtClean="0">
                        <a:solidFill>
                          <a:schemeClr val="tx1"/>
                        </a:solidFill>
                        <a:latin typeface="+mn-lt"/>
                        <a:ea typeface="+mn-ea"/>
                        <a:cs typeface="B Lotus" pitchFamily="2" charset="-78"/>
                      </a:endParaRPr>
                    </a:p>
                    <a:p>
                      <a:pPr algn="just" rtl="1">
                        <a:lnSpc>
                          <a:spcPct val="150000"/>
                        </a:lnSpc>
                      </a:pPr>
                      <a:r>
                        <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2. داستان گويي و پنددهي:</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1900" b="1" kern="1200" dirty="0" smtClean="0">
                          <a:solidFill>
                            <a:schemeClr val="tx1"/>
                          </a:solidFill>
                          <a:latin typeface="+mn-lt"/>
                          <a:ea typeface="+mn-ea"/>
                          <a:cs typeface="B Lotus" pitchFamily="2" charset="-78"/>
                        </a:rPr>
                        <a:t>گاهی برای تربیت می‏توان از قصه‏های زیبا و جذّاب استفاده کرده و این همان سبکی است که خداوند در قرآن از آن استفاده می‏کند.</a:t>
                      </a:r>
                      <a:endParaRPr lang="en-US" sz="1900" b="1" kern="1200" dirty="0" smtClean="0">
                        <a:solidFill>
                          <a:schemeClr val="tx1"/>
                        </a:solidFill>
                        <a:latin typeface="+mn-lt"/>
                        <a:ea typeface="+mn-ea"/>
                        <a:cs typeface="B Lotus" pitchFamily="2" charset="-78"/>
                      </a:endParaRPr>
                    </a:p>
                    <a:p>
                      <a:pPr algn="just" rtl="1">
                        <a:lnSpc>
                          <a:spcPct val="150000"/>
                        </a:lnSpc>
                      </a:pPr>
                      <a:r>
                        <a:rPr lang="en-US" sz="1900" b="1" kern="1200" dirty="0" smtClean="0">
                          <a:solidFill>
                            <a:schemeClr val="tx1"/>
                          </a:solidFill>
                          <a:latin typeface="+mn-lt"/>
                          <a:ea typeface="+mn-ea"/>
                          <a:cs typeface="B Lotus" pitchFamily="2" charset="-78"/>
                        </a:rPr>
                        <a:t>]</a:t>
                      </a:r>
                      <a:r>
                        <a:rPr lang="ar-SA" sz="1900" b="1" kern="1200" dirty="0" smtClean="0">
                          <a:solidFill>
                            <a:schemeClr val="tx1"/>
                          </a:solidFill>
                          <a:latin typeface="+mn-lt"/>
                          <a:ea typeface="+mn-ea"/>
                          <a:cs typeface="B Lotus" pitchFamily="2" charset="-78"/>
                        </a:rPr>
                        <a:t>فَاقْصُصِ الْقَصَصَ لَعَلَّهُمْ يتَفَكرُونَ</a:t>
                      </a:r>
                      <a:r>
                        <a:rPr lang="en-US" sz="1900" b="1" kern="1200" dirty="0" smtClean="0">
                          <a:solidFill>
                            <a:schemeClr val="tx1"/>
                          </a:solidFill>
                          <a:latin typeface="+mn-lt"/>
                          <a:ea typeface="+mn-ea"/>
                          <a:cs typeface="B Lotus" pitchFamily="2" charset="-78"/>
                        </a:rPr>
                        <a:t>[</a:t>
                      </a:r>
                      <a:r>
                        <a:rPr lang="ar-SA" sz="1900" b="1" kern="1200" dirty="0" smtClean="0">
                          <a:solidFill>
                            <a:schemeClr val="tx1"/>
                          </a:solidFill>
                          <a:latin typeface="+mn-lt"/>
                          <a:ea typeface="+mn-ea"/>
                          <a:cs typeface="B Lotus" pitchFamily="2" charset="-78"/>
                        </a:rPr>
                        <a:t>؛</a:t>
                      </a:r>
                      <a:r>
                        <a:rPr lang="fa-IR" sz="1900" b="1" kern="1200" dirty="0" smtClean="0">
                          <a:solidFill>
                            <a:schemeClr val="tx1"/>
                          </a:solidFill>
                          <a:effectLst>
                            <a:glow rad="139700">
                              <a:schemeClr val="accent2">
                                <a:satMod val="175000"/>
                                <a:alpha val="40000"/>
                              </a:schemeClr>
                            </a:glow>
                          </a:effectLst>
                          <a:latin typeface="+mn-lt"/>
                          <a:ea typeface="+mn-ea"/>
                          <a:cs typeface="B Lotus" pitchFamily="2" charset="-78"/>
                        </a:rPr>
                        <a:t> ** </a:t>
                      </a:r>
                      <a:r>
                        <a:rPr lang="ar-SA" sz="1900" b="1" kern="1200" dirty="0" smtClean="0">
                          <a:solidFill>
                            <a:schemeClr val="tx1"/>
                          </a:solidFill>
                          <a:latin typeface="+mn-lt"/>
                          <a:ea typeface="+mn-ea"/>
                          <a:cs typeface="B Lotus" pitchFamily="2" charset="-78"/>
                        </a:rPr>
                        <a:t>«اين داستان‏ها را (براى آن‏ها) بازگو كن، شايد بينديشند (و بيدار شوند).»</a:t>
                      </a:r>
                      <a:endParaRPr lang="fa-IR" sz="1900" b="1" kern="1200" dirty="0" smtClean="0">
                        <a:solidFill>
                          <a:schemeClr val="tx1"/>
                        </a:solidFill>
                        <a:latin typeface="+mn-lt"/>
                        <a:ea typeface="+mn-ea"/>
                        <a:cs typeface="B Lotus" pitchFamily="2" charset="-78"/>
                      </a:endParaRPr>
                    </a:p>
                    <a:p>
                      <a:pPr algn="just" rtl="1">
                        <a:lnSpc>
                          <a:spcPct val="150000"/>
                        </a:lnSpc>
                      </a:pPr>
                      <a:r>
                        <a:rPr lang="fa-IR" sz="16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600" b="0" kern="1200" dirty="0" smtClean="0">
                          <a:solidFill>
                            <a:schemeClr val="tx1"/>
                          </a:solidFill>
                          <a:latin typeface="+mn-lt"/>
                          <a:ea typeface="+mn-ea"/>
                          <a:cs typeface="B Lotus" pitchFamily="2" charset="-78"/>
                        </a:rPr>
                        <a:t>انبياء: 22.</a:t>
                      </a:r>
                      <a:endParaRPr lang="en-US" sz="1600" b="1" kern="1200" dirty="0" smtClean="0">
                        <a:solidFill>
                          <a:schemeClr val="tx1"/>
                        </a:solidFill>
                        <a:latin typeface="+mn-lt"/>
                        <a:ea typeface="+mn-ea"/>
                        <a:cs typeface="B Lotus" pitchFamily="2" charset="-78"/>
                      </a:endParaRPr>
                    </a:p>
                    <a:p>
                      <a:pPr algn="just" rtl="1">
                        <a:lnSpc>
                          <a:spcPct val="150000"/>
                        </a:lnSpc>
                      </a:pPr>
                      <a:r>
                        <a:rPr lang="fa-IR" sz="16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600" b="0" kern="1200" dirty="0" smtClean="0">
                          <a:solidFill>
                            <a:schemeClr val="tx1"/>
                          </a:solidFill>
                          <a:latin typeface="+mn-lt"/>
                          <a:ea typeface="+mn-ea"/>
                          <a:cs typeface="B Lotus" pitchFamily="2" charset="-78"/>
                        </a:rPr>
                        <a:t>اعراف: 176.</a:t>
                      </a:r>
                      <a:endParaRPr lang="en-US" sz="16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234384" y="122418"/>
            <a:ext cx="2110585"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وسوم</a:t>
            </a:r>
          </a:p>
          <a:p>
            <a:pPr algn="ctr"/>
            <a:r>
              <a:rPr lang="fa-IR" sz="1700" b="1" dirty="0" smtClean="0">
                <a:effectLst>
                  <a:glow rad="101600">
                    <a:schemeClr val="accent3">
                      <a:satMod val="175000"/>
                      <a:alpha val="40000"/>
                    </a:schemeClr>
                  </a:glow>
                </a:effectLst>
                <a:cs typeface="B Mitra" pitchFamily="2" charset="-78"/>
              </a:rPr>
              <a:t>قالب نسخه ای</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3857620"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3571868"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28611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00036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271461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428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14310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185229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57160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14348"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2"/>
                                        </p:tgtEl>
                                        <p:attrNameLst>
                                          <p:attrName>style.visibility</p:attrName>
                                        </p:attrNameLst>
                                      </p:cBhvr>
                                      <p:to>
                                        <p:strVal val="visible"/>
                                      </p:to>
                                    </p:set>
                                    <p:anim calcmode="lin" valueType="num">
                                      <p:cBhvr additive="base">
                                        <p:cTn id="76" dur="1000" fill="hold"/>
                                        <p:tgtEl>
                                          <p:spTgt spid="22"/>
                                        </p:tgtEl>
                                        <p:attrNameLst>
                                          <p:attrName>ppt_x</p:attrName>
                                        </p:attrNameLst>
                                      </p:cBhvr>
                                      <p:tavLst>
                                        <p:tav tm="0">
                                          <p:val>
                                            <p:strVal val="0-#ppt_w/2"/>
                                          </p:val>
                                        </p:tav>
                                        <p:tav tm="100000">
                                          <p:val>
                                            <p:strVal val="#ppt_x"/>
                                          </p:val>
                                        </p:tav>
                                      </p:tavLst>
                                    </p:anim>
                                    <p:anim calcmode="lin" valueType="num">
                                      <p:cBhvr additive="base">
                                        <p:cTn id="77" dur="1000" fill="hold"/>
                                        <p:tgtEl>
                                          <p:spTgt spid="22"/>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0"/>
                                        </p:tgtEl>
                                        <p:attrNameLst>
                                          <p:attrName>style.visibility</p:attrName>
                                        </p:attrNameLst>
                                      </p:cBhvr>
                                      <p:to>
                                        <p:strVal val="visible"/>
                                      </p:to>
                                    </p:set>
                                    <p:anim calcmode="lin" valueType="num">
                                      <p:cBhvr additive="base">
                                        <p:cTn id="80" dur="1000" fill="hold"/>
                                        <p:tgtEl>
                                          <p:spTgt spid="20"/>
                                        </p:tgtEl>
                                        <p:attrNameLst>
                                          <p:attrName>ppt_x</p:attrName>
                                        </p:attrNameLst>
                                      </p:cBhvr>
                                      <p:tavLst>
                                        <p:tav tm="0">
                                          <p:val>
                                            <p:strVal val="0-#ppt_w/2"/>
                                          </p:val>
                                        </p:tav>
                                        <p:tav tm="100000">
                                          <p:val>
                                            <p:strVal val="#ppt_x"/>
                                          </p:val>
                                        </p:tav>
                                      </p:tavLst>
                                    </p:anim>
                                    <p:anim calcmode="lin" valueType="num">
                                      <p:cBhvr additive="base">
                                        <p:cTn id="81" dur="1000" fill="hold"/>
                                        <p:tgtEl>
                                          <p:spTgt spid="20"/>
                                        </p:tgtEl>
                                        <p:attrNameLst>
                                          <p:attrName>ppt_y</p:attrName>
                                        </p:attrNameLst>
                                      </p:cBhvr>
                                      <p:tavLst>
                                        <p:tav tm="0">
                                          <p:val>
                                            <p:strVal val="#ppt_y"/>
                                          </p:val>
                                        </p:tav>
                                        <p:tav tm="100000">
                                          <p:val>
                                            <p:strVal val="#ppt_y"/>
                                          </p:val>
                                        </p:tav>
                                      </p:tavLst>
                                    </p:anim>
                                  </p:childTnLst>
                                </p:cTn>
                              </p:par>
                            </p:childTnLst>
                          </p:cTn>
                        </p:par>
                        <p:par>
                          <p:cTn id="82" fill="hold">
                            <p:stCondLst>
                              <p:cond delay="2000"/>
                            </p:stCondLst>
                            <p:childTnLst>
                              <p:par>
                                <p:cTn id="83" presetID="10" presetClass="entr" presetSubtype="0" fill="hold" nodeType="afterEffect">
                                  <p:stCondLst>
                                    <p:cond delay="0"/>
                                  </p:stCondLst>
                                  <p:childTnLst>
                                    <p:set>
                                      <p:cBhvr>
                                        <p:cTn id="84" dur="1" fill="hold">
                                          <p:stCondLst>
                                            <p:cond delay="0"/>
                                          </p:stCondLst>
                                        </p:cTn>
                                        <p:tgtEl>
                                          <p:spTgt spid="30"/>
                                        </p:tgtEl>
                                        <p:attrNameLst>
                                          <p:attrName>style.visibility</p:attrName>
                                        </p:attrNameLst>
                                      </p:cBhvr>
                                      <p:to>
                                        <p:strVal val="visible"/>
                                      </p:to>
                                    </p:set>
                                    <p:animEffect transition="in" filter="fade">
                                      <p:cBhvr>
                                        <p:cTn id="85"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Lst>
  </p:timing>
</p:sld>
</file>

<file path=ppt/slides/slide298.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3. ذكر غايت و نتايج وخيم كارها:</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1800" b="1" kern="1200" dirty="0" smtClean="0">
                          <a:solidFill>
                            <a:schemeClr val="tx1"/>
                          </a:solidFill>
                          <a:latin typeface="+mn-lt"/>
                          <a:ea typeface="+mn-ea"/>
                          <a:cs typeface="B Lotus" pitchFamily="2" charset="-78"/>
                        </a:rPr>
                        <a:t>گاهی با تبیین درست و ذکر ضررهایی که ترک بعضی از کارها و یا انجام بعضی از کارها دارد، می‏توانیم فرزندان خود را درست تربیت کنیم.</a:t>
                      </a:r>
                      <a:endParaRPr lang="en-US" sz="1800" b="1" kern="1200" dirty="0" smtClean="0">
                        <a:solidFill>
                          <a:schemeClr val="tx1"/>
                        </a:solidFill>
                        <a:latin typeface="+mn-lt"/>
                        <a:ea typeface="+mn-ea"/>
                        <a:cs typeface="B Lotus" pitchFamily="2" charset="-78"/>
                      </a:endParaRPr>
                    </a:p>
                    <a:p>
                      <a:pPr algn="just" rtl="1">
                        <a:lnSpc>
                          <a:spcPct val="150000"/>
                        </a:lnSpc>
                      </a:pPr>
                      <a:r>
                        <a:rPr lang="en-US" sz="1800" b="1" kern="1200" dirty="0" smtClean="0">
                          <a:solidFill>
                            <a:schemeClr val="tx1"/>
                          </a:solidFill>
                          <a:latin typeface="+mn-lt"/>
                          <a:ea typeface="+mn-ea"/>
                          <a:cs typeface="B Lotus" pitchFamily="2" charset="-78"/>
                        </a:rPr>
                        <a:t>]</a:t>
                      </a:r>
                      <a:r>
                        <a:rPr lang="fa-IR" sz="1800" b="1" kern="1200" dirty="0" smtClean="0">
                          <a:solidFill>
                            <a:schemeClr val="tx1"/>
                          </a:solidFill>
                          <a:latin typeface="+mn-lt"/>
                          <a:ea typeface="+mn-ea"/>
                          <a:cs typeface="B Lotus" pitchFamily="2" charset="-78"/>
                        </a:rPr>
                        <a:t>وَ لا تَنازَعُوا فَتَفْشَلُوا</a:t>
                      </a:r>
                      <a:r>
                        <a:rPr lang="en-US" sz="1800" b="1" kern="1200" dirty="0" smtClean="0">
                          <a:solidFill>
                            <a:schemeClr val="tx1"/>
                          </a:solidFill>
                          <a:latin typeface="+mn-lt"/>
                          <a:ea typeface="+mn-ea"/>
                          <a:cs typeface="B Lotus" pitchFamily="2" charset="-78"/>
                        </a:rPr>
                        <a:t>[</a:t>
                      </a: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fa-IR" sz="1800" b="1" kern="1200" dirty="0" smtClean="0">
                          <a:solidFill>
                            <a:schemeClr val="tx1"/>
                          </a:solidFill>
                          <a:latin typeface="+mn-lt"/>
                          <a:ea typeface="+mn-ea"/>
                          <a:cs typeface="B Lotus" pitchFamily="2" charset="-78"/>
                        </a:rPr>
                        <a:t>؛«و نزاع (و كشمكش) نكنيد، تا سست نشويد.»</a:t>
                      </a:r>
                      <a:endParaRPr lang="en-US" sz="1800" b="1" kern="1200" dirty="0" smtClean="0">
                        <a:solidFill>
                          <a:schemeClr val="tx1"/>
                        </a:solidFill>
                        <a:latin typeface="+mn-lt"/>
                        <a:ea typeface="+mn-ea"/>
                        <a:cs typeface="B Lotus" pitchFamily="2" charset="-78"/>
                      </a:endParaRPr>
                    </a:p>
                    <a:p>
                      <a:pPr algn="just" rtl="1">
                        <a:lnSpc>
                          <a:spcPct val="150000"/>
                        </a:lnSpc>
                      </a:pPr>
                      <a:r>
                        <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4. ذكر نتايج خوب كارهاي شايسته:</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en-US" sz="1800" b="1" kern="1200" dirty="0" smtClean="0">
                          <a:solidFill>
                            <a:schemeClr val="tx1"/>
                          </a:solidFill>
                          <a:latin typeface="+mn-lt"/>
                          <a:ea typeface="+mn-ea"/>
                          <a:cs typeface="B Lotus" pitchFamily="2" charset="-78"/>
                        </a:rPr>
                        <a:t>]</a:t>
                      </a:r>
                      <a:r>
                        <a:rPr lang="fa-IR" sz="1800" b="1" kern="1200" dirty="0" smtClean="0">
                          <a:solidFill>
                            <a:schemeClr val="tx1"/>
                          </a:solidFill>
                          <a:latin typeface="+mn-lt"/>
                          <a:ea typeface="+mn-ea"/>
                          <a:cs typeface="B Lotus" pitchFamily="2" charset="-78"/>
                        </a:rPr>
                        <a:t>إِنَّ اللّهَ اشْتَري مِنَ الْمُومِنينَ أَنْفُسَهُمْ وَ أَمْوالَهُمْ بِأَنَّ لَهُمُ الْجَنَّة</a:t>
                      </a: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 * </a:t>
                      </a:r>
                      <a:r>
                        <a:rPr lang="en-US" sz="1800" b="1" kern="1200" dirty="0" smtClean="0">
                          <a:solidFill>
                            <a:schemeClr val="tx1"/>
                          </a:solidFill>
                          <a:latin typeface="+mn-lt"/>
                          <a:ea typeface="+mn-ea"/>
                          <a:cs typeface="B Lotus" pitchFamily="2" charset="-78"/>
                        </a:rPr>
                        <a:t>[</a:t>
                      </a:r>
                      <a:r>
                        <a:rPr lang="fa-IR" sz="1800" b="1" kern="1200" dirty="0" smtClean="0">
                          <a:solidFill>
                            <a:schemeClr val="tx1"/>
                          </a:solidFill>
                          <a:latin typeface="+mn-lt"/>
                          <a:ea typeface="+mn-ea"/>
                          <a:cs typeface="B Lotus" pitchFamily="2" charset="-78"/>
                        </a:rPr>
                        <a:t>«خداوند از مؤمنان، جان‏ها و اموالشان را خريدارى كرده، كه (در برابرش) بهشت براى آنان باشد.»</a:t>
                      </a:r>
                      <a:endParaRPr lang="en-US" sz="1800" b="1" kern="1200" dirty="0" smtClean="0">
                        <a:solidFill>
                          <a:schemeClr val="tx1"/>
                        </a:solidFill>
                        <a:latin typeface="+mn-lt"/>
                        <a:ea typeface="+mn-ea"/>
                        <a:cs typeface="B Lotus" pitchFamily="2" charset="-78"/>
                      </a:endParaRPr>
                    </a:p>
                    <a:p>
                      <a:pPr algn="just" rtl="1">
                        <a:lnSpc>
                          <a:spcPct val="150000"/>
                        </a:lnSpc>
                      </a:pPr>
                      <a:r>
                        <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5. تمثيل و تشبيه:</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1800" b="1" kern="1200" dirty="0" smtClean="0">
                          <a:solidFill>
                            <a:schemeClr val="tx1"/>
                          </a:solidFill>
                          <a:latin typeface="+mn-lt"/>
                          <a:ea typeface="+mn-ea"/>
                          <a:cs typeface="B Lotus" pitchFamily="2" charset="-78"/>
                        </a:rPr>
                        <a:t>خداوند برای تربیت انسانها در بسیاری از مواقع از تمثیل و تشبیه استفاده می‏کند:</a:t>
                      </a:r>
                      <a:endParaRPr lang="en-US" sz="1800" b="1" kern="1200" dirty="0" smtClean="0">
                        <a:solidFill>
                          <a:schemeClr val="tx1"/>
                        </a:solidFill>
                        <a:latin typeface="+mn-lt"/>
                        <a:ea typeface="+mn-ea"/>
                        <a:cs typeface="B Lotus" pitchFamily="2" charset="-78"/>
                      </a:endParaRPr>
                    </a:p>
                    <a:p>
                      <a:pPr algn="just" rtl="1">
                        <a:lnSpc>
                          <a:spcPct val="150000"/>
                        </a:lnSpc>
                      </a:pPr>
                      <a:r>
                        <a:rPr lang="en-US" sz="1800" b="1" kern="1200" dirty="0" smtClean="0">
                          <a:solidFill>
                            <a:schemeClr val="tx1"/>
                          </a:solidFill>
                          <a:latin typeface="+mn-lt"/>
                          <a:ea typeface="+mn-ea"/>
                          <a:cs typeface="B Lotus" pitchFamily="2" charset="-78"/>
                        </a:rPr>
                        <a:t>]</a:t>
                      </a:r>
                      <a:r>
                        <a:rPr lang="ar-SA" sz="1800" b="1" kern="1200" dirty="0" smtClean="0">
                          <a:solidFill>
                            <a:schemeClr val="tx1"/>
                          </a:solidFill>
                          <a:latin typeface="+mn-lt"/>
                          <a:ea typeface="+mn-ea"/>
                          <a:cs typeface="B Lotus" pitchFamily="2" charset="-78"/>
                        </a:rPr>
                        <a:t>وَ تِلْك الْأَمْثالُ نَضْرِبُها لِلنّاسِ لَعَلَّهُمْ يتَفَكّرُون</a:t>
                      </a:r>
                      <a:r>
                        <a:rPr lang="en-US" sz="1800" b="1" kern="1200" dirty="0" smtClean="0">
                          <a:solidFill>
                            <a:schemeClr val="tx1"/>
                          </a:solidFill>
                          <a:latin typeface="+mn-lt"/>
                          <a:ea typeface="+mn-ea"/>
                          <a:cs typeface="B Lotus" pitchFamily="2" charset="-78"/>
                        </a:rPr>
                        <a:t>[</a:t>
                      </a: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1" kern="1200" dirty="0" smtClean="0">
                          <a:solidFill>
                            <a:schemeClr val="tx1"/>
                          </a:solidFill>
                          <a:latin typeface="+mn-lt"/>
                          <a:ea typeface="+mn-ea"/>
                          <a:cs typeface="B Lotus" pitchFamily="2" charset="-78"/>
                        </a:rPr>
                        <a:t>؛«اينها مثال‏هايى است كه براى مردم مى‏زنيم، شايد در آن بينديشيد!» </a:t>
                      </a:r>
                      <a:endParaRPr lang="fa-IR" sz="1800" b="1" kern="1200" dirty="0" smtClean="0">
                        <a:solidFill>
                          <a:schemeClr val="tx1"/>
                        </a:solidFill>
                        <a:latin typeface="+mn-lt"/>
                        <a:ea typeface="+mn-ea"/>
                        <a:cs typeface="B Lotus" pitchFamily="2" charset="-78"/>
                      </a:endParaRPr>
                    </a:p>
                    <a:p>
                      <a:pPr algn="just" rtl="1">
                        <a:lnSpc>
                          <a:spcPct val="150000"/>
                        </a:lnSpc>
                      </a:pP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600" b="0" kern="1200" dirty="0" smtClean="0">
                          <a:solidFill>
                            <a:schemeClr val="tx1"/>
                          </a:solidFill>
                          <a:latin typeface="+mn-lt"/>
                          <a:ea typeface="+mn-ea"/>
                          <a:cs typeface="B Lotus" pitchFamily="2" charset="-78"/>
                        </a:rPr>
                        <a:t>انفال: 46.</a:t>
                      </a:r>
                      <a:endParaRPr lang="en-US" sz="1600" b="1" kern="1200" dirty="0" smtClean="0">
                        <a:solidFill>
                          <a:schemeClr val="tx1"/>
                        </a:solidFill>
                        <a:latin typeface="+mn-lt"/>
                        <a:ea typeface="+mn-ea"/>
                        <a:cs typeface="B Lotus" pitchFamily="2" charset="-78"/>
                      </a:endParaRPr>
                    </a:p>
                    <a:p>
                      <a:pPr algn="just" rtl="1">
                        <a:lnSpc>
                          <a:spcPct val="100000"/>
                        </a:lnSpc>
                      </a:pPr>
                      <a:r>
                        <a:rPr lang="fa-IR" sz="16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600" b="0" kern="1200" dirty="0" smtClean="0">
                          <a:solidFill>
                            <a:schemeClr val="tx1"/>
                          </a:solidFill>
                          <a:latin typeface="+mn-lt"/>
                          <a:ea typeface="+mn-ea"/>
                          <a:cs typeface="B Lotus" pitchFamily="2" charset="-78"/>
                        </a:rPr>
                        <a:t> توبه: 111.</a:t>
                      </a:r>
                      <a:endParaRPr lang="en-US" sz="1600" b="1" kern="1200" dirty="0" smtClean="0">
                        <a:solidFill>
                          <a:schemeClr val="tx1"/>
                        </a:solidFill>
                        <a:latin typeface="+mn-lt"/>
                        <a:ea typeface="+mn-ea"/>
                        <a:cs typeface="B Lotus" pitchFamily="2" charset="-78"/>
                      </a:endParaRPr>
                    </a:p>
                    <a:p>
                      <a:pPr algn="just" rtl="1">
                        <a:lnSpc>
                          <a:spcPct val="100000"/>
                        </a:lnSpc>
                      </a:pPr>
                      <a:r>
                        <a:rPr lang="fa-IR" sz="16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600" b="0" kern="1200" dirty="0" smtClean="0">
                          <a:solidFill>
                            <a:schemeClr val="tx1"/>
                          </a:solidFill>
                          <a:latin typeface="+mn-lt"/>
                          <a:ea typeface="+mn-ea"/>
                          <a:cs typeface="B Lotus" pitchFamily="2" charset="-78"/>
                        </a:rPr>
                        <a:t>حشر: 21.</a:t>
                      </a:r>
                      <a:endParaRPr lang="en-US" sz="16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234384" y="122418"/>
            <a:ext cx="2110585"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وسوم</a:t>
            </a:r>
          </a:p>
          <a:p>
            <a:pPr algn="ctr"/>
            <a:r>
              <a:rPr lang="fa-IR" sz="1700" b="1" dirty="0" smtClean="0">
                <a:effectLst>
                  <a:glow rad="101600">
                    <a:schemeClr val="accent3">
                      <a:satMod val="175000"/>
                      <a:alpha val="40000"/>
                    </a:schemeClr>
                  </a:glow>
                </a:effectLst>
                <a:cs typeface="B Mitra" pitchFamily="2" charset="-78"/>
              </a:rPr>
              <a:t>قالب نسخه ای</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3857620"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3571868"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28611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00036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271461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428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14310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185229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57160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gd name="adj" fmla="val 0"/>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14348" y="538290"/>
            <a:ext cx="396000"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2"/>
                                        </p:tgtEl>
                                        <p:attrNameLst>
                                          <p:attrName>style.visibility</p:attrName>
                                        </p:attrNameLst>
                                      </p:cBhvr>
                                      <p:to>
                                        <p:strVal val="visible"/>
                                      </p:to>
                                    </p:set>
                                    <p:anim calcmode="lin" valueType="num">
                                      <p:cBhvr additive="base">
                                        <p:cTn id="76" dur="1000" fill="hold"/>
                                        <p:tgtEl>
                                          <p:spTgt spid="22"/>
                                        </p:tgtEl>
                                        <p:attrNameLst>
                                          <p:attrName>ppt_x</p:attrName>
                                        </p:attrNameLst>
                                      </p:cBhvr>
                                      <p:tavLst>
                                        <p:tav tm="0">
                                          <p:val>
                                            <p:strVal val="0-#ppt_w/2"/>
                                          </p:val>
                                        </p:tav>
                                        <p:tav tm="100000">
                                          <p:val>
                                            <p:strVal val="#ppt_x"/>
                                          </p:val>
                                        </p:tav>
                                      </p:tavLst>
                                    </p:anim>
                                    <p:anim calcmode="lin" valueType="num">
                                      <p:cBhvr additive="base">
                                        <p:cTn id="77" dur="1000" fill="hold"/>
                                        <p:tgtEl>
                                          <p:spTgt spid="22"/>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0"/>
                                        </p:tgtEl>
                                        <p:attrNameLst>
                                          <p:attrName>style.visibility</p:attrName>
                                        </p:attrNameLst>
                                      </p:cBhvr>
                                      <p:to>
                                        <p:strVal val="visible"/>
                                      </p:to>
                                    </p:set>
                                    <p:anim calcmode="lin" valueType="num">
                                      <p:cBhvr additive="base">
                                        <p:cTn id="80" dur="1000" fill="hold"/>
                                        <p:tgtEl>
                                          <p:spTgt spid="20"/>
                                        </p:tgtEl>
                                        <p:attrNameLst>
                                          <p:attrName>ppt_x</p:attrName>
                                        </p:attrNameLst>
                                      </p:cBhvr>
                                      <p:tavLst>
                                        <p:tav tm="0">
                                          <p:val>
                                            <p:strVal val="0-#ppt_w/2"/>
                                          </p:val>
                                        </p:tav>
                                        <p:tav tm="100000">
                                          <p:val>
                                            <p:strVal val="#ppt_x"/>
                                          </p:val>
                                        </p:tav>
                                      </p:tavLst>
                                    </p:anim>
                                    <p:anim calcmode="lin" valueType="num">
                                      <p:cBhvr additive="base">
                                        <p:cTn id="81" dur="1000" fill="hold"/>
                                        <p:tgtEl>
                                          <p:spTgt spid="20"/>
                                        </p:tgtEl>
                                        <p:attrNameLst>
                                          <p:attrName>ppt_y</p:attrName>
                                        </p:attrNameLst>
                                      </p:cBhvr>
                                      <p:tavLst>
                                        <p:tav tm="0">
                                          <p:val>
                                            <p:strVal val="#ppt_y"/>
                                          </p:val>
                                        </p:tav>
                                        <p:tav tm="100000">
                                          <p:val>
                                            <p:strVal val="#ppt_y"/>
                                          </p:val>
                                        </p:tav>
                                      </p:tavLst>
                                    </p:anim>
                                  </p:childTnLst>
                                </p:cTn>
                              </p:par>
                            </p:childTnLst>
                          </p:cTn>
                        </p:par>
                        <p:par>
                          <p:cTn id="82" fill="hold">
                            <p:stCondLst>
                              <p:cond delay="2000"/>
                            </p:stCondLst>
                            <p:childTnLst>
                              <p:par>
                                <p:cTn id="83" presetID="10" presetClass="entr" presetSubtype="0" fill="hold" nodeType="afterEffect">
                                  <p:stCondLst>
                                    <p:cond delay="0"/>
                                  </p:stCondLst>
                                  <p:childTnLst>
                                    <p:set>
                                      <p:cBhvr>
                                        <p:cTn id="84" dur="1" fill="hold">
                                          <p:stCondLst>
                                            <p:cond delay="0"/>
                                          </p:stCondLst>
                                        </p:cTn>
                                        <p:tgtEl>
                                          <p:spTgt spid="30"/>
                                        </p:tgtEl>
                                        <p:attrNameLst>
                                          <p:attrName>style.visibility</p:attrName>
                                        </p:attrNameLst>
                                      </p:cBhvr>
                                      <p:to>
                                        <p:strVal val="visible"/>
                                      </p:to>
                                    </p:set>
                                    <p:animEffect transition="in" filter="fade">
                                      <p:cBhvr>
                                        <p:cTn id="85"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Lst>
  </p:timing>
</p:sld>
</file>

<file path=ppt/slides/slide299.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6. سير آفاقي</a:t>
                      </a:r>
                      <a:r>
                        <a:rPr lang="fa-IR" sz="2000" b="1" kern="1200" dirty="0" smtClean="0">
                          <a:solidFill>
                            <a:schemeClr val="tx1"/>
                          </a:solidFill>
                          <a:latin typeface="+mn-lt"/>
                          <a:ea typeface="+mn-ea"/>
                          <a:cs typeface="B Lotus" pitchFamily="2" charset="-78"/>
                        </a:rPr>
                        <a:t>:</a:t>
                      </a: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latin typeface="+mn-lt"/>
                          <a:ea typeface="+mn-ea"/>
                          <a:cs typeface="B Lotus" pitchFamily="2" charset="-78"/>
                        </a:rPr>
                        <a:t>أفَلا ينْظُرُونَ إِلَي الْإِبِلِ كيفَ خُلِقَت</a:t>
                      </a: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fa-IR" sz="2000" b="1" kern="1200" dirty="0" smtClean="0">
                          <a:solidFill>
                            <a:schemeClr val="tx1"/>
                          </a:solidFill>
                          <a:latin typeface="+mn-lt"/>
                          <a:ea typeface="+mn-ea"/>
                          <a:cs typeface="B Lotus" pitchFamily="2" charset="-78"/>
                        </a:rPr>
                        <a:t>؛«آيا آنان به شتر نمى‏نگرند كه چگونه آفريده شده است؟!»</a:t>
                      </a:r>
                      <a:endParaRPr lang="en-US" sz="2000" b="1" kern="1200" dirty="0" smtClean="0">
                        <a:solidFill>
                          <a:schemeClr val="tx1"/>
                        </a:solidFill>
                        <a:latin typeface="+mn-lt"/>
                        <a:ea typeface="+mn-ea"/>
                        <a:cs typeface="B Lotus" pitchFamily="2" charset="-78"/>
                      </a:endParaRPr>
                    </a:p>
                    <a:p>
                      <a:pPr algn="just" rtl="1">
                        <a:lnSpc>
                          <a:spcPct val="150000"/>
                        </a:lnSpc>
                      </a:pPr>
                      <a:r>
                        <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7. پرهيز از روش‏هاي غلط تربيتي:</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buFont typeface="Arial" pitchFamily="34" charset="0"/>
                        <a:buChar char="•"/>
                      </a:pPr>
                      <a:r>
                        <a:rPr lang="fa-IR" sz="2000" b="1" kern="1200" dirty="0" smtClean="0">
                          <a:solidFill>
                            <a:schemeClr val="tx1"/>
                          </a:solidFill>
                          <a:latin typeface="+mn-lt"/>
                          <a:ea typeface="+mn-ea"/>
                          <a:cs typeface="B Lotus" pitchFamily="2" charset="-78"/>
                        </a:rPr>
                        <a:t>اعمال غريزه‏ی شهوت و بي‌بند و باري در برابر كودك. </a:t>
                      </a:r>
                      <a:endParaRPr lang="en-US" sz="2000" b="1" kern="1200" dirty="0" smtClean="0">
                        <a:solidFill>
                          <a:schemeClr val="tx1"/>
                        </a:solidFill>
                        <a:latin typeface="+mn-lt"/>
                        <a:ea typeface="+mn-ea"/>
                        <a:cs typeface="B Lotus" pitchFamily="2" charset="-78"/>
                      </a:endParaRPr>
                    </a:p>
                    <a:p>
                      <a:pPr lvl="1" algn="just" rtl="1">
                        <a:lnSpc>
                          <a:spcPct val="150000"/>
                        </a:lnSpc>
                        <a:buFont typeface="Arial" pitchFamily="34" charset="0"/>
                        <a:buChar char="•"/>
                      </a:pPr>
                      <a:r>
                        <a:rPr lang="fa-IR" sz="2000" b="1" kern="1200" dirty="0" smtClean="0">
                          <a:solidFill>
                            <a:schemeClr val="tx1"/>
                          </a:solidFill>
                          <a:latin typeface="+mn-lt"/>
                          <a:ea typeface="+mn-ea"/>
                          <a:cs typeface="B Lotus" pitchFamily="2" charset="-78"/>
                        </a:rPr>
                        <a:t>محبّت بي‌مورد و افراطي. </a:t>
                      </a:r>
                      <a:endParaRPr lang="en-US" sz="2000" b="1" kern="1200" dirty="0" smtClean="0">
                        <a:solidFill>
                          <a:schemeClr val="tx1"/>
                        </a:solidFill>
                        <a:latin typeface="+mn-lt"/>
                        <a:ea typeface="+mn-ea"/>
                        <a:cs typeface="B Lotus" pitchFamily="2" charset="-78"/>
                      </a:endParaRPr>
                    </a:p>
                    <a:p>
                      <a:pPr lvl="1" algn="just" rtl="1">
                        <a:lnSpc>
                          <a:spcPct val="150000"/>
                        </a:lnSpc>
                        <a:buFont typeface="Arial" pitchFamily="34" charset="0"/>
                        <a:buChar char="•"/>
                      </a:pPr>
                      <a:r>
                        <a:rPr lang="fa-IR" sz="2000" b="1" kern="1200" dirty="0" smtClean="0">
                          <a:solidFill>
                            <a:schemeClr val="tx1"/>
                          </a:solidFill>
                          <a:latin typeface="+mn-lt"/>
                          <a:ea typeface="+mn-ea"/>
                          <a:cs typeface="B Lotus" pitchFamily="2" charset="-78"/>
                        </a:rPr>
                        <a:t>تهديد و كتك نابه‏جا و آبروي كودك را در انظار ريختن. </a:t>
                      </a:r>
                      <a:endParaRPr lang="en-US" sz="2000" b="1" kern="1200" dirty="0" smtClean="0">
                        <a:solidFill>
                          <a:schemeClr val="tx1"/>
                        </a:solidFill>
                        <a:latin typeface="+mn-lt"/>
                        <a:ea typeface="+mn-ea"/>
                        <a:cs typeface="B Lotus" pitchFamily="2" charset="-78"/>
                      </a:endParaRPr>
                    </a:p>
                    <a:p>
                      <a:pPr lvl="1" algn="just" rtl="1">
                        <a:lnSpc>
                          <a:spcPct val="150000"/>
                        </a:lnSpc>
                        <a:buFont typeface="Arial" pitchFamily="34" charset="0"/>
                        <a:buChar char="•"/>
                      </a:pPr>
                      <a:r>
                        <a:rPr lang="fa-IR" sz="2000" b="1" kern="1200" dirty="0" smtClean="0">
                          <a:solidFill>
                            <a:schemeClr val="tx1"/>
                          </a:solidFill>
                          <a:latin typeface="+mn-lt"/>
                          <a:ea typeface="+mn-ea"/>
                          <a:cs typeface="B Lotus" pitchFamily="2" charset="-78"/>
                        </a:rPr>
                        <a:t>پشتيباني نابه‏جا از او، در مواردي كه با ساير كودكان دعوا کرده است. </a:t>
                      </a:r>
                      <a:endParaRPr lang="en-US" sz="2000" b="1" kern="1200" dirty="0" smtClean="0">
                        <a:solidFill>
                          <a:schemeClr val="tx1"/>
                        </a:solidFill>
                        <a:latin typeface="+mn-lt"/>
                        <a:ea typeface="+mn-ea"/>
                        <a:cs typeface="B Lotus" pitchFamily="2" charset="-78"/>
                      </a:endParaRPr>
                    </a:p>
                    <a:p>
                      <a:pPr lvl="1" algn="just" rtl="1">
                        <a:lnSpc>
                          <a:spcPct val="150000"/>
                        </a:lnSpc>
                        <a:buFont typeface="Arial" pitchFamily="34" charset="0"/>
                        <a:buChar char="•"/>
                      </a:pPr>
                      <a:r>
                        <a:rPr lang="fa-IR" sz="2000" b="1" kern="1200" dirty="0" smtClean="0">
                          <a:solidFill>
                            <a:schemeClr val="tx1"/>
                          </a:solidFill>
                          <a:latin typeface="+mn-lt"/>
                          <a:ea typeface="+mn-ea"/>
                          <a:cs typeface="B Lotus" pitchFamily="2" charset="-78"/>
                        </a:rPr>
                        <a:t>توقّع زياد از كودك. </a:t>
                      </a:r>
                      <a:endParaRPr lang="en-US" sz="2000" b="1" kern="1200" dirty="0" smtClean="0">
                        <a:solidFill>
                          <a:schemeClr val="tx1"/>
                        </a:solidFill>
                        <a:latin typeface="+mn-lt"/>
                        <a:ea typeface="+mn-ea"/>
                        <a:cs typeface="B Lotus" pitchFamily="2" charset="-78"/>
                      </a:endParaRPr>
                    </a:p>
                    <a:p>
                      <a:pPr lvl="1" algn="just" rtl="1">
                        <a:lnSpc>
                          <a:spcPct val="150000"/>
                        </a:lnSpc>
                        <a:buFont typeface="Arial" pitchFamily="34" charset="0"/>
                        <a:buChar char="•"/>
                      </a:pPr>
                      <a:r>
                        <a:rPr lang="fa-IR" sz="2000" b="1" kern="1200" dirty="0" smtClean="0">
                          <a:solidFill>
                            <a:schemeClr val="tx1"/>
                          </a:solidFill>
                          <a:latin typeface="+mn-lt"/>
                          <a:ea typeface="+mn-ea"/>
                          <a:cs typeface="B Lotus" pitchFamily="2" charset="-78"/>
                        </a:rPr>
                        <a:t>بي‌جواب گذاشتن برخی پرسش‌ها، كه کودک مجبور است از افرادی بپرسد كه احياناً سوءقصد دارند و يا سودجو هستند.</a:t>
                      </a:r>
                      <a:endParaRPr lang="en-US" sz="2000" b="1" kern="1200" dirty="0" smtClean="0">
                        <a:solidFill>
                          <a:schemeClr val="tx1"/>
                        </a:solidFill>
                        <a:latin typeface="+mn-lt"/>
                        <a:ea typeface="+mn-ea"/>
                        <a:cs typeface="B Lotus" pitchFamily="2" charset="-78"/>
                      </a:endParaRPr>
                    </a:p>
                    <a:p>
                      <a:pPr lvl="1" algn="just" rtl="1">
                        <a:lnSpc>
                          <a:spcPct val="150000"/>
                        </a:lnSpc>
                        <a:buFont typeface="Arial" pitchFamily="34" charset="0"/>
                        <a:buChar char="•"/>
                      </a:pPr>
                      <a:r>
                        <a:rPr lang="fa-IR" sz="2000" b="1" kern="1200" dirty="0" smtClean="0">
                          <a:solidFill>
                            <a:schemeClr val="tx1"/>
                          </a:solidFill>
                          <a:latin typeface="+mn-lt"/>
                          <a:ea typeface="+mn-ea"/>
                          <a:cs typeface="B Lotus" pitchFamily="2" charset="-78"/>
                        </a:rPr>
                        <a:t>محدود كردن كودك از محبّت، به طوري كه دلسرد شود.</a:t>
                      </a:r>
                      <a:endParaRPr lang="en-US" sz="2000" b="1" kern="1200" dirty="0" smtClean="0">
                        <a:solidFill>
                          <a:schemeClr val="tx1"/>
                        </a:solidFill>
                        <a:latin typeface="+mn-lt"/>
                        <a:ea typeface="+mn-ea"/>
                        <a:cs typeface="B Lotus" pitchFamily="2" charset="-78"/>
                      </a:endParaRPr>
                    </a:p>
                    <a:p>
                      <a:pPr algn="just" rtl="1">
                        <a:lnSpc>
                          <a:spcPct val="150000"/>
                        </a:lnSpc>
                      </a:pP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000" b="0" kern="1200" dirty="0" smtClean="0">
                          <a:solidFill>
                            <a:schemeClr val="tx1"/>
                          </a:solidFill>
                          <a:latin typeface="+mn-lt"/>
                          <a:ea typeface="+mn-ea"/>
                          <a:cs typeface="B Lotus" pitchFamily="2" charset="-78"/>
                        </a:rPr>
                        <a:t>غاشيه: 17.</a:t>
                      </a:r>
                      <a:endParaRPr lang="en-US" sz="20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234384" y="122418"/>
            <a:ext cx="2110585"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وسوم</a:t>
            </a:r>
          </a:p>
          <a:p>
            <a:pPr algn="ctr"/>
            <a:r>
              <a:rPr lang="fa-IR" sz="1700" b="1" dirty="0" smtClean="0">
                <a:effectLst>
                  <a:glow rad="101600">
                    <a:schemeClr val="accent3">
                      <a:satMod val="175000"/>
                      <a:alpha val="40000"/>
                    </a:schemeClr>
                  </a:glow>
                </a:effectLst>
                <a:cs typeface="B Mitra" pitchFamily="2" charset="-78"/>
              </a:rPr>
              <a:t>قالب نسخه ای</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3857620" y="214290"/>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3571868" y="214290"/>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286116"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00036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2714612"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428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14310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1852298"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571604"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142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14348"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3232"/>
            <a:ext cx="396000" cy="247504"/>
          </a:xfrm>
          <a:prstGeom prst="roundRect">
            <a:avLst>
              <a:gd name="adj" fmla="val 0"/>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14348"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2"/>
                                        </p:tgtEl>
                                        <p:attrNameLst>
                                          <p:attrName>style.visibility</p:attrName>
                                        </p:attrNameLst>
                                      </p:cBhvr>
                                      <p:to>
                                        <p:strVal val="visible"/>
                                      </p:to>
                                    </p:set>
                                    <p:anim calcmode="lin" valueType="num">
                                      <p:cBhvr additive="base">
                                        <p:cTn id="76" dur="1000" fill="hold"/>
                                        <p:tgtEl>
                                          <p:spTgt spid="22"/>
                                        </p:tgtEl>
                                        <p:attrNameLst>
                                          <p:attrName>ppt_x</p:attrName>
                                        </p:attrNameLst>
                                      </p:cBhvr>
                                      <p:tavLst>
                                        <p:tav tm="0">
                                          <p:val>
                                            <p:strVal val="0-#ppt_w/2"/>
                                          </p:val>
                                        </p:tav>
                                        <p:tav tm="100000">
                                          <p:val>
                                            <p:strVal val="#ppt_x"/>
                                          </p:val>
                                        </p:tav>
                                      </p:tavLst>
                                    </p:anim>
                                    <p:anim calcmode="lin" valueType="num">
                                      <p:cBhvr additive="base">
                                        <p:cTn id="77" dur="1000" fill="hold"/>
                                        <p:tgtEl>
                                          <p:spTgt spid="22"/>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0"/>
                                        </p:tgtEl>
                                        <p:attrNameLst>
                                          <p:attrName>style.visibility</p:attrName>
                                        </p:attrNameLst>
                                      </p:cBhvr>
                                      <p:to>
                                        <p:strVal val="visible"/>
                                      </p:to>
                                    </p:set>
                                    <p:anim calcmode="lin" valueType="num">
                                      <p:cBhvr additive="base">
                                        <p:cTn id="80" dur="1000" fill="hold"/>
                                        <p:tgtEl>
                                          <p:spTgt spid="20"/>
                                        </p:tgtEl>
                                        <p:attrNameLst>
                                          <p:attrName>ppt_x</p:attrName>
                                        </p:attrNameLst>
                                      </p:cBhvr>
                                      <p:tavLst>
                                        <p:tav tm="0">
                                          <p:val>
                                            <p:strVal val="0-#ppt_w/2"/>
                                          </p:val>
                                        </p:tav>
                                        <p:tav tm="100000">
                                          <p:val>
                                            <p:strVal val="#ppt_x"/>
                                          </p:val>
                                        </p:tav>
                                      </p:tavLst>
                                    </p:anim>
                                    <p:anim calcmode="lin" valueType="num">
                                      <p:cBhvr additive="base">
                                        <p:cTn id="81" dur="1000" fill="hold"/>
                                        <p:tgtEl>
                                          <p:spTgt spid="20"/>
                                        </p:tgtEl>
                                        <p:attrNameLst>
                                          <p:attrName>ppt_y</p:attrName>
                                        </p:attrNameLst>
                                      </p:cBhvr>
                                      <p:tavLst>
                                        <p:tav tm="0">
                                          <p:val>
                                            <p:strVal val="#ppt_y"/>
                                          </p:val>
                                        </p:tav>
                                        <p:tav tm="100000">
                                          <p:val>
                                            <p:strVal val="#ppt_y"/>
                                          </p:val>
                                        </p:tav>
                                      </p:tavLst>
                                    </p:anim>
                                  </p:childTnLst>
                                </p:cTn>
                              </p:par>
                            </p:childTnLst>
                          </p:cTn>
                        </p:par>
                        <p:par>
                          <p:cTn id="82" fill="hold">
                            <p:stCondLst>
                              <p:cond delay="2000"/>
                            </p:stCondLst>
                            <p:childTnLst>
                              <p:par>
                                <p:cTn id="83" presetID="10" presetClass="entr" presetSubtype="0" fill="hold" nodeType="afterEffect">
                                  <p:stCondLst>
                                    <p:cond delay="0"/>
                                  </p:stCondLst>
                                  <p:childTnLst>
                                    <p:set>
                                      <p:cBhvr>
                                        <p:cTn id="84" dur="1" fill="hold">
                                          <p:stCondLst>
                                            <p:cond delay="0"/>
                                          </p:stCondLst>
                                        </p:cTn>
                                        <p:tgtEl>
                                          <p:spTgt spid="30"/>
                                        </p:tgtEl>
                                        <p:attrNameLst>
                                          <p:attrName>style.visibility</p:attrName>
                                        </p:attrNameLst>
                                      </p:cBhvr>
                                      <p:to>
                                        <p:strVal val="visible"/>
                                      </p:to>
                                    </p:set>
                                    <p:animEffect transition="in" filter="fade">
                                      <p:cBhvr>
                                        <p:cTn id="85"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3" cstate="print">
            <a:lum/>
          </a:blip>
          <a:srcRect/>
          <a:stretch>
            <a:fillRect/>
          </a:stretch>
        </a:blipFill>
        <a:effectLst/>
      </p:bgPr>
    </p:bg>
    <p:spTree>
      <p:nvGrpSpPr>
        <p:cNvPr id="1" name=""/>
        <p:cNvGrpSpPr/>
        <p:nvPr/>
      </p:nvGrpSpPr>
      <p:grpSpPr>
        <a:xfrm>
          <a:off x="0" y="0"/>
          <a:ext cx="0" cy="0"/>
          <a:chOff x="0" y="0"/>
          <a:chExt cx="0" cy="0"/>
        </a:xfrm>
      </p:grpSpPr>
      <p:pic>
        <p:nvPicPr>
          <p:cNvPr id="2" name="Picture 3"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a:off x="4357686" y="2143116"/>
            <a:ext cx="4286280" cy="714380"/>
          </a:xfrm>
          <a:prstGeom prst="rect">
            <a:avLst/>
          </a:prstGeom>
          <a:noFill/>
        </p:spPr>
      </p:pic>
      <p:pic>
        <p:nvPicPr>
          <p:cNvPr id="3074" name="Picture 2" descr="G:\ramezan 1390\pic - file\bais\b1.jpg">
            <a:hlinkClick r:id="rId5" action="ppaction://hlinksldjump">
              <a:snd r:embed="rId6" name="thbad.wav"/>
            </a:hlinkClick>
            <a:hlinkHover r:id="" action="ppaction://noaction">
              <a:snd r:embed="rId7" name="0.wav"/>
            </a:hlinkHover>
          </p:cNvPr>
          <p:cNvPicPr>
            <a:picLocks noChangeAspect="1" noChangeArrowheads="1"/>
          </p:cNvPicPr>
          <p:nvPr/>
        </p:nvPicPr>
        <p:blipFill>
          <a:blip r:embed="rId8"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6" name="thbad.wav"/>
            </a:hlinkClick>
            <a:hlinkHover r:id="" action="ppaction://noaction">
              <a:snd r:embed="rId7" name="0.wav"/>
            </a:hlinkHover>
          </p:cNvPr>
          <p:cNvPicPr>
            <a:picLocks noChangeAspect="1" noChangeArrowheads="1"/>
          </p:cNvPicPr>
          <p:nvPr/>
        </p:nvPicPr>
        <p:blipFill>
          <a:blip r:embed="rId9" cstate="print"/>
          <a:srcRect/>
          <a:stretch>
            <a:fillRect/>
          </a:stretch>
        </p:blipFill>
        <p:spPr bwMode="auto">
          <a:xfrm>
            <a:off x="8358214" y="214290"/>
            <a:ext cx="450000" cy="450000"/>
          </a:xfrm>
          <a:prstGeom prst="rect">
            <a:avLst/>
          </a:prstGeom>
          <a:noFill/>
        </p:spPr>
      </p:pic>
      <p:sp>
        <p:nvSpPr>
          <p:cNvPr id="22" name="TextBox 21"/>
          <p:cNvSpPr txBox="1"/>
          <p:nvPr/>
        </p:nvSpPr>
        <p:spPr>
          <a:xfrm>
            <a:off x="3500430" y="285728"/>
            <a:ext cx="2143140" cy="515526"/>
          </a:xfrm>
          <a:prstGeom prst="rect">
            <a:avLst/>
          </a:prstGeom>
          <a:noFill/>
        </p:spPr>
        <p:txBody>
          <a:bodyPr wrap="square" rtlCol="1">
            <a:spAutoFit/>
          </a:bodyPr>
          <a:lstStyle/>
          <a:p>
            <a:pPr algn="ctr">
              <a:lnSpc>
                <a:spcPct val="150000"/>
              </a:lnSpc>
            </a:pPr>
            <a:r>
              <a:rPr lang="fa-IR" sz="2000" b="1" dirty="0" smtClean="0">
                <a:effectLst>
                  <a:glow rad="139700">
                    <a:schemeClr val="accent1">
                      <a:satMod val="175000"/>
                      <a:alpha val="40000"/>
                    </a:schemeClr>
                  </a:glow>
                </a:effectLst>
                <a:cs typeface="B Titr" pitchFamily="2" charset="-78"/>
              </a:rPr>
              <a:t>فصل اوّل : اصول</a:t>
            </a:r>
          </a:p>
        </p:txBody>
      </p:sp>
      <p:sp>
        <p:nvSpPr>
          <p:cNvPr id="14" name="TextBox 13">
            <a:hlinkClick r:id="rId10" action="ppaction://hlinksldjump">
              <a:snd r:embed="rId6" name="thbad.wav"/>
            </a:hlinkClick>
            <a:hlinkHover r:id="" action="ppaction://noaction">
              <a:snd r:embed="rId7" name="0.wav"/>
            </a:hlinkHover>
          </p:cNvPr>
          <p:cNvSpPr txBox="1"/>
          <p:nvPr/>
        </p:nvSpPr>
        <p:spPr>
          <a:xfrm>
            <a:off x="5953729" y="2263703"/>
            <a:ext cx="1094195" cy="473206"/>
          </a:xfrm>
          <a:prstGeom prst="rect">
            <a:avLst/>
          </a:prstGeom>
          <a:noFill/>
        </p:spPr>
        <p:txBody>
          <a:bodyPr wrap="square" rtlCol="1" anchor="ctr">
            <a:spAutoFit/>
          </a:bodyPr>
          <a:lstStyle/>
          <a:p>
            <a:pPr algn="ctr">
              <a:lnSpc>
                <a:spcPct val="150000"/>
              </a:lnSpc>
            </a:pPr>
            <a:r>
              <a:rPr lang="fa-IR" sz="1600" b="1" dirty="0" smtClean="0">
                <a:effectLst>
                  <a:glow rad="101600">
                    <a:schemeClr val="accent3">
                      <a:satMod val="175000"/>
                      <a:alpha val="40000"/>
                    </a:schemeClr>
                  </a:glow>
                </a:effectLst>
                <a:cs typeface="B Mitra" pitchFamily="2" charset="-78"/>
              </a:rPr>
              <a:t>اصول</a:t>
            </a:r>
            <a:r>
              <a:rPr lang="fa-IR" b="1" dirty="0" smtClean="0">
                <a:effectLst>
                  <a:glow rad="101600">
                    <a:schemeClr val="accent3">
                      <a:satMod val="175000"/>
                      <a:alpha val="40000"/>
                    </a:schemeClr>
                  </a:glow>
                </a:effectLst>
                <a:cs typeface="B Mitra" pitchFamily="2" charset="-78"/>
              </a:rPr>
              <a:t> </a:t>
            </a:r>
            <a:endParaRPr lang="fa-IR" b="1" dirty="0">
              <a:effectLst>
                <a:glow rad="101600">
                  <a:schemeClr val="accent3">
                    <a:satMod val="175000"/>
                    <a:alpha val="40000"/>
                  </a:schemeClr>
                </a:glow>
              </a:effectLst>
              <a:cs typeface="B Mitra" pitchFamily="2" charset="-78"/>
            </a:endParaRPr>
          </a:p>
        </p:txBody>
      </p:sp>
      <p:pic>
        <p:nvPicPr>
          <p:cNvPr id="32" name="Picture 3"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a:off x="4357686" y="2857496"/>
            <a:ext cx="4286280" cy="714380"/>
          </a:xfrm>
          <a:prstGeom prst="rect">
            <a:avLst/>
          </a:prstGeom>
          <a:noFill/>
        </p:spPr>
      </p:pic>
      <p:pic>
        <p:nvPicPr>
          <p:cNvPr id="33" name="Picture 3"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a:off x="4357686" y="3571876"/>
            <a:ext cx="4286280" cy="714380"/>
          </a:xfrm>
          <a:prstGeom prst="rect">
            <a:avLst/>
          </a:prstGeom>
          <a:noFill/>
        </p:spPr>
      </p:pic>
      <p:pic>
        <p:nvPicPr>
          <p:cNvPr id="34" name="Picture 3"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a:off x="4357686" y="4286256"/>
            <a:ext cx="4286280" cy="714380"/>
          </a:xfrm>
          <a:prstGeom prst="rect">
            <a:avLst/>
          </a:prstGeom>
          <a:noFill/>
        </p:spPr>
      </p:pic>
      <p:pic>
        <p:nvPicPr>
          <p:cNvPr id="35" name="Picture 3"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a:off x="571472" y="2500306"/>
            <a:ext cx="4286280" cy="714380"/>
          </a:xfrm>
          <a:prstGeom prst="rect">
            <a:avLst/>
          </a:prstGeom>
          <a:noFill/>
        </p:spPr>
      </p:pic>
      <p:pic>
        <p:nvPicPr>
          <p:cNvPr id="37" name="Picture 3"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a:off x="571472" y="3214686"/>
            <a:ext cx="4286280" cy="714380"/>
          </a:xfrm>
          <a:prstGeom prst="rect">
            <a:avLst/>
          </a:prstGeom>
          <a:noFill/>
        </p:spPr>
      </p:pic>
      <p:pic>
        <p:nvPicPr>
          <p:cNvPr id="38" name="Picture 3"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a:off x="571472" y="3929066"/>
            <a:ext cx="4286280" cy="714380"/>
          </a:xfrm>
          <a:prstGeom prst="rect">
            <a:avLst/>
          </a:prstGeom>
          <a:noFill/>
        </p:spPr>
      </p:pic>
      <p:pic>
        <p:nvPicPr>
          <p:cNvPr id="39" name="Picture 3"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a:off x="571472" y="4643446"/>
            <a:ext cx="4286280" cy="714380"/>
          </a:xfrm>
          <a:prstGeom prst="rect">
            <a:avLst/>
          </a:prstGeom>
          <a:noFill/>
        </p:spPr>
      </p:pic>
      <p:sp>
        <p:nvSpPr>
          <p:cNvPr id="40" name="TextBox 39">
            <a:hlinkClick r:id="rId11" action="ppaction://hlinksldjump">
              <a:snd r:embed="rId6" name="thbad.wav"/>
            </a:hlinkClick>
            <a:hlinkHover r:id="" action="ppaction://noaction">
              <a:snd r:embed="rId7" name="0.wav"/>
            </a:hlinkHover>
          </p:cNvPr>
          <p:cNvSpPr txBox="1"/>
          <p:nvPr/>
        </p:nvSpPr>
        <p:spPr>
          <a:xfrm>
            <a:off x="4750596" y="2983854"/>
            <a:ext cx="3500461" cy="430887"/>
          </a:xfrm>
          <a:prstGeom prst="rect">
            <a:avLst/>
          </a:prstGeom>
          <a:noFill/>
        </p:spPr>
        <p:txBody>
          <a:bodyPr wrap="square" rtlCol="1" anchor="ctr">
            <a:spAutoFit/>
          </a:bodyPr>
          <a:lstStyle/>
          <a:p>
            <a:pPr algn="ctr">
              <a:lnSpc>
                <a:spcPct val="150000"/>
              </a:lnSpc>
            </a:pPr>
            <a:r>
              <a:rPr lang="ar-SA" sz="1600" b="1" dirty="0" smtClean="0">
                <a:effectLst>
                  <a:glow rad="101600">
                    <a:schemeClr val="accent3">
                      <a:satMod val="175000"/>
                      <a:alpha val="40000"/>
                    </a:schemeClr>
                  </a:glow>
                </a:effectLst>
                <a:cs typeface="B Mitra" pitchFamily="2" charset="-78"/>
              </a:rPr>
              <a:t>اصل</a:t>
            </a:r>
            <a:r>
              <a:rPr lang="fa-IR" sz="1600" b="1" dirty="0" smtClean="0">
                <a:effectLst>
                  <a:glow rad="101600">
                    <a:schemeClr val="accent3">
                      <a:satMod val="175000"/>
                      <a:alpha val="40000"/>
                    </a:schemeClr>
                  </a:glow>
                </a:effectLst>
                <a:cs typeface="B Mitra" pitchFamily="2" charset="-78"/>
              </a:rPr>
              <a:t> </a:t>
            </a:r>
            <a:r>
              <a:rPr lang="ar-SA" sz="1600" b="1" dirty="0" smtClean="0">
                <a:effectLst>
                  <a:glow rad="101600">
                    <a:schemeClr val="accent3">
                      <a:satMod val="175000"/>
                      <a:alpha val="40000"/>
                    </a:schemeClr>
                  </a:glow>
                </a:effectLst>
                <a:cs typeface="B Mitra" pitchFamily="2" charset="-78"/>
              </a:rPr>
              <a:t>اوّل</a:t>
            </a:r>
            <a:r>
              <a:rPr lang="en-US" sz="1600" b="1" dirty="0" smtClean="0">
                <a:effectLst>
                  <a:glow rad="101600">
                    <a:schemeClr val="accent3">
                      <a:satMod val="175000"/>
                      <a:alpha val="40000"/>
                    </a:schemeClr>
                  </a:glow>
                </a:effectLst>
                <a:cs typeface="B Mitra" pitchFamily="2" charset="-78"/>
              </a:rPr>
              <a:t> :</a:t>
            </a:r>
            <a:r>
              <a:rPr lang="ar-SA" sz="1600" b="1" dirty="0" smtClean="0">
                <a:effectLst>
                  <a:glow rad="101600">
                    <a:schemeClr val="accent3">
                      <a:satMod val="175000"/>
                      <a:alpha val="40000"/>
                    </a:schemeClr>
                  </a:glow>
                </a:effectLst>
                <a:cs typeface="B Mitra" pitchFamily="2" charset="-78"/>
              </a:rPr>
              <a:t>استمداد</a:t>
            </a:r>
            <a:r>
              <a:rPr lang="en-US" sz="1600" b="1" dirty="0" smtClean="0">
                <a:effectLst>
                  <a:glow rad="101600">
                    <a:schemeClr val="accent3">
                      <a:satMod val="175000"/>
                      <a:alpha val="40000"/>
                    </a:schemeClr>
                  </a:glow>
                </a:effectLst>
                <a:cs typeface="B Mitra" pitchFamily="2" charset="-78"/>
              </a:rPr>
              <a:t> </a:t>
            </a:r>
            <a:r>
              <a:rPr lang="ar-SA" sz="1600" b="1" dirty="0" smtClean="0">
                <a:effectLst>
                  <a:glow rad="101600">
                    <a:schemeClr val="accent3">
                      <a:satMod val="175000"/>
                      <a:alpha val="40000"/>
                    </a:schemeClr>
                  </a:glow>
                </a:effectLst>
                <a:cs typeface="B Mitra" pitchFamily="2" charset="-78"/>
              </a:rPr>
              <a:t>ازخدا</a:t>
            </a:r>
            <a:r>
              <a:rPr lang="en-US" sz="1600" b="1" dirty="0" smtClean="0">
                <a:effectLst>
                  <a:glow rad="101600">
                    <a:schemeClr val="accent3">
                      <a:satMod val="175000"/>
                      <a:alpha val="40000"/>
                    </a:schemeClr>
                  </a:glow>
                </a:effectLst>
                <a:cs typeface="B Mitra" pitchFamily="2" charset="-78"/>
              </a:rPr>
              <a:t> </a:t>
            </a:r>
            <a:r>
              <a:rPr lang="ar-SA" sz="1600" b="1" dirty="0" smtClean="0">
                <a:effectLst>
                  <a:glow rad="101600">
                    <a:schemeClr val="accent3">
                      <a:satMod val="175000"/>
                      <a:alpha val="40000"/>
                    </a:schemeClr>
                  </a:glow>
                </a:effectLst>
                <a:cs typeface="B Mitra" pitchFamily="2" charset="-78"/>
              </a:rPr>
              <a:t>و</a:t>
            </a:r>
            <a:r>
              <a:rPr lang="fa-IR" sz="1600" b="1" dirty="0" smtClean="0">
                <a:effectLst>
                  <a:glow rad="101600">
                    <a:schemeClr val="accent3">
                      <a:satMod val="175000"/>
                      <a:alpha val="40000"/>
                    </a:schemeClr>
                  </a:glow>
                </a:effectLst>
                <a:cs typeface="B Mitra" pitchFamily="2" charset="-78"/>
              </a:rPr>
              <a:t> ت</a:t>
            </a:r>
            <a:r>
              <a:rPr lang="ar-SA" sz="1600" b="1" dirty="0" smtClean="0">
                <a:effectLst>
                  <a:glow rad="101600">
                    <a:schemeClr val="accent3">
                      <a:satMod val="175000"/>
                      <a:alpha val="40000"/>
                    </a:schemeClr>
                  </a:glow>
                </a:effectLst>
                <a:cs typeface="B Mitra" pitchFamily="2" charset="-78"/>
              </a:rPr>
              <a:t>وسّل</a:t>
            </a:r>
            <a:r>
              <a:rPr lang="en-US" sz="1600" b="1" dirty="0" smtClean="0">
                <a:effectLst>
                  <a:glow rad="101600">
                    <a:schemeClr val="accent3">
                      <a:satMod val="175000"/>
                      <a:alpha val="40000"/>
                    </a:schemeClr>
                  </a:glow>
                </a:effectLst>
                <a:cs typeface="B Mitra" pitchFamily="2" charset="-78"/>
              </a:rPr>
              <a:t> </a:t>
            </a:r>
            <a:r>
              <a:rPr lang="ar-SA" sz="1600" b="1" dirty="0" smtClean="0">
                <a:effectLst>
                  <a:glow rad="101600">
                    <a:schemeClr val="accent3">
                      <a:satMod val="175000"/>
                      <a:alpha val="40000"/>
                    </a:schemeClr>
                  </a:glow>
                </a:effectLst>
                <a:cs typeface="B Mitra" pitchFamily="2" charset="-78"/>
              </a:rPr>
              <a:t>به</a:t>
            </a:r>
            <a:r>
              <a:rPr lang="en-US" sz="1600" b="1" dirty="0" smtClean="0">
                <a:effectLst>
                  <a:glow rad="101600">
                    <a:schemeClr val="accent3">
                      <a:satMod val="175000"/>
                      <a:alpha val="40000"/>
                    </a:schemeClr>
                  </a:glow>
                </a:effectLst>
                <a:cs typeface="B Mitra" pitchFamily="2" charset="-78"/>
              </a:rPr>
              <a:t> </a:t>
            </a:r>
            <a:r>
              <a:rPr lang="ar-SA" sz="1600" b="1" dirty="0" smtClean="0">
                <a:effectLst>
                  <a:glow rad="101600">
                    <a:schemeClr val="accent3">
                      <a:satMod val="175000"/>
                      <a:alpha val="40000"/>
                    </a:schemeClr>
                  </a:glow>
                </a:effectLst>
                <a:cs typeface="B Mitra" pitchFamily="2" charset="-78"/>
              </a:rPr>
              <a:t>اهل‌بی</a:t>
            </a:r>
            <a:r>
              <a:rPr lang="fa-IR" sz="1600" b="1" dirty="0" smtClean="0">
                <a:effectLst>
                  <a:glow rad="101600">
                    <a:schemeClr val="accent3">
                      <a:satMod val="175000"/>
                      <a:alpha val="40000"/>
                    </a:schemeClr>
                  </a:glow>
                </a:effectLst>
                <a:cs typeface="B Mitra" pitchFamily="2" charset="-78"/>
              </a:rPr>
              <a:t>ت(ع)</a:t>
            </a:r>
            <a:endParaRPr lang="fa-IR" sz="1600" b="1" dirty="0">
              <a:effectLst>
                <a:glow rad="101600">
                  <a:schemeClr val="accent3">
                    <a:satMod val="175000"/>
                    <a:alpha val="40000"/>
                  </a:schemeClr>
                </a:glow>
              </a:effectLst>
              <a:cs typeface="B Mitra" pitchFamily="2" charset="-78"/>
            </a:endParaRPr>
          </a:p>
        </p:txBody>
      </p:sp>
      <p:sp>
        <p:nvSpPr>
          <p:cNvPr id="41" name="TextBox 40">
            <a:hlinkClick r:id="rId12" action="ppaction://hlinksldjump">
              <a:snd r:embed="rId6" name="thbad.wav"/>
            </a:hlinkClick>
            <a:hlinkHover r:id="" action="ppaction://noaction">
              <a:snd r:embed="rId7" name="0.wav"/>
            </a:hlinkHover>
          </p:cNvPr>
          <p:cNvSpPr txBox="1"/>
          <p:nvPr/>
        </p:nvSpPr>
        <p:spPr>
          <a:xfrm>
            <a:off x="5179223" y="3698234"/>
            <a:ext cx="2643206" cy="461665"/>
          </a:xfrm>
          <a:prstGeom prst="rect">
            <a:avLst/>
          </a:prstGeom>
          <a:noFill/>
        </p:spPr>
        <p:txBody>
          <a:bodyPr wrap="square" rtlCol="1" anchor="ctr">
            <a:spAutoFit/>
          </a:bodyPr>
          <a:lstStyle/>
          <a:p>
            <a:pPr algn="ctr">
              <a:lnSpc>
                <a:spcPct val="150000"/>
              </a:lnSpc>
            </a:pPr>
            <a:r>
              <a:rPr lang="ar-SA" sz="1600" b="1" dirty="0" smtClean="0">
                <a:effectLst>
                  <a:glow rad="101600">
                    <a:schemeClr val="accent3">
                      <a:satMod val="175000"/>
                      <a:alpha val="40000"/>
                    </a:schemeClr>
                  </a:glow>
                </a:effectLst>
                <a:cs typeface="B Mitra" pitchFamily="2" charset="-78"/>
              </a:rPr>
              <a:t>اصل</a:t>
            </a:r>
            <a:r>
              <a:rPr lang="fa-IR" sz="1600" b="1" dirty="0" smtClean="0">
                <a:effectLst>
                  <a:glow rad="101600">
                    <a:schemeClr val="accent3">
                      <a:satMod val="175000"/>
                      <a:alpha val="40000"/>
                    </a:schemeClr>
                  </a:glow>
                </a:effectLst>
                <a:cs typeface="B Mitra" pitchFamily="2" charset="-78"/>
              </a:rPr>
              <a:t> دوم : شناخت مخاطب</a:t>
            </a:r>
            <a:endParaRPr lang="fa-IR" sz="1600" b="1" dirty="0">
              <a:effectLst>
                <a:glow rad="101600">
                  <a:schemeClr val="accent3">
                    <a:satMod val="175000"/>
                    <a:alpha val="40000"/>
                  </a:schemeClr>
                </a:glow>
              </a:effectLst>
              <a:cs typeface="B Mitra" pitchFamily="2" charset="-78"/>
            </a:endParaRPr>
          </a:p>
        </p:txBody>
      </p:sp>
      <p:sp>
        <p:nvSpPr>
          <p:cNvPr id="42" name="TextBox 41"/>
          <p:cNvSpPr txBox="1"/>
          <p:nvPr/>
        </p:nvSpPr>
        <p:spPr>
          <a:xfrm>
            <a:off x="4929190" y="4412614"/>
            <a:ext cx="3143272" cy="430887"/>
          </a:xfrm>
          <a:prstGeom prst="rect">
            <a:avLst/>
          </a:prstGeom>
          <a:noFill/>
        </p:spPr>
        <p:txBody>
          <a:bodyPr wrap="square" rtlCol="1" anchor="ctr">
            <a:spAutoFit/>
          </a:bodyPr>
          <a:lstStyle/>
          <a:p>
            <a:pPr algn="ctr">
              <a:lnSpc>
                <a:spcPct val="150000"/>
              </a:lnSpc>
            </a:pPr>
            <a:r>
              <a:rPr lang="ar-SA" sz="1600" b="1" dirty="0" smtClean="0">
                <a:effectLst/>
                <a:cs typeface="B Mitra" pitchFamily="2" charset="-78"/>
              </a:rPr>
              <a:t>اصل</a:t>
            </a:r>
            <a:r>
              <a:rPr lang="fa-IR" sz="1600" b="1" dirty="0" smtClean="0">
                <a:effectLst/>
                <a:cs typeface="B Mitra" pitchFamily="2" charset="-78"/>
              </a:rPr>
              <a:t> سوم : توانایی ها و تفاوت های فردی</a:t>
            </a:r>
            <a:endParaRPr lang="fa-IR" sz="1600" b="1" dirty="0">
              <a:effectLst/>
              <a:cs typeface="B Mitra" pitchFamily="2" charset="-78"/>
            </a:endParaRPr>
          </a:p>
        </p:txBody>
      </p:sp>
      <p:sp>
        <p:nvSpPr>
          <p:cNvPr id="43" name="TextBox 42"/>
          <p:cNvSpPr txBox="1"/>
          <p:nvPr/>
        </p:nvSpPr>
        <p:spPr>
          <a:xfrm>
            <a:off x="1393009" y="2642053"/>
            <a:ext cx="2643206" cy="430887"/>
          </a:xfrm>
          <a:prstGeom prst="rect">
            <a:avLst/>
          </a:prstGeom>
          <a:noFill/>
        </p:spPr>
        <p:txBody>
          <a:bodyPr wrap="square" rtlCol="1" anchor="ctr">
            <a:spAutoFit/>
          </a:bodyPr>
          <a:lstStyle/>
          <a:p>
            <a:pPr algn="ctr">
              <a:lnSpc>
                <a:spcPct val="150000"/>
              </a:lnSpc>
            </a:pPr>
            <a:r>
              <a:rPr lang="ar-SA" sz="1600" b="1" dirty="0" smtClean="0">
                <a:effectLst/>
                <a:cs typeface="B Mitra" pitchFamily="2" charset="-78"/>
              </a:rPr>
              <a:t>اصل</a:t>
            </a:r>
            <a:r>
              <a:rPr lang="fa-IR" sz="1600" b="1" dirty="0" smtClean="0">
                <a:effectLst/>
                <a:cs typeface="B Mitra" pitchFamily="2" charset="-78"/>
              </a:rPr>
              <a:t> چهارم : ایجاد ارتباط</a:t>
            </a:r>
            <a:endParaRPr lang="fa-IR" sz="1600" b="1" dirty="0">
              <a:effectLst/>
              <a:cs typeface="B Mitra" pitchFamily="2" charset="-78"/>
            </a:endParaRPr>
          </a:p>
        </p:txBody>
      </p:sp>
      <p:sp>
        <p:nvSpPr>
          <p:cNvPr id="44" name="TextBox 43"/>
          <p:cNvSpPr txBox="1"/>
          <p:nvPr/>
        </p:nvSpPr>
        <p:spPr>
          <a:xfrm>
            <a:off x="1393009" y="3356433"/>
            <a:ext cx="2643206" cy="430887"/>
          </a:xfrm>
          <a:prstGeom prst="rect">
            <a:avLst/>
          </a:prstGeom>
          <a:noFill/>
        </p:spPr>
        <p:txBody>
          <a:bodyPr wrap="square" rtlCol="1" anchor="ctr">
            <a:spAutoFit/>
          </a:bodyPr>
          <a:lstStyle/>
          <a:p>
            <a:pPr algn="ctr">
              <a:lnSpc>
                <a:spcPct val="150000"/>
              </a:lnSpc>
            </a:pPr>
            <a:r>
              <a:rPr lang="ar-SA" sz="1600" b="1" dirty="0" smtClean="0">
                <a:effectLst/>
                <a:cs typeface="B Mitra" pitchFamily="2" charset="-78"/>
              </a:rPr>
              <a:t>اصل</a:t>
            </a:r>
            <a:r>
              <a:rPr lang="fa-IR" sz="1600" b="1" dirty="0" smtClean="0">
                <a:effectLst/>
                <a:cs typeface="B Mitra" pitchFamily="2" charset="-78"/>
              </a:rPr>
              <a:t> پنجم : اصل ایجاد مقبولیت</a:t>
            </a:r>
            <a:endParaRPr lang="fa-IR" sz="1600" b="1" dirty="0">
              <a:effectLst/>
              <a:cs typeface="B Mitra" pitchFamily="2" charset="-78"/>
            </a:endParaRPr>
          </a:p>
        </p:txBody>
      </p:sp>
      <p:sp>
        <p:nvSpPr>
          <p:cNvPr id="45" name="TextBox 44"/>
          <p:cNvSpPr txBox="1"/>
          <p:nvPr/>
        </p:nvSpPr>
        <p:spPr>
          <a:xfrm>
            <a:off x="1393009" y="4070813"/>
            <a:ext cx="2643206" cy="430887"/>
          </a:xfrm>
          <a:prstGeom prst="rect">
            <a:avLst/>
          </a:prstGeom>
          <a:noFill/>
        </p:spPr>
        <p:txBody>
          <a:bodyPr wrap="square" rtlCol="1" anchor="ctr">
            <a:spAutoFit/>
          </a:bodyPr>
          <a:lstStyle/>
          <a:p>
            <a:pPr algn="ctr">
              <a:lnSpc>
                <a:spcPct val="150000"/>
              </a:lnSpc>
            </a:pPr>
            <a:r>
              <a:rPr lang="ar-SA" sz="1600" b="1" dirty="0" smtClean="0">
                <a:effectLst/>
                <a:cs typeface="B Mitra" pitchFamily="2" charset="-78"/>
              </a:rPr>
              <a:t>اصل</a:t>
            </a:r>
            <a:r>
              <a:rPr lang="fa-IR" sz="1600" b="1" dirty="0" smtClean="0">
                <a:effectLst/>
                <a:cs typeface="B Mitra" pitchFamily="2" charset="-78"/>
              </a:rPr>
              <a:t> ششم : ایجاد محبوبیت</a:t>
            </a:r>
            <a:endParaRPr lang="fa-IR" sz="1600" b="1" dirty="0">
              <a:effectLst/>
              <a:cs typeface="B Mitra" pitchFamily="2" charset="-78"/>
            </a:endParaRPr>
          </a:p>
        </p:txBody>
      </p:sp>
      <p:sp>
        <p:nvSpPr>
          <p:cNvPr id="46" name="TextBox 45"/>
          <p:cNvSpPr txBox="1"/>
          <p:nvPr/>
        </p:nvSpPr>
        <p:spPr>
          <a:xfrm>
            <a:off x="1393009" y="4785193"/>
            <a:ext cx="2643206" cy="430887"/>
          </a:xfrm>
          <a:prstGeom prst="rect">
            <a:avLst/>
          </a:prstGeom>
          <a:noFill/>
        </p:spPr>
        <p:txBody>
          <a:bodyPr wrap="square" rtlCol="1" anchor="ctr">
            <a:spAutoFit/>
          </a:bodyPr>
          <a:lstStyle/>
          <a:p>
            <a:pPr algn="ctr">
              <a:lnSpc>
                <a:spcPct val="150000"/>
              </a:lnSpc>
            </a:pPr>
            <a:r>
              <a:rPr lang="ar-SA" sz="1600" b="1" dirty="0" smtClean="0">
                <a:effectLst/>
                <a:cs typeface="B Mitra" pitchFamily="2" charset="-78"/>
              </a:rPr>
              <a:t>اصل</a:t>
            </a:r>
            <a:r>
              <a:rPr lang="fa-IR" sz="1600" b="1" dirty="0" smtClean="0">
                <a:effectLst/>
                <a:cs typeface="B Mitra" pitchFamily="2" charset="-78"/>
              </a:rPr>
              <a:t> هفتم : تاثیرگذاری بر مخاطب</a:t>
            </a:r>
            <a:endParaRPr lang="fa-IR" sz="1600" b="1" dirty="0">
              <a:effectLst/>
              <a:cs typeface="B Mitra" pitchFamily="2" charset="-78"/>
            </a:endParaRPr>
          </a:p>
        </p:txBody>
      </p:sp>
      <p:sp>
        <p:nvSpPr>
          <p:cNvPr id="21" name="TextBox 20"/>
          <p:cNvSpPr txBox="1"/>
          <p:nvPr/>
        </p:nvSpPr>
        <p:spPr>
          <a:xfrm>
            <a:off x="3089662" y="1071546"/>
            <a:ext cx="2964677" cy="461665"/>
          </a:xfrm>
          <a:prstGeom prst="rect">
            <a:avLst/>
          </a:prstGeom>
          <a:noFill/>
        </p:spPr>
        <p:txBody>
          <a:bodyPr wrap="square" rtlCol="1">
            <a:spAutoFit/>
          </a:bodyPr>
          <a:lstStyle/>
          <a:p>
            <a:pPr algn="ctr"/>
            <a:r>
              <a:rPr lang="fa-IR" sz="2400" b="1" dirty="0" smtClean="0">
                <a:effectLst>
                  <a:glow rad="139700">
                    <a:schemeClr val="accent3">
                      <a:satMod val="175000"/>
                      <a:alpha val="40000"/>
                    </a:schemeClr>
                  </a:glow>
                </a:effectLst>
                <a:cs typeface="B Titr" pitchFamily="2" charset="-78"/>
              </a:rPr>
              <a:t>جلسه اول</a:t>
            </a:r>
            <a:endParaRPr lang="fa-IR" sz="2400" b="1" dirty="0">
              <a:effectLst>
                <a:glow rad="139700">
                  <a:schemeClr val="accent3">
                    <a:satMod val="175000"/>
                    <a:alpha val="40000"/>
                  </a:schemeClr>
                </a:glow>
              </a:effectLst>
              <a:cs typeface="B Titr" pitchFamily="2" charset="-78"/>
            </a:endParaRPr>
          </a:p>
        </p:txBody>
      </p:sp>
    </p:spTree>
  </p:cSld>
  <p:clrMapOvr>
    <a:masterClrMapping/>
  </p:clrMapOvr>
  <p:transition advClick="0">
    <p:sndAc>
      <p:stSnd>
        <p:snd r:embed="rId2" name="W8.WAV"/>
      </p:stSnd>
    </p:sndAc>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0" presetClass="entr" presetSubtype="0" fill="hold" grpId="0" nodeType="afterEffect">
                                  <p:stCondLst>
                                    <p:cond delay="0"/>
                                  </p:stCondLst>
                                  <p:iterate type="lt">
                                    <p:tmPct val="10000"/>
                                  </p:iterate>
                                  <p:childTnLst>
                                    <p:set>
                                      <p:cBhvr>
                                        <p:cTn id="6" dur="1" fill="hold">
                                          <p:stCondLst>
                                            <p:cond delay="0"/>
                                          </p:stCondLst>
                                        </p:cTn>
                                        <p:tgtEl>
                                          <p:spTgt spid="22"/>
                                        </p:tgtEl>
                                        <p:attrNameLst>
                                          <p:attrName>style.visibility</p:attrName>
                                        </p:attrNameLst>
                                      </p:cBhvr>
                                      <p:to>
                                        <p:strVal val="visible"/>
                                      </p:to>
                                    </p:set>
                                    <p:animEffect transition="in" filter="fade">
                                      <p:cBhvr>
                                        <p:cTn id="7" dur="1000"/>
                                        <p:tgtEl>
                                          <p:spTgt spid="22"/>
                                        </p:tgtEl>
                                      </p:cBhvr>
                                    </p:animEffect>
                                    <p:anim calcmode="lin" valueType="num">
                                      <p:cBhvr>
                                        <p:cTn id="8" dur="1000" fill="hold"/>
                                        <p:tgtEl>
                                          <p:spTgt spid="22"/>
                                        </p:tgtEl>
                                        <p:attrNameLst>
                                          <p:attrName>ppt_x</p:attrName>
                                        </p:attrNameLst>
                                      </p:cBhvr>
                                      <p:tavLst>
                                        <p:tav tm="0">
                                          <p:val>
                                            <p:strVal val="#ppt_x-.1"/>
                                          </p:val>
                                        </p:tav>
                                        <p:tav tm="100000">
                                          <p:val>
                                            <p:strVal val="#ppt_x"/>
                                          </p:val>
                                        </p:tav>
                                      </p:tavLst>
                                    </p:anim>
                                    <p:anim calcmode="lin" valueType="num">
                                      <p:cBhvr>
                                        <p:cTn id="9" dur="1000" fill="hold"/>
                                        <p:tgtEl>
                                          <p:spTgt spid="22"/>
                                        </p:tgtEl>
                                        <p:attrNameLst>
                                          <p:attrName>ppt_y</p:attrName>
                                        </p:attrNameLst>
                                      </p:cBhvr>
                                      <p:tavLst>
                                        <p:tav tm="0">
                                          <p:val>
                                            <p:strVal val="#ppt_y"/>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fade">
                                      <p:cBhvr>
                                        <p:cTn id="12" dur="1000"/>
                                        <p:tgtEl>
                                          <p:spTgt spid="21"/>
                                        </p:tgtEl>
                                      </p:cBhvr>
                                    </p:animEffect>
                                    <p:anim calcmode="lin" valueType="num">
                                      <p:cBhvr>
                                        <p:cTn id="13" dur="1000" fill="hold"/>
                                        <p:tgtEl>
                                          <p:spTgt spid="21"/>
                                        </p:tgtEl>
                                        <p:attrNameLst>
                                          <p:attrName>ppt_x</p:attrName>
                                        </p:attrNameLst>
                                      </p:cBhvr>
                                      <p:tavLst>
                                        <p:tav tm="0">
                                          <p:val>
                                            <p:strVal val="#ppt_x"/>
                                          </p:val>
                                        </p:tav>
                                        <p:tav tm="100000">
                                          <p:val>
                                            <p:strVal val="#ppt_x"/>
                                          </p:val>
                                        </p:tav>
                                      </p:tavLst>
                                    </p:anim>
                                    <p:anim calcmode="lin" valueType="num">
                                      <p:cBhvr>
                                        <p:cTn id="14" dur="1000" fill="hold"/>
                                        <p:tgtEl>
                                          <p:spTgt spid="21"/>
                                        </p:tgtEl>
                                        <p:attrNameLst>
                                          <p:attrName>ppt_y</p:attrName>
                                        </p:attrNameLst>
                                      </p:cBhvr>
                                      <p:tavLst>
                                        <p:tav tm="0">
                                          <p:val>
                                            <p:strVal val="#ppt_y+.1"/>
                                          </p:val>
                                        </p:tav>
                                        <p:tav tm="100000">
                                          <p:val>
                                            <p:strVal val="#ppt_y"/>
                                          </p:val>
                                        </p:tav>
                                      </p:tavLst>
                                    </p:anim>
                                  </p:childTnLst>
                                </p:cTn>
                              </p:par>
                            </p:childTnLst>
                          </p:cTn>
                        </p:par>
                        <p:par>
                          <p:cTn id="15" fill="hold">
                            <p:stCondLst>
                              <p:cond delay="2100"/>
                            </p:stCondLst>
                            <p:childTnLst>
                              <p:par>
                                <p:cTn id="16" presetID="42" presetClass="entr" presetSubtype="0"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1000"/>
                                        <p:tgtEl>
                                          <p:spTgt spid="2"/>
                                        </p:tgtEl>
                                      </p:cBhvr>
                                    </p:animEffect>
                                    <p:anim calcmode="lin" valueType="num">
                                      <p:cBhvr>
                                        <p:cTn id="19" dur="1000" fill="hold"/>
                                        <p:tgtEl>
                                          <p:spTgt spid="2"/>
                                        </p:tgtEl>
                                        <p:attrNameLst>
                                          <p:attrName>ppt_x</p:attrName>
                                        </p:attrNameLst>
                                      </p:cBhvr>
                                      <p:tavLst>
                                        <p:tav tm="0">
                                          <p:val>
                                            <p:strVal val="#ppt_x"/>
                                          </p:val>
                                        </p:tav>
                                        <p:tav tm="100000">
                                          <p:val>
                                            <p:strVal val="#ppt_x"/>
                                          </p:val>
                                        </p:tav>
                                      </p:tavLst>
                                    </p:anim>
                                    <p:anim calcmode="lin" valueType="num">
                                      <p:cBhvr>
                                        <p:cTn id="20" dur="1000" fill="hold"/>
                                        <p:tgtEl>
                                          <p:spTgt spid="2"/>
                                        </p:tgtEl>
                                        <p:attrNameLst>
                                          <p:attrName>ppt_y</p:attrName>
                                        </p:attrNameLst>
                                      </p:cBhvr>
                                      <p:tavLst>
                                        <p:tav tm="0">
                                          <p:val>
                                            <p:strVal val="#ppt_y+.1"/>
                                          </p:val>
                                        </p:tav>
                                        <p:tav tm="100000">
                                          <p:val>
                                            <p:strVal val="#ppt_y"/>
                                          </p:val>
                                        </p:tav>
                                      </p:tavLst>
                                    </p:anim>
                                  </p:childTnLst>
                                </p:cTn>
                              </p:par>
                            </p:childTnLst>
                          </p:cTn>
                        </p:par>
                        <p:par>
                          <p:cTn id="21" fill="hold">
                            <p:stCondLst>
                              <p:cond delay="3100"/>
                            </p:stCondLst>
                            <p:childTnLst>
                              <p:par>
                                <p:cTn id="22" presetID="10" presetClass="entr" presetSubtype="0" fill="hold" grpId="0" nodeType="after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fade">
                                      <p:cBhvr>
                                        <p:cTn id="24" dur="1000"/>
                                        <p:tgtEl>
                                          <p:spTgt spid="14"/>
                                        </p:tgtEl>
                                      </p:cBhvr>
                                    </p:animEffect>
                                  </p:childTnLst>
                                </p:cTn>
                              </p:par>
                            </p:childTnLst>
                          </p:cTn>
                        </p:par>
                        <p:par>
                          <p:cTn id="25" fill="hold">
                            <p:stCondLst>
                              <p:cond delay="4100"/>
                            </p:stCondLst>
                            <p:childTnLst>
                              <p:par>
                                <p:cTn id="26" presetID="42" presetClass="entr" presetSubtype="0" fill="hold" nodeType="afterEffect">
                                  <p:stCondLst>
                                    <p:cond delay="0"/>
                                  </p:stCondLst>
                                  <p:childTnLst>
                                    <p:set>
                                      <p:cBhvr>
                                        <p:cTn id="27" dur="1" fill="hold">
                                          <p:stCondLst>
                                            <p:cond delay="0"/>
                                          </p:stCondLst>
                                        </p:cTn>
                                        <p:tgtEl>
                                          <p:spTgt spid="32"/>
                                        </p:tgtEl>
                                        <p:attrNameLst>
                                          <p:attrName>style.visibility</p:attrName>
                                        </p:attrNameLst>
                                      </p:cBhvr>
                                      <p:to>
                                        <p:strVal val="visible"/>
                                      </p:to>
                                    </p:set>
                                    <p:animEffect transition="in" filter="fade">
                                      <p:cBhvr>
                                        <p:cTn id="28" dur="1000"/>
                                        <p:tgtEl>
                                          <p:spTgt spid="32"/>
                                        </p:tgtEl>
                                      </p:cBhvr>
                                    </p:animEffect>
                                    <p:anim calcmode="lin" valueType="num">
                                      <p:cBhvr>
                                        <p:cTn id="29" dur="1000" fill="hold"/>
                                        <p:tgtEl>
                                          <p:spTgt spid="32"/>
                                        </p:tgtEl>
                                        <p:attrNameLst>
                                          <p:attrName>ppt_x</p:attrName>
                                        </p:attrNameLst>
                                      </p:cBhvr>
                                      <p:tavLst>
                                        <p:tav tm="0">
                                          <p:val>
                                            <p:strVal val="#ppt_x"/>
                                          </p:val>
                                        </p:tav>
                                        <p:tav tm="100000">
                                          <p:val>
                                            <p:strVal val="#ppt_x"/>
                                          </p:val>
                                        </p:tav>
                                      </p:tavLst>
                                    </p:anim>
                                    <p:anim calcmode="lin" valueType="num">
                                      <p:cBhvr>
                                        <p:cTn id="30" dur="1000" fill="hold"/>
                                        <p:tgtEl>
                                          <p:spTgt spid="32"/>
                                        </p:tgtEl>
                                        <p:attrNameLst>
                                          <p:attrName>ppt_y</p:attrName>
                                        </p:attrNameLst>
                                      </p:cBhvr>
                                      <p:tavLst>
                                        <p:tav tm="0">
                                          <p:val>
                                            <p:strVal val="#ppt_y+.1"/>
                                          </p:val>
                                        </p:tav>
                                        <p:tav tm="100000">
                                          <p:val>
                                            <p:strVal val="#ppt_y"/>
                                          </p:val>
                                        </p:tav>
                                      </p:tavLst>
                                    </p:anim>
                                  </p:childTnLst>
                                </p:cTn>
                              </p:par>
                            </p:childTnLst>
                          </p:cTn>
                        </p:par>
                        <p:par>
                          <p:cTn id="31" fill="hold">
                            <p:stCondLst>
                              <p:cond delay="5100"/>
                            </p:stCondLst>
                            <p:childTnLst>
                              <p:par>
                                <p:cTn id="32" presetID="10" presetClass="entr" presetSubtype="0" fill="hold" nodeType="after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1000"/>
                                        <p:tgtEl>
                                          <p:spTgt spid="40"/>
                                        </p:tgtEl>
                                      </p:cBhvr>
                                    </p:animEffect>
                                  </p:childTnLst>
                                </p:cTn>
                              </p:par>
                            </p:childTnLst>
                          </p:cTn>
                        </p:par>
                        <p:par>
                          <p:cTn id="35" fill="hold">
                            <p:stCondLst>
                              <p:cond delay="6100"/>
                            </p:stCondLst>
                            <p:childTnLst>
                              <p:par>
                                <p:cTn id="36" presetID="42" presetClass="entr" presetSubtype="0" fill="hold" nodeType="afterEffect">
                                  <p:stCondLst>
                                    <p:cond delay="0"/>
                                  </p:stCondLst>
                                  <p:childTnLst>
                                    <p:set>
                                      <p:cBhvr>
                                        <p:cTn id="37" dur="1" fill="hold">
                                          <p:stCondLst>
                                            <p:cond delay="0"/>
                                          </p:stCondLst>
                                        </p:cTn>
                                        <p:tgtEl>
                                          <p:spTgt spid="33"/>
                                        </p:tgtEl>
                                        <p:attrNameLst>
                                          <p:attrName>style.visibility</p:attrName>
                                        </p:attrNameLst>
                                      </p:cBhvr>
                                      <p:to>
                                        <p:strVal val="visible"/>
                                      </p:to>
                                    </p:set>
                                    <p:animEffect transition="in" filter="fade">
                                      <p:cBhvr>
                                        <p:cTn id="38" dur="1000"/>
                                        <p:tgtEl>
                                          <p:spTgt spid="33"/>
                                        </p:tgtEl>
                                      </p:cBhvr>
                                    </p:animEffect>
                                    <p:anim calcmode="lin" valueType="num">
                                      <p:cBhvr>
                                        <p:cTn id="39" dur="1000" fill="hold"/>
                                        <p:tgtEl>
                                          <p:spTgt spid="33"/>
                                        </p:tgtEl>
                                        <p:attrNameLst>
                                          <p:attrName>ppt_x</p:attrName>
                                        </p:attrNameLst>
                                      </p:cBhvr>
                                      <p:tavLst>
                                        <p:tav tm="0">
                                          <p:val>
                                            <p:strVal val="#ppt_x"/>
                                          </p:val>
                                        </p:tav>
                                        <p:tav tm="100000">
                                          <p:val>
                                            <p:strVal val="#ppt_x"/>
                                          </p:val>
                                        </p:tav>
                                      </p:tavLst>
                                    </p:anim>
                                    <p:anim calcmode="lin" valueType="num">
                                      <p:cBhvr>
                                        <p:cTn id="40" dur="1000" fill="hold"/>
                                        <p:tgtEl>
                                          <p:spTgt spid="33"/>
                                        </p:tgtEl>
                                        <p:attrNameLst>
                                          <p:attrName>ppt_y</p:attrName>
                                        </p:attrNameLst>
                                      </p:cBhvr>
                                      <p:tavLst>
                                        <p:tav tm="0">
                                          <p:val>
                                            <p:strVal val="#ppt_y+.1"/>
                                          </p:val>
                                        </p:tav>
                                        <p:tav tm="100000">
                                          <p:val>
                                            <p:strVal val="#ppt_y"/>
                                          </p:val>
                                        </p:tav>
                                      </p:tavLst>
                                    </p:anim>
                                  </p:childTnLst>
                                </p:cTn>
                              </p:par>
                            </p:childTnLst>
                          </p:cTn>
                        </p:par>
                        <p:par>
                          <p:cTn id="41" fill="hold">
                            <p:stCondLst>
                              <p:cond delay="7100"/>
                            </p:stCondLst>
                            <p:childTnLst>
                              <p:par>
                                <p:cTn id="42" presetID="10" presetClass="entr" presetSubtype="0" fill="hold" nodeType="afterEffect">
                                  <p:stCondLst>
                                    <p:cond delay="0"/>
                                  </p:stCondLst>
                                  <p:childTnLst>
                                    <p:set>
                                      <p:cBhvr>
                                        <p:cTn id="43" dur="1" fill="hold">
                                          <p:stCondLst>
                                            <p:cond delay="0"/>
                                          </p:stCondLst>
                                        </p:cTn>
                                        <p:tgtEl>
                                          <p:spTgt spid="41"/>
                                        </p:tgtEl>
                                        <p:attrNameLst>
                                          <p:attrName>style.visibility</p:attrName>
                                        </p:attrNameLst>
                                      </p:cBhvr>
                                      <p:to>
                                        <p:strVal val="visible"/>
                                      </p:to>
                                    </p:set>
                                    <p:animEffect transition="in" filter="fade">
                                      <p:cBhvr>
                                        <p:cTn id="44" dur="1000"/>
                                        <p:tgtEl>
                                          <p:spTgt spid="41"/>
                                        </p:tgtEl>
                                      </p:cBhvr>
                                    </p:animEffect>
                                  </p:childTnLst>
                                </p:cTn>
                              </p:par>
                              <p:par>
                                <p:cTn id="45" presetID="53" presetClass="entr" presetSubtype="0" fill="hold" nodeType="withEffect">
                                  <p:stCondLst>
                                    <p:cond delay="0"/>
                                  </p:stCondLst>
                                  <p:childTnLst>
                                    <p:set>
                                      <p:cBhvr>
                                        <p:cTn id="46" dur="1" fill="hold">
                                          <p:stCondLst>
                                            <p:cond delay="0"/>
                                          </p:stCondLst>
                                        </p:cTn>
                                        <p:tgtEl>
                                          <p:spTgt spid="26"/>
                                        </p:tgtEl>
                                        <p:attrNameLst>
                                          <p:attrName>style.visibility</p:attrName>
                                        </p:attrNameLst>
                                      </p:cBhvr>
                                      <p:to>
                                        <p:strVal val="visible"/>
                                      </p:to>
                                    </p:set>
                                    <p:anim calcmode="lin" valueType="num">
                                      <p:cBhvr>
                                        <p:cTn id="47" dur="1000" fill="hold"/>
                                        <p:tgtEl>
                                          <p:spTgt spid="26"/>
                                        </p:tgtEl>
                                        <p:attrNameLst>
                                          <p:attrName>ppt_w</p:attrName>
                                        </p:attrNameLst>
                                      </p:cBhvr>
                                      <p:tavLst>
                                        <p:tav tm="0">
                                          <p:val>
                                            <p:fltVal val="0"/>
                                          </p:val>
                                        </p:tav>
                                        <p:tav tm="100000">
                                          <p:val>
                                            <p:strVal val="#ppt_w"/>
                                          </p:val>
                                        </p:tav>
                                      </p:tavLst>
                                    </p:anim>
                                    <p:anim calcmode="lin" valueType="num">
                                      <p:cBhvr>
                                        <p:cTn id="48" dur="1000" fill="hold"/>
                                        <p:tgtEl>
                                          <p:spTgt spid="26"/>
                                        </p:tgtEl>
                                        <p:attrNameLst>
                                          <p:attrName>ppt_h</p:attrName>
                                        </p:attrNameLst>
                                      </p:cBhvr>
                                      <p:tavLst>
                                        <p:tav tm="0">
                                          <p:val>
                                            <p:fltVal val="0"/>
                                          </p:val>
                                        </p:tav>
                                        <p:tav tm="100000">
                                          <p:val>
                                            <p:strVal val="#ppt_h"/>
                                          </p:val>
                                        </p:tav>
                                      </p:tavLst>
                                    </p:anim>
                                    <p:animEffect transition="in" filter="fade">
                                      <p:cBhvr>
                                        <p:cTn id="49" dur="1000"/>
                                        <p:tgtEl>
                                          <p:spTgt spid="26"/>
                                        </p:tgtEl>
                                      </p:cBhvr>
                                    </p:animEffect>
                                  </p:childTnLst>
                                </p:cTn>
                              </p:par>
                              <p:par>
                                <p:cTn id="50" presetID="53" presetClass="entr" presetSubtype="0" fill="hold" nodeType="withEffect">
                                  <p:stCondLst>
                                    <p:cond delay="0"/>
                                  </p:stCondLst>
                                  <p:childTnLst>
                                    <p:set>
                                      <p:cBhvr>
                                        <p:cTn id="51" dur="1" fill="hold">
                                          <p:stCondLst>
                                            <p:cond delay="0"/>
                                          </p:stCondLst>
                                        </p:cTn>
                                        <p:tgtEl>
                                          <p:spTgt spid="3074"/>
                                        </p:tgtEl>
                                        <p:attrNameLst>
                                          <p:attrName>style.visibility</p:attrName>
                                        </p:attrNameLst>
                                      </p:cBhvr>
                                      <p:to>
                                        <p:strVal val="visible"/>
                                      </p:to>
                                    </p:set>
                                    <p:anim calcmode="lin" valueType="num">
                                      <p:cBhvr>
                                        <p:cTn id="52" dur="1000" fill="hold"/>
                                        <p:tgtEl>
                                          <p:spTgt spid="3074"/>
                                        </p:tgtEl>
                                        <p:attrNameLst>
                                          <p:attrName>ppt_w</p:attrName>
                                        </p:attrNameLst>
                                      </p:cBhvr>
                                      <p:tavLst>
                                        <p:tav tm="0">
                                          <p:val>
                                            <p:fltVal val="0"/>
                                          </p:val>
                                        </p:tav>
                                        <p:tav tm="100000">
                                          <p:val>
                                            <p:strVal val="#ppt_w"/>
                                          </p:val>
                                        </p:tav>
                                      </p:tavLst>
                                    </p:anim>
                                    <p:anim calcmode="lin" valueType="num">
                                      <p:cBhvr>
                                        <p:cTn id="53" dur="1000" fill="hold"/>
                                        <p:tgtEl>
                                          <p:spTgt spid="3074"/>
                                        </p:tgtEl>
                                        <p:attrNameLst>
                                          <p:attrName>ppt_h</p:attrName>
                                        </p:attrNameLst>
                                      </p:cBhvr>
                                      <p:tavLst>
                                        <p:tav tm="0">
                                          <p:val>
                                            <p:fltVal val="0"/>
                                          </p:val>
                                        </p:tav>
                                        <p:tav tm="100000">
                                          <p:val>
                                            <p:strVal val="#ppt_h"/>
                                          </p:val>
                                        </p:tav>
                                      </p:tavLst>
                                    </p:anim>
                                    <p:animEffect transition="in" filter="fade">
                                      <p:cBhvr>
                                        <p:cTn id="54" dur="1000"/>
                                        <p:tgtEl>
                                          <p:spTgt spid="3074"/>
                                        </p:tgtEl>
                                      </p:cBhvr>
                                    </p:animEffect>
                                  </p:childTnLst>
                                </p:cTn>
                              </p:par>
                              <p:par>
                                <p:cTn id="55" presetID="10" presetClass="entr" presetSubtype="0" fill="hold" nodeType="withEffect">
                                  <p:stCondLst>
                                    <p:cond delay="0"/>
                                  </p:stCondLst>
                                  <p:childTnLst>
                                    <p:set>
                                      <p:cBhvr>
                                        <p:cTn id="56" dur="1" fill="hold">
                                          <p:stCondLst>
                                            <p:cond delay="0"/>
                                          </p:stCondLst>
                                        </p:cTn>
                                        <p:tgtEl>
                                          <p:spTgt spid="34"/>
                                        </p:tgtEl>
                                        <p:attrNameLst>
                                          <p:attrName>style.visibility</p:attrName>
                                        </p:attrNameLst>
                                      </p:cBhvr>
                                      <p:to>
                                        <p:strVal val="visible"/>
                                      </p:to>
                                    </p:set>
                                    <p:animEffect transition="in" filter="fade">
                                      <p:cBhvr>
                                        <p:cTn id="57" dur="1000"/>
                                        <p:tgtEl>
                                          <p:spTgt spid="34"/>
                                        </p:tgtEl>
                                      </p:cBhvr>
                                    </p:animEffect>
                                  </p:childTnLst>
                                </p:cTn>
                              </p:par>
                              <p:par>
                                <p:cTn id="58" presetID="10" presetClass="entr" presetSubtype="0" fill="hold" nodeType="withEffect">
                                  <p:stCondLst>
                                    <p:cond delay="0"/>
                                  </p:stCondLst>
                                  <p:childTnLst>
                                    <p:set>
                                      <p:cBhvr>
                                        <p:cTn id="59" dur="1" fill="hold">
                                          <p:stCondLst>
                                            <p:cond delay="0"/>
                                          </p:stCondLst>
                                        </p:cTn>
                                        <p:tgtEl>
                                          <p:spTgt spid="42"/>
                                        </p:tgtEl>
                                        <p:attrNameLst>
                                          <p:attrName>style.visibility</p:attrName>
                                        </p:attrNameLst>
                                      </p:cBhvr>
                                      <p:to>
                                        <p:strVal val="visible"/>
                                      </p:to>
                                    </p:set>
                                    <p:animEffect transition="in" filter="fade">
                                      <p:cBhvr>
                                        <p:cTn id="60" dur="1000"/>
                                        <p:tgtEl>
                                          <p:spTgt spid="42"/>
                                        </p:tgtEl>
                                      </p:cBhvr>
                                    </p:animEffect>
                                  </p:childTnLst>
                                </p:cTn>
                              </p:par>
                              <p:par>
                                <p:cTn id="61" presetID="10" presetClass="entr" presetSubtype="0" fill="hold" nodeType="withEffect">
                                  <p:stCondLst>
                                    <p:cond delay="0"/>
                                  </p:stCondLst>
                                  <p:childTnLst>
                                    <p:set>
                                      <p:cBhvr>
                                        <p:cTn id="62" dur="1" fill="hold">
                                          <p:stCondLst>
                                            <p:cond delay="0"/>
                                          </p:stCondLst>
                                        </p:cTn>
                                        <p:tgtEl>
                                          <p:spTgt spid="35"/>
                                        </p:tgtEl>
                                        <p:attrNameLst>
                                          <p:attrName>style.visibility</p:attrName>
                                        </p:attrNameLst>
                                      </p:cBhvr>
                                      <p:to>
                                        <p:strVal val="visible"/>
                                      </p:to>
                                    </p:set>
                                    <p:animEffect transition="in" filter="fade">
                                      <p:cBhvr>
                                        <p:cTn id="63" dur="1000"/>
                                        <p:tgtEl>
                                          <p:spTgt spid="35"/>
                                        </p:tgtEl>
                                      </p:cBhvr>
                                    </p:animEffect>
                                  </p:childTnLst>
                                </p:cTn>
                              </p:par>
                              <p:par>
                                <p:cTn id="64" presetID="10" presetClass="entr" presetSubtype="0" fill="hold" nodeType="withEffect">
                                  <p:stCondLst>
                                    <p:cond delay="0"/>
                                  </p:stCondLst>
                                  <p:childTnLst>
                                    <p:set>
                                      <p:cBhvr>
                                        <p:cTn id="65" dur="1" fill="hold">
                                          <p:stCondLst>
                                            <p:cond delay="0"/>
                                          </p:stCondLst>
                                        </p:cTn>
                                        <p:tgtEl>
                                          <p:spTgt spid="43"/>
                                        </p:tgtEl>
                                        <p:attrNameLst>
                                          <p:attrName>style.visibility</p:attrName>
                                        </p:attrNameLst>
                                      </p:cBhvr>
                                      <p:to>
                                        <p:strVal val="visible"/>
                                      </p:to>
                                    </p:set>
                                    <p:animEffect transition="in" filter="fade">
                                      <p:cBhvr>
                                        <p:cTn id="66" dur="1000"/>
                                        <p:tgtEl>
                                          <p:spTgt spid="43"/>
                                        </p:tgtEl>
                                      </p:cBhvr>
                                    </p:animEffect>
                                  </p:childTnLst>
                                </p:cTn>
                              </p:par>
                              <p:par>
                                <p:cTn id="67" presetID="10" presetClass="entr" presetSubtype="0" fill="hold" nodeType="withEffect">
                                  <p:stCondLst>
                                    <p:cond delay="0"/>
                                  </p:stCondLst>
                                  <p:childTnLst>
                                    <p:set>
                                      <p:cBhvr>
                                        <p:cTn id="68" dur="1" fill="hold">
                                          <p:stCondLst>
                                            <p:cond delay="0"/>
                                          </p:stCondLst>
                                        </p:cTn>
                                        <p:tgtEl>
                                          <p:spTgt spid="37"/>
                                        </p:tgtEl>
                                        <p:attrNameLst>
                                          <p:attrName>style.visibility</p:attrName>
                                        </p:attrNameLst>
                                      </p:cBhvr>
                                      <p:to>
                                        <p:strVal val="visible"/>
                                      </p:to>
                                    </p:set>
                                    <p:animEffect transition="in" filter="fade">
                                      <p:cBhvr>
                                        <p:cTn id="69" dur="1000"/>
                                        <p:tgtEl>
                                          <p:spTgt spid="37"/>
                                        </p:tgtEl>
                                      </p:cBhvr>
                                    </p:animEffect>
                                  </p:childTnLst>
                                </p:cTn>
                              </p:par>
                              <p:par>
                                <p:cTn id="70" presetID="10" presetClass="entr" presetSubtype="0" fill="hold" nodeType="withEffect">
                                  <p:stCondLst>
                                    <p:cond delay="0"/>
                                  </p:stCondLst>
                                  <p:childTnLst>
                                    <p:set>
                                      <p:cBhvr>
                                        <p:cTn id="71" dur="1" fill="hold">
                                          <p:stCondLst>
                                            <p:cond delay="0"/>
                                          </p:stCondLst>
                                        </p:cTn>
                                        <p:tgtEl>
                                          <p:spTgt spid="44"/>
                                        </p:tgtEl>
                                        <p:attrNameLst>
                                          <p:attrName>style.visibility</p:attrName>
                                        </p:attrNameLst>
                                      </p:cBhvr>
                                      <p:to>
                                        <p:strVal val="visible"/>
                                      </p:to>
                                    </p:set>
                                    <p:animEffect transition="in" filter="fade">
                                      <p:cBhvr>
                                        <p:cTn id="72" dur="1000"/>
                                        <p:tgtEl>
                                          <p:spTgt spid="44"/>
                                        </p:tgtEl>
                                      </p:cBhvr>
                                    </p:animEffect>
                                  </p:childTnLst>
                                </p:cTn>
                              </p:par>
                              <p:par>
                                <p:cTn id="73" presetID="10" presetClass="entr" presetSubtype="0" fill="hold" nodeType="withEffect">
                                  <p:stCondLst>
                                    <p:cond delay="0"/>
                                  </p:stCondLst>
                                  <p:childTnLst>
                                    <p:set>
                                      <p:cBhvr>
                                        <p:cTn id="74" dur="1" fill="hold">
                                          <p:stCondLst>
                                            <p:cond delay="0"/>
                                          </p:stCondLst>
                                        </p:cTn>
                                        <p:tgtEl>
                                          <p:spTgt spid="38"/>
                                        </p:tgtEl>
                                        <p:attrNameLst>
                                          <p:attrName>style.visibility</p:attrName>
                                        </p:attrNameLst>
                                      </p:cBhvr>
                                      <p:to>
                                        <p:strVal val="visible"/>
                                      </p:to>
                                    </p:set>
                                    <p:animEffect transition="in" filter="fade">
                                      <p:cBhvr>
                                        <p:cTn id="75" dur="1000"/>
                                        <p:tgtEl>
                                          <p:spTgt spid="38"/>
                                        </p:tgtEl>
                                      </p:cBhvr>
                                    </p:animEffect>
                                  </p:childTnLst>
                                </p:cTn>
                              </p:par>
                              <p:par>
                                <p:cTn id="76" presetID="10" presetClass="entr" presetSubtype="0" fill="hold" nodeType="with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childTnLst>
                                </p:cTn>
                              </p:par>
                              <p:par>
                                <p:cTn id="79" presetID="10" presetClass="entr" presetSubtype="0" fill="hold" nodeType="withEffect">
                                  <p:stCondLst>
                                    <p:cond delay="0"/>
                                  </p:stCondLst>
                                  <p:childTnLst>
                                    <p:set>
                                      <p:cBhvr>
                                        <p:cTn id="80" dur="1" fill="hold">
                                          <p:stCondLst>
                                            <p:cond delay="0"/>
                                          </p:stCondLst>
                                        </p:cTn>
                                        <p:tgtEl>
                                          <p:spTgt spid="39"/>
                                        </p:tgtEl>
                                        <p:attrNameLst>
                                          <p:attrName>style.visibility</p:attrName>
                                        </p:attrNameLst>
                                      </p:cBhvr>
                                      <p:to>
                                        <p:strVal val="visible"/>
                                      </p:to>
                                    </p:set>
                                    <p:animEffect transition="in" filter="fade">
                                      <p:cBhvr>
                                        <p:cTn id="81" dur="1000"/>
                                        <p:tgtEl>
                                          <p:spTgt spid="39"/>
                                        </p:tgtEl>
                                      </p:cBhvr>
                                    </p:animEffect>
                                  </p:childTnLst>
                                </p:cTn>
                              </p:par>
                              <p:par>
                                <p:cTn id="82" presetID="10" presetClass="entr" presetSubtype="0" fill="hold" nodeType="withEffect">
                                  <p:stCondLst>
                                    <p:cond delay="0"/>
                                  </p:stCondLst>
                                  <p:childTnLst>
                                    <p:set>
                                      <p:cBhvr>
                                        <p:cTn id="83" dur="1" fill="hold">
                                          <p:stCondLst>
                                            <p:cond delay="0"/>
                                          </p:stCondLst>
                                        </p:cTn>
                                        <p:tgtEl>
                                          <p:spTgt spid="46"/>
                                        </p:tgtEl>
                                        <p:attrNameLst>
                                          <p:attrName>style.visibility</p:attrName>
                                        </p:attrNameLst>
                                      </p:cBhvr>
                                      <p:to>
                                        <p:strVal val="visible"/>
                                      </p:to>
                                    </p:set>
                                    <p:animEffect transition="in" filter="fade">
                                      <p:cBhvr>
                                        <p:cTn id="84"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14" grpId="0"/>
      <p:bldP spid="21"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lvl="1" algn="just" rtl="1">
                        <a:lnSpc>
                          <a:spcPct val="150000"/>
                        </a:lnSpc>
                      </a:pPr>
                      <a:endParaRPr lang="fa-IR" sz="2800" b="1" kern="1200" dirty="0" smtClean="0">
                        <a:solidFill>
                          <a:schemeClr val="tx1"/>
                        </a:solidFill>
                        <a:latin typeface="+mn-lt"/>
                        <a:ea typeface="+mn-ea"/>
                        <a:cs typeface="B Lotus" pitchFamily="2" charset="-78"/>
                      </a:endParaRPr>
                    </a:p>
                    <a:p>
                      <a:pPr algn="just" rtl="1">
                        <a:lnSpc>
                          <a:spcPct val="150000"/>
                        </a:lnSpc>
                      </a:pPr>
                      <a:r>
                        <a:rPr lang="fa-IR" sz="2400" b="0"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علل و عوامل برقراری ارتباط</a:t>
                      </a:r>
                      <a:endParaRPr lang="en-US" sz="24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ar-SA" sz="24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1. ویژگی ظاهری:</a:t>
                      </a:r>
                      <a:endParaRPr lang="en-US" sz="24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2" algn="just" rtl="1">
                        <a:lnSpc>
                          <a:spcPct val="150000"/>
                        </a:lnSpc>
                      </a:pPr>
                      <a:r>
                        <a:rPr lang="ar-SA" sz="2400" b="1" kern="1200" dirty="0" smtClean="0">
                          <a:solidFill>
                            <a:schemeClr val="tx1"/>
                          </a:solidFill>
                          <a:latin typeface="+mn-lt"/>
                          <a:ea typeface="+mn-ea"/>
                          <a:cs typeface="B Lotus" pitchFamily="2" charset="-78"/>
                        </a:rPr>
                        <a:t>الف)رعایت نظافت </a:t>
                      </a:r>
                      <a:endParaRPr lang="en-US" sz="2400" b="1" kern="1200" dirty="0" smtClean="0">
                        <a:solidFill>
                          <a:schemeClr val="tx1"/>
                        </a:solidFill>
                        <a:latin typeface="+mn-lt"/>
                        <a:ea typeface="+mn-ea"/>
                        <a:cs typeface="B Lotus" pitchFamily="2" charset="-78"/>
                      </a:endParaRPr>
                    </a:p>
                    <a:p>
                      <a:pPr lvl="2" algn="just" rtl="1">
                        <a:lnSpc>
                          <a:spcPct val="150000"/>
                        </a:lnSpc>
                      </a:pPr>
                      <a:r>
                        <a:rPr lang="ar-SA" sz="2400" b="1" kern="1200" dirty="0" smtClean="0">
                          <a:solidFill>
                            <a:schemeClr val="tx1"/>
                          </a:solidFill>
                          <a:latin typeface="+mn-lt"/>
                          <a:ea typeface="+mn-ea"/>
                          <a:cs typeface="B Lotus" pitchFamily="2" charset="-78"/>
                        </a:rPr>
                        <a:t>ب)آراستگی مو، لباس و صورت</a:t>
                      </a:r>
                      <a:endParaRPr lang="en-US" sz="2400" b="1" kern="1200" dirty="0" smtClean="0">
                        <a:solidFill>
                          <a:schemeClr val="tx1"/>
                        </a:solidFill>
                        <a:latin typeface="+mn-lt"/>
                        <a:ea typeface="+mn-ea"/>
                        <a:cs typeface="B Lotus" pitchFamily="2" charset="-78"/>
                      </a:endParaRPr>
                    </a:p>
                    <a:p>
                      <a:pPr lvl="2" algn="just" rtl="1">
                        <a:lnSpc>
                          <a:spcPct val="150000"/>
                        </a:lnSpc>
                      </a:pPr>
                      <a:r>
                        <a:rPr lang="ar-SA" sz="2400" b="1" kern="1200" dirty="0" smtClean="0">
                          <a:solidFill>
                            <a:schemeClr val="tx1"/>
                          </a:solidFill>
                          <a:latin typeface="+mn-lt"/>
                          <a:ea typeface="+mn-ea"/>
                          <a:cs typeface="B Lotus" pitchFamily="2" charset="-78"/>
                        </a:rPr>
                        <a:t>ج)عطر زدن </a:t>
                      </a:r>
                      <a:endParaRPr lang="en-US" sz="2400" b="1" kern="1200" dirty="0" smtClean="0">
                        <a:solidFill>
                          <a:schemeClr val="tx1"/>
                        </a:solidFill>
                        <a:latin typeface="+mn-lt"/>
                        <a:ea typeface="+mn-ea"/>
                        <a:cs typeface="B Lotus" pitchFamily="2" charset="-78"/>
                      </a:endParaRPr>
                    </a:p>
                    <a:p>
                      <a:pPr lvl="2" algn="just" rtl="1">
                        <a:lnSpc>
                          <a:spcPct val="150000"/>
                        </a:lnSpc>
                      </a:pPr>
                      <a:r>
                        <a:rPr lang="ar-SA" sz="2400" b="1" kern="1200" dirty="0" smtClean="0">
                          <a:solidFill>
                            <a:schemeClr val="tx1"/>
                          </a:solidFill>
                          <a:latin typeface="+mn-lt"/>
                          <a:ea typeface="+mn-ea"/>
                          <a:cs typeface="B Lotus" pitchFamily="2" charset="-78"/>
                        </a:rPr>
                        <a:t>د)زیبایی</a:t>
                      </a:r>
                      <a:endParaRPr lang="en-US" sz="24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643438" y="139463"/>
            <a:ext cx="3357586"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سوم / </a:t>
            </a:r>
            <a:r>
              <a:rPr lang="ar-SA" sz="1700" b="1" dirty="0" smtClean="0">
                <a:effectLst>
                  <a:glow rad="101600">
                    <a:schemeClr val="accent3">
                      <a:satMod val="175000"/>
                      <a:alpha val="40000"/>
                    </a:schemeClr>
                  </a:glow>
                </a:effectLst>
                <a:cs typeface="B Mitra" pitchFamily="2" charset="-78"/>
              </a:rPr>
              <a:t>اصل</a:t>
            </a:r>
            <a:r>
              <a:rPr lang="fa-IR" sz="1700" b="1" dirty="0" smtClean="0">
                <a:effectLst>
                  <a:glow rad="101600">
                    <a:schemeClr val="accent3">
                      <a:satMod val="175000"/>
                      <a:alpha val="40000"/>
                    </a:schemeClr>
                  </a:glow>
                </a:effectLst>
                <a:cs typeface="B Mitra" pitchFamily="2" charset="-78"/>
              </a:rPr>
              <a:t> چهارم</a:t>
            </a:r>
            <a:endParaRPr lang="en-US" sz="1700" b="1" dirty="0" smtClean="0">
              <a:effectLst>
                <a:glow rad="101600">
                  <a:schemeClr val="accent3">
                    <a:satMod val="175000"/>
                    <a:alpha val="40000"/>
                  </a:schemeClr>
                </a:glow>
              </a:effectLst>
              <a:cs typeface="B Mitra" pitchFamily="2" charset="-78"/>
            </a:endParaRPr>
          </a:p>
          <a:p>
            <a:pPr algn="ctr"/>
            <a:r>
              <a:rPr lang="fa-IR" sz="1700" b="1" dirty="0" smtClean="0">
                <a:effectLst>
                  <a:glow rad="101600">
                    <a:schemeClr val="accent3">
                      <a:satMod val="175000"/>
                      <a:alpha val="40000"/>
                    </a:schemeClr>
                  </a:glow>
                </a:effectLst>
                <a:cs typeface="B Mitra" pitchFamily="2" charset="-78"/>
              </a:rPr>
              <a:t>ایجاد ارتباط</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grpId="0"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Lst>
  </p:timing>
</p:sld>
</file>

<file path=ppt/slides/slide300.xml><?xml version="1.0" encoding="utf-8"?>
<p:sld xmlns:a="http://schemas.openxmlformats.org/drawingml/2006/main" xmlns:r="http://schemas.openxmlformats.org/officeDocument/2006/relationships" xmlns:p="http://schemas.openxmlformats.org/presentationml/2006/main">
  <p:cSld>
    <p:bg>
      <p:bgPr>
        <a:blipFill dpi="0" rotWithShape="1">
          <a:blip r:embed="rId3" cstate="print">
            <a:lum/>
          </a:blip>
          <a:srcRect/>
          <a:stretch>
            <a:fillRect/>
          </a:stretch>
        </a:blipFill>
        <a:effectLst/>
      </p:bgPr>
    </p:bg>
    <p:spTree>
      <p:nvGrpSpPr>
        <p:cNvPr id="1" name=""/>
        <p:cNvGrpSpPr/>
        <p:nvPr/>
      </p:nvGrpSpPr>
      <p:grpSpPr>
        <a:xfrm>
          <a:off x="0" y="0"/>
          <a:ext cx="0" cy="0"/>
          <a:chOff x="0" y="0"/>
          <a:chExt cx="0" cy="0"/>
        </a:xfrm>
      </p:grpSpPr>
      <p:pic>
        <p:nvPicPr>
          <p:cNvPr id="2050"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5295931" y="1214422"/>
            <a:ext cx="3490911" cy="708549"/>
          </a:xfrm>
          <a:prstGeom prst="rect">
            <a:avLst/>
          </a:prstGeom>
          <a:noFill/>
        </p:spPr>
      </p:pic>
      <p:sp>
        <p:nvSpPr>
          <p:cNvPr id="14" name="TextBox 13"/>
          <p:cNvSpPr txBox="1"/>
          <p:nvPr/>
        </p:nvSpPr>
        <p:spPr>
          <a:xfrm>
            <a:off x="6494289" y="1342673"/>
            <a:ext cx="1094195"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معنای روش </a:t>
            </a:r>
            <a:endParaRPr lang="fa-IR" sz="1700" b="1" dirty="0">
              <a:effectLst/>
              <a:cs typeface="B Mitra" pitchFamily="2" charset="-78"/>
            </a:endParaRPr>
          </a:p>
        </p:txBody>
      </p:sp>
      <p:pic>
        <p:nvPicPr>
          <p:cNvPr id="23"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5081617" y="1862134"/>
            <a:ext cx="3490911" cy="708549"/>
          </a:xfrm>
          <a:prstGeom prst="rect">
            <a:avLst/>
          </a:prstGeom>
          <a:noFill/>
        </p:spPr>
      </p:pic>
      <p:pic>
        <p:nvPicPr>
          <p:cNvPr id="24"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867303" y="2500306"/>
            <a:ext cx="3490911" cy="708549"/>
          </a:xfrm>
          <a:prstGeom prst="rect">
            <a:avLst/>
          </a:prstGeom>
          <a:noFill/>
        </p:spPr>
      </p:pic>
      <p:pic>
        <p:nvPicPr>
          <p:cNvPr id="25"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652989" y="3148018"/>
            <a:ext cx="3490911" cy="708549"/>
          </a:xfrm>
          <a:prstGeom prst="rect">
            <a:avLst/>
          </a:prstGeom>
          <a:noFill/>
        </p:spPr>
      </p:pic>
      <p:pic>
        <p:nvPicPr>
          <p:cNvPr id="27"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438675" y="3790960"/>
            <a:ext cx="3490911" cy="708549"/>
          </a:xfrm>
          <a:prstGeom prst="rect">
            <a:avLst/>
          </a:prstGeom>
          <a:noFill/>
        </p:spPr>
      </p:pic>
      <p:pic>
        <p:nvPicPr>
          <p:cNvPr id="28"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224361" y="4433902"/>
            <a:ext cx="3490911" cy="708549"/>
          </a:xfrm>
          <a:prstGeom prst="rect">
            <a:avLst/>
          </a:prstGeom>
          <a:noFill/>
        </p:spPr>
      </p:pic>
      <p:pic>
        <p:nvPicPr>
          <p:cNvPr id="29"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081485" y="5076844"/>
            <a:ext cx="3490911" cy="708549"/>
          </a:xfrm>
          <a:prstGeom prst="rect">
            <a:avLst/>
          </a:prstGeom>
          <a:noFill/>
        </p:spPr>
      </p:pic>
      <p:pic>
        <p:nvPicPr>
          <p:cNvPr id="30"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3786182" y="5715016"/>
            <a:ext cx="3490911" cy="708549"/>
          </a:xfrm>
          <a:prstGeom prst="rect">
            <a:avLst/>
          </a:prstGeom>
          <a:noFill/>
        </p:spPr>
      </p:pic>
      <p:pic>
        <p:nvPicPr>
          <p:cNvPr id="53"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795469" y="1504944"/>
            <a:ext cx="3490911" cy="708549"/>
          </a:xfrm>
          <a:prstGeom prst="rect">
            <a:avLst/>
          </a:prstGeom>
          <a:noFill/>
        </p:spPr>
      </p:pic>
      <p:pic>
        <p:nvPicPr>
          <p:cNvPr id="54"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581155" y="2152656"/>
            <a:ext cx="3490911" cy="708549"/>
          </a:xfrm>
          <a:prstGeom prst="rect">
            <a:avLst/>
          </a:prstGeom>
          <a:noFill/>
        </p:spPr>
      </p:pic>
      <p:pic>
        <p:nvPicPr>
          <p:cNvPr id="55"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366841" y="2790828"/>
            <a:ext cx="3490911" cy="708549"/>
          </a:xfrm>
          <a:prstGeom prst="rect">
            <a:avLst/>
          </a:prstGeom>
          <a:noFill/>
        </p:spPr>
      </p:pic>
      <p:pic>
        <p:nvPicPr>
          <p:cNvPr id="56"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152527" y="3438540"/>
            <a:ext cx="3490911" cy="708549"/>
          </a:xfrm>
          <a:prstGeom prst="rect">
            <a:avLst/>
          </a:prstGeom>
          <a:noFill/>
        </p:spPr>
      </p:pic>
      <p:pic>
        <p:nvPicPr>
          <p:cNvPr id="57"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938213" y="4081482"/>
            <a:ext cx="3490911" cy="708549"/>
          </a:xfrm>
          <a:prstGeom prst="rect">
            <a:avLst/>
          </a:prstGeom>
          <a:noFill/>
        </p:spPr>
      </p:pic>
      <p:pic>
        <p:nvPicPr>
          <p:cNvPr id="58"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723899" y="4724424"/>
            <a:ext cx="3490911" cy="708549"/>
          </a:xfrm>
          <a:prstGeom prst="rect">
            <a:avLst/>
          </a:prstGeom>
          <a:noFill/>
        </p:spPr>
      </p:pic>
      <p:pic>
        <p:nvPicPr>
          <p:cNvPr id="59"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581023" y="5367366"/>
            <a:ext cx="3490911" cy="708549"/>
          </a:xfrm>
          <a:prstGeom prst="rect">
            <a:avLst/>
          </a:prstGeom>
          <a:noFill/>
        </p:spPr>
      </p:pic>
      <p:pic>
        <p:nvPicPr>
          <p:cNvPr id="60"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285720" y="6005538"/>
            <a:ext cx="3490911" cy="708549"/>
          </a:xfrm>
          <a:prstGeom prst="rect">
            <a:avLst/>
          </a:prstGeom>
          <a:noFill/>
        </p:spPr>
      </p:pic>
      <p:sp>
        <p:nvSpPr>
          <p:cNvPr id="61" name="TextBox 60"/>
          <p:cNvSpPr txBox="1"/>
          <p:nvPr/>
        </p:nvSpPr>
        <p:spPr>
          <a:xfrm>
            <a:off x="5958504" y="1974034"/>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 قالب داستان</a:t>
            </a:r>
            <a:endParaRPr lang="fa-IR" sz="1700" b="1" dirty="0">
              <a:effectLst/>
              <a:cs typeface="B Mitra" pitchFamily="2" charset="-78"/>
            </a:endParaRPr>
          </a:p>
        </p:txBody>
      </p:sp>
      <p:sp>
        <p:nvSpPr>
          <p:cNvPr id="62" name="TextBox 61"/>
          <p:cNvSpPr txBox="1"/>
          <p:nvPr/>
        </p:nvSpPr>
        <p:spPr>
          <a:xfrm>
            <a:off x="5529876" y="2612206"/>
            <a:ext cx="2165765"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2-قالب پرسش و پاسخ</a:t>
            </a:r>
            <a:endParaRPr lang="fa-IR" sz="1700" b="1" dirty="0">
              <a:effectLst/>
              <a:cs typeface="B Mitra" pitchFamily="2" charset="-78"/>
            </a:endParaRPr>
          </a:p>
        </p:txBody>
      </p:sp>
      <p:sp>
        <p:nvSpPr>
          <p:cNvPr id="63" name="TextBox 62"/>
          <p:cNvSpPr txBox="1"/>
          <p:nvPr/>
        </p:nvSpPr>
        <p:spPr>
          <a:xfrm>
            <a:off x="5529876" y="3276269"/>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3- قالب انواعی</a:t>
            </a:r>
            <a:endParaRPr lang="fa-IR" sz="1700" b="1" dirty="0">
              <a:effectLst/>
              <a:cs typeface="B Mitra" pitchFamily="2" charset="-78"/>
            </a:endParaRPr>
          </a:p>
        </p:txBody>
      </p:sp>
      <p:sp>
        <p:nvSpPr>
          <p:cNvPr id="64" name="TextBox 63"/>
          <p:cNvSpPr txBox="1"/>
          <p:nvPr/>
        </p:nvSpPr>
        <p:spPr>
          <a:xfrm>
            <a:off x="5315562" y="3919211"/>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4-قالب گروهی</a:t>
            </a:r>
            <a:endParaRPr lang="fa-IR" sz="1700" b="1" dirty="0">
              <a:effectLst/>
              <a:cs typeface="B Mitra" pitchFamily="2" charset="-78"/>
            </a:endParaRPr>
          </a:p>
        </p:txBody>
      </p:sp>
      <p:sp>
        <p:nvSpPr>
          <p:cNvPr id="65" name="TextBox 64"/>
          <p:cNvSpPr txBox="1"/>
          <p:nvPr/>
        </p:nvSpPr>
        <p:spPr>
          <a:xfrm>
            <a:off x="5101248" y="4562153"/>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5-قالب شعاری</a:t>
            </a:r>
            <a:endParaRPr lang="fa-IR" sz="1700" b="1" dirty="0">
              <a:effectLst/>
              <a:cs typeface="B Mitra" pitchFamily="2" charset="-78"/>
            </a:endParaRPr>
          </a:p>
        </p:txBody>
      </p:sp>
      <p:sp>
        <p:nvSpPr>
          <p:cNvPr id="66" name="TextBox 65"/>
          <p:cNvSpPr txBox="1"/>
          <p:nvPr/>
        </p:nvSpPr>
        <p:spPr>
          <a:xfrm>
            <a:off x="4958372" y="5205095"/>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6-قالب آدابی</a:t>
            </a:r>
            <a:endParaRPr lang="fa-IR" sz="1700" b="1" dirty="0">
              <a:effectLst/>
              <a:cs typeface="B Mitra" pitchFamily="2" charset="-78"/>
            </a:endParaRPr>
          </a:p>
        </p:txBody>
      </p:sp>
      <p:sp>
        <p:nvSpPr>
          <p:cNvPr id="67" name="TextBox 66"/>
          <p:cNvSpPr txBox="1"/>
          <p:nvPr/>
        </p:nvSpPr>
        <p:spPr>
          <a:xfrm>
            <a:off x="4663069" y="5843267"/>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7-قالب عددی</a:t>
            </a:r>
            <a:endParaRPr lang="fa-IR" sz="1700" b="1" dirty="0">
              <a:effectLst/>
              <a:cs typeface="B Mitra" pitchFamily="2" charset="-78"/>
            </a:endParaRPr>
          </a:p>
        </p:txBody>
      </p:sp>
      <p:sp>
        <p:nvSpPr>
          <p:cNvPr id="68" name="TextBox 67"/>
          <p:cNvSpPr txBox="1"/>
          <p:nvPr/>
        </p:nvSpPr>
        <p:spPr>
          <a:xfrm>
            <a:off x="2672356" y="1633195"/>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9-قالب نمادین</a:t>
            </a:r>
            <a:endParaRPr lang="fa-IR" sz="1700" b="1" dirty="0">
              <a:effectLst/>
              <a:cs typeface="B Mitra" pitchFamily="2" charset="-78"/>
            </a:endParaRPr>
          </a:p>
        </p:txBody>
      </p:sp>
      <p:sp>
        <p:nvSpPr>
          <p:cNvPr id="69" name="TextBox 68"/>
          <p:cNvSpPr txBox="1"/>
          <p:nvPr/>
        </p:nvSpPr>
        <p:spPr>
          <a:xfrm>
            <a:off x="2458042" y="2280907"/>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10-قالب تشبیهی</a:t>
            </a:r>
            <a:endParaRPr lang="fa-IR" sz="1700" b="1" dirty="0">
              <a:effectLst/>
              <a:cs typeface="B Mitra" pitchFamily="2" charset="-78"/>
            </a:endParaRPr>
          </a:p>
        </p:txBody>
      </p:sp>
      <p:sp>
        <p:nvSpPr>
          <p:cNvPr id="70" name="TextBox 69"/>
          <p:cNvSpPr txBox="1"/>
          <p:nvPr/>
        </p:nvSpPr>
        <p:spPr>
          <a:xfrm>
            <a:off x="2243728" y="2919079"/>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11-قالب نکته ای</a:t>
            </a:r>
            <a:endParaRPr lang="fa-IR" sz="1700" b="1" dirty="0">
              <a:effectLst/>
              <a:cs typeface="B Mitra" pitchFamily="2" charset="-78"/>
            </a:endParaRPr>
          </a:p>
        </p:txBody>
      </p:sp>
      <p:sp>
        <p:nvSpPr>
          <p:cNvPr id="71" name="TextBox 70"/>
          <p:cNvSpPr txBox="1"/>
          <p:nvPr/>
        </p:nvSpPr>
        <p:spPr>
          <a:xfrm>
            <a:off x="2029414" y="3566791"/>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12-قالب تعارضی</a:t>
            </a:r>
            <a:endParaRPr lang="fa-IR" sz="1700" b="1" dirty="0">
              <a:effectLst/>
              <a:cs typeface="B Mitra" pitchFamily="2" charset="-78"/>
            </a:endParaRPr>
          </a:p>
        </p:txBody>
      </p:sp>
      <p:sp>
        <p:nvSpPr>
          <p:cNvPr id="72" name="TextBox 71"/>
          <p:cNvSpPr txBox="1"/>
          <p:nvPr/>
        </p:nvSpPr>
        <p:spPr>
          <a:xfrm>
            <a:off x="1815100" y="4209733"/>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13-قالب مقایسه ای</a:t>
            </a:r>
            <a:endParaRPr lang="fa-IR" sz="1700" b="1" dirty="0">
              <a:effectLst/>
              <a:cs typeface="B Mitra" pitchFamily="2" charset="-78"/>
            </a:endParaRPr>
          </a:p>
        </p:txBody>
      </p:sp>
      <p:sp>
        <p:nvSpPr>
          <p:cNvPr id="73" name="TextBox 72"/>
          <p:cNvSpPr txBox="1"/>
          <p:nvPr/>
        </p:nvSpPr>
        <p:spPr>
          <a:xfrm>
            <a:off x="1600786" y="4852675"/>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14-قالب نسخه ای</a:t>
            </a:r>
            <a:endParaRPr lang="fa-IR" sz="1700" b="1" dirty="0">
              <a:effectLst/>
              <a:cs typeface="B Mitra" pitchFamily="2" charset="-78"/>
            </a:endParaRPr>
          </a:p>
        </p:txBody>
      </p:sp>
      <p:sp>
        <p:nvSpPr>
          <p:cNvPr id="74" name="TextBox 73">
            <a:hlinkClick r:id="rId5" action="ppaction://hlinksldjump">
              <a:snd r:embed="rId6" name="thbad.wav"/>
            </a:hlinkClick>
            <a:hlinkHover r:id="" action="ppaction://noaction">
              <a:snd r:embed="rId7" name="0.wav"/>
            </a:hlinkHover>
          </p:cNvPr>
          <p:cNvSpPr txBox="1"/>
          <p:nvPr/>
        </p:nvSpPr>
        <p:spPr>
          <a:xfrm>
            <a:off x="1457910" y="5495617"/>
            <a:ext cx="1737137" cy="452047"/>
          </a:xfrm>
          <a:prstGeom prst="rect">
            <a:avLst/>
          </a:prstGeom>
          <a:noFill/>
        </p:spPr>
        <p:txBody>
          <a:bodyPr wrap="square" rtlCol="1" anchor="ctr">
            <a:spAutoFit/>
          </a:bodyPr>
          <a:lstStyle/>
          <a:p>
            <a:pPr algn="ctr">
              <a:lnSpc>
                <a:spcPct val="150000"/>
              </a:lnSpc>
            </a:pPr>
            <a:r>
              <a:rPr lang="fa-IR" sz="1700" b="1" dirty="0" smtClean="0">
                <a:effectLst>
                  <a:glow rad="101600">
                    <a:schemeClr val="accent3">
                      <a:satMod val="175000"/>
                      <a:alpha val="40000"/>
                    </a:schemeClr>
                  </a:glow>
                </a:effectLst>
                <a:cs typeface="B Mitra" pitchFamily="2" charset="-78"/>
              </a:rPr>
              <a:t>15-قالب نمایشی</a:t>
            </a:r>
            <a:endParaRPr lang="fa-IR" sz="1700" b="1" dirty="0">
              <a:effectLst>
                <a:glow rad="101600">
                  <a:schemeClr val="accent3">
                    <a:satMod val="175000"/>
                    <a:alpha val="40000"/>
                  </a:schemeClr>
                </a:glow>
              </a:effectLst>
              <a:cs typeface="B Mitra" pitchFamily="2" charset="-78"/>
            </a:endParaRPr>
          </a:p>
        </p:txBody>
      </p:sp>
      <p:sp>
        <p:nvSpPr>
          <p:cNvPr id="75" name="TextBox 74"/>
          <p:cNvSpPr txBox="1"/>
          <p:nvPr/>
        </p:nvSpPr>
        <p:spPr>
          <a:xfrm>
            <a:off x="1162607" y="6133789"/>
            <a:ext cx="1737137" cy="452047"/>
          </a:xfrm>
          <a:prstGeom prst="rect">
            <a:avLst/>
          </a:prstGeom>
          <a:noFill/>
        </p:spPr>
        <p:txBody>
          <a:bodyPr wrap="square" rtlCol="1" anchor="ctr">
            <a:spAutoFit/>
          </a:bodyPr>
          <a:lstStyle/>
          <a:p>
            <a:pPr algn="ctr" rtl="0">
              <a:lnSpc>
                <a:spcPct val="150000"/>
              </a:lnSpc>
            </a:pPr>
            <a:r>
              <a:rPr lang="fa-IR" sz="1700" b="1" dirty="0" smtClean="0">
                <a:effectLst/>
                <a:cs typeface="B Mitra" pitchFamily="2" charset="-78"/>
              </a:rPr>
              <a:t>16-قالب توصیفی</a:t>
            </a:r>
            <a:endParaRPr lang="fa-IR" sz="1700" b="1" dirty="0">
              <a:effectLst/>
              <a:cs typeface="B Mitra" pitchFamily="2" charset="-78"/>
            </a:endParaRPr>
          </a:p>
        </p:txBody>
      </p:sp>
      <p:pic>
        <p:nvPicPr>
          <p:cNvPr id="76" name="Picture 2" descr="G:\ramezan 1390\pic - file\bais\b1.jpg">
            <a:hlinkClick r:id="rId8" action="ppaction://hlinksldjump">
              <a:snd r:embed="rId6" name="thbad.wav"/>
            </a:hlinkClick>
            <a:hlinkHover r:id="" action="ppaction://noaction">
              <a:snd r:embed="rId7" name="0.wav"/>
            </a:hlinkHover>
          </p:cNvPr>
          <p:cNvPicPr>
            <a:picLocks noChangeAspect="1" noChangeArrowheads="1"/>
          </p:cNvPicPr>
          <p:nvPr/>
        </p:nvPicPr>
        <p:blipFill>
          <a:blip r:embed="rId9" cstate="print"/>
          <a:srcRect/>
          <a:stretch>
            <a:fillRect/>
          </a:stretch>
        </p:blipFill>
        <p:spPr bwMode="auto">
          <a:xfrm>
            <a:off x="7929586" y="241290"/>
            <a:ext cx="383226" cy="396000"/>
          </a:xfrm>
          <a:prstGeom prst="rect">
            <a:avLst/>
          </a:prstGeom>
          <a:noFill/>
        </p:spPr>
      </p:pic>
      <p:pic>
        <p:nvPicPr>
          <p:cNvPr id="77" name="Picture 5" descr="D:\narmafzar H edayat\power point\Ordodari\pic\exist copy.png">
            <a:hlinkClick r:id="" action="ppaction://hlinkshowjump?jump=endshow">
              <a:snd r:embed="rId6" name="thbad.wav"/>
            </a:hlinkClick>
            <a:hlinkHover r:id="" action="ppaction://noaction">
              <a:snd r:embed="rId7" name="0.wav"/>
            </a:hlinkHover>
          </p:cNvPr>
          <p:cNvPicPr>
            <a:picLocks noChangeAspect="1" noChangeArrowheads="1"/>
          </p:cNvPicPr>
          <p:nvPr/>
        </p:nvPicPr>
        <p:blipFill>
          <a:blip r:embed="rId10" cstate="print"/>
          <a:srcRect/>
          <a:stretch>
            <a:fillRect/>
          </a:stretch>
        </p:blipFill>
        <p:spPr bwMode="auto">
          <a:xfrm>
            <a:off x="8358214" y="214290"/>
            <a:ext cx="450000" cy="450000"/>
          </a:xfrm>
          <a:prstGeom prst="rect">
            <a:avLst/>
          </a:prstGeom>
          <a:noFill/>
        </p:spPr>
      </p:pic>
      <p:pic>
        <p:nvPicPr>
          <p:cNvPr id="37"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2081221" y="857232"/>
            <a:ext cx="3490911" cy="708549"/>
          </a:xfrm>
          <a:prstGeom prst="rect">
            <a:avLst/>
          </a:prstGeom>
          <a:noFill/>
        </p:spPr>
      </p:pic>
      <p:sp>
        <p:nvSpPr>
          <p:cNvPr id="38" name="TextBox 37"/>
          <p:cNvSpPr txBox="1"/>
          <p:nvPr/>
        </p:nvSpPr>
        <p:spPr>
          <a:xfrm>
            <a:off x="2958108" y="985483"/>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8-قالب جوانبی</a:t>
            </a:r>
            <a:endParaRPr lang="fa-IR" sz="1700" b="1" dirty="0">
              <a:effectLst/>
              <a:cs typeface="B Mitra" pitchFamily="2" charset="-78"/>
            </a:endParaRPr>
          </a:p>
        </p:txBody>
      </p:sp>
      <p:sp>
        <p:nvSpPr>
          <p:cNvPr id="39" name="TextBox 38"/>
          <p:cNvSpPr txBox="1"/>
          <p:nvPr/>
        </p:nvSpPr>
        <p:spPr>
          <a:xfrm>
            <a:off x="2143108" y="231796"/>
            <a:ext cx="5357850" cy="553998"/>
          </a:xfrm>
          <a:prstGeom prst="rect">
            <a:avLst/>
          </a:prstGeom>
          <a:noFill/>
        </p:spPr>
        <p:txBody>
          <a:bodyPr wrap="square" rtlCol="1">
            <a:spAutoFit/>
          </a:bodyPr>
          <a:lstStyle/>
          <a:p>
            <a:pPr>
              <a:lnSpc>
                <a:spcPct val="150000"/>
              </a:lnSpc>
            </a:pPr>
            <a:r>
              <a:rPr lang="fa-IR" sz="2000" b="1" dirty="0" smtClean="0">
                <a:effectLst>
                  <a:glow rad="139700">
                    <a:schemeClr val="accent5">
                      <a:satMod val="175000"/>
                      <a:alpha val="40000"/>
                    </a:schemeClr>
                  </a:glow>
                </a:effectLst>
                <a:cs typeface="B Titr" pitchFamily="2" charset="-78"/>
              </a:rPr>
              <a:t>فصل دوم : روش ها             جلسه بیست وچهارم </a:t>
            </a:r>
          </a:p>
        </p:txBody>
      </p:sp>
    </p:spTree>
  </p:cSld>
  <p:clrMapOvr>
    <a:masterClrMapping/>
  </p:clrMapOvr>
  <p:transition advClick="0">
    <p:sndAc>
      <p:stSnd>
        <p:snd r:embed="rId2" name="W8.WAV"/>
      </p:stSnd>
    </p:sndAc>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fade">
                                      <p:cBhvr>
                                        <p:cTn id="7" dur="1000"/>
                                        <p:tgtEl>
                                          <p:spTgt spid="39"/>
                                        </p:tgtEl>
                                      </p:cBhvr>
                                    </p:animEffect>
                                    <p:anim calcmode="lin" valueType="num">
                                      <p:cBhvr>
                                        <p:cTn id="8" dur="1000" fill="hold"/>
                                        <p:tgtEl>
                                          <p:spTgt spid="39"/>
                                        </p:tgtEl>
                                        <p:attrNameLst>
                                          <p:attrName>ppt_x</p:attrName>
                                        </p:attrNameLst>
                                      </p:cBhvr>
                                      <p:tavLst>
                                        <p:tav tm="0">
                                          <p:val>
                                            <p:strVal val="#ppt_x"/>
                                          </p:val>
                                        </p:tav>
                                        <p:tav tm="100000">
                                          <p:val>
                                            <p:strVal val="#ppt_x"/>
                                          </p:val>
                                        </p:tav>
                                      </p:tavLst>
                                    </p:anim>
                                    <p:anim calcmode="lin" valueType="num">
                                      <p:cBhvr>
                                        <p:cTn id="9" dur="1000" fill="hold"/>
                                        <p:tgtEl>
                                          <p:spTgt spid="3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59"/>
                                        </p:tgtEl>
                                        <p:attrNameLst>
                                          <p:attrName>style.visibility</p:attrName>
                                        </p:attrNameLst>
                                      </p:cBhvr>
                                      <p:to>
                                        <p:strVal val="visible"/>
                                      </p:to>
                                    </p:set>
                                    <p:animEffect transition="in" filter="fade">
                                      <p:cBhvr>
                                        <p:cTn id="13" dur="1000"/>
                                        <p:tgtEl>
                                          <p:spTgt spid="59"/>
                                        </p:tgtEl>
                                      </p:cBhvr>
                                    </p:animEffect>
                                    <p:anim calcmode="lin" valueType="num">
                                      <p:cBhvr>
                                        <p:cTn id="14" dur="1000" fill="hold"/>
                                        <p:tgtEl>
                                          <p:spTgt spid="59"/>
                                        </p:tgtEl>
                                        <p:attrNameLst>
                                          <p:attrName>ppt_x</p:attrName>
                                        </p:attrNameLst>
                                      </p:cBhvr>
                                      <p:tavLst>
                                        <p:tav tm="0">
                                          <p:val>
                                            <p:strVal val="#ppt_x"/>
                                          </p:val>
                                        </p:tav>
                                        <p:tav tm="100000">
                                          <p:val>
                                            <p:strVal val="#ppt_x"/>
                                          </p:val>
                                        </p:tav>
                                      </p:tavLst>
                                    </p:anim>
                                    <p:anim calcmode="lin" valueType="num">
                                      <p:cBhvr>
                                        <p:cTn id="15" dur="1000" fill="hold"/>
                                        <p:tgtEl>
                                          <p:spTgt spid="59"/>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10" presetClass="entr" presetSubtype="0" fill="hold" grpId="0" nodeType="afterEffect">
                                  <p:stCondLst>
                                    <p:cond delay="0"/>
                                  </p:stCondLst>
                                  <p:childTnLst>
                                    <p:set>
                                      <p:cBhvr>
                                        <p:cTn id="18" dur="1" fill="hold">
                                          <p:stCondLst>
                                            <p:cond delay="0"/>
                                          </p:stCondLst>
                                        </p:cTn>
                                        <p:tgtEl>
                                          <p:spTgt spid="74"/>
                                        </p:tgtEl>
                                        <p:attrNameLst>
                                          <p:attrName>style.visibility</p:attrName>
                                        </p:attrNameLst>
                                      </p:cBhvr>
                                      <p:to>
                                        <p:strVal val="visible"/>
                                      </p:to>
                                    </p:set>
                                    <p:animEffect transition="in" filter="fade">
                                      <p:cBhvr>
                                        <p:cTn id="19" dur="1000"/>
                                        <p:tgtEl>
                                          <p:spTgt spid="74"/>
                                        </p:tgtEl>
                                      </p:cBhvr>
                                    </p:animEffect>
                                  </p:childTnLst>
                                </p:cTn>
                              </p:par>
                              <p:par>
                                <p:cTn id="20" presetID="10" presetClass="entr" presetSubtype="0" fill="hold" nodeType="withEffect">
                                  <p:stCondLst>
                                    <p:cond delay="0"/>
                                  </p:stCondLst>
                                  <p:childTnLst>
                                    <p:set>
                                      <p:cBhvr>
                                        <p:cTn id="21" dur="1" fill="hold">
                                          <p:stCondLst>
                                            <p:cond delay="0"/>
                                          </p:stCondLst>
                                        </p:cTn>
                                        <p:tgtEl>
                                          <p:spTgt spid="2050"/>
                                        </p:tgtEl>
                                        <p:attrNameLst>
                                          <p:attrName>style.visibility</p:attrName>
                                        </p:attrNameLst>
                                      </p:cBhvr>
                                      <p:to>
                                        <p:strVal val="visible"/>
                                      </p:to>
                                    </p:set>
                                    <p:animEffect transition="in" filter="fade">
                                      <p:cBhvr>
                                        <p:cTn id="22" dur="2000"/>
                                        <p:tgtEl>
                                          <p:spTgt spid="2050"/>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2000"/>
                                        <p:tgtEl>
                                          <p:spTgt spid="14"/>
                                        </p:tgtEl>
                                      </p:cBhvr>
                                    </p:animEffect>
                                  </p:childTnLst>
                                </p:cTn>
                              </p:par>
                              <p:par>
                                <p:cTn id="26" presetID="10" presetClass="entr" presetSubtype="0" fill="hold" nodeType="with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fade">
                                      <p:cBhvr>
                                        <p:cTn id="28" dur="2000"/>
                                        <p:tgtEl>
                                          <p:spTgt spid="2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61"/>
                                        </p:tgtEl>
                                        <p:attrNameLst>
                                          <p:attrName>style.visibility</p:attrName>
                                        </p:attrNameLst>
                                      </p:cBhvr>
                                      <p:to>
                                        <p:strVal val="visible"/>
                                      </p:to>
                                    </p:set>
                                    <p:animEffect transition="in" filter="fade">
                                      <p:cBhvr>
                                        <p:cTn id="31" dur="2000"/>
                                        <p:tgtEl>
                                          <p:spTgt spid="61"/>
                                        </p:tgtEl>
                                      </p:cBhvr>
                                    </p:animEffect>
                                  </p:childTnLst>
                                </p:cTn>
                              </p:par>
                              <p:par>
                                <p:cTn id="32" presetID="10" presetClass="entr" presetSubtype="0" fill="hold"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fade">
                                      <p:cBhvr>
                                        <p:cTn id="34" dur="2000"/>
                                        <p:tgtEl>
                                          <p:spTgt spid="24"/>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62"/>
                                        </p:tgtEl>
                                        <p:attrNameLst>
                                          <p:attrName>style.visibility</p:attrName>
                                        </p:attrNameLst>
                                      </p:cBhvr>
                                      <p:to>
                                        <p:strVal val="visible"/>
                                      </p:to>
                                    </p:set>
                                    <p:animEffect transition="in" filter="fade">
                                      <p:cBhvr>
                                        <p:cTn id="37" dur="2000"/>
                                        <p:tgtEl>
                                          <p:spTgt spid="62"/>
                                        </p:tgtEl>
                                      </p:cBhvr>
                                    </p:animEffect>
                                  </p:childTnLst>
                                </p:cTn>
                              </p:par>
                              <p:par>
                                <p:cTn id="38" presetID="10" presetClass="entr" presetSubtype="0" fill="hold" nodeType="withEffect">
                                  <p:stCondLst>
                                    <p:cond delay="0"/>
                                  </p:stCondLst>
                                  <p:childTnLst>
                                    <p:set>
                                      <p:cBhvr>
                                        <p:cTn id="39" dur="1" fill="hold">
                                          <p:stCondLst>
                                            <p:cond delay="0"/>
                                          </p:stCondLst>
                                        </p:cTn>
                                        <p:tgtEl>
                                          <p:spTgt spid="25"/>
                                        </p:tgtEl>
                                        <p:attrNameLst>
                                          <p:attrName>style.visibility</p:attrName>
                                        </p:attrNameLst>
                                      </p:cBhvr>
                                      <p:to>
                                        <p:strVal val="visible"/>
                                      </p:to>
                                    </p:set>
                                    <p:animEffect transition="in" filter="fade">
                                      <p:cBhvr>
                                        <p:cTn id="40" dur="2000"/>
                                        <p:tgtEl>
                                          <p:spTgt spid="25"/>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63"/>
                                        </p:tgtEl>
                                        <p:attrNameLst>
                                          <p:attrName>style.visibility</p:attrName>
                                        </p:attrNameLst>
                                      </p:cBhvr>
                                      <p:to>
                                        <p:strVal val="visible"/>
                                      </p:to>
                                    </p:set>
                                    <p:animEffect transition="in" filter="fade">
                                      <p:cBhvr>
                                        <p:cTn id="43" dur="2000"/>
                                        <p:tgtEl>
                                          <p:spTgt spid="63"/>
                                        </p:tgtEl>
                                      </p:cBhvr>
                                    </p:animEffect>
                                  </p:childTnLst>
                                </p:cTn>
                              </p:par>
                              <p:par>
                                <p:cTn id="44" presetID="10" presetClass="entr" presetSubtype="0" fill="hold" nodeType="withEffect">
                                  <p:stCondLst>
                                    <p:cond delay="0"/>
                                  </p:stCondLst>
                                  <p:childTnLst>
                                    <p:set>
                                      <p:cBhvr>
                                        <p:cTn id="45" dur="1" fill="hold">
                                          <p:stCondLst>
                                            <p:cond delay="0"/>
                                          </p:stCondLst>
                                        </p:cTn>
                                        <p:tgtEl>
                                          <p:spTgt spid="27"/>
                                        </p:tgtEl>
                                        <p:attrNameLst>
                                          <p:attrName>style.visibility</p:attrName>
                                        </p:attrNameLst>
                                      </p:cBhvr>
                                      <p:to>
                                        <p:strVal val="visible"/>
                                      </p:to>
                                    </p:set>
                                    <p:animEffect transition="in" filter="fade">
                                      <p:cBhvr>
                                        <p:cTn id="46" dur="2000"/>
                                        <p:tgtEl>
                                          <p:spTgt spid="27"/>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64"/>
                                        </p:tgtEl>
                                        <p:attrNameLst>
                                          <p:attrName>style.visibility</p:attrName>
                                        </p:attrNameLst>
                                      </p:cBhvr>
                                      <p:to>
                                        <p:strVal val="visible"/>
                                      </p:to>
                                    </p:set>
                                    <p:animEffect transition="in" filter="fade">
                                      <p:cBhvr>
                                        <p:cTn id="49" dur="2000"/>
                                        <p:tgtEl>
                                          <p:spTgt spid="64"/>
                                        </p:tgtEl>
                                      </p:cBhvr>
                                    </p:animEffect>
                                  </p:childTnLst>
                                </p:cTn>
                              </p:par>
                              <p:par>
                                <p:cTn id="50" presetID="10" presetClass="entr" presetSubtype="0" fill="hold" nodeType="withEffect">
                                  <p:stCondLst>
                                    <p:cond delay="0"/>
                                  </p:stCondLst>
                                  <p:childTnLst>
                                    <p:set>
                                      <p:cBhvr>
                                        <p:cTn id="51" dur="1" fill="hold">
                                          <p:stCondLst>
                                            <p:cond delay="0"/>
                                          </p:stCondLst>
                                        </p:cTn>
                                        <p:tgtEl>
                                          <p:spTgt spid="28"/>
                                        </p:tgtEl>
                                        <p:attrNameLst>
                                          <p:attrName>style.visibility</p:attrName>
                                        </p:attrNameLst>
                                      </p:cBhvr>
                                      <p:to>
                                        <p:strVal val="visible"/>
                                      </p:to>
                                    </p:set>
                                    <p:animEffect transition="in" filter="fade">
                                      <p:cBhvr>
                                        <p:cTn id="52" dur="2000"/>
                                        <p:tgtEl>
                                          <p:spTgt spid="28"/>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65"/>
                                        </p:tgtEl>
                                        <p:attrNameLst>
                                          <p:attrName>style.visibility</p:attrName>
                                        </p:attrNameLst>
                                      </p:cBhvr>
                                      <p:to>
                                        <p:strVal val="visible"/>
                                      </p:to>
                                    </p:set>
                                    <p:animEffect transition="in" filter="fade">
                                      <p:cBhvr>
                                        <p:cTn id="55" dur="2000"/>
                                        <p:tgtEl>
                                          <p:spTgt spid="65"/>
                                        </p:tgtEl>
                                      </p:cBhvr>
                                    </p:animEffect>
                                  </p:childTnLst>
                                </p:cTn>
                              </p:par>
                              <p:par>
                                <p:cTn id="56" presetID="10" presetClass="entr" presetSubtype="0" fill="hold" nodeType="withEffect">
                                  <p:stCondLst>
                                    <p:cond delay="0"/>
                                  </p:stCondLst>
                                  <p:childTnLst>
                                    <p:set>
                                      <p:cBhvr>
                                        <p:cTn id="57" dur="1" fill="hold">
                                          <p:stCondLst>
                                            <p:cond delay="0"/>
                                          </p:stCondLst>
                                        </p:cTn>
                                        <p:tgtEl>
                                          <p:spTgt spid="29"/>
                                        </p:tgtEl>
                                        <p:attrNameLst>
                                          <p:attrName>style.visibility</p:attrName>
                                        </p:attrNameLst>
                                      </p:cBhvr>
                                      <p:to>
                                        <p:strVal val="visible"/>
                                      </p:to>
                                    </p:set>
                                    <p:animEffect transition="in" filter="fade">
                                      <p:cBhvr>
                                        <p:cTn id="58" dur="2000"/>
                                        <p:tgtEl>
                                          <p:spTgt spid="29"/>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66"/>
                                        </p:tgtEl>
                                        <p:attrNameLst>
                                          <p:attrName>style.visibility</p:attrName>
                                        </p:attrNameLst>
                                      </p:cBhvr>
                                      <p:to>
                                        <p:strVal val="visible"/>
                                      </p:to>
                                    </p:set>
                                    <p:animEffect transition="in" filter="fade">
                                      <p:cBhvr>
                                        <p:cTn id="61" dur="2000"/>
                                        <p:tgtEl>
                                          <p:spTgt spid="66"/>
                                        </p:tgtEl>
                                      </p:cBhvr>
                                    </p:animEffect>
                                  </p:childTnLst>
                                </p:cTn>
                              </p:par>
                              <p:par>
                                <p:cTn id="62" presetID="10" presetClass="entr" presetSubtype="0" fill="hold" nodeType="withEffect">
                                  <p:stCondLst>
                                    <p:cond delay="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2000"/>
                                        <p:tgtEl>
                                          <p:spTgt spid="30"/>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67"/>
                                        </p:tgtEl>
                                        <p:attrNameLst>
                                          <p:attrName>style.visibility</p:attrName>
                                        </p:attrNameLst>
                                      </p:cBhvr>
                                      <p:to>
                                        <p:strVal val="visible"/>
                                      </p:to>
                                    </p:set>
                                    <p:animEffect transition="in" filter="fade">
                                      <p:cBhvr>
                                        <p:cTn id="67" dur="2000"/>
                                        <p:tgtEl>
                                          <p:spTgt spid="67"/>
                                        </p:tgtEl>
                                      </p:cBhvr>
                                    </p:animEffect>
                                  </p:childTnLst>
                                </p:cTn>
                              </p:par>
                              <p:par>
                                <p:cTn id="68" presetID="10" presetClass="entr" presetSubtype="0" fill="hold" nodeType="withEffect">
                                  <p:stCondLst>
                                    <p:cond delay="0"/>
                                  </p:stCondLst>
                                  <p:childTnLst>
                                    <p:set>
                                      <p:cBhvr>
                                        <p:cTn id="69" dur="1" fill="hold">
                                          <p:stCondLst>
                                            <p:cond delay="0"/>
                                          </p:stCondLst>
                                        </p:cTn>
                                        <p:tgtEl>
                                          <p:spTgt spid="37"/>
                                        </p:tgtEl>
                                        <p:attrNameLst>
                                          <p:attrName>style.visibility</p:attrName>
                                        </p:attrNameLst>
                                      </p:cBhvr>
                                      <p:to>
                                        <p:strVal val="visible"/>
                                      </p:to>
                                    </p:set>
                                    <p:animEffect transition="in" filter="fade">
                                      <p:cBhvr>
                                        <p:cTn id="70" dur="2000"/>
                                        <p:tgtEl>
                                          <p:spTgt spid="37"/>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8"/>
                                        </p:tgtEl>
                                        <p:attrNameLst>
                                          <p:attrName>style.visibility</p:attrName>
                                        </p:attrNameLst>
                                      </p:cBhvr>
                                      <p:to>
                                        <p:strVal val="visible"/>
                                      </p:to>
                                    </p:set>
                                    <p:animEffect transition="in" filter="fade">
                                      <p:cBhvr>
                                        <p:cTn id="73" dur="2000"/>
                                        <p:tgtEl>
                                          <p:spTgt spid="38"/>
                                        </p:tgtEl>
                                      </p:cBhvr>
                                    </p:animEffect>
                                  </p:childTnLst>
                                </p:cTn>
                              </p:par>
                              <p:par>
                                <p:cTn id="74" presetID="10" presetClass="entr" presetSubtype="0" fill="hold" nodeType="withEffect">
                                  <p:stCondLst>
                                    <p:cond delay="0"/>
                                  </p:stCondLst>
                                  <p:childTnLst>
                                    <p:set>
                                      <p:cBhvr>
                                        <p:cTn id="75" dur="1" fill="hold">
                                          <p:stCondLst>
                                            <p:cond delay="0"/>
                                          </p:stCondLst>
                                        </p:cTn>
                                        <p:tgtEl>
                                          <p:spTgt spid="53"/>
                                        </p:tgtEl>
                                        <p:attrNameLst>
                                          <p:attrName>style.visibility</p:attrName>
                                        </p:attrNameLst>
                                      </p:cBhvr>
                                      <p:to>
                                        <p:strVal val="visible"/>
                                      </p:to>
                                    </p:set>
                                    <p:animEffect transition="in" filter="fade">
                                      <p:cBhvr>
                                        <p:cTn id="76" dur="2000"/>
                                        <p:tgtEl>
                                          <p:spTgt spid="53"/>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68"/>
                                        </p:tgtEl>
                                        <p:attrNameLst>
                                          <p:attrName>style.visibility</p:attrName>
                                        </p:attrNameLst>
                                      </p:cBhvr>
                                      <p:to>
                                        <p:strVal val="visible"/>
                                      </p:to>
                                    </p:set>
                                    <p:animEffect transition="in" filter="fade">
                                      <p:cBhvr>
                                        <p:cTn id="79" dur="2000"/>
                                        <p:tgtEl>
                                          <p:spTgt spid="68"/>
                                        </p:tgtEl>
                                      </p:cBhvr>
                                    </p:animEffect>
                                  </p:childTnLst>
                                </p:cTn>
                              </p:par>
                              <p:par>
                                <p:cTn id="80" presetID="10" presetClass="entr" presetSubtype="0" fill="hold" nodeType="withEffect">
                                  <p:stCondLst>
                                    <p:cond delay="0"/>
                                  </p:stCondLst>
                                  <p:childTnLst>
                                    <p:set>
                                      <p:cBhvr>
                                        <p:cTn id="81" dur="1" fill="hold">
                                          <p:stCondLst>
                                            <p:cond delay="0"/>
                                          </p:stCondLst>
                                        </p:cTn>
                                        <p:tgtEl>
                                          <p:spTgt spid="54"/>
                                        </p:tgtEl>
                                        <p:attrNameLst>
                                          <p:attrName>style.visibility</p:attrName>
                                        </p:attrNameLst>
                                      </p:cBhvr>
                                      <p:to>
                                        <p:strVal val="visible"/>
                                      </p:to>
                                    </p:set>
                                    <p:animEffect transition="in" filter="fade">
                                      <p:cBhvr>
                                        <p:cTn id="82" dur="2000"/>
                                        <p:tgtEl>
                                          <p:spTgt spid="54"/>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69"/>
                                        </p:tgtEl>
                                        <p:attrNameLst>
                                          <p:attrName>style.visibility</p:attrName>
                                        </p:attrNameLst>
                                      </p:cBhvr>
                                      <p:to>
                                        <p:strVal val="visible"/>
                                      </p:to>
                                    </p:set>
                                    <p:animEffect transition="in" filter="fade">
                                      <p:cBhvr>
                                        <p:cTn id="85" dur="2000"/>
                                        <p:tgtEl>
                                          <p:spTgt spid="69"/>
                                        </p:tgtEl>
                                      </p:cBhvr>
                                    </p:animEffect>
                                  </p:childTnLst>
                                </p:cTn>
                              </p:par>
                              <p:par>
                                <p:cTn id="86" presetID="10" presetClass="entr" presetSubtype="0" fill="hold" nodeType="withEffect">
                                  <p:stCondLst>
                                    <p:cond delay="0"/>
                                  </p:stCondLst>
                                  <p:childTnLst>
                                    <p:set>
                                      <p:cBhvr>
                                        <p:cTn id="87" dur="1" fill="hold">
                                          <p:stCondLst>
                                            <p:cond delay="0"/>
                                          </p:stCondLst>
                                        </p:cTn>
                                        <p:tgtEl>
                                          <p:spTgt spid="55"/>
                                        </p:tgtEl>
                                        <p:attrNameLst>
                                          <p:attrName>style.visibility</p:attrName>
                                        </p:attrNameLst>
                                      </p:cBhvr>
                                      <p:to>
                                        <p:strVal val="visible"/>
                                      </p:to>
                                    </p:set>
                                    <p:animEffect transition="in" filter="fade">
                                      <p:cBhvr>
                                        <p:cTn id="88" dur="2000"/>
                                        <p:tgtEl>
                                          <p:spTgt spid="55"/>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70"/>
                                        </p:tgtEl>
                                        <p:attrNameLst>
                                          <p:attrName>style.visibility</p:attrName>
                                        </p:attrNameLst>
                                      </p:cBhvr>
                                      <p:to>
                                        <p:strVal val="visible"/>
                                      </p:to>
                                    </p:set>
                                    <p:animEffect transition="in" filter="fade">
                                      <p:cBhvr>
                                        <p:cTn id="91" dur="2000"/>
                                        <p:tgtEl>
                                          <p:spTgt spid="70"/>
                                        </p:tgtEl>
                                      </p:cBhvr>
                                    </p:animEffect>
                                  </p:childTnLst>
                                </p:cTn>
                              </p:par>
                              <p:par>
                                <p:cTn id="92" presetID="10" presetClass="entr" presetSubtype="0" fill="hold" nodeType="withEffect">
                                  <p:stCondLst>
                                    <p:cond delay="0"/>
                                  </p:stCondLst>
                                  <p:childTnLst>
                                    <p:set>
                                      <p:cBhvr>
                                        <p:cTn id="93" dur="1" fill="hold">
                                          <p:stCondLst>
                                            <p:cond delay="0"/>
                                          </p:stCondLst>
                                        </p:cTn>
                                        <p:tgtEl>
                                          <p:spTgt spid="56"/>
                                        </p:tgtEl>
                                        <p:attrNameLst>
                                          <p:attrName>style.visibility</p:attrName>
                                        </p:attrNameLst>
                                      </p:cBhvr>
                                      <p:to>
                                        <p:strVal val="visible"/>
                                      </p:to>
                                    </p:set>
                                    <p:animEffect transition="in" filter="fade">
                                      <p:cBhvr>
                                        <p:cTn id="94" dur="2000"/>
                                        <p:tgtEl>
                                          <p:spTgt spid="56"/>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71"/>
                                        </p:tgtEl>
                                        <p:attrNameLst>
                                          <p:attrName>style.visibility</p:attrName>
                                        </p:attrNameLst>
                                      </p:cBhvr>
                                      <p:to>
                                        <p:strVal val="visible"/>
                                      </p:to>
                                    </p:set>
                                    <p:animEffect transition="in" filter="fade">
                                      <p:cBhvr>
                                        <p:cTn id="97" dur="2000"/>
                                        <p:tgtEl>
                                          <p:spTgt spid="71"/>
                                        </p:tgtEl>
                                      </p:cBhvr>
                                    </p:animEffect>
                                  </p:childTnLst>
                                </p:cTn>
                              </p:par>
                              <p:par>
                                <p:cTn id="98" presetID="10" presetClass="entr" presetSubtype="0" fill="hold" nodeType="withEffect">
                                  <p:stCondLst>
                                    <p:cond delay="0"/>
                                  </p:stCondLst>
                                  <p:childTnLst>
                                    <p:set>
                                      <p:cBhvr>
                                        <p:cTn id="99" dur="1" fill="hold">
                                          <p:stCondLst>
                                            <p:cond delay="0"/>
                                          </p:stCondLst>
                                        </p:cTn>
                                        <p:tgtEl>
                                          <p:spTgt spid="57"/>
                                        </p:tgtEl>
                                        <p:attrNameLst>
                                          <p:attrName>style.visibility</p:attrName>
                                        </p:attrNameLst>
                                      </p:cBhvr>
                                      <p:to>
                                        <p:strVal val="visible"/>
                                      </p:to>
                                    </p:set>
                                    <p:animEffect transition="in" filter="fade">
                                      <p:cBhvr>
                                        <p:cTn id="100" dur="2000"/>
                                        <p:tgtEl>
                                          <p:spTgt spid="57"/>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72"/>
                                        </p:tgtEl>
                                        <p:attrNameLst>
                                          <p:attrName>style.visibility</p:attrName>
                                        </p:attrNameLst>
                                      </p:cBhvr>
                                      <p:to>
                                        <p:strVal val="visible"/>
                                      </p:to>
                                    </p:set>
                                    <p:animEffect transition="in" filter="fade">
                                      <p:cBhvr>
                                        <p:cTn id="103" dur="2000"/>
                                        <p:tgtEl>
                                          <p:spTgt spid="72"/>
                                        </p:tgtEl>
                                      </p:cBhvr>
                                    </p:animEffect>
                                  </p:childTnLst>
                                </p:cTn>
                              </p:par>
                              <p:par>
                                <p:cTn id="104" presetID="10" presetClass="entr" presetSubtype="0" fill="hold" nodeType="withEffect">
                                  <p:stCondLst>
                                    <p:cond delay="0"/>
                                  </p:stCondLst>
                                  <p:childTnLst>
                                    <p:set>
                                      <p:cBhvr>
                                        <p:cTn id="105" dur="1" fill="hold">
                                          <p:stCondLst>
                                            <p:cond delay="0"/>
                                          </p:stCondLst>
                                        </p:cTn>
                                        <p:tgtEl>
                                          <p:spTgt spid="58"/>
                                        </p:tgtEl>
                                        <p:attrNameLst>
                                          <p:attrName>style.visibility</p:attrName>
                                        </p:attrNameLst>
                                      </p:cBhvr>
                                      <p:to>
                                        <p:strVal val="visible"/>
                                      </p:to>
                                    </p:set>
                                    <p:animEffect transition="in" filter="fade">
                                      <p:cBhvr>
                                        <p:cTn id="106" dur="2000"/>
                                        <p:tgtEl>
                                          <p:spTgt spid="58"/>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73"/>
                                        </p:tgtEl>
                                        <p:attrNameLst>
                                          <p:attrName>style.visibility</p:attrName>
                                        </p:attrNameLst>
                                      </p:cBhvr>
                                      <p:to>
                                        <p:strVal val="visible"/>
                                      </p:to>
                                    </p:set>
                                    <p:animEffect transition="in" filter="fade">
                                      <p:cBhvr>
                                        <p:cTn id="109" dur="2000"/>
                                        <p:tgtEl>
                                          <p:spTgt spid="73"/>
                                        </p:tgtEl>
                                      </p:cBhvr>
                                    </p:animEffect>
                                  </p:childTnLst>
                                </p:cTn>
                              </p:par>
                              <p:par>
                                <p:cTn id="110" presetID="10" presetClass="entr" presetSubtype="0" fill="hold" nodeType="withEffect">
                                  <p:stCondLst>
                                    <p:cond delay="0"/>
                                  </p:stCondLst>
                                  <p:childTnLst>
                                    <p:set>
                                      <p:cBhvr>
                                        <p:cTn id="111" dur="1" fill="hold">
                                          <p:stCondLst>
                                            <p:cond delay="0"/>
                                          </p:stCondLst>
                                        </p:cTn>
                                        <p:tgtEl>
                                          <p:spTgt spid="60"/>
                                        </p:tgtEl>
                                        <p:attrNameLst>
                                          <p:attrName>style.visibility</p:attrName>
                                        </p:attrNameLst>
                                      </p:cBhvr>
                                      <p:to>
                                        <p:strVal val="visible"/>
                                      </p:to>
                                    </p:set>
                                    <p:animEffect transition="in" filter="fade">
                                      <p:cBhvr>
                                        <p:cTn id="112" dur="2000"/>
                                        <p:tgtEl>
                                          <p:spTgt spid="60"/>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75"/>
                                        </p:tgtEl>
                                        <p:attrNameLst>
                                          <p:attrName>style.visibility</p:attrName>
                                        </p:attrNameLst>
                                      </p:cBhvr>
                                      <p:to>
                                        <p:strVal val="visible"/>
                                      </p:to>
                                    </p:set>
                                    <p:animEffect transition="in" filter="fade">
                                      <p:cBhvr>
                                        <p:cTn id="115" dur="2000"/>
                                        <p:tgtEl>
                                          <p:spTgt spid="75"/>
                                        </p:tgtEl>
                                      </p:cBhvr>
                                    </p:animEffect>
                                  </p:childTnLst>
                                </p:cTn>
                              </p:par>
                            </p:childTnLst>
                          </p:cTn>
                        </p:par>
                        <p:par>
                          <p:cTn id="116" fill="hold">
                            <p:stCondLst>
                              <p:cond delay="4000"/>
                            </p:stCondLst>
                            <p:childTnLst>
                              <p:par>
                                <p:cTn id="117" presetID="53" presetClass="entr" presetSubtype="0" fill="hold" nodeType="afterEffect">
                                  <p:stCondLst>
                                    <p:cond delay="0"/>
                                  </p:stCondLst>
                                  <p:childTnLst>
                                    <p:set>
                                      <p:cBhvr>
                                        <p:cTn id="118" dur="1" fill="hold">
                                          <p:stCondLst>
                                            <p:cond delay="0"/>
                                          </p:stCondLst>
                                        </p:cTn>
                                        <p:tgtEl>
                                          <p:spTgt spid="77"/>
                                        </p:tgtEl>
                                        <p:attrNameLst>
                                          <p:attrName>style.visibility</p:attrName>
                                        </p:attrNameLst>
                                      </p:cBhvr>
                                      <p:to>
                                        <p:strVal val="visible"/>
                                      </p:to>
                                    </p:set>
                                    <p:anim calcmode="lin" valueType="num">
                                      <p:cBhvr>
                                        <p:cTn id="119" dur="1000" fill="hold"/>
                                        <p:tgtEl>
                                          <p:spTgt spid="77"/>
                                        </p:tgtEl>
                                        <p:attrNameLst>
                                          <p:attrName>ppt_w</p:attrName>
                                        </p:attrNameLst>
                                      </p:cBhvr>
                                      <p:tavLst>
                                        <p:tav tm="0">
                                          <p:val>
                                            <p:fltVal val="0"/>
                                          </p:val>
                                        </p:tav>
                                        <p:tav tm="100000">
                                          <p:val>
                                            <p:strVal val="#ppt_w"/>
                                          </p:val>
                                        </p:tav>
                                      </p:tavLst>
                                    </p:anim>
                                    <p:anim calcmode="lin" valueType="num">
                                      <p:cBhvr>
                                        <p:cTn id="120" dur="1000" fill="hold"/>
                                        <p:tgtEl>
                                          <p:spTgt spid="77"/>
                                        </p:tgtEl>
                                        <p:attrNameLst>
                                          <p:attrName>ppt_h</p:attrName>
                                        </p:attrNameLst>
                                      </p:cBhvr>
                                      <p:tavLst>
                                        <p:tav tm="0">
                                          <p:val>
                                            <p:fltVal val="0"/>
                                          </p:val>
                                        </p:tav>
                                        <p:tav tm="100000">
                                          <p:val>
                                            <p:strVal val="#ppt_h"/>
                                          </p:val>
                                        </p:tav>
                                      </p:tavLst>
                                    </p:anim>
                                    <p:animEffect transition="in" filter="fade">
                                      <p:cBhvr>
                                        <p:cTn id="121" dur="1000"/>
                                        <p:tgtEl>
                                          <p:spTgt spid="77"/>
                                        </p:tgtEl>
                                      </p:cBhvr>
                                    </p:animEffect>
                                  </p:childTnLst>
                                </p:cTn>
                              </p:par>
                            </p:childTnLst>
                          </p:cTn>
                        </p:par>
                        <p:par>
                          <p:cTn id="122" fill="hold">
                            <p:stCondLst>
                              <p:cond delay="5000"/>
                            </p:stCondLst>
                            <p:childTnLst>
                              <p:par>
                                <p:cTn id="123" presetID="53" presetClass="entr" presetSubtype="0" fill="hold" nodeType="afterEffect">
                                  <p:stCondLst>
                                    <p:cond delay="0"/>
                                  </p:stCondLst>
                                  <p:childTnLst>
                                    <p:set>
                                      <p:cBhvr>
                                        <p:cTn id="124" dur="1" fill="hold">
                                          <p:stCondLst>
                                            <p:cond delay="0"/>
                                          </p:stCondLst>
                                        </p:cTn>
                                        <p:tgtEl>
                                          <p:spTgt spid="76"/>
                                        </p:tgtEl>
                                        <p:attrNameLst>
                                          <p:attrName>style.visibility</p:attrName>
                                        </p:attrNameLst>
                                      </p:cBhvr>
                                      <p:to>
                                        <p:strVal val="visible"/>
                                      </p:to>
                                    </p:set>
                                    <p:anim calcmode="lin" valueType="num">
                                      <p:cBhvr>
                                        <p:cTn id="125" dur="1000" fill="hold"/>
                                        <p:tgtEl>
                                          <p:spTgt spid="76"/>
                                        </p:tgtEl>
                                        <p:attrNameLst>
                                          <p:attrName>ppt_w</p:attrName>
                                        </p:attrNameLst>
                                      </p:cBhvr>
                                      <p:tavLst>
                                        <p:tav tm="0">
                                          <p:val>
                                            <p:fltVal val="0"/>
                                          </p:val>
                                        </p:tav>
                                        <p:tav tm="100000">
                                          <p:val>
                                            <p:strVal val="#ppt_w"/>
                                          </p:val>
                                        </p:tav>
                                      </p:tavLst>
                                    </p:anim>
                                    <p:anim calcmode="lin" valueType="num">
                                      <p:cBhvr>
                                        <p:cTn id="126" dur="1000" fill="hold"/>
                                        <p:tgtEl>
                                          <p:spTgt spid="76"/>
                                        </p:tgtEl>
                                        <p:attrNameLst>
                                          <p:attrName>ppt_h</p:attrName>
                                        </p:attrNameLst>
                                      </p:cBhvr>
                                      <p:tavLst>
                                        <p:tav tm="0">
                                          <p:val>
                                            <p:fltVal val="0"/>
                                          </p:val>
                                        </p:tav>
                                        <p:tav tm="100000">
                                          <p:val>
                                            <p:strVal val="#ppt_h"/>
                                          </p:val>
                                        </p:tav>
                                      </p:tavLst>
                                    </p:anim>
                                    <p:animEffect transition="in" filter="fade">
                                      <p:cBhvr>
                                        <p:cTn id="127"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61" grpId="0"/>
      <p:bldP spid="62" grpId="0"/>
      <p:bldP spid="63" grpId="0"/>
      <p:bldP spid="64" grpId="0"/>
      <p:bldP spid="65" grpId="0"/>
      <p:bldP spid="66" grpId="0"/>
      <p:bldP spid="67" grpId="0"/>
      <p:bldP spid="68" grpId="0"/>
      <p:bldP spid="69" grpId="0"/>
      <p:bldP spid="70" grpId="0"/>
      <p:bldP spid="71" grpId="0"/>
      <p:bldP spid="72" grpId="0"/>
      <p:bldP spid="73" grpId="0"/>
      <p:bldP spid="74" grpId="0"/>
      <p:bldP spid="75" grpId="0"/>
      <p:bldP spid="38" grpId="0"/>
      <p:bldP spid="39" grpId="0"/>
    </p:bldLst>
  </p:timing>
</p:sld>
</file>

<file path=ppt/slides/slide301.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ctr"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 (جلسه بیست و چهارم)</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15.(قالب نمایشی)</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به روش نمایشی، روش ایفای نقش نیز گفته می‌شود.</a:t>
                      </a:r>
                      <a:endParaRPr lang="en-US"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منظور از روش نمايشي، مجسّم كردن و به صورت مشهود و محسوس درآوردن پيام‏ها است. چون اين روش مبتني بر ديدارها و شنيدارها است، در آموزش مفاهيم ديني نقش به سزايي دارد.</a:t>
                      </a:r>
                      <a:endParaRPr lang="en-US" sz="2200" b="1" kern="1200" dirty="0" smtClean="0">
                        <a:solidFill>
                          <a:schemeClr val="tx1"/>
                        </a:solidFill>
                        <a:latin typeface="+mn-lt"/>
                        <a:ea typeface="+mn-ea"/>
                        <a:cs typeface="B Lotus" pitchFamily="2" charset="-78"/>
                      </a:endParaRPr>
                    </a:p>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اهمّيّت:</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a:lnSpc>
                          <a:spcPct val="150000"/>
                        </a:lnSpc>
                      </a:pPr>
                      <a:r>
                        <a:rPr lang="ar-SA" sz="2200" b="1" kern="1200" dirty="0" smtClean="0">
                          <a:solidFill>
                            <a:schemeClr val="tx1"/>
                          </a:solidFill>
                          <a:latin typeface="+mn-lt"/>
                          <a:ea typeface="+mn-ea"/>
                          <a:cs typeface="B Lotus" pitchFamily="2" charset="-78"/>
                        </a:rPr>
                        <a:t>نمايشي كردن مفاهيم، خصوصاً مباحث عقلي و انتزاعي، براي مخاطبان، به‏ویژه كودك و نوجوان، باعث مي‏شود كه اين‏گونه مفاهيم، راحت‏تر و زودتر درك شوند ويادگيري، عميق‏تر صورت پذيرد.</a:t>
                      </a:r>
                      <a:endParaRPr lang="fa-IR" sz="2200" b="0"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377260" y="122418"/>
            <a:ext cx="1824832"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وچهارم</a:t>
            </a:r>
          </a:p>
          <a:p>
            <a:pPr algn="ctr"/>
            <a:r>
              <a:rPr lang="fa-IR" sz="1700" b="1" dirty="0" smtClean="0">
                <a:effectLst>
                  <a:glow rad="101600">
                    <a:schemeClr val="accent3">
                      <a:satMod val="175000"/>
                      <a:alpha val="40000"/>
                    </a:schemeClr>
                  </a:glow>
                </a:effectLst>
                <a:cs typeface="B Mitra" pitchFamily="2" charset="-78"/>
              </a:rPr>
              <a:t>قالب نمایشی</a:t>
            </a:r>
          </a:p>
        </p:txBody>
      </p:sp>
      <p:sp>
        <p:nvSpPr>
          <p:cNvPr id="17" name="Rounded Rectangle 16">
            <a:hlinkClick r:id="rId9" action="ppaction://hlinksldjump">
              <a:snd r:embed="rId5" name="thbad.wav"/>
            </a:hlinkClick>
            <a:hlinkHover r:id="" action="ppaction://noaction">
              <a:snd r:embed="rId6" name="0.wav"/>
            </a:hlinkHover>
          </p:cNvPr>
          <p:cNvSpPr/>
          <p:nvPr/>
        </p:nvSpPr>
        <p:spPr>
          <a:xfrm flipH="1">
            <a:off x="3857620" y="323976"/>
            <a:ext cx="247504" cy="247504"/>
          </a:xfrm>
          <a:prstGeom prst="roundRect">
            <a:avLst>
              <a:gd name="adj" fmla="val 14338"/>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0" action="ppaction://hlinksldjump">
              <a:snd r:embed="rId5" name="thbad.wav"/>
            </a:hlinkClick>
            <a:hlinkHover r:id="" action="ppaction://noaction">
              <a:snd r:embed="rId6" name="0.wav"/>
            </a:hlinkHover>
          </p:cNvPr>
          <p:cNvSpPr/>
          <p:nvPr/>
        </p:nvSpPr>
        <p:spPr>
          <a:xfrm flipH="1">
            <a:off x="3571868" y="323976"/>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11" action="ppaction://hlinksldjump">
              <a:snd r:embed="rId5" name="thbad.wav"/>
            </a:hlinkClick>
            <a:hlinkHover r:id="" action="ppaction://noaction">
              <a:snd r:embed="rId6" name="0.wav"/>
            </a:hlinkHover>
          </p:cNvPr>
          <p:cNvSpPr/>
          <p:nvPr/>
        </p:nvSpPr>
        <p:spPr>
          <a:xfrm flipH="1">
            <a:off x="3286116"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12" action="ppaction://hlinksldjump">
              <a:snd r:embed="rId5" name="thbad.wav"/>
            </a:hlinkClick>
            <a:hlinkHover r:id="" action="ppaction://noaction">
              <a:snd r:embed="rId6" name="0.wav"/>
            </a:hlinkHover>
          </p:cNvPr>
          <p:cNvSpPr/>
          <p:nvPr/>
        </p:nvSpPr>
        <p:spPr>
          <a:xfrm flipH="1">
            <a:off x="3000364"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13" action="ppaction://hlinksldjump">
              <a:snd r:embed="rId5" name="thbad.wav"/>
            </a:hlinkClick>
            <a:hlinkHover r:id="" action="ppaction://noaction">
              <a:snd r:embed="rId6" name="0.wav"/>
            </a:hlinkHover>
          </p:cNvPr>
          <p:cNvSpPr/>
          <p:nvPr/>
        </p:nvSpPr>
        <p:spPr>
          <a:xfrm flipH="1">
            <a:off x="2714612"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23" name="Rounded Rectangle 22">
            <a:hlinkClick r:id="rId14" action="ppaction://hlinksldjump">
              <a:snd r:embed="rId5" name="thbad.wav"/>
            </a:hlinkClick>
            <a:hlinkHover r:id="" action="ppaction://noaction">
              <a:snd r:embed="rId6" name="0.wav"/>
            </a:hlinkHover>
          </p:cNvPr>
          <p:cNvSpPr/>
          <p:nvPr/>
        </p:nvSpPr>
        <p:spPr>
          <a:xfrm flipH="1">
            <a:off x="2428860"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24" name="Rounded Rectangle 23">
            <a:hlinkClick r:id="rId15" action="ppaction://hlinksldjump">
              <a:snd r:embed="rId5" name="thbad.wav"/>
            </a:hlinkClick>
            <a:hlinkHover r:id="" action="ppaction://noaction">
              <a:snd r:embed="rId6" name="0.wav"/>
            </a:hlinkHover>
          </p:cNvPr>
          <p:cNvSpPr/>
          <p:nvPr/>
        </p:nvSpPr>
        <p:spPr>
          <a:xfrm flipH="1">
            <a:off x="2143108"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25" name="Rounded Rectangle 24">
            <a:hlinkClick r:id="rId16" action="ppaction://hlinksldjump">
              <a:snd r:embed="rId5" name="thbad.wav"/>
            </a:hlinkClick>
            <a:hlinkHover r:id="" action="ppaction://noaction">
              <a:snd r:embed="rId6" name="0.wav"/>
            </a:hlinkHover>
          </p:cNvPr>
          <p:cNvSpPr/>
          <p:nvPr/>
        </p:nvSpPr>
        <p:spPr>
          <a:xfrm flipH="1">
            <a:off x="1852298"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27" name="Rounded Rectangle 26">
            <a:hlinkClick r:id="rId17" action="ppaction://hlinksldjump">
              <a:snd r:embed="rId5" name="thbad.wav"/>
            </a:hlinkClick>
            <a:hlinkHover r:id="" action="ppaction://noaction">
              <a:snd r:embed="rId6" name="0.wav"/>
            </a:hlinkHover>
          </p:cNvPr>
          <p:cNvSpPr/>
          <p:nvPr/>
        </p:nvSpPr>
        <p:spPr>
          <a:xfrm flipH="1">
            <a:off x="1571604"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28" name="Rounded Rectangle 27">
            <a:hlinkClick r:id="rId18" action="ppaction://hlinksldjump">
              <a:snd r:embed="rId5" name="thbad.wav"/>
            </a:hlinkClick>
            <a:hlinkHover r:id="" action="ppaction://noaction">
              <a:snd r:embed="rId6" name="0.wav"/>
            </a:hlinkHover>
          </p:cNvPr>
          <p:cNvSpPr/>
          <p:nvPr/>
        </p:nvSpPr>
        <p:spPr>
          <a:xfrm flipH="1">
            <a:off x="1142976" y="323976"/>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29" name="Rounded Rectangle 28">
            <a:hlinkClick r:id="rId19" action="ppaction://hlinksldjump">
              <a:snd r:embed="rId5" name="thbad.wav"/>
            </a:hlinkClick>
            <a:hlinkHover r:id="" action="ppaction://noaction">
              <a:snd r:embed="rId6" name="0.wav"/>
            </a:hlinkHover>
          </p:cNvPr>
          <p:cNvSpPr/>
          <p:nvPr/>
        </p:nvSpPr>
        <p:spPr>
          <a:xfrm flipH="1">
            <a:off x="714348" y="323976"/>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31" name="Rounded Rectangle 30">
            <a:hlinkClick r:id="rId20" action="ppaction://hlinksldjump">
              <a:snd r:embed="rId5" name="thbad.wav"/>
            </a:hlinkClick>
            <a:hlinkHover r:id="" action="ppaction://noaction">
              <a:snd r:embed="rId6" name="0.wav"/>
            </a:hlinkHover>
          </p:cNvPr>
          <p:cNvSpPr/>
          <p:nvPr/>
        </p:nvSpPr>
        <p:spPr>
          <a:xfrm flipH="1">
            <a:off x="285720" y="323976"/>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0-#ppt_w/2"/>
                                          </p:val>
                                        </p:tav>
                                        <p:tav tm="100000">
                                          <p:val>
                                            <p:strVal val="#ppt_x"/>
                                          </p:val>
                                        </p:tav>
                                      </p:tavLst>
                                    </p:anim>
                                    <p:anim calcmode="lin" valueType="num">
                                      <p:cBhvr additive="base">
                                        <p:cTn id="32" dur="1000" fill="hold"/>
                                        <p:tgtEl>
                                          <p:spTgt spid="17"/>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0-#ppt_w/2"/>
                                          </p:val>
                                        </p:tav>
                                        <p:tav tm="100000">
                                          <p:val>
                                            <p:strVal val="#ppt_x"/>
                                          </p:val>
                                        </p:tav>
                                      </p:tavLst>
                                    </p:anim>
                                    <p:anim calcmode="lin" valueType="num">
                                      <p:cBhvr additive="base">
                                        <p:cTn id="36" dur="1000" fill="hold"/>
                                        <p:tgtEl>
                                          <p:spTgt spid="18"/>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1000" fill="hold"/>
                                        <p:tgtEl>
                                          <p:spTgt spid="19"/>
                                        </p:tgtEl>
                                        <p:attrNameLst>
                                          <p:attrName>ppt_x</p:attrName>
                                        </p:attrNameLst>
                                      </p:cBhvr>
                                      <p:tavLst>
                                        <p:tav tm="0">
                                          <p:val>
                                            <p:strVal val="0-#ppt_w/2"/>
                                          </p:val>
                                        </p:tav>
                                        <p:tav tm="100000">
                                          <p:val>
                                            <p:strVal val="#ppt_x"/>
                                          </p:val>
                                        </p:tav>
                                      </p:tavLst>
                                    </p:anim>
                                    <p:anim calcmode="lin" valueType="num">
                                      <p:cBhvr additive="base">
                                        <p:cTn id="40" dur="1000" fill="hold"/>
                                        <p:tgtEl>
                                          <p:spTgt spid="19"/>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1000" fill="hold"/>
                                        <p:tgtEl>
                                          <p:spTgt spid="20"/>
                                        </p:tgtEl>
                                        <p:attrNameLst>
                                          <p:attrName>ppt_x</p:attrName>
                                        </p:attrNameLst>
                                      </p:cBhvr>
                                      <p:tavLst>
                                        <p:tav tm="0">
                                          <p:val>
                                            <p:strVal val="0-#ppt_w/2"/>
                                          </p:val>
                                        </p:tav>
                                        <p:tav tm="100000">
                                          <p:val>
                                            <p:strVal val="#ppt_x"/>
                                          </p:val>
                                        </p:tav>
                                      </p:tavLst>
                                    </p:anim>
                                    <p:anim calcmode="lin" valueType="num">
                                      <p:cBhvr additive="base">
                                        <p:cTn id="44" dur="1000" fill="hold"/>
                                        <p:tgtEl>
                                          <p:spTgt spid="20"/>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22"/>
                                        </p:tgtEl>
                                        <p:attrNameLst>
                                          <p:attrName>style.visibility</p:attrName>
                                        </p:attrNameLst>
                                      </p:cBhvr>
                                      <p:to>
                                        <p:strVal val="visible"/>
                                      </p:to>
                                    </p:set>
                                    <p:anim calcmode="lin" valueType="num">
                                      <p:cBhvr additive="base">
                                        <p:cTn id="47" dur="1000" fill="hold"/>
                                        <p:tgtEl>
                                          <p:spTgt spid="22"/>
                                        </p:tgtEl>
                                        <p:attrNameLst>
                                          <p:attrName>ppt_x</p:attrName>
                                        </p:attrNameLst>
                                      </p:cBhvr>
                                      <p:tavLst>
                                        <p:tav tm="0">
                                          <p:val>
                                            <p:strVal val="0-#ppt_w/2"/>
                                          </p:val>
                                        </p:tav>
                                        <p:tav tm="100000">
                                          <p:val>
                                            <p:strVal val="#ppt_x"/>
                                          </p:val>
                                        </p:tav>
                                      </p:tavLst>
                                    </p:anim>
                                    <p:anim calcmode="lin" valueType="num">
                                      <p:cBhvr additive="base">
                                        <p:cTn id="48" dur="1000" fill="hold"/>
                                        <p:tgtEl>
                                          <p:spTgt spid="2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1000" fill="hold"/>
                                        <p:tgtEl>
                                          <p:spTgt spid="23"/>
                                        </p:tgtEl>
                                        <p:attrNameLst>
                                          <p:attrName>ppt_x</p:attrName>
                                        </p:attrNameLst>
                                      </p:cBhvr>
                                      <p:tavLst>
                                        <p:tav tm="0">
                                          <p:val>
                                            <p:strVal val="0-#ppt_w/2"/>
                                          </p:val>
                                        </p:tav>
                                        <p:tav tm="100000">
                                          <p:val>
                                            <p:strVal val="#ppt_x"/>
                                          </p:val>
                                        </p:tav>
                                      </p:tavLst>
                                    </p:anim>
                                    <p:anim calcmode="lin" valueType="num">
                                      <p:cBhvr additive="base">
                                        <p:cTn id="52" dur="1000" fill="hold"/>
                                        <p:tgtEl>
                                          <p:spTgt spid="2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24"/>
                                        </p:tgtEl>
                                        <p:attrNameLst>
                                          <p:attrName>style.visibility</p:attrName>
                                        </p:attrNameLst>
                                      </p:cBhvr>
                                      <p:to>
                                        <p:strVal val="visible"/>
                                      </p:to>
                                    </p:set>
                                    <p:anim calcmode="lin" valueType="num">
                                      <p:cBhvr additive="base">
                                        <p:cTn id="55" dur="1000" fill="hold"/>
                                        <p:tgtEl>
                                          <p:spTgt spid="24"/>
                                        </p:tgtEl>
                                        <p:attrNameLst>
                                          <p:attrName>ppt_x</p:attrName>
                                        </p:attrNameLst>
                                      </p:cBhvr>
                                      <p:tavLst>
                                        <p:tav tm="0">
                                          <p:val>
                                            <p:strVal val="0-#ppt_w/2"/>
                                          </p:val>
                                        </p:tav>
                                        <p:tav tm="100000">
                                          <p:val>
                                            <p:strVal val="#ppt_x"/>
                                          </p:val>
                                        </p:tav>
                                      </p:tavLst>
                                    </p:anim>
                                    <p:anim calcmode="lin" valueType="num">
                                      <p:cBhvr additive="base">
                                        <p:cTn id="56" dur="1000" fill="hold"/>
                                        <p:tgtEl>
                                          <p:spTgt spid="2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cBhvr additive="base">
                                        <p:cTn id="59" dur="1000" fill="hold"/>
                                        <p:tgtEl>
                                          <p:spTgt spid="25"/>
                                        </p:tgtEl>
                                        <p:attrNameLst>
                                          <p:attrName>ppt_x</p:attrName>
                                        </p:attrNameLst>
                                      </p:cBhvr>
                                      <p:tavLst>
                                        <p:tav tm="0">
                                          <p:val>
                                            <p:strVal val="0-#ppt_w/2"/>
                                          </p:val>
                                        </p:tav>
                                        <p:tav tm="100000">
                                          <p:val>
                                            <p:strVal val="#ppt_x"/>
                                          </p:val>
                                        </p:tav>
                                      </p:tavLst>
                                    </p:anim>
                                    <p:anim calcmode="lin" valueType="num">
                                      <p:cBhvr additive="base">
                                        <p:cTn id="60" dur="1000" fill="hold"/>
                                        <p:tgtEl>
                                          <p:spTgt spid="2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0-#ppt_w/2"/>
                                          </p:val>
                                        </p:tav>
                                        <p:tav tm="100000">
                                          <p:val>
                                            <p:strVal val="#ppt_x"/>
                                          </p:val>
                                        </p:tav>
                                      </p:tavLst>
                                    </p:anim>
                                    <p:anim calcmode="lin" valueType="num">
                                      <p:cBhvr additive="base">
                                        <p:cTn id="64" dur="1000" fill="hold"/>
                                        <p:tgtEl>
                                          <p:spTgt spid="27"/>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0-#ppt_w/2"/>
                                          </p:val>
                                        </p:tav>
                                        <p:tav tm="100000">
                                          <p:val>
                                            <p:strVal val="#ppt_x"/>
                                          </p:val>
                                        </p:tav>
                                      </p:tavLst>
                                    </p:anim>
                                    <p:anim calcmode="lin" valueType="num">
                                      <p:cBhvr additive="base">
                                        <p:cTn id="68" dur="1000" fill="hold"/>
                                        <p:tgtEl>
                                          <p:spTgt spid="28"/>
                                        </p:tgtEl>
                                        <p:attrNameLst>
                                          <p:attrName>ppt_y</p:attrName>
                                        </p:attrNameLst>
                                      </p:cBhvr>
                                      <p:tavLst>
                                        <p:tav tm="0">
                                          <p:val>
                                            <p:strVal val="#ppt_y"/>
                                          </p:val>
                                        </p:tav>
                                        <p:tav tm="100000">
                                          <p:val>
                                            <p:strVal val="#ppt_y"/>
                                          </p:val>
                                        </p:tav>
                                      </p:tavLst>
                                    </p:anim>
                                  </p:childTnLst>
                                </p:cTn>
                              </p:par>
                              <p:par>
                                <p:cTn id="69" presetID="7" presetClass="entr" presetSubtype="8"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0-#ppt_w/2"/>
                                          </p:val>
                                        </p:tav>
                                        <p:tav tm="100000">
                                          <p:val>
                                            <p:strVal val="#ppt_x"/>
                                          </p:val>
                                        </p:tav>
                                      </p:tavLst>
                                    </p:anim>
                                    <p:anim calcmode="lin" valueType="num">
                                      <p:cBhvr additive="base">
                                        <p:cTn id="72" dur="1000" fill="hold"/>
                                        <p:tgtEl>
                                          <p:spTgt spid="29"/>
                                        </p:tgtEl>
                                        <p:attrNameLst>
                                          <p:attrName>ppt_y</p:attrName>
                                        </p:attrNameLst>
                                      </p:cBhvr>
                                      <p:tavLst>
                                        <p:tav tm="0">
                                          <p:val>
                                            <p:strVal val="#ppt_y"/>
                                          </p:val>
                                        </p:tav>
                                        <p:tav tm="100000">
                                          <p:val>
                                            <p:strVal val="#ppt_y"/>
                                          </p:val>
                                        </p:tav>
                                      </p:tavLst>
                                    </p:anim>
                                  </p:childTnLst>
                                </p:cTn>
                              </p:par>
                              <p:par>
                                <p:cTn id="73" presetID="7" presetClass="entr" presetSubtype="8" fill="hold" grpId="0" nodeType="withEffect">
                                  <p:stCondLst>
                                    <p:cond delay="0"/>
                                  </p:stCondLst>
                                  <p:childTnLst>
                                    <p:set>
                                      <p:cBhvr>
                                        <p:cTn id="74" dur="1" fill="hold">
                                          <p:stCondLst>
                                            <p:cond delay="0"/>
                                          </p:stCondLst>
                                        </p:cTn>
                                        <p:tgtEl>
                                          <p:spTgt spid="31"/>
                                        </p:tgtEl>
                                        <p:attrNameLst>
                                          <p:attrName>style.visibility</p:attrName>
                                        </p:attrNameLst>
                                      </p:cBhvr>
                                      <p:to>
                                        <p:strVal val="visible"/>
                                      </p:to>
                                    </p:set>
                                    <p:anim calcmode="lin" valueType="num">
                                      <p:cBhvr additive="base">
                                        <p:cTn id="75" dur="1000" fill="hold"/>
                                        <p:tgtEl>
                                          <p:spTgt spid="31"/>
                                        </p:tgtEl>
                                        <p:attrNameLst>
                                          <p:attrName>ppt_x</p:attrName>
                                        </p:attrNameLst>
                                      </p:cBhvr>
                                      <p:tavLst>
                                        <p:tav tm="0">
                                          <p:val>
                                            <p:strVal val="0-#ppt_w/2"/>
                                          </p:val>
                                        </p:tav>
                                        <p:tav tm="100000">
                                          <p:val>
                                            <p:strVal val="#ppt_x"/>
                                          </p:val>
                                        </p:tav>
                                      </p:tavLst>
                                    </p:anim>
                                    <p:anim calcmode="lin" valueType="num">
                                      <p:cBhvr additive="base">
                                        <p:cTn id="76" dur="1000" fill="hold"/>
                                        <p:tgtEl>
                                          <p:spTgt spid="31"/>
                                        </p:tgtEl>
                                        <p:attrNameLst>
                                          <p:attrName>ppt_y</p:attrName>
                                        </p:attrNameLst>
                                      </p:cBhvr>
                                      <p:tavLst>
                                        <p:tav tm="0">
                                          <p:val>
                                            <p:strVal val="#ppt_y"/>
                                          </p:val>
                                        </p:tav>
                                        <p:tav tm="100000">
                                          <p:val>
                                            <p:strVal val="#ppt_y"/>
                                          </p:val>
                                        </p:tav>
                                      </p:tavLst>
                                    </p:anim>
                                  </p:childTnLst>
                                </p:cTn>
                              </p:par>
                            </p:childTnLst>
                          </p:cTn>
                        </p:par>
                        <p:par>
                          <p:cTn id="77" fill="hold">
                            <p:stCondLst>
                              <p:cond delay="2000"/>
                            </p:stCondLst>
                            <p:childTnLst>
                              <p:par>
                                <p:cTn id="78" presetID="10" presetClass="entr" presetSubtype="0" fill="hold" nodeType="afterEffect">
                                  <p:stCondLst>
                                    <p:cond delay="0"/>
                                  </p:stCondLst>
                                  <p:childTnLst>
                                    <p:set>
                                      <p:cBhvr>
                                        <p:cTn id="79" dur="1" fill="hold">
                                          <p:stCondLst>
                                            <p:cond delay="0"/>
                                          </p:stCondLst>
                                        </p:cTn>
                                        <p:tgtEl>
                                          <p:spTgt spid="30"/>
                                        </p:tgtEl>
                                        <p:attrNameLst>
                                          <p:attrName>style.visibility</p:attrName>
                                        </p:attrNameLst>
                                      </p:cBhvr>
                                      <p:to>
                                        <p:strVal val="visible"/>
                                      </p:to>
                                    </p:set>
                                    <p:animEffect transition="in" filter="fade">
                                      <p:cBhvr>
                                        <p:cTn id="80"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7" grpId="0" animBg="1"/>
      <p:bldP spid="18" grpId="0" animBg="1"/>
      <p:bldP spid="19" grpId="0" animBg="1"/>
      <p:bldP spid="20" grpId="0" animBg="1"/>
      <p:bldP spid="22" grpId="0" animBg="1"/>
      <p:bldP spid="23" grpId="0" animBg="1"/>
      <p:bldP spid="24" grpId="0" animBg="1"/>
      <p:bldP spid="25" grpId="0" animBg="1"/>
      <p:bldP spid="27" grpId="0" animBg="1"/>
      <p:bldP spid="28" grpId="0" animBg="1"/>
      <p:bldP spid="29" grpId="0" animBg="1"/>
      <p:bldP spid="31" grpId="0" animBg="1"/>
    </p:bldLst>
  </p:timing>
</p:sld>
</file>

<file path=ppt/slides/slide302.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مستند آيه‏اي و روایی:</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آموزش دفن مردگان:</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000" b="1" kern="1200" dirty="0" smtClean="0">
                          <a:solidFill>
                            <a:schemeClr val="tx1"/>
                          </a:solidFill>
                          <a:latin typeface="+mn-lt"/>
                          <a:ea typeface="+mn-ea"/>
                          <a:cs typeface="B Lotus" pitchFamily="2" charset="-78"/>
                        </a:rPr>
                        <a:t>زمانى كه قابيل برادرش را به قتل رساند، او را رها ساخت و متحيّر ماند و نمى‏دانست با کشته‏ی او چه كند. خداوند دو كلاغ را چنين مأموريت داد كه يكى از آن‏ها ديگرى را بكشد و با منقار و پاهايش چاله‏اى براى آن بكَند و سپس کلاغ مرده را </a:t>
                      </a:r>
                      <a:endParaRPr lang="en-US" sz="2000" b="1" kern="1200" dirty="0" smtClean="0">
                        <a:solidFill>
                          <a:schemeClr val="tx1"/>
                        </a:solidFill>
                        <a:latin typeface="+mn-lt"/>
                        <a:ea typeface="+mn-ea"/>
                        <a:cs typeface="B Lotus" pitchFamily="2" charset="-78"/>
                      </a:endParaRPr>
                    </a:p>
                    <a:p>
                      <a:pPr algn="just" rtl="1">
                        <a:lnSpc>
                          <a:spcPct val="150000"/>
                        </a:lnSpc>
                      </a:pPr>
                      <a:r>
                        <a:rPr lang="en-US" sz="2000" b="1" kern="1200" dirty="0" smtClean="0">
                          <a:solidFill>
                            <a:schemeClr val="tx1"/>
                          </a:solidFill>
                          <a:latin typeface="+mn-lt"/>
                          <a:ea typeface="+mn-ea"/>
                          <a:cs typeface="B Lotus" pitchFamily="2" charset="-78"/>
                        </a:rPr>
                        <a:t>]</a:t>
                      </a:r>
                      <a:r>
                        <a:rPr lang="ar-SA" sz="2000" b="1" kern="1200" dirty="0" smtClean="0">
                          <a:solidFill>
                            <a:schemeClr val="tx1"/>
                          </a:solidFill>
                          <a:latin typeface="+mn-lt"/>
                          <a:ea typeface="+mn-ea"/>
                          <a:cs typeface="B Lotus" pitchFamily="2" charset="-78"/>
                        </a:rPr>
                        <a:t>فَبَعَثَ اللَّهُ غُراباً يَبْحَثُ فِى الأَرْضِ لِيُرِيَهُ كَيْفَ يُوارِى سَوْءَۀَأَخِيهِ قال يا وَيْلَتا أعَجَزْتُ أَنْ أَكوُنَ مِثْلَ هذا الْغُرابِ فأُوارِىَ سَوْءَۀَأخى‏ فَأَصْبَحَ مِنَ النَّادِمينَ</a:t>
                      </a:r>
                      <a:r>
                        <a:rPr lang="en-US" sz="2000" b="1" kern="1200" dirty="0" smtClean="0">
                          <a:solidFill>
                            <a:schemeClr val="tx1"/>
                          </a:solidFill>
                          <a:latin typeface="+mn-lt"/>
                          <a:ea typeface="+mn-ea"/>
                          <a:cs typeface="B Lotus" pitchFamily="2" charset="-78"/>
                        </a:rPr>
                        <a:t>[</a:t>
                      </a:r>
                      <a:r>
                        <a:rPr lang="fa-IR" sz="20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000" b="0" kern="1200" dirty="0" smtClean="0">
                          <a:solidFill>
                            <a:schemeClr val="tx1"/>
                          </a:solidFill>
                          <a:effectLst>
                            <a:glow rad="139700">
                              <a:schemeClr val="accent2">
                                <a:satMod val="175000"/>
                                <a:alpha val="40000"/>
                              </a:schemeClr>
                            </a:glow>
                          </a:effectLst>
                          <a:latin typeface="+mn-lt"/>
                          <a:ea typeface="+mn-ea"/>
                          <a:cs typeface="B Lotus" pitchFamily="2" charset="-78"/>
                        </a:rPr>
                        <a:t> </a:t>
                      </a:r>
                      <a:r>
                        <a:rPr lang="ar-SA" sz="2000" b="1" kern="1200" dirty="0" smtClean="0">
                          <a:solidFill>
                            <a:schemeClr val="tx1"/>
                          </a:solidFill>
                          <a:latin typeface="+mn-lt"/>
                          <a:ea typeface="+mn-ea"/>
                          <a:cs typeface="B Lotus" pitchFamily="2" charset="-78"/>
                        </a:rPr>
                        <a:t>؛ «پس خدا كلاغى را برانگيخت كه زمين را مى‏كاويد تا به او نشان دهد چگونه جسد برادرش را پنهان كند [قابيل‏] با خود گفت: «واى بر من، آيا من از اين كلاغ ناتوان‏ترم؟ پس جسد برادرم را در خاك نهان مى‏كنم. و بدين سان، از كارخويش پشيمان گشت.»</a:t>
                      </a:r>
                      <a:endParaRPr lang="fa-IR" sz="2000" b="1" kern="1200" dirty="0" smtClean="0">
                        <a:solidFill>
                          <a:schemeClr val="tx1"/>
                        </a:solidFill>
                        <a:latin typeface="+mn-lt"/>
                        <a:ea typeface="+mn-ea"/>
                        <a:cs typeface="B Lotus" pitchFamily="2" charset="-78"/>
                      </a:endParaRPr>
                    </a:p>
                    <a:p>
                      <a:pPr algn="just" rtl="1">
                        <a:lnSpc>
                          <a:spcPct val="150000"/>
                        </a:lnSpc>
                      </a:pPr>
                      <a:endParaRPr lang="fa-IR" sz="2000" b="1" kern="1200" dirty="0" smtClean="0">
                        <a:solidFill>
                          <a:schemeClr val="tx1"/>
                        </a:solidFill>
                        <a:latin typeface="+mn-lt"/>
                        <a:ea typeface="+mn-ea"/>
                        <a:cs typeface="B Lotus" pitchFamily="2" charset="-78"/>
                      </a:endParaRPr>
                    </a:p>
                    <a:p>
                      <a:pPr algn="just" rtl="1">
                        <a:lnSpc>
                          <a:spcPct val="150000"/>
                        </a:lnSpc>
                      </a:pPr>
                      <a:endParaRPr lang="en-US" sz="2000" b="1" kern="1200" dirty="0" smtClean="0">
                        <a:solidFill>
                          <a:schemeClr val="tx1"/>
                        </a:solidFill>
                        <a:latin typeface="+mn-lt"/>
                        <a:ea typeface="+mn-ea"/>
                        <a:cs typeface="B Lotus" pitchFamily="2" charset="-78"/>
                      </a:endParaRPr>
                    </a:p>
                    <a:p>
                      <a:pPr algn="just" rtl="1">
                        <a:lnSpc>
                          <a:spcPct val="150000"/>
                        </a:lnSpc>
                      </a:pPr>
                      <a:r>
                        <a:rPr lang="en-US" sz="1800" dirty="0" smtClean="0">
                          <a:effectLst>
                            <a:glow rad="139700">
                              <a:schemeClr val="accent2">
                                <a:satMod val="175000"/>
                                <a:alpha val="40000"/>
                              </a:schemeClr>
                            </a:glow>
                          </a:effectLst>
                          <a:cs typeface="B Lotus" pitchFamily="2" charset="-78"/>
                        </a:rPr>
                        <a:t> </a:t>
                      </a:r>
                      <a:r>
                        <a:rPr lang="fa-IR" sz="18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dirty="0" smtClean="0">
                          <a:solidFill>
                            <a:schemeClr val="tx1"/>
                          </a:solidFill>
                          <a:effectLst>
                            <a:glow rad="139700">
                              <a:schemeClr val="accent2">
                                <a:satMod val="175000"/>
                                <a:alpha val="40000"/>
                              </a:schemeClr>
                            </a:glow>
                          </a:effectLst>
                          <a:latin typeface="+mn-lt"/>
                          <a:ea typeface="+mn-ea"/>
                          <a:cs typeface="B Lotus" pitchFamily="2" charset="-78"/>
                        </a:rPr>
                        <a:t> </a:t>
                      </a:r>
                      <a:r>
                        <a:rPr lang="ar-SA" sz="1800" b="0" kern="1200" dirty="0" smtClean="0">
                          <a:solidFill>
                            <a:schemeClr val="tx1"/>
                          </a:solidFill>
                          <a:latin typeface="+mn-lt"/>
                          <a:ea typeface="+mn-ea"/>
                          <a:cs typeface="B Lotus" pitchFamily="2" charset="-78"/>
                        </a:rPr>
                        <a:t>مائده: 27 – 30.</a:t>
                      </a:r>
                      <a:endParaRPr lang="en-US" sz="18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377260" y="122418"/>
            <a:ext cx="1824832"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وچهارم</a:t>
            </a:r>
          </a:p>
          <a:p>
            <a:pPr algn="ctr"/>
            <a:r>
              <a:rPr lang="fa-IR" sz="1700" b="1" dirty="0" smtClean="0">
                <a:effectLst>
                  <a:glow rad="101600">
                    <a:schemeClr val="accent3">
                      <a:satMod val="175000"/>
                      <a:alpha val="40000"/>
                    </a:schemeClr>
                  </a:glow>
                </a:effectLst>
                <a:cs typeface="B Mitra" pitchFamily="2" charset="-78"/>
              </a:rPr>
              <a:t>قالب نمایشی</a:t>
            </a:r>
          </a:p>
        </p:txBody>
      </p:sp>
      <p:sp>
        <p:nvSpPr>
          <p:cNvPr id="17" name="Rounded Rectangle 16">
            <a:hlinkClick r:id="rId9" action="ppaction://hlinksldjump">
              <a:snd r:embed="rId5" name="thbad.wav"/>
            </a:hlinkClick>
            <a:hlinkHover r:id="" action="ppaction://noaction">
              <a:snd r:embed="rId6" name="0.wav"/>
            </a:hlinkHover>
          </p:cNvPr>
          <p:cNvSpPr/>
          <p:nvPr/>
        </p:nvSpPr>
        <p:spPr>
          <a:xfrm flipH="1">
            <a:off x="3857620" y="323976"/>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0" action="ppaction://hlinksldjump">
              <a:snd r:embed="rId5" name="thbad.wav"/>
            </a:hlinkClick>
            <a:hlinkHover r:id="" action="ppaction://noaction">
              <a:snd r:embed="rId6" name="0.wav"/>
            </a:hlinkHover>
          </p:cNvPr>
          <p:cNvSpPr/>
          <p:nvPr/>
        </p:nvSpPr>
        <p:spPr>
          <a:xfrm flipH="1">
            <a:off x="3571868" y="323976"/>
            <a:ext cx="247504" cy="247504"/>
          </a:xfrm>
          <a:prstGeom prst="roundRect">
            <a:avLst>
              <a:gd name="adj" fmla="val 17118"/>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11" action="ppaction://hlinksldjump">
              <a:snd r:embed="rId5" name="thbad.wav"/>
            </a:hlinkClick>
            <a:hlinkHover r:id="" action="ppaction://noaction">
              <a:snd r:embed="rId6" name="0.wav"/>
            </a:hlinkHover>
          </p:cNvPr>
          <p:cNvSpPr/>
          <p:nvPr/>
        </p:nvSpPr>
        <p:spPr>
          <a:xfrm flipH="1">
            <a:off x="3286116"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12" action="ppaction://hlinksldjump">
              <a:snd r:embed="rId5" name="thbad.wav"/>
            </a:hlinkClick>
            <a:hlinkHover r:id="" action="ppaction://noaction">
              <a:snd r:embed="rId6" name="0.wav"/>
            </a:hlinkHover>
          </p:cNvPr>
          <p:cNvSpPr/>
          <p:nvPr/>
        </p:nvSpPr>
        <p:spPr>
          <a:xfrm flipH="1">
            <a:off x="3000364"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13" action="ppaction://hlinksldjump">
              <a:snd r:embed="rId5" name="thbad.wav"/>
            </a:hlinkClick>
            <a:hlinkHover r:id="" action="ppaction://noaction">
              <a:snd r:embed="rId6" name="0.wav"/>
            </a:hlinkHover>
          </p:cNvPr>
          <p:cNvSpPr/>
          <p:nvPr/>
        </p:nvSpPr>
        <p:spPr>
          <a:xfrm flipH="1">
            <a:off x="2714612"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23" name="Rounded Rectangle 22">
            <a:hlinkClick r:id="rId14" action="ppaction://hlinksldjump">
              <a:snd r:embed="rId5" name="thbad.wav"/>
            </a:hlinkClick>
            <a:hlinkHover r:id="" action="ppaction://noaction">
              <a:snd r:embed="rId6" name="0.wav"/>
            </a:hlinkHover>
          </p:cNvPr>
          <p:cNvSpPr/>
          <p:nvPr/>
        </p:nvSpPr>
        <p:spPr>
          <a:xfrm flipH="1">
            <a:off x="2428860"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24" name="Rounded Rectangle 23">
            <a:hlinkClick r:id="rId15" action="ppaction://hlinksldjump">
              <a:snd r:embed="rId5" name="thbad.wav"/>
            </a:hlinkClick>
            <a:hlinkHover r:id="" action="ppaction://noaction">
              <a:snd r:embed="rId6" name="0.wav"/>
            </a:hlinkHover>
          </p:cNvPr>
          <p:cNvSpPr/>
          <p:nvPr/>
        </p:nvSpPr>
        <p:spPr>
          <a:xfrm flipH="1">
            <a:off x="2143108"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25" name="Rounded Rectangle 24">
            <a:hlinkClick r:id="rId16" action="ppaction://hlinksldjump">
              <a:snd r:embed="rId5" name="thbad.wav"/>
            </a:hlinkClick>
            <a:hlinkHover r:id="" action="ppaction://noaction">
              <a:snd r:embed="rId6" name="0.wav"/>
            </a:hlinkHover>
          </p:cNvPr>
          <p:cNvSpPr/>
          <p:nvPr/>
        </p:nvSpPr>
        <p:spPr>
          <a:xfrm flipH="1">
            <a:off x="1852298"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27" name="Rounded Rectangle 26">
            <a:hlinkClick r:id="rId17" action="ppaction://hlinksldjump">
              <a:snd r:embed="rId5" name="thbad.wav"/>
            </a:hlinkClick>
            <a:hlinkHover r:id="" action="ppaction://noaction">
              <a:snd r:embed="rId6" name="0.wav"/>
            </a:hlinkHover>
          </p:cNvPr>
          <p:cNvSpPr/>
          <p:nvPr/>
        </p:nvSpPr>
        <p:spPr>
          <a:xfrm flipH="1">
            <a:off x="1571604"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28" name="Rounded Rectangle 27">
            <a:hlinkClick r:id="rId18" action="ppaction://hlinksldjump">
              <a:snd r:embed="rId5" name="thbad.wav"/>
            </a:hlinkClick>
            <a:hlinkHover r:id="" action="ppaction://noaction">
              <a:snd r:embed="rId6" name="0.wav"/>
            </a:hlinkHover>
          </p:cNvPr>
          <p:cNvSpPr/>
          <p:nvPr/>
        </p:nvSpPr>
        <p:spPr>
          <a:xfrm flipH="1">
            <a:off x="1142976" y="323976"/>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29" name="Rounded Rectangle 28">
            <a:hlinkClick r:id="rId19" action="ppaction://hlinksldjump">
              <a:snd r:embed="rId5" name="thbad.wav"/>
            </a:hlinkClick>
            <a:hlinkHover r:id="" action="ppaction://noaction">
              <a:snd r:embed="rId6" name="0.wav"/>
            </a:hlinkHover>
          </p:cNvPr>
          <p:cNvSpPr/>
          <p:nvPr/>
        </p:nvSpPr>
        <p:spPr>
          <a:xfrm flipH="1">
            <a:off x="714348" y="323976"/>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31" name="Rounded Rectangle 30">
            <a:hlinkClick r:id="rId20" action="ppaction://hlinksldjump">
              <a:snd r:embed="rId5" name="thbad.wav"/>
            </a:hlinkClick>
            <a:hlinkHover r:id="" action="ppaction://noaction">
              <a:snd r:embed="rId6" name="0.wav"/>
            </a:hlinkHover>
          </p:cNvPr>
          <p:cNvSpPr/>
          <p:nvPr/>
        </p:nvSpPr>
        <p:spPr>
          <a:xfrm flipH="1">
            <a:off x="285720" y="323976"/>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0-#ppt_w/2"/>
                                          </p:val>
                                        </p:tav>
                                        <p:tav tm="100000">
                                          <p:val>
                                            <p:strVal val="#ppt_x"/>
                                          </p:val>
                                        </p:tav>
                                      </p:tavLst>
                                    </p:anim>
                                    <p:anim calcmode="lin" valueType="num">
                                      <p:cBhvr additive="base">
                                        <p:cTn id="32" dur="1000" fill="hold"/>
                                        <p:tgtEl>
                                          <p:spTgt spid="17"/>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0-#ppt_w/2"/>
                                          </p:val>
                                        </p:tav>
                                        <p:tav tm="100000">
                                          <p:val>
                                            <p:strVal val="#ppt_x"/>
                                          </p:val>
                                        </p:tav>
                                      </p:tavLst>
                                    </p:anim>
                                    <p:anim calcmode="lin" valueType="num">
                                      <p:cBhvr additive="base">
                                        <p:cTn id="36" dur="1000" fill="hold"/>
                                        <p:tgtEl>
                                          <p:spTgt spid="18"/>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1000" fill="hold"/>
                                        <p:tgtEl>
                                          <p:spTgt spid="19"/>
                                        </p:tgtEl>
                                        <p:attrNameLst>
                                          <p:attrName>ppt_x</p:attrName>
                                        </p:attrNameLst>
                                      </p:cBhvr>
                                      <p:tavLst>
                                        <p:tav tm="0">
                                          <p:val>
                                            <p:strVal val="0-#ppt_w/2"/>
                                          </p:val>
                                        </p:tav>
                                        <p:tav tm="100000">
                                          <p:val>
                                            <p:strVal val="#ppt_x"/>
                                          </p:val>
                                        </p:tav>
                                      </p:tavLst>
                                    </p:anim>
                                    <p:anim calcmode="lin" valueType="num">
                                      <p:cBhvr additive="base">
                                        <p:cTn id="40" dur="1000" fill="hold"/>
                                        <p:tgtEl>
                                          <p:spTgt spid="19"/>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1000" fill="hold"/>
                                        <p:tgtEl>
                                          <p:spTgt spid="20"/>
                                        </p:tgtEl>
                                        <p:attrNameLst>
                                          <p:attrName>ppt_x</p:attrName>
                                        </p:attrNameLst>
                                      </p:cBhvr>
                                      <p:tavLst>
                                        <p:tav tm="0">
                                          <p:val>
                                            <p:strVal val="0-#ppt_w/2"/>
                                          </p:val>
                                        </p:tav>
                                        <p:tav tm="100000">
                                          <p:val>
                                            <p:strVal val="#ppt_x"/>
                                          </p:val>
                                        </p:tav>
                                      </p:tavLst>
                                    </p:anim>
                                    <p:anim calcmode="lin" valueType="num">
                                      <p:cBhvr additive="base">
                                        <p:cTn id="44" dur="1000" fill="hold"/>
                                        <p:tgtEl>
                                          <p:spTgt spid="20"/>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22"/>
                                        </p:tgtEl>
                                        <p:attrNameLst>
                                          <p:attrName>style.visibility</p:attrName>
                                        </p:attrNameLst>
                                      </p:cBhvr>
                                      <p:to>
                                        <p:strVal val="visible"/>
                                      </p:to>
                                    </p:set>
                                    <p:anim calcmode="lin" valueType="num">
                                      <p:cBhvr additive="base">
                                        <p:cTn id="47" dur="1000" fill="hold"/>
                                        <p:tgtEl>
                                          <p:spTgt spid="22"/>
                                        </p:tgtEl>
                                        <p:attrNameLst>
                                          <p:attrName>ppt_x</p:attrName>
                                        </p:attrNameLst>
                                      </p:cBhvr>
                                      <p:tavLst>
                                        <p:tav tm="0">
                                          <p:val>
                                            <p:strVal val="0-#ppt_w/2"/>
                                          </p:val>
                                        </p:tav>
                                        <p:tav tm="100000">
                                          <p:val>
                                            <p:strVal val="#ppt_x"/>
                                          </p:val>
                                        </p:tav>
                                      </p:tavLst>
                                    </p:anim>
                                    <p:anim calcmode="lin" valueType="num">
                                      <p:cBhvr additive="base">
                                        <p:cTn id="48" dur="1000" fill="hold"/>
                                        <p:tgtEl>
                                          <p:spTgt spid="2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1000" fill="hold"/>
                                        <p:tgtEl>
                                          <p:spTgt spid="23"/>
                                        </p:tgtEl>
                                        <p:attrNameLst>
                                          <p:attrName>ppt_x</p:attrName>
                                        </p:attrNameLst>
                                      </p:cBhvr>
                                      <p:tavLst>
                                        <p:tav tm="0">
                                          <p:val>
                                            <p:strVal val="0-#ppt_w/2"/>
                                          </p:val>
                                        </p:tav>
                                        <p:tav tm="100000">
                                          <p:val>
                                            <p:strVal val="#ppt_x"/>
                                          </p:val>
                                        </p:tav>
                                      </p:tavLst>
                                    </p:anim>
                                    <p:anim calcmode="lin" valueType="num">
                                      <p:cBhvr additive="base">
                                        <p:cTn id="52" dur="1000" fill="hold"/>
                                        <p:tgtEl>
                                          <p:spTgt spid="2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24"/>
                                        </p:tgtEl>
                                        <p:attrNameLst>
                                          <p:attrName>style.visibility</p:attrName>
                                        </p:attrNameLst>
                                      </p:cBhvr>
                                      <p:to>
                                        <p:strVal val="visible"/>
                                      </p:to>
                                    </p:set>
                                    <p:anim calcmode="lin" valueType="num">
                                      <p:cBhvr additive="base">
                                        <p:cTn id="55" dur="1000" fill="hold"/>
                                        <p:tgtEl>
                                          <p:spTgt spid="24"/>
                                        </p:tgtEl>
                                        <p:attrNameLst>
                                          <p:attrName>ppt_x</p:attrName>
                                        </p:attrNameLst>
                                      </p:cBhvr>
                                      <p:tavLst>
                                        <p:tav tm="0">
                                          <p:val>
                                            <p:strVal val="0-#ppt_w/2"/>
                                          </p:val>
                                        </p:tav>
                                        <p:tav tm="100000">
                                          <p:val>
                                            <p:strVal val="#ppt_x"/>
                                          </p:val>
                                        </p:tav>
                                      </p:tavLst>
                                    </p:anim>
                                    <p:anim calcmode="lin" valueType="num">
                                      <p:cBhvr additive="base">
                                        <p:cTn id="56" dur="1000" fill="hold"/>
                                        <p:tgtEl>
                                          <p:spTgt spid="2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cBhvr additive="base">
                                        <p:cTn id="59" dur="1000" fill="hold"/>
                                        <p:tgtEl>
                                          <p:spTgt spid="25"/>
                                        </p:tgtEl>
                                        <p:attrNameLst>
                                          <p:attrName>ppt_x</p:attrName>
                                        </p:attrNameLst>
                                      </p:cBhvr>
                                      <p:tavLst>
                                        <p:tav tm="0">
                                          <p:val>
                                            <p:strVal val="0-#ppt_w/2"/>
                                          </p:val>
                                        </p:tav>
                                        <p:tav tm="100000">
                                          <p:val>
                                            <p:strVal val="#ppt_x"/>
                                          </p:val>
                                        </p:tav>
                                      </p:tavLst>
                                    </p:anim>
                                    <p:anim calcmode="lin" valueType="num">
                                      <p:cBhvr additive="base">
                                        <p:cTn id="60" dur="1000" fill="hold"/>
                                        <p:tgtEl>
                                          <p:spTgt spid="2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0-#ppt_w/2"/>
                                          </p:val>
                                        </p:tav>
                                        <p:tav tm="100000">
                                          <p:val>
                                            <p:strVal val="#ppt_x"/>
                                          </p:val>
                                        </p:tav>
                                      </p:tavLst>
                                    </p:anim>
                                    <p:anim calcmode="lin" valueType="num">
                                      <p:cBhvr additive="base">
                                        <p:cTn id="64" dur="1000" fill="hold"/>
                                        <p:tgtEl>
                                          <p:spTgt spid="27"/>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0-#ppt_w/2"/>
                                          </p:val>
                                        </p:tav>
                                        <p:tav tm="100000">
                                          <p:val>
                                            <p:strVal val="#ppt_x"/>
                                          </p:val>
                                        </p:tav>
                                      </p:tavLst>
                                    </p:anim>
                                    <p:anim calcmode="lin" valueType="num">
                                      <p:cBhvr additive="base">
                                        <p:cTn id="68" dur="1000" fill="hold"/>
                                        <p:tgtEl>
                                          <p:spTgt spid="28"/>
                                        </p:tgtEl>
                                        <p:attrNameLst>
                                          <p:attrName>ppt_y</p:attrName>
                                        </p:attrNameLst>
                                      </p:cBhvr>
                                      <p:tavLst>
                                        <p:tav tm="0">
                                          <p:val>
                                            <p:strVal val="#ppt_y"/>
                                          </p:val>
                                        </p:tav>
                                        <p:tav tm="100000">
                                          <p:val>
                                            <p:strVal val="#ppt_y"/>
                                          </p:val>
                                        </p:tav>
                                      </p:tavLst>
                                    </p:anim>
                                  </p:childTnLst>
                                </p:cTn>
                              </p:par>
                              <p:par>
                                <p:cTn id="69" presetID="7" presetClass="entr" presetSubtype="8"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0-#ppt_w/2"/>
                                          </p:val>
                                        </p:tav>
                                        <p:tav tm="100000">
                                          <p:val>
                                            <p:strVal val="#ppt_x"/>
                                          </p:val>
                                        </p:tav>
                                      </p:tavLst>
                                    </p:anim>
                                    <p:anim calcmode="lin" valueType="num">
                                      <p:cBhvr additive="base">
                                        <p:cTn id="72" dur="1000" fill="hold"/>
                                        <p:tgtEl>
                                          <p:spTgt spid="29"/>
                                        </p:tgtEl>
                                        <p:attrNameLst>
                                          <p:attrName>ppt_y</p:attrName>
                                        </p:attrNameLst>
                                      </p:cBhvr>
                                      <p:tavLst>
                                        <p:tav tm="0">
                                          <p:val>
                                            <p:strVal val="#ppt_y"/>
                                          </p:val>
                                        </p:tav>
                                        <p:tav tm="100000">
                                          <p:val>
                                            <p:strVal val="#ppt_y"/>
                                          </p:val>
                                        </p:tav>
                                      </p:tavLst>
                                    </p:anim>
                                  </p:childTnLst>
                                </p:cTn>
                              </p:par>
                              <p:par>
                                <p:cTn id="73" presetID="7" presetClass="entr" presetSubtype="8" fill="hold" grpId="0" nodeType="withEffect">
                                  <p:stCondLst>
                                    <p:cond delay="0"/>
                                  </p:stCondLst>
                                  <p:childTnLst>
                                    <p:set>
                                      <p:cBhvr>
                                        <p:cTn id="74" dur="1" fill="hold">
                                          <p:stCondLst>
                                            <p:cond delay="0"/>
                                          </p:stCondLst>
                                        </p:cTn>
                                        <p:tgtEl>
                                          <p:spTgt spid="31"/>
                                        </p:tgtEl>
                                        <p:attrNameLst>
                                          <p:attrName>style.visibility</p:attrName>
                                        </p:attrNameLst>
                                      </p:cBhvr>
                                      <p:to>
                                        <p:strVal val="visible"/>
                                      </p:to>
                                    </p:set>
                                    <p:anim calcmode="lin" valueType="num">
                                      <p:cBhvr additive="base">
                                        <p:cTn id="75" dur="1000" fill="hold"/>
                                        <p:tgtEl>
                                          <p:spTgt spid="31"/>
                                        </p:tgtEl>
                                        <p:attrNameLst>
                                          <p:attrName>ppt_x</p:attrName>
                                        </p:attrNameLst>
                                      </p:cBhvr>
                                      <p:tavLst>
                                        <p:tav tm="0">
                                          <p:val>
                                            <p:strVal val="0-#ppt_w/2"/>
                                          </p:val>
                                        </p:tav>
                                        <p:tav tm="100000">
                                          <p:val>
                                            <p:strVal val="#ppt_x"/>
                                          </p:val>
                                        </p:tav>
                                      </p:tavLst>
                                    </p:anim>
                                    <p:anim calcmode="lin" valueType="num">
                                      <p:cBhvr additive="base">
                                        <p:cTn id="76" dur="1000" fill="hold"/>
                                        <p:tgtEl>
                                          <p:spTgt spid="31"/>
                                        </p:tgtEl>
                                        <p:attrNameLst>
                                          <p:attrName>ppt_y</p:attrName>
                                        </p:attrNameLst>
                                      </p:cBhvr>
                                      <p:tavLst>
                                        <p:tav tm="0">
                                          <p:val>
                                            <p:strVal val="#ppt_y"/>
                                          </p:val>
                                        </p:tav>
                                        <p:tav tm="100000">
                                          <p:val>
                                            <p:strVal val="#ppt_y"/>
                                          </p:val>
                                        </p:tav>
                                      </p:tavLst>
                                    </p:anim>
                                  </p:childTnLst>
                                </p:cTn>
                              </p:par>
                            </p:childTnLst>
                          </p:cTn>
                        </p:par>
                        <p:par>
                          <p:cTn id="77" fill="hold">
                            <p:stCondLst>
                              <p:cond delay="2000"/>
                            </p:stCondLst>
                            <p:childTnLst>
                              <p:par>
                                <p:cTn id="78" presetID="10" presetClass="entr" presetSubtype="0" fill="hold" nodeType="afterEffect">
                                  <p:stCondLst>
                                    <p:cond delay="0"/>
                                  </p:stCondLst>
                                  <p:childTnLst>
                                    <p:set>
                                      <p:cBhvr>
                                        <p:cTn id="79" dur="1" fill="hold">
                                          <p:stCondLst>
                                            <p:cond delay="0"/>
                                          </p:stCondLst>
                                        </p:cTn>
                                        <p:tgtEl>
                                          <p:spTgt spid="30"/>
                                        </p:tgtEl>
                                        <p:attrNameLst>
                                          <p:attrName>style.visibility</p:attrName>
                                        </p:attrNameLst>
                                      </p:cBhvr>
                                      <p:to>
                                        <p:strVal val="visible"/>
                                      </p:to>
                                    </p:set>
                                    <p:animEffect transition="in" filter="fade">
                                      <p:cBhvr>
                                        <p:cTn id="80"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7" grpId="0" animBg="1"/>
      <p:bldP spid="18" grpId="0" animBg="1"/>
      <p:bldP spid="19" grpId="0" animBg="1"/>
      <p:bldP spid="20" grpId="0" animBg="1"/>
      <p:bldP spid="22" grpId="0" animBg="1"/>
      <p:bldP spid="23" grpId="0" animBg="1"/>
      <p:bldP spid="24" grpId="0" animBg="1"/>
      <p:bldP spid="25" grpId="0" animBg="1"/>
      <p:bldP spid="27" grpId="0" animBg="1"/>
      <p:bldP spid="28" grpId="0" animBg="1"/>
      <p:bldP spid="29" grpId="0" animBg="1"/>
      <p:bldP spid="31" grpId="0" animBg="1"/>
    </p:bldLst>
  </p:timing>
</p:sld>
</file>

<file path=ppt/slides/slide303.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3. سلمان فارسی می‌گوید:</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2200" b="1" kern="1200" dirty="0" smtClean="0">
                          <a:solidFill>
                            <a:schemeClr val="tx1"/>
                          </a:solidFill>
                          <a:latin typeface="+mn-lt"/>
                          <a:ea typeface="+mn-ea"/>
                          <a:cs typeface="B Lotus" pitchFamily="2" charset="-78"/>
                        </a:rPr>
                        <a:t>همراه با رسول خدا</a:t>
                      </a:r>
                      <a:r>
                        <a:rPr lang="en-US" sz="2200" b="1" kern="1200" dirty="0" smtClean="0">
                          <a:solidFill>
                            <a:schemeClr val="tx1"/>
                          </a:solidFill>
                          <a:latin typeface="+mn-lt"/>
                          <a:ea typeface="+mn-ea"/>
                          <a:cs typeface="B Lotus" pitchFamily="2" charset="-78"/>
                        </a:rPr>
                        <a:t>-</a:t>
                      </a:r>
                      <a:r>
                        <a:rPr lang="ar-SA" sz="2200" b="1" kern="1200" dirty="0" smtClean="0">
                          <a:solidFill>
                            <a:schemeClr val="tx1"/>
                          </a:solidFill>
                          <a:latin typeface="+mn-lt"/>
                          <a:ea typeface="+mn-ea"/>
                          <a:cs typeface="B Lotus" pitchFamily="2" charset="-78"/>
                        </a:rPr>
                        <a:t> در سایه‏ی درختی نشسته بودیم،حضرت شاخه‌ای را تکان دادند،به طوری که برگ‌هایش ریخت؛ سپس فرمودند:آیا نمی پرسید که چرا این کار را انجام دادم؟سپس فرمودند:وقتی مؤمن نماز می‌خواند،گناهانش همچون برگ این درخت می‌ریزد.» </a:t>
                      </a:r>
                      <a:r>
                        <a:rPr lang="fa-IR" sz="2400" b="0" kern="1200" dirty="0" smtClean="0">
                          <a:solidFill>
                            <a:schemeClr val="tx1"/>
                          </a:solidFill>
                          <a:effectLst>
                            <a:glow rad="139700">
                              <a:schemeClr val="accent2">
                                <a:satMod val="175000"/>
                                <a:alpha val="40000"/>
                              </a:schemeClr>
                            </a:glow>
                          </a:effectLst>
                          <a:latin typeface="+mn-lt"/>
                          <a:ea typeface="+mn-ea"/>
                          <a:cs typeface="B Lotus" pitchFamily="2" charset="-78"/>
                        </a:rPr>
                        <a:t>*</a:t>
                      </a:r>
                      <a:endParaRPr lang="fa-IR" sz="2200" b="1" kern="1200" dirty="0" smtClean="0">
                        <a:solidFill>
                          <a:schemeClr val="tx1"/>
                        </a:solidFill>
                        <a:latin typeface="+mn-lt"/>
                        <a:ea typeface="+mn-ea"/>
                        <a:cs typeface="B Lotus" pitchFamily="2" charset="-78"/>
                      </a:endParaRPr>
                    </a:p>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r>
                        <a:rPr lang="fa-IR" sz="24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200" b="1" kern="1200" dirty="0" smtClean="0">
                          <a:solidFill>
                            <a:schemeClr val="tx1"/>
                          </a:solidFill>
                          <a:latin typeface="+mn-lt"/>
                          <a:ea typeface="+mn-ea"/>
                          <a:cs typeface="B Lotus" pitchFamily="2" charset="-78"/>
                        </a:rPr>
                        <a:t>قرآن و تبلیغ</a:t>
                      </a:r>
                      <a:r>
                        <a:rPr lang="ar-SA" sz="2200" b="0" kern="1200" dirty="0" smtClean="0">
                          <a:solidFill>
                            <a:schemeClr val="tx1"/>
                          </a:solidFill>
                          <a:latin typeface="+mn-lt"/>
                          <a:ea typeface="+mn-ea"/>
                          <a:cs typeface="B Lotus" pitchFamily="2" charset="-78"/>
                        </a:rPr>
                        <a:t>، ص 174</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377260" y="122418"/>
            <a:ext cx="1824832"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وچهارم</a:t>
            </a:r>
          </a:p>
          <a:p>
            <a:pPr algn="ctr"/>
            <a:r>
              <a:rPr lang="fa-IR" sz="1700" b="1" dirty="0" smtClean="0">
                <a:effectLst>
                  <a:glow rad="101600">
                    <a:schemeClr val="accent3">
                      <a:satMod val="175000"/>
                      <a:alpha val="40000"/>
                    </a:schemeClr>
                  </a:glow>
                </a:effectLst>
                <a:cs typeface="B Mitra" pitchFamily="2" charset="-78"/>
              </a:rPr>
              <a:t>قالب نمایشی</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3857620" y="323976"/>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3571868" y="323976"/>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286116" y="323976"/>
            <a:ext cx="247504"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000364"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2714612"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428860"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143108"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1852298"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571604"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142976" y="323976"/>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14348" y="323976"/>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323976"/>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grpId="0"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par>
                                <p:cTn id="73" presetID="7" presetClass="entr" presetSubtype="8" fill="hold" grpId="0" nodeType="withEffect">
                                  <p:stCondLst>
                                    <p:cond delay="0"/>
                                  </p:stCondLst>
                                  <p:childTnLst>
                                    <p:set>
                                      <p:cBhvr>
                                        <p:cTn id="74" dur="1" fill="hold">
                                          <p:stCondLst>
                                            <p:cond delay="0"/>
                                          </p:stCondLst>
                                        </p:cTn>
                                        <p:tgtEl>
                                          <p:spTgt spid="19"/>
                                        </p:tgtEl>
                                        <p:attrNameLst>
                                          <p:attrName>style.visibility</p:attrName>
                                        </p:attrNameLst>
                                      </p:cBhvr>
                                      <p:to>
                                        <p:strVal val="visible"/>
                                      </p:to>
                                    </p:set>
                                    <p:anim calcmode="lin" valueType="num">
                                      <p:cBhvr additive="base">
                                        <p:cTn id="75" dur="1000" fill="hold"/>
                                        <p:tgtEl>
                                          <p:spTgt spid="19"/>
                                        </p:tgtEl>
                                        <p:attrNameLst>
                                          <p:attrName>ppt_x</p:attrName>
                                        </p:attrNameLst>
                                      </p:cBhvr>
                                      <p:tavLst>
                                        <p:tav tm="0">
                                          <p:val>
                                            <p:strVal val="0-#ppt_w/2"/>
                                          </p:val>
                                        </p:tav>
                                        <p:tav tm="100000">
                                          <p:val>
                                            <p:strVal val="#ppt_x"/>
                                          </p:val>
                                        </p:tav>
                                      </p:tavLst>
                                    </p:anim>
                                    <p:anim calcmode="lin" valueType="num">
                                      <p:cBhvr additive="base">
                                        <p:cTn id="76" dur="1000" fill="hold"/>
                                        <p:tgtEl>
                                          <p:spTgt spid="19"/>
                                        </p:tgtEl>
                                        <p:attrNameLst>
                                          <p:attrName>ppt_y</p:attrName>
                                        </p:attrNameLst>
                                      </p:cBhvr>
                                      <p:tavLst>
                                        <p:tav tm="0">
                                          <p:val>
                                            <p:strVal val="#ppt_y"/>
                                          </p:val>
                                        </p:tav>
                                        <p:tav tm="100000">
                                          <p:val>
                                            <p:strVal val="#ppt_y"/>
                                          </p:val>
                                        </p:tav>
                                      </p:tavLst>
                                    </p:anim>
                                  </p:childTnLst>
                                </p:cTn>
                              </p:par>
                            </p:childTnLst>
                          </p:cTn>
                        </p:par>
                        <p:par>
                          <p:cTn id="77" fill="hold">
                            <p:stCondLst>
                              <p:cond delay="2000"/>
                            </p:stCondLst>
                            <p:childTnLst>
                              <p:par>
                                <p:cTn id="78" presetID="10" presetClass="entr" presetSubtype="0" fill="hold" nodeType="afterEffect">
                                  <p:stCondLst>
                                    <p:cond delay="0"/>
                                  </p:stCondLst>
                                  <p:childTnLst>
                                    <p:set>
                                      <p:cBhvr>
                                        <p:cTn id="79" dur="1" fill="hold">
                                          <p:stCondLst>
                                            <p:cond delay="0"/>
                                          </p:stCondLst>
                                        </p:cTn>
                                        <p:tgtEl>
                                          <p:spTgt spid="30"/>
                                        </p:tgtEl>
                                        <p:attrNameLst>
                                          <p:attrName>style.visibility</p:attrName>
                                        </p:attrNameLst>
                                      </p:cBhvr>
                                      <p:to>
                                        <p:strVal val="visible"/>
                                      </p:to>
                                    </p:set>
                                    <p:animEffect transition="in" filter="fade">
                                      <p:cBhvr>
                                        <p:cTn id="80"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Lst>
  </p:timing>
</p:sld>
</file>

<file path=ppt/slides/slide304.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آثار و فواید قالب نمایشی</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1. اثرگذاری عمیق‌تر وقوی‌تر برعواطف، احساسات وهیجانات مخاطب.</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2. درک بهتر وسریع‌تر از مفاهیم عقلی وذهنی.</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3. ارائه‏ی الگوی مناسب برای متربّیان.</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4. تحرّک وتنوّع خاص بخشیدن به کلاس.</a:t>
                      </a:r>
                      <a:endParaRPr lang="en-US" sz="2200" b="1" kern="1200" dirty="0" smtClean="0">
                        <a:solidFill>
                          <a:schemeClr val="tx1"/>
                        </a:solidFill>
                        <a:latin typeface="+mn-lt"/>
                        <a:ea typeface="+mn-ea"/>
                        <a:cs typeface="B Lotus" pitchFamily="2" charset="-78"/>
                      </a:endParaRPr>
                    </a:p>
                    <a:p>
                      <a:pPr lvl="1" algn="just">
                        <a:lnSpc>
                          <a:spcPct val="150000"/>
                        </a:lnSpc>
                      </a:pPr>
                      <a:r>
                        <a:rPr lang="ar-SA" sz="2200" b="1" kern="1200" dirty="0" smtClean="0">
                          <a:solidFill>
                            <a:schemeClr val="tx1"/>
                          </a:solidFill>
                          <a:latin typeface="+mn-lt"/>
                          <a:ea typeface="+mn-ea"/>
                          <a:cs typeface="B Lotus" pitchFamily="2" charset="-78"/>
                        </a:rPr>
                        <a:t>5. ایجاد انگیزه‏ در متربّیان. </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377260" y="122418"/>
            <a:ext cx="1824832"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وچهارم</a:t>
            </a:r>
          </a:p>
          <a:p>
            <a:pPr algn="ctr"/>
            <a:r>
              <a:rPr lang="fa-IR" sz="1700" b="1" dirty="0" smtClean="0">
                <a:effectLst>
                  <a:glow rad="101600">
                    <a:schemeClr val="accent3">
                      <a:satMod val="175000"/>
                      <a:alpha val="40000"/>
                    </a:schemeClr>
                  </a:glow>
                </a:effectLst>
                <a:cs typeface="B Mitra" pitchFamily="2" charset="-78"/>
              </a:rPr>
              <a:t>قالب نمایشی</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3857620" y="323976"/>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3571868" y="323976"/>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286116"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000364" y="323976"/>
            <a:ext cx="247504"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2714612"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428860"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143108"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1852298"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571604"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142976" y="323976"/>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14348" y="323976"/>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323976"/>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grpId="0"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par>
                                <p:cTn id="73" presetID="7" presetClass="entr" presetSubtype="8" fill="hold" grpId="0" nodeType="withEffect">
                                  <p:stCondLst>
                                    <p:cond delay="0"/>
                                  </p:stCondLst>
                                  <p:childTnLst>
                                    <p:set>
                                      <p:cBhvr>
                                        <p:cTn id="74" dur="1" fill="hold">
                                          <p:stCondLst>
                                            <p:cond delay="0"/>
                                          </p:stCondLst>
                                        </p:cTn>
                                        <p:tgtEl>
                                          <p:spTgt spid="19"/>
                                        </p:tgtEl>
                                        <p:attrNameLst>
                                          <p:attrName>style.visibility</p:attrName>
                                        </p:attrNameLst>
                                      </p:cBhvr>
                                      <p:to>
                                        <p:strVal val="visible"/>
                                      </p:to>
                                    </p:set>
                                    <p:anim calcmode="lin" valueType="num">
                                      <p:cBhvr additive="base">
                                        <p:cTn id="75" dur="1000" fill="hold"/>
                                        <p:tgtEl>
                                          <p:spTgt spid="19"/>
                                        </p:tgtEl>
                                        <p:attrNameLst>
                                          <p:attrName>ppt_x</p:attrName>
                                        </p:attrNameLst>
                                      </p:cBhvr>
                                      <p:tavLst>
                                        <p:tav tm="0">
                                          <p:val>
                                            <p:strVal val="0-#ppt_w/2"/>
                                          </p:val>
                                        </p:tav>
                                        <p:tav tm="100000">
                                          <p:val>
                                            <p:strVal val="#ppt_x"/>
                                          </p:val>
                                        </p:tav>
                                      </p:tavLst>
                                    </p:anim>
                                    <p:anim calcmode="lin" valueType="num">
                                      <p:cBhvr additive="base">
                                        <p:cTn id="76" dur="1000" fill="hold"/>
                                        <p:tgtEl>
                                          <p:spTgt spid="19"/>
                                        </p:tgtEl>
                                        <p:attrNameLst>
                                          <p:attrName>ppt_y</p:attrName>
                                        </p:attrNameLst>
                                      </p:cBhvr>
                                      <p:tavLst>
                                        <p:tav tm="0">
                                          <p:val>
                                            <p:strVal val="#ppt_y"/>
                                          </p:val>
                                        </p:tav>
                                        <p:tav tm="100000">
                                          <p:val>
                                            <p:strVal val="#ppt_y"/>
                                          </p:val>
                                        </p:tav>
                                      </p:tavLst>
                                    </p:anim>
                                  </p:childTnLst>
                                </p:cTn>
                              </p:par>
                            </p:childTnLst>
                          </p:cTn>
                        </p:par>
                        <p:par>
                          <p:cTn id="77" fill="hold">
                            <p:stCondLst>
                              <p:cond delay="2000"/>
                            </p:stCondLst>
                            <p:childTnLst>
                              <p:par>
                                <p:cTn id="78" presetID="10" presetClass="entr" presetSubtype="0" fill="hold" nodeType="afterEffect">
                                  <p:stCondLst>
                                    <p:cond delay="0"/>
                                  </p:stCondLst>
                                  <p:childTnLst>
                                    <p:set>
                                      <p:cBhvr>
                                        <p:cTn id="79" dur="1" fill="hold">
                                          <p:stCondLst>
                                            <p:cond delay="0"/>
                                          </p:stCondLst>
                                        </p:cTn>
                                        <p:tgtEl>
                                          <p:spTgt spid="30"/>
                                        </p:tgtEl>
                                        <p:attrNameLst>
                                          <p:attrName>style.visibility</p:attrName>
                                        </p:attrNameLst>
                                      </p:cBhvr>
                                      <p:to>
                                        <p:strVal val="visible"/>
                                      </p:to>
                                    </p:set>
                                    <p:animEffect transition="in" filter="fade">
                                      <p:cBhvr>
                                        <p:cTn id="80"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Lst>
  </p:timing>
</p:sld>
</file>

<file path=ppt/slides/slide305.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نکته‏های اجرایی</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1. مربّی می‌تواند از بعضی فراگیران که از استعدادهای هنری بهتر وبالاتری برخوردار هستندواستعداد وآمادگی بیشتری برای ایفای نقش دارند،استفاده کند.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2. کودکان دبستانی، به طور فطریبه بازی‌های نمایشی نمادین یا سمبلیک، گرایش دارند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 3. مربّی می‌تواند با استفاده از انواع ادبی،نظیر قصّه‌ها،حکایت‌ها،افسانه‌ها،شعرهاومثل‌ها برای مخاطبان، برنامه اجرا کنند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می‌توان از اسباب ولوازم کلاس،به جای هر وسیله‌ای در نمایش بهره جست؛ مثلاً: از یک جفت صندلی می‌توان به جای ماشین استفاده کرد.</a:t>
                      </a:r>
                      <a:endParaRPr lang="en-US" sz="2200" b="1" kern="1200" dirty="0" smtClean="0">
                        <a:solidFill>
                          <a:schemeClr val="tx1"/>
                        </a:solidFill>
                        <a:latin typeface="+mn-lt"/>
                        <a:ea typeface="+mn-ea"/>
                        <a:cs typeface="B Lotus" pitchFamily="2" charset="-78"/>
                      </a:endParaRPr>
                    </a:p>
                    <a:p>
                      <a:pPr lvl="1" algn="just">
                        <a:lnSpc>
                          <a:spcPct val="150000"/>
                        </a:lnSpc>
                      </a:pPr>
                      <a:r>
                        <a:rPr lang="ar-SA" sz="2200" b="1" kern="1200" dirty="0" smtClean="0">
                          <a:solidFill>
                            <a:schemeClr val="tx1"/>
                          </a:solidFill>
                          <a:latin typeface="+mn-lt"/>
                          <a:ea typeface="+mn-ea"/>
                          <a:cs typeface="B Lotus" pitchFamily="2" charset="-78"/>
                        </a:rPr>
                        <a:t>4. در بعضی از مواقع،مربّی می‌تواند نقش راوی را بازی کند</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377260" y="122418"/>
            <a:ext cx="1824832"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وچهارم</a:t>
            </a:r>
          </a:p>
          <a:p>
            <a:pPr algn="ctr"/>
            <a:r>
              <a:rPr lang="fa-IR" sz="1700" b="1" dirty="0" smtClean="0">
                <a:effectLst>
                  <a:glow rad="101600">
                    <a:schemeClr val="accent3">
                      <a:satMod val="175000"/>
                      <a:alpha val="40000"/>
                    </a:schemeClr>
                  </a:glow>
                </a:effectLst>
                <a:cs typeface="B Mitra" pitchFamily="2" charset="-78"/>
              </a:rPr>
              <a:t>قالب نمایشی</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3857620" y="323976"/>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3571868" y="323976"/>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286116"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000364"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2714612" y="323976"/>
            <a:ext cx="247504"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428860"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143108"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1852298"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571604"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142976" y="323976"/>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14348" y="323976"/>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323976"/>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grpId="0"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par>
                                <p:cTn id="73" presetID="7" presetClass="entr" presetSubtype="8" fill="hold" grpId="0" nodeType="withEffect">
                                  <p:stCondLst>
                                    <p:cond delay="0"/>
                                  </p:stCondLst>
                                  <p:childTnLst>
                                    <p:set>
                                      <p:cBhvr>
                                        <p:cTn id="74" dur="1" fill="hold">
                                          <p:stCondLst>
                                            <p:cond delay="0"/>
                                          </p:stCondLst>
                                        </p:cTn>
                                        <p:tgtEl>
                                          <p:spTgt spid="19"/>
                                        </p:tgtEl>
                                        <p:attrNameLst>
                                          <p:attrName>style.visibility</p:attrName>
                                        </p:attrNameLst>
                                      </p:cBhvr>
                                      <p:to>
                                        <p:strVal val="visible"/>
                                      </p:to>
                                    </p:set>
                                    <p:anim calcmode="lin" valueType="num">
                                      <p:cBhvr additive="base">
                                        <p:cTn id="75" dur="1000" fill="hold"/>
                                        <p:tgtEl>
                                          <p:spTgt spid="19"/>
                                        </p:tgtEl>
                                        <p:attrNameLst>
                                          <p:attrName>ppt_x</p:attrName>
                                        </p:attrNameLst>
                                      </p:cBhvr>
                                      <p:tavLst>
                                        <p:tav tm="0">
                                          <p:val>
                                            <p:strVal val="0-#ppt_w/2"/>
                                          </p:val>
                                        </p:tav>
                                        <p:tav tm="100000">
                                          <p:val>
                                            <p:strVal val="#ppt_x"/>
                                          </p:val>
                                        </p:tav>
                                      </p:tavLst>
                                    </p:anim>
                                    <p:anim calcmode="lin" valueType="num">
                                      <p:cBhvr additive="base">
                                        <p:cTn id="76" dur="1000" fill="hold"/>
                                        <p:tgtEl>
                                          <p:spTgt spid="19"/>
                                        </p:tgtEl>
                                        <p:attrNameLst>
                                          <p:attrName>ppt_y</p:attrName>
                                        </p:attrNameLst>
                                      </p:cBhvr>
                                      <p:tavLst>
                                        <p:tav tm="0">
                                          <p:val>
                                            <p:strVal val="#ppt_y"/>
                                          </p:val>
                                        </p:tav>
                                        <p:tav tm="100000">
                                          <p:val>
                                            <p:strVal val="#ppt_y"/>
                                          </p:val>
                                        </p:tav>
                                      </p:tavLst>
                                    </p:anim>
                                  </p:childTnLst>
                                </p:cTn>
                              </p:par>
                            </p:childTnLst>
                          </p:cTn>
                        </p:par>
                        <p:par>
                          <p:cTn id="77" fill="hold">
                            <p:stCondLst>
                              <p:cond delay="2000"/>
                            </p:stCondLst>
                            <p:childTnLst>
                              <p:par>
                                <p:cTn id="78" presetID="10" presetClass="entr" presetSubtype="0" fill="hold" nodeType="afterEffect">
                                  <p:stCondLst>
                                    <p:cond delay="0"/>
                                  </p:stCondLst>
                                  <p:childTnLst>
                                    <p:set>
                                      <p:cBhvr>
                                        <p:cTn id="79" dur="1" fill="hold">
                                          <p:stCondLst>
                                            <p:cond delay="0"/>
                                          </p:stCondLst>
                                        </p:cTn>
                                        <p:tgtEl>
                                          <p:spTgt spid="30"/>
                                        </p:tgtEl>
                                        <p:attrNameLst>
                                          <p:attrName>style.visibility</p:attrName>
                                        </p:attrNameLst>
                                      </p:cBhvr>
                                      <p:to>
                                        <p:strVal val="visible"/>
                                      </p:to>
                                    </p:set>
                                    <p:animEffect transition="in" filter="fade">
                                      <p:cBhvr>
                                        <p:cTn id="80"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Lst>
  </p:timing>
</p:sld>
</file>

<file path=ppt/slides/slide306.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موارد استفاده:</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الف) با توجّه به مهیّا بودن شرایط،گاه می‌توان به طور مختصر روش نمایشی را روی منبر اجرا نمود؛ مثلاً:سخنران کودک سه ساله‏ای را در آغوش بگیرد ودست خود را در کنار صورت او قرار دهد ومقایسه‌ای بین حجم دست خود وصورت کودک نماید. وبه مردم بگوید:</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آیا بین دست من وصورت کوچک کودک تناسبی هست؟ پس چگونه آن نانجیب به صورت سه ساله‏ی امام‌حسین(ع)سیلی زد؟!</a:t>
                      </a:r>
                      <a:endParaRPr lang="en-US" sz="2000" b="1" kern="1200" dirty="0" smtClean="0">
                        <a:solidFill>
                          <a:schemeClr val="tx1"/>
                        </a:solidFill>
                        <a:latin typeface="+mn-lt"/>
                        <a:ea typeface="+mn-ea"/>
                        <a:cs typeface="B Lotus" pitchFamily="2" charset="-78"/>
                      </a:endParaRPr>
                    </a:p>
                    <a:p>
                      <a:pPr lvl="1" algn="just">
                        <a:lnSpc>
                          <a:spcPct val="150000"/>
                        </a:lnSpc>
                      </a:pPr>
                      <a:r>
                        <a:rPr lang="ar-SA" sz="2000" b="1" kern="1200" dirty="0" smtClean="0">
                          <a:solidFill>
                            <a:schemeClr val="tx1"/>
                          </a:solidFill>
                          <a:latin typeface="+mn-lt"/>
                          <a:ea typeface="+mn-ea"/>
                          <a:cs typeface="B Lotus" pitchFamily="2" charset="-78"/>
                        </a:rPr>
                        <a:t>ب) مربّی می‏تواند از این روش در اردوها ومسافرت‌هاییکه با دانش‏آموزان و متربّیان خود دارد، استفاده نماید؛ به عنوان مثال: بیان داستانی را که پیامبراکرم</a:t>
                      </a:r>
                      <a:r>
                        <a:rPr lang="en-US" sz="2000" b="1" kern="1200" dirty="0" smtClean="0">
                          <a:solidFill>
                            <a:schemeClr val="tx1"/>
                          </a:solidFill>
                          <a:latin typeface="+mn-lt"/>
                          <a:ea typeface="+mn-ea"/>
                          <a:cs typeface="B Lotus" pitchFamily="2" charset="-78"/>
                        </a:rPr>
                        <a:t>-</a:t>
                      </a:r>
                      <a:r>
                        <a:rPr lang="ar-SA" sz="2000" b="1" kern="1200" dirty="0" smtClean="0">
                          <a:solidFill>
                            <a:schemeClr val="tx1"/>
                          </a:solidFill>
                          <a:latin typeface="+mn-lt"/>
                          <a:ea typeface="+mn-ea"/>
                          <a:cs typeface="B Lotus" pitchFamily="2" charset="-78"/>
                        </a:rPr>
                        <a:t>در رابطه با گناه به افراد فرمود: تکه‌های چوب را جمع کنند بعد از این‏که کوهی از هیزم جمع شد فرمود:گناهان این‏گونه انباشته ومانند کوهی بزرگ می‌شوند</a:t>
                      </a:r>
                      <a:endParaRPr lang="en-US" sz="20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377260" y="122418"/>
            <a:ext cx="1824832"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وچهارم</a:t>
            </a:r>
          </a:p>
          <a:p>
            <a:pPr algn="ctr"/>
            <a:r>
              <a:rPr lang="fa-IR" sz="1700" b="1" dirty="0" smtClean="0">
                <a:effectLst>
                  <a:glow rad="101600">
                    <a:schemeClr val="accent3">
                      <a:satMod val="175000"/>
                      <a:alpha val="40000"/>
                    </a:schemeClr>
                  </a:glow>
                </a:effectLst>
                <a:cs typeface="B Mitra" pitchFamily="2" charset="-78"/>
              </a:rPr>
              <a:t>قالب نمایشی</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3857620" y="323976"/>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3571868" y="323976"/>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286116"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000364"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2714612"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428860" y="323976"/>
            <a:ext cx="247504"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143108"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1852298"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571604"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142976" y="323976"/>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14348" y="323976"/>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323976"/>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grpId="0"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par>
                                <p:cTn id="73" presetID="7" presetClass="entr" presetSubtype="8" fill="hold" grpId="0" nodeType="withEffect">
                                  <p:stCondLst>
                                    <p:cond delay="0"/>
                                  </p:stCondLst>
                                  <p:childTnLst>
                                    <p:set>
                                      <p:cBhvr>
                                        <p:cTn id="74" dur="1" fill="hold">
                                          <p:stCondLst>
                                            <p:cond delay="0"/>
                                          </p:stCondLst>
                                        </p:cTn>
                                        <p:tgtEl>
                                          <p:spTgt spid="19"/>
                                        </p:tgtEl>
                                        <p:attrNameLst>
                                          <p:attrName>style.visibility</p:attrName>
                                        </p:attrNameLst>
                                      </p:cBhvr>
                                      <p:to>
                                        <p:strVal val="visible"/>
                                      </p:to>
                                    </p:set>
                                    <p:anim calcmode="lin" valueType="num">
                                      <p:cBhvr additive="base">
                                        <p:cTn id="75" dur="1000" fill="hold"/>
                                        <p:tgtEl>
                                          <p:spTgt spid="19"/>
                                        </p:tgtEl>
                                        <p:attrNameLst>
                                          <p:attrName>ppt_x</p:attrName>
                                        </p:attrNameLst>
                                      </p:cBhvr>
                                      <p:tavLst>
                                        <p:tav tm="0">
                                          <p:val>
                                            <p:strVal val="0-#ppt_w/2"/>
                                          </p:val>
                                        </p:tav>
                                        <p:tav tm="100000">
                                          <p:val>
                                            <p:strVal val="#ppt_x"/>
                                          </p:val>
                                        </p:tav>
                                      </p:tavLst>
                                    </p:anim>
                                    <p:anim calcmode="lin" valueType="num">
                                      <p:cBhvr additive="base">
                                        <p:cTn id="76" dur="1000" fill="hold"/>
                                        <p:tgtEl>
                                          <p:spTgt spid="19"/>
                                        </p:tgtEl>
                                        <p:attrNameLst>
                                          <p:attrName>ppt_y</p:attrName>
                                        </p:attrNameLst>
                                      </p:cBhvr>
                                      <p:tavLst>
                                        <p:tav tm="0">
                                          <p:val>
                                            <p:strVal val="#ppt_y"/>
                                          </p:val>
                                        </p:tav>
                                        <p:tav tm="100000">
                                          <p:val>
                                            <p:strVal val="#ppt_y"/>
                                          </p:val>
                                        </p:tav>
                                      </p:tavLst>
                                    </p:anim>
                                  </p:childTnLst>
                                </p:cTn>
                              </p:par>
                            </p:childTnLst>
                          </p:cTn>
                        </p:par>
                        <p:par>
                          <p:cTn id="77" fill="hold">
                            <p:stCondLst>
                              <p:cond delay="2000"/>
                            </p:stCondLst>
                            <p:childTnLst>
                              <p:par>
                                <p:cTn id="78" presetID="10" presetClass="entr" presetSubtype="0" fill="hold" nodeType="afterEffect">
                                  <p:stCondLst>
                                    <p:cond delay="0"/>
                                  </p:stCondLst>
                                  <p:childTnLst>
                                    <p:set>
                                      <p:cBhvr>
                                        <p:cTn id="79" dur="1" fill="hold">
                                          <p:stCondLst>
                                            <p:cond delay="0"/>
                                          </p:stCondLst>
                                        </p:cTn>
                                        <p:tgtEl>
                                          <p:spTgt spid="30"/>
                                        </p:tgtEl>
                                        <p:attrNameLst>
                                          <p:attrName>style.visibility</p:attrName>
                                        </p:attrNameLst>
                                      </p:cBhvr>
                                      <p:to>
                                        <p:strVal val="visible"/>
                                      </p:to>
                                    </p:set>
                                    <p:animEffect transition="in" filter="fade">
                                      <p:cBhvr>
                                        <p:cTn id="80"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Lst>
  </p:timing>
</p:sld>
</file>

<file path=ppt/slides/slide307.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lvl="1" algn="just" rtl="1">
                        <a:lnSpc>
                          <a:spcPct val="150000"/>
                        </a:lnSpc>
                      </a:pPr>
                      <a:endParaRPr lang="fa-IR"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ج) در وضوخانه و در راستای ياد دادن وضو هم می‏توان از این روش استفاده کرد؛ مانندشیوه‏ای که امام‌حسن و امام‌حسین</a:t>
                      </a:r>
                      <a:r>
                        <a:rPr lang="en-US" sz="2200" b="1" kern="1200" dirty="0" smtClean="0">
                          <a:solidFill>
                            <a:schemeClr val="tx1"/>
                          </a:solidFill>
                          <a:latin typeface="+mn-lt"/>
                          <a:ea typeface="+mn-ea"/>
                          <a:cs typeface="B Lotus" pitchFamily="2" charset="-78"/>
                          <a:sym typeface="Roumouz"/>
                        </a:rPr>
                        <a:t></a:t>
                      </a:r>
                      <a:r>
                        <a:rPr lang="fa-IR" sz="2200" b="1" kern="1200" dirty="0" smtClean="0">
                          <a:solidFill>
                            <a:schemeClr val="tx1"/>
                          </a:solidFill>
                          <a:latin typeface="+mn-lt"/>
                          <a:ea typeface="+mn-ea"/>
                          <a:cs typeface="B Lotus" pitchFamily="2" charset="-78"/>
                        </a:rPr>
                        <a:t>با آن، راه صحيح وضو گرفتن را به پيرمردی آموزش دادند.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د) برای نشان دادن بدی بعضی از کارها نیز می‏توان از روش نمایشی استفاده کرد؛ مثلاً: با استفاده از چند سطل اعمالی ماننددروغ،ریا،بی‌احترامی به پدرومادر،غیبت و‌... را به نمایش گذاشت.</a:t>
                      </a:r>
                      <a:endParaRPr lang="en-US" sz="2200" b="1" kern="1200" dirty="0" smtClean="0">
                        <a:solidFill>
                          <a:schemeClr val="tx1"/>
                        </a:solidFill>
                        <a:latin typeface="+mn-lt"/>
                        <a:ea typeface="+mn-ea"/>
                        <a:cs typeface="B Lotus" pitchFamily="2" charset="-78"/>
                      </a:endParaRPr>
                    </a:p>
                    <a:p>
                      <a:pPr lvl="1" algn="just">
                        <a:lnSpc>
                          <a:spcPct val="150000"/>
                        </a:lnSpc>
                      </a:pPr>
                      <a:r>
                        <a:rPr lang="ar-SA" sz="2200" b="1" kern="1200" dirty="0" smtClean="0">
                          <a:solidFill>
                            <a:schemeClr val="tx1"/>
                          </a:solidFill>
                          <a:latin typeface="+mn-lt"/>
                          <a:ea typeface="+mn-ea"/>
                          <a:cs typeface="B Lotus" pitchFamily="2" charset="-78"/>
                        </a:rPr>
                        <a:t>هـ) برای نشان دادن قلب و آلودگی در آن هم می‏توان با استفاده از یک لیوان آب در کلاس وآلوده کردن آن دلی را که کم‏کم به گناه آلوده می‏شود، نمایش داد.</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377260" y="122418"/>
            <a:ext cx="1824832"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وچهارم</a:t>
            </a:r>
          </a:p>
          <a:p>
            <a:pPr algn="ctr"/>
            <a:r>
              <a:rPr lang="fa-IR" sz="1700" b="1" dirty="0" smtClean="0">
                <a:effectLst>
                  <a:glow rad="101600">
                    <a:schemeClr val="accent3">
                      <a:satMod val="175000"/>
                      <a:alpha val="40000"/>
                    </a:schemeClr>
                  </a:glow>
                </a:effectLst>
                <a:cs typeface="B Mitra" pitchFamily="2" charset="-78"/>
              </a:rPr>
              <a:t>قالب نمایشی</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3857620" y="323976"/>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3571868" y="323976"/>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286116"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000364"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2714612"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428860"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143108" y="323976"/>
            <a:ext cx="247504"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1852298"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571604"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142976" y="323976"/>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14348" y="323976"/>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323976"/>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grpId="0"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par>
                                <p:cTn id="73" presetID="7" presetClass="entr" presetSubtype="8" fill="hold" grpId="0" nodeType="withEffect">
                                  <p:stCondLst>
                                    <p:cond delay="0"/>
                                  </p:stCondLst>
                                  <p:childTnLst>
                                    <p:set>
                                      <p:cBhvr>
                                        <p:cTn id="74" dur="1" fill="hold">
                                          <p:stCondLst>
                                            <p:cond delay="0"/>
                                          </p:stCondLst>
                                        </p:cTn>
                                        <p:tgtEl>
                                          <p:spTgt spid="19"/>
                                        </p:tgtEl>
                                        <p:attrNameLst>
                                          <p:attrName>style.visibility</p:attrName>
                                        </p:attrNameLst>
                                      </p:cBhvr>
                                      <p:to>
                                        <p:strVal val="visible"/>
                                      </p:to>
                                    </p:set>
                                    <p:anim calcmode="lin" valueType="num">
                                      <p:cBhvr additive="base">
                                        <p:cTn id="75" dur="1000" fill="hold"/>
                                        <p:tgtEl>
                                          <p:spTgt spid="19"/>
                                        </p:tgtEl>
                                        <p:attrNameLst>
                                          <p:attrName>ppt_x</p:attrName>
                                        </p:attrNameLst>
                                      </p:cBhvr>
                                      <p:tavLst>
                                        <p:tav tm="0">
                                          <p:val>
                                            <p:strVal val="0-#ppt_w/2"/>
                                          </p:val>
                                        </p:tav>
                                        <p:tav tm="100000">
                                          <p:val>
                                            <p:strVal val="#ppt_x"/>
                                          </p:val>
                                        </p:tav>
                                      </p:tavLst>
                                    </p:anim>
                                    <p:anim calcmode="lin" valueType="num">
                                      <p:cBhvr additive="base">
                                        <p:cTn id="76" dur="1000" fill="hold"/>
                                        <p:tgtEl>
                                          <p:spTgt spid="19"/>
                                        </p:tgtEl>
                                        <p:attrNameLst>
                                          <p:attrName>ppt_y</p:attrName>
                                        </p:attrNameLst>
                                      </p:cBhvr>
                                      <p:tavLst>
                                        <p:tav tm="0">
                                          <p:val>
                                            <p:strVal val="#ppt_y"/>
                                          </p:val>
                                        </p:tav>
                                        <p:tav tm="100000">
                                          <p:val>
                                            <p:strVal val="#ppt_y"/>
                                          </p:val>
                                        </p:tav>
                                      </p:tavLst>
                                    </p:anim>
                                  </p:childTnLst>
                                </p:cTn>
                              </p:par>
                            </p:childTnLst>
                          </p:cTn>
                        </p:par>
                        <p:par>
                          <p:cTn id="77" fill="hold">
                            <p:stCondLst>
                              <p:cond delay="2000"/>
                            </p:stCondLst>
                            <p:childTnLst>
                              <p:par>
                                <p:cTn id="78" presetID="10" presetClass="entr" presetSubtype="0" fill="hold" nodeType="afterEffect">
                                  <p:stCondLst>
                                    <p:cond delay="0"/>
                                  </p:stCondLst>
                                  <p:childTnLst>
                                    <p:set>
                                      <p:cBhvr>
                                        <p:cTn id="79" dur="1" fill="hold">
                                          <p:stCondLst>
                                            <p:cond delay="0"/>
                                          </p:stCondLst>
                                        </p:cTn>
                                        <p:tgtEl>
                                          <p:spTgt spid="30"/>
                                        </p:tgtEl>
                                        <p:attrNameLst>
                                          <p:attrName>style.visibility</p:attrName>
                                        </p:attrNameLst>
                                      </p:cBhvr>
                                      <p:to>
                                        <p:strVal val="visible"/>
                                      </p:to>
                                    </p:set>
                                    <p:animEffect transition="in" filter="fade">
                                      <p:cBhvr>
                                        <p:cTn id="80"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Lst>
  </p:timing>
</p:sld>
</file>

<file path=ppt/slides/slide308.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lvl="2" algn="just" rtl="1">
                        <a:lnSpc>
                          <a:spcPct val="150000"/>
                        </a:lnSpc>
                      </a:pPr>
                      <a:endParaRPr lang="fa-IR" sz="2200" b="1" kern="1200" dirty="0" smtClean="0">
                        <a:solidFill>
                          <a:schemeClr val="tx1"/>
                        </a:solidFill>
                        <a:latin typeface="+mn-lt"/>
                        <a:ea typeface="+mn-ea"/>
                        <a:cs typeface="B Lotus" pitchFamily="2" charset="-78"/>
                      </a:endParaRPr>
                    </a:p>
                    <a:p>
                      <a:pPr lvl="2" algn="just" rtl="1">
                        <a:lnSpc>
                          <a:spcPct val="150000"/>
                        </a:lnSpc>
                      </a:pPr>
                      <a:endParaRPr lang="fa-IR"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و) استفاده از  مسابقه‏ی دو یا چیزهای دیگر وتلاش بچّه‌ها،و به آخر کار رساندن مطلب.</a:t>
                      </a:r>
                      <a:endParaRPr lang="en-US" sz="2200" b="1" kern="1200" dirty="0" smtClean="0">
                        <a:solidFill>
                          <a:schemeClr val="tx1"/>
                        </a:solidFill>
                        <a:latin typeface="+mn-lt"/>
                        <a:ea typeface="+mn-ea"/>
                        <a:cs typeface="B Lotus" pitchFamily="2" charset="-78"/>
                      </a:endParaRPr>
                    </a:p>
                    <a:p>
                      <a:pPr lvl="1" algn="just">
                        <a:lnSpc>
                          <a:spcPct val="150000"/>
                        </a:lnSpc>
                      </a:pPr>
                      <a:r>
                        <a:rPr lang="ar-SA" sz="2200" b="1" kern="1200" dirty="0" smtClean="0">
                          <a:solidFill>
                            <a:schemeClr val="tx1"/>
                          </a:solidFill>
                          <a:latin typeface="+mn-lt"/>
                          <a:ea typeface="+mn-ea"/>
                          <a:cs typeface="B Lotus" pitchFamily="2" charset="-78"/>
                        </a:rPr>
                        <a:t>ز) برای نشان دادن نتیجه‏ی عمل کسی که به فکر آخرت نیست و در این راستا کارهایش را به دیگران واگذار می‏کند می‏توان از ماجرای شخصی که به پسرش سفارش می‌کرد که بعد از مرگش کارهای او را انجام دهد استفاده کرد. موضوع از این قرار است که او وپسرش در یکی از شب‌ها از مسیر تاریکی می‌رفتند.پسر به جای این‏که چراغ را جلوی راه پدر بگیرد، به پشت سر او گرفت.پدرش به او گفت چه می‌کنی؟ پسر گفت: «کاری که تو می‌خواهی برای قبر وقیامتت انجام دهی، همین گونه است! </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377260" y="122418"/>
            <a:ext cx="1824832"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وچهارم</a:t>
            </a:r>
          </a:p>
          <a:p>
            <a:pPr algn="ctr"/>
            <a:r>
              <a:rPr lang="fa-IR" sz="1700" b="1" dirty="0" smtClean="0">
                <a:effectLst>
                  <a:glow rad="101600">
                    <a:schemeClr val="accent3">
                      <a:satMod val="175000"/>
                      <a:alpha val="40000"/>
                    </a:schemeClr>
                  </a:glow>
                </a:effectLst>
                <a:cs typeface="B Mitra" pitchFamily="2" charset="-78"/>
              </a:rPr>
              <a:t>قالب نمایشی</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3857620" y="323976"/>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3571868" y="323976"/>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286116"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000364"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2714612"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428860"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143108"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1852298" y="323976"/>
            <a:ext cx="247504"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571604"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142976" y="323976"/>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14348" y="323976"/>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323976"/>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grpId="0"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par>
                                <p:cTn id="73" presetID="7" presetClass="entr" presetSubtype="8" fill="hold" grpId="0" nodeType="withEffect">
                                  <p:stCondLst>
                                    <p:cond delay="0"/>
                                  </p:stCondLst>
                                  <p:childTnLst>
                                    <p:set>
                                      <p:cBhvr>
                                        <p:cTn id="74" dur="1" fill="hold">
                                          <p:stCondLst>
                                            <p:cond delay="0"/>
                                          </p:stCondLst>
                                        </p:cTn>
                                        <p:tgtEl>
                                          <p:spTgt spid="19"/>
                                        </p:tgtEl>
                                        <p:attrNameLst>
                                          <p:attrName>style.visibility</p:attrName>
                                        </p:attrNameLst>
                                      </p:cBhvr>
                                      <p:to>
                                        <p:strVal val="visible"/>
                                      </p:to>
                                    </p:set>
                                    <p:anim calcmode="lin" valueType="num">
                                      <p:cBhvr additive="base">
                                        <p:cTn id="75" dur="1000" fill="hold"/>
                                        <p:tgtEl>
                                          <p:spTgt spid="19"/>
                                        </p:tgtEl>
                                        <p:attrNameLst>
                                          <p:attrName>ppt_x</p:attrName>
                                        </p:attrNameLst>
                                      </p:cBhvr>
                                      <p:tavLst>
                                        <p:tav tm="0">
                                          <p:val>
                                            <p:strVal val="0-#ppt_w/2"/>
                                          </p:val>
                                        </p:tav>
                                        <p:tav tm="100000">
                                          <p:val>
                                            <p:strVal val="#ppt_x"/>
                                          </p:val>
                                        </p:tav>
                                      </p:tavLst>
                                    </p:anim>
                                    <p:anim calcmode="lin" valueType="num">
                                      <p:cBhvr additive="base">
                                        <p:cTn id="76" dur="1000" fill="hold"/>
                                        <p:tgtEl>
                                          <p:spTgt spid="19"/>
                                        </p:tgtEl>
                                        <p:attrNameLst>
                                          <p:attrName>ppt_y</p:attrName>
                                        </p:attrNameLst>
                                      </p:cBhvr>
                                      <p:tavLst>
                                        <p:tav tm="0">
                                          <p:val>
                                            <p:strVal val="#ppt_y"/>
                                          </p:val>
                                        </p:tav>
                                        <p:tav tm="100000">
                                          <p:val>
                                            <p:strVal val="#ppt_y"/>
                                          </p:val>
                                        </p:tav>
                                      </p:tavLst>
                                    </p:anim>
                                  </p:childTnLst>
                                </p:cTn>
                              </p:par>
                            </p:childTnLst>
                          </p:cTn>
                        </p:par>
                        <p:par>
                          <p:cTn id="77" fill="hold">
                            <p:stCondLst>
                              <p:cond delay="2000"/>
                            </p:stCondLst>
                            <p:childTnLst>
                              <p:par>
                                <p:cTn id="78" presetID="10" presetClass="entr" presetSubtype="0" fill="hold" nodeType="afterEffect">
                                  <p:stCondLst>
                                    <p:cond delay="0"/>
                                  </p:stCondLst>
                                  <p:childTnLst>
                                    <p:set>
                                      <p:cBhvr>
                                        <p:cTn id="79" dur="1" fill="hold">
                                          <p:stCondLst>
                                            <p:cond delay="0"/>
                                          </p:stCondLst>
                                        </p:cTn>
                                        <p:tgtEl>
                                          <p:spTgt spid="30"/>
                                        </p:tgtEl>
                                        <p:attrNameLst>
                                          <p:attrName>style.visibility</p:attrName>
                                        </p:attrNameLst>
                                      </p:cBhvr>
                                      <p:to>
                                        <p:strVal val="visible"/>
                                      </p:to>
                                    </p:set>
                                    <p:animEffect transition="in" filter="fade">
                                      <p:cBhvr>
                                        <p:cTn id="80"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Lst>
  </p:timing>
</p:sld>
</file>

<file path=ppt/slides/slide309.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نمونه‏ها:</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مقطع ابتدايي:</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آلوده شدن روح انسان با اعمال زشت، مثل دروغ و تمسخر ديگران.</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در این‏جا مربّی،در مورد برخي اعمال زشت توضيحي مي‏دهد و سپس تأثير منفي آن اعمال در روح و روان را به صورت تئوري بيان مي‏كند.</a:t>
                      </a:r>
                      <a:endParaRPr lang="en-US" sz="2200" b="1" kern="1200" dirty="0" smtClean="0">
                        <a:solidFill>
                          <a:schemeClr val="tx1"/>
                        </a:solidFill>
                        <a:latin typeface="+mn-lt"/>
                        <a:ea typeface="+mn-ea"/>
                        <a:cs typeface="B Lotus" pitchFamily="2" charset="-78"/>
                      </a:endParaRPr>
                    </a:p>
                    <a:p>
                      <a:pPr algn="just">
                        <a:lnSpc>
                          <a:spcPct val="150000"/>
                        </a:lnSpc>
                      </a:pPr>
                      <a:r>
                        <a:rPr lang="ar-SA" sz="2200" b="1" kern="1200" dirty="0" smtClean="0">
                          <a:solidFill>
                            <a:schemeClr val="tx1"/>
                          </a:solidFill>
                          <a:latin typeface="+mn-lt"/>
                          <a:ea typeface="+mn-ea"/>
                          <a:cs typeface="B Lotus" pitchFamily="2" charset="-78"/>
                        </a:rPr>
                        <a:t>براي فهم بهتر ليوان پر از آبي را به بچّه‏ها نشان مي‏دهد و بعد مقداري گِل و لاي را آرام آرام وارد ليوان مي‏كند و آن را به هم مي‏زند. بدین ترتیب به دانش‏آموزان مي‏فهماند همان‏طور كه گِل موجب آلودگي آب مي‏شود، اعمال زشت نيز موجب آلودگي روح و روان انسان مي‏گردد. ودر ادامه، درباره‏ی ماهیّت چند عمل زشت كاملاًتوضیح می‏دهد؛مثل فحّاشي، آزار والدين، دروغ، سخن‌چينيو... </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377260" y="122418"/>
            <a:ext cx="1824832"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وچهارم</a:t>
            </a:r>
          </a:p>
          <a:p>
            <a:pPr algn="ctr"/>
            <a:r>
              <a:rPr lang="fa-IR" sz="1700" b="1" dirty="0" smtClean="0">
                <a:effectLst>
                  <a:glow rad="101600">
                    <a:schemeClr val="accent3">
                      <a:satMod val="175000"/>
                      <a:alpha val="40000"/>
                    </a:schemeClr>
                  </a:glow>
                </a:effectLst>
                <a:cs typeface="B Mitra" pitchFamily="2" charset="-78"/>
              </a:rPr>
              <a:t>قالب نمایشی</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3857620" y="323976"/>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3571868" y="323976"/>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286116"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000364"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2714612"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428860"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143108"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1852298"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571604" y="323976"/>
            <a:ext cx="247504"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142976" y="323976"/>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14348" y="323976"/>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323976"/>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grpId="0"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par>
                                <p:cTn id="73" presetID="7" presetClass="entr" presetSubtype="8" fill="hold" grpId="0" nodeType="withEffect">
                                  <p:stCondLst>
                                    <p:cond delay="0"/>
                                  </p:stCondLst>
                                  <p:childTnLst>
                                    <p:set>
                                      <p:cBhvr>
                                        <p:cTn id="74" dur="1" fill="hold">
                                          <p:stCondLst>
                                            <p:cond delay="0"/>
                                          </p:stCondLst>
                                        </p:cTn>
                                        <p:tgtEl>
                                          <p:spTgt spid="19"/>
                                        </p:tgtEl>
                                        <p:attrNameLst>
                                          <p:attrName>style.visibility</p:attrName>
                                        </p:attrNameLst>
                                      </p:cBhvr>
                                      <p:to>
                                        <p:strVal val="visible"/>
                                      </p:to>
                                    </p:set>
                                    <p:anim calcmode="lin" valueType="num">
                                      <p:cBhvr additive="base">
                                        <p:cTn id="75" dur="1000" fill="hold"/>
                                        <p:tgtEl>
                                          <p:spTgt spid="19"/>
                                        </p:tgtEl>
                                        <p:attrNameLst>
                                          <p:attrName>ppt_x</p:attrName>
                                        </p:attrNameLst>
                                      </p:cBhvr>
                                      <p:tavLst>
                                        <p:tav tm="0">
                                          <p:val>
                                            <p:strVal val="0-#ppt_w/2"/>
                                          </p:val>
                                        </p:tav>
                                        <p:tav tm="100000">
                                          <p:val>
                                            <p:strVal val="#ppt_x"/>
                                          </p:val>
                                        </p:tav>
                                      </p:tavLst>
                                    </p:anim>
                                    <p:anim calcmode="lin" valueType="num">
                                      <p:cBhvr additive="base">
                                        <p:cTn id="76" dur="1000" fill="hold"/>
                                        <p:tgtEl>
                                          <p:spTgt spid="19"/>
                                        </p:tgtEl>
                                        <p:attrNameLst>
                                          <p:attrName>ppt_y</p:attrName>
                                        </p:attrNameLst>
                                      </p:cBhvr>
                                      <p:tavLst>
                                        <p:tav tm="0">
                                          <p:val>
                                            <p:strVal val="#ppt_y"/>
                                          </p:val>
                                        </p:tav>
                                        <p:tav tm="100000">
                                          <p:val>
                                            <p:strVal val="#ppt_y"/>
                                          </p:val>
                                        </p:tav>
                                      </p:tavLst>
                                    </p:anim>
                                  </p:childTnLst>
                                </p:cTn>
                              </p:par>
                            </p:childTnLst>
                          </p:cTn>
                        </p:par>
                        <p:par>
                          <p:cTn id="77" fill="hold">
                            <p:stCondLst>
                              <p:cond delay="2000"/>
                            </p:stCondLst>
                            <p:childTnLst>
                              <p:par>
                                <p:cTn id="78" presetID="10" presetClass="entr" presetSubtype="0" fill="hold" nodeType="afterEffect">
                                  <p:stCondLst>
                                    <p:cond delay="0"/>
                                  </p:stCondLst>
                                  <p:childTnLst>
                                    <p:set>
                                      <p:cBhvr>
                                        <p:cTn id="79" dur="1" fill="hold">
                                          <p:stCondLst>
                                            <p:cond delay="0"/>
                                          </p:stCondLst>
                                        </p:cTn>
                                        <p:tgtEl>
                                          <p:spTgt spid="30"/>
                                        </p:tgtEl>
                                        <p:attrNameLst>
                                          <p:attrName>style.visibility</p:attrName>
                                        </p:attrNameLst>
                                      </p:cBhvr>
                                      <p:to>
                                        <p:strVal val="visible"/>
                                      </p:to>
                                    </p:set>
                                    <p:animEffect transition="in" filter="fade">
                                      <p:cBhvr>
                                        <p:cTn id="80"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lvl="1" algn="just" rtl="1">
                        <a:lnSpc>
                          <a:spcPct val="150000"/>
                        </a:lnSpc>
                      </a:pPr>
                      <a:endParaRPr lang="fa-IR" sz="3200" b="1" kern="1200" dirty="0" smtClean="0">
                        <a:solidFill>
                          <a:schemeClr val="tx1"/>
                        </a:solidFill>
                        <a:latin typeface="+mn-lt"/>
                        <a:ea typeface="+mn-ea"/>
                        <a:cs typeface="B Lotus" pitchFamily="2" charset="-78"/>
                      </a:endParaRPr>
                    </a:p>
                    <a:p>
                      <a:pPr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2. همدلی و همدردی:</a:t>
                      </a:r>
                      <a:endPar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endParaRPr lang="fa-IR" sz="2000" b="1" kern="1200" dirty="0" smtClean="0">
                        <a:solidFill>
                          <a:schemeClr val="tx1"/>
                        </a:solidFill>
                        <a:latin typeface="+mn-lt"/>
                        <a:ea typeface="+mn-ea"/>
                        <a:cs typeface="B Lotus" pitchFamily="2" charset="-78"/>
                      </a:endParaRPr>
                    </a:p>
                    <a:p>
                      <a:pPr rtl="1">
                        <a:lnSpc>
                          <a:spcPct val="150000"/>
                        </a:lnSpc>
                      </a:pPr>
                      <a:endParaRPr lang="fa-IR" sz="2000" b="1" kern="1200" dirty="0" smtClean="0">
                        <a:solidFill>
                          <a:schemeClr val="tx1"/>
                        </a:solidFill>
                        <a:latin typeface="+mn-lt"/>
                        <a:ea typeface="+mn-ea"/>
                        <a:cs typeface="B Lotus" pitchFamily="2" charset="-78"/>
                      </a:endParaRPr>
                    </a:p>
                    <a:p>
                      <a:pPr rtl="1">
                        <a:lnSpc>
                          <a:spcPct val="150000"/>
                        </a:lnSpc>
                      </a:pPr>
                      <a:endParaRPr lang="fa-IR" sz="2000" b="1" kern="1200" dirty="0" smtClean="0">
                        <a:solidFill>
                          <a:schemeClr val="tx1"/>
                        </a:solidFill>
                        <a:latin typeface="+mn-lt"/>
                        <a:ea typeface="+mn-ea"/>
                        <a:cs typeface="B Lotus" pitchFamily="2" charset="-78"/>
                      </a:endParaRPr>
                    </a:p>
                    <a:p>
                      <a:pPr rtl="1">
                        <a:lnSpc>
                          <a:spcPct val="150000"/>
                        </a:lnSpc>
                      </a:pPr>
                      <a:endParaRPr lang="fa-IR" sz="2000" b="1" kern="1200" dirty="0" smtClean="0">
                        <a:solidFill>
                          <a:schemeClr val="tx1"/>
                        </a:solidFill>
                        <a:latin typeface="+mn-lt"/>
                        <a:ea typeface="+mn-ea"/>
                        <a:cs typeface="B Lotus" pitchFamily="2" charset="-78"/>
                      </a:endParaRPr>
                    </a:p>
                    <a:p>
                      <a:pPr algn="l" rtl="1">
                        <a:lnSpc>
                          <a:spcPct val="150000"/>
                        </a:lnSpc>
                      </a:pPr>
                      <a:r>
                        <a:rPr lang="fa-IR" sz="2000" b="1" kern="1200" dirty="0" smtClean="0">
                          <a:solidFill>
                            <a:schemeClr val="tx1"/>
                          </a:solidFill>
                          <a:latin typeface="+mn-lt"/>
                          <a:ea typeface="+mn-ea"/>
                          <a:cs typeface="B Lotus" pitchFamily="2" charset="-78"/>
                        </a:rPr>
                        <a:t>                                                       سعدی</a:t>
                      </a:r>
                      <a:endParaRPr lang="en-US" sz="2000" b="1" kern="1200" dirty="0" smtClean="0">
                        <a:solidFill>
                          <a:schemeClr val="tx1"/>
                        </a:solidFill>
                        <a:latin typeface="+mn-lt"/>
                        <a:ea typeface="+mn-ea"/>
                        <a:cs typeface="B Lotus" pitchFamily="2" charset="-78"/>
                      </a:endParaRPr>
                    </a:p>
                    <a:p>
                      <a:pPr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3. ابراز عواطف مثبت هنگام برخورد:</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fa-IR" sz="2000" b="1" kern="1200" dirty="0" smtClean="0">
                          <a:solidFill>
                            <a:schemeClr val="tx1"/>
                          </a:solidFill>
                          <a:latin typeface="+mn-lt"/>
                          <a:ea typeface="+mn-ea"/>
                          <a:cs typeface="B Lotus" pitchFamily="2" charset="-78"/>
                        </a:rPr>
                        <a:t>عواطف مثبت، به ارزیابی مثبت از دیگران منجر می‌شود و بالعکس.</a:t>
                      </a:r>
                      <a:endParaRPr lang="en-US" sz="2000" b="1" kern="1200" dirty="0" smtClean="0">
                        <a:solidFill>
                          <a:schemeClr val="tx1"/>
                        </a:solidFill>
                        <a:latin typeface="+mn-lt"/>
                        <a:ea typeface="+mn-ea"/>
                        <a:cs typeface="B Lotus" pitchFamily="2" charset="-78"/>
                      </a:endParaRPr>
                    </a:p>
                    <a:p>
                      <a:pPr rtl="1">
                        <a:lnSpc>
                          <a:spcPct val="150000"/>
                        </a:lnSpc>
                      </a:pPr>
                      <a:endParaRPr lang="en-US" sz="20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643438" y="139463"/>
            <a:ext cx="3357586"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سوم / </a:t>
            </a:r>
            <a:r>
              <a:rPr lang="ar-SA" sz="1700" b="1" dirty="0" smtClean="0">
                <a:effectLst>
                  <a:glow rad="101600">
                    <a:schemeClr val="accent3">
                      <a:satMod val="175000"/>
                      <a:alpha val="40000"/>
                    </a:schemeClr>
                  </a:glow>
                </a:effectLst>
                <a:cs typeface="B Mitra" pitchFamily="2" charset="-78"/>
              </a:rPr>
              <a:t>اصل</a:t>
            </a:r>
            <a:r>
              <a:rPr lang="fa-IR" sz="1700" b="1" dirty="0" smtClean="0">
                <a:effectLst>
                  <a:glow rad="101600">
                    <a:schemeClr val="accent3">
                      <a:satMod val="175000"/>
                      <a:alpha val="40000"/>
                    </a:schemeClr>
                  </a:glow>
                </a:effectLst>
                <a:cs typeface="B Mitra" pitchFamily="2" charset="-78"/>
              </a:rPr>
              <a:t> چهارم</a:t>
            </a:r>
            <a:endParaRPr lang="en-US" sz="1700" b="1" dirty="0" smtClean="0">
              <a:effectLst>
                <a:glow rad="101600">
                  <a:schemeClr val="accent3">
                    <a:satMod val="175000"/>
                    <a:alpha val="40000"/>
                  </a:schemeClr>
                </a:glow>
              </a:effectLst>
              <a:cs typeface="B Mitra" pitchFamily="2" charset="-78"/>
            </a:endParaRPr>
          </a:p>
          <a:p>
            <a:pPr algn="ctr"/>
            <a:r>
              <a:rPr lang="fa-IR" sz="1700" b="1" dirty="0" smtClean="0">
                <a:effectLst>
                  <a:glow rad="101600">
                    <a:schemeClr val="accent3">
                      <a:satMod val="175000"/>
                      <a:alpha val="40000"/>
                    </a:schemeClr>
                  </a:glow>
                </a:effectLst>
                <a:cs typeface="B Mitra" pitchFamily="2" charset="-78"/>
              </a:rPr>
              <a:t>ایجاد ارتباط</a:t>
            </a:r>
          </a:p>
        </p:txBody>
      </p:sp>
      <p:graphicFrame>
        <p:nvGraphicFramePr>
          <p:cNvPr id="8" name="Table 7"/>
          <p:cNvGraphicFramePr>
            <a:graphicFrameLocks noGrp="1"/>
          </p:cNvGraphicFramePr>
          <p:nvPr/>
        </p:nvGraphicFramePr>
        <p:xfrm>
          <a:off x="785786" y="2221416"/>
          <a:ext cx="7572428" cy="1707650"/>
        </p:xfrm>
        <a:graphic>
          <a:graphicData uri="http://schemas.openxmlformats.org/drawingml/2006/table">
            <a:tbl>
              <a:tblPr rtl="1"/>
              <a:tblGrid>
                <a:gridCol w="3786050"/>
                <a:gridCol w="424793"/>
                <a:gridCol w="3361585"/>
              </a:tblGrid>
              <a:tr h="853825">
                <a:tc gridSpan="2">
                  <a:txBody>
                    <a:bodyPr/>
                    <a:lstStyle/>
                    <a:p>
                      <a:pPr marL="180340" indent="-180340" algn="justLow" rtl="1">
                        <a:lnSpc>
                          <a:spcPct val="150000"/>
                        </a:lnSpc>
                        <a:spcAft>
                          <a:spcPts val="0"/>
                        </a:spcAft>
                        <a:tabLst>
                          <a:tab pos="2461260" algn="l"/>
                        </a:tabLst>
                      </a:pPr>
                      <a:r>
                        <a:rPr lang="ar-SA" sz="2000" b="1" dirty="0">
                          <a:latin typeface="B Badr"/>
                          <a:ea typeface="B Badr"/>
                          <a:cs typeface="B Lotus" pitchFamily="2" charset="-78"/>
                        </a:rPr>
                        <a:t>بـنـــي آدم اعـضــاي يـك </a:t>
                      </a:r>
                      <a:r>
                        <a:rPr lang="ar-SA" sz="2000" b="1" dirty="0" smtClean="0">
                          <a:latin typeface="B Badr"/>
                          <a:ea typeface="B Badr"/>
                          <a:cs typeface="B Lotus" pitchFamily="2" charset="-78"/>
                        </a:rPr>
                        <a:t>پيـکــرنــد</a:t>
                      </a:r>
                      <a:endParaRPr lang="en-US" sz="2000" b="1" dirty="0">
                        <a:latin typeface="B Badr"/>
                        <a:ea typeface="B Badr"/>
                        <a:cs typeface="B Lotus" pitchFamily="2" charset="-78"/>
                      </a:endParaRPr>
                    </a:p>
                  </a:txBody>
                  <a:tcPr marL="68580" marR="68580" marT="0" marB="0">
                    <a:lnL>
                      <a:noFill/>
                    </a:lnL>
                    <a:lnR>
                      <a:noFill/>
                    </a:lnR>
                    <a:lnT>
                      <a:noFill/>
                    </a:lnT>
                    <a:lnB>
                      <a:noFill/>
                    </a:lnB>
                  </a:tcPr>
                </a:tc>
                <a:tc hMerge="1">
                  <a:txBody>
                    <a:bodyPr/>
                    <a:lstStyle/>
                    <a:p>
                      <a:pPr rtl="1"/>
                      <a:endParaRPr lang="fa-IR"/>
                    </a:p>
                  </a:txBody>
                  <a:tcPr/>
                </a:tc>
                <a:tc>
                  <a:txBody>
                    <a:bodyPr/>
                    <a:lstStyle/>
                    <a:p>
                      <a:pPr indent="288290" algn="justLow" rtl="1">
                        <a:lnSpc>
                          <a:spcPct val="150000"/>
                        </a:lnSpc>
                        <a:spcAft>
                          <a:spcPts val="0"/>
                        </a:spcAft>
                      </a:pPr>
                      <a:endParaRPr lang="fa-IR" sz="2400">
                        <a:latin typeface="B Lotus"/>
                        <a:ea typeface="B Lotus"/>
                        <a:cs typeface="B Lotus" pitchFamily="2" charset="-78"/>
                      </a:endParaRPr>
                    </a:p>
                  </a:txBody>
                  <a:tcPr marL="68580" marR="68580" marT="0" marB="0">
                    <a:lnL>
                      <a:noFill/>
                    </a:lnL>
                    <a:lnR>
                      <a:noFill/>
                    </a:lnR>
                    <a:lnT>
                      <a:noFill/>
                    </a:lnT>
                    <a:lnB>
                      <a:noFill/>
                    </a:lnB>
                  </a:tcPr>
                </a:tc>
              </a:tr>
              <a:tr h="853825">
                <a:tc>
                  <a:txBody>
                    <a:bodyPr/>
                    <a:lstStyle/>
                    <a:p>
                      <a:pPr indent="288290" algn="justLow" rtl="1">
                        <a:lnSpc>
                          <a:spcPct val="150000"/>
                        </a:lnSpc>
                        <a:spcAft>
                          <a:spcPts val="0"/>
                        </a:spcAft>
                      </a:pPr>
                      <a:endParaRPr lang="fa-IR" sz="2400" dirty="0">
                        <a:latin typeface="B Lotus"/>
                        <a:ea typeface="B Lotus"/>
                        <a:cs typeface="B Lotus" pitchFamily="2" charset="-78"/>
                      </a:endParaRPr>
                    </a:p>
                  </a:txBody>
                  <a:tcPr marL="68580" marR="68580" marT="0" marB="0">
                    <a:lnL>
                      <a:noFill/>
                    </a:lnL>
                    <a:lnR>
                      <a:noFill/>
                    </a:lnR>
                    <a:lnT>
                      <a:noFill/>
                    </a:lnT>
                    <a:lnB>
                      <a:noFill/>
                    </a:lnB>
                  </a:tcPr>
                </a:tc>
                <a:tc gridSpan="2">
                  <a:txBody>
                    <a:bodyPr/>
                    <a:lstStyle/>
                    <a:p>
                      <a:pPr marL="180340" indent="-180340" algn="justLow" rtl="1">
                        <a:lnSpc>
                          <a:spcPct val="150000"/>
                        </a:lnSpc>
                        <a:spcAft>
                          <a:spcPts val="0"/>
                        </a:spcAft>
                        <a:tabLst>
                          <a:tab pos="2461260" algn="l"/>
                        </a:tabLst>
                      </a:pPr>
                      <a:r>
                        <a:rPr lang="ar-SA" sz="2000" b="1" dirty="0">
                          <a:latin typeface="B Badr"/>
                          <a:ea typeface="B Badr"/>
                          <a:cs typeface="B Lotus" pitchFamily="2" charset="-78"/>
                        </a:rPr>
                        <a:t>كـه در آفــريـنش ز يـك </a:t>
                      </a:r>
                      <a:r>
                        <a:rPr lang="ar-SA" sz="2000" b="1" dirty="0" smtClean="0">
                          <a:latin typeface="B Badr"/>
                          <a:ea typeface="B Badr"/>
                          <a:cs typeface="B Lotus" pitchFamily="2" charset="-78"/>
                        </a:rPr>
                        <a:t>گـوهـرنــ</a:t>
                      </a:r>
                      <a:r>
                        <a:rPr lang="fa-IR" sz="2000" b="1" dirty="0" smtClean="0">
                          <a:latin typeface="B Badr"/>
                          <a:ea typeface="B Badr"/>
                          <a:cs typeface="B Lotus" pitchFamily="2" charset="-78"/>
                        </a:rPr>
                        <a:t>د</a:t>
                      </a:r>
                    </a:p>
                  </a:txBody>
                  <a:tcPr marL="68580" marR="68580" marT="0" marB="0">
                    <a:lnL>
                      <a:noFill/>
                    </a:lnL>
                    <a:lnT>
                      <a:noFill/>
                    </a:lnT>
                    <a:lnB>
                      <a:noFill/>
                    </a:lnB>
                  </a:tcPr>
                </a:tc>
                <a:tc hMerge="1">
                  <a:txBody>
                    <a:bodyPr/>
                    <a:lstStyle/>
                    <a:p>
                      <a:pPr rtl="1"/>
                      <a:endParaRPr lang="fa-IR"/>
                    </a:p>
                  </a:txBody>
                  <a:tcPr/>
                </a:tc>
              </a:tr>
            </a:tbl>
          </a:graphicData>
        </a:graphic>
      </p:graphicFrame>
      <p:sp>
        <p:nvSpPr>
          <p:cNvPr id="9" name="Rounded Rectangle 8">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9" name="Rounded Rectangle 18">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0" fill="hold"/>
                                        <p:tgtEl>
                                          <p:spTgt spid="9"/>
                                        </p:tgtEl>
                                        <p:attrNameLst>
                                          <p:attrName>ppt_x</p:attrName>
                                        </p:attrNameLst>
                                      </p:cBhvr>
                                      <p:tavLst>
                                        <p:tav tm="0">
                                          <p:val>
                                            <p:strVal val="0-#ppt_w/2"/>
                                          </p:val>
                                        </p:tav>
                                        <p:tav tm="100000">
                                          <p:val>
                                            <p:strVal val="#ppt_x"/>
                                          </p:val>
                                        </p:tav>
                                      </p:tavLst>
                                    </p:anim>
                                    <p:anim calcmode="lin" valueType="num">
                                      <p:cBhvr additive="base">
                                        <p:cTn id="32" dur="1000" fill="hold"/>
                                        <p:tgtEl>
                                          <p:spTgt spid="9"/>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0"/>
                                        </p:tgtEl>
                                        <p:attrNameLst>
                                          <p:attrName>style.visibility</p:attrName>
                                        </p:attrNameLst>
                                      </p:cBhvr>
                                      <p:to>
                                        <p:strVal val="visible"/>
                                      </p:to>
                                    </p:set>
                                    <p:anim calcmode="lin" valueType="num">
                                      <p:cBhvr additive="base">
                                        <p:cTn id="35" dur="1000" fill="hold"/>
                                        <p:tgtEl>
                                          <p:spTgt spid="10"/>
                                        </p:tgtEl>
                                        <p:attrNameLst>
                                          <p:attrName>ppt_x</p:attrName>
                                        </p:attrNameLst>
                                      </p:cBhvr>
                                      <p:tavLst>
                                        <p:tav tm="0">
                                          <p:val>
                                            <p:strVal val="0-#ppt_w/2"/>
                                          </p:val>
                                        </p:tav>
                                        <p:tav tm="100000">
                                          <p:val>
                                            <p:strVal val="#ppt_x"/>
                                          </p:val>
                                        </p:tav>
                                      </p:tavLst>
                                    </p:anim>
                                    <p:anim calcmode="lin" valueType="num">
                                      <p:cBhvr additive="base">
                                        <p:cTn id="36" dur="1000" fill="hold"/>
                                        <p:tgtEl>
                                          <p:spTgt spid="10"/>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 calcmode="lin" valueType="num">
                                      <p:cBhvr additive="base">
                                        <p:cTn id="39" dur="1000" fill="hold"/>
                                        <p:tgtEl>
                                          <p:spTgt spid="11"/>
                                        </p:tgtEl>
                                        <p:attrNameLst>
                                          <p:attrName>ppt_x</p:attrName>
                                        </p:attrNameLst>
                                      </p:cBhvr>
                                      <p:tavLst>
                                        <p:tav tm="0">
                                          <p:val>
                                            <p:strVal val="0-#ppt_w/2"/>
                                          </p:val>
                                        </p:tav>
                                        <p:tav tm="100000">
                                          <p:val>
                                            <p:strVal val="#ppt_x"/>
                                          </p:val>
                                        </p:tav>
                                      </p:tavLst>
                                    </p:anim>
                                    <p:anim calcmode="lin" valueType="num">
                                      <p:cBhvr additive="base">
                                        <p:cTn id="40" dur="1000" fill="hold"/>
                                        <p:tgtEl>
                                          <p:spTgt spid="11"/>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additive="base">
                                        <p:cTn id="43" dur="1000" fill="hold"/>
                                        <p:tgtEl>
                                          <p:spTgt spid="12"/>
                                        </p:tgtEl>
                                        <p:attrNameLst>
                                          <p:attrName>ppt_x</p:attrName>
                                        </p:attrNameLst>
                                      </p:cBhvr>
                                      <p:tavLst>
                                        <p:tav tm="0">
                                          <p:val>
                                            <p:strVal val="0-#ppt_w/2"/>
                                          </p:val>
                                        </p:tav>
                                        <p:tav tm="100000">
                                          <p:val>
                                            <p:strVal val="#ppt_x"/>
                                          </p:val>
                                        </p:tav>
                                      </p:tavLst>
                                    </p:anim>
                                    <p:anim calcmode="lin" valueType="num">
                                      <p:cBhvr additive="base">
                                        <p:cTn id="44" dur="1000" fill="hold"/>
                                        <p:tgtEl>
                                          <p:spTgt spid="12"/>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1000" fill="hold"/>
                                        <p:tgtEl>
                                          <p:spTgt spid="13"/>
                                        </p:tgtEl>
                                        <p:attrNameLst>
                                          <p:attrName>ppt_x</p:attrName>
                                        </p:attrNameLst>
                                      </p:cBhvr>
                                      <p:tavLst>
                                        <p:tav tm="0">
                                          <p:val>
                                            <p:strVal val="0-#ppt_w/2"/>
                                          </p:val>
                                        </p:tav>
                                        <p:tav tm="100000">
                                          <p:val>
                                            <p:strVal val="#ppt_x"/>
                                          </p:val>
                                        </p:tav>
                                      </p:tavLst>
                                    </p:anim>
                                    <p:anim calcmode="lin" valueType="num">
                                      <p:cBhvr additive="base">
                                        <p:cTn id="48" dur="1000" fill="hold"/>
                                        <p:tgtEl>
                                          <p:spTgt spid="13"/>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1000" fill="hold"/>
                                        <p:tgtEl>
                                          <p:spTgt spid="14"/>
                                        </p:tgtEl>
                                        <p:attrNameLst>
                                          <p:attrName>ppt_x</p:attrName>
                                        </p:attrNameLst>
                                      </p:cBhvr>
                                      <p:tavLst>
                                        <p:tav tm="0">
                                          <p:val>
                                            <p:strVal val="0-#ppt_w/2"/>
                                          </p:val>
                                        </p:tav>
                                        <p:tav tm="100000">
                                          <p:val>
                                            <p:strVal val="#ppt_x"/>
                                          </p:val>
                                        </p:tav>
                                      </p:tavLst>
                                    </p:anim>
                                    <p:anim calcmode="lin" valueType="num">
                                      <p:cBhvr additive="base">
                                        <p:cTn id="52" dur="1000" fill="hold"/>
                                        <p:tgtEl>
                                          <p:spTgt spid="14"/>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5"/>
                                        </p:tgtEl>
                                        <p:attrNameLst>
                                          <p:attrName>style.visibility</p:attrName>
                                        </p:attrNameLst>
                                      </p:cBhvr>
                                      <p:to>
                                        <p:strVal val="visible"/>
                                      </p:to>
                                    </p:set>
                                    <p:anim calcmode="lin" valueType="num">
                                      <p:cBhvr additive="base">
                                        <p:cTn id="55" dur="1000" fill="hold"/>
                                        <p:tgtEl>
                                          <p:spTgt spid="15"/>
                                        </p:tgtEl>
                                        <p:attrNameLst>
                                          <p:attrName>ppt_x</p:attrName>
                                        </p:attrNameLst>
                                      </p:cBhvr>
                                      <p:tavLst>
                                        <p:tav tm="0">
                                          <p:val>
                                            <p:strVal val="0-#ppt_w/2"/>
                                          </p:val>
                                        </p:tav>
                                        <p:tav tm="100000">
                                          <p:val>
                                            <p:strVal val="#ppt_x"/>
                                          </p:val>
                                        </p:tav>
                                      </p:tavLst>
                                    </p:anim>
                                    <p:anim calcmode="lin" valueType="num">
                                      <p:cBhvr additive="base">
                                        <p:cTn id="56" dur="1000" fill="hold"/>
                                        <p:tgtEl>
                                          <p:spTgt spid="15"/>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6"/>
                                        </p:tgtEl>
                                        <p:attrNameLst>
                                          <p:attrName>style.visibility</p:attrName>
                                        </p:attrNameLst>
                                      </p:cBhvr>
                                      <p:to>
                                        <p:strVal val="visible"/>
                                      </p:to>
                                    </p:set>
                                    <p:anim calcmode="lin" valueType="num">
                                      <p:cBhvr additive="base">
                                        <p:cTn id="59" dur="1000" fill="hold"/>
                                        <p:tgtEl>
                                          <p:spTgt spid="16"/>
                                        </p:tgtEl>
                                        <p:attrNameLst>
                                          <p:attrName>ppt_x</p:attrName>
                                        </p:attrNameLst>
                                      </p:cBhvr>
                                      <p:tavLst>
                                        <p:tav tm="0">
                                          <p:val>
                                            <p:strVal val="0-#ppt_w/2"/>
                                          </p:val>
                                        </p:tav>
                                        <p:tav tm="100000">
                                          <p:val>
                                            <p:strVal val="#ppt_x"/>
                                          </p:val>
                                        </p:tav>
                                      </p:tavLst>
                                    </p:anim>
                                    <p:anim calcmode="lin" valueType="num">
                                      <p:cBhvr additive="base">
                                        <p:cTn id="60" dur="1000" fill="hold"/>
                                        <p:tgtEl>
                                          <p:spTgt spid="16"/>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7"/>
                                        </p:tgtEl>
                                        <p:attrNameLst>
                                          <p:attrName>style.visibility</p:attrName>
                                        </p:attrNameLst>
                                      </p:cBhvr>
                                      <p:to>
                                        <p:strVal val="visible"/>
                                      </p:to>
                                    </p:set>
                                    <p:anim calcmode="lin" valueType="num">
                                      <p:cBhvr additive="base">
                                        <p:cTn id="63" dur="1000" fill="hold"/>
                                        <p:tgtEl>
                                          <p:spTgt spid="17"/>
                                        </p:tgtEl>
                                        <p:attrNameLst>
                                          <p:attrName>ppt_x</p:attrName>
                                        </p:attrNameLst>
                                      </p:cBhvr>
                                      <p:tavLst>
                                        <p:tav tm="0">
                                          <p:val>
                                            <p:strVal val="0-#ppt_w/2"/>
                                          </p:val>
                                        </p:tav>
                                        <p:tav tm="100000">
                                          <p:val>
                                            <p:strVal val="#ppt_x"/>
                                          </p:val>
                                        </p:tav>
                                      </p:tavLst>
                                    </p:anim>
                                    <p:anim calcmode="lin" valueType="num">
                                      <p:cBhvr additive="base">
                                        <p:cTn id="64" dur="1000" fill="hold"/>
                                        <p:tgtEl>
                                          <p:spTgt spid="17"/>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18"/>
                                        </p:tgtEl>
                                        <p:attrNameLst>
                                          <p:attrName>style.visibility</p:attrName>
                                        </p:attrNameLst>
                                      </p:cBhvr>
                                      <p:to>
                                        <p:strVal val="visible"/>
                                      </p:to>
                                    </p:set>
                                    <p:anim calcmode="lin" valueType="num">
                                      <p:cBhvr additive="base">
                                        <p:cTn id="67" dur="1000" fill="hold"/>
                                        <p:tgtEl>
                                          <p:spTgt spid="18"/>
                                        </p:tgtEl>
                                        <p:attrNameLst>
                                          <p:attrName>ppt_x</p:attrName>
                                        </p:attrNameLst>
                                      </p:cBhvr>
                                      <p:tavLst>
                                        <p:tav tm="0">
                                          <p:val>
                                            <p:strVal val="0-#ppt_w/2"/>
                                          </p:val>
                                        </p:tav>
                                        <p:tav tm="100000">
                                          <p:val>
                                            <p:strVal val="#ppt_x"/>
                                          </p:val>
                                        </p:tav>
                                      </p:tavLst>
                                    </p:anim>
                                    <p:anim calcmode="lin" valueType="num">
                                      <p:cBhvr additive="base">
                                        <p:cTn id="68" dur="1000" fill="hold"/>
                                        <p:tgtEl>
                                          <p:spTgt spid="18"/>
                                        </p:tgtEl>
                                        <p:attrNameLst>
                                          <p:attrName>ppt_y</p:attrName>
                                        </p:attrNameLst>
                                      </p:cBhvr>
                                      <p:tavLst>
                                        <p:tav tm="0">
                                          <p:val>
                                            <p:strVal val="#ppt_y"/>
                                          </p:val>
                                        </p:tav>
                                        <p:tav tm="100000">
                                          <p:val>
                                            <p:strVal val="#ppt_y"/>
                                          </p:val>
                                        </p:tav>
                                      </p:tavLst>
                                    </p:anim>
                                  </p:childTnLst>
                                </p:cTn>
                              </p:par>
                              <p:par>
                                <p:cTn id="69" presetID="7" presetClass="entr" presetSubtype="8" fill="hold" grpId="0" nodeType="withEffect">
                                  <p:stCondLst>
                                    <p:cond delay="0"/>
                                  </p:stCondLst>
                                  <p:childTnLst>
                                    <p:set>
                                      <p:cBhvr>
                                        <p:cTn id="70" dur="1" fill="hold">
                                          <p:stCondLst>
                                            <p:cond delay="0"/>
                                          </p:stCondLst>
                                        </p:cTn>
                                        <p:tgtEl>
                                          <p:spTgt spid="19"/>
                                        </p:tgtEl>
                                        <p:attrNameLst>
                                          <p:attrName>style.visibility</p:attrName>
                                        </p:attrNameLst>
                                      </p:cBhvr>
                                      <p:to>
                                        <p:strVal val="visible"/>
                                      </p:to>
                                    </p:set>
                                    <p:anim calcmode="lin" valueType="num">
                                      <p:cBhvr additive="base">
                                        <p:cTn id="71" dur="1000" fill="hold"/>
                                        <p:tgtEl>
                                          <p:spTgt spid="19"/>
                                        </p:tgtEl>
                                        <p:attrNameLst>
                                          <p:attrName>ppt_x</p:attrName>
                                        </p:attrNameLst>
                                      </p:cBhvr>
                                      <p:tavLst>
                                        <p:tav tm="0">
                                          <p:val>
                                            <p:strVal val="0-#ppt_w/2"/>
                                          </p:val>
                                        </p:tav>
                                        <p:tav tm="100000">
                                          <p:val>
                                            <p:strVal val="#ppt_x"/>
                                          </p:val>
                                        </p:tav>
                                      </p:tavLst>
                                    </p:anim>
                                    <p:anim calcmode="lin" valueType="num">
                                      <p:cBhvr additive="base">
                                        <p:cTn id="72" dur="1000" fill="hold"/>
                                        <p:tgtEl>
                                          <p:spTgt spid="19"/>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par>
                                <p:cTn id="77" presetID="10" presetClass="entr" presetSubtype="0" fill="hold" nodeType="withEffect">
                                  <p:stCondLst>
                                    <p:cond delay="0"/>
                                  </p:stCondLst>
                                  <p:childTnLst>
                                    <p:set>
                                      <p:cBhvr>
                                        <p:cTn id="78" dur="1" fill="hold">
                                          <p:stCondLst>
                                            <p:cond delay="0"/>
                                          </p:stCondLst>
                                        </p:cTn>
                                        <p:tgtEl>
                                          <p:spTgt spid="8"/>
                                        </p:tgtEl>
                                        <p:attrNameLst>
                                          <p:attrName>style.visibility</p:attrName>
                                        </p:attrNameLst>
                                      </p:cBhvr>
                                      <p:to>
                                        <p:strVal val="visible"/>
                                      </p:to>
                                    </p:set>
                                    <p:animEffect transition="in" filter="fade">
                                      <p:cBhvr>
                                        <p:cTn id="79"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Lst>
  </p:timing>
</p:sld>
</file>

<file path=ppt/slides/slide310.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مقطع راهنمايي:</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آموزش تشخيص زمان نماز ظهر و عصر</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000" b="1" kern="1200" dirty="0" smtClean="0">
                          <a:solidFill>
                            <a:schemeClr val="tx1"/>
                          </a:solidFill>
                          <a:latin typeface="+mn-lt"/>
                          <a:ea typeface="+mn-ea"/>
                          <a:cs typeface="B Lotus" pitchFamily="2" charset="-78"/>
                        </a:rPr>
                        <a:t>سماعه می‌گوید:</a:t>
                      </a:r>
                      <a:endParaRPr lang="en-US" sz="2000" b="1" kern="1200" dirty="0" smtClean="0">
                        <a:solidFill>
                          <a:schemeClr val="tx1"/>
                        </a:solidFill>
                        <a:latin typeface="+mn-lt"/>
                        <a:ea typeface="+mn-ea"/>
                        <a:cs typeface="B Lotus" pitchFamily="2" charset="-78"/>
                      </a:endParaRPr>
                    </a:p>
                    <a:p>
                      <a:pPr algn="just" rtl="1">
                        <a:lnSpc>
                          <a:spcPct val="150000"/>
                        </a:lnSpc>
                      </a:pPr>
                      <a:r>
                        <a:rPr lang="fa-IR" sz="2000" b="1" kern="1200" dirty="0" smtClean="0">
                          <a:solidFill>
                            <a:schemeClr val="tx1"/>
                          </a:solidFill>
                          <a:latin typeface="+mn-lt"/>
                          <a:ea typeface="+mn-ea"/>
                          <a:cs typeface="B Lotus" pitchFamily="2" charset="-78"/>
                        </a:rPr>
                        <a:t>به امام‌صادق(ع) عرض کردم:فدایت شوم</a:t>
                      </a: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latin typeface="+mn-lt"/>
                          <a:ea typeface="+mn-ea"/>
                          <a:cs typeface="B Lotus" pitchFamily="2" charset="-78"/>
                        </a:rPr>
                        <a:t> وقت نماز (ظهر) چه زمانی است؟</a:t>
                      </a:r>
                      <a:endParaRPr lang="en-US" sz="2000" b="1" kern="1200" dirty="0" smtClean="0">
                        <a:solidFill>
                          <a:schemeClr val="tx1"/>
                        </a:solidFill>
                        <a:latin typeface="+mn-lt"/>
                        <a:ea typeface="+mn-ea"/>
                        <a:cs typeface="B Lotus" pitchFamily="2" charset="-78"/>
                      </a:endParaRPr>
                    </a:p>
                    <a:p>
                      <a:pPr algn="just" rtl="1">
                        <a:lnSpc>
                          <a:spcPct val="150000"/>
                        </a:lnSpc>
                      </a:pPr>
                      <a:r>
                        <a:rPr lang="fa-IR" sz="2000" b="1" kern="1200" dirty="0" smtClean="0">
                          <a:solidFill>
                            <a:schemeClr val="tx1"/>
                          </a:solidFill>
                          <a:latin typeface="+mn-lt"/>
                          <a:ea typeface="+mn-ea"/>
                          <a:cs typeface="B Lotus" pitchFamily="2" charset="-78"/>
                        </a:rPr>
                        <a:t>حضرت به راست وچپ خود نگاه کرد،مثل این‏که دنبال چیزی می‌گشت.وقتی چنین دیدم، چوبی آوردم و عرض کردم:به دنبال این بودید؟</a:t>
                      </a:r>
                      <a:endParaRPr lang="en-US" sz="2000" b="1" kern="1200" dirty="0" smtClean="0">
                        <a:solidFill>
                          <a:schemeClr val="tx1"/>
                        </a:solidFill>
                        <a:latin typeface="+mn-lt"/>
                        <a:ea typeface="+mn-ea"/>
                        <a:cs typeface="B Lotus" pitchFamily="2" charset="-78"/>
                      </a:endParaRPr>
                    </a:p>
                    <a:p>
                      <a:pPr algn="just" rtl="1">
                        <a:lnSpc>
                          <a:spcPct val="150000"/>
                        </a:lnSpc>
                      </a:pPr>
                      <a:r>
                        <a:rPr lang="fa-IR" sz="2000" b="1" kern="1200" dirty="0" smtClean="0">
                          <a:solidFill>
                            <a:schemeClr val="tx1"/>
                          </a:solidFill>
                          <a:latin typeface="+mn-lt"/>
                          <a:ea typeface="+mn-ea"/>
                          <a:cs typeface="B Lotus" pitchFamily="2" charset="-78"/>
                        </a:rPr>
                        <a:t>فرمود:«بله.»</a:t>
                      </a:r>
                      <a:endParaRPr lang="en-US" sz="2000" b="1" kern="1200" dirty="0" smtClean="0">
                        <a:solidFill>
                          <a:schemeClr val="tx1"/>
                        </a:solidFill>
                        <a:latin typeface="+mn-lt"/>
                        <a:ea typeface="+mn-ea"/>
                        <a:cs typeface="B Lotus" pitchFamily="2" charset="-78"/>
                      </a:endParaRPr>
                    </a:p>
                    <a:p>
                      <a:pPr algn="just" rtl="1">
                        <a:lnSpc>
                          <a:spcPct val="150000"/>
                        </a:lnSpc>
                      </a:pPr>
                      <a:r>
                        <a:rPr lang="fa-IR" sz="2000" b="1" kern="1200" dirty="0" smtClean="0">
                          <a:solidFill>
                            <a:schemeClr val="tx1"/>
                          </a:solidFill>
                          <a:latin typeface="+mn-lt"/>
                          <a:ea typeface="+mn-ea"/>
                          <a:cs typeface="B Lotus" pitchFamily="2" charset="-78"/>
                        </a:rPr>
                        <a:t>چوب را گرفت وآن را در مقابل خورشید نصب کرد،سپس فرمود:</a:t>
                      </a:r>
                      <a:endParaRPr lang="en-US" sz="2000" b="1" kern="1200" dirty="0" smtClean="0">
                        <a:solidFill>
                          <a:schemeClr val="tx1"/>
                        </a:solidFill>
                        <a:latin typeface="+mn-lt"/>
                        <a:ea typeface="+mn-ea"/>
                        <a:cs typeface="B Lotus" pitchFamily="2" charset="-78"/>
                      </a:endParaRPr>
                    </a:p>
                    <a:p>
                      <a:pPr algn="just" rtl="1">
                        <a:lnSpc>
                          <a:spcPct val="150000"/>
                        </a:lnSpc>
                      </a:pPr>
                      <a:r>
                        <a:rPr lang="ar-SA" sz="2000" b="1" kern="1200" dirty="0" smtClean="0">
                          <a:solidFill>
                            <a:schemeClr val="tx1"/>
                          </a:solidFill>
                          <a:latin typeface="+mn-lt"/>
                          <a:ea typeface="+mn-ea"/>
                          <a:cs typeface="B Lotus" pitchFamily="2" charset="-78"/>
                        </a:rPr>
                        <a:t>«وقتی خورشید طلوع می‌کند، سایه بلند است، سپس پیوسته کوتاه می‌شود تا این‏که از بین برود.وقتی سایه تمام شد، دوباره زیاد می‌شود.پس هرگاه شروع به زیاد شدن کرد، نمازظهر را بخوان وپس از آن،وقتی سایه به اندازه‏ی یک زراع (حدود نیم‌متر) رسید،نماز عصر را بخوان.»</a:t>
                      </a:r>
                      <a:r>
                        <a:rPr lang="fa-IR" sz="2000" b="0" kern="1200" dirty="0" smtClean="0">
                          <a:solidFill>
                            <a:schemeClr val="tx1"/>
                          </a:solidFill>
                          <a:effectLst>
                            <a:glow rad="139700">
                              <a:schemeClr val="accent2">
                                <a:satMod val="175000"/>
                                <a:alpha val="40000"/>
                              </a:schemeClr>
                            </a:glow>
                          </a:effectLst>
                          <a:latin typeface="+mn-lt"/>
                          <a:ea typeface="+mn-ea"/>
                          <a:cs typeface="B Lotus" pitchFamily="2" charset="-78"/>
                        </a:rPr>
                        <a:t> *</a:t>
                      </a:r>
                      <a:endParaRPr lang="fa-IR" sz="2000" b="1" kern="1200" dirty="0" smtClean="0">
                        <a:solidFill>
                          <a:schemeClr val="tx1"/>
                        </a:solidFill>
                        <a:latin typeface="+mn-lt"/>
                        <a:ea typeface="+mn-ea"/>
                        <a:cs typeface="B Lotus" pitchFamily="2" charset="-78"/>
                      </a:endParaRPr>
                    </a:p>
                    <a:p>
                      <a:pPr algn="just" rtl="1">
                        <a:lnSpc>
                          <a:spcPct val="150000"/>
                        </a:lnSpc>
                      </a:pPr>
                      <a:r>
                        <a:rPr lang="fa-IR" sz="20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000" b="1" kern="1200" dirty="0" smtClean="0">
                          <a:solidFill>
                            <a:schemeClr val="tx1"/>
                          </a:solidFill>
                          <a:latin typeface="+mn-lt"/>
                          <a:ea typeface="+mn-ea"/>
                          <a:cs typeface="B Lotus" pitchFamily="2" charset="-78"/>
                        </a:rPr>
                        <a:t>وسایل الشّیعه</a:t>
                      </a:r>
                      <a:r>
                        <a:rPr lang="ar-SA" sz="2000" b="0" kern="1200" dirty="0" smtClean="0">
                          <a:solidFill>
                            <a:schemeClr val="tx1"/>
                          </a:solidFill>
                          <a:latin typeface="+mn-lt"/>
                          <a:ea typeface="+mn-ea"/>
                          <a:cs typeface="B Lotus" pitchFamily="2" charset="-78"/>
                        </a:rPr>
                        <a:t>، ج3، ص119.</a:t>
                      </a:r>
                      <a:endParaRPr lang="en-US" sz="20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377260" y="122418"/>
            <a:ext cx="1824832"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وچهارم</a:t>
            </a:r>
          </a:p>
          <a:p>
            <a:pPr algn="ctr"/>
            <a:r>
              <a:rPr lang="fa-IR" sz="1700" b="1" dirty="0" smtClean="0">
                <a:effectLst>
                  <a:glow rad="101600">
                    <a:schemeClr val="accent3">
                      <a:satMod val="175000"/>
                      <a:alpha val="40000"/>
                    </a:schemeClr>
                  </a:glow>
                </a:effectLst>
                <a:cs typeface="B Mitra" pitchFamily="2" charset="-78"/>
              </a:rPr>
              <a:t>قالب نمایشی</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3857620" y="323976"/>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3571868" y="323976"/>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286116"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000364"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2714612"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428860"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143108"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1852298"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571604"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142976" y="323976"/>
            <a:ext cx="396000"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14348" y="323976"/>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323976"/>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grpId="0"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par>
                                <p:cTn id="73" presetID="7" presetClass="entr" presetSubtype="8" fill="hold" grpId="0" nodeType="withEffect">
                                  <p:stCondLst>
                                    <p:cond delay="0"/>
                                  </p:stCondLst>
                                  <p:childTnLst>
                                    <p:set>
                                      <p:cBhvr>
                                        <p:cTn id="74" dur="1" fill="hold">
                                          <p:stCondLst>
                                            <p:cond delay="0"/>
                                          </p:stCondLst>
                                        </p:cTn>
                                        <p:tgtEl>
                                          <p:spTgt spid="19"/>
                                        </p:tgtEl>
                                        <p:attrNameLst>
                                          <p:attrName>style.visibility</p:attrName>
                                        </p:attrNameLst>
                                      </p:cBhvr>
                                      <p:to>
                                        <p:strVal val="visible"/>
                                      </p:to>
                                    </p:set>
                                    <p:anim calcmode="lin" valueType="num">
                                      <p:cBhvr additive="base">
                                        <p:cTn id="75" dur="1000" fill="hold"/>
                                        <p:tgtEl>
                                          <p:spTgt spid="19"/>
                                        </p:tgtEl>
                                        <p:attrNameLst>
                                          <p:attrName>ppt_x</p:attrName>
                                        </p:attrNameLst>
                                      </p:cBhvr>
                                      <p:tavLst>
                                        <p:tav tm="0">
                                          <p:val>
                                            <p:strVal val="0-#ppt_w/2"/>
                                          </p:val>
                                        </p:tav>
                                        <p:tav tm="100000">
                                          <p:val>
                                            <p:strVal val="#ppt_x"/>
                                          </p:val>
                                        </p:tav>
                                      </p:tavLst>
                                    </p:anim>
                                    <p:anim calcmode="lin" valueType="num">
                                      <p:cBhvr additive="base">
                                        <p:cTn id="76" dur="1000" fill="hold"/>
                                        <p:tgtEl>
                                          <p:spTgt spid="19"/>
                                        </p:tgtEl>
                                        <p:attrNameLst>
                                          <p:attrName>ppt_y</p:attrName>
                                        </p:attrNameLst>
                                      </p:cBhvr>
                                      <p:tavLst>
                                        <p:tav tm="0">
                                          <p:val>
                                            <p:strVal val="#ppt_y"/>
                                          </p:val>
                                        </p:tav>
                                        <p:tav tm="100000">
                                          <p:val>
                                            <p:strVal val="#ppt_y"/>
                                          </p:val>
                                        </p:tav>
                                      </p:tavLst>
                                    </p:anim>
                                  </p:childTnLst>
                                </p:cTn>
                              </p:par>
                            </p:childTnLst>
                          </p:cTn>
                        </p:par>
                        <p:par>
                          <p:cTn id="77" fill="hold">
                            <p:stCondLst>
                              <p:cond delay="2000"/>
                            </p:stCondLst>
                            <p:childTnLst>
                              <p:par>
                                <p:cTn id="78" presetID="10" presetClass="entr" presetSubtype="0" fill="hold" nodeType="afterEffect">
                                  <p:stCondLst>
                                    <p:cond delay="0"/>
                                  </p:stCondLst>
                                  <p:childTnLst>
                                    <p:set>
                                      <p:cBhvr>
                                        <p:cTn id="79" dur="1" fill="hold">
                                          <p:stCondLst>
                                            <p:cond delay="0"/>
                                          </p:stCondLst>
                                        </p:cTn>
                                        <p:tgtEl>
                                          <p:spTgt spid="30"/>
                                        </p:tgtEl>
                                        <p:attrNameLst>
                                          <p:attrName>style.visibility</p:attrName>
                                        </p:attrNameLst>
                                      </p:cBhvr>
                                      <p:to>
                                        <p:strVal val="visible"/>
                                      </p:to>
                                    </p:set>
                                    <p:animEffect transition="in" filter="fade">
                                      <p:cBhvr>
                                        <p:cTn id="80"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Lst>
  </p:timing>
</p:sld>
</file>

<file path=ppt/slides/slide311.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مقطع دبیرستان</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مشغول شدن به دنیا و غفلت از مرگ</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پیامبراکرم</a:t>
                      </a:r>
                      <a:r>
                        <a:rPr lang="en-US" sz="2200" b="1" kern="1200" dirty="0" smtClean="0">
                          <a:solidFill>
                            <a:schemeClr val="tx1"/>
                          </a:solidFill>
                          <a:latin typeface="+mn-lt"/>
                          <a:ea typeface="+mn-ea"/>
                          <a:cs typeface="B Lotus" pitchFamily="2" charset="-78"/>
                        </a:rPr>
                        <a:t>-</a:t>
                      </a:r>
                      <a:r>
                        <a:rPr lang="fa-IR" sz="2200" b="1" kern="1200" dirty="0" smtClean="0">
                          <a:solidFill>
                            <a:schemeClr val="tx1"/>
                          </a:solidFill>
                          <a:latin typeface="+mn-lt"/>
                          <a:ea typeface="+mn-ea"/>
                          <a:cs typeface="B Lotus" pitchFamily="2" charset="-78"/>
                        </a:rPr>
                        <a:t> سه چوب برداشتند ویکی از آن‏ها را در جلوی خود،دومی را در کنار چوب اوّل وسومی را کمی دورتر، در زمین فرو برده، فرمودند:</a:t>
                      </a:r>
                      <a:endParaRPr lang="en-US"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«آیا می‌دانید این‏ها چیست؟»</a:t>
                      </a:r>
                      <a:endParaRPr lang="en-US"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عرض کردند: «خدا ورسولش داناترند.»</a:t>
                      </a:r>
                      <a:endParaRPr lang="en-US" sz="2200" b="1" kern="1200" dirty="0" smtClean="0">
                        <a:solidFill>
                          <a:schemeClr val="tx1"/>
                        </a:solidFill>
                        <a:latin typeface="+mn-lt"/>
                        <a:ea typeface="+mn-ea"/>
                        <a:cs typeface="B Lotus" pitchFamily="2" charset="-78"/>
                      </a:endParaRPr>
                    </a:p>
                    <a:p>
                      <a:pPr algn="just" rtl="1">
                        <a:lnSpc>
                          <a:spcPct val="150000"/>
                        </a:lnSpc>
                      </a:pPr>
                      <a:r>
                        <a:rPr lang="ar-SA" sz="2200" b="1" kern="1200" dirty="0" smtClean="0">
                          <a:solidFill>
                            <a:schemeClr val="tx1"/>
                          </a:solidFill>
                          <a:latin typeface="+mn-lt"/>
                          <a:ea typeface="+mn-ea"/>
                          <a:cs typeface="B Lotus" pitchFamily="2" charset="-78"/>
                        </a:rPr>
                        <a:t>فرمود:این چوبِاوّل،انسان است،آن دومی مرگ او وآن دیگری آرزوی او،که فرزند آدمی را به خود مشغول می‌کند ومرگ، پیش از آرزو، او را فرا می‌گیرد. </a:t>
                      </a:r>
                      <a:r>
                        <a:rPr lang="fa-IR" sz="2400" b="0" kern="1200" dirty="0" smtClean="0">
                          <a:solidFill>
                            <a:schemeClr val="tx1"/>
                          </a:solidFill>
                          <a:effectLst>
                            <a:glow rad="139700">
                              <a:schemeClr val="accent2">
                                <a:satMod val="175000"/>
                                <a:alpha val="40000"/>
                              </a:schemeClr>
                            </a:glow>
                          </a:effectLst>
                          <a:latin typeface="+mn-lt"/>
                          <a:ea typeface="+mn-ea"/>
                          <a:cs typeface="B Lotus" pitchFamily="2" charset="-78"/>
                        </a:rPr>
                        <a:t>*</a:t>
                      </a:r>
                      <a:endParaRPr lang="fa-IR" sz="2200" b="1" kern="1200" dirty="0" smtClean="0">
                        <a:solidFill>
                          <a:schemeClr val="tx1"/>
                        </a:solidFill>
                        <a:latin typeface="+mn-lt"/>
                        <a:ea typeface="+mn-ea"/>
                        <a:cs typeface="B Lotus" pitchFamily="2" charset="-78"/>
                      </a:endParaRPr>
                    </a:p>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r>
                        <a:rPr lang="fa-IR" sz="20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000" b="1" kern="1200" dirty="0" smtClean="0">
                          <a:solidFill>
                            <a:schemeClr val="tx1"/>
                          </a:solidFill>
                          <a:latin typeface="+mn-lt"/>
                          <a:ea typeface="+mn-ea"/>
                          <a:cs typeface="B Lotus" pitchFamily="2" charset="-78"/>
                        </a:rPr>
                        <a:t>مجموعه ورام (تنبیه الخواطر)</a:t>
                      </a:r>
                      <a:r>
                        <a:rPr lang="ar-SA" sz="2000" b="0" kern="1200" dirty="0" smtClean="0">
                          <a:solidFill>
                            <a:schemeClr val="tx1"/>
                          </a:solidFill>
                          <a:latin typeface="+mn-lt"/>
                          <a:ea typeface="+mn-ea"/>
                          <a:cs typeface="B Lotus" pitchFamily="2" charset="-78"/>
                        </a:rPr>
                        <a:t>، ج1، ص280.</a:t>
                      </a:r>
                      <a:endParaRPr lang="en-US" sz="20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377260" y="122418"/>
            <a:ext cx="1824832"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وچهارم</a:t>
            </a:r>
          </a:p>
          <a:p>
            <a:pPr algn="ctr"/>
            <a:r>
              <a:rPr lang="fa-IR" sz="1700" b="1" dirty="0" smtClean="0">
                <a:effectLst>
                  <a:glow rad="101600">
                    <a:schemeClr val="accent3">
                      <a:satMod val="175000"/>
                      <a:alpha val="40000"/>
                    </a:schemeClr>
                  </a:glow>
                </a:effectLst>
                <a:cs typeface="B Mitra" pitchFamily="2" charset="-78"/>
              </a:rPr>
              <a:t>قالب نمایشی</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3857620" y="323976"/>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3571868" y="323976"/>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286116"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000364"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2714612"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428860"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143108"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1852298"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571604"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142976" y="323976"/>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14348" y="323976"/>
            <a:ext cx="396000"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323976"/>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grpId="0"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par>
                                <p:cTn id="73" presetID="7" presetClass="entr" presetSubtype="8" fill="hold" grpId="0" nodeType="withEffect">
                                  <p:stCondLst>
                                    <p:cond delay="0"/>
                                  </p:stCondLst>
                                  <p:childTnLst>
                                    <p:set>
                                      <p:cBhvr>
                                        <p:cTn id="74" dur="1" fill="hold">
                                          <p:stCondLst>
                                            <p:cond delay="0"/>
                                          </p:stCondLst>
                                        </p:cTn>
                                        <p:tgtEl>
                                          <p:spTgt spid="19"/>
                                        </p:tgtEl>
                                        <p:attrNameLst>
                                          <p:attrName>style.visibility</p:attrName>
                                        </p:attrNameLst>
                                      </p:cBhvr>
                                      <p:to>
                                        <p:strVal val="visible"/>
                                      </p:to>
                                    </p:set>
                                    <p:anim calcmode="lin" valueType="num">
                                      <p:cBhvr additive="base">
                                        <p:cTn id="75" dur="1000" fill="hold"/>
                                        <p:tgtEl>
                                          <p:spTgt spid="19"/>
                                        </p:tgtEl>
                                        <p:attrNameLst>
                                          <p:attrName>ppt_x</p:attrName>
                                        </p:attrNameLst>
                                      </p:cBhvr>
                                      <p:tavLst>
                                        <p:tav tm="0">
                                          <p:val>
                                            <p:strVal val="0-#ppt_w/2"/>
                                          </p:val>
                                        </p:tav>
                                        <p:tav tm="100000">
                                          <p:val>
                                            <p:strVal val="#ppt_x"/>
                                          </p:val>
                                        </p:tav>
                                      </p:tavLst>
                                    </p:anim>
                                    <p:anim calcmode="lin" valueType="num">
                                      <p:cBhvr additive="base">
                                        <p:cTn id="76" dur="1000" fill="hold"/>
                                        <p:tgtEl>
                                          <p:spTgt spid="19"/>
                                        </p:tgtEl>
                                        <p:attrNameLst>
                                          <p:attrName>ppt_y</p:attrName>
                                        </p:attrNameLst>
                                      </p:cBhvr>
                                      <p:tavLst>
                                        <p:tav tm="0">
                                          <p:val>
                                            <p:strVal val="#ppt_y"/>
                                          </p:val>
                                        </p:tav>
                                        <p:tav tm="100000">
                                          <p:val>
                                            <p:strVal val="#ppt_y"/>
                                          </p:val>
                                        </p:tav>
                                      </p:tavLst>
                                    </p:anim>
                                  </p:childTnLst>
                                </p:cTn>
                              </p:par>
                            </p:childTnLst>
                          </p:cTn>
                        </p:par>
                        <p:par>
                          <p:cTn id="77" fill="hold">
                            <p:stCondLst>
                              <p:cond delay="2000"/>
                            </p:stCondLst>
                            <p:childTnLst>
                              <p:par>
                                <p:cTn id="78" presetID="10" presetClass="entr" presetSubtype="0" fill="hold" nodeType="afterEffect">
                                  <p:stCondLst>
                                    <p:cond delay="0"/>
                                  </p:stCondLst>
                                  <p:childTnLst>
                                    <p:set>
                                      <p:cBhvr>
                                        <p:cTn id="79" dur="1" fill="hold">
                                          <p:stCondLst>
                                            <p:cond delay="0"/>
                                          </p:stCondLst>
                                        </p:cTn>
                                        <p:tgtEl>
                                          <p:spTgt spid="30"/>
                                        </p:tgtEl>
                                        <p:attrNameLst>
                                          <p:attrName>style.visibility</p:attrName>
                                        </p:attrNameLst>
                                      </p:cBhvr>
                                      <p:to>
                                        <p:strVal val="visible"/>
                                      </p:to>
                                    </p:set>
                                    <p:animEffect transition="in" filter="fade">
                                      <p:cBhvr>
                                        <p:cTn id="80"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Lst>
  </p:timing>
</p:sld>
</file>

<file path=ppt/slides/slide312.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اوليا و مربّیان</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اعمال خير را خودتان انجام دهيد و منتظر ورّاث نباشيد.</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شخصی به پسرش سفارش می‌کرد که بعد از مرگش، کارهایش را انجام دهد. در یکی از شب‌ها که داشتند از مسیر تاریکی می‌رفتند، به جای این‏که پسرشچراغ را به سمت جلوی راه پدر بگیرد، به پشت سر او گرفت.</a:t>
                      </a:r>
                      <a:endParaRPr lang="en-US" sz="2200" b="1" kern="1200" dirty="0" smtClean="0">
                        <a:solidFill>
                          <a:schemeClr val="tx1"/>
                        </a:solidFill>
                        <a:latin typeface="+mn-lt"/>
                        <a:ea typeface="+mn-ea"/>
                        <a:cs typeface="B Lotus" pitchFamily="2" charset="-78"/>
                      </a:endParaRPr>
                    </a:p>
                    <a:p>
                      <a:pPr algn="just">
                        <a:lnSpc>
                          <a:spcPct val="150000"/>
                        </a:lnSpc>
                      </a:pPr>
                      <a:r>
                        <a:rPr lang="ar-SA" sz="2200" b="1" kern="1200" dirty="0" smtClean="0">
                          <a:solidFill>
                            <a:schemeClr val="tx1"/>
                          </a:solidFill>
                          <a:latin typeface="+mn-lt"/>
                          <a:ea typeface="+mn-ea"/>
                          <a:cs typeface="B Lotus" pitchFamily="2" charset="-78"/>
                        </a:rPr>
                        <a:t>پدرش به او گفت: «چه می‏کنی!»پسر گفت: «کاری که تو می‌خواهی برای قبر وقیامتت انجام دهی، همین گونه است!» </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377260" y="122418"/>
            <a:ext cx="1824832"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وچهارم</a:t>
            </a:r>
          </a:p>
          <a:p>
            <a:pPr algn="ctr"/>
            <a:r>
              <a:rPr lang="fa-IR" sz="1700" b="1" dirty="0" smtClean="0">
                <a:effectLst>
                  <a:glow rad="101600">
                    <a:schemeClr val="accent3">
                      <a:satMod val="175000"/>
                      <a:alpha val="40000"/>
                    </a:schemeClr>
                  </a:glow>
                </a:effectLst>
                <a:cs typeface="B Mitra" pitchFamily="2" charset="-78"/>
              </a:rPr>
              <a:t>قالب نمایشی</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3857620" y="323976"/>
            <a:ext cx="247504" cy="247504"/>
          </a:xfrm>
          <a:prstGeom prst="roundRect">
            <a:avLst>
              <a:gd name="adj" fmla="val 1433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3571868" y="323976"/>
            <a:ext cx="247504" cy="247504"/>
          </a:xfrm>
          <a:prstGeom prst="roundRect">
            <a:avLst>
              <a:gd name="adj" fmla="val 17118"/>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286116"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000364"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2714612"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428860"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143108"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1852298"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571604" y="323976"/>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142976" y="323976"/>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14348" y="323976"/>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323976"/>
            <a:ext cx="396000"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grpId="0"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par>
                                <p:cTn id="73" presetID="7" presetClass="entr" presetSubtype="8" fill="hold" grpId="0" nodeType="withEffect">
                                  <p:stCondLst>
                                    <p:cond delay="0"/>
                                  </p:stCondLst>
                                  <p:childTnLst>
                                    <p:set>
                                      <p:cBhvr>
                                        <p:cTn id="74" dur="1" fill="hold">
                                          <p:stCondLst>
                                            <p:cond delay="0"/>
                                          </p:stCondLst>
                                        </p:cTn>
                                        <p:tgtEl>
                                          <p:spTgt spid="19"/>
                                        </p:tgtEl>
                                        <p:attrNameLst>
                                          <p:attrName>style.visibility</p:attrName>
                                        </p:attrNameLst>
                                      </p:cBhvr>
                                      <p:to>
                                        <p:strVal val="visible"/>
                                      </p:to>
                                    </p:set>
                                    <p:anim calcmode="lin" valueType="num">
                                      <p:cBhvr additive="base">
                                        <p:cTn id="75" dur="1000" fill="hold"/>
                                        <p:tgtEl>
                                          <p:spTgt spid="19"/>
                                        </p:tgtEl>
                                        <p:attrNameLst>
                                          <p:attrName>ppt_x</p:attrName>
                                        </p:attrNameLst>
                                      </p:cBhvr>
                                      <p:tavLst>
                                        <p:tav tm="0">
                                          <p:val>
                                            <p:strVal val="0-#ppt_w/2"/>
                                          </p:val>
                                        </p:tav>
                                        <p:tav tm="100000">
                                          <p:val>
                                            <p:strVal val="#ppt_x"/>
                                          </p:val>
                                        </p:tav>
                                      </p:tavLst>
                                    </p:anim>
                                    <p:anim calcmode="lin" valueType="num">
                                      <p:cBhvr additive="base">
                                        <p:cTn id="76" dur="1000" fill="hold"/>
                                        <p:tgtEl>
                                          <p:spTgt spid="19"/>
                                        </p:tgtEl>
                                        <p:attrNameLst>
                                          <p:attrName>ppt_y</p:attrName>
                                        </p:attrNameLst>
                                      </p:cBhvr>
                                      <p:tavLst>
                                        <p:tav tm="0">
                                          <p:val>
                                            <p:strVal val="#ppt_y"/>
                                          </p:val>
                                        </p:tav>
                                        <p:tav tm="100000">
                                          <p:val>
                                            <p:strVal val="#ppt_y"/>
                                          </p:val>
                                        </p:tav>
                                      </p:tavLst>
                                    </p:anim>
                                  </p:childTnLst>
                                </p:cTn>
                              </p:par>
                            </p:childTnLst>
                          </p:cTn>
                        </p:par>
                        <p:par>
                          <p:cTn id="77" fill="hold">
                            <p:stCondLst>
                              <p:cond delay="2000"/>
                            </p:stCondLst>
                            <p:childTnLst>
                              <p:par>
                                <p:cTn id="78" presetID="10" presetClass="entr" presetSubtype="0" fill="hold" nodeType="afterEffect">
                                  <p:stCondLst>
                                    <p:cond delay="0"/>
                                  </p:stCondLst>
                                  <p:childTnLst>
                                    <p:set>
                                      <p:cBhvr>
                                        <p:cTn id="79" dur="1" fill="hold">
                                          <p:stCondLst>
                                            <p:cond delay="0"/>
                                          </p:stCondLst>
                                        </p:cTn>
                                        <p:tgtEl>
                                          <p:spTgt spid="30"/>
                                        </p:tgtEl>
                                        <p:attrNameLst>
                                          <p:attrName>style.visibility</p:attrName>
                                        </p:attrNameLst>
                                      </p:cBhvr>
                                      <p:to>
                                        <p:strVal val="visible"/>
                                      </p:to>
                                    </p:set>
                                    <p:animEffect transition="in" filter="fade">
                                      <p:cBhvr>
                                        <p:cTn id="80"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Lst>
  </p:timing>
</p:sld>
</file>

<file path=ppt/slides/slide313.xml><?xml version="1.0" encoding="utf-8"?>
<p:sld xmlns:a="http://schemas.openxmlformats.org/drawingml/2006/main" xmlns:r="http://schemas.openxmlformats.org/officeDocument/2006/relationships" xmlns:p="http://schemas.openxmlformats.org/presentationml/2006/main">
  <p:cSld>
    <p:bg>
      <p:bgPr>
        <a:blipFill dpi="0" rotWithShape="1">
          <a:blip r:embed="rId3" cstate="print">
            <a:lum/>
          </a:blip>
          <a:srcRect/>
          <a:stretch>
            <a:fillRect/>
          </a:stretch>
        </a:blipFill>
        <a:effectLst/>
      </p:bgPr>
    </p:bg>
    <p:spTree>
      <p:nvGrpSpPr>
        <p:cNvPr id="1" name=""/>
        <p:cNvGrpSpPr/>
        <p:nvPr/>
      </p:nvGrpSpPr>
      <p:grpSpPr>
        <a:xfrm>
          <a:off x="0" y="0"/>
          <a:ext cx="0" cy="0"/>
          <a:chOff x="0" y="0"/>
          <a:chExt cx="0" cy="0"/>
        </a:xfrm>
      </p:grpSpPr>
      <p:pic>
        <p:nvPicPr>
          <p:cNvPr id="2050"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5295931" y="1214422"/>
            <a:ext cx="3490911" cy="708549"/>
          </a:xfrm>
          <a:prstGeom prst="rect">
            <a:avLst/>
          </a:prstGeom>
          <a:noFill/>
        </p:spPr>
      </p:pic>
      <p:sp>
        <p:nvSpPr>
          <p:cNvPr id="14" name="TextBox 13"/>
          <p:cNvSpPr txBox="1"/>
          <p:nvPr/>
        </p:nvSpPr>
        <p:spPr>
          <a:xfrm>
            <a:off x="6494289" y="1342673"/>
            <a:ext cx="1094195"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معنای روش </a:t>
            </a:r>
            <a:endParaRPr lang="fa-IR" sz="1700" b="1" dirty="0">
              <a:effectLst/>
              <a:cs typeface="B Mitra" pitchFamily="2" charset="-78"/>
            </a:endParaRPr>
          </a:p>
        </p:txBody>
      </p:sp>
      <p:pic>
        <p:nvPicPr>
          <p:cNvPr id="23"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5081617" y="1862134"/>
            <a:ext cx="3490911" cy="708549"/>
          </a:xfrm>
          <a:prstGeom prst="rect">
            <a:avLst/>
          </a:prstGeom>
          <a:noFill/>
        </p:spPr>
      </p:pic>
      <p:pic>
        <p:nvPicPr>
          <p:cNvPr id="24"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867303" y="2500306"/>
            <a:ext cx="3490911" cy="708549"/>
          </a:xfrm>
          <a:prstGeom prst="rect">
            <a:avLst/>
          </a:prstGeom>
          <a:noFill/>
        </p:spPr>
      </p:pic>
      <p:pic>
        <p:nvPicPr>
          <p:cNvPr id="25"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652989" y="3148018"/>
            <a:ext cx="3490911" cy="708549"/>
          </a:xfrm>
          <a:prstGeom prst="rect">
            <a:avLst/>
          </a:prstGeom>
          <a:noFill/>
        </p:spPr>
      </p:pic>
      <p:pic>
        <p:nvPicPr>
          <p:cNvPr id="27"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438675" y="3790960"/>
            <a:ext cx="3490911" cy="708549"/>
          </a:xfrm>
          <a:prstGeom prst="rect">
            <a:avLst/>
          </a:prstGeom>
          <a:noFill/>
        </p:spPr>
      </p:pic>
      <p:pic>
        <p:nvPicPr>
          <p:cNvPr id="28"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224361" y="4433902"/>
            <a:ext cx="3490911" cy="708549"/>
          </a:xfrm>
          <a:prstGeom prst="rect">
            <a:avLst/>
          </a:prstGeom>
          <a:noFill/>
        </p:spPr>
      </p:pic>
      <p:pic>
        <p:nvPicPr>
          <p:cNvPr id="29"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081485" y="5076844"/>
            <a:ext cx="3490911" cy="708549"/>
          </a:xfrm>
          <a:prstGeom prst="rect">
            <a:avLst/>
          </a:prstGeom>
          <a:noFill/>
        </p:spPr>
      </p:pic>
      <p:pic>
        <p:nvPicPr>
          <p:cNvPr id="30"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3786182" y="5715016"/>
            <a:ext cx="3490911" cy="708549"/>
          </a:xfrm>
          <a:prstGeom prst="rect">
            <a:avLst/>
          </a:prstGeom>
          <a:noFill/>
        </p:spPr>
      </p:pic>
      <p:pic>
        <p:nvPicPr>
          <p:cNvPr id="53"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795469" y="1504944"/>
            <a:ext cx="3490911" cy="708549"/>
          </a:xfrm>
          <a:prstGeom prst="rect">
            <a:avLst/>
          </a:prstGeom>
          <a:noFill/>
        </p:spPr>
      </p:pic>
      <p:pic>
        <p:nvPicPr>
          <p:cNvPr id="54"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581155" y="2152656"/>
            <a:ext cx="3490911" cy="708549"/>
          </a:xfrm>
          <a:prstGeom prst="rect">
            <a:avLst/>
          </a:prstGeom>
          <a:noFill/>
        </p:spPr>
      </p:pic>
      <p:pic>
        <p:nvPicPr>
          <p:cNvPr id="55"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366841" y="2790828"/>
            <a:ext cx="3490911" cy="708549"/>
          </a:xfrm>
          <a:prstGeom prst="rect">
            <a:avLst/>
          </a:prstGeom>
          <a:noFill/>
        </p:spPr>
      </p:pic>
      <p:pic>
        <p:nvPicPr>
          <p:cNvPr id="56"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152527" y="3438540"/>
            <a:ext cx="3490911" cy="708549"/>
          </a:xfrm>
          <a:prstGeom prst="rect">
            <a:avLst/>
          </a:prstGeom>
          <a:noFill/>
        </p:spPr>
      </p:pic>
      <p:pic>
        <p:nvPicPr>
          <p:cNvPr id="57"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938213" y="4081482"/>
            <a:ext cx="3490911" cy="708549"/>
          </a:xfrm>
          <a:prstGeom prst="rect">
            <a:avLst/>
          </a:prstGeom>
          <a:noFill/>
        </p:spPr>
      </p:pic>
      <p:pic>
        <p:nvPicPr>
          <p:cNvPr id="58"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723899" y="4724424"/>
            <a:ext cx="3490911" cy="708549"/>
          </a:xfrm>
          <a:prstGeom prst="rect">
            <a:avLst/>
          </a:prstGeom>
          <a:noFill/>
        </p:spPr>
      </p:pic>
      <p:pic>
        <p:nvPicPr>
          <p:cNvPr id="59"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581023" y="5367366"/>
            <a:ext cx="3490911" cy="708549"/>
          </a:xfrm>
          <a:prstGeom prst="rect">
            <a:avLst/>
          </a:prstGeom>
          <a:noFill/>
        </p:spPr>
      </p:pic>
      <p:pic>
        <p:nvPicPr>
          <p:cNvPr id="60"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285720" y="6005538"/>
            <a:ext cx="3490911" cy="708549"/>
          </a:xfrm>
          <a:prstGeom prst="rect">
            <a:avLst/>
          </a:prstGeom>
          <a:noFill/>
        </p:spPr>
      </p:pic>
      <p:sp>
        <p:nvSpPr>
          <p:cNvPr id="61" name="TextBox 60"/>
          <p:cNvSpPr txBox="1"/>
          <p:nvPr/>
        </p:nvSpPr>
        <p:spPr>
          <a:xfrm>
            <a:off x="5958504" y="1974034"/>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 قالب داستان</a:t>
            </a:r>
            <a:endParaRPr lang="fa-IR" sz="1700" b="1" dirty="0">
              <a:effectLst/>
              <a:cs typeface="B Mitra" pitchFamily="2" charset="-78"/>
            </a:endParaRPr>
          </a:p>
        </p:txBody>
      </p:sp>
      <p:sp>
        <p:nvSpPr>
          <p:cNvPr id="62" name="TextBox 61"/>
          <p:cNvSpPr txBox="1"/>
          <p:nvPr/>
        </p:nvSpPr>
        <p:spPr>
          <a:xfrm>
            <a:off x="5529876" y="2612206"/>
            <a:ext cx="2165765"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2-قالب پرسش و پاسخ</a:t>
            </a:r>
            <a:endParaRPr lang="fa-IR" sz="1700" b="1" dirty="0">
              <a:effectLst/>
              <a:cs typeface="B Mitra" pitchFamily="2" charset="-78"/>
            </a:endParaRPr>
          </a:p>
        </p:txBody>
      </p:sp>
      <p:sp>
        <p:nvSpPr>
          <p:cNvPr id="63" name="TextBox 62"/>
          <p:cNvSpPr txBox="1"/>
          <p:nvPr/>
        </p:nvSpPr>
        <p:spPr>
          <a:xfrm>
            <a:off x="5529876" y="3276269"/>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3- قالب انواعی</a:t>
            </a:r>
            <a:endParaRPr lang="fa-IR" sz="1700" b="1" dirty="0">
              <a:effectLst/>
              <a:cs typeface="B Mitra" pitchFamily="2" charset="-78"/>
            </a:endParaRPr>
          </a:p>
        </p:txBody>
      </p:sp>
      <p:sp>
        <p:nvSpPr>
          <p:cNvPr id="64" name="TextBox 63"/>
          <p:cNvSpPr txBox="1"/>
          <p:nvPr/>
        </p:nvSpPr>
        <p:spPr>
          <a:xfrm>
            <a:off x="5315562" y="3919211"/>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4-قالب گروهی</a:t>
            </a:r>
            <a:endParaRPr lang="fa-IR" sz="1700" b="1" dirty="0">
              <a:effectLst/>
              <a:cs typeface="B Mitra" pitchFamily="2" charset="-78"/>
            </a:endParaRPr>
          </a:p>
        </p:txBody>
      </p:sp>
      <p:sp>
        <p:nvSpPr>
          <p:cNvPr id="65" name="TextBox 64"/>
          <p:cNvSpPr txBox="1"/>
          <p:nvPr/>
        </p:nvSpPr>
        <p:spPr>
          <a:xfrm>
            <a:off x="5101248" y="4562153"/>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5-قالب شعاری</a:t>
            </a:r>
            <a:endParaRPr lang="fa-IR" sz="1700" b="1" dirty="0">
              <a:effectLst/>
              <a:cs typeface="B Mitra" pitchFamily="2" charset="-78"/>
            </a:endParaRPr>
          </a:p>
        </p:txBody>
      </p:sp>
      <p:sp>
        <p:nvSpPr>
          <p:cNvPr id="66" name="TextBox 65"/>
          <p:cNvSpPr txBox="1"/>
          <p:nvPr/>
        </p:nvSpPr>
        <p:spPr>
          <a:xfrm>
            <a:off x="4958372" y="5205095"/>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6-قالب آدابی</a:t>
            </a:r>
            <a:endParaRPr lang="fa-IR" sz="1700" b="1" dirty="0">
              <a:effectLst/>
              <a:cs typeface="B Mitra" pitchFamily="2" charset="-78"/>
            </a:endParaRPr>
          </a:p>
        </p:txBody>
      </p:sp>
      <p:sp>
        <p:nvSpPr>
          <p:cNvPr id="67" name="TextBox 66"/>
          <p:cNvSpPr txBox="1"/>
          <p:nvPr/>
        </p:nvSpPr>
        <p:spPr>
          <a:xfrm>
            <a:off x="4663069" y="5843267"/>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7-قالب عددی</a:t>
            </a:r>
            <a:endParaRPr lang="fa-IR" sz="1700" b="1" dirty="0">
              <a:effectLst/>
              <a:cs typeface="B Mitra" pitchFamily="2" charset="-78"/>
            </a:endParaRPr>
          </a:p>
        </p:txBody>
      </p:sp>
      <p:sp>
        <p:nvSpPr>
          <p:cNvPr id="68" name="TextBox 67"/>
          <p:cNvSpPr txBox="1"/>
          <p:nvPr/>
        </p:nvSpPr>
        <p:spPr>
          <a:xfrm>
            <a:off x="2672356" y="1633195"/>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9-قالب نمادین</a:t>
            </a:r>
            <a:endParaRPr lang="fa-IR" sz="1700" b="1" dirty="0">
              <a:effectLst/>
              <a:cs typeface="B Mitra" pitchFamily="2" charset="-78"/>
            </a:endParaRPr>
          </a:p>
        </p:txBody>
      </p:sp>
      <p:sp>
        <p:nvSpPr>
          <p:cNvPr id="69" name="TextBox 68"/>
          <p:cNvSpPr txBox="1"/>
          <p:nvPr/>
        </p:nvSpPr>
        <p:spPr>
          <a:xfrm>
            <a:off x="2458042" y="2280907"/>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10-قالب تشبیهی</a:t>
            </a:r>
            <a:endParaRPr lang="fa-IR" sz="1700" b="1" dirty="0">
              <a:effectLst/>
              <a:cs typeface="B Mitra" pitchFamily="2" charset="-78"/>
            </a:endParaRPr>
          </a:p>
        </p:txBody>
      </p:sp>
      <p:sp>
        <p:nvSpPr>
          <p:cNvPr id="70" name="TextBox 69"/>
          <p:cNvSpPr txBox="1"/>
          <p:nvPr/>
        </p:nvSpPr>
        <p:spPr>
          <a:xfrm>
            <a:off x="2243728" y="2919079"/>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11-قالب نکته ای</a:t>
            </a:r>
            <a:endParaRPr lang="fa-IR" sz="1700" b="1" dirty="0">
              <a:effectLst/>
              <a:cs typeface="B Mitra" pitchFamily="2" charset="-78"/>
            </a:endParaRPr>
          </a:p>
        </p:txBody>
      </p:sp>
      <p:sp>
        <p:nvSpPr>
          <p:cNvPr id="71" name="TextBox 70"/>
          <p:cNvSpPr txBox="1"/>
          <p:nvPr/>
        </p:nvSpPr>
        <p:spPr>
          <a:xfrm>
            <a:off x="2029414" y="3566791"/>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12-قالب تعارضی</a:t>
            </a:r>
            <a:endParaRPr lang="fa-IR" sz="1700" b="1" dirty="0">
              <a:effectLst/>
              <a:cs typeface="B Mitra" pitchFamily="2" charset="-78"/>
            </a:endParaRPr>
          </a:p>
        </p:txBody>
      </p:sp>
      <p:sp>
        <p:nvSpPr>
          <p:cNvPr id="72" name="TextBox 71"/>
          <p:cNvSpPr txBox="1"/>
          <p:nvPr/>
        </p:nvSpPr>
        <p:spPr>
          <a:xfrm>
            <a:off x="1815100" y="4209733"/>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13-قالب مقایسه ای</a:t>
            </a:r>
            <a:endParaRPr lang="fa-IR" sz="1700" b="1" dirty="0">
              <a:effectLst/>
              <a:cs typeface="B Mitra" pitchFamily="2" charset="-78"/>
            </a:endParaRPr>
          </a:p>
        </p:txBody>
      </p:sp>
      <p:sp>
        <p:nvSpPr>
          <p:cNvPr id="73" name="TextBox 72"/>
          <p:cNvSpPr txBox="1"/>
          <p:nvPr/>
        </p:nvSpPr>
        <p:spPr>
          <a:xfrm>
            <a:off x="1600786" y="4852675"/>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14-قالب نسخه ای</a:t>
            </a:r>
            <a:endParaRPr lang="fa-IR" sz="1700" b="1" dirty="0">
              <a:effectLst/>
              <a:cs typeface="B Mitra" pitchFamily="2" charset="-78"/>
            </a:endParaRPr>
          </a:p>
        </p:txBody>
      </p:sp>
      <p:sp>
        <p:nvSpPr>
          <p:cNvPr id="74" name="TextBox 73"/>
          <p:cNvSpPr txBox="1"/>
          <p:nvPr/>
        </p:nvSpPr>
        <p:spPr>
          <a:xfrm>
            <a:off x="1457910" y="5495617"/>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15-قالب نمایشی</a:t>
            </a:r>
            <a:endParaRPr lang="fa-IR" sz="1700" b="1" dirty="0">
              <a:effectLst/>
              <a:cs typeface="B Mitra" pitchFamily="2" charset="-78"/>
            </a:endParaRPr>
          </a:p>
        </p:txBody>
      </p:sp>
      <p:sp>
        <p:nvSpPr>
          <p:cNvPr id="75" name="TextBox 74">
            <a:hlinkClick r:id="rId5" action="ppaction://hlinksldjump">
              <a:snd r:embed="rId6" name="thbad.wav"/>
            </a:hlinkClick>
            <a:hlinkHover r:id="" action="ppaction://noaction">
              <a:snd r:embed="rId7" name="0.wav"/>
            </a:hlinkHover>
          </p:cNvPr>
          <p:cNvSpPr txBox="1"/>
          <p:nvPr/>
        </p:nvSpPr>
        <p:spPr>
          <a:xfrm>
            <a:off x="1162607" y="6133789"/>
            <a:ext cx="1737137" cy="452047"/>
          </a:xfrm>
          <a:prstGeom prst="rect">
            <a:avLst/>
          </a:prstGeom>
          <a:noFill/>
        </p:spPr>
        <p:txBody>
          <a:bodyPr wrap="square" rtlCol="1" anchor="ctr">
            <a:spAutoFit/>
          </a:bodyPr>
          <a:lstStyle/>
          <a:p>
            <a:pPr algn="ctr" rtl="0">
              <a:lnSpc>
                <a:spcPct val="150000"/>
              </a:lnSpc>
            </a:pPr>
            <a:r>
              <a:rPr lang="fa-IR" sz="1700" b="1" dirty="0" smtClean="0">
                <a:effectLst>
                  <a:glow rad="101600">
                    <a:schemeClr val="accent3">
                      <a:satMod val="175000"/>
                      <a:alpha val="40000"/>
                    </a:schemeClr>
                  </a:glow>
                </a:effectLst>
                <a:cs typeface="B Mitra" pitchFamily="2" charset="-78"/>
              </a:rPr>
              <a:t>16-قالب توصیفی</a:t>
            </a:r>
            <a:endParaRPr lang="fa-IR" sz="1700" b="1" dirty="0">
              <a:effectLst>
                <a:glow rad="101600">
                  <a:schemeClr val="accent3">
                    <a:satMod val="175000"/>
                    <a:alpha val="40000"/>
                  </a:schemeClr>
                </a:glow>
              </a:effectLst>
              <a:cs typeface="B Mitra" pitchFamily="2" charset="-78"/>
            </a:endParaRPr>
          </a:p>
        </p:txBody>
      </p:sp>
      <p:pic>
        <p:nvPicPr>
          <p:cNvPr id="76" name="Picture 2" descr="G:\ramezan 1390\pic - file\bais\b1.jpg">
            <a:hlinkClick r:id="rId8" action="ppaction://hlinksldjump">
              <a:snd r:embed="rId6" name="thbad.wav"/>
            </a:hlinkClick>
            <a:hlinkHover r:id="" action="ppaction://noaction">
              <a:snd r:embed="rId7" name="0.wav"/>
            </a:hlinkHover>
          </p:cNvPr>
          <p:cNvPicPr>
            <a:picLocks noChangeAspect="1" noChangeArrowheads="1"/>
          </p:cNvPicPr>
          <p:nvPr/>
        </p:nvPicPr>
        <p:blipFill>
          <a:blip r:embed="rId9" cstate="print"/>
          <a:srcRect/>
          <a:stretch>
            <a:fillRect/>
          </a:stretch>
        </p:blipFill>
        <p:spPr bwMode="auto">
          <a:xfrm>
            <a:off x="7929586" y="241290"/>
            <a:ext cx="383226" cy="396000"/>
          </a:xfrm>
          <a:prstGeom prst="rect">
            <a:avLst/>
          </a:prstGeom>
          <a:noFill/>
        </p:spPr>
      </p:pic>
      <p:pic>
        <p:nvPicPr>
          <p:cNvPr id="77" name="Picture 5" descr="D:\narmafzar H edayat\power point\Ordodari\pic\exist copy.png">
            <a:hlinkClick r:id="" action="ppaction://hlinkshowjump?jump=endshow">
              <a:snd r:embed="rId6" name="thbad.wav"/>
            </a:hlinkClick>
            <a:hlinkHover r:id="" action="ppaction://noaction">
              <a:snd r:embed="rId7" name="0.wav"/>
            </a:hlinkHover>
          </p:cNvPr>
          <p:cNvPicPr>
            <a:picLocks noChangeAspect="1" noChangeArrowheads="1"/>
          </p:cNvPicPr>
          <p:nvPr/>
        </p:nvPicPr>
        <p:blipFill>
          <a:blip r:embed="rId10" cstate="print"/>
          <a:srcRect/>
          <a:stretch>
            <a:fillRect/>
          </a:stretch>
        </p:blipFill>
        <p:spPr bwMode="auto">
          <a:xfrm>
            <a:off x="8358214" y="214290"/>
            <a:ext cx="450000" cy="450000"/>
          </a:xfrm>
          <a:prstGeom prst="rect">
            <a:avLst/>
          </a:prstGeom>
          <a:noFill/>
        </p:spPr>
      </p:pic>
      <p:pic>
        <p:nvPicPr>
          <p:cNvPr id="37"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2081221" y="857232"/>
            <a:ext cx="3490911" cy="708549"/>
          </a:xfrm>
          <a:prstGeom prst="rect">
            <a:avLst/>
          </a:prstGeom>
          <a:noFill/>
        </p:spPr>
      </p:pic>
      <p:sp>
        <p:nvSpPr>
          <p:cNvPr id="38" name="TextBox 37"/>
          <p:cNvSpPr txBox="1"/>
          <p:nvPr/>
        </p:nvSpPr>
        <p:spPr>
          <a:xfrm>
            <a:off x="2958108" y="985483"/>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8-قالب جوانبی</a:t>
            </a:r>
            <a:endParaRPr lang="fa-IR" sz="1700" b="1" dirty="0">
              <a:effectLst/>
              <a:cs typeface="B Mitra" pitchFamily="2" charset="-78"/>
            </a:endParaRPr>
          </a:p>
        </p:txBody>
      </p:sp>
      <p:sp>
        <p:nvSpPr>
          <p:cNvPr id="39" name="TextBox 38"/>
          <p:cNvSpPr txBox="1"/>
          <p:nvPr/>
        </p:nvSpPr>
        <p:spPr>
          <a:xfrm>
            <a:off x="2143108" y="231796"/>
            <a:ext cx="5357850" cy="553998"/>
          </a:xfrm>
          <a:prstGeom prst="rect">
            <a:avLst/>
          </a:prstGeom>
          <a:noFill/>
        </p:spPr>
        <p:txBody>
          <a:bodyPr wrap="square" rtlCol="1">
            <a:spAutoFit/>
          </a:bodyPr>
          <a:lstStyle/>
          <a:p>
            <a:pPr>
              <a:lnSpc>
                <a:spcPct val="150000"/>
              </a:lnSpc>
            </a:pPr>
            <a:r>
              <a:rPr lang="fa-IR" sz="2000" b="1" dirty="0" smtClean="0">
                <a:effectLst>
                  <a:glow rad="139700">
                    <a:schemeClr val="accent5">
                      <a:satMod val="175000"/>
                      <a:alpha val="40000"/>
                    </a:schemeClr>
                  </a:glow>
                </a:effectLst>
                <a:cs typeface="B Titr" pitchFamily="2" charset="-78"/>
              </a:rPr>
              <a:t>فصل دوم : روش ها             جلسه بیست وپنجم </a:t>
            </a:r>
          </a:p>
        </p:txBody>
      </p:sp>
    </p:spTree>
  </p:cSld>
  <p:clrMapOvr>
    <a:masterClrMapping/>
  </p:clrMapOvr>
  <p:transition advClick="0">
    <p:sndAc>
      <p:stSnd>
        <p:snd r:embed="rId2" name="W8.WAV"/>
      </p:stSnd>
    </p:sndAc>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fade">
                                      <p:cBhvr>
                                        <p:cTn id="7" dur="1000"/>
                                        <p:tgtEl>
                                          <p:spTgt spid="39"/>
                                        </p:tgtEl>
                                      </p:cBhvr>
                                    </p:animEffect>
                                    <p:anim calcmode="lin" valueType="num">
                                      <p:cBhvr>
                                        <p:cTn id="8" dur="1000" fill="hold"/>
                                        <p:tgtEl>
                                          <p:spTgt spid="39"/>
                                        </p:tgtEl>
                                        <p:attrNameLst>
                                          <p:attrName>ppt_x</p:attrName>
                                        </p:attrNameLst>
                                      </p:cBhvr>
                                      <p:tavLst>
                                        <p:tav tm="0">
                                          <p:val>
                                            <p:strVal val="#ppt_x"/>
                                          </p:val>
                                        </p:tav>
                                        <p:tav tm="100000">
                                          <p:val>
                                            <p:strVal val="#ppt_x"/>
                                          </p:val>
                                        </p:tav>
                                      </p:tavLst>
                                    </p:anim>
                                    <p:anim calcmode="lin" valueType="num">
                                      <p:cBhvr>
                                        <p:cTn id="9" dur="1000" fill="hold"/>
                                        <p:tgtEl>
                                          <p:spTgt spid="3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60"/>
                                        </p:tgtEl>
                                        <p:attrNameLst>
                                          <p:attrName>style.visibility</p:attrName>
                                        </p:attrNameLst>
                                      </p:cBhvr>
                                      <p:to>
                                        <p:strVal val="visible"/>
                                      </p:to>
                                    </p:set>
                                    <p:animEffect transition="in" filter="fade">
                                      <p:cBhvr>
                                        <p:cTn id="13" dur="1000"/>
                                        <p:tgtEl>
                                          <p:spTgt spid="60"/>
                                        </p:tgtEl>
                                      </p:cBhvr>
                                    </p:animEffect>
                                    <p:anim calcmode="lin" valueType="num">
                                      <p:cBhvr>
                                        <p:cTn id="14" dur="1000" fill="hold"/>
                                        <p:tgtEl>
                                          <p:spTgt spid="60"/>
                                        </p:tgtEl>
                                        <p:attrNameLst>
                                          <p:attrName>ppt_x</p:attrName>
                                        </p:attrNameLst>
                                      </p:cBhvr>
                                      <p:tavLst>
                                        <p:tav tm="0">
                                          <p:val>
                                            <p:strVal val="#ppt_x"/>
                                          </p:val>
                                        </p:tav>
                                        <p:tav tm="100000">
                                          <p:val>
                                            <p:strVal val="#ppt_x"/>
                                          </p:val>
                                        </p:tav>
                                      </p:tavLst>
                                    </p:anim>
                                    <p:anim calcmode="lin" valueType="num">
                                      <p:cBhvr>
                                        <p:cTn id="15" dur="1000" fill="hold"/>
                                        <p:tgtEl>
                                          <p:spTgt spid="60"/>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10" presetClass="entr" presetSubtype="0" fill="hold" grpId="0" nodeType="afterEffect">
                                  <p:stCondLst>
                                    <p:cond delay="0"/>
                                  </p:stCondLst>
                                  <p:childTnLst>
                                    <p:set>
                                      <p:cBhvr>
                                        <p:cTn id="18" dur="1" fill="hold">
                                          <p:stCondLst>
                                            <p:cond delay="0"/>
                                          </p:stCondLst>
                                        </p:cTn>
                                        <p:tgtEl>
                                          <p:spTgt spid="75"/>
                                        </p:tgtEl>
                                        <p:attrNameLst>
                                          <p:attrName>style.visibility</p:attrName>
                                        </p:attrNameLst>
                                      </p:cBhvr>
                                      <p:to>
                                        <p:strVal val="visible"/>
                                      </p:to>
                                    </p:set>
                                    <p:animEffect transition="in" filter="fade">
                                      <p:cBhvr>
                                        <p:cTn id="19" dur="1000"/>
                                        <p:tgtEl>
                                          <p:spTgt spid="75"/>
                                        </p:tgtEl>
                                      </p:cBhvr>
                                    </p:animEffect>
                                  </p:childTnLst>
                                </p:cTn>
                              </p:par>
                              <p:par>
                                <p:cTn id="20" presetID="10" presetClass="entr" presetSubtype="0" fill="hold" nodeType="withEffect">
                                  <p:stCondLst>
                                    <p:cond delay="0"/>
                                  </p:stCondLst>
                                  <p:childTnLst>
                                    <p:set>
                                      <p:cBhvr>
                                        <p:cTn id="21" dur="1" fill="hold">
                                          <p:stCondLst>
                                            <p:cond delay="0"/>
                                          </p:stCondLst>
                                        </p:cTn>
                                        <p:tgtEl>
                                          <p:spTgt spid="2050"/>
                                        </p:tgtEl>
                                        <p:attrNameLst>
                                          <p:attrName>style.visibility</p:attrName>
                                        </p:attrNameLst>
                                      </p:cBhvr>
                                      <p:to>
                                        <p:strVal val="visible"/>
                                      </p:to>
                                    </p:set>
                                    <p:animEffect transition="in" filter="fade">
                                      <p:cBhvr>
                                        <p:cTn id="22" dur="2000"/>
                                        <p:tgtEl>
                                          <p:spTgt spid="2050"/>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2000"/>
                                        <p:tgtEl>
                                          <p:spTgt spid="14"/>
                                        </p:tgtEl>
                                      </p:cBhvr>
                                    </p:animEffect>
                                  </p:childTnLst>
                                </p:cTn>
                              </p:par>
                              <p:par>
                                <p:cTn id="26" presetID="10" presetClass="entr" presetSubtype="0" fill="hold" nodeType="with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fade">
                                      <p:cBhvr>
                                        <p:cTn id="28" dur="2000"/>
                                        <p:tgtEl>
                                          <p:spTgt spid="2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61"/>
                                        </p:tgtEl>
                                        <p:attrNameLst>
                                          <p:attrName>style.visibility</p:attrName>
                                        </p:attrNameLst>
                                      </p:cBhvr>
                                      <p:to>
                                        <p:strVal val="visible"/>
                                      </p:to>
                                    </p:set>
                                    <p:animEffect transition="in" filter="fade">
                                      <p:cBhvr>
                                        <p:cTn id="31" dur="2000"/>
                                        <p:tgtEl>
                                          <p:spTgt spid="61"/>
                                        </p:tgtEl>
                                      </p:cBhvr>
                                    </p:animEffect>
                                  </p:childTnLst>
                                </p:cTn>
                              </p:par>
                              <p:par>
                                <p:cTn id="32" presetID="10" presetClass="entr" presetSubtype="0" fill="hold"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fade">
                                      <p:cBhvr>
                                        <p:cTn id="34" dur="2000"/>
                                        <p:tgtEl>
                                          <p:spTgt spid="24"/>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62"/>
                                        </p:tgtEl>
                                        <p:attrNameLst>
                                          <p:attrName>style.visibility</p:attrName>
                                        </p:attrNameLst>
                                      </p:cBhvr>
                                      <p:to>
                                        <p:strVal val="visible"/>
                                      </p:to>
                                    </p:set>
                                    <p:animEffect transition="in" filter="fade">
                                      <p:cBhvr>
                                        <p:cTn id="37" dur="2000"/>
                                        <p:tgtEl>
                                          <p:spTgt spid="62"/>
                                        </p:tgtEl>
                                      </p:cBhvr>
                                    </p:animEffect>
                                  </p:childTnLst>
                                </p:cTn>
                              </p:par>
                              <p:par>
                                <p:cTn id="38" presetID="10" presetClass="entr" presetSubtype="0" fill="hold" nodeType="withEffect">
                                  <p:stCondLst>
                                    <p:cond delay="0"/>
                                  </p:stCondLst>
                                  <p:childTnLst>
                                    <p:set>
                                      <p:cBhvr>
                                        <p:cTn id="39" dur="1" fill="hold">
                                          <p:stCondLst>
                                            <p:cond delay="0"/>
                                          </p:stCondLst>
                                        </p:cTn>
                                        <p:tgtEl>
                                          <p:spTgt spid="25"/>
                                        </p:tgtEl>
                                        <p:attrNameLst>
                                          <p:attrName>style.visibility</p:attrName>
                                        </p:attrNameLst>
                                      </p:cBhvr>
                                      <p:to>
                                        <p:strVal val="visible"/>
                                      </p:to>
                                    </p:set>
                                    <p:animEffect transition="in" filter="fade">
                                      <p:cBhvr>
                                        <p:cTn id="40" dur="2000"/>
                                        <p:tgtEl>
                                          <p:spTgt spid="25"/>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63"/>
                                        </p:tgtEl>
                                        <p:attrNameLst>
                                          <p:attrName>style.visibility</p:attrName>
                                        </p:attrNameLst>
                                      </p:cBhvr>
                                      <p:to>
                                        <p:strVal val="visible"/>
                                      </p:to>
                                    </p:set>
                                    <p:animEffect transition="in" filter="fade">
                                      <p:cBhvr>
                                        <p:cTn id="43" dur="2000"/>
                                        <p:tgtEl>
                                          <p:spTgt spid="63"/>
                                        </p:tgtEl>
                                      </p:cBhvr>
                                    </p:animEffect>
                                  </p:childTnLst>
                                </p:cTn>
                              </p:par>
                              <p:par>
                                <p:cTn id="44" presetID="10" presetClass="entr" presetSubtype="0" fill="hold" nodeType="withEffect">
                                  <p:stCondLst>
                                    <p:cond delay="0"/>
                                  </p:stCondLst>
                                  <p:childTnLst>
                                    <p:set>
                                      <p:cBhvr>
                                        <p:cTn id="45" dur="1" fill="hold">
                                          <p:stCondLst>
                                            <p:cond delay="0"/>
                                          </p:stCondLst>
                                        </p:cTn>
                                        <p:tgtEl>
                                          <p:spTgt spid="27"/>
                                        </p:tgtEl>
                                        <p:attrNameLst>
                                          <p:attrName>style.visibility</p:attrName>
                                        </p:attrNameLst>
                                      </p:cBhvr>
                                      <p:to>
                                        <p:strVal val="visible"/>
                                      </p:to>
                                    </p:set>
                                    <p:animEffect transition="in" filter="fade">
                                      <p:cBhvr>
                                        <p:cTn id="46" dur="2000"/>
                                        <p:tgtEl>
                                          <p:spTgt spid="27"/>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64"/>
                                        </p:tgtEl>
                                        <p:attrNameLst>
                                          <p:attrName>style.visibility</p:attrName>
                                        </p:attrNameLst>
                                      </p:cBhvr>
                                      <p:to>
                                        <p:strVal val="visible"/>
                                      </p:to>
                                    </p:set>
                                    <p:animEffect transition="in" filter="fade">
                                      <p:cBhvr>
                                        <p:cTn id="49" dur="2000"/>
                                        <p:tgtEl>
                                          <p:spTgt spid="64"/>
                                        </p:tgtEl>
                                      </p:cBhvr>
                                    </p:animEffect>
                                  </p:childTnLst>
                                </p:cTn>
                              </p:par>
                              <p:par>
                                <p:cTn id="50" presetID="10" presetClass="entr" presetSubtype="0" fill="hold" nodeType="withEffect">
                                  <p:stCondLst>
                                    <p:cond delay="0"/>
                                  </p:stCondLst>
                                  <p:childTnLst>
                                    <p:set>
                                      <p:cBhvr>
                                        <p:cTn id="51" dur="1" fill="hold">
                                          <p:stCondLst>
                                            <p:cond delay="0"/>
                                          </p:stCondLst>
                                        </p:cTn>
                                        <p:tgtEl>
                                          <p:spTgt spid="28"/>
                                        </p:tgtEl>
                                        <p:attrNameLst>
                                          <p:attrName>style.visibility</p:attrName>
                                        </p:attrNameLst>
                                      </p:cBhvr>
                                      <p:to>
                                        <p:strVal val="visible"/>
                                      </p:to>
                                    </p:set>
                                    <p:animEffect transition="in" filter="fade">
                                      <p:cBhvr>
                                        <p:cTn id="52" dur="2000"/>
                                        <p:tgtEl>
                                          <p:spTgt spid="28"/>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65"/>
                                        </p:tgtEl>
                                        <p:attrNameLst>
                                          <p:attrName>style.visibility</p:attrName>
                                        </p:attrNameLst>
                                      </p:cBhvr>
                                      <p:to>
                                        <p:strVal val="visible"/>
                                      </p:to>
                                    </p:set>
                                    <p:animEffect transition="in" filter="fade">
                                      <p:cBhvr>
                                        <p:cTn id="55" dur="2000"/>
                                        <p:tgtEl>
                                          <p:spTgt spid="65"/>
                                        </p:tgtEl>
                                      </p:cBhvr>
                                    </p:animEffect>
                                  </p:childTnLst>
                                </p:cTn>
                              </p:par>
                              <p:par>
                                <p:cTn id="56" presetID="10" presetClass="entr" presetSubtype="0" fill="hold" nodeType="withEffect">
                                  <p:stCondLst>
                                    <p:cond delay="0"/>
                                  </p:stCondLst>
                                  <p:childTnLst>
                                    <p:set>
                                      <p:cBhvr>
                                        <p:cTn id="57" dur="1" fill="hold">
                                          <p:stCondLst>
                                            <p:cond delay="0"/>
                                          </p:stCondLst>
                                        </p:cTn>
                                        <p:tgtEl>
                                          <p:spTgt spid="29"/>
                                        </p:tgtEl>
                                        <p:attrNameLst>
                                          <p:attrName>style.visibility</p:attrName>
                                        </p:attrNameLst>
                                      </p:cBhvr>
                                      <p:to>
                                        <p:strVal val="visible"/>
                                      </p:to>
                                    </p:set>
                                    <p:animEffect transition="in" filter="fade">
                                      <p:cBhvr>
                                        <p:cTn id="58" dur="2000"/>
                                        <p:tgtEl>
                                          <p:spTgt spid="29"/>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66"/>
                                        </p:tgtEl>
                                        <p:attrNameLst>
                                          <p:attrName>style.visibility</p:attrName>
                                        </p:attrNameLst>
                                      </p:cBhvr>
                                      <p:to>
                                        <p:strVal val="visible"/>
                                      </p:to>
                                    </p:set>
                                    <p:animEffect transition="in" filter="fade">
                                      <p:cBhvr>
                                        <p:cTn id="61" dur="2000"/>
                                        <p:tgtEl>
                                          <p:spTgt spid="66"/>
                                        </p:tgtEl>
                                      </p:cBhvr>
                                    </p:animEffect>
                                  </p:childTnLst>
                                </p:cTn>
                              </p:par>
                              <p:par>
                                <p:cTn id="62" presetID="10" presetClass="entr" presetSubtype="0" fill="hold" nodeType="withEffect">
                                  <p:stCondLst>
                                    <p:cond delay="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2000"/>
                                        <p:tgtEl>
                                          <p:spTgt spid="30"/>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67"/>
                                        </p:tgtEl>
                                        <p:attrNameLst>
                                          <p:attrName>style.visibility</p:attrName>
                                        </p:attrNameLst>
                                      </p:cBhvr>
                                      <p:to>
                                        <p:strVal val="visible"/>
                                      </p:to>
                                    </p:set>
                                    <p:animEffect transition="in" filter="fade">
                                      <p:cBhvr>
                                        <p:cTn id="67" dur="2000"/>
                                        <p:tgtEl>
                                          <p:spTgt spid="67"/>
                                        </p:tgtEl>
                                      </p:cBhvr>
                                    </p:animEffect>
                                  </p:childTnLst>
                                </p:cTn>
                              </p:par>
                              <p:par>
                                <p:cTn id="68" presetID="10" presetClass="entr" presetSubtype="0" fill="hold" nodeType="withEffect">
                                  <p:stCondLst>
                                    <p:cond delay="0"/>
                                  </p:stCondLst>
                                  <p:childTnLst>
                                    <p:set>
                                      <p:cBhvr>
                                        <p:cTn id="69" dur="1" fill="hold">
                                          <p:stCondLst>
                                            <p:cond delay="0"/>
                                          </p:stCondLst>
                                        </p:cTn>
                                        <p:tgtEl>
                                          <p:spTgt spid="37"/>
                                        </p:tgtEl>
                                        <p:attrNameLst>
                                          <p:attrName>style.visibility</p:attrName>
                                        </p:attrNameLst>
                                      </p:cBhvr>
                                      <p:to>
                                        <p:strVal val="visible"/>
                                      </p:to>
                                    </p:set>
                                    <p:animEffect transition="in" filter="fade">
                                      <p:cBhvr>
                                        <p:cTn id="70" dur="2000"/>
                                        <p:tgtEl>
                                          <p:spTgt spid="37"/>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8"/>
                                        </p:tgtEl>
                                        <p:attrNameLst>
                                          <p:attrName>style.visibility</p:attrName>
                                        </p:attrNameLst>
                                      </p:cBhvr>
                                      <p:to>
                                        <p:strVal val="visible"/>
                                      </p:to>
                                    </p:set>
                                    <p:animEffect transition="in" filter="fade">
                                      <p:cBhvr>
                                        <p:cTn id="73" dur="2000"/>
                                        <p:tgtEl>
                                          <p:spTgt spid="38"/>
                                        </p:tgtEl>
                                      </p:cBhvr>
                                    </p:animEffect>
                                  </p:childTnLst>
                                </p:cTn>
                              </p:par>
                              <p:par>
                                <p:cTn id="74" presetID="10" presetClass="entr" presetSubtype="0" fill="hold" nodeType="withEffect">
                                  <p:stCondLst>
                                    <p:cond delay="0"/>
                                  </p:stCondLst>
                                  <p:childTnLst>
                                    <p:set>
                                      <p:cBhvr>
                                        <p:cTn id="75" dur="1" fill="hold">
                                          <p:stCondLst>
                                            <p:cond delay="0"/>
                                          </p:stCondLst>
                                        </p:cTn>
                                        <p:tgtEl>
                                          <p:spTgt spid="53"/>
                                        </p:tgtEl>
                                        <p:attrNameLst>
                                          <p:attrName>style.visibility</p:attrName>
                                        </p:attrNameLst>
                                      </p:cBhvr>
                                      <p:to>
                                        <p:strVal val="visible"/>
                                      </p:to>
                                    </p:set>
                                    <p:animEffect transition="in" filter="fade">
                                      <p:cBhvr>
                                        <p:cTn id="76" dur="2000"/>
                                        <p:tgtEl>
                                          <p:spTgt spid="53"/>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68"/>
                                        </p:tgtEl>
                                        <p:attrNameLst>
                                          <p:attrName>style.visibility</p:attrName>
                                        </p:attrNameLst>
                                      </p:cBhvr>
                                      <p:to>
                                        <p:strVal val="visible"/>
                                      </p:to>
                                    </p:set>
                                    <p:animEffect transition="in" filter="fade">
                                      <p:cBhvr>
                                        <p:cTn id="79" dur="2000"/>
                                        <p:tgtEl>
                                          <p:spTgt spid="68"/>
                                        </p:tgtEl>
                                      </p:cBhvr>
                                    </p:animEffect>
                                  </p:childTnLst>
                                </p:cTn>
                              </p:par>
                              <p:par>
                                <p:cTn id="80" presetID="10" presetClass="entr" presetSubtype="0" fill="hold" nodeType="withEffect">
                                  <p:stCondLst>
                                    <p:cond delay="0"/>
                                  </p:stCondLst>
                                  <p:childTnLst>
                                    <p:set>
                                      <p:cBhvr>
                                        <p:cTn id="81" dur="1" fill="hold">
                                          <p:stCondLst>
                                            <p:cond delay="0"/>
                                          </p:stCondLst>
                                        </p:cTn>
                                        <p:tgtEl>
                                          <p:spTgt spid="54"/>
                                        </p:tgtEl>
                                        <p:attrNameLst>
                                          <p:attrName>style.visibility</p:attrName>
                                        </p:attrNameLst>
                                      </p:cBhvr>
                                      <p:to>
                                        <p:strVal val="visible"/>
                                      </p:to>
                                    </p:set>
                                    <p:animEffect transition="in" filter="fade">
                                      <p:cBhvr>
                                        <p:cTn id="82" dur="2000"/>
                                        <p:tgtEl>
                                          <p:spTgt spid="54"/>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69"/>
                                        </p:tgtEl>
                                        <p:attrNameLst>
                                          <p:attrName>style.visibility</p:attrName>
                                        </p:attrNameLst>
                                      </p:cBhvr>
                                      <p:to>
                                        <p:strVal val="visible"/>
                                      </p:to>
                                    </p:set>
                                    <p:animEffect transition="in" filter="fade">
                                      <p:cBhvr>
                                        <p:cTn id="85" dur="2000"/>
                                        <p:tgtEl>
                                          <p:spTgt spid="69"/>
                                        </p:tgtEl>
                                      </p:cBhvr>
                                    </p:animEffect>
                                  </p:childTnLst>
                                </p:cTn>
                              </p:par>
                              <p:par>
                                <p:cTn id="86" presetID="10" presetClass="entr" presetSubtype="0" fill="hold" nodeType="withEffect">
                                  <p:stCondLst>
                                    <p:cond delay="0"/>
                                  </p:stCondLst>
                                  <p:childTnLst>
                                    <p:set>
                                      <p:cBhvr>
                                        <p:cTn id="87" dur="1" fill="hold">
                                          <p:stCondLst>
                                            <p:cond delay="0"/>
                                          </p:stCondLst>
                                        </p:cTn>
                                        <p:tgtEl>
                                          <p:spTgt spid="55"/>
                                        </p:tgtEl>
                                        <p:attrNameLst>
                                          <p:attrName>style.visibility</p:attrName>
                                        </p:attrNameLst>
                                      </p:cBhvr>
                                      <p:to>
                                        <p:strVal val="visible"/>
                                      </p:to>
                                    </p:set>
                                    <p:animEffect transition="in" filter="fade">
                                      <p:cBhvr>
                                        <p:cTn id="88" dur="2000"/>
                                        <p:tgtEl>
                                          <p:spTgt spid="55"/>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70"/>
                                        </p:tgtEl>
                                        <p:attrNameLst>
                                          <p:attrName>style.visibility</p:attrName>
                                        </p:attrNameLst>
                                      </p:cBhvr>
                                      <p:to>
                                        <p:strVal val="visible"/>
                                      </p:to>
                                    </p:set>
                                    <p:animEffect transition="in" filter="fade">
                                      <p:cBhvr>
                                        <p:cTn id="91" dur="2000"/>
                                        <p:tgtEl>
                                          <p:spTgt spid="70"/>
                                        </p:tgtEl>
                                      </p:cBhvr>
                                    </p:animEffect>
                                  </p:childTnLst>
                                </p:cTn>
                              </p:par>
                              <p:par>
                                <p:cTn id="92" presetID="10" presetClass="entr" presetSubtype="0" fill="hold" nodeType="withEffect">
                                  <p:stCondLst>
                                    <p:cond delay="0"/>
                                  </p:stCondLst>
                                  <p:childTnLst>
                                    <p:set>
                                      <p:cBhvr>
                                        <p:cTn id="93" dur="1" fill="hold">
                                          <p:stCondLst>
                                            <p:cond delay="0"/>
                                          </p:stCondLst>
                                        </p:cTn>
                                        <p:tgtEl>
                                          <p:spTgt spid="56"/>
                                        </p:tgtEl>
                                        <p:attrNameLst>
                                          <p:attrName>style.visibility</p:attrName>
                                        </p:attrNameLst>
                                      </p:cBhvr>
                                      <p:to>
                                        <p:strVal val="visible"/>
                                      </p:to>
                                    </p:set>
                                    <p:animEffect transition="in" filter="fade">
                                      <p:cBhvr>
                                        <p:cTn id="94" dur="2000"/>
                                        <p:tgtEl>
                                          <p:spTgt spid="56"/>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71"/>
                                        </p:tgtEl>
                                        <p:attrNameLst>
                                          <p:attrName>style.visibility</p:attrName>
                                        </p:attrNameLst>
                                      </p:cBhvr>
                                      <p:to>
                                        <p:strVal val="visible"/>
                                      </p:to>
                                    </p:set>
                                    <p:animEffect transition="in" filter="fade">
                                      <p:cBhvr>
                                        <p:cTn id="97" dur="2000"/>
                                        <p:tgtEl>
                                          <p:spTgt spid="71"/>
                                        </p:tgtEl>
                                      </p:cBhvr>
                                    </p:animEffect>
                                  </p:childTnLst>
                                </p:cTn>
                              </p:par>
                              <p:par>
                                <p:cTn id="98" presetID="10" presetClass="entr" presetSubtype="0" fill="hold" nodeType="withEffect">
                                  <p:stCondLst>
                                    <p:cond delay="0"/>
                                  </p:stCondLst>
                                  <p:childTnLst>
                                    <p:set>
                                      <p:cBhvr>
                                        <p:cTn id="99" dur="1" fill="hold">
                                          <p:stCondLst>
                                            <p:cond delay="0"/>
                                          </p:stCondLst>
                                        </p:cTn>
                                        <p:tgtEl>
                                          <p:spTgt spid="57"/>
                                        </p:tgtEl>
                                        <p:attrNameLst>
                                          <p:attrName>style.visibility</p:attrName>
                                        </p:attrNameLst>
                                      </p:cBhvr>
                                      <p:to>
                                        <p:strVal val="visible"/>
                                      </p:to>
                                    </p:set>
                                    <p:animEffect transition="in" filter="fade">
                                      <p:cBhvr>
                                        <p:cTn id="100" dur="2000"/>
                                        <p:tgtEl>
                                          <p:spTgt spid="57"/>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72"/>
                                        </p:tgtEl>
                                        <p:attrNameLst>
                                          <p:attrName>style.visibility</p:attrName>
                                        </p:attrNameLst>
                                      </p:cBhvr>
                                      <p:to>
                                        <p:strVal val="visible"/>
                                      </p:to>
                                    </p:set>
                                    <p:animEffect transition="in" filter="fade">
                                      <p:cBhvr>
                                        <p:cTn id="103" dur="2000"/>
                                        <p:tgtEl>
                                          <p:spTgt spid="72"/>
                                        </p:tgtEl>
                                      </p:cBhvr>
                                    </p:animEffect>
                                  </p:childTnLst>
                                </p:cTn>
                              </p:par>
                              <p:par>
                                <p:cTn id="104" presetID="10" presetClass="entr" presetSubtype="0" fill="hold" nodeType="withEffect">
                                  <p:stCondLst>
                                    <p:cond delay="0"/>
                                  </p:stCondLst>
                                  <p:childTnLst>
                                    <p:set>
                                      <p:cBhvr>
                                        <p:cTn id="105" dur="1" fill="hold">
                                          <p:stCondLst>
                                            <p:cond delay="0"/>
                                          </p:stCondLst>
                                        </p:cTn>
                                        <p:tgtEl>
                                          <p:spTgt spid="58"/>
                                        </p:tgtEl>
                                        <p:attrNameLst>
                                          <p:attrName>style.visibility</p:attrName>
                                        </p:attrNameLst>
                                      </p:cBhvr>
                                      <p:to>
                                        <p:strVal val="visible"/>
                                      </p:to>
                                    </p:set>
                                    <p:animEffect transition="in" filter="fade">
                                      <p:cBhvr>
                                        <p:cTn id="106" dur="2000"/>
                                        <p:tgtEl>
                                          <p:spTgt spid="58"/>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73"/>
                                        </p:tgtEl>
                                        <p:attrNameLst>
                                          <p:attrName>style.visibility</p:attrName>
                                        </p:attrNameLst>
                                      </p:cBhvr>
                                      <p:to>
                                        <p:strVal val="visible"/>
                                      </p:to>
                                    </p:set>
                                    <p:animEffect transition="in" filter="fade">
                                      <p:cBhvr>
                                        <p:cTn id="109" dur="2000"/>
                                        <p:tgtEl>
                                          <p:spTgt spid="73"/>
                                        </p:tgtEl>
                                      </p:cBhvr>
                                    </p:animEffect>
                                  </p:childTnLst>
                                </p:cTn>
                              </p:par>
                              <p:par>
                                <p:cTn id="110" presetID="10" presetClass="entr" presetSubtype="0" fill="hold" nodeType="withEffect">
                                  <p:stCondLst>
                                    <p:cond delay="0"/>
                                  </p:stCondLst>
                                  <p:childTnLst>
                                    <p:set>
                                      <p:cBhvr>
                                        <p:cTn id="111" dur="1" fill="hold">
                                          <p:stCondLst>
                                            <p:cond delay="0"/>
                                          </p:stCondLst>
                                        </p:cTn>
                                        <p:tgtEl>
                                          <p:spTgt spid="59"/>
                                        </p:tgtEl>
                                        <p:attrNameLst>
                                          <p:attrName>style.visibility</p:attrName>
                                        </p:attrNameLst>
                                      </p:cBhvr>
                                      <p:to>
                                        <p:strVal val="visible"/>
                                      </p:to>
                                    </p:set>
                                    <p:animEffect transition="in" filter="fade">
                                      <p:cBhvr>
                                        <p:cTn id="112" dur="2000"/>
                                        <p:tgtEl>
                                          <p:spTgt spid="59"/>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74"/>
                                        </p:tgtEl>
                                        <p:attrNameLst>
                                          <p:attrName>style.visibility</p:attrName>
                                        </p:attrNameLst>
                                      </p:cBhvr>
                                      <p:to>
                                        <p:strVal val="visible"/>
                                      </p:to>
                                    </p:set>
                                    <p:animEffect transition="in" filter="fade">
                                      <p:cBhvr>
                                        <p:cTn id="115" dur="2000"/>
                                        <p:tgtEl>
                                          <p:spTgt spid="74"/>
                                        </p:tgtEl>
                                      </p:cBhvr>
                                    </p:animEffect>
                                  </p:childTnLst>
                                </p:cTn>
                              </p:par>
                            </p:childTnLst>
                          </p:cTn>
                        </p:par>
                        <p:par>
                          <p:cTn id="116" fill="hold">
                            <p:stCondLst>
                              <p:cond delay="4000"/>
                            </p:stCondLst>
                            <p:childTnLst>
                              <p:par>
                                <p:cTn id="117" presetID="53" presetClass="entr" presetSubtype="0" fill="hold" nodeType="afterEffect">
                                  <p:stCondLst>
                                    <p:cond delay="0"/>
                                  </p:stCondLst>
                                  <p:childTnLst>
                                    <p:set>
                                      <p:cBhvr>
                                        <p:cTn id="118" dur="1" fill="hold">
                                          <p:stCondLst>
                                            <p:cond delay="0"/>
                                          </p:stCondLst>
                                        </p:cTn>
                                        <p:tgtEl>
                                          <p:spTgt spid="77"/>
                                        </p:tgtEl>
                                        <p:attrNameLst>
                                          <p:attrName>style.visibility</p:attrName>
                                        </p:attrNameLst>
                                      </p:cBhvr>
                                      <p:to>
                                        <p:strVal val="visible"/>
                                      </p:to>
                                    </p:set>
                                    <p:anim calcmode="lin" valueType="num">
                                      <p:cBhvr>
                                        <p:cTn id="119" dur="1000" fill="hold"/>
                                        <p:tgtEl>
                                          <p:spTgt spid="77"/>
                                        </p:tgtEl>
                                        <p:attrNameLst>
                                          <p:attrName>ppt_w</p:attrName>
                                        </p:attrNameLst>
                                      </p:cBhvr>
                                      <p:tavLst>
                                        <p:tav tm="0">
                                          <p:val>
                                            <p:fltVal val="0"/>
                                          </p:val>
                                        </p:tav>
                                        <p:tav tm="100000">
                                          <p:val>
                                            <p:strVal val="#ppt_w"/>
                                          </p:val>
                                        </p:tav>
                                      </p:tavLst>
                                    </p:anim>
                                    <p:anim calcmode="lin" valueType="num">
                                      <p:cBhvr>
                                        <p:cTn id="120" dur="1000" fill="hold"/>
                                        <p:tgtEl>
                                          <p:spTgt spid="77"/>
                                        </p:tgtEl>
                                        <p:attrNameLst>
                                          <p:attrName>ppt_h</p:attrName>
                                        </p:attrNameLst>
                                      </p:cBhvr>
                                      <p:tavLst>
                                        <p:tav tm="0">
                                          <p:val>
                                            <p:fltVal val="0"/>
                                          </p:val>
                                        </p:tav>
                                        <p:tav tm="100000">
                                          <p:val>
                                            <p:strVal val="#ppt_h"/>
                                          </p:val>
                                        </p:tav>
                                      </p:tavLst>
                                    </p:anim>
                                    <p:animEffect transition="in" filter="fade">
                                      <p:cBhvr>
                                        <p:cTn id="121" dur="1000"/>
                                        <p:tgtEl>
                                          <p:spTgt spid="77"/>
                                        </p:tgtEl>
                                      </p:cBhvr>
                                    </p:animEffect>
                                  </p:childTnLst>
                                </p:cTn>
                              </p:par>
                            </p:childTnLst>
                          </p:cTn>
                        </p:par>
                        <p:par>
                          <p:cTn id="122" fill="hold">
                            <p:stCondLst>
                              <p:cond delay="5000"/>
                            </p:stCondLst>
                            <p:childTnLst>
                              <p:par>
                                <p:cTn id="123" presetID="53" presetClass="entr" presetSubtype="0" fill="hold" nodeType="afterEffect">
                                  <p:stCondLst>
                                    <p:cond delay="0"/>
                                  </p:stCondLst>
                                  <p:childTnLst>
                                    <p:set>
                                      <p:cBhvr>
                                        <p:cTn id="124" dur="1" fill="hold">
                                          <p:stCondLst>
                                            <p:cond delay="0"/>
                                          </p:stCondLst>
                                        </p:cTn>
                                        <p:tgtEl>
                                          <p:spTgt spid="76"/>
                                        </p:tgtEl>
                                        <p:attrNameLst>
                                          <p:attrName>style.visibility</p:attrName>
                                        </p:attrNameLst>
                                      </p:cBhvr>
                                      <p:to>
                                        <p:strVal val="visible"/>
                                      </p:to>
                                    </p:set>
                                    <p:anim calcmode="lin" valueType="num">
                                      <p:cBhvr>
                                        <p:cTn id="125" dur="1000" fill="hold"/>
                                        <p:tgtEl>
                                          <p:spTgt spid="76"/>
                                        </p:tgtEl>
                                        <p:attrNameLst>
                                          <p:attrName>ppt_w</p:attrName>
                                        </p:attrNameLst>
                                      </p:cBhvr>
                                      <p:tavLst>
                                        <p:tav tm="0">
                                          <p:val>
                                            <p:fltVal val="0"/>
                                          </p:val>
                                        </p:tav>
                                        <p:tav tm="100000">
                                          <p:val>
                                            <p:strVal val="#ppt_w"/>
                                          </p:val>
                                        </p:tav>
                                      </p:tavLst>
                                    </p:anim>
                                    <p:anim calcmode="lin" valueType="num">
                                      <p:cBhvr>
                                        <p:cTn id="126" dur="1000" fill="hold"/>
                                        <p:tgtEl>
                                          <p:spTgt spid="76"/>
                                        </p:tgtEl>
                                        <p:attrNameLst>
                                          <p:attrName>ppt_h</p:attrName>
                                        </p:attrNameLst>
                                      </p:cBhvr>
                                      <p:tavLst>
                                        <p:tav tm="0">
                                          <p:val>
                                            <p:fltVal val="0"/>
                                          </p:val>
                                        </p:tav>
                                        <p:tav tm="100000">
                                          <p:val>
                                            <p:strVal val="#ppt_h"/>
                                          </p:val>
                                        </p:tav>
                                      </p:tavLst>
                                    </p:anim>
                                    <p:animEffect transition="in" filter="fade">
                                      <p:cBhvr>
                                        <p:cTn id="127"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61" grpId="0"/>
      <p:bldP spid="62" grpId="0"/>
      <p:bldP spid="63" grpId="0"/>
      <p:bldP spid="64" grpId="0"/>
      <p:bldP spid="65" grpId="0"/>
      <p:bldP spid="66" grpId="0"/>
      <p:bldP spid="67" grpId="0"/>
      <p:bldP spid="68" grpId="0"/>
      <p:bldP spid="69" grpId="0"/>
      <p:bldP spid="70" grpId="0"/>
      <p:bldP spid="71" grpId="0"/>
      <p:bldP spid="72" grpId="0"/>
      <p:bldP spid="73" grpId="0"/>
      <p:bldP spid="74" grpId="0"/>
      <p:bldP spid="75" grpId="0"/>
      <p:bldP spid="38" grpId="0"/>
      <p:bldP spid="39" grpId="0"/>
    </p:bldLst>
  </p:timing>
</p:sld>
</file>

<file path=ppt/slides/slide314.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 (جلسه بیست و پنجم)</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17. قالب توصيفي</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دراين روش مربّیبه‏تنهايي يا با كمك دانش‌آموزان، موضوع يا مفهوم ديني را ازابعادوزواياي گوناگون توصيف مي‌كند.</a:t>
                      </a:r>
                      <a:endParaRPr lang="en-US"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به عنوان نمونه، براي توصيف يك شخص، وي را از جهات مختلف بررسي مي‏كنيم؛ مثلاً:قد، وزن، رنگ‌پوست، سن، جنسيّت، مو، لباسو پوشش، نژاد و...</a:t>
                      </a:r>
                      <a:endParaRPr lang="en-US"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مستند قرآنی:</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برای نمونه مي‌توان به توصيف بهشت درسوره‏ی واقعه اشاره کرد:</a:t>
                      </a:r>
                      <a:endParaRPr lang="en-US" sz="2200" b="1" kern="1200" dirty="0" smtClean="0">
                        <a:solidFill>
                          <a:schemeClr val="tx1"/>
                        </a:solidFill>
                        <a:latin typeface="+mn-lt"/>
                        <a:ea typeface="+mn-ea"/>
                        <a:cs typeface="B Lotus" pitchFamily="2" charset="-78"/>
                      </a:endParaRPr>
                    </a:p>
                    <a:p>
                      <a:pPr algn="just">
                        <a:lnSpc>
                          <a:spcPct val="150000"/>
                        </a:lnSpc>
                      </a:pPr>
                      <a:r>
                        <a:rPr lang="ar-SA" sz="2200" b="1" kern="1200" dirty="0" smtClean="0">
                          <a:solidFill>
                            <a:schemeClr val="tx1"/>
                          </a:solidFill>
                          <a:latin typeface="+mn-lt"/>
                          <a:ea typeface="+mn-ea"/>
                          <a:cs typeface="B Lotus" pitchFamily="2" charset="-78"/>
                        </a:rPr>
                        <a:t>الف) خداوند متعال همچنین در سوره‏ی زلزال احوال زمين و زمينيان را هنگام قيامت، توصيف نموده است. </a:t>
                      </a:r>
                      <a:endParaRPr lang="fa-IR" sz="2200" b="0"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234384" y="122418"/>
            <a:ext cx="2110584"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وپنجم</a:t>
            </a:r>
          </a:p>
          <a:p>
            <a:pPr algn="ctr"/>
            <a:r>
              <a:rPr lang="fa-IR" sz="1700" b="1" dirty="0" smtClean="0">
                <a:effectLst>
                  <a:glow rad="101600">
                    <a:schemeClr val="accent3">
                      <a:satMod val="175000"/>
                      <a:alpha val="40000"/>
                    </a:schemeClr>
                  </a:glow>
                </a:effectLst>
                <a:cs typeface="B Mitra" pitchFamily="2" charset="-78"/>
              </a:rPr>
              <a:t>قالب توصیفی</a:t>
            </a:r>
          </a:p>
        </p:txBody>
      </p:sp>
      <p:sp>
        <p:nvSpPr>
          <p:cNvPr id="17" name="Rounded Rectangle 16">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9" name="Rounded Rectangle 18">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20" name="Rounded Rectangle 19">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22" name="Rounded Rectangle 21">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23" name="Rounded Rectangle 22">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24" name="Rounded Rectangle 23">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25" name="Rounded Rectangle 24">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27" name="Rounded Rectangle 26">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28" name="Rounded Rectangle 27">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29" name="Rounded Rectangle 28">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0-#ppt_w/2"/>
                                          </p:val>
                                        </p:tav>
                                        <p:tav tm="100000">
                                          <p:val>
                                            <p:strVal val="#ppt_x"/>
                                          </p:val>
                                        </p:tav>
                                      </p:tavLst>
                                    </p:anim>
                                    <p:anim calcmode="lin" valueType="num">
                                      <p:cBhvr additive="base">
                                        <p:cTn id="32" dur="1000" fill="hold"/>
                                        <p:tgtEl>
                                          <p:spTgt spid="17"/>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0-#ppt_w/2"/>
                                          </p:val>
                                        </p:tav>
                                        <p:tav tm="100000">
                                          <p:val>
                                            <p:strVal val="#ppt_x"/>
                                          </p:val>
                                        </p:tav>
                                      </p:tavLst>
                                    </p:anim>
                                    <p:anim calcmode="lin" valueType="num">
                                      <p:cBhvr additive="base">
                                        <p:cTn id="36" dur="1000" fill="hold"/>
                                        <p:tgtEl>
                                          <p:spTgt spid="18"/>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1000" fill="hold"/>
                                        <p:tgtEl>
                                          <p:spTgt spid="19"/>
                                        </p:tgtEl>
                                        <p:attrNameLst>
                                          <p:attrName>ppt_x</p:attrName>
                                        </p:attrNameLst>
                                      </p:cBhvr>
                                      <p:tavLst>
                                        <p:tav tm="0">
                                          <p:val>
                                            <p:strVal val="0-#ppt_w/2"/>
                                          </p:val>
                                        </p:tav>
                                        <p:tav tm="100000">
                                          <p:val>
                                            <p:strVal val="#ppt_x"/>
                                          </p:val>
                                        </p:tav>
                                      </p:tavLst>
                                    </p:anim>
                                    <p:anim calcmode="lin" valueType="num">
                                      <p:cBhvr additive="base">
                                        <p:cTn id="40" dur="1000" fill="hold"/>
                                        <p:tgtEl>
                                          <p:spTgt spid="19"/>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1000" fill="hold"/>
                                        <p:tgtEl>
                                          <p:spTgt spid="20"/>
                                        </p:tgtEl>
                                        <p:attrNameLst>
                                          <p:attrName>ppt_x</p:attrName>
                                        </p:attrNameLst>
                                      </p:cBhvr>
                                      <p:tavLst>
                                        <p:tav tm="0">
                                          <p:val>
                                            <p:strVal val="0-#ppt_w/2"/>
                                          </p:val>
                                        </p:tav>
                                        <p:tav tm="100000">
                                          <p:val>
                                            <p:strVal val="#ppt_x"/>
                                          </p:val>
                                        </p:tav>
                                      </p:tavLst>
                                    </p:anim>
                                    <p:anim calcmode="lin" valueType="num">
                                      <p:cBhvr additive="base">
                                        <p:cTn id="44" dur="1000" fill="hold"/>
                                        <p:tgtEl>
                                          <p:spTgt spid="20"/>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22"/>
                                        </p:tgtEl>
                                        <p:attrNameLst>
                                          <p:attrName>style.visibility</p:attrName>
                                        </p:attrNameLst>
                                      </p:cBhvr>
                                      <p:to>
                                        <p:strVal val="visible"/>
                                      </p:to>
                                    </p:set>
                                    <p:anim calcmode="lin" valueType="num">
                                      <p:cBhvr additive="base">
                                        <p:cTn id="47" dur="1000" fill="hold"/>
                                        <p:tgtEl>
                                          <p:spTgt spid="22"/>
                                        </p:tgtEl>
                                        <p:attrNameLst>
                                          <p:attrName>ppt_x</p:attrName>
                                        </p:attrNameLst>
                                      </p:cBhvr>
                                      <p:tavLst>
                                        <p:tav tm="0">
                                          <p:val>
                                            <p:strVal val="0-#ppt_w/2"/>
                                          </p:val>
                                        </p:tav>
                                        <p:tav tm="100000">
                                          <p:val>
                                            <p:strVal val="#ppt_x"/>
                                          </p:val>
                                        </p:tav>
                                      </p:tavLst>
                                    </p:anim>
                                    <p:anim calcmode="lin" valueType="num">
                                      <p:cBhvr additive="base">
                                        <p:cTn id="48" dur="1000" fill="hold"/>
                                        <p:tgtEl>
                                          <p:spTgt spid="2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1000" fill="hold"/>
                                        <p:tgtEl>
                                          <p:spTgt spid="23"/>
                                        </p:tgtEl>
                                        <p:attrNameLst>
                                          <p:attrName>ppt_x</p:attrName>
                                        </p:attrNameLst>
                                      </p:cBhvr>
                                      <p:tavLst>
                                        <p:tav tm="0">
                                          <p:val>
                                            <p:strVal val="0-#ppt_w/2"/>
                                          </p:val>
                                        </p:tav>
                                        <p:tav tm="100000">
                                          <p:val>
                                            <p:strVal val="#ppt_x"/>
                                          </p:val>
                                        </p:tav>
                                      </p:tavLst>
                                    </p:anim>
                                    <p:anim calcmode="lin" valueType="num">
                                      <p:cBhvr additive="base">
                                        <p:cTn id="52" dur="1000" fill="hold"/>
                                        <p:tgtEl>
                                          <p:spTgt spid="2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24"/>
                                        </p:tgtEl>
                                        <p:attrNameLst>
                                          <p:attrName>style.visibility</p:attrName>
                                        </p:attrNameLst>
                                      </p:cBhvr>
                                      <p:to>
                                        <p:strVal val="visible"/>
                                      </p:to>
                                    </p:set>
                                    <p:anim calcmode="lin" valueType="num">
                                      <p:cBhvr additive="base">
                                        <p:cTn id="55" dur="1000" fill="hold"/>
                                        <p:tgtEl>
                                          <p:spTgt spid="24"/>
                                        </p:tgtEl>
                                        <p:attrNameLst>
                                          <p:attrName>ppt_x</p:attrName>
                                        </p:attrNameLst>
                                      </p:cBhvr>
                                      <p:tavLst>
                                        <p:tav tm="0">
                                          <p:val>
                                            <p:strVal val="0-#ppt_w/2"/>
                                          </p:val>
                                        </p:tav>
                                        <p:tav tm="100000">
                                          <p:val>
                                            <p:strVal val="#ppt_x"/>
                                          </p:val>
                                        </p:tav>
                                      </p:tavLst>
                                    </p:anim>
                                    <p:anim calcmode="lin" valueType="num">
                                      <p:cBhvr additive="base">
                                        <p:cTn id="56" dur="1000" fill="hold"/>
                                        <p:tgtEl>
                                          <p:spTgt spid="2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cBhvr additive="base">
                                        <p:cTn id="59" dur="1000" fill="hold"/>
                                        <p:tgtEl>
                                          <p:spTgt spid="25"/>
                                        </p:tgtEl>
                                        <p:attrNameLst>
                                          <p:attrName>ppt_x</p:attrName>
                                        </p:attrNameLst>
                                      </p:cBhvr>
                                      <p:tavLst>
                                        <p:tav tm="0">
                                          <p:val>
                                            <p:strVal val="0-#ppt_w/2"/>
                                          </p:val>
                                        </p:tav>
                                        <p:tav tm="100000">
                                          <p:val>
                                            <p:strVal val="#ppt_x"/>
                                          </p:val>
                                        </p:tav>
                                      </p:tavLst>
                                    </p:anim>
                                    <p:anim calcmode="lin" valueType="num">
                                      <p:cBhvr additive="base">
                                        <p:cTn id="60" dur="1000" fill="hold"/>
                                        <p:tgtEl>
                                          <p:spTgt spid="2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0-#ppt_w/2"/>
                                          </p:val>
                                        </p:tav>
                                        <p:tav tm="100000">
                                          <p:val>
                                            <p:strVal val="#ppt_x"/>
                                          </p:val>
                                        </p:tav>
                                      </p:tavLst>
                                    </p:anim>
                                    <p:anim calcmode="lin" valueType="num">
                                      <p:cBhvr additive="base">
                                        <p:cTn id="64" dur="1000" fill="hold"/>
                                        <p:tgtEl>
                                          <p:spTgt spid="27"/>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0-#ppt_w/2"/>
                                          </p:val>
                                        </p:tav>
                                        <p:tav tm="100000">
                                          <p:val>
                                            <p:strVal val="#ppt_x"/>
                                          </p:val>
                                        </p:tav>
                                      </p:tavLst>
                                    </p:anim>
                                    <p:anim calcmode="lin" valueType="num">
                                      <p:cBhvr additive="base">
                                        <p:cTn id="68" dur="1000" fill="hold"/>
                                        <p:tgtEl>
                                          <p:spTgt spid="28"/>
                                        </p:tgtEl>
                                        <p:attrNameLst>
                                          <p:attrName>ppt_y</p:attrName>
                                        </p:attrNameLst>
                                      </p:cBhvr>
                                      <p:tavLst>
                                        <p:tav tm="0">
                                          <p:val>
                                            <p:strVal val="#ppt_y"/>
                                          </p:val>
                                        </p:tav>
                                        <p:tav tm="100000">
                                          <p:val>
                                            <p:strVal val="#ppt_y"/>
                                          </p:val>
                                        </p:tav>
                                      </p:tavLst>
                                    </p:anim>
                                  </p:childTnLst>
                                </p:cTn>
                              </p:par>
                              <p:par>
                                <p:cTn id="69" presetID="7" presetClass="entr" presetSubtype="8"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0-#ppt_w/2"/>
                                          </p:val>
                                        </p:tav>
                                        <p:tav tm="100000">
                                          <p:val>
                                            <p:strVal val="#ppt_x"/>
                                          </p:val>
                                        </p:tav>
                                      </p:tavLst>
                                    </p:anim>
                                    <p:anim calcmode="lin" valueType="num">
                                      <p:cBhvr additive="base">
                                        <p:cTn id="72" dur="1000" fill="hold"/>
                                        <p:tgtEl>
                                          <p:spTgt spid="29"/>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7" grpId="0" animBg="1"/>
      <p:bldP spid="18" grpId="0" animBg="1"/>
      <p:bldP spid="19" grpId="0" animBg="1"/>
      <p:bldP spid="20" grpId="0" animBg="1"/>
      <p:bldP spid="22" grpId="0" animBg="1"/>
      <p:bldP spid="23" grpId="0" animBg="1"/>
      <p:bldP spid="24" grpId="0" animBg="1"/>
      <p:bldP spid="25" grpId="0" animBg="1"/>
      <p:bldP spid="27" grpId="0" animBg="1"/>
      <p:bldP spid="28" grpId="0" animBg="1"/>
      <p:bldP spid="29" grpId="0" animBg="1"/>
    </p:bldLst>
  </p:timing>
</p:sld>
</file>

<file path=ppt/slides/slide315.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آثار و فواید قالب توصیفی</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استفاده از اين قالب فواید زير را دارد:</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1800" b="1" kern="1200" dirty="0" smtClean="0">
                          <a:solidFill>
                            <a:schemeClr val="tx1"/>
                          </a:solidFill>
                          <a:latin typeface="+mn-lt"/>
                          <a:ea typeface="+mn-ea"/>
                          <a:cs typeface="B Lotus" pitchFamily="2" charset="-78"/>
                        </a:rPr>
                        <a:t>1. باعث شناخت بيشتر مخاطب از موضوع و مفهوم مورد نظر مي‏شود.</a:t>
                      </a:r>
                      <a:endParaRPr lang="en-US" sz="1800" b="1" kern="1200" dirty="0" smtClean="0">
                        <a:solidFill>
                          <a:schemeClr val="tx1"/>
                        </a:solidFill>
                        <a:latin typeface="+mn-lt"/>
                        <a:ea typeface="+mn-ea"/>
                        <a:cs typeface="B Lotus" pitchFamily="2" charset="-78"/>
                      </a:endParaRPr>
                    </a:p>
                    <a:p>
                      <a:pPr lvl="1" algn="just" rtl="1">
                        <a:lnSpc>
                          <a:spcPct val="150000"/>
                        </a:lnSpc>
                      </a:pPr>
                      <a:r>
                        <a:rPr lang="fa-IR" sz="1800" b="1" kern="1200" dirty="0" smtClean="0">
                          <a:solidFill>
                            <a:schemeClr val="tx1"/>
                          </a:solidFill>
                          <a:latin typeface="+mn-lt"/>
                          <a:ea typeface="+mn-ea"/>
                          <a:cs typeface="B Lotus" pitchFamily="2" charset="-78"/>
                        </a:rPr>
                        <a:t>2. فعّال شدن مخاطب: در اين روش مربّیمي‌تواند با کمک دانش‌آموزان موضوع يا مفهوم ديني را توصيف کنند.</a:t>
                      </a:r>
                      <a:endParaRPr lang="en-US" sz="1800" b="1" kern="1200" dirty="0" smtClean="0">
                        <a:solidFill>
                          <a:schemeClr val="tx1"/>
                        </a:solidFill>
                        <a:latin typeface="+mn-lt"/>
                        <a:ea typeface="+mn-ea"/>
                        <a:cs typeface="B Lotus" pitchFamily="2" charset="-78"/>
                      </a:endParaRPr>
                    </a:p>
                    <a:p>
                      <a:pPr lvl="1" algn="just" rtl="1">
                        <a:lnSpc>
                          <a:spcPct val="150000"/>
                        </a:lnSpc>
                      </a:pPr>
                      <a:r>
                        <a:rPr lang="fa-IR" sz="1800" b="1" kern="1200" dirty="0" smtClean="0">
                          <a:solidFill>
                            <a:schemeClr val="tx1"/>
                          </a:solidFill>
                          <a:latin typeface="+mn-lt"/>
                          <a:ea typeface="+mn-ea"/>
                          <a:cs typeface="B Lotus" pitchFamily="2" charset="-78"/>
                        </a:rPr>
                        <a:t>3. محسوس و ملموس کردن مفاهيم ديني.</a:t>
                      </a:r>
                      <a:endParaRPr lang="en-US" sz="1800" b="1" kern="1200" dirty="0" smtClean="0">
                        <a:solidFill>
                          <a:schemeClr val="tx1"/>
                        </a:solidFill>
                        <a:latin typeface="+mn-lt"/>
                        <a:ea typeface="+mn-ea"/>
                        <a:cs typeface="B Lotus" pitchFamily="2" charset="-78"/>
                      </a:endParaRPr>
                    </a:p>
                    <a:p>
                      <a:pPr lvl="1" algn="just" rtl="1">
                        <a:lnSpc>
                          <a:spcPct val="150000"/>
                        </a:lnSpc>
                      </a:pPr>
                      <a:r>
                        <a:rPr lang="fa-IR" sz="1800" b="1" kern="1200" dirty="0" smtClean="0">
                          <a:solidFill>
                            <a:schemeClr val="tx1"/>
                          </a:solidFill>
                          <a:latin typeface="+mn-lt"/>
                          <a:ea typeface="+mn-ea"/>
                          <a:cs typeface="B Lotus" pitchFamily="2" charset="-78"/>
                        </a:rPr>
                        <a:t>4. علاقه‏مند شدن دانش‌آموز به مطالعه.</a:t>
                      </a:r>
                      <a:endParaRPr lang="en-US" sz="1800" b="1" kern="1200" dirty="0" smtClean="0">
                        <a:solidFill>
                          <a:schemeClr val="tx1"/>
                        </a:solidFill>
                        <a:latin typeface="+mn-lt"/>
                        <a:ea typeface="+mn-ea"/>
                        <a:cs typeface="B Lotus" pitchFamily="2" charset="-78"/>
                      </a:endParaRPr>
                    </a:p>
                    <a:p>
                      <a:pPr lvl="1" algn="just" rtl="1">
                        <a:lnSpc>
                          <a:spcPct val="150000"/>
                        </a:lnSpc>
                      </a:pPr>
                      <a:r>
                        <a:rPr lang="fa-IR" sz="1800" b="1" kern="1200" dirty="0" smtClean="0">
                          <a:solidFill>
                            <a:schemeClr val="tx1"/>
                          </a:solidFill>
                          <a:latin typeface="+mn-lt"/>
                          <a:ea typeface="+mn-ea"/>
                          <a:cs typeface="B Lotus" pitchFamily="2" charset="-78"/>
                        </a:rPr>
                        <a:t>5. برانگيختن حسّ کنجکاوي دانش آموزان.</a:t>
                      </a:r>
                      <a:endParaRPr lang="en-US" sz="1800" b="1" kern="1200" dirty="0" smtClean="0">
                        <a:solidFill>
                          <a:schemeClr val="tx1"/>
                        </a:solidFill>
                        <a:latin typeface="+mn-lt"/>
                        <a:ea typeface="+mn-ea"/>
                        <a:cs typeface="B Lotus" pitchFamily="2" charset="-78"/>
                      </a:endParaRPr>
                    </a:p>
                    <a:p>
                      <a:pPr lvl="1" algn="just" rtl="1">
                        <a:lnSpc>
                          <a:spcPct val="150000"/>
                        </a:lnSpc>
                      </a:pPr>
                      <a:r>
                        <a:rPr lang="fa-IR" sz="1800" b="1" kern="1200" dirty="0" smtClean="0">
                          <a:solidFill>
                            <a:schemeClr val="tx1"/>
                          </a:solidFill>
                          <a:latin typeface="+mn-lt"/>
                          <a:ea typeface="+mn-ea"/>
                          <a:cs typeface="B Lotus" pitchFamily="2" charset="-78"/>
                        </a:rPr>
                        <a:t>6. قدرت تفکّر برانگيزي در مخاطب.</a:t>
                      </a:r>
                      <a:endParaRPr lang="en-US" sz="1800" b="1" kern="1200" dirty="0" smtClean="0">
                        <a:solidFill>
                          <a:schemeClr val="tx1"/>
                        </a:solidFill>
                        <a:latin typeface="+mn-lt"/>
                        <a:ea typeface="+mn-ea"/>
                        <a:cs typeface="B Lotus" pitchFamily="2" charset="-78"/>
                      </a:endParaRPr>
                    </a:p>
                    <a:p>
                      <a:pPr lvl="1" algn="just" rtl="1">
                        <a:lnSpc>
                          <a:spcPct val="150000"/>
                        </a:lnSpc>
                      </a:pPr>
                      <a:r>
                        <a:rPr lang="fa-IR" sz="1800" b="1" kern="1200" dirty="0" smtClean="0">
                          <a:solidFill>
                            <a:schemeClr val="tx1"/>
                          </a:solidFill>
                          <a:latin typeface="+mn-lt"/>
                          <a:ea typeface="+mn-ea"/>
                          <a:cs typeface="B Lotus" pitchFamily="2" charset="-78"/>
                        </a:rPr>
                        <a:t>7.بر طرف شدن شبهات دانش‏آموز درباره‏ی موضوع.</a:t>
                      </a:r>
                      <a:endParaRPr lang="en-US" sz="1800" b="1" kern="1200" dirty="0" smtClean="0">
                        <a:solidFill>
                          <a:schemeClr val="tx1"/>
                        </a:solidFill>
                        <a:latin typeface="+mn-lt"/>
                        <a:ea typeface="+mn-ea"/>
                        <a:cs typeface="B Lotus" pitchFamily="2" charset="-78"/>
                      </a:endParaRPr>
                    </a:p>
                    <a:p>
                      <a:pPr lvl="1" algn="just" rtl="1">
                        <a:lnSpc>
                          <a:spcPct val="150000"/>
                        </a:lnSpc>
                      </a:pPr>
                      <a:r>
                        <a:rPr lang="fa-IR" sz="1800" b="1" kern="1200" dirty="0" smtClean="0">
                          <a:solidFill>
                            <a:schemeClr val="tx1"/>
                          </a:solidFill>
                          <a:latin typeface="+mn-lt"/>
                          <a:ea typeface="+mn-ea"/>
                          <a:cs typeface="B Lotus" pitchFamily="2" charset="-78"/>
                        </a:rPr>
                        <a:t>8. بررسي چند جانبه‏ی يك موضوع، از زواياي متعدّد.</a:t>
                      </a:r>
                      <a:endParaRPr lang="en-US" sz="1800" b="1" kern="1200" dirty="0" smtClean="0">
                        <a:solidFill>
                          <a:schemeClr val="tx1"/>
                        </a:solidFill>
                        <a:latin typeface="+mn-lt"/>
                        <a:ea typeface="+mn-ea"/>
                        <a:cs typeface="B Lotus" pitchFamily="2" charset="-78"/>
                      </a:endParaRPr>
                    </a:p>
                    <a:p>
                      <a:pPr lvl="1" algn="just" rtl="1">
                        <a:lnSpc>
                          <a:spcPct val="150000"/>
                        </a:lnSpc>
                      </a:pPr>
                      <a:r>
                        <a:rPr lang="fa-IR" sz="1800" b="1" kern="1200" dirty="0" smtClean="0">
                          <a:solidFill>
                            <a:schemeClr val="tx1"/>
                          </a:solidFill>
                          <a:latin typeface="+mn-lt"/>
                          <a:ea typeface="+mn-ea"/>
                          <a:cs typeface="B Lotus" pitchFamily="2" charset="-78"/>
                        </a:rPr>
                        <a:t>9. بهره‌گيري از تفکّر جمعي.</a:t>
                      </a:r>
                      <a:endParaRPr lang="en-US" sz="1800" b="1" kern="1200" dirty="0" smtClean="0">
                        <a:solidFill>
                          <a:schemeClr val="tx1"/>
                        </a:solidFill>
                        <a:latin typeface="+mn-lt"/>
                        <a:ea typeface="+mn-ea"/>
                        <a:cs typeface="B Lotus" pitchFamily="2" charset="-78"/>
                      </a:endParaRPr>
                    </a:p>
                    <a:p>
                      <a:pPr lvl="1" algn="just">
                        <a:lnSpc>
                          <a:spcPct val="150000"/>
                        </a:lnSpc>
                      </a:pPr>
                      <a:r>
                        <a:rPr lang="ar-SA" sz="1800" b="1" kern="1200" dirty="0" smtClean="0">
                          <a:solidFill>
                            <a:schemeClr val="tx1"/>
                          </a:solidFill>
                          <a:latin typeface="+mn-lt"/>
                          <a:ea typeface="+mn-ea"/>
                          <a:cs typeface="B Lotus" pitchFamily="2" charset="-78"/>
                        </a:rPr>
                        <a:t>10. آشنايي با زاويه‏ی ديد مخاطبان، نسبت به موضوع. </a:t>
                      </a:r>
                      <a:endParaRPr lang="fa-IR" sz="2200" b="0"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234384" y="122418"/>
            <a:ext cx="2110584"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وپنجم</a:t>
            </a:r>
          </a:p>
          <a:p>
            <a:pPr algn="ctr"/>
            <a:r>
              <a:rPr lang="fa-IR" sz="1700" b="1" dirty="0" smtClean="0">
                <a:effectLst>
                  <a:glow rad="101600">
                    <a:schemeClr val="accent3">
                      <a:satMod val="175000"/>
                      <a:alpha val="40000"/>
                    </a:schemeClr>
                  </a:glow>
                </a:effectLst>
                <a:cs typeface="B Mitra" pitchFamily="2" charset="-78"/>
              </a:rPr>
              <a:t>قالب توصیفی</a:t>
            </a:r>
          </a:p>
        </p:txBody>
      </p:sp>
      <p:sp>
        <p:nvSpPr>
          <p:cNvPr id="17" name="Rounded Rectangle 16">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9" name="Rounded Rectangle 18">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20" name="Rounded Rectangle 19">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22" name="Rounded Rectangle 21">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23" name="Rounded Rectangle 22">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24" name="Rounded Rectangle 23">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25" name="Rounded Rectangle 24">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27" name="Rounded Rectangle 26">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28" name="Rounded Rectangle 27">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29" name="Rounded Rectangle 28">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0-#ppt_w/2"/>
                                          </p:val>
                                        </p:tav>
                                        <p:tav tm="100000">
                                          <p:val>
                                            <p:strVal val="#ppt_x"/>
                                          </p:val>
                                        </p:tav>
                                      </p:tavLst>
                                    </p:anim>
                                    <p:anim calcmode="lin" valueType="num">
                                      <p:cBhvr additive="base">
                                        <p:cTn id="32" dur="1000" fill="hold"/>
                                        <p:tgtEl>
                                          <p:spTgt spid="17"/>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0-#ppt_w/2"/>
                                          </p:val>
                                        </p:tav>
                                        <p:tav tm="100000">
                                          <p:val>
                                            <p:strVal val="#ppt_x"/>
                                          </p:val>
                                        </p:tav>
                                      </p:tavLst>
                                    </p:anim>
                                    <p:anim calcmode="lin" valueType="num">
                                      <p:cBhvr additive="base">
                                        <p:cTn id="36" dur="1000" fill="hold"/>
                                        <p:tgtEl>
                                          <p:spTgt spid="18"/>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1000" fill="hold"/>
                                        <p:tgtEl>
                                          <p:spTgt spid="19"/>
                                        </p:tgtEl>
                                        <p:attrNameLst>
                                          <p:attrName>ppt_x</p:attrName>
                                        </p:attrNameLst>
                                      </p:cBhvr>
                                      <p:tavLst>
                                        <p:tav tm="0">
                                          <p:val>
                                            <p:strVal val="0-#ppt_w/2"/>
                                          </p:val>
                                        </p:tav>
                                        <p:tav tm="100000">
                                          <p:val>
                                            <p:strVal val="#ppt_x"/>
                                          </p:val>
                                        </p:tav>
                                      </p:tavLst>
                                    </p:anim>
                                    <p:anim calcmode="lin" valueType="num">
                                      <p:cBhvr additive="base">
                                        <p:cTn id="40" dur="1000" fill="hold"/>
                                        <p:tgtEl>
                                          <p:spTgt spid="19"/>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1000" fill="hold"/>
                                        <p:tgtEl>
                                          <p:spTgt spid="20"/>
                                        </p:tgtEl>
                                        <p:attrNameLst>
                                          <p:attrName>ppt_x</p:attrName>
                                        </p:attrNameLst>
                                      </p:cBhvr>
                                      <p:tavLst>
                                        <p:tav tm="0">
                                          <p:val>
                                            <p:strVal val="0-#ppt_w/2"/>
                                          </p:val>
                                        </p:tav>
                                        <p:tav tm="100000">
                                          <p:val>
                                            <p:strVal val="#ppt_x"/>
                                          </p:val>
                                        </p:tav>
                                      </p:tavLst>
                                    </p:anim>
                                    <p:anim calcmode="lin" valueType="num">
                                      <p:cBhvr additive="base">
                                        <p:cTn id="44" dur="1000" fill="hold"/>
                                        <p:tgtEl>
                                          <p:spTgt spid="20"/>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22"/>
                                        </p:tgtEl>
                                        <p:attrNameLst>
                                          <p:attrName>style.visibility</p:attrName>
                                        </p:attrNameLst>
                                      </p:cBhvr>
                                      <p:to>
                                        <p:strVal val="visible"/>
                                      </p:to>
                                    </p:set>
                                    <p:anim calcmode="lin" valueType="num">
                                      <p:cBhvr additive="base">
                                        <p:cTn id="47" dur="1000" fill="hold"/>
                                        <p:tgtEl>
                                          <p:spTgt spid="22"/>
                                        </p:tgtEl>
                                        <p:attrNameLst>
                                          <p:attrName>ppt_x</p:attrName>
                                        </p:attrNameLst>
                                      </p:cBhvr>
                                      <p:tavLst>
                                        <p:tav tm="0">
                                          <p:val>
                                            <p:strVal val="0-#ppt_w/2"/>
                                          </p:val>
                                        </p:tav>
                                        <p:tav tm="100000">
                                          <p:val>
                                            <p:strVal val="#ppt_x"/>
                                          </p:val>
                                        </p:tav>
                                      </p:tavLst>
                                    </p:anim>
                                    <p:anim calcmode="lin" valueType="num">
                                      <p:cBhvr additive="base">
                                        <p:cTn id="48" dur="1000" fill="hold"/>
                                        <p:tgtEl>
                                          <p:spTgt spid="2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1000" fill="hold"/>
                                        <p:tgtEl>
                                          <p:spTgt spid="23"/>
                                        </p:tgtEl>
                                        <p:attrNameLst>
                                          <p:attrName>ppt_x</p:attrName>
                                        </p:attrNameLst>
                                      </p:cBhvr>
                                      <p:tavLst>
                                        <p:tav tm="0">
                                          <p:val>
                                            <p:strVal val="0-#ppt_w/2"/>
                                          </p:val>
                                        </p:tav>
                                        <p:tav tm="100000">
                                          <p:val>
                                            <p:strVal val="#ppt_x"/>
                                          </p:val>
                                        </p:tav>
                                      </p:tavLst>
                                    </p:anim>
                                    <p:anim calcmode="lin" valueType="num">
                                      <p:cBhvr additive="base">
                                        <p:cTn id="52" dur="1000" fill="hold"/>
                                        <p:tgtEl>
                                          <p:spTgt spid="2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24"/>
                                        </p:tgtEl>
                                        <p:attrNameLst>
                                          <p:attrName>style.visibility</p:attrName>
                                        </p:attrNameLst>
                                      </p:cBhvr>
                                      <p:to>
                                        <p:strVal val="visible"/>
                                      </p:to>
                                    </p:set>
                                    <p:anim calcmode="lin" valueType="num">
                                      <p:cBhvr additive="base">
                                        <p:cTn id="55" dur="1000" fill="hold"/>
                                        <p:tgtEl>
                                          <p:spTgt spid="24"/>
                                        </p:tgtEl>
                                        <p:attrNameLst>
                                          <p:attrName>ppt_x</p:attrName>
                                        </p:attrNameLst>
                                      </p:cBhvr>
                                      <p:tavLst>
                                        <p:tav tm="0">
                                          <p:val>
                                            <p:strVal val="0-#ppt_w/2"/>
                                          </p:val>
                                        </p:tav>
                                        <p:tav tm="100000">
                                          <p:val>
                                            <p:strVal val="#ppt_x"/>
                                          </p:val>
                                        </p:tav>
                                      </p:tavLst>
                                    </p:anim>
                                    <p:anim calcmode="lin" valueType="num">
                                      <p:cBhvr additive="base">
                                        <p:cTn id="56" dur="1000" fill="hold"/>
                                        <p:tgtEl>
                                          <p:spTgt spid="2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cBhvr additive="base">
                                        <p:cTn id="59" dur="1000" fill="hold"/>
                                        <p:tgtEl>
                                          <p:spTgt spid="25"/>
                                        </p:tgtEl>
                                        <p:attrNameLst>
                                          <p:attrName>ppt_x</p:attrName>
                                        </p:attrNameLst>
                                      </p:cBhvr>
                                      <p:tavLst>
                                        <p:tav tm="0">
                                          <p:val>
                                            <p:strVal val="0-#ppt_w/2"/>
                                          </p:val>
                                        </p:tav>
                                        <p:tav tm="100000">
                                          <p:val>
                                            <p:strVal val="#ppt_x"/>
                                          </p:val>
                                        </p:tav>
                                      </p:tavLst>
                                    </p:anim>
                                    <p:anim calcmode="lin" valueType="num">
                                      <p:cBhvr additive="base">
                                        <p:cTn id="60" dur="1000" fill="hold"/>
                                        <p:tgtEl>
                                          <p:spTgt spid="2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0-#ppt_w/2"/>
                                          </p:val>
                                        </p:tav>
                                        <p:tav tm="100000">
                                          <p:val>
                                            <p:strVal val="#ppt_x"/>
                                          </p:val>
                                        </p:tav>
                                      </p:tavLst>
                                    </p:anim>
                                    <p:anim calcmode="lin" valueType="num">
                                      <p:cBhvr additive="base">
                                        <p:cTn id="64" dur="1000" fill="hold"/>
                                        <p:tgtEl>
                                          <p:spTgt spid="27"/>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0-#ppt_w/2"/>
                                          </p:val>
                                        </p:tav>
                                        <p:tav tm="100000">
                                          <p:val>
                                            <p:strVal val="#ppt_x"/>
                                          </p:val>
                                        </p:tav>
                                      </p:tavLst>
                                    </p:anim>
                                    <p:anim calcmode="lin" valueType="num">
                                      <p:cBhvr additive="base">
                                        <p:cTn id="68" dur="1000" fill="hold"/>
                                        <p:tgtEl>
                                          <p:spTgt spid="28"/>
                                        </p:tgtEl>
                                        <p:attrNameLst>
                                          <p:attrName>ppt_y</p:attrName>
                                        </p:attrNameLst>
                                      </p:cBhvr>
                                      <p:tavLst>
                                        <p:tav tm="0">
                                          <p:val>
                                            <p:strVal val="#ppt_y"/>
                                          </p:val>
                                        </p:tav>
                                        <p:tav tm="100000">
                                          <p:val>
                                            <p:strVal val="#ppt_y"/>
                                          </p:val>
                                        </p:tav>
                                      </p:tavLst>
                                    </p:anim>
                                  </p:childTnLst>
                                </p:cTn>
                              </p:par>
                              <p:par>
                                <p:cTn id="69" presetID="7" presetClass="entr" presetSubtype="8"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0-#ppt_w/2"/>
                                          </p:val>
                                        </p:tav>
                                        <p:tav tm="100000">
                                          <p:val>
                                            <p:strVal val="#ppt_x"/>
                                          </p:val>
                                        </p:tav>
                                      </p:tavLst>
                                    </p:anim>
                                    <p:anim calcmode="lin" valueType="num">
                                      <p:cBhvr additive="base">
                                        <p:cTn id="72" dur="1000" fill="hold"/>
                                        <p:tgtEl>
                                          <p:spTgt spid="29"/>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7" grpId="0" animBg="1"/>
      <p:bldP spid="18" grpId="0" animBg="1"/>
      <p:bldP spid="19" grpId="0" animBg="1"/>
      <p:bldP spid="20" grpId="0" animBg="1"/>
      <p:bldP spid="22" grpId="0" animBg="1"/>
      <p:bldP spid="23" grpId="0" animBg="1"/>
      <p:bldP spid="24" grpId="0" animBg="1"/>
      <p:bldP spid="25" grpId="0" animBg="1"/>
      <p:bldP spid="27" grpId="0" animBg="1"/>
      <p:bldP spid="28" grpId="0" animBg="1"/>
      <p:bldP spid="29" grpId="0" animBg="1"/>
    </p:bldLst>
  </p:timing>
</p:sld>
</file>

<file path=ppt/slides/slide316.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تقسيمات توصيف:</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200" b="1" kern="1200" dirty="0" smtClean="0">
                          <a:solidFill>
                            <a:schemeClr val="tx1"/>
                          </a:solidFill>
                          <a:effectLst/>
                          <a:latin typeface="+mn-lt"/>
                          <a:ea typeface="+mn-ea"/>
                          <a:cs typeface="B Lotus" pitchFamily="2" charset="-78"/>
                        </a:rPr>
                        <a:t>توصيف را از سه ديدگاه مي‏توان مورد بحث و بررسي قرار داد:</a:t>
                      </a:r>
                      <a:endParaRPr lang="en-US" sz="2200" b="1" kern="1200" dirty="0" smtClean="0">
                        <a:solidFill>
                          <a:schemeClr val="tx1"/>
                        </a:solidFill>
                        <a:effectLst/>
                        <a:latin typeface="+mn-lt"/>
                        <a:ea typeface="+mn-ea"/>
                        <a:cs typeface="B Lotus" pitchFamily="2" charset="-78"/>
                      </a:endParaRPr>
                    </a:p>
                    <a:p>
                      <a:pPr algn="just"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الف) از لحاظ كلّيّت.</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1. توصيفات درون ديني؛ يعني، با استفاده از آيات و روايات بعضي از مفاهيم، موضوعات و....توصيف ديني مي‏شوند؛مثلاً: توصيف بهشت و جهنم و...</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2. توصيفات برون ديني؛ با استفاده از تخيّلات، توهّمات و دانستني‏هاي غير ديني، يك موضوع و يا مفهوم توصيف مي‏شود، مثلاً: توصيف افسانه‏ی رستم و اسفنديار.</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234384" y="122418"/>
            <a:ext cx="2110584"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وپنجم</a:t>
            </a:r>
          </a:p>
          <a:p>
            <a:pPr algn="ctr"/>
            <a:r>
              <a:rPr lang="fa-IR" sz="1700" b="1" dirty="0" smtClean="0">
                <a:effectLst>
                  <a:glow rad="101600">
                    <a:schemeClr val="accent3">
                      <a:satMod val="175000"/>
                      <a:alpha val="40000"/>
                    </a:schemeClr>
                  </a:glow>
                </a:effectLst>
                <a:cs typeface="B Mitra" pitchFamily="2" charset="-78"/>
              </a:rPr>
              <a:t>قالب توصیفی</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grpId="0"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Lst>
  </p:timing>
</p:sld>
</file>

<file path=ppt/slides/slide317.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ب) از لحاظ ساختار</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1800" b="1" kern="1200" dirty="0" smtClean="0">
                          <a:solidFill>
                            <a:schemeClr val="tx1"/>
                          </a:solidFill>
                          <a:latin typeface="+mn-lt"/>
                          <a:ea typeface="+mn-ea"/>
                          <a:cs typeface="B Lotus" pitchFamily="2" charset="-78"/>
                        </a:rPr>
                        <a:t>1. كشفي و شهودي: توصيف پديده‏اي است كه با برهان و استدلال قابل بيان نيست؛ به دليل این‏که،قابل مشاهده و حس براي ديگران نمي‏باشد؛مثل توصيف خواب، كشف عرفاني، جن كه ممكن است عدّه‏‏‏اي ديده باشند.</a:t>
                      </a:r>
                      <a:endParaRPr lang="en-US" sz="1800" b="1" kern="1200" dirty="0" smtClean="0">
                        <a:solidFill>
                          <a:schemeClr val="tx1"/>
                        </a:solidFill>
                        <a:latin typeface="+mn-lt"/>
                        <a:ea typeface="+mn-ea"/>
                        <a:cs typeface="B Lotus" pitchFamily="2" charset="-78"/>
                      </a:endParaRPr>
                    </a:p>
                    <a:p>
                      <a:pPr algn="just" rtl="1">
                        <a:lnSpc>
                          <a:spcPct val="150000"/>
                        </a:lnSpc>
                      </a:pPr>
                      <a:r>
                        <a:rPr lang="fa-IR" sz="1800" b="1" kern="1200" dirty="0" smtClean="0">
                          <a:solidFill>
                            <a:schemeClr val="tx1"/>
                          </a:solidFill>
                          <a:latin typeface="+mn-lt"/>
                          <a:ea typeface="+mn-ea"/>
                          <a:cs typeface="B Lotus" pitchFamily="2" charset="-78"/>
                        </a:rPr>
                        <a:t>2. استدلالي: توصيفاتي است كه به تحليل نياز دارد. به عبارت ديگر،توصیفاتی که برهاني و استدلالي است، و بر اساس قواعد اصولي و منطقي قابل توصيف مي‏باشد؛مثل استدلال به برهان نظم، براي اثبات وجود خداوند.</a:t>
                      </a:r>
                      <a:endParaRPr lang="en-US" sz="1800" b="1" kern="1200" dirty="0" smtClean="0">
                        <a:solidFill>
                          <a:schemeClr val="tx1"/>
                        </a:solidFill>
                        <a:latin typeface="+mn-lt"/>
                        <a:ea typeface="+mn-ea"/>
                        <a:cs typeface="B Lotus" pitchFamily="2" charset="-78"/>
                      </a:endParaRPr>
                    </a:p>
                    <a:p>
                      <a:pPr algn="just" rtl="1">
                        <a:lnSpc>
                          <a:spcPct val="150000"/>
                        </a:lnSpc>
                      </a:pPr>
                      <a:r>
                        <a:rPr lang="fa-IR" sz="1800" b="1" kern="1200" dirty="0" smtClean="0">
                          <a:solidFill>
                            <a:schemeClr val="tx1"/>
                          </a:solidFill>
                          <a:latin typeface="+mn-lt"/>
                          <a:ea typeface="+mn-ea"/>
                          <a:cs typeface="B Lotus" pitchFamily="2" charset="-78"/>
                        </a:rPr>
                        <a:t>3. حسّي و تجربي:در این گونه توصیفات بيشتر مباحث طبيعي و آثار مربوط به آن بحث مي‏شود؛ مثلاً: اموري كه با چشم و ساير حواسّ ظاهري قابل درك باشد.از قبيل توصيف يك بناي تاريخي و يا آفريده‏هاي الهي.</a:t>
                      </a:r>
                      <a:endParaRPr lang="en-US" sz="1800" b="1" kern="1200" dirty="0" smtClean="0">
                        <a:solidFill>
                          <a:schemeClr val="tx1"/>
                        </a:solidFill>
                        <a:latin typeface="+mn-lt"/>
                        <a:ea typeface="+mn-ea"/>
                        <a:cs typeface="B Lotus" pitchFamily="2" charset="-78"/>
                      </a:endParaRPr>
                    </a:p>
                    <a:p>
                      <a:pPr algn="just" rtl="1">
                        <a:lnSpc>
                          <a:spcPct val="150000"/>
                        </a:lnSpc>
                      </a:pPr>
                      <a:r>
                        <a:rPr lang="fa-IR" sz="1800" b="1" kern="1200" dirty="0" smtClean="0">
                          <a:solidFill>
                            <a:schemeClr val="tx1"/>
                          </a:solidFill>
                          <a:latin typeface="+mn-lt"/>
                          <a:ea typeface="+mn-ea"/>
                          <a:cs typeface="B Lotus" pitchFamily="2" charset="-78"/>
                        </a:rPr>
                        <a:t>4. توصيف تاريخي:در اين ساختار گوشه‏اي از تاريخ، مثل جريان سقيفه، جنگ خندق، واقعه‏ی ‌غديرو يا سرگذشت يك شخص در برهه‏اي از زمان ‌مورد بررسي قرار مي‏گيرد، مثل توصيف بزرگان ديني از حيث تاريخي.</a:t>
                      </a:r>
                      <a:endParaRPr lang="en-US" sz="1800" b="1" kern="1200" dirty="0" smtClean="0">
                        <a:solidFill>
                          <a:schemeClr val="tx1"/>
                        </a:solidFill>
                        <a:latin typeface="+mn-lt"/>
                        <a:ea typeface="+mn-ea"/>
                        <a:cs typeface="B Lotus" pitchFamily="2" charset="-78"/>
                      </a:endParaRPr>
                    </a:p>
                    <a:p>
                      <a:pPr algn="just" rtl="1">
                        <a:lnSpc>
                          <a:spcPct val="150000"/>
                        </a:lnSpc>
                      </a:pPr>
                      <a:r>
                        <a:rPr lang="ar-SA" sz="1800" b="1" kern="1200" dirty="0" smtClean="0">
                          <a:solidFill>
                            <a:schemeClr val="tx1"/>
                          </a:solidFill>
                          <a:latin typeface="+mn-lt"/>
                          <a:ea typeface="+mn-ea"/>
                          <a:cs typeface="B Lotus" pitchFamily="2" charset="-78"/>
                        </a:rPr>
                        <a:t>5. توصيفات اسطوره‏اي: كه به آن شبهه‏ی تاريخي نیز گفته مي‏شود؛ چون مستندات آن تاريخي نيست و شايد بتوان گفت اصلاً سند ندارد؛ ولي بر زبان مردم جاري است. </a:t>
                      </a:r>
                      <a:r>
                        <a:rPr lang="fa-IR" sz="1800" b="0" kern="1200" dirty="0" smtClean="0">
                          <a:solidFill>
                            <a:schemeClr val="tx1"/>
                          </a:solidFill>
                          <a:effectLst>
                            <a:glow rad="139700">
                              <a:schemeClr val="accent2">
                                <a:satMod val="175000"/>
                                <a:alpha val="40000"/>
                              </a:schemeClr>
                            </a:glow>
                          </a:effectLst>
                          <a:latin typeface="+mn-lt"/>
                          <a:ea typeface="+mn-ea"/>
                          <a:cs typeface="B Lotus" pitchFamily="2" charset="-78"/>
                        </a:rPr>
                        <a:t>*</a:t>
                      </a:r>
                      <a:endParaRPr lang="fa-IR" sz="1800" b="1" kern="1200" dirty="0" smtClean="0">
                        <a:solidFill>
                          <a:schemeClr val="tx1"/>
                        </a:solidFill>
                        <a:latin typeface="+mn-lt"/>
                        <a:ea typeface="+mn-ea"/>
                        <a:cs typeface="B Lotus" pitchFamily="2" charset="-78"/>
                      </a:endParaRPr>
                    </a:p>
                    <a:p>
                      <a:pPr algn="just" rtl="1">
                        <a:lnSpc>
                          <a:spcPct val="150000"/>
                        </a:lnSpc>
                      </a:pPr>
                      <a:endParaRPr lang="fa-IR" sz="1800" b="1" kern="1200" dirty="0" smtClean="0">
                        <a:solidFill>
                          <a:schemeClr val="tx1"/>
                        </a:solidFill>
                        <a:latin typeface="+mn-lt"/>
                        <a:ea typeface="+mn-ea"/>
                        <a:cs typeface="B Lotus" pitchFamily="2" charset="-78"/>
                      </a:endParaRPr>
                    </a:p>
                    <a:p>
                      <a:pPr algn="just" rtl="1">
                        <a:lnSpc>
                          <a:spcPct val="150000"/>
                        </a:lnSpc>
                      </a:pPr>
                      <a:r>
                        <a:rPr lang="fa-IR" sz="16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600" b="0" kern="1200" dirty="0" smtClean="0">
                          <a:solidFill>
                            <a:schemeClr val="tx1"/>
                          </a:solidFill>
                          <a:latin typeface="+mn-lt"/>
                          <a:ea typeface="+mn-ea"/>
                          <a:cs typeface="B Lotus" pitchFamily="2" charset="-78"/>
                        </a:rPr>
                        <a:t>برگرفته از: مقاله </a:t>
                      </a:r>
                      <a:r>
                        <a:rPr lang="ar-SA" sz="1600" b="1" kern="1200" dirty="0" smtClean="0">
                          <a:solidFill>
                            <a:schemeClr val="tx1"/>
                          </a:solidFill>
                          <a:latin typeface="+mn-lt"/>
                          <a:ea typeface="+mn-ea"/>
                          <a:cs typeface="B Lotus" pitchFamily="2" charset="-78"/>
                        </a:rPr>
                        <a:t>روش‌شناسي توصيف نزد شيخ اشراق</a:t>
                      </a:r>
                      <a:r>
                        <a:rPr lang="ar-SA" sz="1600" b="0" kern="1200" dirty="0" smtClean="0">
                          <a:solidFill>
                            <a:schemeClr val="tx1"/>
                          </a:solidFill>
                          <a:latin typeface="+mn-lt"/>
                          <a:ea typeface="+mn-ea"/>
                          <a:cs typeface="B Lotus" pitchFamily="2" charset="-78"/>
                        </a:rPr>
                        <a:t>، سيد عبّاس زهي، مجّله‏ی انديشه‏ی نوين ديني، شماره3، سال1384.</a:t>
                      </a:r>
                      <a:endParaRPr lang="en-US" sz="16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234384" y="122418"/>
            <a:ext cx="2110584"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وپنجم</a:t>
            </a:r>
          </a:p>
          <a:p>
            <a:pPr algn="ctr"/>
            <a:r>
              <a:rPr lang="fa-IR" sz="1700" b="1" dirty="0" smtClean="0">
                <a:effectLst>
                  <a:glow rad="101600">
                    <a:schemeClr val="accent3">
                      <a:satMod val="175000"/>
                      <a:alpha val="40000"/>
                    </a:schemeClr>
                  </a:glow>
                </a:effectLst>
                <a:cs typeface="B Mitra" pitchFamily="2" charset="-78"/>
              </a:rPr>
              <a:t>قالب توصیفی</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grpId="0"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Lst>
  </p:timing>
</p:sld>
</file>

<file path=ppt/slides/slide318.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ج) از لحاظ محتوا و روش.</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1. توصيف تاريخي: در اين روش، تاريخ و پديده‌هاي آن توصيف مي‏شود؛مثلداستان حضرت يوسف</a:t>
                      </a:r>
                      <a:r>
                        <a:rPr lang="en-US" sz="2200" b="1" kern="1200" dirty="0" smtClean="0">
                          <a:solidFill>
                            <a:schemeClr val="tx1"/>
                          </a:solidFill>
                          <a:latin typeface="+mn-lt"/>
                          <a:ea typeface="+mn-ea"/>
                          <a:cs typeface="B Lotus" pitchFamily="2" charset="-78"/>
                        </a:rPr>
                        <a:t>%</a:t>
                      </a:r>
                      <a:r>
                        <a:rPr lang="fa-IR" sz="2200" b="1" kern="1200" dirty="0" smtClean="0">
                          <a:solidFill>
                            <a:schemeClr val="tx1"/>
                          </a:solidFill>
                          <a:latin typeface="+mn-lt"/>
                          <a:ea typeface="+mn-ea"/>
                          <a:cs typeface="B Lotus" pitchFamily="2" charset="-78"/>
                        </a:rPr>
                        <a:t> و يا عُزَير پيغمبر</a:t>
                      </a:r>
                      <a:r>
                        <a:rPr lang="en-US" sz="2200" b="1" kern="1200" dirty="0" smtClean="0">
                          <a:solidFill>
                            <a:schemeClr val="tx1"/>
                          </a:solidFill>
                          <a:latin typeface="+mn-lt"/>
                          <a:ea typeface="+mn-ea"/>
                          <a:cs typeface="B Lotus" pitchFamily="2" charset="-78"/>
                        </a:rPr>
                        <a:t>%</a:t>
                      </a:r>
                      <a:r>
                        <a:rPr lang="fa-IR" sz="2200" b="1" kern="1200" dirty="0" smtClean="0">
                          <a:solidFill>
                            <a:schemeClr val="tx1"/>
                          </a:solidFill>
                          <a:latin typeface="+mn-lt"/>
                          <a:ea typeface="+mn-ea"/>
                          <a:cs typeface="B Lotus" pitchFamily="2" charset="-78"/>
                        </a:rPr>
                        <a:t> در قرآن.</a:t>
                      </a:r>
                      <a:endParaRPr lang="en-US" sz="2200" b="1" kern="1200" dirty="0" smtClean="0">
                        <a:solidFill>
                          <a:schemeClr val="tx1"/>
                        </a:solidFill>
                        <a:latin typeface="+mn-lt"/>
                        <a:ea typeface="+mn-ea"/>
                        <a:cs typeface="B Lotus" pitchFamily="2" charset="-78"/>
                      </a:endParaRPr>
                    </a:p>
                    <a:p>
                      <a:pPr lvl="1" algn="just" rtl="1">
                        <a:lnSpc>
                          <a:spcPct val="150000"/>
                        </a:lnSpc>
                      </a:pPr>
                      <a:r>
                        <a:rPr lang="ar-SA" sz="2200" b="1" kern="1200" dirty="0" smtClean="0">
                          <a:solidFill>
                            <a:schemeClr val="tx1"/>
                          </a:solidFill>
                          <a:latin typeface="+mn-lt"/>
                          <a:ea typeface="+mn-ea"/>
                          <a:cs typeface="B Lotus" pitchFamily="2" charset="-78"/>
                        </a:rPr>
                        <a:t>2. توصيف رفتاري:در اين روش عمل و يا رفتار شخص توصيف مي‏شود؛مثل</a:t>
                      </a:r>
                      <a:r>
                        <a:rPr lang="en-US" sz="2200" b="1" kern="1200" dirty="0" smtClean="0">
                          <a:solidFill>
                            <a:schemeClr val="tx1"/>
                          </a:solidFill>
                          <a:latin typeface="+mn-lt"/>
                          <a:ea typeface="+mn-ea"/>
                          <a:cs typeface="B Lotus" pitchFamily="2" charset="-78"/>
                        </a:rPr>
                        <a:t>]</a:t>
                      </a:r>
                      <a:r>
                        <a:rPr lang="ar-SA" sz="2200" b="1" kern="1200" dirty="0" smtClean="0">
                          <a:solidFill>
                            <a:schemeClr val="tx1"/>
                          </a:solidFill>
                          <a:latin typeface="+mn-lt"/>
                          <a:ea typeface="+mn-ea"/>
                          <a:cs typeface="B Lotus" pitchFamily="2" charset="-78"/>
                        </a:rPr>
                        <a:t>أَوْ كَصَيِّبٍ مِنَ السَّماءِ فِيهِ ظُلُماتٌ وَ رَعْدٌ وَ بَرْقٌ يَجْعَلُونَ أَصابِعَهُمْ فِي آذانِهِمْ مِنَ الصَّواعِقِ حَذَرَ الْمَوْتِ وَ اللَّهُ مُحِيطٌ بِالْكافِرِينَ</a:t>
                      </a:r>
                      <a:r>
                        <a:rPr lang="en-US" sz="2200" b="1" kern="1200" dirty="0" smtClean="0">
                          <a:solidFill>
                            <a:schemeClr val="tx1"/>
                          </a:solidFill>
                          <a:latin typeface="+mn-lt"/>
                          <a:ea typeface="+mn-ea"/>
                          <a:cs typeface="B Lotus" pitchFamily="2" charset="-78"/>
                        </a:rPr>
                        <a:t>[</a:t>
                      </a:r>
                      <a:r>
                        <a:rPr lang="ar-SA" sz="2200" b="1" kern="1200" dirty="0" smtClean="0">
                          <a:solidFill>
                            <a:schemeClr val="tx1"/>
                          </a:solidFill>
                          <a:latin typeface="+mn-lt"/>
                          <a:ea typeface="+mn-ea"/>
                          <a:cs typeface="B Lotus" pitchFamily="2" charset="-78"/>
                        </a:rPr>
                        <a:t>؛ </a:t>
                      </a:r>
                      <a:r>
                        <a:rPr lang="fa-IR" sz="2400" b="0" kern="1200" dirty="0" smtClean="0">
                          <a:solidFill>
                            <a:schemeClr val="tx1"/>
                          </a:solidFill>
                          <a:effectLst>
                            <a:glow rad="139700">
                              <a:schemeClr val="accent2">
                                <a:satMod val="175000"/>
                                <a:alpha val="40000"/>
                              </a:schemeClr>
                            </a:glow>
                          </a:effectLst>
                          <a:latin typeface="+mn-lt"/>
                          <a:ea typeface="+mn-ea"/>
                          <a:cs typeface="B Lotus" pitchFamily="2" charset="-78"/>
                        </a:rPr>
                        <a:t>*</a:t>
                      </a:r>
                      <a:endParaRPr lang="fa-IR" sz="2200" b="1" kern="1200" dirty="0" smtClean="0">
                        <a:solidFill>
                          <a:schemeClr val="tx1"/>
                        </a:solidFill>
                        <a:latin typeface="+mn-lt"/>
                        <a:ea typeface="+mn-ea"/>
                        <a:cs typeface="B Lotus" pitchFamily="2" charset="-78"/>
                      </a:endParaRPr>
                    </a:p>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r>
                        <a:rPr lang="ar-SA" sz="2200" b="1" kern="1200" dirty="0" smtClean="0">
                          <a:solidFill>
                            <a:schemeClr val="tx1"/>
                          </a:solidFill>
                          <a:latin typeface="+mn-lt"/>
                          <a:ea typeface="+mn-ea"/>
                          <a:cs typeface="B Lotus" pitchFamily="2" charset="-78"/>
                        </a:rPr>
                        <a:t>  </a:t>
                      </a:r>
                      <a:r>
                        <a:rPr lang="fa-IR" sz="24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200" b="0" kern="1200" dirty="0" smtClean="0">
                          <a:solidFill>
                            <a:schemeClr val="tx1"/>
                          </a:solidFill>
                          <a:latin typeface="+mn-lt"/>
                          <a:ea typeface="+mn-ea"/>
                          <a:cs typeface="B Lotus" pitchFamily="2" charset="-78"/>
                        </a:rPr>
                        <a:t>بقره: 19.</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234384" y="122418"/>
            <a:ext cx="2110584"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وپنجم</a:t>
            </a:r>
          </a:p>
          <a:p>
            <a:pPr algn="ctr"/>
            <a:r>
              <a:rPr lang="fa-IR" sz="1700" b="1" dirty="0" smtClean="0">
                <a:effectLst>
                  <a:glow rad="101600">
                    <a:schemeClr val="accent3">
                      <a:satMod val="175000"/>
                      <a:alpha val="40000"/>
                    </a:schemeClr>
                  </a:glow>
                </a:effectLst>
                <a:cs typeface="B Mitra" pitchFamily="2" charset="-78"/>
              </a:rPr>
              <a:t>قالب توصیفی</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18"/>
                                        </p:tgtEl>
                                        <p:attrNameLst>
                                          <p:attrName>style.visibility</p:attrName>
                                        </p:attrNameLst>
                                      </p:cBhvr>
                                      <p:to>
                                        <p:strVal val="visible"/>
                                      </p:to>
                                    </p:set>
                                    <p:anim calcmode="lin" valueType="num">
                                      <p:cBhvr additive="base">
                                        <p:cTn id="67" dur="1000" fill="hold"/>
                                        <p:tgtEl>
                                          <p:spTgt spid="18"/>
                                        </p:tgtEl>
                                        <p:attrNameLst>
                                          <p:attrName>ppt_x</p:attrName>
                                        </p:attrNameLst>
                                      </p:cBhvr>
                                      <p:tavLst>
                                        <p:tav tm="0">
                                          <p:val>
                                            <p:strVal val="0-#ppt_w/2"/>
                                          </p:val>
                                        </p:tav>
                                        <p:tav tm="100000">
                                          <p:val>
                                            <p:strVal val="#ppt_x"/>
                                          </p:val>
                                        </p:tav>
                                      </p:tavLst>
                                    </p:anim>
                                    <p:anim calcmode="lin" valueType="num">
                                      <p:cBhvr additive="base">
                                        <p:cTn id="68" dur="1000" fill="hold"/>
                                        <p:tgtEl>
                                          <p:spTgt spid="18"/>
                                        </p:tgtEl>
                                        <p:attrNameLst>
                                          <p:attrName>ppt_y</p:attrName>
                                        </p:attrNameLst>
                                      </p:cBhvr>
                                      <p:tavLst>
                                        <p:tav tm="0">
                                          <p:val>
                                            <p:strVal val="#ppt_y"/>
                                          </p:val>
                                        </p:tav>
                                        <p:tav tm="100000">
                                          <p:val>
                                            <p:strVal val="#ppt_y"/>
                                          </p:val>
                                        </p:tav>
                                      </p:tavLst>
                                    </p:anim>
                                  </p:childTnLst>
                                </p:cTn>
                              </p:par>
                              <p:par>
                                <p:cTn id="69" presetID="7" presetClass="entr" presetSubtype="8" fill="hold" grpId="0" nodeType="withEffect">
                                  <p:stCondLst>
                                    <p:cond delay="0"/>
                                  </p:stCondLst>
                                  <p:childTnLst>
                                    <p:set>
                                      <p:cBhvr>
                                        <p:cTn id="70" dur="1" fill="hold">
                                          <p:stCondLst>
                                            <p:cond delay="0"/>
                                          </p:stCondLst>
                                        </p:cTn>
                                        <p:tgtEl>
                                          <p:spTgt spid="17"/>
                                        </p:tgtEl>
                                        <p:attrNameLst>
                                          <p:attrName>style.visibility</p:attrName>
                                        </p:attrNameLst>
                                      </p:cBhvr>
                                      <p:to>
                                        <p:strVal val="visible"/>
                                      </p:to>
                                    </p:set>
                                    <p:anim calcmode="lin" valueType="num">
                                      <p:cBhvr additive="base">
                                        <p:cTn id="71" dur="1000" fill="hold"/>
                                        <p:tgtEl>
                                          <p:spTgt spid="17"/>
                                        </p:tgtEl>
                                        <p:attrNameLst>
                                          <p:attrName>ppt_x</p:attrName>
                                        </p:attrNameLst>
                                      </p:cBhvr>
                                      <p:tavLst>
                                        <p:tav tm="0">
                                          <p:val>
                                            <p:strVal val="0-#ppt_w/2"/>
                                          </p:val>
                                        </p:tav>
                                        <p:tav tm="100000">
                                          <p:val>
                                            <p:strVal val="#ppt_x"/>
                                          </p:val>
                                        </p:tav>
                                      </p:tavLst>
                                    </p:anim>
                                    <p:anim calcmode="lin" valueType="num">
                                      <p:cBhvr additive="base">
                                        <p:cTn id="72" dur="1000" fill="hold"/>
                                        <p:tgtEl>
                                          <p:spTgt spid="17"/>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Lst>
  </p:timing>
</p:sld>
</file>

<file path=ppt/slides/slide319.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3. توصيف مفهومي (ماهيّت):در اين روش، يك موضوع يا مفهوم، توصيف مي‏شود و تمام ابعاد و زواياي آن مورد بررسي قرار مي‏گيرد؛مثل توصيف مفهوم نماز و يا حور.</a:t>
                      </a:r>
                      <a:endParaRPr lang="en-US" sz="2000" b="1" kern="1200" dirty="0" smtClean="0">
                        <a:solidFill>
                          <a:schemeClr val="tx1"/>
                        </a:solidFill>
                        <a:latin typeface="+mn-lt"/>
                        <a:ea typeface="+mn-ea"/>
                        <a:cs typeface="B Lotus" pitchFamily="2" charset="-78"/>
                      </a:endParaRPr>
                    </a:p>
                    <a:p>
                      <a:pPr lvl="1" algn="just" rtl="1">
                        <a:lnSpc>
                          <a:spcPct val="150000"/>
                        </a:lnSpc>
                      </a:pP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latin typeface="+mn-lt"/>
                          <a:ea typeface="+mn-ea"/>
                          <a:cs typeface="B Lotus" pitchFamily="2" charset="-78"/>
                        </a:rPr>
                        <a:t>وَ حُورٌ عِينٌ * كَأَمْثالِ اللُّؤْلُؤِ الْمَكْنُونِ</a:t>
                      </a:r>
                      <a:r>
                        <a:rPr lang="en-US" sz="2000" b="1" kern="1200" dirty="0" smtClean="0">
                          <a:solidFill>
                            <a:schemeClr val="tx1"/>
                          </a:solidFill>
                          <a:latin typeface="+mn-lt"/>
                          <a:ea typeface="+mn-ea"/>
                          <a:cs typeface="B Lotus" pitchFamily="2" charset="-78"/>
                        </a:rPr>
                        <a:t>[</a:t>
                      </a:r>
                      <a:r>
                        <a:rPr lang="fa-IR" sz="20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fa-IR" sz="2000" b="1" kern="1200" dirty="0" smtClean="0">
                          <a:solidFill>
                            <a:schemeClr val="tx1"/>
                          </a:solidFill>
                          <a:latin typeface="+mn-lt"/>
                          <a:ea typeface="+mn-ea"/>
                          <a:cs typeface="B Lotus" pitchFamily="2" charset="-78"/>
                        </a:rPr>
                        <a:t>؛«و همسرانى از حور العين دارند.* همچون مرواريد در صدف پنهان!»</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4. توصيف مكان و زمان:مورد توصيف، مكان و يا زمان خاصّ است؛مثل توصيف بهشت يا روز قيامت.</a:t>
                      </a:r>
                      <a:endParaRPr lang="en-US" sz="2000" b="1" kern="1200" dirty="0" smtClean="0">
                        <a:solidFill>
                          <a:schemeClr val="tx1"/>
                        </a:solidFill>
                        <a:latin typeface="+mn-lt"/>
                        <a:ea typeface="+mn-ea"/>
                        <a:cs typeface="B Lotus" pitchFamily="2" charset="-78"/>
                      </a:endParaRPr>
                    </a:p>
                    <a:p>
                      <a:pPr lvl="1" algn="just" rtl="1">
                        <a:lnSpc>
                          <a:spcPct val="150000"/>
                        </a:lnSpc>
                      </a:pPr>
                      <a:r>
                        <a:rPr lang="en-US" sz="2000" b="1" kern="1200" dirty="0" smtClean="0">
                          <a:solidFill>
                            <a:schemeClr val="tx1"/>
                          </a:solidFill>
                          <a:latin typeface="+mn-lt"/>
                          <a:ea typeface="+mn-ea"/>
                          <a:cs typeface="B Lotus" pitchFamily="2" charset="-78"/>
                        </a:rPr>
                        <a:t>]</a:t>
                      </a:r>
                      <a:r>
                        <a:rPr lang="ar-SA" sz="2000" b="1" kern="1200" dirty="0" smtClean="0">
                          <a:solidFill>
                            <a:schemeClr val="tx1"/>
                          </a:solidFill>
                          <a:latin typeface="+mn-lt"/>
                          <a:ea typeface="+mn-ea"/>
                          <a:cs typeface="B Lotus" pitchFamily="2" charset="-78"/>
                        </a:rPr>
                        <a:t>يَوْمَ تَجِدُ كُلُّ نَفْسٍ ما عَمِلَّت مِنْ خَيْرٍ مُحْضَراً وَ ما عَمِلَّت مِنْ سُوءٍ تَوَدُّ لَوْ أَنَّ بَيْنَها وَ بَيْنَهُ أَمَداً بَعِيداً وَ يُحَذِّرُكُمُ اللَّهُ نَفْسَهُ وَ اللَّهُ رَؤُفٌ بِالْعِبادِ</a:t>
                      </a:r>
                      <a:r>
                        <a:rPr lang="en-US" sz="2000" b="1" kern="1200" dirty="0" smtClean="0">
                          <a:solidFill>
                            <a:schemeClr val="tx1"/>
                          </a:solidFill>
                          <a:latin typeface="+mn-lt"/>
                          <a:ea typeface="+mn-ea"/>
                          <a:cs typeface="B Lotus" pitchFamily="2" charset="-78"/>
                        </a:rPr>
                        <a:t>[</a:t>
                      </a:r>
                      <a:r>
                        <a:rPr lang="ar-SA" sz="2000" b="1" kern="1200" dirty="0" smtClean="0">
                          <a:solidFill>
                            <a:schemeClr val="tx1"/>
                          </a:solidFill>
                          <a:latin typeface="+mn-lt"/>
                          <a:ea typeface="+mn-ea"/>
                          <a:cs typeface="B Lotus" pitchFamily="2" charset="-78"/>
                        </a:rPr>
                        <a:t>؛</a:t>
                      </a:r>
                      <a:r>
                        <a:rPr lang="fa-IR" sz="2000" b="0" kern="1200" dirty="0" smtClean="0">
                          <a:solidFill>
                            <a:schemeClr val="tx1"/>
                          </a:solidFill>
                          <a:effectLst>
                            <a:glow rad="139700">
                              <a:schemeClr val="accent2">
                                <a:satMod val="175000"/>
                                <a:alpha val="40000"/>
                              </a:schemeClr>
                            </a:glow>
                          </a:effectLst>
                          <a:latin typeface="+mn-lt"/>
                          <a:ea typeface="+mn-ea"/>
                          <a:cs typeface="B Lotus" pitchFamily="2" charset="-78"/>
                        </a:rPr>
                        <a:t> **</a:t>
                      </a:r>
                      <a:r>
                        <a:rPr lang="ar-SA" sz="2000" b="1" kern="1200" dirty="0" smtClean="0">
                          <a:solidFill>
                            <a:schemeClr val="tx1"/>
                          </a:solidFill>
                          <a:latin typeface="+mn-lt"/>
                          <a:ea typeface="+mn-ea"/>
                          <a:cs typeface="B Lotus" pitchFamily="2" charset="-78"/>
                        </a:rPr>
                        <a:t> </a:t>
                      </a:r>
                      <a:endParaRPr lang="fa-IR" sz="2000" b="1" kern="1200" dirty="0" smtClean="0">
                        <a:solidFill>
                          <a:schemeClr val="tx1"/>
                        </a:solidFill>
                        <a:latin typeface="+mn-lt"/>
                        <a:ea typeface="+mn-ea"/>
                        <a:cs typeface="B Lotus" pitchFamily="2" charset="-78"/>
                      </a:endParaRPr>
                    </a:p>
                    <a:p>
                      <a:pPr lvl="1" algn="just" rtl="1">
                        <a:lnSpc>
                          <a:spcPct val="150000"/>
                        </a:lnSpc>
                      </a:pPr>
                      <a:endParaRPr lang="fa-IR" sz="2000" b="0" kern="1200" dirty="0" smtClean="0">
                        <a:solidFill>
                          <a:schemeClr val="tx1"/>
                        </a:solidFill>
                        <a:latin typeface="+mn-lt"/>
                        <a:ea typeface="+mn-ea"/>
                        <a:cs typeface="B Lotus" pitchFamily="2" charset="-78"/>
                      </a:endParaRPr>
                    </a:p>
                    <a:p>
                      <a:pPr algn="just" rtl="1">
                        <a:lnSpc>
                          <a:spcPct val="150000"/>
                        </a:lnSpc>
                      </a:pPr>
                      <a:r>
                        <a:rPr lang="ar-SA" sz="1800" b="0" kern="1200" dirty="0" smtClean="0">
                          <a:solidFill>
                            <a:schemeClr val="tx1"/>
                          </a:solidFill>
                          <a:latin typeface="+mn-lt"/>
                          <a:ea typeface="+mn-ea"/>
                          <a:cs typeface="B Lotus" pitchFamily="2" charset="-78"/>
                        </a:rPr>
                        <a:t> </a:t>
                      </a:r>
                      <a:r>
                        <a:rPr lang="fa-IR" sz="18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واقعه: 22-23.</a:t>
                      </a:r>
                      <a:endParaRPr lang="en-US" sz="1800" b="1" kern="1200" dirty="0" smtClean="0">
                        <a:solidFill>
                          <a:schemeClr val="tx1"/>
                        </a:solidFill>
                        <a:latin typeface="+mn-lt"/>
                        <a:ea typeface="+mn-ea"/>
                        <a:cs typeface="B Lotus" pitchFamily="2" charset="-78"/>
                      </a:endParaRPr>
                    </a:p>
                    <a:p>
                      <a:pPr algn="just" rtl="1">
                        <a:lnSpc>
                          <a:spcPct val="150000"/>
                        </a:lnSpc>
                      </a:pPr>
                      <a:r>
                        <a:rPr lang="fa-IR" sz="18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آل ‌عمران: 30.</a:t>
                      </a:r>
                      <a:endParaRPr lang="en-US" sz="18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234384" y="122418"/>
            <a:ext cx="2110584"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وپنجم</a:t>
            </a:r>
          </a:p>
          <a:p>
            <a:pPr algn="ctr"/>
            <a:r>
              <a:rPr lang="fa-IR" sz="1700" b="1" dirty="0" smtClean="0">
                <a:effectLst>
                  <a:glow rad="101600">
                    <a:schemeClr val="accent3">
                      <a:satMod val="175000"/>
                      <a:alpha val="40000"/>
                    </a:schemeClr>
                  </a:glow>
                </a:effectLst>
                <a:cs typeface="B Mitra" pitchFamily="2" charset="-78"/>
              </a:rPr>
              <a:t>قالب توصیفی</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grpId="0"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50000"/>
                        </a:lnSpc>
                      </a:pPr>
                      <a:endParaRPr lang="fa-IR" sz="2200" b="1" kern="1200" dirty="0" smtClean="0">
                        <a:solidFill>
                          <a:schemeClr val="tx1"/>
                        </a:solidFill>
                        <a:latin typeface="+mn-lt"/>
                        <a:ea typeface="+mn-ea"/>
                        <a:cs typeface="B Lotus" pitchFamily="2" charset="-78"/>
                      </a:endParaRPr>
                    </a:p>
                    <a:p>
                      <a:pPr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نشانه‌های عواطف مثبت دراسلام:</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الف)سلام کردن</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ب)دست دادن و معانقه</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ج)تبسّم و گشاده‌رویی</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د)احترام گذاشتن به مخاطب</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هـ)پرسیدن از نام و حال افراد</a:t>
                      </a:r>
                      <a:endParaRPr lang="en-US" sz="2200" b="1" kern="1200" dirty="0" smtClean="0">
                        <a:solidFill>
                          <a:schemeClr val="tx1"/>
                        </a:solidFill>
                        <a:latin typeface="+mn-lt"/>
                        <a:ea typeface="+mn-ea"/>
                        <a:cs typeface="B Lotus" pitchFamily="2" charset="-78"/>
                      </a:endParaRPr>
                    </a:p>
                    <a:p>
                      <a:pPr lvl="1">
                        <a:lnSpc>
                          <a:spcPct val="150000"/>
                        </a:lnSpc>
                      </a:pPr>
                      <a:r>
                        <a:rPr lang="ar-SA" sz="2200" b="1" kern="1200" dirty="0" smtClean="0">
                          <a:solidFill>
                            <a:schemeClr val="tx1"/>
                          </a:solidFill>
                          <a:latin typeface="+mn-lt"/>
                          <a:ea typeface="+mn-ea"/>
                          <a:cs typeface="B Lotus" pitchFamily="2" charset="-78"/>
                        </a:rPr>
                        <a:t>و)اعلام دوستی و محبّت </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643438" y="139463"/>
            <a:ext cx="3357586"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سوم / </a:t>
            </a:r>
            <a:r>
              <a:rPr lang="ar-SA" sz="1700" b="1" dirty="0" smtClean="0">
                <a:effectLst>
                  <a:glow rad="101600">
                    <a:schemeClr val="accent3">
                      <a:satMod val="175000"/>
                      <a:alpha val="40000"/>
                    </a:schemeClr>
                  </a:glow>
                </a:effectLst>
                <a:cs typeface="B Mitra" pitchFamily="2" charset="-78"/>
              </a:rPr>
              <a:t>اصل</a:t>
            </a:r>
            <a:r>
              <a:rPr lang="fa-IR" sz="1700" b="1" dirty="0" smtClean="0">
                <a:effectLst>
                  <a:glow rad="101600">
                    <a:schemeClr val="accent3">
                      <a:satMod val="175000"/>
                      <a:alpha val="40000"/>
                    </a:schemeClr>
                  </a:glow>
                </a:effectLst>
                <a:cs typeface="B Mitra" pitchFamily="2" charset="-78"/>
              </a:rPr>
              <a:t> چهارم</a:t>
            </a:r>
            <a:endParaRPr lang="en-US" sz="1700" b="1" dirty="0" smtClean="0">
              <a:effectLst>
                <a:glow rad="101600">
                  <a:schemeClr val="accent3">
                    <a:satMod val="175000"/>
                    <a:alpha val="40000"/>
                  </a:schemeClr>
                </a:glow>
              </a:effectLst>
              <a:cs typeface="B Mitra" pitchFamily="2" charset="-78"/>
            </a:endParaRPr>
          </a:p>
          <a:p>
            <a:pPr algn="ctr"/>
            <a:r>
              <a:rPr lang="fa-IR" sz="1700" b="1" dirty="0" smtClean="0">
                <a:effectLst>
                  <a:glow rad="101600">
                    <a:schemeClr val="accent3">
                      <a:satMod val="175000"/>
                      <a:alpha val="40000"/>
                    </a:schemeClr>
                  </a:glow>
                </a:effectLst>
                <a:cs typeface="B Mitra" pitchFamily="2" charset="-78"/>
              </a:rPr>
              <a:t>ایجاد ارتباط</a:t>
            </a:r>
          </a:p>
        </p:txBody>
      </p:sp>
      <p:sp>
        <p:nvSpPr>
          <p:cNvPr id="9" name="Rounded Rectangle 8">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9" name="Rounded Rectangle 18">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0" fill="hold"/>
                                        <p:tgtEl>
                                          <p:spTgt spid="9"/>
                                        </p:tgtEl>
                                        <p:attrNameLst>
                                          <p:attrName>ppt_x</p:attrName>
                                        </p:attrNameLst>
                                      </p:cBhvr>
                                      <p:tavLst>
                                        <p:tav tm="0">
                                          <p:val>
                                            <p:strVal val="0-#ppt_w/2"/>
                                          </p:val>
                                        </p:tav>
                                        <p:tav tm="100000">
                                          <p:val>
                                            <p:strVal val="#ppt_x"/>
                                          </p:val>
                                        </p:tav>
                                      </p:tavLst>
                                    </p:anim>
                                    <p:anim calcmode="lin" valueType="num">
                                      <p:cBhvr additive="base">
                                        <p:cTn id="32" dur="1000" fill="hold"/>
                                        <p:tgtEl>
                                          <p:spTgt spid="9"/>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0"/>
                                        </p:tgtEl>
                                        <p:attrNameLst>
                                          <p:attrName>style.visibility</p:attrName>
                                        </p:attrNameLst>
                                      </p:cBhvr>
                                      <p:to>
                                        <p:strVal val="visible"/>
                                      </p:to>
                                    </p:set>
                                    <p:anim calcmode="lin" valueType="num">
                                      <p:cBhvr additive="base">
                                        <p:cTn id="35" dur="1000" fill="hold"/>
                                        <p:tgtEl>
                                          <p:spTgt spid="10"/>
                                        </p:tgtEl>
                                        <p:attrNameLst>
                                          <p:attrName>ppt_x</p:attrName>
                                        </p:attrNameLst>
                                      </p:cBhvr>
                                      <p:tavLst>
                                        <p:tav tm="0">
                                          <p:val>
                                            <p:strVal val="0-#ppt_w/2"/>
                                          </p:val>
                                        </p:tav>
                                        <p:tav tm="100000">
                                          <p:val>
                                            <p:strVal val="#ppt_x"/>
                                          </p:val>
                                        </p:tav>
                                      </p:tavLst>
                                    </p:anim>
                                    <p:anim calcmode="lin" valueType="num">
                                      <p:cBhvr additive="base">
                                        <p:cTn id="36" dur="1000" fill="hold"/>
                                        <p:tgtEl>
                                          <p:spTgt spid="10"/>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 calcmode="lin" valueType="num">
                                      <p:cBhvr additive="base">
                                        <p:cTn id="39" dur="1000" fill="hold"/>
                                        <p:tgtEl>
                                          <p:spTgt spid="11"/>
                                        </p:tgtEl>
                                        <p:attrNameLst>
                                          <p:attrName>ppt_x</p:attrName>
                                        </p:attrNameLst>
                                      </p:cBhvr>
                                      <p:tavLst>
                                        <p:tav tm="0">
                                          <p:val>
                                            <p:strVal val="0-#ppt_w/2"/>
                                          </p:val>
                                        </p:tav>
                                        <p:tav tm="100000">
                                          <p:val>
                                            <p:strVal val="#ppt_x"/>
                                          </p:val>
                                        </p:tav>
                                      </p:tavLst>
                                    </p:anim>
                                    <p:anim calcmode="lin" valueType="num">
                                      <p:cBhvr additive="base">
                                        <p:cTn id="40" dur="1000" fill="hold"/>
                                        <p:tgtEl>
                                          <p:spTgt spid="11"/>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additive="base">
                                        <p:cTn id="43" dur="1000" fill="hold"/>
                                        <p:tgtEl>
                                          <p:spTgt spid="12"/>
                                        </p:tgtEl>
                                        <p:attrNameLst>
                                          <p:attrName>ppt_x</p:attrName>
                                        </p:attrNameLst>
                                      </p:cBhvr>
                                      <p:tavLst>
                                        <p:tav tm="0">
                                          <p:val>
                                            <p:strVal val="0-#ppt_w/2"/>
                                          </p:val>
                                        </p:tav>
                                        <p:tav tm="100000">
                                          <p:val>
                                            <p:strVal val="#ppt_x"/>
                                          </p:val>
                                        </p:tav>
                                      </p:tavLst>
                                    </p:anim>
                                    <p:anim calcmode="lin" valueType="num">
                                      <p:cBhvr additive="base">
                                        <p:cTn id="44" dur="1000" fill="hold"/>
                                        <p:tgtEl>
                                          <p:spTgt spid="12"/>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1000" fill="hold"/>
                                        <p:tgtEl>
                                          <p:spTgt spid="13"/>
                                        </p:tgtEl>
                                        <p:attrNameLst>
                                          <p:attrName>ppt_x</p:attrName>
                                        </p:attrNameLst>
                                      </p:cBhvr>
                                      <p:tavLst>
                                        <p:tav tm="0">
                                          <p:val>
                                            <p:strVal val="0-#ppt_w/2"/>
                                          </p:val>
                                        </p:tav>
                                        <p:tav tm="100000">
                                          <p:val>
                                            <p:strVal val="#ppt_x"/>
                                          </p:val>
                                        </p:tav>
                                      </p:tavLst>
                                    </p:anim>
                                    <p:anim calcmode="lin" valueType="num">
                                      <p:cBhvr additive="base">
                                        <p:cTn id="48" dur="1000" fill="hold"/>
                                        <p:tgtEl>
                                          <p:spTgt spid="13"/>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1000" fill="hold"/>
                                        <p:tgtEl>
                                          <p:spTgt spid="14"/>
                                        </p:tgtEl>
                                        <p:attrNameLst>
                                          <p:attrName>ppt_x</p:attrName>
                                        </p:attrNameLst>
                                      </p:cBhvr>
                                      <p:tavLst>
                                        <p:tav tm="0">
                                          <p:val>
                                            <p:strVal val="0-#ppt_w/2"/>
                                          </p:val>
                                        </p:tav>
                                        <p:tav tm="100000">
                                          <p:val>
                                            <p:strVal val="#ppt_x"/>
                                          </p:val>
                                        </p:tav>
                                      </p:tavLst>
                                    </p:anim>
                                    <p:anim calcmode="lin" valueType="num">
                                      <p:cBhvr additive="base">
                                        <p:cTn id="52" dur="1000" fill="hold"/>
                                        <p:tgtEl>
                                          <p:spTgt spid="14"/>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5"/>
                                        </p:tgtEl>
                                        <p:attrNameLst>
                                          <p:attrName>style.visibility</p:attrName>
                                        </p:attrNameLst>
                                      </p:cBhvr>
                                      <p:to>
                                        <p:strVal val="visible"/>
                                      </p:to>
                                    </p:set>
                                    <p:anim calcmode="lin" valueType="num">
                                      <p:cBhvr additive="base">
                                        <p:cTn id="55" dur="1000" fill="hold"/>
                                        <p:tgtEl>
                                          <p:spTgt spid="15"/>
                                        </p:tgtEl>
                                        <p:attrNameLst>
                                          <p:attrName>ppt_x</p:attrName>
                                        </p:attrNameLst>
                                      </p:cBhvr>
                                      <p:tavLst>
                                        <p:tav tm="0">
                                          <p:val>
                                            <p:strVal val="0-#ppt_w/2"/>
                                          </p:val>
                                        </p:tav>
                                        <p:tav tm="100000">
                                          <p:val>
                                            <p:strVal val="#ppt_x"/>
                                          </p:val>
                                        </p:tav>
                                      </p:tavLst>
                                    </p:anim>
                                    <p:anim calcmode="lin" valueType="num">
                                      <p:cBhvr additive="base">
                                        <p:cTn id="56" dur="1000" fill="hold"/>
                                        <p:tgtEl>
                                          <p:spTgt spid="15"/>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6"/>
                                        </p:tgtEl>
                                        <p:attrNameLst>
                                          <p:attrName>style.visibility</p:attrName>
                                        </p:attrNameLst>
                                      </p:cBhvr>
                                      <p:to>
                                        <p:strVal val="visible"/>
                                      </p:to>
                                    </p:set>
                                    <p:anim calcmode="lin" valueType="num">
                                      <p:cBhvr additive="base">
                                        <p:cTn id="59" dur="1000" fill="hold"/>
                                        <p:tgtEl>
                                          <p:spTgt spid="16"/>
                                        </p:tgtEl>
                                        <p:attrNameLst>
                                          <p:attrName>ppt_x</p:attrName>
                                        </p:attrNameLst>
                                      </p:cBhvr>
                                      <p:tavLst>
                                        <p:tav tm="0">
                                          <p:val>
                                            <p:strVal val="0-#ppt_w/2"/>
                                          </p:val>
                                        </p:tav>
                                        <p:tav tm="100000">
                                          <p:val>
                                            <p:strVal val="#ppt_x"/>
                                          </p:val>
                                        </p:tav>
                                      </p:tavLst>
                                    </p:anim>
                                    <p:anim calcmode="lin" valueType="num">
                                      <p:cBhvr additive="base">
                                        <p:cTn id="60" dur="1000" fill="hold"/>
                                        <p:tgtEl>
                                          <p:spTgt spid="16"/>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7"/>
                                        </p:tgtEl>
                                        <p:attrNameLst>
                                          <p:attrName>style.visibility</p:attrName>
                                        </p:attrNameLst>
                                      </p:cBhvr>
                                      <p:to>
                                        <p:strVal val="visible"/>
                                      </p:to>
                                    </p:set>
                                    <p:anim calcmode="lin" valueType="num">
                                      <p:cBhvr additive="base">
                                        <p:cTn id="63" dur="1000" fill="hold"/>
                                        <p:tgtEl>
                                          <p:spTgt spid="17"/>
                                        </p:tgtEl>
                                        <p:attrNameLst>
                                          <p:attrName>ppt_x</p:attrName>
                                        </p:attrNameLst>
                                      </p:cBhvr>
                                      <p:tavLst>
                                        <p:tav tm="0">
                                          <p:val>
                                            <p:strVal val="0-#ppt_w/2"/>
                                          </p:val>
                                        </p:tav>
                                        <p:tav tm="100000">
                                          <p:val>
                                            <p:strVal val="#ppt_x"/>
                                          </p:val>
                                        </p:tav>
                                      </p:tavLst>
                                    </p:anim>
                                    <p:anim calcmode="lin" valueType="num">
                                      <p:cBhvr additive="base">
                                        <p:cTn id="64" dur="1000" fill="hold"/>
                                        <p:tgtEl>
                                          <p:spTgt spid="17"/>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18"/>
                                        </p:tgtEl>
                                        <p:attrNameLst>
                                          <p:attrName>style.visibility</p:attrName>
                                        </p:attrNameLst>
                                      </p:cBhvr>
                                      <p:to>
                                        <p:strVal val="visible"/>
                                      </p:to>
                                    </p:set>
                                    <p:anim calcmode="lin" valueType="num">
                                      <p:cBhvr additive="base">
                                        <p:cTn id="67" dur="1000" fill="hold"/>
                                        <p:tgtEl>
                                          <p:spTgt spid="18"/>
                                        </p:tgtEl>
                                        <p:attrNameLst>
                                          <p:attrName>ppt_x</p:attrName>
                                        </p:attrNameLst>
                                      </p:cBhvr>
                                      <p:tavLst>
                                        <p:tav tm="0">
                                          <p:val>
                                            <p:strVal val="0-#ppt_w/2"/>
                                          </p:val>
                                        </p:tav>
                                        <p:tav tm="100000">
                                          <p:val>
                                            <p:strVal val="#ppt_x"/>
                                          </p:val>
                                        </p:tav>
                                      </p:tavLst>
                                    </p:anim>
                                    <p:anim calcmode="lin" valueType="num">
                                      <p:cBhvr additive="base">
                                        <p:cTn id="68" dur="1000" fill="hold"/>
                                        <p:tgtEl>
                                          <p:spTgt spid="18"/>
                                        </p:tgtEl>
                                        <p:attrNameLst>
                                          <p:attrName>ppt_y</p:attrName>
                                        </p:attrNameLst>
                                      </p:cBhvr>
                                      <p:tavLst>
                                        <p:tav tm="0">
                                          <p:val>
                                            <p:strVal val="#ppt_y"/>
                                          </p:val>
                                        </p:tav>
                                        <p:tav tm="100000">
                                          <p:val>
                                            <p:strVal val="#ppt_y"/>
                                          </p:val>
                                        </p:tav>
                                      </p:tavLst>
                                    </p:anim>
                                  </p:childTnLst>
                                </p:cTn>
                              </p:par>
                              <p:par>
                                <p:cTn id="69" presetID="7" presetClass="entr" presetSubtype="8" fill="hold" grpId="0" nodeType="withEffect">
                                  <p:stCondLst>
                                    <p:cond delay="0"/>
                                  </p:stCondLst>
                                  <p:childTnLst>
                                    <p:set>
                                      <p:cBhvr>
                                        <p:cTn id="70" dur="1" fill="hold">
                                          <p:stCondLst>
                                            <p:cond delay="0"/>
                                          </p:stCondLst>
                                        </p:cTn>
                                        <p:tgtEl>
                                          <p:spTgt spid="19"/>
                                        </p:tgtEl>
                                        <p:attrNameLst>
                                          <p:attrName>style.visibility</p:attrName>
                                        </p:attrNameLst>
                                      </p:cBhvr>
                                      <p:to>
                                        <p:strVal val="visible"/>
                                      </p:to>
                                    </p:set>
                                    <p:anim calcmode="lin" valueType="num">
                                      <p:cBhvr additive="base">
                                        <p:cTn id="71" dur="1000" fill="hold"/>
                                        <p:tgtEl>
                                          <p:spTgt spid="19"/>
                                        </p:tgtEl>
                                        <p:attrNameLst>
                                          <p:attrName>ppt_x</p:attrName>
                                        </p:attrNameLst>
                                      </p:cBhvr>
                                      <p:tavLst>
                                        <p:tav tm="0">
                                          <p:val>
                                            <p:strVal val="0-#ppt_w/2"/>
                                          </p:val>
                                        </p:tav>
                                        <p:tav tm="100000">
                                          <p:val>
                                            <p:strVal val="#ppt_x"/>
                                          </p:val>
                                        </p:tav>
                                      </p:tavLst>
                                    </p:anim>
                                    <p:anim calcmode="lin" valueType="num">
                                      <p:cBhvr additive="base">
                                        <p:cTn id="72" dur="1000" fill="hold"/>
                                        <p:tgtEl>
                                          <p:spTgt spid="19"/>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Lst>
  </p:timing>
</p:sld>
</file>

<file path=ppt/slides/slide320.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5. اشخاص و افراد:در اين روش آنچه مورد توصيف قرار مي‏گيرد، ويژگي و حالات افراد، مي‏باشد؛ خواه اين افراد مثبت باشند و يا منفي.</a:t>
                      </a:r>
                      <a:endParaRPr lang="en-US" sz="2200" b="1" kern="1200" dirty="0" smtClean="0">
                        <a:solidFill>
                          <a:schemeClr val="tx1"/>
                        </a:solidFill>
                        <a:latin typeface="+mn-lt"/>
                        <a:ea typeface="+mn-ea"/>
                        <a:cs typeface="B Lotus" pitchFamily="2" charset="-78"/>
                      </a:endParaRPr>
                    </a:p>
                    <a:p>
                      <a:pPr lvl="1"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نمونه‏ی افراد مثبت:</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en-US" sz="2200" b="1" kern="1200" dirty="0" smtClean="0">
                          <a:solidFill>
                            <a:schemeClr val="tx1"/>
                          </a:solidFill>
                          <a:latin typeface="+mn-lt"/>
                          <a:ea typeface="+mn-ea"/>
                          <a:cs typeface="B Lotus" pitchFamily="2" charset="-78"/>
                        </a:rPr>
                        <a:t>]</a:t>
                      </a:r>
                      <a:r>
                        <a:rPr lang="ar-SA" sz="2200" b="1" kern="1200" dirty="0" smtClean="0">
                          <a:solidFill>
                            <a:schemeClr val="tx1"/>
                          </a:solidFill>
                          <a:latin typeface="+mn-lt"/>
                          <a:ea typeface="+mn-ea"/>
                          <a:cs typeface="B Lotus" pitchFamily="2" charset="-78"/>
                        </a:rPr>
                        <a:t>وَ السَّابِقُونَ السَّابِقُونَ أُولئِكَ الْمُقَرَّبُونَ فِي جَنَّاتِ النَّعِيمِ ثُلَّۀٌمِنَ الْأَوَّلِينَوَ قَلِيلٌ مِنَ الْآخِرِينَ عَلى‏ سُرُرٍ مَوْضُونَۀٍمُتَّكِئِينَ عَلَيْها مُتَقابِلِينَ يَطُوفُ عَلَيْهِمْ وِلْدانٌ مُخَلَّدُونَ بِأَكْوابٍ وَ أَبارِيقَ وَ كَأْسٍ مِنْ مَعِينٍ لا يُصَدَّعُونَ عَنْها وَ لا يُنْزِفُونَ فاكِهَۀٍمِمَّا يَتَخَيَّرُونَ وَ لَحْمِ طَيْرٍ مِمَّا يَشْتَهُونَ</a:t>
                      </a:r>
                      <a:r>
                        <a:rPr lang="en-US" sz="2200" b="1" kern="1200" dirty="0" smtClean="0">
                          <a:solidFill>
                            <a:schemeClr val="tx1"/>
                          </a:solidFill>
                          <a:latin typeface="+mn-lt"/>
                          <a:ea typeface="+mn-ea"/>
                          <a:cs typeface="B Lotus" pitchFamily="2" charset="-78"/>
                        </a:rPr>
                        <a:t>[</a:t>
                      </a:r>
                      <a:r>
                        <a:rPr lang="fa-IR" sz="2400" b="0" kern="1200" dirty="0" smtClean="0">
                          <a:solidFill>
                            <a:schemeClr val="tx1"/>
                          </a:solidFill>
                          <a:effectLst>
                            <a:glow rad="139700">
                              <a:schemeClr val="accent2">
                                <a:satMod val="175000"/>
                                <a:alpha val="40000"/>
                              </a:schemeClr>
                            </a:glow>
                          </a:effectLst>
                          <a:latin typeface="+mn-lt"/>
                          <a:ea typeface="+mn-ea"/>
                          <a:cs typeface="B Lotus" pitchFamily="2" charset="-78"/>
                        </a:rPr>
                        <a:t>*</a:t>
                      </a:r>
                      <a:endParaRPr lang="fa-IR" sz="2200" b="1" kern="1200" dirty="0" smtClean="0">
                        <a:solidFill>
                          <a:schemeClr val="tx1"/>
                        </a:solidFill>
                        <a:latin typeface="+mn-lt"/>
                        <a:ea typeface="+mn-ea"/>
                        <a:cs typeface="B Lotus" pitchFamily="2" charset="-78"/>
                      </a:endParaRPr>
                    </a:p>
                    <a:p>
                      <a:pPr algn="just" rtl="1">
                        <a:lnSpc>
                          <a:spcPct val="150000"/>
                        </a:lnSpc>
                      </a:pPr>
                      <a:endParaRPr lang="fa-IR" sz="1600" b="1" kern="1200" dirty="0" smtClean="0">
                        <a:solidFill>
                          <a:schemeClr val="tx1"/>
                        </a:solidFill>
                        <a:latin typeface="+mn-lt"/>
                        <a:ea typeface="+mn-ea"/>
                        <a:cs typeface="B Lotus" pitchFamily="2" charset="-78"/>
                      </a:endParaRPr>
                    </a:p>
                    <a:p>
                      <a:pPr algn="just" rtl="1">
                        <a:lnSpc>
                          <a:spcPct val="150000"/>
                        </a:lnSpc>
                      </a:pPr>
                      <a:endParaRPr lang="fa-IR" sz="1600" b="1" kern="1200" dirty="0" smtClean="0">
                        <a:solidFill>
                          <a:schemeClr val="tx1"/>
                        </a:solidFill>
                        <a:latin typeface="+mn-lt"/>
                        <a:ea typeface="+mn-ea"/>
                        <a:cs typeface="B Lotus" pitchFamily="2" charset="-78"/>
                      </a:endParaRPr>
                    </a:p>
                    <a:p>
                      <a:pPr algn="just" rtl="1">
                        <a:lnSpc>
                          <a:spcPct val="150000"/>
                        </a:lnSpc>
                      </a:pPr>
                      <a:endParaRPr lang="fa-IR" sz="1600" b="1" kern="1200" dirty="0" smtClean="0">
                        <a:solidFill>
                          <a:schemeClr val="tx1"/>
                        </a:solidFill>
                        <a:latin typeface="+mn-lt"/>
                        <a:ea typeface="+mn-ea"/>
                        <a:cs typeface="B Lotus" pitchFamily="2" charset="-78"/>
                      </a:endParaRPr>
                    </a:p>
                    <a:p>
                      <a:pPr algn="just" rtl="1">
                        <a:lnSpc>
                          <a:spcPct val="150000"/>
                        </a:lnSpc>
                      </a:pPr>
                      <a:r>
                        <a:rPr lang="fa-IR" sz="16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600" b="0" kern="1200" dirty="0" smtClean="0">
                          <a:solidFill>
                            <a:schemeClr val="tx1"/>
                          </a:solidFill>
                          <a:latin typeface="+mn-lt"/>
                          <a:ea typeface="+mn-ea"/>
                          <a:cs typeface="B Lotus" pitchFamily="2" charset="-78"/>
                        </a:rPr>
                        <a:t>واقعه: 10-21.</a:t>
                      </a:r>
                      <a:endParaRPr lang="en-US" sz="16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234384" y="122418"/>
            <a:ext cx="2110584"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وپنجم</a:t>
            </a:r>
          </a:p>
          <a:p>
            <a:pPr algn="ctr"/>
            <a:r>
              <a:rPr lang="fa-IR" sz="1700" b="1" dirty="0" smtClean="0">
                <a:effectLst>
                  <a:glow rad="101600">
                    <a:schemeClr val="accent3">
                      <a:satMod val="175000"/>
                      <a:alpha val="40000"/>
                    </a:schemeClr>
                  </a:glow>
                </a:effectLst>
                <a:cs typeface="B Mitra" pitchFamily="2" charset="-78"/>
              </a:rPr>
              <a:t>قالب توصیفی</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grpId="0"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Lst>
  </p:timing>
</p:sld>
</file>

<file path=ppt/slides/slide321.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85216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نمونه‏ی افراد منفي:</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en-US" sz="2200" b="1" kern="1200" dirty="0" smtClean="0">
                          <a:solidFill>
                            <a:schemeClr val="tx1"/>
                          </a:solidFill>
                          <a:latin typeface="+mn-lt"/>
                          <a:ea typeface="+mn-ea"/>
                          <a:cs typeface="B Lotus" pitchFamily="2" charset="-78"/>
                        </a:rPr>
                        <a:t>]</a:t>
                      </a:r>
                      <a:r>
                        <a:rPr lang="fa-IR" sz="2200" b="1" kern="1200" dirty="0" smtClean="0">
                          <a:solidFill>
                            <a:schemeClr val="tx1"/>
                          </a:solidFill>
                          <a:latin typeface="+mn-lt"/>
                          <a:ea typeface="+mn-ea"/>
                          <a:cs typeface="B Lotus" pitchFamily="2" charset="-78"/>
                        </a:rPr>
                        <a:t>إِنَّ الَّذِينَ كَفَرُوا سَواءٌ عَلَيْهِمْ أَ أَنْذَرْتَهُمْ أَمْ لَمْ تُنْذِرْهُمْ لا يُؤْمِنُونَ خَتَمَ اللَّهُ عَلى‏ قُلُوبِهِمْ وَ عَلى‏ سَمْعِهِمْ وَ عَلى‏ أَبْصارِهِمْ غِشاوَۀٌوَ لَهُمْ عَذابٌ عَظِيمٌ</a:t>
                      </a:r>
                      <a:r>
                        <a:rPr lang="en-US" sz="2200" b="1" kern="1200" dirty="0" smtClean="0">
                          <a:solidFill>
                            <a:schemeClr val="tx1"/>
                          </a:solidFill>
                          <a:latin typeface="+mn-lt"/>
                          <a:ea typeface="+mn-ea"/>
                          <a:cs typeface="B Lotus" pitchFamily="2" charset="-78"/>
                        </a:rPr>
                        <a:t>[</a:t>
                      </a:r>
                      <a:r>
                        <a:rPr lang="fa-IR" sz="2200" b="1" kern="1200" dirty="0" smtClean="0">
                          <a:solidFill>
                            <a:schemeClr val="tx1"/>
                          </a:solidFill>
                          <a:latin typeface="+mn-lt"/>
                          <a:ea typeface="+mn-ea"/>
                          <a:cs typeface="B Lotus" pitchFamily="2" charset="-78"/>
                        </a:rPr>
                        <a:t>؛</a:t>
                      </a:r>
                      <a:r>
                        <a:rPr lang="fa-IR" sz="2400" b="0" kern="1200" dirty="0" smtClean="0">
                          <a:solidFill>
                            <a:schemeClr val="tx1"/>
                          </a:solidFill>
                          <a:effectLst>
                            <a:glow rad="139700">
                              <a:schemeClr val="accent2">
                                <a:satMod val="175000"/>
                                <a:alpha val="40000"/>
                              </a:schemeClr>
                            </a:glow>
                          </a:effectLst>
                          <a:latin typeface="+mn-lt"/>
                          <a:ea typeface="+mn-ea"/>
                          <a:cs typeface="B Lotus" pitchFamily="2" charset="-78"/>
                        </a:rPr>
                        <a:t> *</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6. توصيف حادثه و پديده:اين روش، نفسِ يك حادثه يا پديده و يا علّت شكل‌گيري آن را مورد بررسي قرار می‌دهد، مثل توصيف حوادث قبل از قيامت:</a:t>
                      </a:r>
                      <a:endParaRPr lang="en-US" sz="2200" b="1" kern="1200" dirty="0" smtClean="0">
                        <a:solidFill>
                          <a:schemeClr val="tx1"/>
                        </a:solidFill>
                        <a:latin typeface="+mn-lt"/>
                        <a:ea typeface="+mn-ea"/>
                        <a:cs typeface="B Lotus" pitchFamily="2" charset="-78"/>
                      </a:endParaRPr>
                    </a:p>
                    <a:p>
                      <a:pPr algn="just" rtl="1">
                        <a:lnSpc>
                          <a:spcPct val="150000"/>
                        </a:lnSpc>
                      </a:pPr>
                      <a:r>
                        <a:rPr lang="en-US" sz="2200" b="1" kern="1200" dirty="0" smtClean="0">
                          <a:solidFill>
                            <a:schemeClr val="tx1"/>
                          </a:solidFill>
                          <a:latin typeface="+mn-lt"/>
                          <a:ea typeface="+mn-ea"/>
                          <a:cs typeface="B Lotus" pitchFamily="2" charset="-78"/>
                        </a:rPr>
                        <a:t>]</a:t>
                      </a:r>
                      <a:r>
                        <a:rPr lang="fa-IR" sz="2200" b="1" kern="1200" dirty="0" smtClean="0">
                          <a:solidFill>
                            <a:schemeClr val="tx1"/>
                          </a:solidFill>
                          <a:latin typeface="+mn-lt"/>
                          <a:ea typeface="+mn-ea"/>
                          <a:cs typeface="B Lotus" pitchFamily="2" charset="-78"/>
                        </a:rPr>
                        <a:t>إِذَا الشَّمْسُ كُوِّرَتْ وَ إِذَا النُّجُومُ انْكَدَرَتْ*وَ إِذَا الْجِبالُ سُيِّرَتْ وَ إِذَا الْعِشارُ عُطِّلَتْوَ إِذَا الْوُحُوشُ حُشِرَتْ وَ إِذَا الْبِحارُ سُجِّرَتْ وَ إِذَا النُّفُوسُ زُوِّجَتْ</a:t>
                      </a:r>
                      <a:r>
                        <a:rPr lang="en-US" sz="2200" b="1" kern="1200" dirty="0" smtClean="0">
                          <a:solidFill>
                            <a:schemeClr val="tx1"/>
                          </a:solidFill>
                          <a:latin typeface="+mn-lt"/>
                          <a:ea typeface="+mn-ea"/>
                          <a:cs typeface="B Lotus" pitchFamily="2" charset="-78"/>
                        </a:rPr>
                        <a:t>[</a:t>
                      </a:r>
                      <a:r>
                        <a:rPr lang="fa-IR" sz="2200" b="1" kern="1200" dirty="0" smtClean="0">
                          <a:solidFill>
                            <a:schemeClr val="tx1"/>
                          </a:solidFill>
                          <a:latin typeface="+mn-lt"/>
                          <a:ea typeface="+mn-ea"/>
                          <a:cs typeface="B Lotus" pitchFamily="2" charset="-78"/>
                        </a:rPr>
                        <a:t>؛</a:t>
                      </a:r>
                      <a:r>
                        <a:rPr lang="fa-IR" sz="2400" b="0" kern="1200" dirty="0" smtClean="0">
                          <a:solidFill>
                            <a:schemeClr val="tx1"/>
                          </a:solidFill>
                          <a:effectLst>
                            <a:glow rad="139700">
                              <a:schemeClr val="accent2">
                                <a:satMod val="175000"/>
                                <a:alpha val="40000"/>
                              </a:schemeClr>
                            </a:glow>
                          </a:effectLst>
                          <a:latin typeface="+mn-lt"/>
                          <a:ea typeface="+mn-ea"/>
                          <a:cs typeface="B Lotus" pitchFamily="2" charset="-78"/>
                        </a:rPr>
                        <a:t> **</a:t>
                      </a:r>
                      <a:endParaRPr lang="fa-IR" sz="2200" b="1" kern="1200" dirty="0" smtClean="0">
                        <a:solidFill>
                          <a:schemeClr val="tx1"/>
                        </a:solidFill>
                        <a:latin typeface="+mn-lt"/>
                        <a:ea typeface="+mn-ea"/>
                        <a:cs typeface="B Lotus" pitchFamily="2" charset="-78"/>
                      </a:endParaRPr>
                    </a:p>
                    <a:p>
                      <a:pPr algn="just" rtl="1">
                        <a:lnSpc>
                          <a:spcPct val="150000"/>
                        </a:lnSpc>
                      </a:pPr>
                      <a:endParaRPr lang="fa-IR" sz="1800" b="1" kern="1200" dirty="0" smtClean="0">
                        <a:solidFill>
                          <a:schemeClr val="tx1"/>
                        </a:solidFill>
                        <a:latin typeface="+mn-lt"/>
                        <a:ea typeface="+mn-ea"/>
                        <a:cs typeface="B Lotus" pitchFamily="2" charset="-78"/>
                      </a:endParaRPr>
                    </a:p>
                    <a:p>
                      <a:pPr algn="just" rtl="1">
                        <a:lnSpc>
                          <a:spcPct val="150000"/>
                        </a:lnSpc>
                      </a:pPr>
                      <a:endParaRPr lang="en-US" sz="1800" b="1" kern="1200" dirty="0" smtClean="0">
                        <a:solidFill>
                          <a:schemeClr val="tx1"/>
                        </a:solidFill>
                        <a:latin typeface="+mn-lt"/>
                        <a:ea typeface="+mn-ea"/>
                        <a:cs typeface="B Lotus" pitchFamily="2" charset="-78"/>
                      </a:endParaRPr>
                    </a:p>
                    <a:p>
                      <a:pPr algn="just" rtl="1">
                        <a:lnSpc>
                          <a:spcPct val="150000"/>
                        </a:lnSpc>
                      </a:pPr>
                      <a:r>
                        <a:rPr lang="fa-IR" sz="18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بقره: 6-7.</a:t>
                      </a:r>
                      <a:endParaRPr lang="en-US" sz="1800" b="1" kern="1200" dirty="0" smtClean="0">
                        <a:solidFill>
                          <a:schemeClr val="tx1"/>
                        </a:solidFill>
                        <a:latin typeface="+mn-lt"/>
                        <a:ea typeface="+mn-ea"/>
                        <a:cs typeface="B Lotus" pitchFamily="2" charset="-78"/>
                      </a:endParaRPr>
                    </a:p>
                    <a:p>
                      <a:pPr algn="just" rtl="1">
                        <a:lnSpc>
                          <a:spcPct val="150000"/>
                        </a:lnSpc>
                      </a:pPr>
                      <a:r>
                        <a:rPr lang="fa-IR" sz="18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تكوير: 1-7.</a:t>
                      </a:r>
                      <a:endParaRPr lang="en-US" sz="18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234384" y="122418"/>
            <a:ext cx="2110584"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وپنجم</a:t>
            </a:r>
          </a:p>
          <a:p>
            <a:pPr algn="ctr"/>
            <a:r>
              <a:rPr lang="fa-IR" sz="1700" b="1" dirty="0" smtClean="0">
                <a:effectLst>
                  <a:glow rad="101600">
                    <a:schemeClr val="accent3">
                      <a:satMod val="175000"/>
                      <a:alpha val="40000"/>
                    </a:schemeClr>
                  </a:glow>
                </a:effectLst>
                <a:cs typeface="B Mitra" pitchFamily="2" charset="-78"/>
              </a:rPr>
              <a:t>قالب توصیفی</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grpId="0"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Lst>
  </p:timing>
</p:sld>
</file>

<file path=ppt/slides/slide322.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تفاوت قالب توصيفي و جوانبي</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2200" b="1" kern="1200" dirty="0" smtClean="0">
                          <a:solidFill>
                            <a:schemeClr val="tx1"/>
                          </a:solidFill>
                          <a:latin typeface="+mn-lt"/>
                          <a:ea typeface="+mn-ea"/>
                          <a:cs typeface="B Lotus" pitchFamily="2" charset="-78"/>
                        </a:rPr>
                        <a:t>در قالب جوانبي، مربّیيك موضوع را از چند زاويه، مثل زمان، مكان، شخصیّت،چيستي، چرايي و... مورد بررسي قرار مي‌دهد امّا در قالب توصيفي،مربّیتنها به يك جنبه، (مثلاً: از بُعد مكاني) توجّه كرده، آن را كاملاً توصيف مي‏كند</a:t>
                      </a:r>
                      <a:r>
                        <a:rPr lang="fa-IR" sz="24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200" b="1" kern="1200" dirty="0" smtClean="0">
                          <a:solidFill>
                            <a:schemeClr val="tx1"/>
                          </a:solidFill>
                          <a:latin typeface="+mn-lt"/>
                          <a:ea typeface="+mn-ea"/>
                          <a:cs typeface="B Lotus" pitchFamily="2" charset="-78"/>
                        </a:rPr>
                        <a:t>. ضمن این‏که در قالب جوانبي مربّیيك موضوع را از چند نگاه، بررسي مي‏كند؛امّا در قالب توصيفي، مربّی،ممكن است چند موضوع را از يك زاويه بررسي كند</a:t>
                      </a:r>
                      <a:r>
                        <a:rPr lang="en-US" sz="2200" dirty="0" smtClean="0">
                          <a:cs typeface="B Lotus" pitchFamily="2" charset="-78"/>
                        </a:rPr>
                        <a:t> </a:t>
                      </a:r>
                    </a:p>
                    <a:p>
                      <a:pPr algn="just" rtl="1">
                        <a:lnSpc>
                          <a:spcPct val="150000"/>
                        </a:lnSpc>
                      </a:pPr>
                      <a:endParaRPr lang="en-US" sz="2200" b="0" kern="1200" dirty="0" smtClean="0">
                        <a:solidFill>
                          <a:schemeClr val="tx1"/>
                        </a:solidFill>
                        <a:latin typeface="+mn-lt"/>
                        <a:ea typeface="+mn-ea"/>
                        <a:cs typeface="B Lotus" pitchFamily="2" charset="-78"/>
                      </a:endParaRPr>
                    </a:p>
                    <a:p>
                      <a:pPr algn="just" rtl="1">
                        <a:lnSpc>
                          <a:spcPct val="150000"/>
                        </a:lnSpc>
                      </a:pPr>
                      <a:r>
                        <a:rPr lang="fa-IR" sz="20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000" b="0" kern="1200" dirty="0" smtClean="0">
                          <a:solidFill>
                            <a:schemeClr val="tx1"/>
                          </a:solidFill>
                          <a:latin typeface="+mn-lt"/>
                          <a:ea typeface="+mn-ea"/>
                          <a:cs typeface="B Lotus" pitchFamily="2" charset="-78"/>
                        </a:rPr>
                        <a:t>البتّه ممكن است يك موضوع را بتوان از چند جهت توصيف كرد؛ امّا مربّي در قالب توصيفي براي يك جلسه‏ی درسي، تنها يك جهت را توصيف مي‏كند. </a:t>
                      </a:r>
                      <a:endParaRPr lang="en-US" sz="20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234384" y="122418"/>
            <a:ext cx="2110584"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وپنجم</a:t>
            </a:r>
          </a:p>
          <a:p>
            <a:pPr algn="ctr"/>
            <a:r>
              <a:rPr lang="fa-IR" sz="1700" b="1" dirty="0" smtClean="0">
                <a:effectLst>
                  <a:glow rad="101600">
                    <a:schemeClr val="accent3">
                      <a:satMod val="175000"/>
                      <a:alpha val="40000"/>
                    </a:schemeClr>
                  </a:glow>
                </a:effectLst>
                <a:cs typeface="B Mitra" pitchFamily="2" charset="-78"/>
              </a:rPr>
              <a:t>قالب توصیفی</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grpId="0"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Lst>
  </p:timing>
</p:sld>
</file>

<file path=ppt/slides/slide323.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1800" b="1" kern="1200" dirty="0" smtClean="0">
                        <a:solidFill>
                          <a:schemeClr val="tx1"/>
                        </a:solidFill>
                        <a:latin typeface="+mn-lt"/>
                        <a:ea typeface="+mn-ea"/>
                        <a:cs typeface="B Lotus" pitchFamily="2" charset="-78"/>
                      </a:endParaRPr>
                    </a:p>
                    <a:p>
                      <a:pPr algn="just" rtl="1">
                        <a:lnSpc>
                          <a:spcPct val="150000"/>
                        </a:lnSpc>
                      </a:pPr>
                      <a:r>
                        <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نكته‌هاي اجرايي</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1800" b="1" kern="1200" dirty="0" smtClean="0">
                          <a:solidFill>
                            <a:schemeClr val="tx1"/>
                          </a:solidFill>
                          <a:latin typeface="+mn-lt"/>
                          <a:ea typeface="+mn-ea"/>
                          <a:cs typeface="B Lotus" pitchFamily="2" charset="-78"/>
                        </a:rPr>
                        <a:t>براي استفاده از اين قالب بايد به چند نکته توجّه کرد:</a:t>
                      </a:r>
                      <a:endParaRPr lang="en-US" sz="1800" b="1" kern="1200" dirty="0" smtClean="0">
                        <a:solidFill>
                          <a:schemeClr val="tx1"/>
                        </a:solidFill>
                        <a:latin typeface="+mn-lt"/>
                        <a:ea typeface="+mn-ea"/>
                        <a:cs typeface="B Lotus" pitchFamily="2" charset="-78"/>
                      </a:endParaRPr>
                    </a:p>
                    <a:p>
                      <a:pPr algn="just" rtl="1">
                        <a:lnSpc>
                          <a:spcPct val="150000"/>
                        </a:lnSpc>
                      </a:pPr>
                      <a:r>
                        <a:rPr lang="fa-IR" sz="1800" b="1" kern="1200" dirty="0" smtClean="0">
                          <a:solidFill>
                            <a:schemeClr val="tx1"/>
                          </a:solidFill>
                          <a:latin typeface="+mn-lt"/>
                          <a:ea typeface="+mn-ea"/>
                          <a:cs typeface="B Lotus" pitchFamily="2" charset="-78"/>
                        </a:rPr>
                        <a:t>1. اگر براي توصيف يك مفهوم، از شيوه‏های آموزشی چند رسانه­اي (مثل پاور‌پوينت) و يا تصوير استفاده شود، بهتر است؛ زيرا زبان هنر گويا‏تر است.</a:t>
                      </a:r>
                      <a:endParaRPr lang="en-US" sz="1800" b="1" kern="1200" dirty="0" smtClean="0">
                        <a:solidFill>
                          <a:schemeClr val="tx1"/>
                        </a:solidFill>
                        <a:latin typeface="+mn-lt"/>
                        <a:ea typeface="+mn-ea"/>
                        <a:cs typeface="B Lotus" pitchFamily="2" charset="-78"/>
                      </a:endParaRPr>
                    </a:p>
                    <a:p>
                      <a:pPr algn="just" rtl="1">
                        <a:lnSpc>
                          <a:spcPct val="150000"/>
                        </a:lnSpc>
                      </a:pPr>
                      <a:r>
                        <a:rPr lang="fa-IR" sz="1800" b="1" kern="1200" dirty="0" smtClean="0">
                          <a:solidFill>
                            <a:schemeClr val="tx1"/>
                          </a:solidFill>
                          <a:latin typeface="+mn-lt"/>
                          <a:ea typeface="+mn-ea"/>
                          <a:cs typeface="B Lotus" pitchFamily="2" charset="-78"/>
                        </a:rPr>
                        <a:t>2. در اين قالب، گاهي مربّیسؤال مي‌كند و مخاطبان پاسخ مي‌دهند. </a:t>
                      </a:r>
                      <a:endParaRPr lang="en-US" sz="1800" b="1" kern="1200" dirty="0" smtClean="0">
                        <a:solidFill>
                          <a:schemeClr val="tx1"/>
                        </a:solidFill>
                        <a:latin typeface="+mn-lt"/>
                        <a:ea typeface="+mn-ea"/>
                        <a:cs typeface="B Lotus" pitchFamily="2" charset="-78"/>
                      </a:endParaRPr>
                    </a:p>
                    <a:p>
                      <a:pPr algn="just" rtl="1">
                        <a:lnSpc>
                          <a:spcPct val="150000"/>
                        </a:lnSpc>
                      </a:pPr>
                      <a:r>
                        <a:rPr lang="fa-IR" sz="1800" b="1" kern="1200" dirty="0" smtClean="0">
                          <a:solidFill>
                            <a:schemeClr val="tx1"/>
                          </a:solidFill>
                          <a:latin typeface="+mn-lt"/>
                          <a:ea typeface="+mn-ea"/>
                          <a:cs typeface="B Lotus" pitchFamily="2" charset="-78"/>
                        </a:rPr>
                        <a:t>3. گاهي خود مربّی،موصوف رادرجملات متعدّد از زواياي مختلف توصيف مي‏كند، به گونه‏ای كه هر جمله‌اش با جمله قبلي فرق داشته باشد، و پيام خاصّي را به مخاطبان انتقال دهد؛به عنوان مثال:</a:t>
                      </a:r>
                      <a:endParaRPr lang="en-US" sz="1800" b="1" kern="1200" dirty="0" smtClean="0">
                        <a:solidFill>
                          <a:schemeClr val="tx1"/>
                        </a:solidFill>
                        <a:latin typeface="+mn-lt"/>
                        <a:ea typeface="+mn-ea"/>
                        <a:cs typeface="B Lotus" pitchFamily="2" charset="-78"/>
                      </a:endParaRPr>
                    </a:p>
                    <a:p>
                      <a:pPr lvl="1" algn="just" rtl="1">
                        <a:lnSpc>
                          <a:spcPct val="150000"/>
                        </a:lnSpc>
                      </a:pPr>
                      <a:r>
                        <a:rPr lang="fa-IR" sz="1800" b="1" kern="1200" dirty="0" smtClean="0">
                          <a:solidFill>
                            <a:schemeClr val="tx1"/>
                          </a:solidFill>
                          <a:latin typeface="+mn-lt"/>
                          <a:ea typeface="+mn-ea"/>
                          <a:cs typeface="B Lotus" pitchFamily="2" charset="-78"/>
                        </a:rPr>
                        <a:t>علي کيست؟ کسي‏که ضربت اودرجنگ خندق، افضل ازعبادت ثقلين است.</a:t>
                      </a:r>
                      <a:endParaRPr lang="en-US" sz="1800" b="1" kern="1200" dirty="0" smtClean="0">
                        <a:solidFill>
                          <a:schemeClr val="tx1"/>
                        </a:solidFill>
                        <a:latin typeface="+mn-lt"/>
                        <a:ea typeface="+mn-ea"/>
                        <a:cs typeface="B Lotus" pitchFamily="2" charset="-78"/>
                      </a:endParaRPr>
                    </a:p>
                    <a:p>
                      <a:pPr lvl="1" algn="just" rtl="1">
                        <a:lnSpc>
                          <a:spcPct val="150000"/>
                        </a:lnSpc>
                      </a:pPr>
                      <a:r>
                        <a:rPr lang="fa-IR" sz="1800" b="1" kern="1200" dirty="0" smtClean="0">
                          <a:solidFill>
                            <a:schemeClr val="tx1"/>
                          </a:solidFill>
                          <a:latin typeface="+mn-lt"/>
                          <a:ea typeface="+mn-ea"/>
                          <a:cs typeface="B Lotus" pitchFamily="2" charset="-78"/>
                        </a:rPr>
                        <a:t>علي کيست؟ کسي‏که درآيه‏ی مباهله جان پيغمبر</a:t>
                      </a:r>
                      <a:r>
                        <a:rPr lang="en-US" sz="1800" b="1" kern="1200" dirty="0" smtClean="0">
                          <a:solidFill>
                            <a:schemeClr val="tx1"/>
                          </a:solidFill>
                          <a:latin typeface="+mn-lt"/>
                          <a:ea typeface="+mn-ea"/>
                          <a:cs typeface="B Lotus" pitchFamily="2" charset="-78"/>
                        </a:rPr>
                        <a:t>-</a:t>
                      </a:r>
                      <a:r>
                        <a:rPr lang="fa-IR" sz="1800" b="1" kern="1200" dirty="0" smtClean="0">
                          <a:solidFill>
                            <a:schemeClr val="tx1"/>
                          </a:solidFill>
                          <a:latin typeface="+mn-lt"/>
                          <a:ea typeface="+mn-ea"/>
                          <a:cs typeface="B Lotus" pitchFamily="2" charset="-78"/>
                        </a:rPr>
                        <a:t>ناميده شده است.</a:t>
                      </a:r>
                      <a:endParaRPr lang="en-US" sz="1800" b="1" kern="1200" dirty="0" smtClean="0">
                        <a:solidFill>
                          <a:schemeClr val="tx1"/>
                        </a:solidFill>
                        <a:latin typeface="+mn-lt"/>
                        <a:ea typeface="+mn-ea"/>
                        <a:cs typeface="B Lotus" pitchFamily="2" charset="-78"/>
                      </a:endParaRPr>
                    </a:p>
                    <a:p>
                      <a:pPr lvl="1" algn="just" rtl="1">
                        <a:lnSpc>
                          <a:spcPct val="150000"/>
                        </a:lnSpc>
                      </a:pPr>
                      <a:r>
                        <a:rPr lang="fa-IR" sz="1800" b="1" kern="1200" dirty="0" smtClean="0">
                          <a:solidFill>
                            <a:schemeClr val="tx1"/>
                          </a:solidFill>
                          <a:latin typeface="+mn-lt"/>
                          <a:ea typeface="+mn-ea"/>
                          <a:cs typeface="B Lotus" pitchFamily="2" charset="-78"/>
                        </a:rPr>
                        <a:t>علي کيست؟ همان کسي‏که درليلۀ‌المبيت به جاي پيامبر</a:t>
                      </a:r>
                      <a:r>
                        <a:rPr lang="en-US" sz="1800" b="1" kern="1200" dirty="0" smtClean="0">
                          <a:solidFill>
                            <a:schemeClr val="tx1"/>
                          </a:solidFill>
                          <a:latin typeface="+mn-lt"/>
                          <a:ea typeface="+mn-ea"/>
                          <a:cs typeface="B Lotus" pitchFamily="2" charset="-78"/>
                        </a:rPr>
                        <a:t>-</a:t>
                      </a:r>
                      <a:r>
                        <a:rPr lang="fa-IR" sz="1800" b="1" kern="1200" dirty="0" smtClean="0">
                          <a:solidFill>
                            <a:schemeClr val="tx1"/>
                          </a:solidFill>
                          <a:latin typeface="+mn-lt"/>
                          <a:ea typeface="+mn-ea"/>
                          <a:cs typeface="B Lotus" pitchFamily="2" charset="-78"/>
                        </a:rPr>
                        <a:t>خوابيد.</a:t>
                      </a:r>
                      <a:endParaRPr lang="en-US" sz="1800" b="1" kern="1200" dirty="0" smtClean="0">
                        <a:solidFill>
                          <a:schemeClr val="tx1"/>
                        </a:solidFill>
                        <a:latin typeface="+mn-lt"/>
                        <a:ea typeface="+mn-ea"/>
                        <a:cs typeface="B Lotus" pitchFamily="2" charset="-78"/>
                      </a:endParaRPr>
                    </a:p>
                    <a:p>
                      <a:pPr lvl="1" algn="just" rtl="1">
                        <a:lnSpc>
                          <a:spcPct val="150000"/>
                        </a:lnSpc>
                      </a:pPr>
                      <a:r>
                        <a:rPr lang="fa-IR" sz="1800" b="1" kern="1200" dirty="0" smtClean="0">
                          <a:solidFill>
                            <a:schemeClr val="tx1"/>
                          </a:solidFill>
                          <a:latin typeface="+mn-lt"/>
                          <a:ea typeface="+mn-ea"/>
                          <a:cs typeface="B Lotus" pitchFamily="2" charset="-78"/>
                        </a:rPr>
                        <a:t>علي کيست؟ همان کسي که روزعيدغدير،پيغمبردست اورابه عنوان امام پس ازخودبالا برد.</a:t>
                      </a:r>
                      <a:endParaRPr lang="en-US" sz="1800" b="1" kern="1200" dirty="0" smtClean="0">
                        <a:solidFill>
                          <a:schemeClr val="tx1"/>
                        </a:solidFill>
                        <a:latin typeface="+mn-lt"/>
                        <a:ea typeface="+mn-ea"/>
                        <a:cs typeface="B Lotus" pitchFamily="2" charset="-78"/>
                      </a:endParaRPr>
                    </a:p>
                    <a:p>
                      <a:pPr lvl="1" algn="just">
                        <a:lnSpc>
                          <a:spcPct val="150000"/>
                        </a:lnSpc>
                      </a:pPr>
                      <a:r>
                        <a:rPr lang="ar-SA" sz="1800" b="1" kern="1200" dirty="0" smtClean="0">
                          <a:solidFill>
                            <a:schemeClr val="tx1"/>
                          </a:solidFill>
                          <a:latin typeface="+mn-lt"/>
                          <a:ea typeface="+mn-ea"/>
                          <a:cs typeface="B Lotus" pitchFamily="2" charset="-78"/>
                        </a:rPr>
                        <a:t>علي کيست؟... </a:t>
                      </a:r>
                      <a:endParaRPr lang="en-US" sz="18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234384" y="122418"/>
            <a:ext cx="2110584"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وپنجم</a:t>
            </a:r>
          </a:p>
          <a:p>
            <a:pPr algn="ctr"/>
            <a:r>
              <a:rPr lang="fa-IR" sz="1700" b="1" dirty="0" smtClean="0">
                <a:effectLst>
                  <a:glow rad="101600">
                    <a:schemeClr val="accent3">
                      <a:satMod val="175000"/>
                      <a:alpha val="40000"/>
                    </a:schemeClr>
                  </a:glow>
                </a:effectLst>
                <a:cs typeface="B Mitra" pitchFamily="2" charset="-78"/>
              </a:rPr>
              <a:t>قالب توصیفی</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grpId="0"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Lst>
  </p:timing>
</p:sld>
</file>

<file path=ppt/slides/slide324.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fa-IR" sz="2000" b="1" kern="1200" dirty="0" smtClean="0">
                          <a:solidFill>
                            <a:schemeClr val="tx1"/>
                          </a:solidFill>
                          <a:latin typeface="+mn-lt"/>
                          <a:ea typeface="+mn-ea"/>
                          <a:cs typeface="B Lotus" pitchFamily="2" charset="-78"/>
                        </a:rPr>
                        <a:t>4. براي جذّابیّت بحث در اين روش، مي‌توان از تنوّع مواد استفاده كرد (آيه،شعر،داستان،و...).</a:t>
                      </a:r>
                      <a:endParaRPr lang="en-US" sz="2000" b="1" kern="1200" dirty="0" smtClean="0">
                        <a:solidFill>
                          <a:schemeClr val="tx1"/>
                        </a:solidFill>
                        <a:latin typeface="+mn-lt"/>
                        <a:ea typeface="+mn-ea"/>
                        <a:cs typeface="B Lotus" pitchFamily="2" charset="-78"/>
                      </a:endParaRPr>
                    </a:p>
                    <a:p>
                      <a:pPr algn="just" rtl="1">
                        <a:lnSpc>
                          <a:spcPct val="150000"/>
                        </a:lnSpc>
                      </a:pPr>
                      <a:r>
                        <a:rPr lang="fa-IR" sz="2000" b="1" kern="1200" dirty="0" smtClean="0">
                          <a:solidFill>
                            <a:schemeClr val="tx1"/>
                          </a:solidFill>
                          <a:latin typeface="+mn-lt"/>
                          <a:ea typeface="+mn-ea"/>
                          <a:cs typeface="B Lotus" pitchFamily="2" charset="-78"/>
                        </a:rPr>
                        <a:t>5. بهتر است مطالب عنوان شده به‏وسیله‏یمربّیو دانش‏آموزان روي تخته سياه نوشته شود.</a:t>
                      </a:r>
                      <a:endParaRPr lang="en-US" sz="2000" b="1" kern="1200" dirty="0" smtClean="0">
                        <a:solidFill>
                          <a:schemeClr val="tx1"/>
                        </a:solidFill>
                        <a:latin typeface="+mn-lt"/>
                        <a:ea typeface="+mn-ea"/>
                        <a:cs typeface="B Lotus" pitchFamily="2" charset="-78"/>
                      </a:endParaRPr>
                    </a:p>
                    <a:p>
                      <a:pPr algn="just" rtl="1">
                        <a:lnSpc>
                          <a:spcPct val="150000"/>
                        </a:lnSpc>
                      </a:pPr>
                      <a:r>
                        <a:rPr lang="fa-IR" sz="2000" b="1" kern="1200" dirty="0" smtClean="0">
                          <a:solidFill>
                            <a:schemeClr val="tx1"/>
                          </a:solidFill>
                          <a:latin typeface="+mn-lt"/>
                          <a:ea typeface="+mn-ea"/>
                          <a:cs typeface="B Lotus" pitchFamily="2" charset="-78"/>
                        </a:rPr>
                        <a:t>6. حتّي‏المقدور براي طرح سؤال از آيه،روايت،شعر و... استفاده شود، مثلاً:براي توصيف بهترين مرد مسلمان، با يك روايت سؤال را آغاز مي‏كنيم:</a:t>
                      </a:r>
                      <a:endParaRPr lang="en-US" sz="2000" b="1" kern="1200" dirty="0" smtClean="0">
                        <a:solidFill>
                          <a:schemeClr val="tx1"/>
                        </a:solidFill>
                        <a:latin typeface="+mn-lt"/>
                        <a:ea typeface="+mn-ea"/>
                        <a:cs typeface="B Lotus" pitchFamily="2" charset="-78"/>
                      </a:endParaRPr>
                    </a:p>
                    <a:p>
                      <a:pPr algn="just" rtl="1">
                        <a:lnSpc>
                          <a:spcPct val="150000"/>
                        </a:lnSpc>
                      </a:pPr>
                      <a:r>
                        <a:rPr lang="fa-IR" sz="2000" b="1" kern="1200" dirty="0" smtClean="0">
                          <a:solidFill>
                            <a:schemeClr val="tx1"/>
                          </a:solidFill>
                          <a:latin typeface="+mn-lt"/>
                          <a:ea typeface="+mn-ea"/>
                          <a:cs typeface="B Lotus" pitchFamily="2" charset="-78"/>
                        </a:rPr>
                        <a:t>«قال رسول‌الله</a:t>
                      </a: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latin typeface="+mn-lt"/>
                          <a:ea typeface="+mn-ea"/>
                          <a:cs typeface="B Lotus" pitchFamily="2" charset="-78"/>
                        </a:rPr>
                        <a:t>:اَلا اَخْبَرُكُمْ بِخَيْرِ رِجالِكُمْ؟ قُلْنا: بَلى يا رَسُولَ اللَّهِ! قالَ: اِنَّ مِنْ خَيْرِ رِجالِكُمْ التَّقىُّ النَّقىُّ السَّمحُ الْكَفََّينِ النَّقىِّ الطَّرَفَينِ الْبَرِّ بِِوالِدَيْهِ وَ لا يَلْجِئ عِيالَهُ اِلى غَيْرِهِ</a:t>
                      </a:r>
                      <a:r>
                        <a:rPr lang="fa-IR" sz="20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fa-IR" sz="2000" b="1" kern="1200" dirty="0" smtClean="0">
                          <a:solidFill>
                            <a:schemeClr val="tx1"/>
                          </a:solidFill>
                          <a:latin typeface="+mn-lt"/>
                          <a:ea typeface="+mn-ea"/>
                          <a:cs typeface="B Lotus" pitchFamily="2" charset="-78"/>
                        </a:rPr>
                        <a:t>؛رسول خدا فرمودند:آيا مي‏خواهيد بهترين افراد شما را به شما معرفى كنم؟ عرض كرديم: آرى، يا رسول‌اللَّه! فرمود: از جمله افراد بهتر شما پرهيزگار، پاكيزه، دست باز، چشم پاك، نيكوكار به پدر و مادر خود و دلسوز به خانواده كه اهل‌و‌عيال خود را در پناه ديگران قرار ندهد.»</a:t>
                      </a:r>
                      <a:endParaRPr lang="en-US" sz="2000" b="1" kern="1200" dirty="0" smtClean="0">
                        <a:solidFill>
                          <a:schemeClr val="tx1"/>
                        </a:solidFill>
                        <a:latin typeface="+mn-lt"/>
                        <a:ea typeface="+mn-ea"/>
                        <a:cs typeface="B Lotus" pitchFamily="2" charset="-78"/>
                      </a:endParaRPr>
                    </a:p>
                    <a:p>
                      <a:pPr algn="just" rtl="1">
                        <a:lnSpc>
                          <a:spcPct val="150000"/>
                        </a:lnSpc>
                      </a:pPr>
                      <a:r>
                        <a:rPr lang="ar-SA" sz="2000" b="1" kern="1200" dirty="0" smtClean="0">
                          <a:solidFill>
                            <a:schemeClr val="tx1"/>
                          </a:solidFill>
                          <a:latin typeface="+mn-lt"/>
                          <a:ea typeface="+mn-ea"/>
                          <a:cs typeface="B Lotus" pitchFamily="2" charset="-78"/>
                        </a:rPr>
                        <a:t>7. گاهي مربّیتوصيفات را مستقيماً از آيات يا روايات جمع‌آوري مي‏كند و از زبان خدا يا ائمه‏</a:t>
                      </a:r>
                      <a:r>
                        <a:rPr lang="en-US" sz="2000" b="1" kern="1200" dirty="0" smtClean="0">
                          <a:solidFill>
                            <a:schemeClr val="tx1"/>
                          </a:solidFill>
                          <a:latin typeface="+mn-lt"/>
                          <a:ea typeface="+mn-ea"/>
                          <a:cs typeface="B Lotus" pitchFamily="2" charset="-78"/>
                        </a:rPr>
                        <a:t>(</a:t>
                      </a:r>
                      <a:r>
                        <a:rPr lang="ar-SA" sz="2000" b="1" kern="1200" dirty="0" smtClean="0">
                          <a:solidFill>
                            <a:schemeClr val="tx1"/>
                          </a:solidFill>
                          <a:latin typeface="+mn-lt"/>
                          <a:ea typeface="+mn-ea"/>
                          <a:cs typeface="B Lotus" pitchFamily="2" charset="-78"/>
                        </a:rPr>
                        <a:t>توصیف می‌نماید.  </a:t>
                      </a:r>
                      <a:endParaRPr lang="fa-IR" sz="2000" b="0" kern="1200" dirty="0" smtClean="0">
                        <a:solidFill>
                          <a:schemeClr val="tx1"/>
                        </a:solidFill>
                        <a:latin typeface="+mn-lt"/>
                        <a:ea typeface="+mn-ea"/>
                        <a:cs typeface="B Lotus" pitchFamily="2" charset="-78"/>
                      </a:endParaRPr>
                    </a:p>
                    <a:p>
                      <a:pPr algn="just" rtl="1">
                        <a:lnSpc>
                          <a:spcPct val="150000"/>
                        </a:lnSpc>
                      </a:pPr>
                      <a:r>
                        <a:rPr lang="fa-IR" sz="2000" b="0"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000" b="0" kern="1200" dirty="0" smtClean="0">
                          <a:solidFill>
                            <a:schemeClr val="tx1"/>
                          </a:solidFill>
                          <a:latin typeface="+mn-lt"/>
                          <a:ea typeface="+mn-ea"/>
                          <a:cs typeface="B Lotus" pitchFamily="2" charset="-78"/>
                        </a:rPr>
                        <a:t>بحار الانوار، ج1، ص386.</a:t>
                      </a:r>
                      <a:endParaRPr lang="en-US" sz="20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234384" y="122418"/>
            <a:ext cx="2110584"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وپنجم</a:t>
            </a:r>
          </a:p>
          <a:p>
            <a:pPr algn="ctr"/>
            <a:r>
              <a:rPr lang="fa-IR" sz="1700" b="1" dirty="0" smtClean="0">
                <a:effectLst>
                  <a:glow rad="101600">
                    <a:schemeClr val="accent3">
                      <a:satMod val="175000"/>
                      <a:alpha val="40000"/>
                    </a:schemeClr>
                  </a:glow>
                </a:effectLst>
                <a:cs typeface="B Mitra" pitchFamily="2" charset="-78"/>
              </a:rPr>
              <a:t>قالب توصیفی</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grpId="0"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Lst>
  </p:timing>
</p:sld>
</file>

<file path=ppt/slides/slide325.xml><?xml version="1.0" encoding="utf-8"?>
<p:sld xmlns:a="http://schemas.openxmlformats.org/drawingml/2006/main" xmlns:r="http://schemas.openxmlformats.org/officeDocument/2006/relationships" xmlns:p="http://schemas.openxmlformats.org/presentationml/2006/main">
  <p:cSld>
    <p:bg>
      <p:bgPr>
        <a:blipFill dpi="0" rotWithShape="1">
          <a:blip r:embed="rId3" cstate="print">
            <a:lum/>
          </a:blip>
          <a:srcRect/>
          <a:stretch>
            <a:fillRect/>
          </a:stretch>
        </a:blipFill>
        <a:effectLst/>
      </p:bgPr>
    </p:bg>
    <p:spTree>
      <p:nvGrpSpPr>
        <p:cNvPr id="1" name=""/>
        <p:cNvGrpSpPr/>
        <p:nvPr/>
      </p:nvGrpSpPr>
      <p:grpSpPr>
        <a:xfrm>
          <a:off x="0" y="0"/>
          <a:ext cx="0" cy="0"/>
          <a:chOff x="0" y="0"/>
          <a:chExt cx="0" cy="0"/>
        </a:xfrm>
      </p:grpSpPr>
      <p:pic>
        <p:nvPicPr>
          <p:cNvPr id="2050"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5295931" y="1214422"/>
            <a:ext cx="3490911" cy="708549"/>
          </a:xfrm>
          <a:prstGeom prst="rect">
            <a:avLst/>
          </a:prstGeom>
          <a:noFill/>
        </p:spPr>
      </p:pic>
      <p:sp>
        <p:nvSpPr>
          <p:cNvPr id="14" name="TextBox 13"/>
          <p:cNvSpPr txBox="1"/>
          <p:nvPr/>
        </p:nvSpPr>
        <p:spPr>
          <a:xfrm>
            <a:off x="6494289" y="1342673"/>
            <a:ext cx="1094195"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معنای روش </a:t>
            </a:r>
            <a:endParaRPr lang="fa-IR" sz="1700" b="1" dirty="0">
              <a:effectLst/>
              <a:cs typeface="B Mitra" pitchFamily="2" charset="-78"/>
            </a:endParaRPr>
          </a:p>
        </p:txBody>
      </p:sp>
      <p:pic>
        <p:nvPicPr>
          <p:cNvPr id="23"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5081617" y="1862134"/>
            <a:ext cx="3490911" cy="708549"/>
          </a:xfrm>
          <a:prstGeom prst="rect">
            <a:avLst/>
          </a:prstGeom>
          <a:noFill/>
        </p:spPr>
      </p:pic>
      <p:pic>
        <p:nvPicPr>
          <p:cNvPr id="24"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867303" y="2500306"/>
            <a:ext cx="3490911" cy="708549"/>
          </a:xfrm>
          <a:prstGeom prst="rect">
            <a:avLst/>
          </a:prstGeom>
          <a:noFill/>
        </p:spPr>
      </p:pic>
      <p:pic>
        <p:nvPicPr>
          <p:cNvPr id="25"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652989" y="3148018"/>
            <a:ext cx="3490911" cy="708549"/>
          </a:xfrm>
          <a:prstGeom prst="rect">
            <a:avLst/>
          </a:prstGeom>
          <a:noFill/>
        </p:spPr>
      </p:pic>
      <p:pic>
        <p:nvPicPr>
          <p:cNvPr id="27"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438675" y="3790960"/>
            <a:ext cx="3490911" cy="708549"/>
          </a:xfrm>
          <a:prstGeom prst="rect">
            <a:avLst/>
          </a:prstGeom>
          <a:noFill/>
        </p:spPr>
      </p:pic>
      <p:pic>
        <p:nvPicPr>
          <p:cNvPr id="28"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224361" y="4433902"/>
            <a:ext cx="3490911" cy="708549"/>
          </a:xfrm>
          <a:prstGeom prst="rect">
            <a:avLst/>
          </a:prstGeom>
          <a:noFill/>
        </p:spPr>
      </p:pic>
      <p:pic>
        <p:nvPicPr>
          <p:cNvPr id="29"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081485" y="5076844"/>
            <a:ext cx="3490911" cy="708549"/>
          </a:xfrm>
          <a:prstGeom prst="rect">
            <a:avLst/>
          </a:prstGeom>
          <a:noFill/>
        </p:spPr>
      </p:pic>
      <p:pic>
        <p:nvPicPr>
          <p:cNvPr id="30"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3786182" y="5715016"/>
            <a:ext cx="3490911" cy="708549"/>
          </a:xfrm>
          <a:prstGeom prst="rect">
            <a:avLst/>
          </a:prstGeom>
          <a:noFill/>
        </p:spPr>
      </p:pic>
      <p:pic>
        <p:nvPicPr>
          <p:cNvPr id="53"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795469" y="1504944"/>
            <a:ext cx="3490911" cy="708549"/>
          </a:xfrm>
          <a:prstGeom prst="rect">
            <a:avLst/>
          </a:prstGeom>
          <a:noFill/>
        </p:spPr>
      </p:pic>
      <p:pic>
        <p:nvPicPr>
          <p:cNvPr id="54"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581155" y="2152656"/>
            <a:ext cx="3490911" cy="708549"/>
          </a:xfrm>
          <a:prstGeom prst="rect">
            <a:avLst/>
          </a:prstGeom>
          <a:noFill/>
        </p:spPr>
      </p:pic>
      <p:pic>
        <p:nvPicPr>
          <p:cNvPr id="55"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366841" y="2790828"/>
            <a:ext cx="3490911" cy="708549"/>
          </a:xfrm>
          <a:prstGeom prst="rect">
            <a:avLst/>
          </a:prstGeom>
          <a:noFill/>
        </p:spPr>
      </p:pic>
      <p:pic>
        <p:nvPicPr>
          <p:cNvPr id="56"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152527" y="3438540"/>
            <a:ext cx="3490911" cy="708549"/>
          </a:xfrm>
          <a:prstGeom prst="rect">
            <a:avLst/>
          </a:prstGeom>
          <a:noFill/>
        </p:spPr>
      </p:pic>
      <p:pic>
        <p:nvPicPr>
          <p:cNvPr id="57"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938213" y="4081482"/>
            <a:ext cx="3490911" cy="708549"/>
          </a:xfrm>
          <a:prstGeom prst="rect">
            <a:avLst/>
          </a:prstGeom>
          <a:noFill/>
        </p:spPr>
      </p:pic>
      <p:pic>
        <p:nvPicPr>
          <p:cNvPr id="58"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723899" y="4724424"/>
            <a:ext cx="3490911" cy="708549"/>
          </a:xfrm>
          <a:prstGeom prst="rect">
            <a:avLst/>
          </a:prstGeom>
          <a:noFill/>
        </p:spPr>
      </p:pic>
      <p:pic>
        <p:nvPicPr>
          <p:cNvPr id="59"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581023" y="5367366"/>
            <a:ext cx="3490911" cy="708549"/>
          </a:xfrm>
          <a:prstGeom prst="rect">
            <a:avLst/>
          </a:prstGeom>
          <a:noFill/>
        </p:spPr>
      </p:pic>
      <p:pic>
        <p:nvPicPr>
          <p:cNvPr id="60"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285720" y="6005538"/>
            <a:ext cx="3490911" cy="708549"/>
          </a:xfrm>
          <a:prstGeom prst="rect">
            <a:avLst/>
          </a:prstGeom>
          <a:noFill/>
        </p:spPr>
      </p:pic>
      <p:sp>
        <p:nvSpPr>
          <p:cNvPr id="61" name="TextBox 60"/>
          <p:cNvSpPr txBox="1"/>
          <p:nvPr/>
        </p:nvSpPr>
        <p:spPr>
          <a:xfrm>
            <a:off x="5958504" y="1974034"/>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 قالب داستان</a:t>
            </a:r>
            <a:endParaRPr lang="fa-IR" sz="1700" b="1" dirty="0">
              <a:effectLst/>
              <a:cs typeface="B Mitra" pitchFamily="2" charset="-78"/>
            </a:endParaRPr>
          </a:p>
        </p:txBody>
      </p:sp>
      <p:sp>
        <p:nvSpPr>
          <p:cNvPr id="62" name="TextBox 61"/>
          <p:cNvSpPr txBox="1"/>
          <p:nvPr/>
        </p:nvSpPr>
        <p:spPr>
          <a:xfrm>
            <a:off x="5529876" y="2612206"/>
            <a:ext cx="2165765"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2-قالب پرسش و پاسخ</a:t>
            </a:r>
            <a:endParaRPr lang="fa-IR" sz="1700" b="1" dirty="0">
              <a:effectLst/>
              <a:cs typeface="B Mitra" pitchFamily="2" charset="-78"/>
            </a:endParaRPr>
          </a:p>
        </p:txBody>
      </p:sp>
      <p:sp>
        <p:nvSpPr>
          <p:cNvPr id="63" name="TextBox 62"/>
          <p:cNvSpPr txBox="1"/>
          <p:nvPr/>
        </p:nvSpPr>
        <p:spPr>
          <a:xfrm>
            <a:off x="5529876" y="3276269"/>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3- قالب انواعی</a:t>
            </a:r>
            <a:endParaRPr lang="fa-IR" sz="1700" b="1" dirty="0">
              <a:effectLst/>
              <a:cs typeface="B Mitra" pitchFamily="2" charset="-78"/>
            </a:endParaRPr>
          </a:p>
        </p:txBody>
      </p:sp>
      <p:sp>
        <p:nvSpPr>
          <p:cNvPr id="64" name="TextBox 63"/>
          <p:cNvSpPr txBox="1"/>
          <p:nvPr/>
        </p:nvSpPr>
        <p:spPr>
          <a:xfrm>
            <a:off x="5315562" y="3919211"/>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4-قالب گروهی</a:t>
            </a:r>
            <a:endParaRPr lang="fa-IR" sz="1700" b="1" dirty="0">
              <a:effectLst/>
              <a:cs typeface="B Mitra" pitchFamily="2" charset="-78"/>
            </a:endParaRPr>
          </a:p>
        </p:txBody>
      </p:sp>
      <p:sp>
        <p:nvSpPr>
          <p:cNvPr id="65" name="TextBox 64"/>
          <p:cNvSpPr txBox="1"/>
          <p:nvPr/>
        </p:nvSpPr>
        <p:spPr>
          <a:xfrm>
            <a:off x="5101248" y="4562153"/>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5-قالب شعاری</a:t>
            </a:r>
            <a:endParaRPr lang="fa-IR" sz="1700" b="1" dirty="0">
              <a:effectLst/>
              <a:cs typeface="B Mitra" pitchFamily="2" charset="-78"/>
            </a:endParaRPr>
          </a:p>
        </p:txBody>
      </p:sp>
      <p:sp>
        <p:nvSpPr>
          <p:cNvPr id="66" name="TextBox 65"/>
          <p:cNvSpPr txBox="1"/>
          <p:nvPr/>
        </p:nvSpPr>
        <p:spPr>
          <a:xfrm>
            <a:off x="4958372" y="5205095"/>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6-قالب آدابی</a:t>
            </a:r>
            <a:endParaRPr lang="fa-IR" sz="1700" b="1" dirty="0">
              <a:effectLst/>
              <a:cs typeface="B Mitra" pitchFamily="2" charset="-78"/>
            </a:endParaRPr>
          </a:p>
        </p:txBody>
      </p:sp>
      <p:sp>
        <p:nvSpPr>
          <p:cNvPr id="67" name="TextBox 66"/>
          <p:cNvSpPr txBox="1"/>
          <p:nvPr/>
        </p:nvSpPr>
        <p:spPr>
          <a:xfrm>
            <a:off x="4663069" y="5843267"/>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7-قالب عددی</a:t>
            </a:r>
            <a:endParaRPr lang="fa-IR" sz="1700" b="1" dirty="0">
              <a:effectLst/>
              <a:cs typeface="B Mitra" pitchFamily="2" charset="-78"/>
            </a:endParaRPr>
          </a:p>
        </p:txBody>
      </p:sp>
      <p:sp>
        <p:nvSpPr>
          <p:cNvPr id="68" name="TextBox 67"/>
          <p:cNvSpPr txBox="1"/>
          <p:nvPr/>
        </p:nvSpPr>
        <p:spPr>
          <a:xfrm>
            <a:off x="2672356" y="1633195"/>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9-قالب نمادین</a:t>
            </a:r>
            <a:endParaRPr lang="fa-IR" sz="1700" b="1" dirty="0">
              <a:effectLst/>
              <a:cs typeface="B Mitra" pitchFamily="2" charset="-78"/>
            </a:endParaRPr>
          </a:p>
        </p:txBody>
      </p:sp>
      <p:sp>
        <p:nvSpPr>
          <p:cNvPr id="69" name="TextBox 68"/>
          <p:cNvSpPr txBox="1"/>
          <p:nvPr/>
        </p:nvSpPr>
        <p:spPr>
          <a:xfrm>
            <a:off x="2458042" y="2280907"/>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10-قالب تشبیهی</a:t>
            </a:r>
            <a:endParaRPr lang="fa-IR" sz="1700" b="1" dirty="0">
              <a:effectLst/>
              <a:cs typeface="B Mitra" pitchFamily="2" charset="-78"/>
            </a:endParaRPr>
          </a:p>
        </p:txBody>
      </p:sp>
      <p:sp>
        <p:nvSpPr>
          <p:cNvPr id="70" name="TextBox 69"/>
          <p:cNvSpPr txBox="1"/>
          <p:nvPr/>
        </p:nvSpPr>
        <p:spPr>
          <a:xfrm>
            <a:off x="2243728" y="2919079"/>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11-قالب نکته ای</a:t>
            </a:r>
            <a:endParaRPr lang="fa-IR" sz="1700" b="1" dirty="0">
              <a:effectLst/>
              <a:cs typeface="B Mitra" pitchFamily="2" charset="-78"/>
            </a:endParaRPr>
          </a:p>
        </p:txBody>
      </p:sp>
      <p:sp>
        <p:nvSpPr>
          <p:cNvPr id="71" name="TextBox 70"/>
          <p:cNvSpPr txBox="1"/>
          <p:nvPr/>
        </p:nvSpPr>
        <p:spPr>
          <a:xfrm>
            <a:off x="2029414" y="3566791"/>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12-قالب تعارضی</a:t>
            </a:r>
            <a:endParaRPr lang="fa-IR" sz="1700" b="1" dirty="0">
              <a:effectLst/>
              <a:cs typeface="B Mitra" pitchFamily="2" charset="-78"/>
            </a:endParaRPr>
          </a:p>
        </p:txBody>
      </p:sp>
      <p:sp>
        <p:nvSpPr>
          <p:cNvPr id="72" name="TextBox 71"/>
          <p:cNvSpPr txBox="1"/>
          <p:nvPr/>
        </p:nvSpPr>
        <p:spPr>
          <a:xfrm>
            <a:off x="1815100" y="4209733"/>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13-قالب مقایسه ای</a:t>
            </a:r>
            <a:endParaRPr lang="fa-IR" sz="1700" b="1" dirty="0">
              <a:effectLst/>
              <a:cs typeface="B Mitra" pitchFamily="2" charset="-78"/>
            </a:endParaRPr>
          </a:p>
        </p:txBody>
      </p:sp>
      <p:sp>
        <p:nvSpPr>
          <p:cNvPr id="73" name="TextBox 72"/>
          <p:cNvSpPr txBox="1"/>
          <p:nvPr/>
        </p:nvSpPr>
        <p:spPr>
          <a:xfrm>
            <a:off x="1600786" y="4852675"/>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14-قالب نسخه ای</a:t>
            </a:r>
            <a:endParaRPr lang="fa-IR" sz="1700" b="1" dirty="0">
              <a:effectLst/>
              <a:cs typeface="B Mitra" pitchFamily="2" charset="-78"/>
            </a:endParaRPr>
          </a:p>
        </p:txBody>
      </p:sp>
      <p:sp>
        <p:nvSpPr>
          <p:cNvPr id="74" name="TextBox 73"/>
          <p:cNvSpPr txBox="1"/>
          <p:nvPr/>
        </p:nvSpPr>
        <p:spPr>
          <a:xfrm>
            <a:off x="1457910" y="5495617"/>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15-قالب نمایشی</a:t>
            </a:r>
            <a:endParaRPr lang="fa-IR" sz="1700" b="1" dirty="0">
              <a:effectLst/>
              <a:cs typeface="B Mitra" pitchFamily="2" charset="-78"/>
            </a:endParaRPr>
          </a:p>
        </p:txBody>
      </p:sp>
      <p:sp>
        <p:nvSpPr>
          <p:cNvPr id="75" name="TextBox 74">
            <a:hlinkClick r:id="rId5" action="ppaction://hlinksldjump">
              <a:snd r:embed="rId6" name="thbad.wav"/>
            </a:hlinkClick>
            <a:hlinkHover r:id="" action="ppaction://noaction">
              <a:snd r:embed="rId7" name="0.wav"/>
            </a:hlinkHover>
          </p:cNvPr>
          <p:cNvSpPr txBox="1"/>
          <p:nvPr/>
        </p:nvSpPr>
        <p:spPr>
          <a:xfrm>
            <a:off x="1162607" y="6133789"/>
            <a:ext cx="1737137" cy="452047"/>
          </a:xfrm>
          <a:prstGeom prst="rect">
            <a:avLst/>
          </a:prstGeom>
          <a:noFill/>
        </p:spPr>
        <p:txBody>
          <a:bodyPr wrap="square" rtlCol="1" anchor="ctr">
            <a:spAutoFit/>
          </a:bodyPr>
          <a:lstStyle/>
          <a:p>
            <a:pPr algn="ctr" rtl="0">
              <a:lnSpc>
                <a:spcPct val="150000"/>
              </a:lnSpc>
            </a:pPr>
            <a:r>
              <a:rPr lang="fa-IR" sz="1700" b="1" dirty="0" smtClean="0">
                <a:effectLst>
                  <a:glow rad="101600">
                    <a:schemeClr val="accent3">
                      <a:satMod val="175000"/>
                      <a:alpha val="40000"/>
                    </a:schemeClr>
                  </a:glow>
                </a:effectLst>
                <a:cs typeface="B Mitra" pitchFamily="2" charset="-78"/>
              </a:rPr>
              <a:t>16-قالب توصیفی</a:t>
            </a:r>
            <a:endParaRPr lang="fa-IR" sz="1700" b="1" dirty="0">
              <a:effectLst>
                <a:glow rad="101600">
                  <a:schemeClr val="accent3">
                    <a:satMod val="175000"/>
                    <a:alpha val="40000"/>
                  </a:schemeClr>
                </a:glow>
              </a:effectLst>
              <a:cs typeface="B Mitra" pitchFamily="2" charset="-78"/>
            </a:endParaRPr>
          </a:p>
        </p:txBody>
      </p:sp>
      <p:pic>
        <p:nvPicPr>
          <p:cNvPr id="76" name="Picture 2" descr="G:\ramezan 1390\pic - file\bais\b1.jpg">
            <a:hlinkClick r:id="rId8" action="ppaction://hlinksldjump">
              <a:snd r:embed="rId6" name="thbad.wav"/>
            </a:hlinkClick>
            <a:hlinkHover r:id="" action="ppaction://noaction">
              <a:snd r:embed="rId7" name="0.wav"/>
            </a:hlinkHover>
          </p:cNvPr>
          <p:cNvPicPr>
            <a:picLocks noChangeAspect="1" noChangeArrowheads="1"/>
          </p:cNvPicPr>
          <p:nvPr/>
        </p:nvPicPr>
        <p:blipFill>
          <a:blip r:embed="rId9" cstate="print"/>
          <a:srcRect/>
          <a:stretch>
            <a:fillRect/>
          </a:stretch>
        </p:blipFill>
        <p:spPr bwMode="auto">
          <a:xfrm>
            <a:off x="7929586" y="241290"/>
            <a:ext cx="383226" cy="396000"/>
          </a:xfrm>
          <a:prstGeom prst="rect">
            <a:avLst/>
          </a:prstGeom>
          <a:noFill/>
        </p:spPr>
      </p:pic>
      <p:pic>
        <p:nvPicPr>
          <p:cNvPr id="77" name="Picture 5" descr="D:\narmafzar H edayat\power point\Ordodari\pic\exist copy.png">
            <a:hlinkClick r:id="" action="ppaction://hlinkshowjump?jump=endshow">
              <a:snd r:embed="rId6" name="thbad.wav"/>
            </a:hlinkClick>
            <a:hlinkHover r:id="" action="ppaction://noaction">
              <a:snd r:embed="rId7" name="0.wav"/>
            </a:hlinkHover>
          </p:cNvPr>
          <p:cNvPicPr>
            <a:picLocks noChangeAspect="1" noChangeArrowheads="1"/>
          </p:cNvPicPr>
          <p:nvPr/>
        </p:nvPicPr>
        <p:blipFill>
          <a:blip r:embed="rId10" cstate="print"/>
          <a:srcRect/>
          <a:stretch>
            <a:fillRect/>
          </a:stretch>
        </p:blipFill>
        <p:spPr bwMode="auto">
          <a:xfrm>
            <a:off x="8358214" y="214290"/>
            <a:ext cx="450000" cy="450000"/>
          </a:xfrm>
          <a:prstGeom prst="rect">
            <a:avLst/>
          </a:prstGeom>
          <a:noFill/>
        </p:spPr>
      </p:pic>
      <p:pic>
        <p:nvPicPr>
          <p:cNvPr id="37"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2081221" y="857232"/>
            <a:ext cx="3490911" cy="708549"/>
          </a:xfrm>
          <a:prstGeom prst="rect">
            <a:avLst/>
          </a:prstGeom>
          <a:noFill/>
        </p:spPr>
      </p:pic>
      <p:sp>
        <p:nvSpPr>
          <p:cNvPr id="38" name="TextBox 37"/>
          <p:cNvSpPr txBox="1"/>
          <p:nvPr/>
        </p:nvSpPr>
        <p:spPr>
          <a:xfrm>
            <a:off x="2958108" y="985483"/>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8-قالب جوانبی</a:t>
            </a:r>
            <a:endParaRPr lang="fa-IR" sz="1700" b="1" dirty="0">
              <a:effectLst/>
              <a:cs typeface="B Mitra" pitchFamily="2" charset="-78"/>
            </a:endParaRPr>
          </a:p>
        </p:txBody>
      </p:sp>
      <p:sp>
        <p:nvSpPr>
          <p:cNvPr id="39" name="TextBox 38"/>
          <p:cNvSpPr txBox="1"/>
          <p:nvPr/>
        </p:nvSpPr>
        <p:spPr>
          <a:xfrm>
            <a:off x="2143108" y="231796"/>
            <a:ext cx="5357850" cy="553998"/>
          </a:xfrm>
          <a:prstGeom prst="rect">
            <a:avLst/>
          </a:prstGeom>
          <a:noFill/>
        </p:spPr>
        <p:txBody>
          <a:bodyPr wrap="square" rtlCol="1">
            <a:spAutoFit/>
          </a:bodyPr>
          <a:lstStyle/>
          <a:p>
            <a:pPr>
              <a:lnSpc>
                <a:spcPct val="150000"/>
              </a:lnSpc>
            </a:pPr>
            <a:r>
              <a:rPr lang="fa-IR" sz="2000" b="1" dirty="0" smtClean="0">
                <a:effectLst>
                  <a:glow rad="139700">
                    <a:schemeClr val="accent5">
                      <a:satMod val="175000"/>
                      <a:alpha val="40000"/>
                    </a:schemeClr>
                  </a:glow>
                </a:effectLst>
                <a:cs typeface="B Titr" pitchFamily="2" charset="-78"/>
              </a:rPr>
              <a:t>فصل دوم : روش ها             جلسه بیست وششم </a:t>
            </a:r>
          </a:p>
        </p:txBody>
      </p:sp>
    </p:spTree>
  </p:cSld>
  <p:clrMapOvr>
    <a:masterClrMapping/>
  </p:clrMapOvr>
  <p:transition advClick="0">
    <p:sndAc>
      <p:stSnd>
        <p:snd r:embed="rId2" name="W8.WAV"/>
      </p:stSnd>
    </p:sndAc>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fade">
                                      <p:cBhvr>
                                        <p:cTn id="7" dur="1000"/>
                                        <p:tgtEl>
                                          <p:spTgt spid="39"/>
                                        </p:tgtEl>
                                      </p:cBhvr>
                                    </p:animEffect>
                                    <p:anim calcmode="lin" valueType="num">
                                      <p:cBhvr>
                                        <p:cTn id="8" dur="1000" fill="hold"/>
                                        <p:tgtEl>
                                          <p:spTgt spid="39"/>
                                        </p:tgtEl>
                                        <p:attrNameLst>
                                          <p:attrName>ppt_x</p:attrName>
                                        </p:attrNameLst>
                                      </p:cBhvr>
                                      <p:tavLst>
                                        <p:tav tm="0">
                                          <p:val>
                                            <p:strVal val="#ppt_x"/>
                                          </p:val>
                                        </p:tav>
                                        <p:tav tm="100000">
                                          <p:val>
                                            <p:strVal val="#ppt_x"/>
                                          </p:val>
                                        </p:tav>
                                      </p:tavLst>
                                    </p:anim>
                                    <p:anim calcmode="lin" valueType="num">
                                      <p:cBhvr>
                                        <p:cTn id="9" dur="1000" fill="hold"/>
                                        <p:tgtEl>
                                          <p:spTgt spid="3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60"/>
                                        </p:tgtEl>
                                        <p:attrNameLst>
                                          <p:attrName>style.visibility</p:attrName>
                                        </p:attrNameLst>
                                      </p:cBhvr>
                                      <p:to>
                                        <p:strVal val="visible"/>
                                      </p:to>
                                    </p:set>
                                    <p:animEffect transition="in" filter="fade">
                                      <p:cBhvr>
                                        <p:cTn id="13" dur="1000"/>
                                        <p:tgtEl>
                                          <p:spTgt spid="60"/>
                                        </p:tgtEl>
                                      </p:cBhvr>
                                    </p:animEffect>
                                    <p:anim calcmode="lin" valueType="num">
                                      <p:cBhvr>
                                        <p:cTn id="14" dur="1000" fill="hold"/>
                                        <p:tgtEl>
                                          <p:spTgt spid="60"/>
                                        </p:tgtEl>
                                        <p:attrNameLst>
                                          <p:attrName>ppt_x</p:attrName>
                                        </p:attrNameLst>
                                      </p:cBhvr>
                                      <p:tavLst>
                                        <p:tav tm="0">
                                          <p:val>
                                            <p:strVal val="#ppt_x"/>
                                          </p:val>
                                        </p:tav>
                                        <p:tav tm="100000">
                                          <p:val>
                                            <p:strVal val="#ppt_x"/>
                                          </p:val>
                                        </p:tav>
                                      </p:tavLst>
                                    </p:anim>
                                    <p:anim calcmode="lin" valueType="num">
                                      <p:cBhvr>
                                        <p:cTn id="15" dur="1000" fill="hold"/>
                                        <p:tgtEl>
                                          <p:spTgt spid="60"/>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10" presetClass="entr" presetSubtype="0" fill="hold" grpId="0" nodeType="afterEffect">
                                  <p:stCondLst>
                                    <p:cond delay="0"/>
                                  </p:stCondLst>
                                  <p:childTnLst>
                                    <p:set>
                                      <p:cBhvr>
                                        <p:cTn id="18" dur="1" fill="hold">
                                          <p:stCondLst>
                                            <p:cond delay="0"/>
                                          </p:stCondLst>
                                        </p:cTn>
                                        <p:tgtEl>
                                          <p:spTgt spid="75"/>
                                        </p:tgtEl>
                                        <p:attrNameLst>
                                          <p:attrName>style.visibility</p:attrName>
                                        </p:attrNameLst>
                                      </p:cBhvr>
                                      <p:to>
                                        <p:strVal val="visible"/>
                                      </p:to>
                                    </p:set>
                                    <p:animEffect transition="in" filter="fade">
                                      <p:cBhvr>
                                        <p:cTn id="19" dur="1000"/>
                                        <p:tgtEl>
                                          <p:spTgt spid="75"/>
                                        </p:tgtEl>
                                      </p:cBhvr>
                                    </p:animEffect>
                                  </p:childTnLst>
                                </p:cTn>
                              </p:par>
                              <p:par>
                                <p:cTn id="20" presetID="10" presetClass="entr" presetSubtype="0" fill="hold" nodeType="withEffect">
                                  <p:stCondLst>
                                    <p:cond delay="0"/>
                                  </p:stCondLst>
                                  <p:childTnLst>
                                    <p:set>
                                      <p:cBhvr>
                                        <p:cTn id="21" dur="1" fill="hold">
                                          <p:stCondLst>
                                            <p:cond delay="0"/>
                                          </p:stCondLst>
                                        </p:cTn>
                                        <p:tgtEl>
                                          <p:spTgt spid="2050"/>
                                        </p:tgtEl>
                                        <p:attrNameLst>
                                          <p:attrName>style.visibility</p:attrName>
                                        </p:attrNameLst>
                                      </p:cBhvr>
                                      <p:to>
                                        <p:strVal val="visible"/>
                                      </p:to>
                                    </p:set>
                                    <p:animEffect transition="in" filter="fade">
                                      <p:cBhvr>
                                        <p:cTn id="22" dur="2000"/>
                                        <p:tgtEl>
                                          <p:spTgt spid="2050"/>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2000"/>
                                        <p:tgtEl>
                                          <p:spTgt spid="14"/>
                                        </p:tgtEl>
                                      </p:cBhvr>
                                    </p:animEffect>
                                  </p:childTnLst>
                                </p:cTn>
                              </p:par>
                              <p:par>
                                <p:cTn id="26" presetID="10" presetClass="entr" presetSubtype="0" fill="hold" nodeType="with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fade">
                                      <p:cBhvr>
                                        <p:cTn id="28" dur="2000"/>
                                        <p:tgtEl>
                                          <p:spTgt spid="2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61"/>
                                        </p:tgtEl>
                                        <p:attrNameLst>
                                          <p:attrName>style.visibility</p:attrName>
                                        </p:attrNameLst>
                                      </p:cBhvr>
                                      <p:to>
                                        <p:strVal val="visible"/>
                                      </p:to>
                                    </p:set>
                                    <p:animEffect transition="in" filter="fade">
                                      <p:cBhvr>
                                        <p:cTn id="31" dur="2000"/>
                                        <p:tgtEl>
                                          <p:spTgt spid="61"/>
                                        </p:tgtEl>
                                      </p:cBhvr>
                                    </p:animEffect>
                                  </p:childTnLst>
                                </p:cTn>
                              </p:par>
                              <p:par>
                                <p:cTn id="32" presetID="10" presetClass="entr" presetSubtype="0" fill="hold"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fade">
                                      <p:cBhvr>
                                        <p:cTn id="34" dur="2000"/>
                                        <p:tgtEl>
                                          <p:spTgt spid="24"/>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62"/>
                                        </p:tgtEl>
                                        <p:attrNameLst>
                                          <p:attrName>style.visibility</p:attrName>
                                        </p:attrNameLst>
                                      </p:cBhvr>
                                      <p:to>
                                        <p:strVal val="visible"/>
                                      </p:to>
                                    </p:set>
                                    <p:animEffect transition="in" filter="fade">
                                      <p:cBhvr>
                                        <p:cTn id="37" dur="2000"/>
                                        <p:tgtEl>
                                          <p:spTgt spid="62"/>
                                        </p:tgtEl>
                                      </p:cBhvr>
                                    </p:animEffect>
                                  </p:childTnLst>
                                </p:cTn>
                              </p:par>
                              <p:par>
                                <p:cTn id="38" presetID="10" presetClass="entr" presetSubtype="0" fill="hold" nodeType="withEffect">
                                  <p:stCondLst>
                                    <p:cond delay="0"/>
                                  </p:stCondLst>
                                  <p:childTnLst>
                                    <p:set>
                                      <p:cBhvr>
                                        <p:cTn id="39" dur="1" fill="hold">
                                          <p:stCondLst>
                                            <p:cond delay="0"/>
                                          </p:stCondLst>
                                        </p:cTn>
                                        <p:tgtEl>
                                          <p:spTgt spid="25"/>
                                        </p:tgtEl>
                                        <p:attrNameLst>
                                          <p:attrName>style.visibility</p:attrName>
                                        </p:attrNameLst>
                                      </p:cBhvr>
                                      <p:to>
                                        <p:strVal val="visible"/>
                                      </p:to>
                                    </p:set>
                                    <p:animEffect transition="in" filter="fade">
                                      <p:cBhvr>
                                        <p:cTn id="40" dur="2000"/>
                                        <p:tgtEl>
                                          <p:spTgt spid="25"/>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63"/>
                                        </p:tgtEl>
                                        <p:attrNameLst>
                                          <p:attrName>style.visibility</p:attrName>
                                        </p:attrNameLst>
                                      </p:cBhvr>
                                      <p:to>
                                        <p:strVal val="visible"/>
                                      </p:to>
                                    </p:set>
                                    <p:animEffect transition="in" filter="fade">
                                      <p:cBhvr>
                                        <p:cTn id="43" dur="2000"/>
                                        <p:tgtEl>
                                          <p:spTgt spid="63"/>
                                        </p:tgtEl>
                                      </p:cBhvr>
                                    </p:animEffect>
                                  </p:childTnLst>
                                </p:cTn>
                              </p:par>
                              <p:par>
                                <p:cTn id="44" presetID="10" presetClass="entr" presetSubtype="0" fill="hold" nodeType="withEffect">
                                  <p:stCondLst>
                                    <p:cond delay="0"/>
                                  </p:stCondLst>
                                  <p:childTnLst>
                                    <p:set>
                                      <p:cBhvr>
                                        <p:cTn id="45" dur="1" fill="hold">
                                          <p:stCondLst>
                                            <p:cond delay="0"/>
                                          </p:stCondLst>
                                        </p:cTn>
                                        <p:tgtEl>
                                          <p:spTgt spid="27"/>
                                        </p:tgtEl>
                                        <p:attrNameLst>
                                          <p:attrName>style.visibility</p:attrName>
                                        </p:attrNameLst>
                                      </p:cBhvr>
                                      <p:to>
                                        <p:strVal val="visible"/>
                                      </p:to>
                                    </p:set>
                                    <p:animEffect transition="in" filter="fade">
                                      <p:cBhvr>
                                        <p:cTn id="46" dur="2000"/>
                                        <p:tgtEl>
                                          <p:spTgt spid="27"/>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64"/>
                                        </p:tgtEl>
                                        <p:attrNameLst>
                                          <p:attrName>style.visibility</p:attrName>
                                        </p:attrNameLst>
                                      </p:cBhvr>
                                      <p:to>
                                        <p:strVal val="visible"/>
                                      </p:to>
                                    </p:set>
                                    <p:animEffect transition="in" filter="fade">
                                      <p:cBhvr>
                                        <p:cTn id="49" dur="2000"/>
                                        <p:tgtEl>
                                          <p:spTgt spid="64"/>
                                        </p:tgtEl>
                                      </p:cBhvr>
                                    </p:animEffect>
                                  </p:childTnLst>
                                </p:cTn>
                              </p:par>
                              <p:par>
                                <p:cTn id="50" presetID="10" presetClass="entr" presetSubtype="0" fill="hold" nodeType="withEffect">
                                  <p:stCondLst>
                                    <p:cond delay="0"/>
                                  </p:stCondLst>
                                  <p:childTnLst>
                                    <p:set>
                                      <p:cBhvr>
                                        <p:cTn id="51" dur="1" fill="hold">
                                          <p:stCondLst>
                                            <p:cond delay="0"/>
                                          </p:stCondLst>
                                        </p:cTn>
                                        <p:tgtEl>
                                          <p:spTgt spid="28"/>
                                        </p:tgtEl>
                                        <p:attrNameLst>
                                          <p:attrName>style.visibility</p:attrName>
                                        </p:attrNameLst>
                                      </p:cBhvr>
                                      <p:to>
                                        <p:strVal val="visible"/>
                                      </p:to>
                                    </p:set>
                                    <p:animEffect transition="in" filter="fade">
                                      <p:cBhvr>
                                        <p:cTn id="52" dur="2000"/>
                                        <p:tgtEl>
                                          <p:spTgt spid="28"/>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65"/>
                                        </p:tgtEl>
                                        <p:attrNameLst>
                                          <p:attrName>style.visibility</p:attrName>
                                        </p:attrNameLst>
                                      </p:cBhvr>
                                      <p:to>
                                        <p:strVal val="visible"/>
                                      </p:to>
                                    </p:set>
                                    <p:animEffect transition="in" filter="fade">
                                      <p:cBhvr>
                                        <p:cTn id="55" dur="2000"/>
                                        <p:tgtEl>
                                          <p:spTgt spid="65"/>
                                        </p:tgtEl>
                                      </p:cBhvr>
                                    </p:animEffect>
                                  </p:childTnLst>
                                </p:cTn>
                              </p:par>
                              <p:par>
                                <p:cTn id="56" presetID="10" presetClass="entr" presetSubtype="0" fill="hold" nodeType="withEffect">
                                  <p:stCondLst>
                                    <p:cond delay="0"/>
                                  </p:stCondLst>
                                  <p:childTnLst>
                                    <p:set>
                                      <p:cBhvr>
                                        <p:cTn id="57" dur="1" fill="hold">
                                          <p:stCondLst>
                                            <p:cond delay="0"/>
                                          </p:stCondLst>
                                        </p:cTn>
                                        <p:tgtEl>
                                          <p:spTgt spid="29"/>
                                        </p:tgtEl>
                                        <p:attrNameLst>
                                          <p:attrName>style.visibility</p:attrName>
                                        </p:attrNameLst>
                                      </p:cBhvr>
                                      <p:to>
                                        <p:strVal val="visible"/>
                                      </p:to>
                                    </p:set>
                                    <p:animEffect transition="in" filter="fade">
                                      <p:cBhvr>
                                        <p:cTn id="58" dur="2000"/>
                                        <p:tgtEl>
                                          <p:spTgt spid="29"/>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66"/>
                                        </p:tgtEl>
                                        <p:attrNameLst>
                                          <p:attrName>style.visibility</p:attrName>
                                        </p:attrNameLst>
                                      </p:cBhvr>
                                      <p:to>
                                        <p:strVal val="visible"/>
                                      </p:to>
                                    </p:set>
                                    <p:animEffect transition="in" filter="fade">
                                      <p:cBhvr>
                                        <p:cTn id="61" dur="2000"/>
                                        <p:tgtEl>
                                          <p:spTgt spid="66"/>
                                        </p:tgtEl>
                                      </p:cBhvr>
                                    </p:animEffect>
                                  </p:childTnLst>
                                </p:cTn>
                              </p:par>
                              <p:par>
                                <p:cTn id="62" presetID="10" presetClass="entr" presetSubtype="0" fill="hold" nodeType="withEffect">
                                  <p:stCondLst>
                                    <p:cond delay="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2000"/>
                                        <p:tgtEl>
                                          <p:spTgt spid="30"/>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67"/>
                                        </p:tgtEl>
                                        <p:attrNameLst>
                                          <p:attrName>style.visibility</p:attrName>
                                        </p:attrNameLst>
                                      </p:cBhvr>
                                      <p:to>
                                        <p:strVal val="visible"/>
                                      </p:to>
                                    </p:set>
                                    <p:animEffect transition="in" filter="fade">
                                      <p:cBhvr>
                                        <p:cTn id="67" dur="2000"/>
                                        <p:tgtEl>
                                          <p:spTgt spid="67"/>
                                        </p:tgtEl>
                                      </p:cBhvr>
                                    </p:animEffect>
                                  </p:childTnLst>
                                </p:cTn>
                              </p:par>
                              <p:par>
                                <p:cTn id="68" presetID="10" presetClass="entr" presetSubtype="0" fill="hold" nodeType="withEffect">
                                  <p:stCondLst>
                                    <p:cond delay="0"/>
                                  </p:stCondLst>
                                  <p:childTnLst>
                                    <p:set>
                                      <p:cBhvr>
                                        <p:cTn id="69" dur="1" fill="hold">
                                          <p:stCondLst>
                                            <p:cond delay="0"/>
                                          </p:stCondLst>
                                        </p:cTn>
                                        <p:tgtEl>
                                          <p:spTgt spid="37"/>
                                        </p:tgtEl>
                                        <p:attrNameLst>
                                          <p:attrName>style.visibility</p:attrName>
                                        </p:attrNameLst>
                                      </p:cBhvr>
                                      <p:to>
                                        <p:strVal val="visible"/>
                                      </p:to>
                                    </p:set>
                                    <p:animEffect transition="in" filter="fade">
                                      <p:cBhvr>
                                        <p:cTn id="70" dur="2000"/>
                                        <p:tgtEl>
                                          <p:spTgt spid="37"/>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8"/>
                                        </p:tgtEl>
                                        <p:attrNameLst>
                                          <p:attrName>style.visibility</p:attrName>
                                        </p:attrNameLst>
                                      </p:cBhvr>
                                      <p:to>
                                        <p:strVal val="visible"/>
                                      </p:to>
                                    </p:set>
                                    <p:animEffect transition="in" filter="fade">
                                      <p:cBhvr>
                                        <p:cTn id="73" dur="2000"/>
                                        <p:tgtEl>
                                          <p:spTgt spid="38"/>
                                        </p:tgtEl>
                                      </p:cBhvr>
                                    </p:animEffect>
                                  </p:childTnLst>
                                </p:cTn>
                              </p:par>
                              <p:par>
                                <p:cTn id="74" presetID="10" presetClass="entr" presetSubtype="0" fill="hold" nodeType="withEffect">
                                  <p:stCondLst>
                                    <p:cond delay="0"/>
                                  </p:stCondLst>
                                  <p:childTnLst>
                                    <p:set>
                                      <p:cBhvr>
                                        <p:cTn id="75" dur="1" fill="hold">
                                          <p:stCondLst>
                                            <p:cond delay="0"/>
                                          </p:stCondLst>
                                        </p:cTn>
                                        <p:tgtEl>
                                          <p:spTgt spid="53"/>
                                        </p:tgtEl>
                                        <p:attrNameLst>
                                          <p:attrName>style.visibility</p:attrName>
                                        </p:attrNameLst>
                                      </p:cBhvr>
                                      <p:to>
                                        <p:strVal val="visible"/>
                                      </p:to>
                                    </p:set>
                                    <p:animEffect transition="in" filter="fade">
                                      <p:cBhvr>
                                        <p:cTn id="76" dur="2000"/>
                                        <p:tgtEl>
                                          <p:spTgt spid="53"/>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68"/>
                                        </p:tgtEl>
                                        <p:attrNameLst>
                                          <p:attrName>style.visibility</p:attrName>
                                        </p:attrNameLst>
                                      </p:cBhvr>
                                      <p:to>
                                        <p:strVal val="visible"/>
                                      </p:to>
                                    </p:set>
                                    <p:animEffect transition="in" filter="fade">
                                      <p:cBhvr>
                                        <p:cTn id="79" dur="2000"/>
                                        <p:tgtEl>
                                          <p:spTgt spid="68"/>
                                        </p:tgtEl>
                                      </p:cBhvr>
                                    </p:animEffect>
                                  </p:childTnLst>
                                </p:cTn>
                              </p:par>
                              <p:par>
                                <p:cTn id="80" presetID="10" presetClass="entr" presetSubtype="0" fill="hold" nodeType="withEffect">
                                  <p:stCondLst>
                                    <p:cond delay="0"/>
                                  </p:stCondLst>
                                  <p:childTnLst>
                                    <p:set>
                                      <p:cBhvr>
                                        <p:cTn id="81" dur="1" fill="hold">
                                          <p:stCondLst>
                                            <p:cond delay="0"/>
                                          </p:stCondLst>
                                        </p:cTn>
                                        <p:tgtEl>
                                          <p:spTgt spid="54"/>
                                        </p:tgtEl>
                                        <p:attrNameLst>
                                          <p:attrName>style.visibility</p:attrName>
                                        </p:attrNameLst>
                                      </p:cBhvr>
                                      <p:to>
                                        <p:strVal val="visible"/>
                                      </p:to>
                                    </p:set>
                                    <p:animEffect transition="in" filter="fade">
                                      <p:cBhvr>
                                        <p:cTn id="82" dur="2000"/>
                                        <p:tgtEl>
                                          <p:spTgt spid="54"/>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69"/>
                                        </p:tgtEl>
                                        <p:attrNameLst>
                                          <p:attrName>style.visibility</p:attrName>
                                        </p:attrNameLst>
                                      </p:cBhvr>
                                      <p:to>
                                        <p:strVal val="visible"/>
                                      </p:to>
                                    </p:set>
                                    <p:animEffect transition="in" filter="fade">
                                      <p:cBhvr>
                                        <p:cTn id="85" dur="2000"/>
                                        <p:tgtEl>
                                          <p:spTgt spid="69"/>
                                        </p:tgtEl>
                                      </p:cBhvr>
                                    </p:animEffect>
                                  </p:childTnLst>
                                </p:cTn>
                              </p:par>
                              <p:par>
                                <p:cTn id="86" presetID="10" presetClass="entr" presetSubtype="0" fill="hold" nodeType="withEffect">
                                  <p:stCondLst>
                                    <p:cond delay="0"/>
                                  </p:stCondLst>
                                  <p:childTnLst>
                                    <p:set>
                                      <p:cBhvr>
                                        <p:cTn id="87" dur="1" fill="hold">
                                          <p:stCondLst>
                                            <p:cond delay="0"/>
                                          </p:stCondLst>
                                        </p:cTn>
                                        <p:tgtEl>
                                          <p:spTgt spid="55"/>
                                        </p:tgtEl>
                                        <p:attrNameLst>
                                          <p:attrName>style.visibility</p:attrName>
                                        </p:attrNameLst>
                                      </p:cBhvr>
                                      <p:to>
                                        <p:strVal val="visible"/>
                                      </p:to>
                                    </p:set>
                                    <p:animEffect transition="in" filter="fade">
                                      <p:cBhvr>
                                        <p:cTn id="88" dur="2000"/>
                                        <p:tgtEl>
                                          <p:spTgt spid="55"/>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70"/>
                                        </p:tgtEl>
                                        <p:attrNameLst>
                                          <p:attrName>style.visibility</p:attrName>
                                        </p:attrNameLst>
                                      </p:cBhvr>
                                      <p:to>
                                        <p:strVal val="visible"/>
                                      </p:to>
                                    </p:set>
                                    <p:animEffect transition="in" filter="fade">
                                      <p:cBhvr>
                                        <p:cTn id="91" dur="2000"/>
                                        <p:tgtEl>
                                          <p:spTgt spid="70"/>
                                        </p:tgtEl>
                                      </p:cBhvr>
                                    </p:animEffect>
                                  </p:childTnLst>
                                </p:cTn>
                              </p:par>
                              <p:par>
                                <p:cTn id="92" presetID="10" presetClass="entr" presetSubtype="0" fill="hold" nodeType="withEffect">
                                  <p:stCondLst>
                                    <p:cond delay="0"/>
                                  </p:stCondLst>
                                  <p:childTnLst>
                                    <p:set>
                                      <p:cBhvr>
                                        <p:cTn id="93" dur="1" fill="hold">
                                          <p:stCondLst>
                                            <p:cond delay="0"/>
                                          </p:stCondLst>
                                        </p:cTn>
                                        <p:tgtEl>
                                          <p:spTgt spid="56"/>
                                        </p:tgtEl>
                                        <p:attrNameLst>
                                          <p:attrName>style.visibility</p:attrName>
                                        </p:attrNameLst>
                                      </p:cBhvr>
                                      <p:to>
                                        <p:strVal val="visible"/>
                                      </p:to>
                                    </p:set>
                                    <p:animEffect transition="in" filter="fade">
                                      <p:cBhvr>
                                        <p:cTn id="94" dur="2000"/>
                                        <p:tgtEl>
                                          <p:spTgt spid="56"/>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71"/>
                                        </p:tgtEl>
                                        <p:attrNameLst>
                                          <p:attrName>style.visibility</p:attrName>
                                        </p:attrNameLst>
                                      </p:cBhvr>
                                      <p:to>
                                        <p:strVal val="visible"/>
                                      </p:to>
                                    </p:set>
                                    <p:animEffect transition="in" filter="fade">
                                      <p:cBhvr>
                                        <p:cTn id="97" dur="2000"/>
                                        <p:tgtEl>
                                          <p:spTgt spid="71"/>
                                        </p:tgtEl>
                                      </p:cBhvr>
                                    </p:animEffect>
                                  </p:childTnLst>
                                </p:cTn>
                              </p:par>
                              <p:par>
                                <p:cTn id="98" presetID="10" presetClass="entr" presetSubtype="0" fill="hold" nodeType="withEffect">
                                  <p:stCondLst>
                                    <p:cond delay="0"/>
                                  </p:stCondLst>
                                  <p:childTnLst>
                                    <p:set>
                                      <p:cBhvr>
                                        <p:cTn id="99" dur="1" fill="hold">
                                          <p:stCondLst>
                                            <p:cond delay="0"/>
                                          </p:stCondLst>
                                        </p:cTn>
                                        <p:tgtEl>
                                          <p:spTgt spid="57"/>
                                        </p:tgtEl>
                                        <p:attrNameLst>
                                          <p:attrName>style.visibility</p:attrName>
                                        </p:attrNameLst>
                                      </p:cBhvr>
                                      <p:to>
                                        <p:strVal val="visible"/>
                                      </p:to>
                                    </p:set>
                                    <p:animEffect transition="in" filter="fade">
                                      <p:cBhvr>
                                        <p:cTn id="100" dur="2000"/>
                                        <p:tgtEl>
                                          <p:spTgt spid="57"/>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72"/>
                                        </p:tgtEl>
                                        <p:attrNameLst>
                                          <p:attrName>style.visibility</p:attrName>
                                        </p:attrNameLst>
                                      </p:cBhvr>
                                      <p:to>
                                        <p:strVal val="visible"/>
                                      </p:to>
                                    </p:set>
                                    <p:animEffect transition="in" filter="fade">
                                      <p:cBhvr>
                                        <p:cTn id="103" dur="2000"/>
                                        <p:tgtEl>
                                          <p:spTgt spid="72"/>
                                        </p:tgtEl>
                                      </p:cBhvr>
                                    </p:animEffect>
                                  </p:childTnLst>
                                </p:cTn>
                              </p:par>
                              <p:par>
                                <p:cTn id="104" presetID="10" presetClass="entr" presetSubtype="0" fill="hold" nodeType="withEffect">
                                  <p:stCondLst>
                                    <p:cond delay="0"/>
                                  </p:stCondLst>
                                  <p:childTnLst>
                                    <p:set>
                                      <p:cBhvr>
                                        <p:cTn id="105" dur="1" fill="hold">
                                          <p:stCondLst>
                                            <p:cond delay="0"/>
                                          </p:stCondLst>
                                        </p:cTn>
                                        <p:tgtEl>
                                          <p:spTgt spid="58"/>
                                        </p:tgtEl>
                                        <p:attrNameLst>
                                          <p:attrName>style.visibility</p:attrName>
                                        </p:attrNameLst>
                                      </p:cBhvr>
                                      <p:to>
                                        <p:strVal val="visible"/>
                                      </p:to>
                                    </p:set>
                                    <p:animEffect transition="in" filter="fade">
                                      <p:cBhvr>
                                        <p:cTn id="106" dur="2000"/>
                                        <p:tgtEl>
                                          <p:spTgt spid="58"/>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73"/>
                                        </p:tgtEl>
                                        <p:attrNameLst>
                                          <p:attrName>style.visibility</p:attrName>
                                        </p:attrNameLst>
                                      </p:cBhvr>
                                      <p:to>
                                        <p:strVal val="visible"/>
                                      </p:to>
                                    </p:set>
                                    <p:animEffect transition="in" filter="fade">
                                      <p:cBhvr>
                                        <p:cTn id="109" dur="2000"/>
                                        <p:tgtEl>
                                          <p:spTgt spid="73"/>
                                        </p:tgtEl>
                                      </p:cBhvr>
                                    </p:animEffect>
                                  </p:childTnLst>
                                </p:cTn>
                              </p:par>
                              <p:par>
                                <p:cTn id="110" presetID="10" presetClass="entr" presetSubtype="0" fill="hold" nodeType="withEffect">
                                  <p:stCondLst>
                                    <p:cond delay="0"/>
                                  </p:stCondLst>
                                  <p:childTnLst>
                                    <p:set>
                                      <p:cBhvr>
                                        <p:cTn id="111" dur="1" fill="hold">
                                          <p:stCondLst>
                                            <p:cond delay="0"/>
                                          </p:stCondLst>
                                        </p:cTn>
                                        <p:tgtEl>
                                          <p:spTgt spid="59"/>
                                        </p:tgtEl>
                                        <p:attrNameLst>
                                          <p:attrName>style.visibility</p:attrName>
                                        </p:attrNameLst>
                                      </p:cBhvr>
                                      <p:to>
                                        <p:strVal val="visible"/>
                                      </p:to>
                                    </p:set>
                                    <p:animEffect transition="in" filter="fade">
                                      <p:cBhvr>
                                        <p:cTn id="112" dur="2000"/>
                                        <p:tgtEl>
                                          <p:spTgt spid="59"/>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74"/>
                                        </p:tgtEl>
                                        <p:attrNameLst>
                                          <p:attrName>style.visibility</p:attrName>
                                        </p:attrNameLst>
                                      </p:cBhvr>
                                      <p:to>
                                        <p:strVal val="visible"/>
                                      </p:to>
                                    </p:set>
                                    <p:animEffect transition="in" filter="fade">
                                      <p:cBhvr>
                                        <p:cTn id="115" dur="2000"/>
                                        <p:tgtEl>
                                          <p:spTgt spid="74"/>
                                        </p:tgtEl>
                                      </p:cBhvr>
                                    </p:animEffect>
                                  </p:childTnLst>
                                </p:cTn>
                              </p:par>
                            </p:childTnLst>
                          </p:cTn>
                        </p:par>
                        <p:par>
                          <p:cTn id="116" fill="hold">
                            <p:stCondLst>
                              <p:cond delay="4000"/>
                            </p:stCondLst>
                            <p:childTnLst>
                              <p:par>
                                <p:cTn id="117" presetID="53" presetClass="entr" presetSubtype="0" fill="hold" nodeType="afterEffect">
                                  <p:stCondLst>
                                    <p:cond delay="0"/>
                                  </p:stCondLst>
                                  <p:childTnLst>
                                    <p:set>
                                      <p:cBhvr>
                                        <p:cTn id="118" dur="1" fill="hold">
                                          <p:stCondLst>
                                            <p:cond delay="0"/>
                                          </p:stCondLst>
                                        </p:cTn>
                                        <p:tgtEl>
                                          <p:spTgt spid="77"/>
                                        </p:tgtEl>
                                        <p:attrNameLst>
                                          <p:attrName>style.visibility</p:attrName>
                                        </p:attrNameLst>
                                      </p:cBhvr>
                                      <p:to>
                                        <p:strVal val="visible"/>
                                      </p:to>
                                    </p:set>
                                    <p:anim calcmode="lin" valueType="num">
                                      <p:cBhvr>
                                        <p:cTn id="119" dur="1000" fill="hold"/>
                                        <p:tgtEl>
                                          <p:spTgt spid="77"/>
                                        </p:tgtEl>
                                        <p:attrNameLst>
                                          <p:attrName>ppt_w</p:attrName>
                                        </p:attrNameLst>
                                      </p:cBhvr>
                                      <p:tavLst>
                                        <p:tav tm="0">
                                          <p:val>
                                            <p:fltVal val="0"/>
                                          </p:val>
                                        </p:tav>
                                        <p:tav tm="100000">
                                          <p:val>
                                            <p:strVal val="#ppt_w"/>
                                          </p:val>
                                        </p:tav>
                                      </p:tavLst>
                                    </p:anim>
                                    <p:anim calcmode="lin" valueType="num">
                                      <p:cBhvr>
                                        <p:cTn id="120" dur="1000" fill="hold"/>
                                        <p:tgtEl>
                                          <p:spTgt spid="77"/>
                                        </p:tgtEl>
                                        <p:attrNameLst>
                                          <p:attrName>ppt_h</p:attrName>
                                        </p:attrNameLst>
                                      </p:cBhvr>
                                      <p:tavLst>
                                        <p:tav tm="0">
                                          <p:val>
                                            <p:fltVal val="0"/>
                                          </p:val>
                                        </p:tav>
                                        <p:tav tm="100000">
                                          <p:val>
                                            <p:strVal val="#ppt_h"/>
                                          </p:val>
                                        </p:tav>
                                      </p:tavLst>
                                    </p:anim>
                                    <p:animEffect transition="in" filter="fade">
                                      <p:cBhvr>
                                        <p:cTn id="121" dur="1000"/>
                                        <p:tgtEl>
                                          <p:spTgt spid="77"/>
                                        </p:tgtEl>
                                      </p:cBhvr>
                                    </p:animEffect>
                                  </p:childTnLst>
                                </p:cTn>
                              </p:par>
                            </p:childTnLst>
                          </p:cTn>
                        </p:par>
                        <p:par>
                          <p:cTn id="122" fill="hold">
                            <p:stCondLst>
                              <p:cond delay="5000"/>
                            </p:stCondLst>
                            <p:childTnLst>
                              <p:par>
                                <p:cTn id="123" presetID="53" presetClass="entr" presetSubtype="0" fill="hold" nodeType="afterEffect">
                                  <p:stCondLst>
                                    <p:cond delay="0"/>
                                  </p:stCondLst>
                                  <p:childTnLst>
                                    <p:set>
                                      <p:cBhvr>
                                        <p:cTn id="124" dur="1" fill="hold">
                                          <p:stCondLst>
                                            <p:cond delay="0"/>
                                          </p:stCondLst>
                                        </p:cTn>
                                        <p:tgtEl>
                                          <p:spTgt spid="76"/>
                                        </p:tgtEl>
                                        <p:attrNameLst>
                                          <p:attrName>style.visibility</p:attrName>
                                        </p:attrNameLst>
                                      </p:cBhvr>
                                      <p:to>
                                        <p:strVal val="visible"/>
                                      </p:to>
                                    </p:set>
                                    <p:anim calcmode="lin" valueType="num">
                                      <p:cBhvr>
                                        <p:cTn id="125" dur="1000" fill="hold"/>
                                        <p:tgtEl>
                                          <p:spTgt spid="76"/>
                                        </p:tgtEl>
                                        <p:attrNameLst>
                                          <p:attrName>ppt_w</p:attrName>
                                        </p:attrNameLst>
                                      </p:cBhvr>
                                      <p:tavLst>
                                        <p:tav tm="0">
                                          <p:val>
                                            <p:fltVal val="0"/>
                                          </p:val>
                                        </p:tav>
                                        <p:tav tm="100000">
                                          <p:val>
                                            <p:strVal val="#ppt_w"/>
                                          </p:val>
                                        </p:tav>
                                      </p:tavLst>
                                    </p:anim>
                                    <p:anim calcmode="lin" valueType="num">
                                      <p:cBhvr>
                                        <p:cTn id="126" dur="1000" fill="hold"/>
                                        <p:tgtEl>
                                          <p:spTgt spid="76"/>
                                        </p:tgtEl>
                                        <p:attrNameLst>
                                          <p:attrName>ppt_h</p:attrName>
                                        </p:attrNameLst>
                                      </p:cBhvr>
                                      <p:tavLst>
                                        <p:tav tm="0">
                                          <p:val>
                                            <p:fltVal val="0"/>
                                          </p:val>
                                        </p:tav>
                                        <p:tav tm="100000">
                                          <p:val>
                                            <p:strVal val="#ppt_h"/>
                                          </p:val>
                                        </p:tav>
                                      </p:tavLst>
                                    </p:anim>
                                    <p:animEffect transition="in" filter="fade">
                                      <p:cBhvr>
                                        <p:cTn id="127"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61" grpId="0"/>
      <p:bldP spid="62" grpId="0"/>
      <p:bldP spid="63" grpId="0"/>
      <p:bldP spid="64" grpId="0"/>
      <p:bldP spid="65" grpId="0"/>
      <p:bldP spid="66" grpId="0"/>
      <p:bldP spid="67" grpId="0"/>
      <p:bldP spid="68" grpId="0"/>
      <p:bldP spid="69" grpId="0"/>
      <p:bldP spid="70" grpId="0"/>
      <p:bldP spid="71" grpId="0"/>
      <p:bldP spid="72" grpId="0"/>
      <p:bldP spid="73" grpId="0"/>
      <p:bldP spid="74" grpId="0"/>
      <p:bldP spid="75" grpId="0"/>
      <p:bldP spid="38" grpId="0"/>
      <p:bldP spid="39" grpId="0"/>
    </p:bldLst>
  </p:timing>
</p:sld>
</file>

<file path=ppt/slides/slide326.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ctr"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 (جلسه بیست و ششم)</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نمونه‏ها</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مقطع ابتدايي</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شاگرد منظّم</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1. تكاليف خود را به موقع انجام دهد.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2. هميشه اوّل وقت در مدرسه و كلاس درسش حاضر باشد.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3. مكان مناسبي براي قرار دادن وسايلش در خانه و مدرسه در نظر بگيرد.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4. شب‏ها تا دير وقت بيدار نباشد.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5. برنامه‏ريزي روزانه و هفتگي داشته باشد.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6. براي بازي و تفريح، وقت مناسبي داشته باشد و در اين زمينه زياده‏روي نكند.</a:t>
                      </a:r>
                      <a:endParaRPr lang="en-US" sz="2200" b="1" kern="1200" dirty="0" smtClean="0">
                        <a:solidFill>
                          <a:schemeClr val="tx1"/>
                        </a:solidFill>
                        <a:latin typeface="+mn-lt"/>
                        <a:ea typeface="+mn-ea"/>
                        <a:cs typeface="B Lotus" pitchFamily="2" charset="-78"/>
                      </a:endParaRPr>
                    </a:p>
                    <a:p>
                      <a:pPr lvl="1" algn="just">
                        <a:lnSpc>
                          <a:spcPct val="150000"/>
                        </a:lnSpc>
                      </a:pPr>
                      <a:r>
                        <a:rPr lang="ar-SA" sz="2200" b="1" kern="1200" dirty="0" smtClean="0">
                          <a:solidFill>
                            <a:schemeClr val="tx1"/>
                          </a:solidFill>
                          <a:latin typeface="+mn-lt"/>
                          <a:ea typeface="+mn-ea"/>
                          <a:cs typeface="B Lotus" pitchFamily="2" charset="-78"/>
                        </a:rPr>
                        <a:t>7. ابتدا تكاليف خود را انجام دهد، بعد به امور ديگر بپردازد. </a:t>
                      </a:r>
                      <a:endParaRPr lang="fa-IR" sz="2200" b="0"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234384" y="122418"/>
            <a:ext cx="2110585"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وششم</a:t>
            </a:r>
          </a:p>
          <a:p>
            <a:pPr algn="ctr"/>
            <a:r>
              <a:rPr lang="fa-IR" sz="1700" b="1" dirty="0" smtClean="0">
                <a:effectLst>
                  <a:glow rad="101600">
                    <a:schemeClr val="accent3">
                      <a:satMod val="175000"/>
                      <a:alpha val="40000"/>
                    </a:schemeClr>
                  </a:glow>
                </a:effectLst>
                <a:cs typeface="B Mitra" pitchFamily="2" charset="-78"/>
              </a:rPr>
              <a:t>قالب توصیفی</a:t>
            </a:r>
          </a:p>
        </p:txBody>
      </p:sp>
      <p:sp>
        <p:nvSpPr>
          <p:cNvPr id="48" name="Rounded Rectangle 47">
            <a:hlinkClick r:id="rId9" action="ppaction://hlinksldjump">
              <a:snd r:embed="rId5" name="thbad.wav"/>
            </a:hlinkClick>
            <a:hlinkHover r:id="" action="ppaction://noaction">
              <a:snd r:embed="rId6" name="0.wav"/>
            </a:hlinkHover>
          </p:cNvPr>
          <p:cNvSpPr/>
          <p:nvPr/>
        </p:nvSpPr>
        <p:spPr>
          <a:xfrm>
            <a:off x="2428860"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51" name="Rounded Rectangle 50">
            <a:hlinkClick r:id="rId10"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52" name="Rounded Rectangle 51">
            <a:hlinkClick r:id="rId11" action="ppaction://hlinksldjump">
              <a:snd r:embed="rId5" name="thbad.wav"/>
            </a:hlinkClick>
            <a:hlinkHover r:id="" action="ppaction://noaction">
              <a:snd r:embed="rId6" name="0.wav"/>
            </a:hlinkHover>
          </p:cNvPr>
          <p:cNvSpPr/>
          <p:nvPr/>
        </p:nvSpPr>
        <p:spPr>
          <a:xfrm>
            <a:off x="157160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53" name="Rounded Rectangle 52">
            <a:hlinkClick r:id="rId12" action="ppaction://hlinksldjump">
              <a:snd r:embed="rId5" name="thbad.wav"/>
            </a:hlinkClick>
            <a:hlinkHover r:id="" action="ppaction://noaction">
              <a:snd r:embed="rId6" name="0.wav"/>
            </a:hlinkHover>
          </p:cNvPr>
          <p:cNvSpPr/>
          <p:nvPr/>
        </p:nvSpPr>
        <p:spPr>
          <a:xfrm>
            <a:off x="114297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54" name="Rounded Rectangle 53">
            <a:hlinkClick r:id="rId13" action="ppaction://hlinksldjump">
              <a:snd r:embed="rId5" name="thbad.wav"/>
            </a:hlinkClick>
            <a:hlinkHover r:id="" action="ppaction://noaction">
              <a:snd r:embed="rId6" name="0.wav"/>
            </a:hlinkHover>
          </p:cNvPr>
          <p:cNvSpPr/>
          <p:nvPr/>
        </p:nvSpPr>
        <p:spPr>
          <a:xfrm>
            <a:off x="7143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55" name="Rounded Rectangle 54">
            <a:hlinkClick r:id="rId14" action="ppaction://hlinksldjump">
              <a:snd r:embed="rId5" name="thbad.wav"/>
            </a:hlinkClick>
            <a:hlinkHover r:id="" action="ppaction://noaction">
              <a:snd r:embed="rId6" name="0.wav"/>
            </a:hlinkHover>
          </p:cNvPr>
          <p:cNvSpPr/>
          <p:nvPr/>
        </p:nvSpPr>
        <p:spPr>
          <a:xfrm>
            <a:off x="28572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1000" fill="hold"/>
                                        <p:tgtEl>
                                          <p:spTgt spid="48"/>
                                        </p:tgtEl>
                                        <p:attrNameLst>
                                          <p:attrName>ppt_x</p:attrName>
                                        </p:attrNameLst>
                                      </p:cBhvr>
                                      <p:tavLst>
                                        <p:tav tm="0">
                                          <p:val>
                                            <p:strVal val="0-#ppt_w/2"/>
                                          </p:val>
                                        </p:tav>
                                        <p:tav tm="100000">
                                          <p:val>
                                            <p:strVal val="#ppt_x"/>
                                          </p:val>
                                        </p:tav>
                                      </p:tavLst>
                                    </p:anim>
                                    <p:anim calcmode="lin" valueType="num">
                                      <p:cBhvr additive="base">
                                        <p:cTn id="32" dur="1000" fill="hold"/>
                                        <p:tgtEl>
                                          <p:spTgt spid="4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51"/>
                                        </p:tgtEl>
                                        <p:attrNameLst>
                                          <p:attrName>style.visibility</p:attrName>
                                        </p:attrNameLst>
                                      </p:cBhvr>
                                      <p:to>
                                        <p:strVal val="visible"/>
                                      </p:to>
                                    </p:set>
                                    <p:anim calcmode="lin" valueType="num">
                                      <p:cBhvr additive="base">
                                        <p:cTn id="35" dur="1000" fill="hold"/>
                                        <p:tgtEl>
                                          <p:spTgt spid="51"/>
                                        </p:tgtEl>
                                        <p:attrNameLst>
                                          <p:attrName>ppt_x</p:attrName>
                                        </p:attrNameLst>
                                      </p:cBhvr>
                                      <p:tavLst>
                                        <p:tav tm="0">
                                          <p:val>
                                            <p:strVal val="0-#ppt_w/2"/>
                                          </p:val>
                                        </p:tav>
                                        <p:tav tm="100000">
                                          <p:val>
                                            <p:strVal val="#ppt_x"/>
                                          </p:val>
                                        </p:tav>
                                      </p:tavLst>
                                    </p:anim>
                                    <p:anim calcmode="lin" valueType="num">
                                      <p:cBhvr additive="base">
                                        <p:cTn id="36" dur="1000" fill="hold"/>
                                        <p:tgtEl>
                                          <p:spTgt spid="51"/>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52"/>
                                        </p:tgtEl>
                                        <p:attrNameLst>
                                          <p:attrName>style.visibility</p:attrName>
                                        </p:attrNameLst>
                                      </p:cBhvr>
                                      <p:to>
                                        <p:strVal val="visible"/>
                                      </p:to>
                                    </p:set>
                                    <p:anim calcmode="lin" valueType="num">
                                      <p:cBhvr additive="base">
                                        <p:cTn id="39" dur="1000" fill="hold"/>
                                        <p:tgtEl>
                                          <p:spTgt spid="52"/>
                                        </p:tgtEl>
                                        <p:attrNameLst>
                                          <p:attrName>ppt_x</p:attrName>
                                        </p:attrNameLst>
                                      </p:cBhvr>
                                      <p:tavLst>
                                        <p:tav tm="0">
                                          <p:val>
                                            <p:strVal val="0-#ppt_w/2"/>
                                          </p:val>
                                        </p:tav>
                                        <p:tav tm="100000">
                                          <p:val>
                                            <p:strVal val="#ppt_x"/>
                                          </p:val>
                                        </p:tav>
                                      </p:tavLst>
                                    </p:anim>
                                    <p:anim calcmode="lin" valueType="num">
                                      <p:cBhvr additive="base">
                                        <p:cTn id="40" dur="1000" fill="hold"/>
                                        <p:tgtEl>
                                          <p:spTgt spid="52"/>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53"/>
                                        </p:tgtEl>
                                        <p:attrNameLst>
                                          <p:attrName>style.visibility</p:attrName>
                                        </p:attrNameLst>
                                      </p:cBhvr>
                                      <p:to>
                                        <p:strVal val="visible"/>
                                      </p:to>
                                    </p:set>
                                    <p:anim calcmode="lin" valueType="num">
                                      <p:cBhvr additive="base">
                                        <p:cTn id="43" dur="1000" fill="hold"/>
                                        <p:tgtEl>
                                          <p:spTgt spid="53"/>
                                        </p:tgtEl>
                                        <p:attrNameLst>
                                          <p:attrName>ppt_x</p:attrName>
                                        </p:attrNameLst>
                                      </p:cBhvr>
                                      <p:tavLst>
                                        <p:tav tm="0">
                                          <p:val>
                                            <p:strVal val="0-#ppt_w/2"/>
                                          </p:val>
                                        </p:tav>
                                        <p:tav tm="100000">
                                          <p:val>
                                            <p:strVal val="#ppt_x"/>
                                          </p:val>
                                        </p:tav>
                                      </p:tavLst>
                                    </p:anim>
                                    <p:anim calcmode="lin" valueType="num">
                                      <p:cBhvr additive="base">
                                        <p:cTn id="44" dur="1000" fill="hold"/>
                                        <p:tgtEl>
                                          <p:spTgt spid="53"/>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54"/>
                                        </p:tgtEl>
                                        <p:attrNameLst>
                                          <p:attrName>style.visibility</p:attrName>
                                        </p:attrNameLst>
                                      </p:cBhvr>
                                      <p:to>
                                        <p:strVal val="visible"/>
                                      </p:to>
                                    </p:set>
                                    <p:anim calcmode="lin" valueType="num">
                                      <p:cBhvr additive="base">
                                        <p:cTn id="47" dur="1000" fill="hold"/>
                                        <p:tgtEl>
                                          <p:spTgt spid="54"/>
                                        </p:tgtEl>
                                        <p:attrNameLst>
                                          <p:attrName>ppt_x</p:attrName>
                                        </p:attrNameLst>
                                      </p:cBhvr>
                                      <p:tavLst>
                                        <p:tav tm="0">
                                          <p:val>
                                            <p:strVal val="0-#ppt_w/2"/>
                                          </p:val>
                                        </p:tav>
                                        <p:tav tm="100000">
                                          <p:val>
                                            <p:strVal val="#ppt_x"/>
                                          </p:val>
                                        </p:tav>
                                      </p:tavLst>
                                    </p:anim>
                                    <p:anim calcmode="lin" valueType="num">
                                      <p:cBhvr additive="base">
                                        <p:cTn id="48" dur="1000" fill="hold"/>
                                        <p:tgtEl>
                                          <p:spTgt spid="54"/>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55"/>
                                        </p:tgtEl>
                                        <p:attrNameLst>
                                          <p:attrName>style.visibility</p:attrName>
                                        </p:attrNameLst>
                                      </p:cBhvr>
                                      <p:to>
                                        <p:strVal val="visible"/>
                                      </p:to>
                                    </p:set>
                                    <p:anim calcmode="lin" valueType="num">
                                      <p:cBhvr additive="base">
                                        <p:cTn id="51" dur="1000" fill="hold"/>
                                        <p:tgtEl>
                                          <p:spTgt spid="55"/>
                                        </p:tgtEl>
                                        <p:attrNameLst>
                                          <p:attrName>ppt_x</p:attrName>
                                        </p:attrNameLst>
                                      </p:cBhvr>
                                      <p:tavLst>
                                        <p:tav tm="0">
                                          <p:val>
                                            <p:strVal val="0-#ppt_w/2"/>
                                          </p:val>
                                        </p:tav>
                                        <p:tav tm="100000">
                                          <p:val>
                                            <p:strVal val="#ppt_x"/>
                                          </p:val>
                                        </p:tav>
                                      </p:tavLst>
                                    </p:anim>
                                    <p:anim calcmode="lin" valueType="num">
                                      <p:cBhvr additive="base">
                                        <p:cTn id="52" dur="1000" fill="hold"/>
                                        <p:tgtEl>
                                          <p:spTgt spid="55"/>
                                        </p:tgtEl>
                                        <p:attrNameLst>
                                          <p:attrName>ppt_y</p:attrName>
                                        </p:attrNameLst>
                                      </p:cBhvr>
                                      <p:tavLst>
                                        <p:tav tm="0">
                                          <p:val>
                                            <p:strVal val="#ppt_y"/>
                                          </p:val>
                                        </p:tav>
                                        <p:tav tm="100000">
                                          <p:val>
                                            <p:strVal val="#ppt_y"/>
                                          </p:val>
                                        </p:tav>
                                      </p:tavLst>
                                    </p:anim>
                                  </p:childTnLst>
                                </p:cTn>
                              </p:par>
                            </p:childTnLst>
                          </p:cTn>
                        </p:par>
                        <p:par>
                          <p:cTn id="53" fill="hold">
                            <p:stCondLst>
                              <p:cond delay="2000"/>
                            </p:stCondLst>
                            <p:childTnLst>
                              <p:par>
                                <p:cTn id="54" presetID="10" presetClass="entr" presetSubtype="0" fill="hold" nodeType="afterEffect">
                                  <p:stCondLst>
                                    <p:cond delay="0"/>
                                  </p:stCondLst>
                                  <p:childTnLst>
                                    <p:set>
                                      <p:cBhvr>
                                        <p:cTn id="55" dur="1" fill="hold">
                                          <p:stCondLst>
                                            <p:cond delay="0"/>
                                          </p:stCondLst>
                                        </p:cTn>
                                        <p:tgtEl>
                                          <p:spTgt spid="30"/>
                                        </p:tgtEl>
                                        <p:attrNameLst>
                                          <p:attrName>style.visibility</p:attrName>
                                        </p:attrNameLst>
                                      </p:cBhvr>
                                      <p:to>
                                        <p:strVal val="visible"/>
                                      </p:to>
                                    </p:set>
                                    <p:animEffect transition="in" filter="fade">
                                      <p:cBhvr>
                                        <p:cTn id="5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48" grpId="0" animBg="1"/>
      <p:bldP spid="51" grpId="0" animBg="1"/>
      <p:bldP spid="52" grpId="0" animBg="1"/>
      <p:bldP spid="53" grpId="0" animBg="1"/>
      <p:bldP spid="54" grpId="0" animBg="1"/>
      <p:bldP spid="55" grpId="0" animBg="1"/>
    </p:bldLst>
  </p:timing>
</p:sld>
</file>

<file path=ppt/slides/slide327.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مقطع راهنمایی</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توصیف نماز</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1. نمازجویبارپاکی است.</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2. نمازراه رسیدن به کمال است.</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3. نماز ستون نور است.</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4. نماز عشق‌بازی باخداست.</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5. نمازسیم وصل میان انسان و خداست.</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6. نماز تسلّی بخش دل‌های خسته است.</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7. نماز توانایی پرواز، در آسمان معنویات است.</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8. نماز سر‌چشمه‏ی نیکی‌ها است</a:t>
                      </a:r>
                      <a:endParaRPr lang="en-US" sz="2200" b="1" kern="1200" dirty="0" smtClean="0">
                        <a:solidFill>
                          <a:schemeClr val="tx1"/>
                        </a:solidFill>
                        <a:latin typeface="+mn-lt"/>
                        <a:ea typeface="+mn-ea"/>
                        <a:cs typeface="B Lotus" pitchFamily="2" charset="-78"/>
                      </a:endParaRPr>
                    </a:p>
                    <a:p>
                      <a:pPr lvl="1">
                        <a:lnSpc>
                          <a:spcPct val="150000"/>
                        </a:lnSpc>
                      </a:pPr>
                      <a:r>
                        <a:rPr lang="ar-SA" sz="2200" b="1" kern="1200" dirty="0" smtClean="0">
                          <a:solidFill>
                            <a:schemeClr val="tx1"/>
                          </a:solidFill>
                          <a:latin typeface="+mn-lt"/>
                          <a:ea typeface="+mn-ea"/>
                          <a:cs typeface="B Lotus" pitchFamily="2" charset="-78"/>
                        </a:rPr>
                        <a:t>9. نماز جاری شدن زیبایی‌ها در جویبار عشق است. </a:t>
                      </a:r>
                      <a:endParaRPr lang="fa-IR" sz="2200" b="0"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234384" y="122418"/>
            <a:ext cx="2110585"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وششم</a:t>
            </a:r>
          </a:p>
          <a:p>
            <a:pPr algn="ctr"/>
            <a:r>
              <a:rPr lang="fa-IR" sz="1700" b="1" dirty="0" smtClean="0">
                <a:effectLst>
                  <a:glow rad="101600">
                    <a:schemeClr val="accent3">
                      <a:satMod val="175000"/>
                      <a:alpha val="40000"/>
                    </a:schemeClr>
                  </a:glow>
                </a:effectLst>
                <a:cs typeface="B Mitra" pitchFamily="2" charset="-78"/>
              </a:rPr>
              <a:t>قالب توصیفی</a:t>
            </a:r>
          </a:p>
        </p:txBody>
      </p:sp>
      <p:sp>
        <p:nvSpPr>
          <p:cNvPr id="17" name="Rounded Rectangle 16">
            <a:hlinkClick r:id="rId9" action="ppaction://hlinksldjump">
              <a:snd r:embed="rId5" name="thbad.wav"/>
            </a:hlinkClick>
            <a:hlinkHover r:id="" action="ppaction://noaction">
              <a:snd r:embed="rId6" name="0.wav"/>
            </a:hlinkHover>
          </p:cNvPr>
          <p:cNvSpPr/>
          <p:nvPr/>
        </p:nvSpPr>
        <p:spPr>
          <a:xfrm>
            <a:off x="242886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0"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9" name="Rounded Rectangle 18">
            <a:hlinkClick r:id="rId11" action="ppaction://hlinksldjump">
              <a:snd r:embed="rId5" name="thbad.wav"/>
            </a:hlinkClick>
            <a:hlinkHover r:id="" action="ppaction://noaction">
              <a:snd r:embed="rId6" name="0.wav"/>
            </a:hlinkHover>
          </p:cNvPr>
          <p:cNvSpPr/>
          <p:nvPr/>
        </p:nvSpPr>
        <p:spPr>
          <a:xfrm>
            <a:off x="157160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20" name="Rounded Rectangle 19">
            <a:hlinkClick r:id="rId12" action="ppaction://hlinksldjump">
              <a:snd r:embed="rId5" name="thbad.wav"/>
            </a:hlinkClick>
            <a:hlinkHover r:id="" action="ppaction://noaction">
              <a:snd r:embed="rId6" name="0.wav"/>
            </a:hlinkHover>
          </p:cNvPr>
          <p:cNvSpPr/>
          <p:nvPr/>
        </p:nvSpPr>
        <p:spPr>
          <a:xfrm>
            <a:off x="114297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22" name="Rounded Rectangle 21">
            <a:hlinkClick r:id="rId13" action="ppaction://hlinksldjump">
              <a:snd r:embed="rId5" name="thbad.wav"/>
            </a:hlinkClick>
            <a:hlinkHover r:id="" action="ppaction://noaction">
              <a:snd r:embed="rId6" name="0.wav"/>
            </a:hlinkHover>
          </p:cNvPr>
          <p:cNvSpPr/>
          <p:nvPr/>
        </p:nvSpPr>
        <p:spPr>
          <a:xfrm>
            <a:off x="7143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23" name="Rounded Rectangle 22">
            <a:hlinkClick r:id="rId14" action="ppaction://hlinksldjump">
              <a:snd r:embed="rId5" name="thbad.wav"/>
            </a:hlinkClick>
            <a:hlinkHover r:id="" action="ppaction://noaction">
              <a:snd r:embed="rId6" name="0.wav"/>
            </a:hlinkHover>
          </p:cNvPr>
          <p:cNvSpPr/>
          <p:nvPr/>
        </p:nvSpPr>
        <p:spPr>
          <a:xfrm>
            <a:off x="28572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0-#ppt_w/2"/>
                                          </p:val>
                                        </p:tav>
                                        <p:tav tm="100000">
                                          <p:val>
                                            <p:strVal val="#ppt_x"/>
                                          </p:val>
                                        </p:tav>
                                      </p:tavLst>
                                    </p:anim>
                                    <p:anim calcmode="lin" valueType="num">
                                      <p:cBhvr additive="base">
                                        <p:cTn id="32" dur="1000" fill="hold"/>
                                        <p:tgtEl>
                                          <p:spTgt spid="17"/>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0-#ppt_w/2"/>
                                          </p:val>
                                        </p:tav>
                                        <p:tav tm="100000">
                                          <p:val>
                                            <p:strVal val="#ppt_x"/>
                                          </p:val>
                                        </p:tav>
                                      </p:tavLst>
                                    </p:anim>
                                    <p:anim calcmode="lin" valueType="num">
                                      <p:cBhvr additive="base">
                                        <p:cTn id="36" dur="1000" fill="hold"/>
                                        <p:tgtEl>
                                          <p:spTgt spid="18"/>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1000" fill="hold"/>
                                        <p:tgtEl>
                                          <p:spTgt spid="19"/>
                                        </p:tgtEl>
                                        <p:attrNameLst>
                                          <p:attrName>ppt_x</p:attrName>
                                        </p:attrNameLst>
                                      </p:cBhvr>
                                      <p:tavLst>
                                        <p:tav tm="0">
                                          <p:val>
                                            <p:strVal val="0-#ppt_w/2"/>
                                          </p:val>
                                        </p:tav>
                                        <p:tav tm="100000">
                                          <p:val>
                                            <p:strVal val="#ppt_x"/>
                                          </p:val>
                                        </p:tav>
                                      </p:tavLst>
                                    </p:anim>
                                    <p:anim calcmode="lin" valueType="num">
                                      <p:cBhvr additive="base">
                                        <p:cTn id="40" dur="1000" fill="hold"/>
                                        <p:tgtEl>
                                          <p:spTgt spid="19"/>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1000" fill="hold"/>
                                        <p:tgtEl>
                                          <p:spTgt spid="20"/>
                                        </p:tgtEl>
                                        <p:attrNameLst>
                                          <p:attrName>ppt_x</p:attrName>
                                        </p:attrNameLst>
                                      </p:cBhvr>
                                      <p:tavLst>
                                        <p:tav tm="0">
                                          <p:val>
                                            <p:strVal val="0-#ppt_w/2"/>
                                          </p:val>
                                        </p:tav>
                                        <p:tav tm="100000">
                                          <p:val>
                                            <p:strVal val="#ppt_x"/>
                                          </p:val>
                                        </p:tav>
                                      </p:tavLst>
                                    </p:anim>
                                    <p:anim calcmode="lin" valueType="num">
                                      <p:cBhvr additive="base">
                                        <p:cTn id="44" dur="1000" fill="hold"/>
                                        <p:tgtEl>
                                          <p:spTgt spid="20"/>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22"/>
                                        </p:tgtEl>
                                        <p:attrNameLst>
                                          <p:attrName>style.visibility</p:attrName>
                                        </p:attrNameLst>
                                      </p:cBhvr>
                                      <p:to>
                                        <p:strVal val="visible"/>
                                      </p:to>
                                    </p:set>
                                    <p:anim calcmode="lin" valueType="num">
                                      <p:cBhvr additive="base">
                                        <p:cTn id="47" dur="1000" fill="hold"/>
                                        <p:tgtEl>
                                          <p:spTgt spid="22"/>
                                        </p:tgtEl>
                                        <p:attrNameLst>
                                          <p:attrName>ppt_x</p:attrName>
                                        </p:attrNameLst>
                                      </p:cBhvr>
                                      <p:tavLst>
                                        <p:tav tm="0">
                                          <p:val>
                                            <p:strVal val="0-#ppt_w/2"/>
                                          </p:val>
                                        </p:tav>
                                        <p:tav tm="100000">
                                          <p:val>
                                            <p:strVal val="#ppt_x"/>
                                          </p:val>
                                        </p:tav>
                                      </p:tavLst>
                                    </p:anim>
                                    <p:anim calcmode="lin" valueType="num">
                                      <p:cBhvr additive="base">
                                        <p:cTn id="48" dur="1000" fill="hold"/>
                                        <p:tgtEl>
                                          <p:spTgt spid="2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1000" fill="hold"/>
                                        <p:tgtEl>
                                          <p:spTgt spid="23"/>
                                        </p:tgtEl>
                                        <p:attrNameLst>
                                          <p:attrName>ppt_x</p:attrName>
                                        </p:attrNameLst>
                                      </p:cBhvr>
                                      <p:tavLst>
                                        <p:tav tm="0">
                                          <p:val>
                                            <p:strVal val="0-#ppt_w/2"/>
                                          </p:val>
                                        </p:tav>
                                        <p:tav tm="100000">
                                          <p:val>
                                            <p:strVal val="#ppt_x"/>
                                          </p:val>
                                        </p:tav>
                                      </p:tavLst>
                                    </p:anim>
                                    <p:anim calcmode="lin" valueType="num">
                                      <p:cBhvr additive="base">
                                        <p:cTn id="52" dur="1000" fill="hold"/>
                                        <p:tgtEl>
                                          <p:spTgt spid="23"/>
                                        </p:tgtEl>
                                        <p:attrNameLst>
                                          <p:attrName>ppt_y</p:attrName>
                                        </p:attrNameLst>
                                      </p:cBhvr>
                                      <p:tavLst>
                                        <p:tav tm="0">
                                          <p:val>
                                            <p:strVal val="#ppt_y"/>
                                          </p:val>
                                        </p:tav>
                                        <p:tav tm="100000">
                                          <p:val>
                                            <p:strVal val="#ppt_y"/>
                                          </p:val>
                                        </p:tav>
                                      </p:tavLst>
                                    </p:anim>
                                  </p:childTnLst>
                                </p:cTn>
                              </p:par>
                            </p:childTnLst>
                          </p:cTn>
                        </p:par>
                        <p:par>
                          <p:cTn id="53" fill="hold">
                            <p:stCondLst>
                              <p:cond delay="2000"/>
                            </p:stCondLst>
                            <p:childTnLst>
                              <p:par>
                                <p:cTn id="54" presetID="10" presetClass="entr" presetSubtype="0" fill="hold" nodeType="afterEffect">
                                  <p:stCondLst>
                                    <p:cond delay="0"/>
                                  </p:stCondLst>
                                  <p:childTnLst>
                                    <p:set>
                                      <p:cBhvr>
                                        <p:cTn id="55" dur="1" fill="hold">
                                          <p:stCondLst>
                                            <p:cond delay="0"/>
                                          </p:stCondLst>
                                        </p:cTn>
                                        <p:tgtEl>
                                          <p:spTgt spid="30"/>
                                        </p:tgtEl>
                                        <p:attrNameLst>
                                          <p:attrName>style.visibility</p:attrName>
                                        </p:attrNameLst>
                                      </p:cBhvr>
                                      <p:to>
                                        <p:strVal val="visible"/>
                                      </p:to>
                                    </p:set>
                                    <p:animEffect transition="in" filter="fade">
                                      <p:cBhvr>
                                        <p:cTn id="5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7" grpId="0" animBg="1"/>
      <p:bldP spid="18" grpId="0" animBg="1"/>
      <p:bldP spid="19" grpId="0" animBg="1"/>
      <p:bldP spid="20" grpId="0" animBg="1"/>
      <p:bldP spid="22" grpId="0" animBg="1"/>
      <p:bldP spid="23" grpId="0" animBg="1"/>
    </p:bldLst>
  </p:timing>
</p:sld>
</file>

<file path=ppt/slides/slide328.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89788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50000"/>
                        </a:lnSpc>
                      </a:pPr>
                      <a:r>
                        <a:rPr lang="ar-SA" sz="1800" b="1" kern="1200" dirty="0" smtClean="0">
                          <a:solidFill>
                            <a:schemeClr val="tx1"/>
                          </a:solidFill>
                          <a:latin typeface="+mn-lt"/>
                          <a:ea typeface="+mn-ea"/>
                          <a:cs typeface="B Lotus" pitchFamily="2" charset="-78"/>
                        </a:rPr>
                        <a:t>مقطع دبیرستان</a:t>
                      </a:r>
                      <a:endParaRPr lang="en-US" sz="1800" b="1" kern="1200" dirty="0" smtClean="0">
                        <a:solidFill>
                          <a:schemeClr val="tx1"/>
                        </a:solidFill>
                        <a:latin typeface="+mn-lt"/>
                        <a:ea typeface="+mn-ea"/>
                        <a:cs typeface="B Lotus" pitchFamily="2" charset="-78"/>
                      </a:endParaRPr>
                    </a:p>
                    <a:p>
                      <a:pPr rtl="1">
                        <a:lnSpc>
                          <a:spcPct val="150000"/>
                        </a:lnSpc>
                      </a:pPr>
                      <a:r>
                        <a:rPr lang="ar-SA" sz="1800" b="1" kern="1200" dirty="0" smtClean="0">
                          <a:solidFill>
                            <a:schemeClr val="tx1"/>
                          </a:solidFill>
                          <a:latin typeface="+mn-lt"/>
                          <a:ea typeface="+mn-ea"/>
                          <a:cs typeface="B Lotus" pitchFamily="2" charset="-78"/>
                        </a:rPr>
                        <a:t>توصيف بهشت در کلام امام صادق</a:t>
                      </a:r>
                      <a:r>
                        <a:rPr lang="fa-IR" sz="1800" b="1" kern="1200" dirty="0" smtClean="0">
                          <a:solidFill>
                            <a:schemeClr val="tx1"/>
                          </a:solidFill>
                          <a:latin typeface="+mn-lt"/>
                          <a:ea typeface="+mn-ea"/>
                          <a:cs typeface="B Lotus" pitchFamily="2" charset="-78"/>
                        </a:rPr>
                        <a:t>(ع)</a:t>
                      </a:r>
                      <a:r>
                        <a:rPr lang="ar-SA" sz="1800" b="1" kern="1200" dirty="0" smtClean="0">
                          <a:solidFill>
                            <a:schemeClr val="tx1"/>
                          </a:solidFill>
                          <a:latin typeface="+mn-lt"/>
                          <a:ea typeface="+mn-ea"/>
                          <a:cs typeface="B Lotus" pitchFamily="2" charset="-78"/>
                        </a:rPr>
                        <a:t>در جواب به کسي که از اوصاف بهشت سؤال کرد.«ملا احمد نراقي»آن را به صورت شعر در آورده است:</a:t>
                      </a:r>
                      <a:endParaRPr lang="fa-IR" sz="1800" b="1" kern="1200" dirty="0" smtClean="0">
                        <a:solidFill>
                          <a:schemeClr val="tx1"/>
                        </a:solidFill>
                        <a:latin typeface="+mn-lt"/>
                        <a:ea typeface="+mn-ea"/>
                        <a:cs typeface="B Lotus" pitchFamily="2" charset="-78"/>
                      </a:endParaRPr>
                    </a:p>
                    <a:p>
                      <a:pPr rtl="1">
                        <a:lnSpc>
                          <a:spcPct val="150000"/>
                        </a:lnSpc>
                      </a:pPr>
                      <a:endParaRPr lang="fa-IR" sz="1800" b="1" kern="1200" dirty="0" smtClean="0">
                        <a:solidFill>
                          <a:schemeClr val="tx1"/>
                        </a:solidFill>
                        <a:latin typeface="+mn-lt"/>
                        <a:ea typeface="+mn-ea"/>
                        <a:cs typeface="B Lotus" pitchFamily="2" charset="-78"/>
                      </a:endParaRPr>
                    </a:p>
                    <a:p>
                      <a:pPr rtl="1">
                        <a:lnSpc>
                          <a:spcPct val="150000"/>
                        </a:lnSpc>
                      </a:pPr>
                      <a:endParaRPr lang="fa-IR" sz="1800" b="1" kern="1200" dirty="0" smtClean="0">
                        <a:solidFill>
                          <a:schemeClr val="tx1"/>
                        </a:solidFill>
                        <a:latin typeface="+mn-lt"/>
                        <a:ea typeface="+mn-ea"/>
                        <a:cs typeface="B Lotus" pitchFamily="2" charset="-78"/>
                      </a:endParaRPr>
                    </a:p>
                    <a:p>
                      <a:pPr rtl="1">
                        <a:lnSpc>
                          <a:spcPct val="150000"/>
                        </a:lnSpc>
                      </a:pPr>
                      <a:endParaRPr lang="fa-IR" sz="1800" b="1" kern="1200" dirty="0" smtClean="0">
                        <a:solidFill>
                          <a:schemeClr val="tx1"/>
                        </a:solidFill>
                        <a:latin typeface="+mn-lt"/>
                        <a:ea typeface="+mn-ea"/>
                        <a:cs typeface="B Lotus" pitchFamily="2" charset="-78"/>
                      </a:endParaRPr>
                    </a:p>
                    <a:p>
                      <a:pPr rtl="1">
                        <a:lnSpc>
                          <a:spcPct val="150000"/>
                        </a:lnSpc>
                      </a:pPr>
                      <a:endParaRPr lang="fa-IR" sz="1800" b="1" kern="1200" dirty="0" smtClean="0">
                        <a:solidFill>
                          <a:schemeClr val="tx1"/>
                        </a:solidFill>
                        <a:latin typeface="+mn-lt"/>
                        <a:ea typeface="+mn-ea"/>
                        <a:cs typeface="B Lotus" pitchFamily="2" charset="-78"/>
                      </a:endParaRPr>
                    </a:p>
                    <a:p>
                      <a:pPr rtl="1">
                        <a:lnSpc>
                          <a:spcPct val="150000"/>
                        </a:lnSpc>
                      </a:pPr>
                      <a:endParaRPr lang="fa-IR" sz="1800" b="1" kern="1200" dirty="0" smtClean="0">
                        <a:solidFill>
                          <a:schemeClr val="tx1"/>
                        </a:solidFill>
                        <a:latin typeface="+mn-lt"/>
                        <a:ea typeface="+mn-ea"/>
                        <a:cs typeface="B Lotus" pitchFamily="2" charset="-78"/>
                      </a:endParaRPr>
                    </a:p>
                    <a:p>
                      <a:pPr rtl="1">
                        <a:lnSpc>
                          <a:spcPct val="150000"/>
                        </a:lnSpc>
                      </a:pPr>
                      <a:endParaRPr lang="fa-IR" sz="1800" b="1" kern="1200" dirty="0" smtClean="0">
                        <a:solidFill>
                          <a:schemeClr val="tx1"/>
                        </a:solidFill>
                        <a:latin typeface="+mn-lt"/>
                        <a:ea typeface="+mn-ea"/>
                        <a:cs typeface="B Lotus" pitchFamily="2" charset="-78"/>
                      </a:endParaRPr>
                    </a:p>
                    <a:p>
                      <a:pPr rtl="1">
                        <a:lnSpc>
                          <a:spcPct val="150000"/>
                        </a:lnSpc>
                      </a:pPr>
                      <a:endParaRPr lang="fa-IR" sz="1800" b="1" kern="1200" dirty="0" smtClean="0">
                        <a:solidFill>
                          <a:schemeClr val="tx1"/>
                        </a:solidFill>
                        <a:latin typeface="+mn-lt"/>
                        <a:ea typeface="+mn-ea"/>
                        <a:cs typeface="B Lotus" pitchFamily="2" charset="-78"/>
                      </a:endParaRPr>
                    </a:p>
                    <a:p>
                      <a:pPr rtl="1">
                        <a:lnSpc>
                          <a:spcPct val="150000"/>
                        </a:lnSpc>
                      </a:pPr>
                      <a:endParaRPr lang="fa-IR" sz="1800" b="1" kern="1200" dirty="0" smtClean="0">
                        <a:solidFill>
                          <a:schemeClr val="tx1"/>
                        </a:solidFill>
                        <a:latin typeface="+mn-lt"/>
                        <a:ea typeface="+mn-ea"/>
                        <a:cs typeface="B Lotus" pitchFamily="2" charset="-78"/>
                      </a:endParaRPr>
                    </a:p>
                    <a:p>
                      <a:pPr rtl="1">
                        <a:lnSpc>
                          <a:spcPct val="150000"/>
                        </a:lnSpc>
                      </a:pPr>
                      <a:endParaRPr lang="fa-IR" sz="1800" b="1" kern="1200" dirty="0" smtClean="0">
                        <a:solidFill>
                          <a:schemeClr val="tx1"/>
                        </a:solidFill>
                        <a:latin typeface="+mn-lt"/>
                        <a:ea typeface="+mn-ea"/>
                        <a:cs typeface="B Lotus" pitchFamily="2" charset="-78"/>
                      </a:endParaRPr>
                    </a:p>
                    <a:p>
                      <a:pPr rtl="1">
                        <a:lnSpc>
                          <a:spcPct val="150000"/>
                        </a:lnSpc>
                      </a:pPr>
                      <a:endParaRPr lang="fa-IR" sz="1800" b="1" kern="1200" dirty="0" smtClean="0">
                        <a:solidFill>
                          <a:schemeClr val="tx1"/>
                        </a:solidFill>
                        <a:latin typeface="+mn-lt"/>
                        <a:ea typeface="+mn-ea"/>
                        <a:cs typeface="B Lotus" pitchFamily="2" charset="-78"/>
                      </a:endParaRPr>
                    </a:p>
                    <a:p>
                      <a:pPr rtl="1"/>
                      <a:r>
                        <a:rPr lang="fa-IR" sz="1800" b="0" kern="1200" baseline="300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baseline="30000" dirty="0" smtClean="0">
                          <a:solidFill>
                            <a:schemeClr val="tx1"/>
                          </a:solidFill>
                          <a:effectLst>
                            <a:glow rad="139700">
                              <a:schemeClr val="accent2">
                                <a:satMod val="175000"/>
                                <a:alpha val="40000"/>
                              </a:schemeClr>
                            </a:glow>
                          </a:effectLst>
                          <a:latin typeface="+mn-lt"/>
                          <a:ea typeface="+mn-ea"/>
                          <a:cs typeface="B Lotus" pitchFamily="2" charset="-78"/>
                        </a:rPr>
                        <a:t> </a:t>
                      </a:r>
                      <a:r>
                        <a:rPr lang="ar-SA" sz="1800" b="0" kern="1200" baseline="30000" dirty="0" smtClean="0">
                          <a:solidFill>
                            <a:schemeClr val="tx1"/>
                          </a:solidFill>
                          <a:latin typeface="+mn-lt"/>
                          <a:ea typeface="+mn-ea"/>
                          <a:cs typeface="B Lotus" pitchFamily="2" charset="-78"/>
                        </a:rPr>
                        <a:t>چشمه.</a:t>
                      </a:r>
                      <a:endParaRPr lang="en-US" sz="1800" b="1" kern="1200" baseline="30000" dirty="0" smtClean="0">
                        <a:solidFill>
                          <a:schemeClr val="tx1"/>
                        </a:solidFill>
                        <a:latin typeface="+mn-lt"/>
                        <a:ea typeface="+mn-ea"/>
                        <a:cs typeface="B Lotus" pitchFamily="2" charset="-78"/>
                      </a:endParaRPr>
                    </a:p>
                    <a:p>
                      <a:r>
                        <a:rPr lang="fa-IR" sz="1800" b="0" kern="1200" baseline="300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baseline="30000" dirty="0" smtClean="0">
                          <a:solidFill>
                            <a:schemeClr val="tx1"/>
                          </a:solidFill>
                          <a:effectLst>
                            <a:glow rad="139700">
                              <a:schemeClr val="accent2">
                                <a:satMod val="175000"/>
                                <a:alpha val="40000"/>
                              </a:schemeClr>
                            </a:glow>
                          </a:effectLst>
                          <a:latin typeface="+mn-lt"/>
                          <a:ea typeface="+mn-ea"/>
                          <a:cs typeface="B Lotus" pitchFamily="2" charset="-78"/>
                        </a:rPr>
                        <a:t> </a:t>
                      </a:r>
                      <a:r>
                        <a:rPr lang="fa-IR" sz="1800" b="0" kern="1200" baseline="300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baseline="30000" dirty="0" smtClean="0">
                          <a:solidFill>
                            <a:schemeClr val="tx1"/>
                          </a:solidFill>
                          <a:effectLst>
                            <a:glow rad="139700">
                              <a:schemeClr val="accent2">
                                <a:satMod val="175000"/>
                                <a:alpha val="40000"/>
                              </a:schemeClr>
                            </a:glow>
                          </a:effectLst>
                          <a:latin typeface="+mn-lt"/>
                          <a:ea typeface="+mn-ea"/>
                          <a:cs typeface="B Lotus" pitchFamily="2" charset="-78"/>
                        </a:rPr>
                        <a:t> </a:t>
                      </a:r>
                      <a:r>
                        <a:rPr lang="fa-IR" sz="1800" b="0" kern="1200" dirty="0" smtClean="0">
                          <a:solidFill>
                            <a:schemeClr val="tx1"/>
                          </a:solidFill>
                          <a:latin typeface="+mn-lt"/>
                          <a:ea typeface="+mn-ea"/>
                          <a:cs typeface="B Lotus" pitchFamily="2" charset="-78"/>
                        </a:rPr>
                        <a:t>معدن</a:t>
                      </a:r>
                      <a:r>
                        <a:rPr lang="fa-IR" sz="1800" b="1" kern="1200" dirty="0" smtClean="0">
                          <a:solidFill>
                            <a:schemeClr val="tx1"/>
                          </a:solidFill>
                          <a:latin typeface="+mn-lt"/>
                          <a:ea typeface="+mn-ea"/>
                          <a:cs typeface="B Lotus" pitchFamily="2" charset="-78"/>
                        </a:rPr>
                        <a:t>.</a:t>
                      </a:r>
                      <a:endParaRPr lang="en-US" sz="18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234384" y="122418"/>
            <a:ext cx="2110585"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وششم</a:t>
            </a:r>
          </a:p>
          <a:p>
            <a:pPr algn="ctr"/>
            <a:r>
              <a:rPr lang="fa-IR" sz="1700" b="1" dirty="0" smtClean="0">
                <a:effectLst>
                  <a:glow rad="101600">
                    <a:schemeClr val="accent3">
                      <a:satMod val="175000"/>
                      <a:alpha val="40000"/>
                    </a:schemeClr>
                  </a:glow>
                </a:effectLst>
                <a:cs typeface="B Mitra" pitchFamily="2" charset="-78"/>
              </a:rPr>
              <a:t>قالب توصیفی</a:t>
            </a:r>
          </a:p>
        </p:txBody>
      </p:sp>
      <p:graphicFrame>
        <p:nvGraphicFramePr>
          <p:cNvPr id="8" name="Table 7"/>
          <p:cNvGraphicFramePr>
            <a:graphicFrameLocks noGrp="1"/>
          </p:cNvGraphicFramePr>
          <p:nvPr/>
        </p:nvGraphicFramePr>
        <p:xfrm>
          <a:off x="1867276" y="2071678"/>
          <a:ext cx="5409448" cy="4643470"/>
        </p:xfrm>
        <a:graphic>
          <a:graphicData uri="http://schemas.openxmlformats.org/drawingml/2006/table">
            <a:tbl>
              <a:tblPr rtl="1"/>
              <a:tblGrid>
                <a:gridCol w="2348970"/>
                <a:gridCol w="352959"/>
                <a:gridCol w="2707519"/>
              </a:tblGrid>
              <a:tr h="464347">
                <a:tc>
                  <a:txBody>
                    <a:bodyPr/>
                    <a:lstStyle/>
                    <a:p>
                      <a:pPr marL="180340" indent="-180340" algn="justLow" rtl="1">
                        <a:lnSpc>
                          <a:spcPct val="95000"/>
                        </a:lnSpc>
                        <a:spcAft>
                          <a:spcPts val="0"/>
                        </a:spcAft>
                        <a:tabLst>
                          <a:tab pos="2461260" algn="l"/>
                        </a:tabLst>
                      </a:pPr>
                      <a:r>
                        <a:rPr lang="ar-SA" sz="1500" b="1" dirty="0">
                          <a:latin typeface="B Badr"/>
                          <a:ea typeface="B Badr"/>
                          <a:cs typeface="B Lotus" pitchFamily="2" charset="-78"/>
                        </a:rPr>
                        <a:t>آن يکـي پرسيد از سلطان ديـن</a:t>
                      </a:r>
                      <a:br>
                        <a:rPr lang="ar-SA" sz="1500" b="1" dirty="0">
                          <a:latin typeface="B Badr"/>
                          <a:ea typeface="B Badr"/>
                          <a:cs typeface="B Lotus" pitchFamily="2" charset="-78"/>
                        </a:rPr>
                      </a:br>
                      <a:endParaRPr lang="en-US" sz="1500" b="1" dirty="0">
                        <a:latin typeface="B Badr"/>
                        <a:ea typeface="B Badr"/>
                        <a:cs typeface="B Lotus" pitchFamily="2" charset="-78"/>
                      </a:endParaRPr>
                    </a:p>
                  </a:txBody>
                  <a:tcPr marL="84598" marR="84598" marT="0" marB="0" anchor="ctr">
                    <a:lnL>
                      <a:noFill/>
                    </a:lnL>
                    <a:lnR>
                      <a:noFill/>
                    </a:lnR>
                    <a:lnT>
                      <a:noFill/>
                    </a:lnT>
                    <a:lnB>
                      <a:noFill/>
                    </a:lnB>
                  </a:tcPr>
                </a:tc>
                <a:tc>
                  <a:txBody>
                    <a:bodyPr/>
                    <a:lstStyle/>
                    <a:p>
                      <a:pPr marL="180340" indent="-180340" algn="justLow" rtl="1">
                        <a:lnSpc>
                          <a:spcPct val="95000"/>
                        </a:lnSpc>
                        <a:spcAft>
                          <a:spcPts val="0"/>
                        </a:spcAft>
                        <a:tabLst>
                          <a:tab pos="2461260" algn="l"/>
                        </a:tabLst>
                      </a:pPr>
                      <a:endParaRPr lang="ar-SA" sz="1500" b="1">
                        <a:latin typeface="B Badr"/>
                        <a:ea typeface="B Badr"/>
                        <a:cs typeface="B Lotus" pitchFamily="2" charset="-78"/>
                      </a:endParaRPr>
                    </a:p>
                  </a:txBody>
                  <a:tcPr marL="84598" marR="84598" marT="0" marB="0" anchor="ctr">
                    <a:lnL>
                      <a:noFill/>
                    </a:lnL>
                    <a:lnR>
                      <a:noFill/>
                    </a:lnR>
                    <a:lnT>
                      <a:noFill/>
                    </a:lnT>
                    <a:lnB>
                      <a:noFill/>
                    </a:lnB>
                  </a:tcPr>
                </a:tc>
                <a:tc>
                  <a:txBody>
                    <a:bodyPr/>
                    <a:lstStyle/>
                    <a:p>
                      <a:pPr marL="180340" indent="-180340" algn="justLow" rtl="1">
                        <a:lnSpc>
                          <a:spcPct val="95000"/>
                        </a:lnSpc>
                        <a:spcAft>
                          <a:spcPts val="0"/>
                        </a:spcAft>
                        <a:tabLst>
                          <a:tab pos="2461260" algn="l"/>
                        </a:tabLst>
                      </a:pPr>
                      <a:r>
                        <a:rPr lang="ar-SA" sz="1500" b="1">
                          <a:latin typeface="B Badr"/>
                          <a:ea typeface="B Badr"/>
                          <a:cs typeface="B Lotus" pitchFamily="2" charset="-78"/>
                        </a:rPr>
                        <a:t>جعفــر صـادق امـام راستيــن</a:t>
                      </a:r>
                      <a:br>
                        <a:rPr lang="ar-SA" sz="1500" b="1">
                          <a:latin typeface="B Badr"/>
                          <a:ea typeface="B Badr"/>
                          <a:cs typeface="B Lotus" pitchFamily="2" charset="-78"/>
                        </a:rPr>
                      </a:br>
                      <a:endParaRPr lang="en-US" sz="1500" b="1">
                        <a:latin typeface="B Badr"/>
                        <a:ea typeface="B Badr"/>
                        <a:cs typeface="B Lotus" pitchFamily="2" charset="-78"/>
                      </a:endParaRPr>
                    </a:p>
                  </a:txBody>
                  <a:tcPr marL="84598" marR="84598" marT="0" marB="0" anchor="ctr">
                    <a:lnL>
                      <a:noFill/>
                    </a:lnL>
                    <a:lnR>
                      <a:noFill/>
                    </a:lnR>
                    <a:lnT>
                      <a:noFill/>
                    </a:lnT>
                    <a:lnB>
                      <a:noFill/>
                    </a:lnB>
                  </a:tcPr>
                </a:tc>
              </a:tr>
              <a:tr h="464347">
                <a:tc>
                  <a:txBody>
                    <a:bodyPr/>
                    <a:lstStyle/>
                    <a:p>
                      <a:pPr marL="180340" indent="-180340" algn="justLow" rtl="1">
                        <a:lnSpc>
                          <a:spcPct val="95000"/>
                        </a:lnSpc>
                        <a:spcAft>
                          <a:spcPts val="0"/>
                        </a:spcAft>
                        <a:tabLst>
                          <a:tab pos="2461260" algn="l"/>
                        </a:tabLst>
                      </a:pPr>
                      <a:r>
                        <a:rPr lang="ar-SA" sz="1500" b="1">
                          <a:latin typeface="B Badr"/>
                          <a:ea typeface="B Badr"/>
                          <a:cs typeface="B Lotus" pitchFamily="2" charset="-78"/>
                        </a:rPr>
                        <a:t>شـرح فردوس و کرامت‌هـاي آن</a:t>
                      </a:r>
                      <a:br>
                        <a:rPr lang="ar-SA" sz="1500" b="1">
                          <a:latin typeface="B Badr"/>
                          <a:ea typeface="B Badr"/>
                          <a:cs typeface="B Lotus" pitchFamily="2" charset="-78"/>
                        </a:rPr>
                      </a:br>
                      <a:endParaRPr lang="en-US" sz="1500" b="1">
                        <a:latin typeface="B Badr"/>
                        <a:ea typeface="B Badr"/>
                        <a:cs typeface="B Lotus" pitchFamily="2" charset="-78"/>
                      </a:endParaRPr>
                    </a:p>
                  </a:txBody>
                  <a:tcPr marL="84598" marR="84598" marT="0" marB="0" anchor="ctr">
                    <a:lnL>
                      <a:noFill/>
                    </a:lnL>
                    <a:lnR>
                      <a:noFill/>
                    </a:lnR>
                    <a:lnT>
                      <a:noFill/>
                    </a:lnT>
                    <a:lnB>
                      <a:noFill/>
                    </a:lnB>
                  </a:tcPr>
                </a:tc>
                <a:tc>
                  <a:txBody>
                    <a:bodyPr/>
                    <a:lstStyle/>
                    <a:p>
                      <a:pPr marL="180340" indent="-180340" algn="justLow" rtl="1">
                        <a:lnSpc>
                          <a:spcPct val="95000"/>
                        </a:lnSpc>
                        <a:spcAft>
                          <a:spcPts val="0"/>
                        </a:spcAft>
                        <a:tabLst>
                          <a:tab pos="2461260" algn="l"/>
                        </a:tabLst>
                      </a:pPr>
                      <a:endParaRPr lang="ar-SA" sz="1500" b="1">
                        <a:latin typeface="B Badr"/>
                        <a:ea typeface="B Badr"/>
                        <a:cs typeface="B Lotus" pitchFamily="2" charset="-78"/>
                      </a:endParaRPr>
                    </a:p>
                  </a:txBody>
                  <a:tcPr marL="84598" marR="84598" marT="0" marB="0" anchor="ctr">
                    <a:lnL>
                      <a:noFill/>
                    </a:lnL>
                    <a:lnR>
                      <a:noFill/>
                    </a:lnR>
                    <a:lnT>
                      <a:noFill/>
                    </a:lnT>
                    <a:lnB>
                      <a:noFill/>
                    </a:lnB>
                  </a:tcPr>
                </a:tc>
                <a:tc>
                  <a:txBody>
                    <a:bodyPr/>
                    <a:lstStyle/>
                    <a:p>
                      <a:pPr marL="180340" indent="-180340" algn="justLow" rtl="1">
                        <a:lnSpc>
                          <a:spcPct val="95000"/>
                        </a:lnSpc>
                        <a:spcAft>
                          <a:spcPts val="0"/>
                        </a:spcAft>
                        <a:tabLst>
                          <a:tab pos="2461260" algn="l"/>
                        </a:tabLst>
                      </a:pPr>
                      <a:r>
                        <a:rPr lang="ar-SA" sz="1500" b="1">
                          <a:latin typeface="B Badr"/>
                          <a:ea typeface="B Badr"/>
                          <a:cs typeface="B Lotus" pitchFamily="2" charset="-78"/>
                        </a:rPr>
                        <a:t>شمـّه‌اي از وصف نعمت‌هـاي آن</a:t>
                      </a:r>
                      <a:br>
                        <a:rPr lang="ar-SA" sz="1500" b="1">
                          <a:latin typeface="B Badr"/>
                          <a:ea typeface="B Badr"/>
                          <a:cs typeface="B Lotus" pitchFamily="2" charset="-78"/>
                        </a:rPr>
                      </a:br>
                      <a:endParaRPr lang="en-US" sz="1500" b="1">
                        <a:latin typeface="B Badr"/>
                        <a:ea typeface="B Badr"/>
                        <a:cs typeface="B Lotus" pitchFamily="2" charset="-78"/>
                      </a:endParaRPr>
                    </a:p>
                  </a:txBody>
                  <a:tcPr marL="84598" marR="84598" marT="0" marB="0" anchor="ctr">
                    <a:lnL>
                      <a:noFill/>
                    </a:lnL>
                    <a:lnR>
                      <a:noFill/>
                    </a:lnR>
                    <a:lnT>
                      <a:noFill/>
                    </a:lnT>
                    <a:lnB>
                      <a:noFill/>
                    </a:lnB>
                  </a:tcPr>
                </a:tc>
              </a:tr>
              <a:tr h="464347">
                <a:tc>
                  <a:txBody>
                    <a:bodyPr/>
                    <a:lstStyle/>
                    <a:p>
                      <a:pPr marL="180340" indent="-180340" algn="justLow" rtl="1">
                        <a:lnSpc>
                          <a:spcPct val="95000"/>
                        </a:lnSpc>
                        <a:spcAft>
                          <a:spcPts val="0"/>
                        </a:spcAft>
                        <a:tabLst>
                          <a:tab pos="2461260" algn="l"/>
                        </a:tabLst>
                      </a:pPr>
                      <a:r>
                        <a:rPr lang="ar-SA" sz="1500" b="1">
                          <a:latin typeface="B Badr"/>
                          <a:ea typeface="B Badr"/>
                          <a:cs typeface="B Lotus" pitchFamily="2" charset="-78"/>
                        </a:rPr>
                        <a:t>تا در او پيدا شـود وجـد و نشـاط</a:t>
                      </a:r>
                      <a:br>
                        <a:rPr lang="ar-SA" sz="1500" b="1">
                          <a:latin typeface="B Badr"/>
                          <a:ea typeface="B Badr"/>
                          <a:cs typeface="B Lotus" pitchFamily="2" charset="-78"/>
                        </a:rPr>
                      </a:br>
                      <a:endParaRPr lang="en-US" sz="1500" b="1">
                        <a:latin typeface="B Badr"/>
                        <a:ea typeface="B Badr"/>
                        <a:cs typeface="B Lotus" pitchFamily="2" charset="-78"/>
                      </a:endParaRPr>
                    </a:p>
                  </a:txBody>
                  <a:tcPr marL="84598" marR="84598" marT="0" marB="0" anchor="ctr">
                    <a:lnL>
                      <a:noFill/>
                    </a:lnL>
                    <a:lnR>
                      <a:noFill/>
                    </a:lnR>
                    <a:lnT>
                      <a:noFill/>
                    </a:lnT>
                    <a:lnB>
                      <a:noFill/>
                    </a:lnB>
                  </a:tcPr>
                </a:tc>
                <a:tc>
                  <a:txBody>
                    <a:bodyPr/>
                    <a:lstStyle/>
                    <a:p>
                      <a:pPr marL="180340" indent="-180340" algn="justLow" rtl="1">
                        <a:lnSpc>
                          <a:spcPct val="95000"/>
                        </a:lnSpc>
                        <a:spcAft>
                          <a:spcPts val="0"/>
                        </a:spcAft>
                        <a:tabLst>
                          <a:tab pos="2461260" algn="l"/>
                        </a:tabLst>
                      </a:pPr>
                      <a:endParaRPr lang="ar-SA" sz="1500" b="1">
                        <a:latin typeface="B Badr"/>
                        <a:ea typeface="B Badr"/>
                        <a:cs typeface="B Lotus" pitchFamily="2" charset="-78"/>
                      </a:endParaRPr>
                    </a:p>
                  </a:txBody>
                  <a:tcPr marL="84598" marR="84598" marT="0" marB="0" anchor="ctr">
                    <a:lnL>
                      <a:noFill/>
                    </a:lnL>
                    <a:lnR>
                      <a:noFill/>
                    </a:lnR>
                    <a:lnT>
                      <a:noFill/>
                    </a:lnT>
                    <a:lnB>
                      <a:noFill/>
                    </a:lnB>
                  </a:tcPr>
                </a:tc>
                <a:tc>
                  <a:txBody>
                    <a:bodyPr/>
                    <a:lstStyle/>
                    <a:p>
                      <a:pPr marL="180340" indent="-180340" algn="justLow" rtl="1">
                        <a:lnSpc>
                          <a:spcPct val="95000"/>
                        </a:lnSpc>
                        <a:spcAft>
                          <a:spcPts val="0"/>
                        </a:spcAft>
                        <a:tabLst>
                          <a:tab pos="2461260" algn="l"/>
                        </a:tabLst>
                      </a:pPr>
                      <a:r>
                        <a:rPr lang="ar-SA" sz="1500" b="1">
                          <a:latin typeface="B Badr"/>
                          <a:ea typeface="B Badr"/>
                          <a:cs typeface="B Lotus" pitchFamily="2" charset="-78"/>
                        </a:rPr>
                        <a:t>هــم دل پژمـرده يـابـد انبسـاط</a:t>
                      </a:r>
                      <a:br>
                        <a:rPr lang="ar-SA" sz="1500" b="1">
                          <a:latin typeface="B Badr"/>
                          <a:ea typeface="B Badr"/>
                          <a:cs typeface="B Lotus" pitchFamily="2" charset="-78"/>
                        </a:rPr>
                      </a:br>
                      <a:endParaRPr lang="en-US" sz="1500" b="1">
                        <a:latin typeface="B Badr"/>
                        <a:ea typeface="B Badr"/>
                        <a:cs typeface="B Lotus" pitchFamily="2" charset="-78"/>
                      </a:endParaRPr>
                    </a:p>
                  </a:txBody>
                  <a:tcPr marL="84598" marR="84598" marT="0" marB="0" anchor="ctr">
                    <a:lnL>
                      <a:noFill/>
                    </a:lnL>
                    <a:lnR>
                      <a:noFill/>
                    </a:lnR>
                    <a:lnT>
                      <a:noFill/>
                    </a:lnT>
                    <a:lnB>
                      <a:noFill/>
                    </a:lnB>
                  </a:tcPr>
                </a:tc>
              </a:tr>
              <a:tr h="464347">
                <a:tc>
                  <a:txBody>
                    <a:bodyPr/>
                    <a:lstStyle/>
                    <a:p>
                      <a:pPr marL="180340" indent="-180340" algn="justLow" rtl="1">
                        <a:lnSpc>
                          <a:spcPct val="95000"/>
                        </a:lnSpc>
                        <a:spcAft>
                          <a:spcPts val="0"/>
                        </a:spcAft>
                        <a:tabLst>
                          <a:tab pos="2461260" algn="l"/>
                        </a:tabLst>
                      </a:pPr>
                      <a:r>
                        <a:rPr lang="ar-SA" sz="1500" b="1" dirty="0">
                          <a:latin typeface="B Badr"/>
                          <a:ea typeface="B Badr"/>
                          <a:cs typeface="B Lotus" pitchFamily="2" charset="-78"/>
                        </a:rPr>
                        <a:t>مشکـل دنيـا بـر او آسـان شـود</a:t>
                      </a:r>
                      <a:br>
                        <a:rPr lang="ar-SA" sz="1500" b="1" dirty="0">
                          <a:latin typeface="B Badr"/>
                          <a:ea typeface="B Badr"/>
                          <a:cs typeface="B Lotus" pitchFamily="2" charset="-78"/>
                        </a:rPr>
                      </a:br>
                      <a:endParaRPr lang="en-US" sz="1500" b="1" dirty="0">
                        <a:latin typeface="B Badr"/>
                        <a:ea typeface="B Badr"/>
                        <a:cs typeface="B Lotus" pitchFamily="2" charset="-78"/>
                      </a:endParaRPr>
                    </a:p>
                  </a:txBody>
                  <a:tcPr marL="84598" marR="84598" marT="0" marB="0" anchor="ctr">
                    <a:lnL>
                      <a:noFill/>
                    </a:lnL>
                    <a:lnR>
                      <a:noFill/>
                    </a:lnR>
                    <a:lnT>
                      <a:noFill/>
                    </a:lnT>
                    <a:lnB>
                      <a:noFill/>
                    </a:lnB>
                  </a:tcPr>
                </a:tc>
                <a:tc>
                  <a:txBody>
                    <a:bodyPr/>
                    <a:lstStyle/>
                    <a:p>
                      <a:pPr marL="180340" indent="-180340" algn="justLow" rtl="1">
                        <a:lnSpc>
                          <a:spcPct val="95000"/>
                        </a:lnSpc>
                        <a:spcAft>
                          <a:spcPts val="0"/>
                        </a:spcAft>
                        <a:tabLst>
                          <a:tab pos="2461260" algn="l"/>
                        </a:tabLst>
                      </a:pPr>
                      <a:endParaRPr lang="ar-SA" sz="1500" b="1">
                        <a:latin typeface="B Badr"/>
                        <a:ea typeface="B Badr"/>
                        <a:cs typeface="B Lotus" pitchFamily="2" charset="-78"/>
                      </a:endParaRPr>
                    </a:p>
                  </a:txBody>
                  <a:tcPr marL="84598" marR="84598" marT="0" marB="0" anchor="ctr">
                    <a:lnL>
                      <a:noFill/>
                    </a:lnL>
                    <a:lnR>
                      <a:noFill/>
                    </a:lnR>
                    <a:lnT>
                      <a:noFill/>
                    </a:lnT>
                    <a:lnB>
                      <a:noFill/>
                    </a:lnB>
                  </a:tcPr>
                </a:tc>
                <a:tc>
                  <a:txBody>
                    <a:bodyPr/>
                    <a:lstStyle/>
                    <a:p>
                      <a:pPr marL="180340" indent="-180340" algn="justLow" rtl="1">
                        <a:lnSpc>
                          <a:spcPct val="95000"/>
                        </a:lnSpc>
                        <a:spcAft>
                          <a:spcPts val="0"/>
                        </a:spcAft>
                        <a:tabLst>
                          <a:tab pos="2461260" algn="l"/>
                        </a:tabLst>
                      </a:pPr>
                      <a:r>
                        <a:rPr lang="ar-SA" sz="1500" b="1">
                          <a:latin typeface="B Badr"/>
                          <a:ea typeface="B Badr"/>
                          <a:cs typeface="B Lotus" pitchFamily="2" charset="-78"/>
                        </a:rPr>
                        <a:t>مرگ پيشش سنبل و ريحان شود</a:t>
                      </a:r>
                      <a:br>
                        <a:rPr lang="ar-SA" sz="1500" b="1">
                          <a:latin typeface="B Badr"/>
                          <a:ea typeface="B Badr"/>
                          <a:cs typeface="B Lotus" pitchFamily="2" charset="-78"/>
                        </a:rPr>
                      </a:br>
                      <a:endParaRPr lang="en-US" sz="1500" b="1">
                        <a:latin typeface="B Badr"/>
                        <a:ea typeface="B Badr"/>
                        <a:cs typeface="B Lotus" pitchFamily="2" charset="-78"/>
                      </a:endParaRPr>
                    </a:p>
                  </a:txBody>
                  <a:tcPr marL="84598" marR="84598" marT="0" marB="0" anchor="ctr">
                    <a:lnL>
                      <a:noFill/>
                    </a:lnL>
                    <a:lnR>
                      <a:noFill/>
                    </a:lnR>
                    <a:lnT>
                      <a:noFill/>
                    </a:lnT>
                    <a:lnB>
                      <a:noFill/>
                    </a:lnB>
                  </a:tcPr>
                </a:tc>
              </a:tr>
              <a:tr h="464347">
                <a:tc>
                  <a:txBody>
                    <a:bodyPr/>
                    <a:lstStyle/>
                    <a:p>
                      <a:pPr marL="180340" indent="-180340" algn="justLow" rtl="1">
                        <a:lnSpc>
                          <a:spcPct val="95000"/>
                        </a:lnSpc>
                        <a:spcAft>
                          <a:spcPts val="0"/>
                        </a:spcAft>
                        <a:tabLst>
                          <a:tab pos="2461260" algn="l"/>
                        </a:tabLst>
                      </a:pPr>
                      <a:r>
                        <a:rPr lang="ar-SA" sz="1500" b="1">
                          <a:latin typeface="B Badr"/>
                          <a:ea typeface="B Badr"/>
                          <a:cs typeface="B Lotus" pitchFamily="2" charset="-78"/>
                        </a:rPr>
                        <a:t>دل چو با آن عزّ و شوکت خو کند</a:t>
                      </a:r>
                      <a:br>
                        <a:rPr lang="ar-SA" sz="1500" b="1">
                          <a:latin typeface="B Badr"/>
                          <a:ea typeface="B Badr"/>
                          <a:cs typeface="B Lotus" pitchFamily="2" charset="-78"/>
                        </a:rPr>
                      </a:br>
                      <a:endParaRPr lang="en-US" sz="1500" b="1">
                        <a:latin typeface="B Badr"/>
                        <a:ea typeface="B Badr"/>
                        <a:cs typeface="B Lotus" pitchFamily="2" charset="-78"/>
                      </a:endParaRPr>
                    </a:p>
                  </a:txBody>
                  <a:tcPr marL="84598" marR="84598" marT="0" marB="0" anchor="ctr">
                    <a:lnL>
                      <a:noFill/>
                    </a:lnL>
                    <a:lnR>
                      <a:noFill/>
                    </a:lnR>
                    <a:lnT>
                      <a:noFill/>
                    </a:lnT>
                    <a:lnB>
                      <a:noFill/>
                    </a:lnB>
                  </a:tcPr>
                </a:tc>
                <a:tc>
                  <a:txBody>
                    <a:bodyPr/>
                    <a:lstStyle/>
                    <a:p>
                      <a:pPr marL="180340" indent="-180340" algn="justLow" rtl="1">
                        <a:lnSpc>
                          <a:spcPct val="95000"/>
                        </a:lnSpc>
                        <a:spcAft>
                          <a:spcPts val="0"/>
                        </a:spcAft>
                        <a:tabLst>
                          <a:tab pos="2461260" algn="l"/>
                        </a:tabLst>
                      </a:pPr>
                      <a:endParaRPr lang="ar-SA" sz="1500" b="1">
                        <a:latin typeface="B Badr"/>
                        <a:ea typeface="B Badr"/>
                        <a:cs typeface="B Lotus" pitchFamily="2" charset="-78"/>
                      </a:endParaRPr>
                    </a:p>
                  </a:txBody>
                  <a:tcPr marL="84598" marR="84598" marT="0" marB="0" anchor="ctr">
                    <a:lnL>
                      <a:noFill/>
                    </a:lnL>
                    <a:lnR>
                      <a:noFill/>
                    </a:lnR>
                    <a:lnT>
                      <a:noFill/>
                    </a:lnT>
                    <a:lnB>
                      <a:noFill/>
                    </a:lnB>
                  </a:tcPr>
                </a:tc>
                <a:tc>
                  <a:txBody>
                    <a:bodyPr/>
                    <a:lstStyle/>
                    <a:p>
                      <a:pPr marL="180340" indent="-180340" algn="justLow" rtl="1">
                        <a:lnSpc>
                          <a:spcPct val="95000"/>
                        </a:lnSpc>
                        <a:spcAft>
                          <a:spcPts val="0"/>
                        </a:spcAft>
                        <a:tabLst>
                          <a:tab pos="2461260" algn="l"/>
                        </a:tabLst>
                      </a:pPr>
                      <a:r>
                        <a:rPr lang="ar-SA" sz="1500" b="1" dirty="0">
                          <a:latin typeface="B Badr"/>
                          <a:ea typeface="B Badr"/>
                          <a:cs typeface="B Lotus" pitchFamily="2" charset="-78"/>
                        </a:rPr>
                        <a:t>اندک اندک ميل خود آن سوکند</a:t>
                      </a:r>
                      <a:br>
                        <a:rPr lang="ar-SA" sz="1500" b="1" dirty="0">
                          <a:latin typeface="B Badr"/>
                          <a:ea typeface="B Badr"/>
                          <a:cs typeface="B Lotus" pitchFamily="2" charset="-78"/>
                        </a:rPr>
                      </a:br>
                      <a:endParaRPr lang="en-US" sz="1500" b="1" dirty="0">
                        <a:latin typeface="B Badr"/>
                        <a:ea typeface="B Badr"/>
                        <a:cs typeface="B Lotus" pitchFamily="2" charset="-78"/>
                      </a:endParaRPr>
                    </a:p>
                  </a:txBody>
                  <a:tcPr marL="84598" marR="84598" marT="0" marB="0" anchor="ctr">
                    <a:lnL>
                      <a:noFill/>
                    </a:lnL>
                    <a:lnR>
                      <a:noFill/>
                    </a:lnR>
                    <a:lnT>
                      <a:noFill/>
                    </a:lnT>
                    <a:lnB>
                      <a:noFill/>
                    </a:lnB>
                  </a:tcPr>
                </a:tc>
              </a:tr>
              <a:tr h="464347">
                <a:tc>
                  <a:txBody>
                    <a:bodyPr/>
                    <a:lstStyle/>
                    <a:p>
                      <a:pPr marL="180340" indent="-180340" algn="justLow" rtl="1">
                        <a:lnSpc>
                          <a:spcPct val="95000"/>
                        </a:lnSpc>
                        <a:spcAft>
                          <a:spcPts val="0"/>
                        </a:spcAft>
                        <a:tabLst>
                          <a:tab pos="2461260" algn="l"/>
                        </a:tabLst>
                      </a:pPr>
                      <a:r>
                        <a:rPr lang="ar-SA" sz="1500" b="1">
                          <a:latin typeface="B Badr"/>
                          <a:ea typeface="B Badr"/>
                          <a:cs typeface="B Lotus" pitchFamily="2" charset="-78"/>
                        </a:rPr>
                        <a:t>گفت: آن حضرت که شرح آن نِعَم</a:t>
                      </a:r>
                      <a:br>
                        <a:rPr lang="ar-SA" sz="1500" b="1">
                          <a:latin typeface="B Badr"/>
                          <a:ea typeface="B Badr"/>
                          <a:cs typeface="B Lotus" pitchFamily="2" charset="-78"/>
                        </a:rPr>
                      </a:br>
                      <a:endParaRPr lang="en-US" sz="1500" b="1">
                        <a:latin typeface="B Badr"/>
                        <a:ea typeface="B Badr"/>
                        <a:cs typeface="B Lotus" pitchFamily="2" charset="-78"/>
                      </a:endParaRPr>
                    </a:p>
                  </a:txBody>
                  <a:tcPr marL="84598" marR="84598" marT="0" marB="0" anchor="ctr">
                    <a:lnL>
                      <a:noFill/>
                    </a:lnL>
                    <a:lnR>
                      <a:noFill/>
                    </a:lnR>
                    <a:lnT>
                      <a:noFill/>
                    </a:lnT>
                    <a:lnB>
                      <a:noFill/>
                    </a:lnB>
                  </a:tcPr>
                </a:tc>
                <a:tc>
                  <a:txBody>
                    <a:bodyPr/>
                    <a:lstStyle/>
                    <a:p>
                      <a:pPr marL="180340" indent="-180340" algn="justLow" rtl="1">
                        <a:lnSpc>
                          <a:spcPct val="95000"/>
                        </a:lnSpc>
                        <a:spcAft>
                          <a:spcPts val="0"/>
                        </a:spcAft>
                        <a:tabLst>
                          <a:tab pos="2461260" algn="l"/>
                        </a:tabLst>
                      </a:pPr>
                      <a:endParaRPr lang="ar-SA" sz="1500" b="1">
                        <a:latin typeface="B Badr"/>
                        <a:ea typeface="B Badr"/>
                        <a:cs typeface="B Lotus" pitchFamily="2" charset="-78"/>
                      </a:endParaRPr>
                    </a:p>
                  </a:txBody>
                  <a:tcPr marL="84598" marR="84598" marT="0" marB="0" anchor="ctr">
                    <a:lnL>
                      <a:noFill/>
                    </a:lnL>
                    <a:lnR>
                      <a:noFill/>
                    </a:lnR>
                    <a:lnT>
                      <a:noFill/>
                    </a:lnT>
                    <a:lnB>
                      <a:noFill/>
                    </a:lnB>
                  </a:tcPr>
                </a:tc>
                <a:tc>
                  <a:txBody>
                    <a:bodyPr/>
                    <a:lstStyle/>
                    <a:p>
                      <a:pPr marL="180340" indent="-180340" algn="justLow" rtl="1">
                        <a:lnSpc>
                          <a:spcPct val="95000"/>
                        </a:lnSpc>
                        <a:spcAft>
                          <a:spcPts val="0"/>
                        </a:spcAft>
                        <a:tabLst>
                          <a:tab pos="2461260" algn="l"/>
                        </a:tabLst>
                      </a:pPr>
                      <a:r>
                        <a:rPr lang="ar-SA" sz="1500" b="1" dirty="0">
                          <a:latin typeface="B Badr"/>
                          <a:ea typeface="B Badr"/>
                          <a:cs typeface="B Lotus" pitchFamily="2" charset="-78"/>
                        </a:rPr>
                        <a:t>نـي بـود کـار زبـان و نـي قلـم</a:t>
                      </a:r>
                      <a:br>
                        <a:rPr lang="ar-SA" sz="1500" b="1" dirty="0">
                          <a:latin typeface="B Badr"/>
                          <a:ea typeface="B Badr"/>
                          <a:cs typeface="B Lotus" pitchFamily="2" charset="-78"/>
                        </a:rPr>
                      </a:br>
                      <a:endParaRPr lang="en-US" sz="1500" b="1" dirty="0">
                        <a:latin typeface="B Badr"/>
                        <a:ea typeface="B Badr"/>
                        <a:cs typeface="B Lotus" pitchFamily="2" charset="-78"/>
                      </a:endParaRPr>
                    </a:p>
                  </a:txBody>
                  <a:tcPr marL="84598" marR="84598" marT="0" marB="0" anchor="ctr">
                    <a:lnL>
                      <a:noFill/>
                    </a:lnL>
                    <a:lnR>
                      <a:noFill/>
                    </a:lnR>
                    <a:lnT>
                      <a:noFill/>
                    </a:lnT>
                    <a:lnB>
                      <a:noFill/>
                    </a:lnB>
                  </a:tcPr>
                </a:tc>
              </a:tr>
              <a:tr h="464347">
                <a:tc>
                  <a:txBody>
                    <a:bodyPr/>
                    <a:lstStyle/>
                    <a:p>
                      <a:pPr marL="180340" indent="-180340" algn="justLow" rtl="1">
                        <a:lnSpc>
                          <a:spcPct val="95000"/>
                        </a:lnSpc>
                        <a:spcAft>
                          <a:spcPts val="0"/>
                        </a:spcAft>
                        <a:tabLst>
                          <a:tab pos="2461260" algn="l"/>
                        </a:tabLst>
                      </a:pPr>
                      <a:r>
                        <a:rPr lang="ar-SA" sz="1500" b="1">
                          <a:latin typeface="B Badr"/>
                          <a:ea typeface="B Badr"/>
                          <a:cs typeface="B Lotus" pitchFamily="2" charset="-78"/>
                        </a:rPr>
                        <a:t>مي‌نگنجد وصف آن در اين و آن</a:t>
                      </a:r>
                      <a:br>
                        <a:rPr lang="ar-SA" sz="1500" b="1">
                          <a:latin typeface="B Badr"/>
                          <a:ea typeface="B Badr"/>
                          <a:cs typeface="B Lotus" pitchFamily="2" charset="-78"/>
                        </a:rPr>
                      </a:br>
                      <a:endParaRPr lang="en-US" sz="1500" b="1">
                        <a:latin typeface="B Badr"/>
                        <a:ea typeface="B Badr"/>
                        <a:cs typeface="B Lotus" pitchFamily="2" charset="-78"/>
                      </a:endParaRPr>
                    </a:p>
                  </a:txBody>
                  <a:tcPr marL="84598" marR="84598" marT="0" marB="0" anchor="ctr">
                    <a:lnL>
                      <a:noFill/>
                    </a:lnL>
                    <a:lnR>
                      <a:noFill/>
                    </a:lnR>
                    <a:lnT>
                      <a:noFill/>
                    </a:lnT>
                    <a:lnB>
                      <a:noFill/>
                    </a:lnB>
                  </a:tcPr>
                </a:tc>
                <a:tc>
                  <a:txBody>
                    <a:bodyPr/>
                    <a:lstStyle/>
                    <a:p>
                      <a:pPr marL="180340" indent="-180340" algn="justLow" rtl="1">
                        <a:lnSpc>
                          <a:spcPct val="95000"/>
                        </a:lnSpc>
                        <a:spcAft>
                          <a:spcPts val="0"/>
                        </a:spcAft>
                        <a:tabLst>
                          <a:tab pos="2461260" algn="l"/>
                        </a:tabLst>
                      </a:pPr>
                      <a:endParaRPr lang="ar-SA" sz="1500" b="1">
                        <a:latin typeface="B Badr"/>
                        <a:ea typeface="B Badr"/>
                        <a:cs typeface="B Lotus" pitchFamily="2" charset="-78"/>
                      </a:endParaRPr>
                    </a:p>
                  </a:txBody>
                  <a:tcPr marL="84598" marR="84598" marT="0" marB="0" anchor="ctr">
                    <a:lnL>
                      <a:noFill/>
                    </a:lnL>
                    <a:lnR>
                      <a:noFill/>
                    </a:lnR>
                    <a:lnT>
                      <a:noFill/>
                    </a:lnT>
                    <a:lnB>
                      <a:noFill/>
                    </a:lnB>
                  </a:tcPr>
                </a:tc>
                <a:tc>
                  <a:txBody>
                    <a:bodyPr/>
                    <a:lstStyle/>
                    <a:p>
                      <a:pPr marL="180340" indent="-180340" algn="justLow" rtl="1">
                        <a:lnSpc>
                          <a:spcPct val="95000"/>
                        </a:lnSpc>
                        <a:spcAft>
                          <a:spcPts val="0"/>
                        </a:spcAft>
                        <a:tabLst>
                          <a:tab pos="2461260" algn="l"/>
                        </a:tabLst>
                      </a:pPr>
                      <a:r>
                        <a:rPr lang="ar-SA" sz="1500" b="1">
                          <a:latin typeface="B Badr"/>
                          <a:ea typeface="B Badr"/>
                          <a:cs typeface="B Lotus" pitchFamily="2" charset="-78"/>
                        </a:rPr>
                        <a:t>خاصه از اين خامه و از اين بيان</a:t>
                      </a:r>
                      <a:br>
                        <a:rPr lang="ar-SA" sz="1500" b="1">
                          <a:latin typeface="B Badr"/>
                          <a:ea typeface="B Badr"/>
                          <a:cs typeface="B Lotus" pitchFamily="2" charset="-78"/>
                        </a:rPr>
                      </a:br>
                      <a:endParaRPr lang="en-US" sz="1500" b="1">
                        <a:latin typeface="B Badr"/>
                        <a:ea typeface="B Badr"/>
                        <a:cs typeface="B Lotus" pitchFamily="2" charset="-78"/>
                      </a:endParaRPr>
                    </a:p>
                  </a:txBody>
                  <a:tcPr marL="84598" marR="84598" marT="0" marB="0" anchor="ctr">
                    <a:lnL>
                      <a:noFill/>
                    </a:lnL>
                    <a:lnR>
                      <a:noFill/>
                    </a:lnR>
                    <a:lnT>
                      <a:noFill/>
                    </a:lnT>
                    <a:lnB>
                      <a:noFill/>
                    </a:lnB>
                  </a:tcPr>
                </a:tc>
              </a:tr>
              <a:tr h="464347">
                <a:tc>
                  <a:txBody>
                    <a:bodyPr/>
                    <a:lstStyle/>
                    <a:p>
                      <a:pPr marL="180340" indent="-180340" algn="justLow" rtl="1">
                        <a:lnSpc>
                          <a:spcPct val="95000"/>
                        </a:lnSpc>
                        <a:spcAft>
                          <a:spcPts val="0"/>
                        </a:spcAft>
                        <a:tabLst>
                          <a:tab pos="2461260" algn="l"/>
                        </a:tabLst>
                      </a:pPr>
                      <a:r>
                        <a:rPr lang="ar-SA" sz="1500" b="1">
                          <a:latin typeface="B Badr"/>
                          <a:ea typeface="B Badr"/>
                          <a:cs typeface="B Lotus" pitchFamily="2" charset="-78"/>
                        </a:rPr>
                        <a:t>در خور وصفش زبان ديگر است</a:t>
                      </a:r>
                      <a:br>
                        <a:rPr lang="ar-SA" sz="1500" b="1">
                          <a:latin typeface="B Badr"/>
                          <a:ea typeface="B Badr"/>
                          <a:cs typeface="B Lotus" pitchFamily="2" charset="-78"/>
                        </a:rPr>
                      </a:br>
                      <a:endParaRPr lang="en-US" sz="1500" b="1">
                        <a:latin typeface="B Badr"/>
                        <a:ea typeface="B Badr"/>
                        <a:cs typeface="B Lotus" pitchFamily="2" charset="-78"/>
                      </a:endParaRPr>
                    </a:p>
                  </a:txBody>
                  <a:tcPr marL="84598" marR="84598" marT="0" marB="0" anchor="ctr">
                    <a:lnL>
                      <a:noFill/>
                    </a:lnL>
                    <a:lnR>
                      <a:noFill/>
                    </a:lnR>
                    <a:lnT>
                      <a:noFill/>
                    </a:lnT>
                    <a:lnB>
                      <a:noFill/>
                    </a:lnB>
                  </a:tcPr>
                </a:tc>
                <a:tc>
                  <a:txBody>
                    <a:bodyPr/>
                    <a:lstStyle/>
                    <a:p>
                      <a:pPr marL="180340" indent="-180340" algn="justLow" rtl="1">
                        <a:lnSpc>
                          <a:spcPct val="95000"/>
                        </a:lnSpc>
                        <a:spcAft>
                          <a:spcPts val="0"/>
                        </a:spcAft>
                        <a:tabLst>
                          <a:tab pos="2461260" algn="l"/>
                        </a:tabLst>
                      </a:pPr>
                      <a:endParaRPr lang="ar-SA" sz="1500" b="1">
                        <a:latin typeface="B Badr"/>
                        <a:ea typeface="B Badr"/>
                        <a:cs typeface="B Lotus" pitchFamily="2" charset="-78"/>
                      </a:endParaRPr>
                    </a:p>
                  </a:txBody>
                  <a:tcPr marL="84598" marR="84598" marT="0" marB="0" anchor="ctr">
                    <a:lnL>
                      <a:noFill/>
                    </a:lnL>
                    <a:lnR>
                      <a:noFill/>
                    </a:lnR>
                    <a:lnT>
                      <a:noFill/>
                    </a:lnT>
                    <a:lnB>
                      <a:noFill/>
                    </a:lnB>
                  </a:tcPr>
                </a:tc>
                <a:tc>
                  <a:txBody>
                    <a:bodyPr/>
                    <a:lstStyle/>
                    <a:p>
                      <a:pPr marL="180340" indent="-180340" algn="justLow" rtl="1">
                        <a:lnSpc>
                          <a:spcPct val="95000"/>
                        </a:lnSpc>
                        <a:spcAft>
                          <a:spcPts val="0"/>
                        </a:spcAft>
                        <a:tabLst>
                          <a:tab pos="2461260" algn="l"/>
                        </a:tabLst>
                      </a:pPr>
                      <a:r>
                        <a:rPr lang="ar-SA" sz="1500" b="1" dirty="0">
                          <a:latin typeface="B Badr"/>
                          <a:ea typeface="B Badr"/>
                          <a:cs typeface="B Lotus" pitchFamily="2" charset="-78"/>
                        </a:rPr>
                        <a:t>اين زبان خاک است و آن نغمه زر است</a:t>
                      </a:r>
                      <a:br>
                        <a:rPr lang="ar-SA" sz="1500" b="1" dirty="0">
                          <a:latin typeface="B Badr"/>
                          <a:ea typeface="B Badr"/>
                          <a:cs typeface="B Lotus" pitchFamily="2" charset="-78"/>
                        </a:rPr>
                      </a:br>
                      <a:endParaRPr lang="en-US" sz="1500" b="1" dirty="0">
                        <a:latin typeface="B Badr"/>
                        <a:ea typeface="B Badr"/>
                        <a:cs typeface="B Lotus" pitchFamily="2" charset="-78"/>
                      </a:endParaRPr>
                    </a:p>
                  </a:txBody>
                  <a:tcPr marL="84598" marR="84598" marT="0" marB="0" anchor="ctr">
                    <a:lnL>
                      <a:noFill/>
                    </a:lnL>
                    <a:lnR>
                      <a:noFill/>
                    </a:lnR>
                    <a:lnT>
                      <a:noFill/>
                    </a:lnT>
                    <a:lnB>
                      <a:noFill/>
                    </a:lnB>
                  </a:tcPr>
                </a:tc>
              </a:tr>
              <a:tr h="464347">
                <a:tc>
                  <a:txBody>
                    <a:bodyPr/>
                    <a:lstStyle/>
                    <a:p>
                      <a:pPr marL="180340" indent="-180340" algn="justLow" rtl="1">
                        <a:lnSpc>
                          <a:spcPct val="95000"/>
                        </a:lnSpc>
                        <a:spcAft>
                          <a:spcPts val="0"/>
                        </a:spcAft>
                        <a:tabLst>
                          <a:tab pos="2461260" algn="l"/>
                        </a:tabLst>
                      </a:pPr>
                      <a:r>
                        <a:rPr lang="ar-SA" sz="1500" b="1">
                          <a:latin typeface="B Badr"/>
                          <a:ea typeface="B Badr"/>
                          <a:cs typeface="B Lotus" pitchFamily="2" charset="-78"/>
                        </a:rPr>
                        <a:t>خود گرفتم، من توانم گفت راست</a:t>
                      </a:r>
                      <a:br>
                        <a:rPr lang="ar-SA" sz="1500" b="1">
                          <a:latin typeface="B Badr"/>
                          <a:ea typeface="B Badr"/>
                          <a:cs typeface="B Lotus" pitchFamily="2" charset="-78"/>
                        </a:rPr>
                      </a:br>
                      <a:endParaRPr lang="en-US" sz="1500" b="1">
                        <a:latin typeface="B Badr"/>
                        <a:ea typeface="B Badr"/>
                        <a:cs typeface="B Lotus" pitchFamily="2" charset="-78"/>
                      </a:endParaRPr>
                    </a:p>
                  </a:txBody>
                  <a:tcPr marL="84598" marR="84598" marT="0" marB="0" anchor="ctr">
                    <a:lnL>
                      <a:noFill/>
                    </a:lnL>
                    <a:lnR>
                      <a:noFill/>
                    </a:lnR>
                    <a:lnT>
                      <a:noFill/>
                    </a:lnT>
                    <a:lnB>
                      <a:noFill/>
                    </a:lnB>
                  </a:tcPr>
                </a:tc>
                <a:tc>
                  <a:txBody>
                    <a:bodyPr/>
                    <a:lstStyle/>
                    <a:p>
                      <a:pPr marL="180340" indent="-180340" algn="justLow" rtl="1">
                        <a:lnSpc>
                          <a:spcPct val="95000"/>
                        </a:lnSpc>
                        <a:spcAft>
                          <a:spcPts val="0"/>
                        </a:spcAft>
                        <a:tabLst>
                          <a:tab pos="2461260" algn="l"/>
                        </a:tabLst>
                      </a:pPr>
                      <a:endParaRPr lang="ar-SA" sz="1500" b="1">
                        <a:latin typeface="B Badr"/>
                        <a:ea typeface="B Badr"/>
                        <a:cs typeface="B Lotus" pitchFamily="2" charset="-78"/>
                      </a:endParaRPr>
                    </a:p>
                  </a:txBody>
                  <a:tcPr marL="84598" marR="84598" marT="0" marB="0" anchor="ctr">
                    <a:lnL>
                      <a:noFill/>
                    </a:lnL>
                    <a:lnR>
                      <a:noFill/>
                    </a:lnR>
                    <a:lnT>
                      <a:noFill/>
                    </a:lnT>
                    <a:lnB>
                      <a:noFill/>
                    </a:lnB>
                  </a:tcPr>
                </a:tc>
                <a:tc>
                  <a:txBody>
                    <a:bodyPr/>
                    <a:lstStyle/>
                    <a:p>
                      <a:pPr marL="180340" indent="-180340" algn="justLow" rtl="1">
                        <a:lnSpc>
                          <a:spcPct val="95000"/>
                        </a:lnSpc>
                        <a:spcAft>
                          <a:spcPts val="0"/>
                        </a:spcAft>
                        <a:tabLst>
                          <a:tab pos="2461260" algn="l"/>
                        </a:tabLst>
                      </a:pPr>
                      <a:r>
                        <a:rPr lang="ar-SA" sz="1500" b="1" dirty="0">
                          <a:latin typeface="B Badr"/>
                          <a:ea typeface="B Badr"/>
                          <a:cs typeface="B Lotus" pitchFamily="2" charset="-78"/>
                        </a:rPr>
                        <a:t>گوش هوشي در خور نعمت که راست؟</a:t>
                      </a:r>
                      <a:br>
                        <a:rPr lang="ar-SA" sz="1500" b="1" dirty="0">
                          <a:latin typeface="B Badr"/>
                          <a:ea typeface="B Badr"/>
                          <a:cs typeface="B Lotus" pitchFamily="2" charset="-78"/>
                        </a:rPr>
                      </a:br>
                      <a:endParaRPr lang="en-US" sz="1500" b="1" dirty="0">
                        <a:latin typeface="B Badr"/>
                        <a:ea typeface="B Badr"/>
                        <a:cs typeface="B Lotus" pitchFamily="2" charset="-78"/>
                      </a:endParaRPr>
                    </a:p>
                  </a:txBody>
                  <a:tcPr marL="84598" marR="84598" marT="0" marB="0" anchor="ctr">
                    <a:lnL>
                      <a:noFill/>
                    </a:lnL>
                    <a:lnR>
                      <a:noFill/>
                    </a:lnR>
                    <a:lnT>
                      <a:noFill/>
                    </a:lnT>
                    <a:lnB>
                      <a:noFill/>
                    </a:lnB>
                  </a:tcPr>
                </a:tc>
              </a:tr>
              <a:tr h="464347">
                <a:tc>
                  <a:txBody>
                    <a:bodyPr/>
                    <a:lstStyle/>
                    <a:p>
                      <a:pPr marL="180340" indent="-180340" algn="justLow" rtl="1">
                        <a:lnSpc>
                          <a:spcPct val="95000"/>
                        </a:lnSpc>
                        <a:spcAft>
                          <a:spcPts val="0"/>
                        </a:spcAft>
                        <a:tabLst>
                          <a:tab pos="2461260" algn="l"/>
                        </a:tabLst>
                      </a:pPr>
                      <a:r>
                        <a:rPr lang="ar-SA" sz="1500" b="1">
                          <a:latin typeface="B Badr"/>
                          <a:ea typeface="B Badr"/>
                          <a:cs typeface="B Lotus" pitchFamily="2" charset="-78"/>
                        </a:rPr>
                        <a:t>ليک بشنو اين قدر اي هوشمند!</a:t>
                      </a:r>
                      <a:br>
                        <a:rPr lang="ar-SA" sz="1500" b="1">
                          <a:latin typeface="B Badr"/>
                          <a:ea typeface="B Badr"/>
                          <a:cs typeface="B Lotus" pitchFamily="2" charset="-78"/>
                        </a:rPr>
                      </a:br>
                      <a:endParaRPr lang="en-US" sz="1500" b="1">
                        <a:latin typeface="B Badr"/>
                        <a:ea typeface="B Badr"/>
                        <a:cs typeface="B Lotus" pitchFamily="2" charset="-78"/>
                      </a:endParaRPr>
                    </a:p>
                  </a:txBody>
                  <a:tcPr marL="84598" marR="84598" marT="0" marB="0" anchor="ctr">
                    <a:lnL>
                      <a:noFill/>
                    </a:lnL>
                    <a:lnR>
                      <a:noFill/>
                    </a:lnR>
                    <a:lnT>
                      <a:noFill/>
                    </a:lnT>
                    <a:lnB>
                      <a:noFill/>
                    </a:lnB>
                  </a:tcPr>
                </a:tc>
                <a:tc>
                  <a:txBody>
                    <a:bodyPr/>
                    <a:lstStyle/>
                    <a:p>
                      <a:pPr marL="180340" indent="-180340" algn="justLow" rtl="1">
                        <a:lnSpc>
                          <a:spcPct val="95000"/>
                        </a:lnSpc>
                        <a:spcAft>
                          <a:spcPts val="0"/>
                        </a:spcAft>
                        <a:tabLst>
                          <a:tab pos="2461260" algn="l"/>
                        </a:tabLst>
                      </a:pPr>
                      <a:endParaRPr lang="ar-SA" sz="1500" b="1">
                        <a:latin typeface="B Badr"/>
                        <a:ea typeface="B Badr"/>
                        <a:cs typeface="B Lotus" pitchFamily="2" charset="-78"/>
                      </a:endParaRPr>
                    </a:p>
                  </a:txBody>
                  <a:tcPr marL="84598" marR="84598" marT="0" marB="0" anchor="ctr">
                    <a:lnL>
                      <a:noFill/>
                    </a:lnL>
                    <a:lnR>
                      <a:noFill/>
                    </a:lnR>
                    <a:lnT>
                      <a:noFill/>
                    </a:lnT>
                    <a:lnB>
                      <a:noFill/>
                    </a:lnB>
                  </a:tcPr>
                </a:tc>
                <a:tc>
                  <a:txBody>
                    <a:bodyPr/>
                    <a:lstStyle/>
                    <a:p>
                      <a:pPr marL="180340" indent="-180340" algn="justLow" rtl="1">
                        <a:lnSpc>
                          <a:spcPct val="95000"/>
                        </a:lnSpc>
                        <a:spcAft>
                          <a:spcPts val="0"/>
                        </a:spcAft>
                        <a:tabLst>
                          <a:tab pos="2461260" algn="l"/>
                        </a:tabLst>
                      </a:pPr>
                      <a:r>
                        <a:rPr lang="ar-SA" sz="1500" b="1" dirty="0">
                          <a:latin typeface="B Badr"/>
                          <a:ea typeface="B Badr"/>
                          <a:cs typeface="B Lotus" pitchFamily="2" charset="-78"/>
                        </a:rPr>
                        <a:t>شرح آن </a:t>
                      </a:r>
                      <a:r>
                        <a:rPr lang="ar-SA" sz="1500" b="1" dirty="0" smtClean="0">
                          <a:latin typeface="B Badr"/>
                          <a:ea typeface="B Badr"/>
                          <a:cs typeface="B Lotus" pitchFamily="2" charset="-78"/>
                        </a:rPr>
                        <a:t>ينبوع</a:t>
                      </a:r>
                      <a:r>
                        <a:rPr lang="fa-IR" sz="1600" b="0" kern="1200" baseline="300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600" b="0" kern="1200" baseline="30000" dirty="0" smtClean="0">
                          <a:solidFill>
                            <a:schemeClr val="tx1"/>
                          </a:solidFill>
                          <a:effectLst>
                            <a:glow rad="139700">
                              <a:schemeClr val="accent2">
                                <a:satMod val="175000"/>
                                <a:alpha val="40000"/>
                              </a:schemeClr>
                            </a:glow>
                          </a:effectLst>
                          <a:latin typeface="+mn-lt"/>
                          <a:ea typeface="+mn-ea"/>
                          <a:cs typeface="B Lotus" pitchFamily="2" charset="-78"/>
                        </a:rPr>
                        <a:t> </a:t>
                      </a:r>
                      <a:r>
                        <a:rPr lang="ar-SA" sz="1500" b="1" dirty="0" smtClean="0">
                          <a:latin typeface="B Badr"/>
                          <a:ea typeface="B Badr"/>
                          <a:cs typeface="B Lotus" pitchFamily="2" charset="-78"/>
                        </a:rPr>
                        <a:t> </a:t>
                      </a:r>
                      <a:r>
                        <a:rPr lang="ar-SA" sz="1500" b="1" dirty="0">
                          <a:latin typeface="B Badr"/>
                          <a:ea typeface="B Badr"/>
                          <a:cs typeface="B Lotus" pitchFamily="2" charset="-78"/>
                        </a:rPr>
                        <a:t>شهد و </a:t>
                      </a:r>
                      <a:r>
                        <a:rPr lang="ar-SA" sz="1500" b="1" dirty="0" smtClean="0">
                          <a:latin typeface="B Badr"/>
                          <a:ea typeface="B Badr"/>
                          <a:cs typeface="B Lotus" pitchFamily="2" charset="-78"/>
                        </a:rPr>
                        <a:t>کان</a:t>
                      </a:r>
                      <a:r>
                        <a:rPr lang="fa-IR" sz="1600" b="0" kern="1200" baseline="300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600" b="0" kern="1200" baseline="30000" dirty="0" smtClean="0">
                          <a:solidFill>
                            <a:schemeClr val="tx1"/>
                          </a:solidFill>
                          <a:effectLst>
                            <a:glow rad="139700">
                              <a:schemeClr val="accent2">
                                <a:satMod val="175000"/>
                                <a:alpha val="40000"/>
                              </a:schemeClr>
                            </a:glow>
                          </a:effectLst>
                          <a:latin typeface="+mn-lt"/>
                          <a:ea typeface="+mn-ea"/>
                          <a:cs typeface="B Lotus" pitchFamily="2" charset="-78"/>
                        </a:rPr>
                        <a:t> </a:t>
                      </a:r>
                      <a:r>
                        <a:rPr lang="fa-IR" sz="1600" b="0" kern="1200" baseline="300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600" b="0" kern="1200" baseline="30000" dirty="0" smtClean="0">
                          <a:solidFill>
                            <a:schemeClr val="tx1"/>
                          </a:solidFill>
                          <a:effectLst>
                            <a:glow rad="139700">
                              <a:schemeClr val="accent2">
                                <a:satMod val="175000"/>
                                <a:alpha val="40000"/>
                              </a:schemeClr>
                            </a:glow>
                          </a:effectLst>
                          <a:latin typeface="+mn-lt"/>
                          <a:ea typeface="+mn-ea"/>
                          <a:cs typeface="B Lotus" pitchFamily="2" charset="-78"/>
                        </a:rPr>
                        <a:t> </a:t>
                      </a:r>
                      <a:r>
                        <a:rPr lang="ar-SA" sz="1500" b="1" dirty="0" smtClean="0">
                          <a:latin typeface="B Badr"/>
                          <a:ea typeface="B Badr"/>
                          <a:cs typeface="B Lotus" pitchFamily="2" charset="-78"/>
                        </a:rPr>
                        <a:t> </a:t>
                      </a:r>
                      <a:r>
                        <a:rPr lang="ar-SA" sz="1500" b="1" dirty="0">
                          <a:latin typeface="B Badr"/>
                          <a:ea typeface="B Badr"/>
                          <a:cs typeface="B Lotus" pitchFamily="2" charset="-78"/>
                        </a:rPr>
                        <a:t>قند</a:t>
                      </a:r>
                      <a:br>
                        <a:rPr lang="ar-SA" sz="1500" b="1" dirty="0">
                          <a:latin typeface="B Badr"/>
                          <a:ea typeface="B Badr"/>
                          <a:cs typeface="B Lotus" pitchFamily="2" charset="-78"/>
                        </a:rPr>
                      </a:br>
                      <a:endParaRPr lang="en-US" sz="1500" b="1" dirty="0">
                        <a:latin typeface="B Badr"/>
                        <a:ea typeface="B Badr"/>
                        <a:cs typeface="B Lotus" pitchFamily="2" charset="-78"/>
                      </a:endParaRPr>
                    </a:p>
                  </a:txBody>
                  <a:tcPr marL="84598" marR="84598" marT="0" marB="0" anchor="ctr">
                    <a:lnL>
                      <a:noFill/>
                    </a:lnL>
                    <a:lnR>
                      <a:noFill/>
                    </a:lnR>
                    <a:lnT>
                      <a:noFill/>
                    </a:lnT>
                    <a:lnB>
                      <a:noFill/>
                    </a:lnB>
                  </a:tcPr>
                </a:tc>
              </a:tr>
            </a:tbl>
          </a:graphicData>
        </a:graphic>
      </p:graphicFrame>
      <p:sp>
        <p:nvSpPr>
          <p:cNvPr id="303105" name="Rectangle 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03108" name="Rectangle 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 name="Rounded Rectangle 15">
            <a:hlinkClick r:id="rId9" action="ppaction://hlinksldjump">
              <a:snd r:embed="rId5" name="thbad.wav"/>
            </a:hlinkClick>
            <a:hlinkHover r:id="" action="ppaction://noaction">
              <a:snd r:embed="rId6" name="0.wav"/>
            </a:hlinkHover>
          </p:cNvPr>
          <p:cNvSpPr/>
          <p:nvPr/>
        </p:nvSpPr>
        <p:spPr>
          <a:xfrm>
            <a:off x="242886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0"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1" action="ppaction://hlinksldjump">
              <a:snd r:embed="rId5" name="thbad.wav"/>
            </a:hlinkClick>
            <a:hlinkHover r:id="" action="ppaction://noaction">
              <a:snd r:embed="rId6" name="0.wav"/>
            </a:hlinkHover>
          </p:cNvPr>
          <p:cNvSpPr/>
          <p:nvPr/>
        </p:nvSpPr>
        <p:spPr>
          <a:xfrm>
            <a:off x="1571604"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9" name="Rounded Rectangle 18">
            <a:hlinkClick r:id="rId12" action="ppaction://hlinksldjump">
              <a:snd r:embed="rId5" name="thbad.wav"/>
            </a:hlinkClick>
            <a:hlinkHover r:id="" action="ppaction://noaction">
              <a:snd r:embed="rId6" name="0.wav"/>
            </a:hlinkHover>
          </p:cNvPr>
          <p:cNvSpPr/>
          <p:nvPr/>
        </p:nvSpPr>
        <p:spPr>
          <a:xfrm>
            <a:off x="114297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20" name="Rounded Rectangle 19">
            <a:hlinkClick r:id="rId13" action="ppaction://hlinksldjump">
              <a:snd r:embed="rId5" name="thbad.wav"/>
            </a:hlinkClick>
            <a:hlinkHover r:id="" action="ppaction://noaction">
              <a:snd r:embed="rId6" name="0.wav"/>
            </a:hlinkHover>
          </p:cNvPr>
          <p:cNvSpPr/>
          <p:nvPr/>
        </p:nvSpPr>
        <p:spPr>
          <a:xfrm>
            <a:off x="7143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22" name="Rounded Rectangle 21">
            <a:hlinkClick r:id="rId14" action="ppaction://hlinksldjump">
              <a:snd r:embed="rId5" name="thbad.wav"/>
            </a:hlinkClick>
            <a:hlinkHover r:id="" action="ppaction://noaction">
              <a:snd r:embed="rId6" name="0.wav"/>
            </a:hlinkHover>
          </p:cNvPr>
          <p:cNvSpPr/>
          <p:nvPr/>
        </p:nvSpPr>
        <p:spPr>
          <a:xfrm>
            <a:off x="28572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16"/>
                                        </p:tgtEl>
                                        <p:attrNameLst>
                                          <p:attrName>style.visibility</p:attrName>
                                        </p:attrNameLst>
                                      </p:cBhvr>
                                      <p:to>
                                        <p:strVal val="visible"/>
                                      </p:to>
                                    </p:set>
                                    <p:anim calcmode="lin" valueType="num">
                                      <p:cBhvr additive="base">
                                        <p:cTn id="31" dur="1000" fill="hold"/>
                                        <p:tgtEl>
                                          <p:spTgt spid="16"/>
                                        </p:tgtEl>
                                        <p:attrNameLst>
                                          <p:attrName>ppt_x</p:attrName>
                                        </p:attrNameLst>
                                      </p:cBhvr>
                                      <p:tavLst>
                                        <p:tav tm="0">
                                          <p:val>
                                            <p:strVal val="0-#ppt_w/2"/>
                                          </p:val>
                                        </p:tav>
                                        <p:tav tm="100000">
                                          <p:val>
                                            <p:strVal val="#ppt_x"/>
                                          </p:val>
                                        </p:tav>
                                      </p:tavLst>
                                    </p:anim>
                                    <p:anim calcmode="lin" valueType="num">
                                      <p:cBhvr additive="base">
                                        <p:cTn id="32" dur="1000" fill="hold"/>
                                        <p:tgtEl>
                                          <p:spTgt spid="16"/>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7"/>
                                        </p:tgtEl>
                                        <p:attrNameLst>
                                          <p:attrName>style.visibility</p:attrName>
                                        </p:attrNameLst>
                                      </p:cBhvr>
                                      <p:to>
                                        <p:strVal val="visible"/>
                                      </p:to>
                                    </p:set>
                                    <p:anim calcmode="lin" valueType="num">
                                      <p:cBhvr additive="base">
                                        <p:cTn id="35" dur="1000" fill="hold"/>
                                        <p:tgtEl>
                                          <p:spTgt spid="17"/>
                                        </p:tgtEl>
                                        <p:attrNameLst>
                                          <p:attrName>ppt_x</p:attrName>
                                        </p:attrNameLst>
                                      </p:cBhvr>
                                      <p:tavLst>
                                        <p:tav tm="0">
                                          <p:val>
                                            <p:strVal val="0-#ppt_w/2"/>
                                          </p:val>
                                        </p:tav>
                                        <p:tav tm="100000">
                                          <p:val>
                                            <p:strVal val="#ppt_x"/>
                                          </p:val>
                                        </p:tav>
                                      </p:tavLst>
                                    </p:anim>
                                    <p:anim calcmode="lin" valueType="num">
                                      <p:cBhvr additive="base">
                                        <p:cTn id="36" dur="1000" fill="hold"/>
                                        <p:tgtEl>
                                          <p:spTgt spid="17"/>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8"/>
                                        </p:tgtEl>
                                        <p:attrNameLst>
                                          <p:attrName>style.visibility</p:attrName>
                                        </p:attrNameLst>
                                      </p:cBhvr>
                                      <p:to>
                                        <p:strVal val="visible"/>
                                      </p:to>
                                    </p:set>
                                    <p:anim calcmode="lin" valueType="num">
                                      <p:cBhvr additive="base">
                                        <p:cTn id="39" dur="1000" fill="hold"/>
                                        <p:tgtEl>
                                          <p:spTgt spid="18"/>
                                        </p:tgtEl>
                                        <p:attrNameLst>
                                          <p:attrName>ppt_x</p:attrName>
                                        </p:attrNameLst>
                                      </p:cBhvr>
                                      <p:tavLst>
                                        <p:tav tm="0">
                                          <p:val>
                                            <p:strVal val="0-#ppt_w/2"/>
                                          </p:val>
                                        </p:tav>
                                        <p:tav tm="100000">
                                          <p:val>
                                            <p:strVal val="#ppt_x"/>
                                          </p:val>
                                        </p:tav>
                                      </p:tavLst>
                                    </p:anim>
                                    <p:anim calcmode="lin" valueType="num">
                                      <p:cBhvr additive="base">
                                        <p:cTn id="40" dur="1000" fill="hold"/>
                                        <p:tgtEl>
                                          <p:spTgt spid="18"/>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 calcmode="lin" valueType="num">
                                      <p:cBhvr additive="base">
                                        <p:cTn id="43" dur="1000" fill="hold"/>
                                        <p:tgtEl>
                                          <p:spTgt spid="19"/>
                                        </p:tgtEl>
                                        <p:attrNameLst>
                                          <p:attrName>ppt_x</p:attrName>
                                        </p:attrNameLst>
                                      </p:cBhvr>
                                      <p:tavLst>
                                        <p:tav tm="0">
                                          <p:val>
                                            <p:strVal val="0-#ppt_w/2"/>
                                          </p:val>
                                        </p:tav>
                                        <p:tav tm="100000">
                                          <p:val>
                                            <p:strVal val="#ppt_x"/>
                                          </p:val>
                                        </p:tav>
                                      </p:tavLst>
                                    </p:anim>
                                    <p:anim calcmode="lin" valueType="num">
                                      <p:cBhvr additive="base">
                                        <p:cTn id="44" dur="1000" fill="hold"/>
                                        <p:tgtEl>
                                          <p:spTgt spid="19"/>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20"/>
                                        </p:tgtEl>
                                        <p:attrNameLst>
                                          <p:attrName>style.visibility</p:attrName>
                                        </p:attrNameLst>
                                      </p:cBhvr>
                                      <p:to>
                                        <p:strVal val="visible"/>
                                      </p:to>
                                    </p:set>
                                    <p:anim calcmode="lin" valueType="num">
                                      <p:cBhvr additive="base">
                                        <p:cTn id="47" dur="1000" fill="hold"/>
                                        <p:tgtEl>
                                          <p:spTgt spid="20"/>
                                        </p:tgtEl>
                                        <p:attrNameLst>
                                          <p:attrName>ppt_x</p:attrName>
                                        </p:attrNameLst>
                                      </p:cBhvr>
                                      <p:tavLst>
                                        <p:tav tm="0">
                                          <p:val>
                                            <p:strVal val="0-#ppt_w/2"/>
                                          </p:val>
                                        </p:tav>
                                        <p:tav tm="100000">
                                          <p:val>
                                            <p:strVal val="#ppt_x"/>
                                          </p:val>
                                        </p:tav>
                                      </p:tavLst>
                                    </p:anim>
                                    <p:anim calcmode="lin" valueType="num">
                                      <p:cBhvr additive="base">
                                        <p:cTn id="48" dur="1000" fill="hold"/>
                                        <p:tgtEl>
                                          <p:spTgt spid="20"/>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22"/>
                                        </p:tgtEl>
                                        <p:attrNameLst>
                                          <p:attrName>style.visibility</p:attrName>
                                        </p:attrNameLst>
                                      </p:cBhvr>
                                      <p:to>
                                        <p:strVal val="visible"/>
                                      </p:to>
                                    </p:set>
                                    <p:anim calcmode="lin" valueType="num">
                                      <p:cBhvr additive="base">
                                        <p:cTn id="51" dur="1000" fill="hold"/>
                                        <p:tgtEl>
                                          <p:spTgt spid="22"/>
                                        </p:tgtEl>
                                        <p:attrNameLst>
                                          <p:attrName>ppt_x</p:attrName>
                                        </p:attrNameLst>
                                      </p:cBhvr>
                                      <p:tavLst>
                                        <p:tav tm="0">
                                          <p:val>
                                            <p:strVal val="0-#ppt_w/2"/>
                                          </p:val>
                                        </p:tav>
                                        <p:tav tm="100000">
                                          <p:val>
                                            <p:strVal val="#ppt_x"/>
                                          </p:val>
                                        </p:tav>
                                      </p:tavLst>
                                    </p:anim>
                                    <p:anim calcmode="lin" valueType="num">
                                      <p:cBhvr additive="base">
                                        <p:cTn id="52" dur="1000" fill="hold"/>
                                        <p:tgtEl>
                                          <p:spTgt spid="22"/>
                                        </p:tgtEl>
                                        <p:attrNameLst>
                                          <p:attrName>ppt_y</p:attrName>
                                        </p:attrNameLst>
                                      </p:cBhvr>
                                      <p:tavLst>
                                        <p:tav tm="0">
                                          <p:val>
                                            <p:strVal val="#ppt_y"/>
                                          </p:val>
                                        </p:tav>
                                        <p:tav tm="100000">
                                          <p:val>
                                            <p:strVal val="#ppt_y"/>
                                          </p:val>
                                        </p:tav>
                                      </p:tavLst>
                                    </p:anim>
                                  </p:childTnLst>
                                </p:cTn>
                              </p:par>
                            </p:childTnLst>
                          </p:cTn>
                        </p:par>
                        <p:par>
                          <p:cTn id="53" fill="hold">
                            <p:stCondLst>
                              <p:cond delay="2000"/>
                            </p:stCondLst>
                            <p:childTnLst>
                              <p:par>
                                <p:cTn id="54" presetID="10" presetClass="entr" presetSubtype="0" fill="hold" nodeType="afterEffect">
                                  <p:stCondLst>
                                    <p:cond delay="0"/>
                                  </p:stCondLst>
                                  <p:childTnLst>
                                    <p:set>
                                      <p:cBhvr>
                                        <p:cTn id="55" dur="1" fill="hold">
                                          <p:stCondLst>
                                            <p:cond delay="0"/>
                                          </p:stCondLst>
                                        </p:cTn>
                                        <p:tgtEl>
                                          <p:spTgt spid="30"/>
                                        </p:tgtEl>
                                        <p:attrNameLst>
                                          <p:attrName>style.visibility</p:attrName>
                                        </p:attrNameLst>
                                      </p:cBhvr>
                                      <p:to>
                                        <p:strVal val="visible"/>
                                      </p:to>
                                    </p:set>
                                    <p:animEffect transition="in" filter="fade">
                                      <p:cBhvr>
                                        <p:cTn id="56" dur="1000"/>
                                        <p:tgtEl>
                                          <p:spTgt spid="30"/>
                                        </p:tgtEl>
                                      </p:cBhvr>
                                    </p:animEffect>
                                  </p:childTnLst>
                                </p:cTn>
                              </p:par>
                              <p:par>
                                <p:cTn id="57" presetID="10" presetClass="entr" presetSubtype="0" fill="hold" nodeType="withEffect">
                                  <p:stCondLst>
                                    <p:cond delay="0"/>
                                  </p:stCondLst>
                                  <p:childTnLst>
                                    <p:set>
                                      <p:cBhvr>
                                        <p:cTn id="58" dur="1" fill="hold">
                                          <p:stCondLst>
                                            <p:cond delay="0"/>
                                          </p:stCondLst>
                                        </p:cTn>
                                        <p:tgtEl>
                                          <p:spTgt spid="8"/>
                                        </p:tgtEl>
                                        <p:attrNameLst>
                                          <p:attrName>style.visibility</p:attrName>
                                        </p:attrNameLst>
                                      </p:cBhvr>
                                      <p:to>
                                        <p:strVal val="visible"/>
                                      </p:to>
                                    </p:set>
                                    <p:animEffect transition="in" filter="fade">
                                      <p:cBhvr>
                                        <p:cTn id="59"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6" grpId="0" animBg="1"/>
      <p:bldP spid="17" grpId="0" animBg="1"/>
      <p:bldP spid="18" grpId="0" animBg="1"/>
      <p:bldP spid="19" grpId="0" animBg="1"/>
      <p:bldP spid="20" grpId="0" animBg="1"/>
      <p:bldP spid="22" grpId="0" animBg="1"/>
    </p:bldLst>
  </p:timing>
</p:sld>
</file>

<file path=ppt/slides/slide329.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00000"/>
                        </a:lnSpc>
                      </a:pPr>
                      <a:endParaRPr lang="fa-IR" sz="1800" b="1" kern="1200" dirty="0" smtClean="0">
                        <a:solidFill>
                          <a:schemeClr val="tx1"/>
                        </a:solidFill>
                        <a:latin typeface="+mn-lt"/>
                        <a:ea typeface="+mn-ea"/>
                        <a:cs typeface="B Lotus" pitchFamily="2" charset="-78"/>
                      </a:endParaRPr>
                    </a:p>
                    <a:p>
                      <a:pPr rtl="1">
                        <a:lnSpc>
                          <a:spcPct val="100000"/>
                        </a:lnSpc>
                      </a:pPr>
                      <a:endParaRPr lang="fa-IR" sz="1800" b="1" kern="1200" dirty="0" smtClean="0">
                        <a:solidFill>
                          <a:schemeClr val="tx1"/>
                        </a:solidFill>
                        <a:latin typeface="+mn-lt"/>
                        <a:ea typeface="+mn-ea"/>
                        <a:cs typeface="B Lotus" pitchFamily="2" charset="-78"/>
                      </a:endParaRPr>
                    </a:p>
                    <a:p>
                      <a:pPr rtl="1">
                        <a:lnSpc>
                          <a:spcPct val="100000"/>
                        </a:lnSpc>
                      </a:pPr>
                      <a:endParaRPr lang="fa-IR" sz="1800" b="1" kern="1200" dirty="0" smtClean="0">
                        <a:solidFill>
                          <a:schemeClr val="tx1"/>
                        </a:solidFill>
                        <a:latin typeface="+mn-lt"/>
                        <a:ea typeface="+mn-ea"/>
                        <a:cs typeface="B Lotus" pitchFamily="2" charset="-78"/>
                      </a:endParaRPr>
                    </a:p>
                    <a:p>
                      <a:pPr rtl="1">
                        <a:lnSpc>
                          <a:spcPct val="100000"/>
                        </a:lnSpc>
                      </a:pPr>
                      <a:endParaRPr lang="fa-IR" sz="1800" b="1" kern="1200" dirty="0" smtClean="0">
                        <a:solidFill>
                          <a:schemeClr val="tx1"/>
                        </a:solidFill>
                        <a:latin typeface="+mn-lt"/>
                        <a:ea typeface="+mn-ea"/>
                        <a:cs typeface="B Lotus" pitchFamily="2" charset="-78"/>
                      </a:endParaRPr>
                    </a:p>
                    <a:p>
                      <a:pPr rtl="1">
                        <a:lnSpc>
                          <a:spcPct val="100000"/>
                        </a:lnSpc>
                      </a:pPr>
                      <a:endParaRPr lang="fa-IR" sz="1800" b="1" kern="1200" dirty="0" smtClean="0">
                        <a:solidFill>
                          <a:schemeClr val="tx1"/>
                        </a:solidFill>
                        <a:latin typeface="+mn-lt"/>
                        <a:ea typeface="+mn-ea"/>
                        <a:cs typeface="B Lotus" pitchFamily="2" charset="-78"/>
                      </a:endParaRPr>
                    </a:p>
                    <a:p>
                      <a:pPr rtl="1">
                        <a:lnSpc>
                          <a:spcPct val="100000"/>
                        </a:lnSpc>
                      </a:pPr>
                      <a:endParaRPr lang="fa-IR" sz="1800" b="1" kern="1200" dirty="0" smtClean="0">
                        <a:solidFill>
                          <a:schemeClr val="tx1"/>
                        </a:solidFill>
                        <a:latin typeface="+mn-lt"/>
                        <a:ea typeface="+mn-ea"/>
                        <a:cs typeface="B Lotus" pitchFamily="2" charset="-78"/>
                      </a:endParaRPr>
                    </a:p>
                    <a:p>
                      <a:pPr rtl="1">
                        <a:lnSpc>
                          <a:spcPct val="100000"/>
                        </a:lnSpc>
                      </a:pPr>
                      <a:endParaRPr lang="fa-IR" sz="1800" b="1" kern="1200" dirty="0" smtClean="0">
                        <a:solidFill>
                          <a:schemeClr val="tx1"/>
                        </a:solidFill>
                        <a:latin typeface="+mn-lt"/>
                        <a:ea typeface="+mn-ea"/>
                        <a:cs typeface="B Lotus" pitchFamily="2" charset="-78"/>
                      </a:endParaRPr>
                    </a:p>
                    <a:p>
                      <a:pPr rtl="1">
                        <a:lnSpc>
                          <a:spcPct val="100000"/>
                        </a:lnSpc>
                      </a:pPr>
                      <a:endParaRPr lang="fa-IR" sz="1800" b="1" kern="1200" dirty="0" smtClean="0">
                        <a:solidFill>
                          <a:schemeClr val="tx1"/>
                        </a:solidFill>
                        <a:latin typeface="+mn-lt"/>
                        <a:ea typeface="+mn-ea"/>
                        <a:cs typeface="B Lotus" pitchFamily="2" charset="-78"/>
                      </a:endParaRPr>
                    </a:p>
                    <a:p>
                      <a:pPr rtl="1">
                        <a:lnSpc>
                          <a:spcPct val="100000"/>
                        </a:lnSpc>
                      </a:pPr>
                      <a:endParaRPr lang="fa-IR" sz="1800" b="1" kern="1200" dirty="0" smtClean="0">
                        <a:solidFill>
                          <a:schemeClr val="tx1"/>
                        </a:solidFill>
                        <a:latin typeface="+mn-lt"/>
                        <a:ea typeface="+mn-ea"/>
                        <a:cs typeface="B Lotus" pitchFamily="2" charset="-78"/>
                      </a:endParaRPr>
                    </a:p>
                    <a:p>
                      <a:pPr rtl="1">
                        <a:lnSpc>
                          <a:spcPct val="100000"/>
                        </a:lnSpc>
                      </a:pPr>
                      <a:endParaRPr lang="fa-IR" sz="1800" b="1" kern="1200" dirty="0" smtClean="0">
                        <a:solidFill>
                          <a:schemeClr val="tx1"/>
                        </a:solidFill>
                        <a:latin typeface="+mn-lt"/>
                        <a:ea typeface="+mn-ea"/>
                        <a:cs typeface="B Lotus" pitchFamily="2" charset="-78"/>
                      </a:endParaRPr>
                    </a:p>
                    <a:p>
                      <a:pPr rtl="1">
                        <a:lnSpc>
                          <a:spcPct val="100000"/>
                        </a:lnSpc>
                      </a:pPr>
                      <a:endParaRPr lang="fa-IR" sz="1800" b="1" kern="1200" dirty="0" smtClean="0">
                        <a:solidFill>
                          <a:schemeClr val="tx1"/>
                        </a:solidFill>
                        <a:latin typeface="+mn-lt"/>
                        <a:ea typeface="+mn-ea"/>
                        <a:cs typeface="B Lotus" pitchFamily="2" charset="-78"/>
                      </a:endParaRPr>
                    </a:p>
                    <a:p>
                      <a:pPr rtl="1">
                        <a:lnSpc>
                          <a:spcPct val="100000"/>
                        </a:lnSpc>
                      </a:pPr>
                      <a:endParaRPr lang="fa-IR" sz="1800" b="1" kern="1200" dirty="0" smtClean="0">
                        <a:solidFill>
                          <a:schemeClr val="tx1"/>
                        </a:solidFill>
                        <a:latin typeface="+mn-lt"/>
                        <a:ea typeface="+mn-ea"/>
                        <a:cs typeface="B Lotus" pitchFamily="2" charset="-78"/>
                      </a:endParaRPr>
                    </a:p>
                    <a:p>
                      <a:pPr rtl="1">
                        <a:lnSpc>
                          <a:spcPct val="100000"/>
                        </a:lnSpc>
                      </a:pPr>
                      <a:endParaRPr lang="fa-IR" sz="1800" b="1" kern="1200" dirty="0" smtClean="0">
                        <a:solidFill>
                          <a:schemeClr val="tx1"/>
                        </a:solidFill>
                        <a:latin typeface="+mn-lt"/>
                        <a:ea typeface="+mn-ea"/>
                        <a:cs typeface="B Lotus" pitchFamily="2" charset="-78"/>
                      </a:endParaRPr>
                    </a:p>
                    <a:p>
                      <a:pPr rtl="1">
                        <a:lnSpc>
                          <a:spcPct val="100000"/>
                        </a:lnSpc>
                      </a:pPr>
                      <a:endParaRPr lang="fa-IR" sz="1800" b="1" kern="1200" dirty="0" smtClean="0">
                        <a:solidFill>
                          <a:schemeClr val="tx1"/>
                        </a:solidFill>
                        <a:latin typeface="+mn-lt"/>
                        <a:ea typeface="+mn-ea"/>
                        <a:cs typeface="B Lotus" pitchFamily="2" charset="-78"/>
                      </a:endParaRPr>
                    </a:p>
                    <a:p>
                      <a:pPr rtl="1">
                        <a:lnSpc>
                          <a:spcPct val="100000"/>
                        </a:lnSpc>
                      </a:pPr>
                      <a:endParaRPr lang="fa-IR" sz="1800" b="1" kern="1200" dirty="0" smtClean="0">
                        <a:solidFill>
                          <a:schemeClr val="tx1"/>
                        </a:solidFill>
                        <a:latin typeface="+mn-lt"/>
                        <a:ea typeface="+mn-ea"/>
                        <a:cs typeface="B Lotus" pitchFamily="2" charset="-78"/>
                      </a:endParaRPr>
                    </a:p>
                    <a:p>
                      <a:pPr rtl="1">
                        <a:lnSpc>
                          <a:spcPct val="100000"/>
                        </a:lnSpc>
                      </a:pPr>
                      <a:endParaRPr lang="fa-IR" sz="1800" b="1" kern="1200" dirty="0" smtClean="0">
                        <a:solidFill>
                          <a:schemeClr val="tx1"/>
                        </a:solidFill>
                        <a:latin typeface="+mn-lt"/>
                        <a:ea typeface="+mn-ea"/>
                        <a:cs typeface="B Lotus" pitchFamily="2" charset="-78"/>
                      </a:endParaRPr>
                    </a:p>
                    <a:p>
                      <a:pPr rtl="1">
                        <a:lnSpc>
                          <a:spcPct val="100000"/>
                        </a:lnSpc>
                      </a:pPr>
                      <a:endParaRPr lang="fa-IR" sz="1800" b="1" kern="1200" dirty="0" smtClean="0">
                        <a:solidFill>
                          <a:schemeClr val="tx1"/>
                        </a:solidFill>
                        <a:latin typeface="+mn-lt"/>
                        <a:ea typeface="+mn-ea"/>
                        <a:cs typeface="B Lotus" pitchFamily="2" charset="-78"/>
                      </a:endParaRPr>
                    </a:p>
                    <a:p>
                      <a:pPr rtl="1">
                        <a:lnSpc>
                          <a:spcPct val="100000"/>
                        </a:lnSpc>
                      </a:pPr>
                      <a:endParaRPr lang="fa-IR" sz="1800" b="1" kern="1200" dirty="0" smtClean="0">
                        <a:solidFill>
                          <a:schemeClr val="tx1"/>
                        </a:solidFill>
                        <a:latin typeface="+mn-lt"/>
                        <a:ea typeface="+mn-ea"/>
                        <a:cs typeface="B Lotus" pitchFamily="2" charset="-78"/>
                      </a:endParaRPr>
                    </a:p>
                    <a:p>
                      <a:pPr rtl="1">
                        <a:lnSpc>
                          <a:spcPct val="100000"/>
                        </a:lnSpc>
                      </a:pPr>
                      <a:r>
                        <a:rPr lang="fa-IR" sz="1400" b="0" kern="1200" baseline="300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400" b="0" kern="1200" baseline="30000" dirty="0" smtClean="0">
                          <a:solidFill>
                            <a:schemeClr val="tx1"/>
                          </a:solidFill>
                          <a:effectLst>
                            <a:glow rad="139700">
                              <a:schemeClr val="accent2">
                                <a:satMod val="175000"/>
                                <a:alpha val="40000"/>
                              </a:schemeClr>
                            </a:glow>
                          </a:effectLst>
                          <a:latin typeface="+mn-lt"/>
                          <a:ea typeface="+mn-ea"/>
                          <a:cs typeface="B Lotus" pitchFamily="2" charset="-78"/>
                        </a:rPr>
                        <a:t> </a:t>
                      </a:r>
                      <a:r>
                        <a:rPr lang="ar-SA" sz="1400" b="1" kern="1200" dirty="0" smtClean="0">
                          <a:solidFill>
                            <a:schemeClr val="tx1"/>
                          </a:solidFill>
                          <a:latin typeface="+mn-lt"/>
                          <a:ea typeface="+mn-ea"/>
                          <a:cs typeface="B Lotus" pitchFamily="2" charset="-78"/>
                        </a:rPr>
                        <a:t>عرق. (خوی نوشته می‏شود ولی خِی خوانده می‏شود)</a:t>
                      </a:r>
                      <a:endParaRPr lang="en-US" sz="1400" b="1" kern="1200" baseline="30000" dirty="0" smtClean="0">
                        <a:solidFill>
                          <a:schemeClr val="tx1"/>
                        </a:solidFill>
                        <a:latin typeface="+mn-lt"/>
                        <a:ea typeface="+mn-ea"/>
                        <a:cs typeface="B Lotus" pitchFamily="2" charset="-78"/>
                      </a:endParaRPr>
                    </a:p>
                    <a:p>
                      <a:pPr rtl="1">
                        <a:lnSpc>
                          <a:spcPct val="100000"/>
                        </a:lnSpc>
                      </a:pPr>
                      <a:r>
                        <a:rPr lang="fa-IR" sz="1400" b="0" kern="1200" baseline="300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400" b="0" kern="1200" baseline="30000" dirty="0" smtClean="0">
                          <a:solidFill>
                            <a:schemeClr val="tx1"/>
                          </a:solidFill>
                          <a:effectLst>
                            <a:glow rad="139700">
                              <a:schemeClr val="accent2">
                                <a:satMod val="175000"/>
                                <a:alpha val="40000"/>
                              </a:schemeClr>
                            </a:glow>
                          </a:effectLst>
                          <a:latin typeface="+mn-lt"/>
                          <a:ea typeface="+mn-ea"/>
                          <a:cs typeface="B Lotus" pitchFamily="2" charset="-78"/>
                        </a:rPr>
                        <a:t> </a:t>
                      </a:r>
                      <a:r>
                        <a:rPr lang="fa-IR" sz="1400" b="0" kern="1200" baseline="300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400" b="0" kern="1200" baseline="30000" dirty="0" smtClean="0">
                          <a:solidFill>
                            <a:schemeClr val="tx1"/>
                          </a:solidFill>
                          <a:effectLst>
                            <a:glow rad="139700">
                              <a:schemeClr val="accent2">
                                <a:satMod val="175000"/>
                                <a:alpha val="40000"/>
                              </a:schemeClr>
                            </a:glow>
                          </a:effectLst>
                          <a:latin typeface="+mn-lt"/>
                          <a:ea typeface="+mn-ea"/>
                          <a:cs typeface="B Lotus" pitchFamily="2" charset="-78"/>
                        </a:rPr>
                        <a:t> </a:t>
                      </a:r>
                      <a:r>
                        <a:rPr lang="ar-SA" sz="1400" b="0" kern="1200" baseline="30000" dirty="0" smtClean="0">
                          <a:solidFill>
                            <a:schemeClr val="tx1"/>
                          </a:solidFill>
                          <a:latin typeface="+mn-lt"/>
                          <a:ea typeface="+mn-ea"/>
                          <a:cs typeface="B Lotus" pitchFamily="2" charset="-78"/>
                        </a:rPr>
                        <a:t>نام گياه است.</a:t>
                      </a:r>
                      <a:endParaRPr lang="en-US" sz="1400" b="1" kern="1200" baseline="30000" dirty="0" smtClean="0">
                        <a:solidFill>
                          <a:schemeClr val="tx1"/>
                        </a:solidFill>
                        <a:latin typeface="+mn-lt"/>
                        <a:ea typeface="+mn-ea"/>
                        <a:cs typeface="B Lotus" pitchFamily="2" charset="-78"/>
                      </a:endParaRPr>
                    </a:p>
                    <a:p>
                      <a:pPr>
                        <a:lnSpc>
                          <a:spcPct val="100000"/>
                        </a:lnSpc>
                      </a:pPr>
                      <a:r>
                        <a:rPr lang="fa-IR" sz="1400" b="0" kern="1200" baseline="300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400" b="0" kern="1200" baseline="30000" dirty="0" smtClean="0">
                          <a:solidFill>
                            <a:schemeClr val="tx1"/>
                          </a:solidFill>
                          <a:effectLst>
                            <a:glow rad="139700">
                              <a:schemeClr val="accent2">
                                <a:satMod val="175000"/>
                                <a:alpha val="40000"/>
                              </a:schemeClr>
                            </a:glow>
                          </a:effectLst>
                          <a:latin typeface="+mn-lt"/>
                          <a:ea typeface="+mn-ea"/>
                          <a:cs typeface="B Lotus" pitchFamily="2" charset="-78"/>
                        </a:rPr>
                        <a:t> </a:t>
                      </a:r>
                      <a:r>
                        <a:rPr lang="fa-IR" sz="1400" b="0" kern="1200" baseline="300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400" b="0" kern="1200" baseline="30000" dirty="0" smtClean="0">
                          <a:solidFill>
                            <a:schemeClr val="tx1"/>
                          </a:solidFill>
                          <a:effectLst>
                            <a:glow rad="139700">
                              <a:schemeClr val="accent2">
                                <a:satMod val="175000"/>
                                <a:alpha val="40000"/>
                              </a:schemeClr>
                            </a:glow>
                          </a:effectLst>
                          <a:latin typeface="+mn-lt"/>
                          <a:ea typeface="+mn-ea"/>
                          <a:cs typeface="B Lotus" pitchFamily="2" charset="-78"/>
                        </a:rPr>
                        <a:t> </a:t>
                      </a:r>
                      <a:r>
                        <a:rPr lang="fa-IR" sz="1400" b="0" kern="1200" baseline="300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400" b="0" kern="1200" baseline="30000" dirty="0" smtClean="0">
                          <a:solidFill>
                            <a:schemeClr val="tx1"/>
                          </a:solidFill>
                          <a:effectLst>
                            <a:glow rad="139700">
                              <a:schemeClr val="accent2">
                                <a:satMod val="175000"/>
                                <a:alpha val="40000"/>
                              </a:schemeClr>
                            </a:glow>
                          </a:effectLst>
                          <a:latin typeface="+mn-lt"/>
                          <a:ea typeface="+mn-ea"/>
                          <a:cs typeface="B Lotus" pitchFamily="2" charset="-78"/>
                        </a:rPr>
                        <a:t> </a:t>
                      </a:r>
                      <a:r>
                        <a:rPr lang="ar-SA" sz="1400" b="1" kern="1200" dirty="0" smtClean="0">
                          <a:solidFill>
                            <a:schemeClr val="tx1"/>
                          </a:solidFill>
                          <a:latin typeface="+mn-lt"/>
                          <a:ea typeface="+mn-ea"/>
                          <a:cs typeface="B Lotus" pitchFamily="2" charset="-78"/>
                        </a:rPr>
                        <a:t>مثنوي طاقديس، ص 218.</a:t>
                      </a:r>
                      <a:endParaRPr lang="en-US" sz="14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234384" y="122418"/>
            <a:ext cx="2110585"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وششم</a:t>
            </a:r>
          </a:p>
          <a:p>
            <a:pPr algn="ctr"/>
            <a:r>
              <a:rPr lang="fa-IR" sz="1700" b="1" dirty="0" smtClean="0">
                <a:effectLst>
                  <a:glow rad="101600">
                    <a:schemeClr val="accent3">
                      <a:satMod val="175000"/>
                      <a:alpha val="40000"/>
                    </a:schemeClr>
                  </a:glow>
                </a:effectLst>
                <a:cs typeface="B Mitra" pitchFamily="2" charset="-78"/>
              </a:rPr>
              <a:t>قالب توصیفی</a:t>
            </a:r>
          </a:p>
        </p:txBody>
      </p:sp>
      <p:graphicFrame>
        <p:nvGraphicFramePr>
          <p:cNvPr id="8" name="Table 7"/>
          <p:cNvGraphicFramePr>
            <a:graphicFrameLocks noGrp="1"/>
          </p:cNvGraphicFramePr>
          <p:nvPr/>
        </p:nvGraphicFramePr>
        <p:xfrm>
          <a:off x="1898034" y="1000108"/>
          <a:ext cx="5560862" cy="5000655"/>
        </p:xfrm>
        <a:graphic>
          <a:graphicData uri="http://schemas.openxmlformats.org/drawingml/2006/table">
            <a:tbl>
              <a:tblPr rtl="1"/>
              <a:tblGrid>
                <a:gridCol w="2414720"/>
                <a:gridCol w="362838"/>
                <a:gridCol w="2783304"/>
              </a:tblGrid>
              <a:tr h="454605">
                <a:tc>
                  <a:txBody>
                    <a:bodyPr/>
                    <a:lstStyle/>
                    <a:p>
                      <a:pPr marL="180340" indent="-180340" algn="justLow" rtl="1">
                        <a:lnSpc>
                          <a:spcPct val="95000"/>
                        </a:lnSpc>
                        <a:spcAft>
                          <a:spcPts val="0"/>
                        </a:spcAft>
                        <a:tabLst>
                          <a:tab pos="2461260" algn="l"/>
                        </a:tabLst>
                      </a:pPr>
                      <a:r>
                        <a:rPr lang="ar-SA" sz="1500" b="1" dirty="0">
                          <a:latin typeface="B Badr"/>
                          <a:ea typeface="B Badr"/>
                          <a:cs typeface="B Lotus"/>
                        </a:rPr>
                        <a:t>زان نگارستان يکي زيبانگار</a:t>
                      </a:r>
                      <a:br>
                        <a:rPr lang="ar-SA" sz="1500" b="1" dirty="0">
                          <a:latin typeface="B Badr"/>
                          <a:ea typeface="B Badr"/>
                          <a:cs typeface="B Lotus"/>
                        </a:rPr>
                      </a:br>
                      <a:endParaRPr lang="en-US" sz="1500" b="1" dirty="0">
                        <a:latin typeface="B Badr"/>
                        <a:ea typeface="B Badr"/>
                        <a:cs typeface="B Lotus"/>
                      </a:endParaRPr>
                    </a:p>
                  </a:txBody>
                  <a:tcPr marL="70499" marR="70499" marT="0" marB="0" anchor="ctr">
                    <a:lnL>
                      <a:noFill/>
                    </a:lnL>
                    <a:lnR>
                      <a:noFill/>
                    </a:lnR>
                    <a:lnT>
                      <a:noFill/>
                    </a:lnT>
                    <a:lnB>
                      <a:noFill/>
                    </a:lnB>
                  </a:tcPr>
                </a:tc>
                <a:tc>
                  <a:txBody>
                    <a:bodyPr/>
                    <a:lstStyle/>
                    <a:p>
                      <a:pPr marL="180340" indent="-180340" algn="justLow" rtl="1">
                        <a:lnSpc>
                          <a:spcPct val="95000"/>
                        </a:lnSpc>
                        <a:spcAft>
                          <a:spcPts val="0"/>
                        </a:spcAft>
                        <a:tabLst>
                          <a:tab pos="2461260" algn="l"/>
                        </a:tabLst>
                      </a:pPr>
                      <a:endParaRPr lang="ar-SA" sz="1500" b="1">
                        <a:latin typeface="B Badr"/>
                        <a:ea typeface="B Badr"/>
                        <a:cs typeface="B Lotus"/>
                      </a:endParaRPr>
                    </a:p>
                  </a:txBody>
                  <a:tcPr marL="70499" marR="70499" marT="0" marB="0" anchor="ctr">
                    <a:lnL>
                      <a:noFill/>
                    </a:lnL>
                    <a:lnR>
                      <a:noFill/>
                    </a:lnR>
                    <a:lnT>
                      <a:noFill/>
                    </a:lnT>
                    <a:lnB>
                      <a:noFill/>
                    </a:lnB>
                  </a:tcPr>
                </a:tc>
                <a:tc>
                  <a:txBody>
                    <a:bodyPr/>
                    <a:lstStyle/>
                    <a:p>
                      <a:pPr marL="180340" indent="-180340" algn="justLow" rtl="1">
                        <a:lnSpc>
                          <a:spcPct val="95000"/>
                        </a:lnSpc>
                        <a:spcAft>
                          <a:spcPts val="0"/>
                        </a:spcAft>
                        <a:tabLst>
                          <a:tab pos="2461260" algn="l"/>
                        </a:tabLst>
                      </a:pPr>
                      <a:r>
                        <a:rPr lang="ar-SA" sz="1500" b="1">
                          <a:latin typeface="B Badr"/>
                          <a:ea typeface="B Badr"/>
                          <a:cs typeface="B Lotus"/>
                        </a:rPr>
                        <a:t>گر برافشاند ز زلف خود غبار</a:t>
                      </a:r>
                      <a:br>
                        <a:rPr lang="ar-SA" sz="1500" b="1">
                          <a:latin typeface="B Badr"/>
                          <a:ea typeface="B Badr"/>
                          <a:cs typeface="B Lotus"/>
                        </a:rPr>
                      </a:br>
                      <a:endParaRPr lang="en-US" sz="1500" b="1">
                        <a:latin typeface="B Badr"/>
                        <a:ea typeface="B Badr"/>
                        <a:cs typeface="B Lotus"/>
                      </a:endParaRPr>
                    </a:p>
                  </a:txBody>
                  <a:tcPr marL="70499" marR="70499" marT="0" marB="0" anchor="ctr">
                    <a:lnL>
                      <a:noFill/>
                    </a:lnL>
                    <a:lnR>
                      <a:noFill/>
                    </a:lnR>
                    <a:lnT>
                      <a:noFill/>
                    </a:lnT>
                    <a:lnB>
                      <a:noFill/>
                    </a:lnB>
                  </a:tcPr>
                </a:tc>
              </a:tr>
              <a:tr h="454605">
                <a:tc>
                  <a:txBody>
                    <a:bodyPr/>
                    <a:lstStyle/>
                    <a:p>
                      <a:pPr marL="180340" indent="-180340" algn="justLow" rtl="1">
                        <a:lnSpc>
                          <a:spcPct val="95000"/>
                        </a:lnSpc>
                        <a:spcAft>
                          <a:spcPts val="0"/>
                        </a:spcAft>
                        <a:tabLst>
                          <a:tab pos="2461260" algn="l"/>
                        </a:tabLst>
                      </a:pPr>
                      <a:r>
                        <a:rPr lang="ar-SA" sz="1500" b="1">
                          <a:latin typeface="B Badr"/>
                          <a:ea typeface="B Badr"/>
                          <a:cs typeface="B Lotus"/>
                        </a:rPr>
                        <a:t>ذره‌اي از آن غبار مشکبار</a:t>
                      </a:r>
                      <a:br>
                        <a:rPr lang="ar-SA" sz="1500" b="1">
                          <a:latin typeface="B Badr"/>
                          <a:ea typeface="B Badr"/>
                          <a:cs typeface="B Lotus"/>
                        </a:rPr>
                      </a:br>
                      <a:endParaRPr lang="en-US" sz="1500" b="1">
                        <a:latin typeface="B Badr"/>
                        <a:ea typeface="B Badr"/>
                        <a:cs typeface="B Lotus"/>
                      </a:endParaRPr>
                    </a:p>
                  </a:txBody>
                  <a:tcPr marL="70499" marR="70499" marT="0" marB="0" anchor="ctr">
                    <a:lnL>
                      <a:noFill/>
                    </a:lnL>
                    <a:lnR>
                      <a:noFill/>
                    </a:lnR>
                    <a:lnT>
                      <a:noFill/>
                    </a:lnT>
                    <a:lnB>
                      <a:noFill/>
                    </a:lnB>
                  </a:tcPr>
                </a:tc>
                <a:tc>
                  <a:txBody>
                    <a:bodyPr/>
                    <a:lstStyle/>
                    <a:p>
                      <a:pPr marL="180340" indent="-180340" algn="justLow" rtl="1">
                        <a:lnSpc>
                          <a:spcPct val="95000"/>
                        </a:lnSpc>
                        <a:spcAft>
                          <a:spcPts val="0"/>
                        </a:spcAft>
                        <a:tabLst>
                          <a:tab pos="2461260" algn="l"/>
                        </a:tabLst>
                      </a:pPr>
                      <a:endParaRPr lang="ar-SA" sz="1500" b="1">
                        <a:latin typeface="B Badr"/>
                        <a:ea typeface="B Badr"/>
                        <a:cs typeface="B Lotus"/>
                      </a:endParaRPr>
                    </a:p>
                  </a:txBody>
                  <a:tcPr marL="70499" marR="70499" marT="0" marB="0" anchor="ctr">
                    <a:lnL>
                      <a:noFill/>
                    </a:lnL>
                    <a:lnR>
                      <a:noFill/>
                    </a:lnR>
                    <a:lnT>
                      <a:noFill/>
                    </a:lnT>
                    <a:lnB>
                      <a:noFill/>
                    </a:lnB>
                  </a:tcPr>
                </a:tc>
                <a:tc>
                  <a:txBody>
                    <a:bodyPr/>
                    <a:lstStyle/>
                    <a:p>
                      <a:pPr marL="180340" indent="-180340" algn="justLow" rtl="1">
                        <a:lnSpc>
                          <a:spcPct val="95000"/>
                        </a:lnSpc>
                        <a:spcAft>
                          <a:spcPts val="0"/>
                        </a:spcAft>
                        <a:tabLst>
                          <a:tab pos="2461260" algn="l"/>
                        </a:tabLst>
                      </a:pPr>
                      <a:r>
                        <a:rPr lang="ar-SA" sz="1500" b="1">
                          <a:latin typeface="B Badr"/>
                          <a:ea typeface="B Badr"/>
                          <a:cs typeface="B Lotus"/>
                        </a:rPr>
                        <a:t>بار افشاند بر اين نيلي حصار</a:t>
                      </a:r>
                      <a:br>
                        <a:rPr lang="ar-SA" sz="1500" b="1">
                          <a:latin typeface="B Badr"/>
                          <a:ea typeface="B Badr"/>
                          <a:cs typeface="B Lotus"/>
                        </a:rPr>
                      </a:br>
                      <a:endParaRPr lang="en-US" sz="1500" b="1">
                        <a:latin typeface="B Badr"/>
                        <a:ea typeface="B Badr"/>
                        <a:cs typeface="B Lotus"/>
                      </a:endParaRPr>
                    </a:p>
                  </a:txBody>
                  <a:tcPr marL="70499" marR="70499" marT="0" marB="0" anchor="ctr">
                    <a:lnL>
                      <a:noFill/>
                    </a:lnL>
                    <a:lnR>
                      <a:noFill/>
                    </a:lnR>
                    <a:lnT>
                      <a:noFill/>
                    </a:lnT>
                    <a:lnB>
                      <a:noFill/>
                    </a:lnB>
                  </a:tcPr>
                </a:tc>
              </a:tr>
              <a:tr h="454605">
                <a:tc>
                  <a:txBody>
                    <a:bodyPr/>
                    <a:lstStyle/>
                    <a:p>
                      <a:pPr marL="180340" indent="-180340" algn="justLow" rtl="1">
                        <a:lnSpc>
                          <a:spcPct val="95000"/>
                        </a:lnSpc>
                        <a:spcAft>
                          <a:spcPts val="0"/>
                        </a:spcAft>
                        <a:tabLst>
                          <a:tab pos="2461260" algn="l"/>
                        </a:tabLst>
                      </a:pPr>
                      <a:r>
                        <a:rPr lang="ar-SA" sz="1500" b="1" dirty="0">
                          <a:latin typeface="B Badr"/>
                          <a:ea typeface="B Badr"/>
                          <a:cs typeface="B Lotus"/>
                        </a:rPr>
                        <a:t>يا چکد يک قطره‏ی </a:t>
                      </a:r>
                      <a:r>
                        <a:rPr lang="ar-SA" sz="1500" b="1" dirty="0" smtClean="0">
                          <a:latin typeface="B Badr"/>
                          <a:ea typeface="B Badr"/>
                          <a:cs typeface="B Lotus"/>
                        </a:rPr>
                        <a:t>خوی</a:t>
                      </a:r>
                      <a:r>
                        <a:rPr lang="fa-IR" sz="1500" b="0" kern="1200" baseline="300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500" b="0" kern="1200" baseline="30000" dirty="0" smtClean="0">
                          <a:solidFill>
                            <a:schemeClr val="tx1"/>
                          </a:solidFill>
                          <a:effectLst>
                            <a:glow rad="139700">
                              <a:schemeClr val="accent2">
                                <a:satMod val="175000"/>
                                <a:alpha val="40000"/>
                              </a:schemeClr>
                            </a:glow>
                          </a:effectLst>
                          <a:latin typeface="+mn-lt"/>
                          <a:ea typeface="+mn-ea"/>
                          <a:cs typeface="B Lotus" pitchFamily="2" charset="-78"/>
                        </a:rPr>
                        <a:t> </a:t>
                      </a:r>
                      <a:r>
                        <a:rPr lang="ar-SA" sz="1500" b="1" dirty="0" smtClean="0">
                          <a:latin typeface="B Badr"/>
                          <a:ea typeface="B Badr"/>
                          <a:cs typeface="B Lotus"/>
                        </a:rPr>
                        <a:t> </a:t>
                      </a:r>
                      <a:r>
                        <a:rPr lang="ar-SA" sz="1500" b="1" dirty="0">
                          <a:latin typeface="B Badr"/>
                          <a:ea typeface="B Badr"/>
                          <a:cs typeface="B Lotus"/>
                        </a:rPr>
                        <a:t>در سحر</a:t>
                      </a:r>
                      <a:br>
                        <a:rPr lang="ar-SA" sz="1500" b="1" dirty="0">
                          <a:latin typeface="B Badr"/>
                          <a:ea typeface="B Badr"/>
                          <a:cs typeface="B Lotus"/>
                        </a:rPr>
                      </a:br>
                      <a:endParaRPr lang="en-US" sz="1500" b="1" dirty="0">
                        <a:latin typeface="B Badr"/>
                        <a:ea typeface="B Badr"/>
                        <a:cs typeface="B Lotus"/>
                      </a:endParaRPr>
                    </a:p>
                  </a:txBody>
                  <a:tcPr marL="70499" marR="70499" marT="0" marB="0" anchor="ctr">
                    <a:lnL>
                      <a:noFill/>
                    </a:lnL>
                    <a:lnR>
                      <a:noFill/>
                    </a:lnR>
                    <a:lnT>
                      <a:noFill/>
                    </a:lnT>
                    <a:lnB>
                      <a:noFill/>
                    </a:lnB>
                  </a:tcPr>
                </a:tc>
                <a:tc>
                  <a:txBody>
                    <a:bodyPr/>
                    <a:lstStyle/>
                    <a:p>
                      <a:pPr marL="180340" indent="-180340" algn="justLow" rtl="1">
                        <a:lnSpc>
                          <a:spcPct val="95000"/>
                        </a:lnSpc>
                        <a:spcAft>
                          <a:spcPts val="0"/>
                        </a:spcAft>
                        <a:tabLst>
                          <a:tab pos="2461260" algn="l"/>
                        </a:tabLst>
                      </a:pPr>
                      <a:endParaRPr lang="ar-SA" sz="1500" b="1">
                        <a:latin typeface="B Badr"/>
                        <a:ea typeface="B Badr"/>
                        <a:cs typeface="B Lotus"/>
                      </a:endParaRPr>
                    </a:p>
                  </a:txBody>
                  <a:tcPr marL="70499" marR="70499" marT="0" marB="0" anchor="ctr">
                    <a:lnL>
                      <a:noFill/>
                    </a:lnL>
                    <a:lnR>
                      <a:noFill/>
                    </a:lnR>
                    <a:lnT>
                      <a:noFill/>
                    </a:lnT>
                    <a:lnB>
                      <a:noFill/>
                    </a:lnB>
                  </a:tcPr>
                </a:tc>
                <a:tc>
                  <a:txBody>
                    <a:bodyPr/>
                    <a:lstStyle/>
                    <a:p>
                      <a:pPr marL="180340" indent="-180340" algn="justLow" rtl="1">
                        <a:lnSpc>
                          <a:spcPct val="95000"/>
                        </a:lnSpc>
                        <a:spcAft>
                          <a:spcPts val="0"/>
                        </a:spcAft>
                        <a:tabLst>
                          <a:tab pos="2461260" algn="l"/>
                        </a:tabLst>
                      </a:pPr>
                      <a:r>
                        <a:rPr lang="ar-SA" sz="1500" b="1">
                          <a:latin typeface="B Badr"/>
                          <a:ea typeface="B Badr"/>
                          <a:cs typeface="B Lotus"/>
                        </a:rPr>
                        <a:t>از گل رخسار او در بحر و بر</a:t>
                      </a:r>
                      <a:br>
                        <a:rPr lang="ar-SA" sz="1500" b="1">
                          <a:latin typeface="B Badr"/>
                          <a:ea typeface="B Badr"/>
                          <a:cs typeface="B Lotus"/>
                        </a:rPr>
                      </a:br>
                      <a:endParaRPr lang="en-US" sz="1500" b="1">
                        <a:latin typeface="B Badr"/>
                        <a:ea typeface="B Badr"/>
                        <a:cs typeface="B Lotus"/>
                      </a:endParaRPr>
                    </a:p>
                  </a:txBody>
                  <a:tcPr marL="70499" marR="70499" marT="0" marB="0" anchor="ctr">
                    <a:lnL>
                      <a:noFill/>
                    </a:lnL>
                    <a:lnR>
                      <a:noFill/>
                    </a:lnR>
                    <a:lnT>
                      <a:noFill/>
                    </a:lnT>
                    <a:lnB>
                      <a:noFill/>
                    </a:lnB>
                  </a:tcPr>
                </a:tc>
              </a:tr>
              <a:tr h="454605">
                <a:tc>
                  <a:txBody>
                    <a:bodyPr/>
                    <a:lstStyle/>
                    <a:p>
                      <a:pPr marL="180340" indent="-180340" algn="justLow" rtl="1">
                        <a:lnSpc>
                          <a:spcPct val="95000"/>
                        </a:lnSpc>
                        <a:spcAft>
                          <a:spcPts val="0"/>
                        </a:spcAft>
                        <a:tabLst>
                          <a:tab pos="2461260" algn="l"/>
                        </a:tabLst>
                      </a:pPr>
                      <a:r>
                        <a:rPr lang="ar-SA" sz="1500" b="1">
                          <a:latin typeface="B Badr"/>
                          <a:ea typeface="B Badr"/>
                          <a:cs typeface="B Lotus"/>
                        </a:rPr>
                        <a:t>حقّه‏ی گردون عبير افشان شود</a:t>
                      </a:r>
                      <a:br>
                        <a:rPr lang="ar-SA" sz="1500" b="1">
                          <a:latin typeface="B Badr"/>
                          <a:ea typeface="B Badr"/>
                          <a:cs typeface="B Lotus"/>
                        </a:rPr>
                      </a:br>
                      <a:endParaRPr lang="en-US" sz="1500" b="1">
                        <a:latin typeface="B Badr"/>
                        <a:ea typeface="B Badr"/>
                        <a:cs typeface="B Lotus"/>
                      </a:endParaRPr>
                    </a:p>
                  </a:txBody>
                  <a:tcPr marL="70499" marR="70499" marT="0" marB="0" anchor="ctr">
                    <a:lnL>
                      <a:noFill/>
                    </a:lnL>
                    <a:lnR>
                      <a:noFill/>
                    </a:lnR>
                    <a:lnT>
                      <a:noFill/>
                    </a:lnT>
                    <a:lnB>
                      <a:noFill/>
                    </a:lnB>
                  </a:tcPr>
                </a:tc>
                <a:tc>
                  <a:txBody>
                    <a:bodyPr/>
                    <a:lstStyle/>
                    <a:p>
                      <a:pPr marL="180340" indent="-180340" algn="justLow" rtl="1">
                        <a:lnSpc>
                          <a:spcPct val="95000"/>
                        </a:lnSpc>
                        <a:spcAft>
                          <a:spcPts val="0"/>
                        </a:spcAft>
                        <a:tabLst>
                          <a:tab pos="2461260" algn="l"/>
                        </a:tabLst>
                      </a:pPr>
                      <a:endParaRPr lang="ar-SA" sz="1500" b="1">
                        <a:latin typeface="B Badr"/>
                        <a:ea typeface="B Badr"/>
                        <a:cs typeface="B Lotus"/>
                      </a:endParaRPr>
                    </a:p>
                  </a:txBody>
                  <a:tcPr marL="70499" marR="70499" marT="0" marB="0" anchor="ctr">
                    <a:lnL>
                      <a:noFill/>
                    </a:lnL>
                    <a:lnR>
                      <a:noFill/>
                    </a:lnR>
                    <a:lnT>
                      <a:noFill/>
                    </a:lnT>
                    <a:lnB>
                      <a:noFill/>
                    </a:lnB>
                  </a:tcPr>
                </a:tc>
                <a:tc>
                  <a:txBody>
                    <a:bodyPr/>
                    <a:lstStyle/>
                    <a:p>
                      <a:pPr marL="180340" indent="-180340" algn="justLow" rtl="1">
                        <a:lnSpc>
                          <a:spcPct val="95000"/>
                        </a:lnSpc>
                        <a:spcAft>
                          <a:spcPts val="0"/>
                        </a:spcAft>
                        <a:tabLst>
                          <a:tab pos="2461260" algn="l"/>
                        </a:tabLst>
                      </a:pPr>
                      <a:r>
                        <a:rPr lang="ar-SA" sz="1500" b="1">
                          <a:latin typeface="B Badr"/>
                          <a:ea typeface="B Badr"/>
                          <a:cs typeface="B Lotus"/>
                        </a:rPr>
                        <a:t>محفل ايجاد عطرستان شود</a:t>
                      </a:r>
                      <a:br>
                        <a:rPr lang="ar-SA" sz="1500" b="1">
                          <a:latin typeface="B Badr"/>
                          <a:ea typeface="B Badr"/>
                          <a:cs typeface="B Lotus"/>
                        </a:rPr>
                      </a:br>
                      <a:endParaRPr lang="en-US" sz="1500" b="1">
                        <a:latin typeface="B Badr"/>
                        <a:ea typeface="B Badr"/>
                        <a:cs typeface="B Lotus"/>
                      </a:endParaRPr>
                    </a:p>
                  </a:txBody>
                  <a:tcPr marL="70499" marR="70499" marT="0" marB="0" anchor="ctr">
                    <a:lnL>
                      <a:noFill/>
                    </a:lnL>
                    <a:lnR>
                      <a:noFill/>
                    </a:lnR>
                    <a:lnT>
                      <a:noFill/>
                    </a:lnT>
                    <a:lnB>
                      <a:noFill/>
                    </a:lnB>
                  </a:tcPr>
                </a:tc>
              </a:tr>
              <a:tr h="454605">
                <a:tc>
                  <a:txBody>
                    <a:bodyPr/>
                    <a:lstStyle/>
                    <a:p>
                      <a:pPr marL="180340" indent="-180340" algn="justLow" rtl="1">
                        <a:lnSpc>
                          <a:spcPct val="95000"/>
                        </a:lnSpc>
                        <a:spcAft>
                          <a:spcPts val="0"/>
                        </a:spcAft>
                        <a:tabLst>
                          <a:tab pos="2461260" algn="l"/>
                        </a:tabLst>
                      </a:pPr>
                      <a:r>
                        <a:rPr lang="ar-SA" sz="1500" b="1">
                          <a:latin typeface="B Badr"/>
                          <a:ea typeface="B Badr"/>
                          <a:cs typeface="B Lotus"/>
                        </a:rPr>
                        <a:t>آهوان از نافه‌هاي خود خجل</a:t>
                      </a:r>
                      <a:br>
                        <a:rPr lang="ar-SA" sz="1500" b="1">
                          <a:latin typeface="B Badr"/>
                          <a:ea typeface="B Badr"/>
                          <a:cs typeface="B Lotus"/>
                        </a:rPr>
                      </a:br>
                      <a:endParaRPr lang="en-US" sz="1500" b="1">
                        <a:latin typeface="B Badr"/>
                        <a:ea typeface="B Badr"/>
                        <a:cs typeface="B Lotus"/>
                      </a:endParaRPr>
                    </a:p>
                  </a:txBody>
                  <a:tcPr marL="70499" marR="70499" marT="0" marB="0" anchor="ctr">
                    <a:lnL>
                      <a:noFill/>
                    </a:lnL>
                    <a:lnR>
                      <a:noFill/>
                    </a:lnR>
                    <a:lnT>
                      <a:noFill/>
                    </a:lnT>
                    <a:lnB>
                      <a:noFill/>
                    </a:lnB>
                  </a:tcPr>
                </a:tc>
                <a:tc>
                  <a:txBody>
                    <a:bodyPr/>
                    <a:lstStyle/>
                    <a:p>
                      <a:pPr marL="180340" indent="-180340" algn="justLow" rtl="1">
                        <a:lnSpc>
                          <a:spcPct val="95000"/>
                        </a:lnSpc>
                        <a:spcAft>
                          <a:spcPts val="0"/>
                        </a:spcAft>
                        <a:tabLst>
                          <a:tab pos="2461260" algn="l"/>
                        </a:tabLst>
                      </a:pPr>
                      <a:endParaRPr lang="ar-SA" sz="1500" b="1">
                        <a:latin typeface="B Badr"/>
                        <a:ea typeface="B Badr"/>
                        <a:cs typeface="B Lotus"/>
                      </a:endParaRPr>
                    </a:p>
                  </a:txBody>
                  <a:tcPr marL="70499" marR="70499" marT="0" marB="0" anchor="ctr">
                    <a:lnL>
                      <a:noFill/>
                    </a:lnL>
                    <a:lnR>
                      <a:noFill/>
                    </a:lnR>
                    <a:lnT>
                      <a:noFill/>
                    </a:lnT>
                    <a:lnB>
                      <a:noFill/>
                    </a:lnB>
                  </a:tcPr>
                </a:tc>
                <a:tc>
                  <a:txBody>
                    <a:bodyPr/>
                    <a:lstStyle/>
                    <a:p>
                      <a:pPr marL="180340" indent="-180340" algn="justLow" rtl="1">
                        <a:lnSpc>
                          <a:spcPct val="95000"/>
                        </a:lnSpc>
                        <a:spcAft>
                          <a:spcPts val="0"/>
                        </a:spcAft>
                        <a:tabLst>
                          <a:tab pos="2461260" algn="l"/>
                        </a:tabLst>
                      </a:pPr>
                      <a:r>
                        <a:rPr lang="ar-SA" sz="1500" b="1" dirty="0">
                          <a:latin typeface="B Badr"/>
                          <a:ea typeface="B Badr"/>
                          <a:cs typeface="B Lotus"/>
                        </a:rPr>
                        <a:t>در چمن از شرم گل‌ها پا به گل</a:t>
                      </a:r>
                      <a:br>
                        <a:rPr lang="ar-SA" sz="1500" b="1" dirty="0">
                          <a:latin typeface="B Badr"/>
                          <a:ea typeface="B Badr"/>
                          <a:cs typeface="B Lotus"/>
                        </a:rPr>
                      </a:br>
                      <a:endParaRPr lang="en-US" sz="1500" b="1" dirty="0">
                        <a:latin typeface="B Badr"/>
                        <a:ea typeface="B Badr"/>
                        <a:cs typeface="B Lotus"/>
                      </a:endParaRPr>
                    </a:p>
                  </a:txBody>
                  <a:tcPr marL="70499" marR="70499" marT="0" marB="0" anchor="ctr">
                    <a:lnL>
                      <a:noFill/>
                    </a:lnL>
                    <a:lnR>
                      <a:noFill/>
                    </a:lnR>
                    <a:lnT>
                      <a:noFill/>
                    </a:lnT>
                    <a:lnB>
                      <a:noFill/>
                    </a:lnB>
                  </a:tcPr>
                </a:tc>
              </a:tr>
              <a:tr h="454605">
                <a:tc>
                  <a:txBody>
                    <a:bodyPr/>
                    <a:lstStyle/>
                    <a:p>
                      <a:pPr marL="180340" indent="-180340" algn="justLow" rtl="1">
                        <a:lnSpc>
                          <a:spcPct val="95000"/>
                        </a:lnSpc>
                        <a:spcAft>
                          <a:spcPts val="0"/>
                        </a:spcAft>
                        <a:tabLst>
                          <a:tab pos="2461260" algn="l"/>
                        </a:tabLst>
                      </a:pPr>
                      <a:r>
                        <a:rPr lang="ar-SA" sz="1500" b="1">
                          <a:latin typeface="B Badr"/>
                          <a:ea typeface="B Badr"/>
                          <a:cs typeface="B Lotus"/>
                        </a:rPr>
                        <a:t>سنبل و نسرين دهد گلشن به باد</a:t>
                      </a:r>
                      <a:br>
                        <a:rPr lang="ar-SA" sz="1500" b="1">
                          <a:latin typeface="B Badr"/>
                          <a:ea typeface="B Badr"/>
                          <a:cs typeface="B Lotus"/>
                        </a:rPr>
                      </a:br>
                      <a:endParaRPr lang="en-US" sz="1500" b="1">
                        <a:latin typeface="B Badr"/>
                        <a:ea typeface="B Badr"/>
                        <a:cs typeface="B Lotus"/>
                      </a:endParaRPr>
                    </a:p>
                  </a:txBody>
                  <a:tcPr marL="70499" marR="70499" marT="0" marB="0" anchor="ctr">
                    <a:lnL>
                      <a:noFill/>
                    </a:lnL>
                    <a:lnR>
                      <a:noFill/>
                    </a:lnR>
                    <a:lnT>
                      <a:noFill/>
                    </a:lnT>
                    <a:lnB>
                      <a:noFill/>
                    </a:lnB>
                  </a:tcPr>
                </a:tc>
                <a:tc>
                  <a:txBody>
                    <a:bodyPr/>
                    <a:lstStyle/>
                    <a:p>
                      <a:pPr marL="180340" indent="-180340" algn="justLow" rtl="1">
                        <a:lnSpc>
                          <a:spcPct val="95000"/>
                        </a:lnSpc>
                        <a:spcAft>
                          <a:spcPts val="0"/>
                        </a:spcAft>
                        <a:tabLst>
                          <a:tab pos="2461260" algn="l"/>
                        </a:tabLst>
                      </a:pPr>
                      <a:endParaRPr lang="ar-SA" sz="1500" b="1">
                        <a:latin typeface="B Badr"/>
                        <a:ea typeface="B Badr"/>
                        <a:cs typeface="B Lotus"/>
                      </a:endParaRPr>
                    </a:p>
                  </a:txBody>
                  <a:tcPr marL="70499" marR="70499" marT="0" marB="0" anchor="ctr">
                    <a:lnL>
                      <a:noFill/>
                    </a:lnL>
                    <a:lnR>
                      <a:noFill/>
                    </a:lnR>
                    <a:lnT>
                      <a:noFill/>
                    </a:lnT>
                    <a:lnB>
                      <a:noFill/>
                    </a:lnB>
                  </a:tcPr>
                </a:tc>
                <a:tc>
                  <a:txBody>
                    <a:bodyPr/>
                    <a:lstStyle/>
                    <a:p>
                      <a:pPr marL="180340" indent="-180340" algn="justLow" rtl="1">
                        <a:lnSpc>
                          <a:spcPct val="95000"/>
                        </a:lnSpc>
                        <a:spcAft>
                          <a:spcPts val="0"/>
                        </a:spcAft>
                        <a:tabLst>
                          <a:tab pos="2461260" algn="l"/>
                        </a:tabLst>
                      </a:pPr>
                      <a:r>
                        <a:rPr lang="ar-SA" sz="1500" b="1">
                          <a:latin typeface="B Badr"/>
                          <a:ea typeface="B Badr"/>
                          <a:cs typeface="B Lotus"/>
                        </a:rPr>
                        <a:t>گاو عنبر را رَوَد عنبر زياد</a:t>
                      </a:r>
                      <a:br>
                        <a:rPr lang="ar-SA" sz="1500" b="1">
                          <a:latin typeface="B Badr"/>
                          <a:ea typeface="B Badr"/>
                          <a:cs typeface="B Lotus"/>
                        </a:rPr>
                      </a:br>
                      <a:endParaRPr lang="en-US" sz="1500" b="1">
                        <a:latin typeface="B Badr"/>
                        <a:ea typeface="B Badr"/>
                        <a:cs typeface="B Lotus"/>
                      </a:endParaRPr>
                    </a:p>
                  </a:txBody>
                  <a:tcPr marL="70499" marR="70499" marT="0" marB="0" anchor="ctr">
                    <a:lnL>
                      <a:noFill/>
                    </a:lnL>
                    <a:lnR>
                      <a:noFill/>
                    </a:lnR>
                    <a:lnT>
                      <a:noFill/>
                    </a:lnT>
                    <a:lnB>
                      <a:noFill/>
                    </a:lnB>
                  </a:tcPr>
                </a:tc>
              </a:tr>
              <a:tr h="454605">
                <a:tc>
                  <a:txBody>
                    <a:bodyPr/>
                    <a:lstStyle/>
                    <a:p>
                      <a:pPr marL="180340" indent="-180340" algn="justLow" rtl="1">
                        <a:lnSpc>
                          <a:spcPct val="95000"/>
                        </a:lnSpc>
                        <a:spcAft>
                          <a:spcPts val="0"/>
                        </a:spcAft>
                        <a:tabLst>
                          <a:tab pos="2461260" algn="l"/>
                        </a:tabLst>
                      </a:pPr>
                      <a:r>
                        <a:rPr lang="ar-SA" sz="1500" b="1" dirty="0">
                          <a:latin typeface="B Badr"/>
                          <a:ea typeface="B Badr"/>
                          <a:cs typeface="B Lotus"/>
                        </a:rPr>
                        <a:t>حقّه عود و </a:t>
                      </a:r>
                      <a:r>
                        <a:rPr lang="ar-SA" sz="1500" b="1" dirty="0" smtClean="0">
                          <a:latin typeface="B Badr"/>
                          <a:ea typeface="B Badr"/>
                          <a:cs typeface="B Lotus"/>
                        </a:rPr>
                        <a:t>قَرَنفُل</a:t>
                      </a:r>
                      <a:r>
                        <a:rPr lang="fa-IR" sz="1500" b="0" kern="1200" baseline="300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500" b="0" kern="1200" baseline="30000" dirty="0" smtClean="0">
                          <a:solidFill>
                            <a:schemeClr val="tx1"/>
                          </a:solidFill>
                          <a:effectLst>
                            <a:glow rad="139700">
                              <a:schemeClr val="accent2">
                                <a:satMod val="175000"/>
                                <a:alpha val="40000"/>
                              </a:schemeClr>
                            </a:glow>
                          </a:effectLst>
                          <a:latin typeface="+mn-lt"/>
                          <a:ea typeface="+mn-ea"/>
                          <a:cs typeface="B Lotus" pitchFamily="2" charset="-78"/>
                        </a:rPr>
                        <a:t> </a:t>
                      </a:r>
                      <a:r>
                        <a:rPr lang="fa-IR" sz="1500" b="0" kern="1200" baseline="300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500" b="0" kern="1200" baseline="30000" dirty="0" smtClean="0">
                          <a:solidFill>
                            <a:schemeClr val="tx1"/>
                          </a:solidFill>
                          <a:effectLst>
                            <a:glow rad="139700">
                              <a:schemeClr val="accent2">
                                <a:satMod val="175000"/>
                                <a:alpha val="40000"/>
                              </a:schemeClr>
                            </a:glow>
                          </a:effectLst>
                          <a:latin typeface="+mn-lt"/>
                          <a:ea typeface="+mn-ea"/>
                          <a:cs typeface="B Lotus" pitchFamily="2" charset="-78"/>
                        </a:rPr>
                        <a:t> </a:t>
                      </a:r>
                      <a:r>
                        <a:rPr lang="ar-SA" sz="1500" b="1" dirty="0" smtClean="0">
                          <a:latin typeface="B Badr"/>
                          <a:ea typeface="B Badr"/>
                          <a:cs typeface="B Lotus"/>
                        </a:rPr>
                        <a:t> </a:t>
                      </a:r>
                      <a:r>
                        <a:rPr lang="ar-SA" sz="1500" b="1" dirty="0">
                          <a:latin typeface="B Badr"/>
                          <a:ea typeface="B Badr"/>
                          <a:cs typeface="B Lotus"/>
                        </a:rPr>
                        <a:t>را نگون</a:t>
                      </a:r>
                      <a:br>
                        <a:rPr lang="ar-SA" sz="1500" b="1" dirty="0">
                          <a:latin typeface="B Badr"/>
                          <a:ea typeface="B Badr"/>
                          <a:cs typeface="B Lotus"/>
                        </a:rPr>
                      </a:br>
                      <a:endParaRPr lang="en-US" sz="1500" b="1" dirty="0">
                        <a:latin typeface="B Badr"/>
                        <a:ea typeface="B Badr"/>
                        <a:cs typeface="B Lotus"/>
                      </a:endParaRPr>
                    </a:p>
                  </a:txBody>
                  <a:tcPr marL="70499" marR="70499" marT="0" marB="0" anchor="ctr">
                    <a:lnL>
                      <a:noFill/>
                    </a:lnL>
                    <a:lnR>
                      <a:noFill/>
                    </a:lnR>
                    <a:lnT>
                      <a:noFill/>
                    </a:lnT>
                    <a:lnB>
                      <a:noFill/>
                    </a:lnB>
                  </a:tcPr>
                </a:tc>
                <a:tc>
                  <a:txBody>
                    <a:bodyPr/>
                    <a:lstStyle/>
                    <a:p>
                      <a:pPr marL="180340" indent="-180340" algn="justLow" rtl="1">
                        <a:lnSpc>
                          <a:spcPct val="95000"/>
                        </a:lnSpc>
                        <a:spcAft>
                          <a:spcPts val="0"/>
                        </a:spcAft>
                        <a:tabLst>
                          <a:tab pos="2461260" algn="l"/>
                        </a:tabLst>
                      </a:pPr>
                      <a:endParaRPr lang="ar-SA" sz="1500" b="1">
                        <a:latin typeface="B Badr"/>
                        <a:ea typeface="B Badr"/>
                        <a:cs typeface="B Lotus"/>
                      </a:endParaRPr>
                    </a:p>
                  </a:txBody>
                  <a:tcPr marL="70499" marR="70499" marT="0" marB="0" anchor="ctr">
                    <a:lnL>
                      <a:noFill/>
                    </a:lnL>
                    <a:lnR>
                      <a:noFill/>
                    </a:lnR>
                    <a:lnT>
                      <a:noFill/>
                    </a:lnT>
                    <a:lnB>
                      <a:noFill/>
                    </a:lnB>
                  </a:tcPr>
                </a:tc>
                <a:tc>
                  <a:txBody>
                    <a:bodyPr/>
                    <a:lstStyle/>
                    <a:p>
                      <a:pPr marL="180340" indent="-180340" algn="justLow" rtl="1">
                        <a:lnSpc>
                          <a:spcPct val="95000"/>
                        </a:lnSpc>
                        <a:spcAft>
                          <a:spcPts val="0"/>
                        </a:spcAft>
                        <a:tabLst>
                          <a:tab pos="2461260" algn="l"/>
                        </a:tabLst>
                      </a:pPr>
                      <a:r>
                        <a:rPr lang="ar-SA" sz="1500" b="1">
                          <a:latin typeface="B Badr"/>
                          <a:ea typeface="B Badr"/>
                          <a:cs typeface="B Lotus"/>
                        </a:rPr>
                        <a:t>افکند عطار از دکان برون</a:t>
                      </a:r>
                      <a:br>
                        <a:rPr lang="ar-SA" sz="1500" b="1">
                          <a:latin typeface="B Badr"/>
                          <a:ea typeface="B Badr"/>
                          <a:cs typeface="B Lotus"/>
                        </a:rPr>
                      </a:br>
                      <a:endParaRPr lang="en-US" sz="1500" b="1">
                        <a:latin typeface="B Badr"/>
                        <a:ea typeface="B Badr"/>
                        <a:cs typeface="B Lotus"/>
                      </a:endParaRPr>
                    </a:p>
                  </a:txBody>
                  <a:tcPr marL="70499" marR="70499" marT="0" marB="0" anchor="ctr">
                    <a:lnL>
                      <a:noFill/>
                    </a:lnL>
                    <a:lnR>
                      <a:noFill/>
                    </a:lnR>
                    <a:lnT>
                      <a:noFill/>
                    </a:lnT>
                    <a:lnB>
                      <a:noFill/>
                    </a:lnB>
                  </a:tcPr>
                </a:tc>
              </a:tr>
              <a:tr h="454605">
                <a:tc>
                  <a:txBody>
                    <a:bodyPr/>
                    <a:lstStyle/>
                    <a:p>
                      <a:pPr marL="180340" indent="-180340" algn="justLow" rtl="1">
                        <a:lnSpc>
                          <a:spcPct val="95000"/>
                        </a:lnSpc>
                        <a:spcAft>
                          <a:spcPts val="0"/>
                        </a:spcAft>
                        <a:tabLst>
                          <a:tab pos="2461260" algn="l"/>
                        </a:tabLst>
                      </a:pPr>
                      <a:r>
                        <a:rPr lang="ar-SA" sz="1500" b="1">
                          <a:latin typeface="B Badr"/>
                          <a:ea typeface="B Badr"/>
                          <a:cs typeface="B Lotus"/>
                        </a:rPr>
                        <a:t>خلق عالم هست و از خود بي‌خبر</a:t>
                      </a:r>
                      <a:br>
                        <a:rPr lang="ar-SA" sz="1500" b="1">
                          <a:latin typeface="B Badr"/>
                          <a:ea typeface="B Badr"/>
                          <a:cs typeface="B Lotus"/>
                        </a:rPr>
                      </a:br>
                      <a:endParaRPr lang="en-US" sz="1500" b="1">
                        <a:latin typeface="B Badr"/>
                        <a:ea typeface="B Badr"/>
                        <a:cs typeface="B Lotus"/>
                      </a:endParaRPr>
                    </a:p>
                  </a:txBody>
                  <a:tcPr marL="70499" marR="70499" marT="0" marB="0" anchor="ctr">
                    <a:lnL>
                      <a:noFill/>
                    </a:lnL>
                    <a:lnR>
                      <a:noFill/>
                    </a:lnR>
                    <a:lnT>
                      <a:noFill/>
                    </a:lnT>
                    <a:lnB>
                      <a:noFill/>
                    </a:lnB>
                  </a:tcPr>
                </a:tc>
                <a:tc>
                  <a:txBody>
                    <a:bodyPr/>
                    <a:lstStyle/>
                    <a:p>
                      <a:pPr marL="180340" indent="-180340" algn="justLow" rtl="1">
                        <a:lnSpc>
                          <a:spcPct val="95000"/>
                        </a:lnSpc>
                        <a:spcAft>
                          <a:spcPts val="0"/>
                        </a:spcAft>
                        <a:tabLst>
                          <a:tab pos="2461260" algn="l"/>
                        </a:tabLst>
                      </a:pPr>
                      <a:endParaRPr lang="ar-SA" sz="1500" b="1">
                        <a:latin typeface="B Badr"/>
                        <a:ea typeface="B Badr"/>
                        <a:cs typeface="B Lotus"/>
                      </a:endParaRPr>
                    </a:p>
                  </a:txBody>
                  <a:tcPr marL="70499" marR="70499" marT="0" marB="0" anchor="ctr">
                    <a:lnL>
                      <a:noFill/>
                    </a:lnL>
                    <a:lnR>
                      <a:noFill/>
                    </a:lnR>
                    <a:lnT>
                      <a:noFill/>
                    </a:lnT>
                    <a:lnB>
                      <a:noFill/>
                    </a:lnB>
                  </a:tcPr>
                </a:tc>
                <a:tc>
                  <a:txBody>
                    <a:bodyPr/>
                    <a:lstStyle/>
                    <a:p>
                      <a:pPr marL="180340" indent="-180340" algn="justLow" rtl="1">
                        <a:lnSpc>
                          <a:spcPct val="95000"/>
                        </a:lnSpc>
                        <a:spcAft>
                          <a:spcPts val="0"/>
                        </a:spcAft>
                        <a:tabLst>
                          <a:tab pos="2461260" algn="l"/>
                        </a:tabLst>
                      </a:pPr>
                      <a:r>
                        <a:rPr lang="ar-SA" sz="1500" b="1">
                          <a:latin typeface="B Badr"/>
                          <a:ea typeface="B Badr"/>
                          <a:cs typeface="B Lotus"/>
                        </a:rPr>
                        <a:t>بر زمين افتند از جنّ و بشر</a:t>
                      </a:r>
                      <a:br>
                        <a:rPr lang="ar-SA" sz="1500" b="1">
                          <a:latin typeface="B Badr"/>
                          <a:ea typeface="B Badr"/>
                          <a:cs typeface="B Lotus"/>
                        </a:rPr>
                      </a:br>
                      <a:endParaRPr lang="en-US" sz="1500" b="1">
                        <a:latin typeface="B Badr"/>
                        <a:ea typeface="B Badr"/>
                        <a:cs typeface="B Lotus"/>
                      </a:endParaRPr>
                    </a:p>
                  </a:txBody>
                  <a:tcPr marL="70499" marR="70499" marT="0" marB="0" anchor="ctr">
                    <a:lnL>
                      <a:noFill/>
                    </a:lnL>
                    <a:lnR>
                      <a:noFill/>
                    </a:lnR>
                    <a:lnT>
                      <a:noFill/>
                    </a:lnT>
                    <a:lnB>
                      <a:noFill/>
                    </a:lnB>
                  </a:tcPr>
                </a:tc>
              </a:tr>
              <a:tr h="454605">
                <a:tc>
                  <a:txBody>
                    <a:bodyPr/>
                    <a:lstStyle/>
                    <a:p>
                      <a:pPr marL="180340" indent="-180340" algn="justLow" rtl="1">
                        <a:lnSpc>
                          <a:spcPct val="95000"/>
                        </a:lnSpc>
                        <a:spcAft>
                          <a:spcPts val="0"/>
                        </a:spcAft>
                        <a:tabLst>
                          <a:tab pos="2461260" algn="l"/>
                        </a:tabLst>
                      </a:pPr>
                      <a:r>
                        <a:rPr lang="ar-SA" sz="1500" b="1" dirty="0">
                          <a:latin typeface="B Badr"/>
                          <a:ea typeface="B Badr"/>
                          <a:cs typeface="B Lotus"/>
                        </a:rPr>
                        <a:t>هم اگر ز آغاز و انجام جهان</a:t>
                      </a:r>
                      <a:br>
                        <a:rPr lang="ar-SA" sz="1500" b="1" dirty="0">
                          <a:latin typeface="B Badr"/>
                          <a:ea typeface="B Badr"/>
                          <a:cs typeface="B Lotus"/>
                        </a:rPr>
                      </a:br>
                      <a:endParaRPr lang="en-US" sz="1500" b="1" dirty="0">
                        <a:latin typeface="B Badr"/>
                        <a:ea typeface="B Badr"/>
                        <a:cs typeface="B Lotus"/>
                      </a:endParaRPr>
                    </a:p>
                  </a:txBody>
                  <a:tcPr marL="70499" marR="70499" marT="0" marB="0" anchor="ctr">
                    <a:lnL>
                      <a:noFill/>
                    </a:lnL>
                    <a:lnR>
                      <a:noFill/>
                    </a:lnR>
                    <a:lnT>
                      <a:noFill/>
                    </a:lnT>
                    <a:lnB>
                      <a:noFill/>
                    </a:lnB>
                  </a:tcPr>
                </a:tc>
                <a:tc>
                  <a:txBody>
                    <a:bodyPr/>
                    <a:lstStyle/>
                    <a:p>
                      <a:pPr marL="180340" indent="-180340" algn="justLow" rtl="1">
                        <a:lnSpc>
                          <a:spcPct val="95000"/>
                        </a:lnSpc>
                        <a:spcAft>
                          <a:spcPts val="0"/>
                        </a:spcAft>
                        <a:tabLst>
                          <a:tab pos="2461260" algn="l"/>
                        </a:tabLst>
                      </a:pPr>
                      <a:endParaRPr lang="ar-SA" sz="1500" b="1">
                        <a:latin typeface="B Badr"/>
                        <a:ea typeface="B Badr"/>
                        <a:cs typeface="B Lotus"/>
                      </a:endParaRPr>
                    </a:p>
                  </a:txBody>
                  <a:tcPr marL="70499" marR="70499" marT="0" marB="0" anchor="ctr">
                    <a:lnL>
                      <a:noFill/>
                    </a:lnL>
                    <a:lnR>
                      <a:noFill/>
                    </a:lnR>
                    <a:lnT>
                      <a:noFill/>
                    </a:lnT>
                    <a:lnB>
                      <a:noFill/>
                    </a:lnB>
                  </a:tcPr>
                </a:tc>
                <a:tc>
                  <a:txBody>
                    <a:bodyPr/>
                    <a:lstStyle/>
                    <a:p>
                      <a:pPr marL="180340" indent="-180340" algn="justLow" rtl="1">
                        <a:lnSpc>
                          <a:spcPct val="95000"/>
                        </a:lnSpc>
                        <a:spcAft>
                          <a:spcPts val="0"/>
                        </a:spcAft>
                        <a:tabLst>
                          <a:tab pos="2461260" algn="l"/>
                        </a:tabLst>
                      </a:pPr>
                      <a:r>
                        <a:rPr lang="ar-SA" sz="1500" b="1">
                          <a:latin typeface="B Badr"/>
                          <a:ea typeface="B Badr"/>
                          <a:cs typeface="B Lotus"/>
                        </a:rPr>
                        <a:t>هر که آمد از کِهان و از مِهان</a:t>
                      </a:r>
                      <a:br>
                        <a:rPr lang="ar-SA" sz="1500" b="1">
                          <a:latin typeface="B Badr"/>
                          <a:ea typeface="B Badr"/>
                          <a:cs typeface="B Lotus"/>
                        </a:rPr>
                      </a:br>
                      <a:endParaRPr lang="en-US" sz="1500" b="1">
                        <a:latin typeface="B Badr"/>
                        <a:ea typeface="B Badr"/>
                        <a:cs typeface="B Lotus"/>
                      </a:endParaRPr>
                    </a:p>
                  </a:txBody>
                  <a:tcPr marL="70499" marR="70499" marT="0" marB="0" anchor="ctr">
                    <a:lnL>
                      <a:noFill/>
                    </a:lnL>
                    <a:lnR>
                      <a:noFill/>
                    </a:lnR>
                    <a:lnT>
                      <a:noFill/>
                    </a:lnT>
                    <a:lnB>
                      <a:noFill/>
                    </a:lnB>
                  </a:tcPr>
                </a:tc>
              </a:tr>
              <a:tr h="454605">
                <a:tc>
                  <a:txBody>
                    <a:bodyPr/>
                    <a:lstStyle/>
                    <a:p>
                      <a:pPr marL="180340" indent="-180340" algn="justLow" rtl="1">
                        <a:lnSpc>
                          <a:spcPct val="95000"/>
                        </a:lnSpc>
                        <a:spcAft>
                          <a:spcPts val="0"/>
                        </a:spcAft>
                        <a:tabLst>
                          <a:tab pos="2461260" algn="l"/>
                        </a:tabLst>
                      </a:pPr>
                      <a:r>
                        <a:rPr lang="ar-SA" sz="1500" b="1">
                          <a:latin typeface="B Badr"/>
                          <a:ea typeface="B Badr"/>
                          <a:cs typeface="B Lotus"/>
                        </a:rPr>
                        <a:t>ز آرزوهاي خود از زيبا و زشت</a:t>
                      </a:r>
                      <a:br>
                        <a:rPr lang="ar-SA" sz="1500" b="1">
                          <a:latin typeface="B Badr"/>
                          <a:ea typeface="B Badr"/>
                          <a:cs typeface="B Lotus"/>
                        </a:rPr>
                      </a:br>
                      <a:endParaRPr lang="en-US" sz="1500" b="1">
                        <a:latin typeface="B Badr"/>
                        <a:ea typeface="B Badr"/>
                        <a:cs typeface="B Lotus"/>
                      </a:endParaRPr>
                    </a:p>
                  </a:txBody>
                  <a:tcPr marL="70499" marR="70499" marT="0" marB="0" anchor="ctr">
                    <a:lnL>
                      <a:noFill/>
                    </a:lnL>
                    <a:lnR>
                      <a:noFill/>
                    </a:lnR>
                    <a:lnT>
                      <a:noFill/>
                    </a:lnT>
                    <a:lnB>
                      <a:noFill/>
                    </a:lnB>
                  </a:tcPr>
                </a:tc>
                <a:tc>
                  <a:txBody>
                    <a:bodyPr/>
                    <a:lstStyle/>
                    <a:p>
                      <a:pPr marL="180340" indent="-180340" algn="justLow" rtl="1">
                        <a:lnSpc>
                          <a:spcPct val="95000"/>
                        </a:lnSpc>
                        <a:spcAft>
                          <a:spcPts val="0"/>
                        </a:spcAft>
                        <a:tabLst>
                          <a:tab pos="2461260" algn="l"/>
                        </a:tabLst>
                      </a:pPr>
                      <a:endParaRPr lang="ar-SA" sz="1500" b="1">
                        <a:latin typeface="B Badr"/>
                        <a:ea typeface="B Badr"/>
                        <a:cs typeface="B Lotus"/>
                      </a:endParaRPr>
                    </a:p>
                  </a:txBody>
                  <a:tcPr marL="70499" marR="70499" marT="0" marB="0" anchor="ctr">
                    <a:lnL>
                      <a:noFill/>
                    </a:lnL>
                    <a:lnR>
                      <a:noFill/>
                    </a:lnR>
                    <a:lnT>
                      <a:noFill/>
                    </a:lnT>
                    <a:lnB>
                      <a:noFill/>
                    </a:lnB>
                  </a:tcPr>
                </a:tc>
                <a:tc>
                  <a:txBody>
                    <a:bodyPr/>
                    <a:lstStyle/>
                    <a:p>
                      <a:pPr marL="180340" indent="-180340" algn="justLow" rtl="1">
                        <a:lnSpc>
                          <a:spcPct val="95000"/>
                        </a:lnSpc>
                        <a:spcAft>
                          <a:spcPts val="0"/>
                        </a:spcAft>
                        <a:tabLst>
                          <a:tab pos="2461260" algn="l"/>
                        </a:tabLst>
                      </a:pPr>
                      <a:r>
                        <a:rPr lang="ar-SA" sz="1500" b="1">
                          <a:latin typeface="B Badr"/>
                          <a:ea typeface="B Badr"/>
                          <a:cs typeface="B Lotus"/>
                        </a:rPr>
                        <a:t>جويد از کم پايه‌تر اهل بهشت</a:t>
                      </a:r>
                      <a:br>
                        <a:rPr lang="ar-SA" sz="1500" b="1">
                          <a:latin typeface="B Badr"/>
                          <a:ea typeface="B Badr"/>
                          <a:cs typeface="B Lotus"/>
                        </a:rPr>
                      </a:br>
                      <a:endParaRPr lang="en-US" sz="1500" b="1">
                        <a:latin typeface="B Badr"/>
                        <a:ea typeface="B Badr"/>
                        <a:cs typeface="B Lotus"/>
                      </a:endParaRPr>
                    </a:p>
                  </a:txBody>
                  <a:tcPr marL="70499" marR="70499" marT="0" marB="0" anchor="ctr">
                    <a:lnL>
                      <a:noFill/>
                    </a:lnL>
                    <a:lnR>
                      <a:noFill/>
                    </a:lnR>
                    <a:lnT>
                      <a:noFill/>
                    </a:lnT>
                    <a:lnB>
                      <a:noFill/>
                    </a:lnB>
                  </a:tcPr>
                </a:tc>
              </a:tr>
              <a:tr h="454605">
                <a:tc>
                  <a:txBody>
                    <a:bodyPr/>
                    <a:lstStyle/>
                    <a:p>
                      <a:pPr marL="180340" indent="-180340" algn="justLow" rtl="1">
                        <a:lnSpc>
                          <a:spcPct val="95000"/>
                        </a:lnSpc>
                        <a:spcAft>
                          <a:spcPts val="0"/>
                        </a:spcAft>
                        <a:tabLst>
                          <a:tab pos="2461260" algn="l"/>
                        </a:tabLst>
                      </a:pPr>
                      <a:r>
                        <a:rPr lang="ar-SA" sz="1500" b="1">
                          <a:latin typeface="B Badr"/>
                          <a:ea typeface="B Badr"/>
                          <a:cs typeface="B Lotus"/>
                        </a:rPr>
                        <a:t>جمله را بخشد نيايد ذرّه‌اي</a:t>
                      </a:r>
                      <a:br>
                        <a:rPr lang="ar-SA" sz="1500" b="1">
                          <a:latin typeface="B Badr"/>
                          <a:ea typeface="B Badr"/>
                          <a:cs typeface="B Lotus"/>
                        </a:rPr>
                      </a:br>
                      <a:endParaRPr lang="en-US" sz="1500" b="1">
                        <a:latin typeface="B Badr"/>
                        <a:ea typeface="B Badr"/>
                        <a:cs typeface="B Lotus"/>
                      </a:endParaRPr>
                    </a:p>
                  </a:txBody>
                  <a:tcPr marL="70499" marR="70499" marT="0" marB="0" anchor="ctr">
                    <a:lnL>
                      <a:noFill/>
                    </a:lnL>
                    <a:lnR>
                      <a:noFill/>
                    </a:lnR>
                    <a:lnT>
                      <a:noFill/>
                    </a:lnT>
                    <a:lnB>
                      <a:noFill/>
                    </a:lnB>
                  </a:tcPr>
                </a:tc>
                <a:tc>
                  <a:txBody>
                    <a:bodyPr/>
                    <a:lstStyle/>
                    <a:p>
                      <a:pPr marL="180340" indent="-180340" algn="justLow" rtl="1">
                        <a:lnSpc>
                          <a:spcPct val="95000"/>
                        </a:lnSpc>
                        <a:spcAft>
                          <a:spcPts val="0"/>
                        </a:spcAft>
                        <a:tabLst>
                          <a:tab pos="2461260" algn="l"/>
                        </a:tabLst>
                      </a:pPr>
                      <a:endParaRPr lang="ar-SA" sz="1500" b="1">
                        <a:latin typeface="B Badr"/>
                        <a:ea typeface="B Badr"/>
                        <a:cs typeface="B Lotus"/>
                      </a:endParaRPr>
                    </a:p>
                  </a:txBody>
                  <a:tcPr marL="70499" marR="70499" marT="0" marB="0" anchor="ctr">
                    <a:lnL>
                      <a:noFill/>
                    </a:lnL>
                    <a:lnR>
                      <a:noFill/>
                    </a:lnR>
                    <a:lnT>
                      <a:noFill/>
                    </a:lnT>
                    <a:lnB>
                      <a:noFill/>
                    </a:lnB>
                  </a:tcPr>
                </a:tc>
                <a:tc>
                  <a:txBody>
                    <a:bodyPr/>
                    <a:lstStyle/>
                    <a:p>
                      <a:pPr marL="180340" indent="-180340" algn="justLow" rtl="1">
                        <a:lnSpc>
                          <a:spcPct val="95000"/>
                        </a:lnSpc>
                        <a:spcAft>
                          <a:spcPts val="0"/>
                        </a:spcAft>
                        <a:tabLst>
                          <a:tab pos="2461260" algn="l"/>
                        </a:tabLst>
                      </a:pPr>
                      <a:r>
                        <a:rPr lang="ar-SA" sz="1500" b="1" dirty="0">
                          <a:latin typeface="B Badr"/>
                          <a:ea typeface="B Badr"/>
                          <a:cs typeface="B Lotus"/>
                        </a:rPr>
                        <a:t>کم ز ملکش ني ز بحرش </a:t>
                      </a:r>
                      <a:r>
                        <a:rPr lang="ar-SA" sz="1500" b="1" dirty="0" smtClean="0">
                          <a:latin typeface="B Badr"/>
                          <a:ea typeface="B Badr"/>
                          <a:cs typeface="B Lotus"/>
                        </a:rPr>
                        <a:t>قطره‌اي</a:t>
                      </a:r>
                      <a:r>
                        <a:rPr lang="fa-IR" sz="1500" b="0" kern="1200" baseline="300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500" b="0" kern="1200" baseline="30000" dirty="0" smtClean="0">
                          <a:solidFill>
                            <a:schemeClr val="tx1"/>
                          </a:solidFill>
                          <a:effectLst>
                            <a:glow rad="139700">
                              <a:schemeClr val="accent2">
                                <a:satMod val="175000"/>
                                <a:alpha val="40000"/>
                              </a:schemeClr>
                            </a:glow>
                          </a:effectLst>
                          <a:latin typeface="+mn-lt"/>
                          <a:ea typeface="+mn-ea"/>
                          <a:cs typeface="B Lotus" pitchFamily="2" charset="-78"/>
                        </a:rPr>
                        <a:t> </a:t>
                      </a:r>
                      <a:r>
                        <a:rPr lang="fa-IR" sz="1500" b="0" kern="1200" baseline="300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500" b="0" kern="1200" baseline="30000" dirty="0" smtClean="0">
                          <a:solidFill>
                            <a:schemeClr val="tx1"/>
                          </a:solidFill>
                          <a:effectLst>
                            <a:glow rad="139700">
                              <a:schemeClr val="accent2">
                                <a:satMod val="175000"/>
                                <a:alpha val="40000"/>
                              </a:schemeClr>
                            </a:glow>
                          </a:effectLst>
                          <a:latin typeface="+mn-lt"/>
                          <a:ea typeface="+mn-ea"/>
                          <a:cs typeface="B Lotus" pitchFamily="2" charset="-78"/>
                        </a:rPr>
                        <a:t> </a:t>
                      </a:r>
                      <a:r>
                        <a:rPr lang="fa-IR" sz="1500" b="0" kern="1200" baseline="300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500" b="0" kern="1200" baseline="30000" dirty="0" smtClean="0">
                          <a:solidFill>
                            <a:schemeClr val="tx1"/>
                          </a:solidFill>
                          <a:effectLst>
                            <a:glow rad="139700">
                              <a:schemeClr val="accent2">
                                <a:satMod val="175000"/>
                                <a:alpha val="40000"/>
                              </a:schemeClr>
                            </a:glow>
                          </a:effectLst>
                          <a:latin typeface="+mn-lt"/>
                          <a:ea typeface="+mn-ea"/>
                          <a:cs typeface="B Lotus" pitchFamily="2" charset="-78"/>
                        </a:rPr>
                        <a:t> </a:t>
                      </a:r>
                      <a:r>
                        <a:rPr lang="ar-SA" sz="1500" b="1" dirty="0">
                          <a:latin typeface="B Badr"/>
                          <a:ea typeface="B Badr"/>
                          <a:cs typeface="B Lotus"/>
                        </a:rPr>
                        <a:t/>
                      </a:r>
                      <a:br>
                        <a:rPr lang="ar-SA" sz="1500" b="1" dirty="0">
                          <a:latin typeface="B Badr"/>
                          <a:ea typeface="B Badr"/>
                          <a:cs typeface="B Lotus"/>
                        </a:rPr>
                      </a:br>
                      <a:endParaRPr lang="en-US" sz="1500" b="1" dirty="0">
                        <a:latin typeface="B Badr"/>
                        <a:ea typeface="B Badr"/>
                        <a:cs typeface="B Lotus"/>
                      </a:endParaRPr>
                    </a:p>
                  </a:txBody>
                  <a:tcPr marL="70499" marR="70499" marT="0" marB="0" anchor="ctr">
                    <a:lnL>
                      <a:noFill/>
                    </a:lnL>
                    <a:lnR>
                      <a:noFill/>
                    </a:lnR>
                    <a:lnT>
                      <a:noFill/>
                    </a:lnT>
                    <a:lnB>
                      <a:noFill/>
                    </a:lnB>
                  </a:tcPr>
                </a:tc>
              </a:tr>
            </a:tbl>
          </a:graphicData>
        </a:graphic>
      </p:graphicFrame>
      <p:sp>
        <p:nvSpPr>
          <p:cNvPr id="303105" name="Rectangle 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03108" name="Rectangle 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 name="Rounded Rectangle 10">
            <a:hlinkClick r:id="rId9" action="ppaction://hlinksldjump">
              <a:snd r:embed="rId5" name="thbad.wav"/>
            </a:hlinkClick>
            <a:hlinkHover r:id="" action="ppaction://noaction">
              <a:snd r:embed="rId6" name="0.wav"/>
            </a:hlinkHover>
          </p:cNvPr>
          <p:cNvSpPr/>
          <p:nvPr/>
        </p:nvSpPr>
        <p:spPr>
          <a:xfrm>
            <a:off x="242886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0"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1" action="ppaction://hlinksldjump">
              <a:snd r:embed="rId5" name="thbad.wav"/>
            </a:hlinkClick>
            <a:hlinkHover r:id="" action="ppaction://noaction">
              <a:snd r:embed="rId6" name="0.wav"/>
            </a:hlinkHover>
          </p:cNvPr>
          <p:cNvSpPr/>
          <p:nvPr/>
        </p:nvSpPr>
        <p:spPr>
          <a:xfrm>
            <a:off x="157160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2" action="ppaction://hlinksldjump">
              <a:snd r:embed="rId5" name="thbad.wav"/>
            </a:hlinkClick>
            <a:hlinkHover r:id="" action="ppaction://noaction">
              <a:snd r:embed="rId6" name="0.wav"/>
            </a:hlinkHover>
          </p:cNvPr>
          <p:cNvSpPr/>
          <p:nvPr/>
        </p:nvSpPr>
        <p:spPr>
          <a:xfrm>
            <a:off x="1142976"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3" action="ppaction://hlinksldjump">
              <a:snd r:embed="rId5" name="thbad.wav"/>
            </a:hlinkClick>
            <a:hlinkHover r:id="" action="ppaction://noaction">
              <a:snd r:embed="rId6" name="0.wav"/>
            </a:hlinkHover>
          </p:cNvPr>
          <p:cNvSpPr/>
          <p:nvPr/>
        </p:nvSpPr>
        <p:spPr>
          <a:xfrm>
            <a:off x="7143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4" action="ppaction://hlinksldjump">
              <a:snd r:embed="rId5" name="thbad.wav"/>
            </a:hlinkClick>
            <a:hlinkHover r:id="" action="ppaction://noaction">
              <a:snd r:embed="rId6" name="0.wav"/>
            </a:hlinkHover>
          </p:cNvPr>
          <p:cNvSpPr/>
          <p:nvPr/>
        </p:nvSpPr>
        <p:spPr>
          <a:xfrm>
            <a:off x="28572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additive="base">
                                        <p:cTn id="31" dur="1000" fill="hold"/>
                                        <p:tgtEl>
                                          <p:spTgt spid="11"/>
                                        </p:tgtEl>
                                        <p:attrNameLst>
                                          <p:attrName>ppt_x</p:attrName>
                                        </p:attrNameLst>
                                      </p:cBhvr>
                                      <p:tavLst>
                                        <p:tav tm="0">
                                          <p:val>
                                            <p:strVal val="0-#ppt_w/2"/>
                                          </p:val>
                                        </p:tav>
                                        <p:tav tm="100000">
                                          <p:val>
                                            <p:strVal val="#ppt_x"/>
                                          </p:val>
                                        </p:tav>
                                      </p:tavLst>
                                    </p:anim>
                                    <p:anim calcmode="lin" valueType="num">
                                      <p:cBhvr additive="base">
                                        <p:cTn id="32" dur="1000" fill="hold"/>
                                        <p:tgtEl>
                                          <p:spTgt spid="11"/>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 calcmode="lin" valueType="num">
                                      <p:cBhvr additive="base">
                                        <p:cTn id="35" dur="1000" fill="hold"/>
                                        <p:tgtEl>
                                          <p:spTgt spid="12"/>
                                        </p:tgtEl>
                                        <p:attrNameLst>
                                          <p:attrName>ppt_x</p:attrName>
                                        </p:attrNameLst>
                                      </p:cBhvr>
                                      <p:tavLst>
                                        <p:tav tm="0">
                                          <p:val>
                                            <p:strVal val="0-#ppt_w/2"/>
                                          </p:val>
                                        </p:tav>
                                        <p:tav tm="100000">
                                          <p:val>
                                            <p:strVal val="#ppt_x"/>
                                          </p:val>
                                        </p:tav>
                                      </p:tavLst>
                                    </p:anim>
                                    <p:anim calcmode="lin" valueType="num">
                                      <p:cBhvr additive="base">
                                        <p:cTn id="36" dur="1000" fill="hold"/>
                                        <p:tgtEl>
                                          <p:spTgt spid="12"/>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3"/>
                                        </p:tgtEl>
                                        <p:attrNameLst>
                                          <p:attrName>style.visibility</p:attrName>
                                        </p:attrNameLst>
                                      </p:cBhvr>
                                      <p:to>
                                        <p:strVal val="visible"/>
                                      </p:to>
                                    </p:set>
                                    <p:anim calcmode="lin" valueType="num">
                                      <p:cBhvr additive="base">
                                        <p:cTn id="39" dur="1000" fill="hold"/>
                                        <p:tgtEl>
                                          <p:spTgt spid="13"/>
                                        </p:tgtEl>
                                        <p:attrNameLst>
                                          <p:attrName>ppt_x</p:attrName>
                                        </p:attrNameLst>
                                      </p:cBhvr>
                                      <p:tavLst>
                                        <p:tav tm="0">
                                          <p:val>
                                            <p:strVal val="0-#ppt_w/2"/>
                                          </p:val>
                                        </p:tav>
                                        <p:tav tm="100000">
                                          <p:val>
                                            <p:strVal val="#ppt_x"/>
                                          </p:val>
                                        </p:tav>
                                      </p:tavLst>
                                    </p:anim>
                                    <p:anim calcmode="lin" valueType="num">
                                      <p:cBhvr additive="base">
                                        <p:cTn id="40" dur="1000" fill="hold"/>
                                        <p:tgtEl>
                                          <p:spTgt spid="13"/>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4"/>
                                        </p:tgtEl>
                                        <p:attrNameLst>
                                          <p:attrName>style.visibility</p:attrName>
                                        </p:attrNameLst>
                                      </p:cBhvr>
                                      <p:to>
                                        <p:strVal val="visible"/>
                                      </p:to>
                                    </p:set>
                                    <p:anim calcmode="lin" valueType="num">
                                      <p:cBhvr additive="base">
                                        <p:cTn id="43" dur="1000" fill="hold"/>
                                        <p:tgtEl>
                                          <p:spTgt spid="14"/>
                                        </p:tgtEl>
                                        <p:attrNameLst>
                                          <p:attrName>ppt_x</p:attrName>
                                        </p:attrNameLst>
                                      </p:cBhvr>
                                      <p:tavLst>
                                        <p:tav tm="0">
                                          <p:val>
                                            <p:strVal val="0-#ppt_w/2"/>
                                          </p:val>
                                        </p:tav>
                                        <p:tav tm="100000">
                                          <p:val>
                                            <p:strVal val="#ppt_x"/>
                                          </p:val>
                                        </p:tav>
                                      </p:tavLst>
                                    </p:anim>
                                    <p:anim calcmode="lin" valueType="num">
                                      <p:cBhvr additive="base">
                                        <p:cTn id="44" dur="1000" fill="hold"/>
                                        <p:tgtEl>
                                          <p:spTgt spid="14"/>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5"/>
                                        </p:tgtEl>
                                        <p:attrNameLst>
                                          <p:attrName>style.visibility</p:attrName>
                                        </p:attrNameLst>
                                      </p:cBhvr>
                                      <p:to>
                                        <p:strVal val="visible"/>
                                      </p:to>
                                    </p:set>
                                    <p:anim calcmode="lin" valueType="num">
                                      <p:cBhvr additive="base">
                                        <p:cTn id="47" dur="1000" fill="hold"/>
                                        <p:tgtEl>
                                          <p:spTgt spid="15"/>
                                        </p:tgtEl>
                                        <p:attrNameLst>
                                          <p:attrName>ppt_x</p:attrName>
                                        </p:attrNameLst>
                                      </p:cBhvr>
                                      <p:tavLst>
                                        <p:tav tm="0">
                                          <p:val>
                                            <p:strVal val="0-#ppt_w/2"/>
                                          </p:val>
                                        </p:tav>
                                        <p:tav tm="100000">
                                          <p:val>
                                            <p:strVal val="#ppt_x"/>
                                          </p:val>
                                        </p:tav>
                                      </p:tavLst>
                                    </p:anim>
                                    <p:anim calcmode="lin" valueType="num">
                                      <p:cBhvr additive="base">
                                        <p:cTn id="48" dur="1000" fill="hold"/>
                                        <p:tgtEl>
                                          <p:spTgt spid="15"/>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6"/>
                                        </p:tgtEl>
                                        <p:attrNameLst>
                                          <p:attrName>style.visibility</p:attrName>
                                        </p:attrNameLst>
                                      </p:cBhvr>
                                      <p:to>
                                        <p:strVal val="visible"/>
                                      </p:to>
                                    </p:set>
                                    <p:anim calcmode="lin" valueType="num">
                                      <p:cBhvr additive="base">
                                        <p:cTn id="51" dur="1000" fill="hold"/>
                                        <p:tgtEl>
                                          <p:spTgt spid="16"/>
                                        </p:tgtEl>
                                        <p:attrNameLst>
                                          <p:attrName>ppt_x</p:attrName>
                                        </p:attrNameLst>
                                      </p:cBhvr>
                                      <p:tavLst>
                                        <p:tav tm="0">
                                          <p:val>
                                            <p:strVal val="0-#ppt_w/2"/>
                                          </p:val>
                                        </p:tav>
                                        <p:tav tm="100000">
                                          <p:val>
                                            <p:strVal val="#ppt_x"/>
                                          </p:val>
                                        </p:tav>
                                      </p:tavLst>
                                    </p:anim>
                                    <p:anim calcmode="lin" valueType="num">
                                      <p:cBhvr additive="base">
                                        <p:cTn id="52" dur="1000" fill="hold"/>
                                        <p:tgtEl>
                                          <p:spTgt spid="16"/>
                                        </p:tgtEl>
                                        <p:attrNameLst>
                                          <p:attrName>ppt_y</p:attrName>
                                        </p:attrNameLst>
                                      </p:cBhvr>
                                      <p:tavLst>
                                        <p:tav tm="0">
                                          <p:val>
                                            <p:strVal val="#ppt_y"/>
                                          </p:val>
                                        </p:tav>
                                        <p:tav tm="100000">
                                          <p:val>
                                            <p:strVal val="#ppt_y"/>
                                          </p:val>
                                        </p:tav>
                                      </p:tavLst>
                                    </p:anim>
                                  </p:childTnLst>
                                </p:cTn>
                              </p:par>
                            </p:childTnLst>
                          </p:cTn>
                        </p:par>
                        <p:par>
                          <p:cTn id="53" fill="hold">
                            <p:stCondLst>
                              <p:cond delay="2000"/>
                            </p:stCondLst>
                            <p:childTnLst>
                              <p:par>
                                <p:cTn id="54" presetID="10" presetClass="entr" presetSubtype="0" fill="hold" nodeType="afterEffect">
                                  <p:stCondLst>
                                    <p:cond delay="0"/>
                                  </p:stCondLst>
                                  <p:childTnLst>
                                    <p:set>
                                      <p:cBhvr>
                                        <p:cTn id="55" dur="1" fill="hold">
                                          <p:stCondLst>
                                            <p:cond delay="0"/>
                                          </p:stCondLst>
                                        </p:cTn>
                                        <p:tgtEl>
                                          <p:spTgt spid="30"/>
                                        </p:tgtEl>
                                        <p:attrNameLst>
                                          <p:attrName>style.visibility</p:attrName>
                                        </p:attrNameLst>
                                      </p:cBhvr>
                                      <p:to>
                                        <p:strVal val="visible"/>
                                      </p:to>
                                    </p:set>
                                    <p:animEffect transition="in" filter="fade">
                                      <p:cBhvr>
                                        <p:cTn id="56" dur="1000"/>
                                        <p:tgtEl>
                                          <p:spTgt spid="30"/>
                                        </p:tgtEl>
                                      </p:cBhvr>
                                    </p:animEffect>
                                  </p:childTnLst>
                                </p:cTn>
                              </p:par>
                              <p:par>
                                <p:cTn id="57" presetID="10" presetClass="entr" presetSubtype="0" fill="hold" nodeType="withEffect">
                                  <p:stCondLst>
                                    <p:cond delay="0"/>
                                  </p:stCondLst>
                                  <p:childTnLst>
                                    <p:set>
                                      <p:cBhvr>
                                        <p:cTn id="58" dur="1" fill="hold">
                                          <p:stCondLst>
                                            <p:cond delay="0"/>
                                          </p:stCondLst>
                                        </p:cTn>
                                        <p:tgtEl>
                                          <p:spTgt spid="8"/>
                                        </p:tgtEl>
                                        <p:attrNameLst>
                                          <p:attrName>style.visibility</p:attrName>
                                        </p:attrNameLst>
                                      </p:cBhvr>
                                      <p:to>
                                        <p:strVal val="visible"/>
                                      </p:to>
                                    </p:set>
                                    <p:animEffect transition="in" filter="fade">
                                      <p:cBhvr>
                                        <p:cTn id="59"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1" grpId="0" animBg="1"/>
      <p:bldP spid="12" grpId="0" animBg="1"/>
      <p:bldP spid="13" grpId="0" animBg="1"/>
      <p:bldP spid="14" grpId="0" animBg="1"/>
      <p:bldP spid="15" grpId="0" animBg="1"/>
      <p:bldP spid="16"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3" cstate="print">
            <a:lum/>
          </a:blip>
          <a:srcRect/>
          <a:stretch>
            <a:fillRect/>
          </a:stretch>
        </a:blipFill>
        <a:effectLst/>
      </p:bgPr>
    </p:bg>
    <p:spTree>
      <p:nvGrpSpPr>
        <p:cNvPr id="1" name=""/>
        <p:cNvGrpSpPr/>
        <p:nvPr/>
      </p:nvGrpSpPr>
      <p:grpSpPr>
        <a:xfrm>
          <a:off x="0" y="0"/>
          <a:ext cx="0" cy="0"/>
          <a:chOff x="0" y="0"/>
          <a:chExt cx="0" cy="0"/>
        </a:xfrm>
      </p:grpSpPr>
      <p:pic>
        <p:nvPicPr>
          <p:cNvPr id="2" name="Picture 3"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a:off x="4357686" y="2143116"/>
            <a:ext cx="4286280" cy="714380"/>
          </a:xfrm>
          <a:prstGeom prst="rect">
            <a:avLst/>
          </a:prstGeom>
          <a:noFill/>
        </p:spPr>
      </p:pic>
      <p:pic>
        <p:nvPicPr>
          <p:cNvPr id="3074" name="Picture 2" descr="G:\ramezan 1390\pic - file\bais\b1.jpg">
            <a:hlinkClick r:id="rId5" action="ppaction://hlinksldjump">
              <a:snd r:embed="rId6" name="thbad.wav"/>
            </a:hlinkClick>
            <a:hlinkHover r:id="" action="ppaction://noaction">
              <a:snd r:embed="rId7" name="0.wav"/>
            </a:hlinkHover>
          </p:cNvPr>
          <p:cNvPicPr>
            <a:picLocks noChangeAspect="1" noChangeArrowheads="1"/>
          </p:cNvPicPr>
          <p:nvPr/>
        </p:nvPicPr>
        <p:blipFill>
          <a:blip r:embed="rId8"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6" name="thbad.wav"/>
            </a:hlinkClick>
            <a:hlinkHover r:id="" action="ppaction://noaction">
              <a:snd r:embed="rId7" name="0.wav"/>
            </a:hlinkHover>
          </p:cNvPr>
          <p:cNvPicPr>
            <a:picLocks noChangeAspect="1" noChangeArrowheads="1"/>
          </p:cNvPicPr>
          <p:nvPr/>
        </p:nvPicPr>
        <p:blipFill>
          <a:blip r:embed="rId9" cstate="print"/>
          <a:srcRect/>
          <a:stretch>
            <a:fillRect/>
          </a:stretch>
        </p:blipFill>
        <p:spPr bwMode="auto">
          <a:xfrm>
            <a:off x="8358214" y="214290"/>
            <a:ext cx="450000" cy="450000"/>
          </a:xfrm>
          <a:prstGeom prst="rect">
            <a:avLst/>
          </a:prstGeom>
          <a:noFill/>
        </p:spPr>
      </p:pic>
      <p:sp>
        <p:nvSpPr>
          <p:cNvPr id="22" name="TextBox 21"/>
          <p:cNvSpPr txBox="1"/>
          <p:nvPr/>
        </p:nvSpPr>
        <p:spPr>
          <a:xfrm>
            <a:off x="3500430" y="285728"/>
            <a:ext cx="2143140" cy="515526"/>
          </a:xfrm>
          <a:prstGeom prst="rect">
            <a:avLst/>
          </a:prstGeom>
          <a:noFill/>
        </p:spPr>
        <p:txBody>
          <a:bodyPr wrap="square" rtlCol="1">
            <a:spAutoFit/>
          </a:bodyPr>
          <a:lstStyle/>
          <a:p>
            <a:pPr algn="ctr">
              <a:lnSpc>
                <a:spcPct val="150000"/>
              </a:lnSpc>
            </a:pPr>
            <a:r>
              <a:rPr lang="fa-IR" sz="2000" b="1" dirty="0" smtClean="0">
                <a:effectLst>
                  <a:glow rad="139700">
                    <a:schemeClr val="accent1">
                      <a:satMod val="175000"/>
                      <a:alpha val="40000"/>
                    </a:schemeClr>
                  </a:glow>
                </a:effectLst>
                <a:cs typeface="B Titr" pitchFamily="2" charset="-78"/>
              </a:rPr>
              <a:t>فصل اوّل : اصول</a:t>
            </a:r>
          </a:p>
        </p:txBody>
      </p:sp>
      <p:sp>
        <p:nvSpPr>
          <p:cNvPr id="14" name="TextBox 13"/>
          <p:cNvSpPr txBox="1"/>
          <p:nvPr/>
        </p:nvSpPr>
        <p:spPr>
          <a:xfrm>
            <a:off x="5953729" y="2263703"/>
            <a:ext cx="1094195" cy="473206"/>
          </a:xfrm>
          <a:prstGeom prst="rect">
            <a:avLst/>
          </a:prstGeom>
          <a:noFill/>
        </p:spPr>
        <p:txBody>
          <a:bodyPr wrap="square" rtlCol="1" anchor="ctr">
            <a:spAutoFit/>
          </a:bodyPr>
          <a:lstStyle/>
          <a:p>
            <a:pPr algn="ctr">
              <a:lnSpc>
                <a:spcPct val="150000"/>
              </a:lnSpc>
            </a:pPr>
            <a:r>
              <a:rPr lang="fa-IR" sz="1600" b="1" dirty="0" smtClean="0">
                <a:effectLst/>
                <a:cs typeface="B Mitra" pitchFamily="2" charset="-78"/>
              </a:rPr>
              <a:t>اصول</a:t>
            </a:r>
            <a:r>
              <a:rPr lang="fa-IR" b="1" dirty="0" smtClean="0">
                <a:effectLst/>
                <a:cs typeface="B Mitra" pitchFamily="2" charset="-78"/>
              </a:rPr>
              <a:t> </a:t>
            </a:r>
            <a:endParaRPr lang="fa-IR" b="1" dirty="0">
              <a:effectLst/>
              <a:cs typeface="B Mitra" pitchFamily="2" charset="-78"/>
            </a:endParaRPr>
          </a:p>
        </p:txBody>
      </p:sp>
      <p:pic>
        <p:nvPicPr>
          <p:cNvPr id="32" name="Picture 3"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a:off x="4357686" y="2857496"/>
            <a:ext cx="4286280" cy="714380"/>
          </a:xfrm>
          <a:prstGeom prst="rect">
            <a:avLst/>
          </a:prstGeom>
          <a:noFill/>
        </p:spPr>
      </p:pic>
      <p:pic>
        <p:nvPicPr>
          <p:cNvPr id="33" name="Picture 3"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a:off x="4357686" y="3571876"/>
            <a:ext cx="4286280" cy="714380"/>
          </a:xfrm>
          <a:prstGeom prst="rect">
            <a:avLst/>
          </a:prstGeom>
          <a:noFill/>
        </p:spPr>
      </p:pic>
      <p:pic>
        <p:nvPicPr>
          <p:cNvPr id="34" name="Picture 3"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a:off x="4357686" y="4286256"/>
            <a:ext cx="4286280" cy="714380"/>
          </a:xfrm>
          <a:prstGeom prst="rect">
            <a:avLst/>
          </a:prstGeom>
          <a:noFill/>
        </p:spPr>
      </p:pic>
      <p:pic>
        <p:nvPicPr>
          <p:cNvPr id="35" name="Picture 3"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a:off x="571472" y="2500306"/>
            <a:ext cx="4286280" cy="714380"/>
          </a:xfrm>
          <a:prstGeom prst="rect">
            <a:avLst/>
          </a:prstGeom>
          <a:noFill/>
        </p:spPr>
      </p:pic>
      <p:pic>
        <p:nvPicPr>
          <p:cNvPr id="37" name="Picture 3"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a:off x="571472" y="3214686"/>
            <a:ext cx="4286280" cy="714380"/>
          </a:xfrm>
          <a:prstGeom prst="rect">
            <a:avLst/>
          </a:prstGeom>
          <a:noFill/>
        </p:spPr>
      </p:pic>
      <p:pic>
        <p:nvPicPr>
          <p:cNvPr id="38" name="Picture 3"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a:off x="571472" y="3929066"/>
            <a:ext cx="4286280" cy="714380"/>
          </a:xfrm>
          <a:prstGeom prst="rect">
            <a:avLst/>
          </a:prstGeom>
          <a:noFill/>
        </p:spPr>
      </p:pic>
      <p:pic>
        <p:nvPicPr>
          <p:cNvPr id="39" name="Picture 3"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a:off x="571472" y="4643446"/>
            <a:ext cx="4286280" cy="714380"/>
          </a:xfrm>
          <a:prstGeom prst="rect">
            <a:avLst/>
          </a:prstGeom>
          <a:noFill/>
        </p:spPr>
      </p:pic>
      <p:sp>
        <p:nvSpPr>
          <p:cNvPr id="40" name="TextBox 39"/>
          <p:cNvSpPr txBox="1"/>
          <p:nvPr/>
        </p:nvSpPr>
        <p:spPr>
          <a:xfrm>
            <a:off x="4750596" y="2983854"/>
            <a:ext cx="3500461" cy="430887"/>
          </a:xfrm>
          <a:prstGeom prst="rect">
            <a:avLst/>
          </a:prstGeom>
          <a:noFill/>
        </p:spPr>
        <p:txBody>
          <a:bodyPr wrap="square" rtlCol="1" anchor="ctr">
            <a:spAutoFit/>
          </a:bodyPr>
          <a:lstStyle/>
          <a:p>
            <a:pPr algn="ctr">
              <a:lnSpc>
                <a:spcPct val="150000"/>
              </a:lnSpc>
            </a:pPr>
            <a:r>
              <a:rPr lang="ar-SA" sz="1600" b="1" dirty="0" smtClean="0">
                <a:effectLst/>
                <a:cs typeface="B Mitra" pitchFamily="2" charset="-78"/>
              </a:rPr>
              <a:t>اصل</a:t>
            </a:r>
            <a:r>
              <a:rPr lang="fa-IR" sz="1600" b="1" dirty="0" smtClean="0">
                <a:effectLst/>
                <a:cs typeface="B Mitra" pitchFamily="2" charset="-78"/>
              </a:rPr>
              <a:t> </a:t>
            </a:r>
            <a:r>
              <a:rPr lang="ar-SA" sz="1600" b="1" dirty="0" smtClean="0">
                <a:effectLst/>
                <a:cs typeface="B Mitra" pitchFamily="2" charset="-78"/>
              </a:rPr>
              <a:t>اوّل</a:t>
            </a:r>
            <a:r>
              <a:rPr lang="en-US" sz="1600" b="1" dirty="0" smtClean="0">
                <a:effectLst/>
                <a:cs typeface="B Mitra" pitchFamily="2" charset="-78"/>
              </a:rPr>
              <a:t> :</a:t>
            </a:r>
            <a:r>
              <a:rPr lang="ar-SA" sz="1600" b="1" dirty="0" smtClean="0">
                <a:effectLst/>
                <a:cs typeface="B Mitra" pitchFamily="2" charset="-78"/>
              </a:rPr>
              <a:t>استمداد</a:t>
            </a:r>
            <a:r>
              <a:rPr lang="en-US" sz="1600" b="1" dirty="0" smtClean="0">
                <a:effectLst/>
                <a:cs typeface="B Mitra" pitchFamily="2" charset="-78"/>
              </a:rPr>
              <a:t> </a:t>
            </a:r>
            <a:r>
              <a:rPr lang="ar-SA" sz="1600" b="1" dirty="0" smtClean="0">
                <a:effectLst/>
                <a:cs typeface="B Mitra" pitchFamily="2" charset="-78"/>
              </a:rPr>
              <a:t>ازخدا</a:t>
            </a:r>
            <a:r>
              <a:rPr lang="en-US" sz="1600" b="1" dirty="0" smtClean="0">
                <a:effectLst/>
                <a:cs typeface="B Mitra" pitchFamily="2" charset="-78"/>
              </a:rPr>
              <a:t> </a:t>
            </a:r>
            <a:r>
              <a:rPr lang="ar-SA" sz="1600" b="1" dirty="0" smtClean="0">
                <a:effectLst/>
                <a:cs typeface="B Mitra" pitchFamily="2" charset="-78"/>
              </a:rPr>
              <a:t>و</a:t>
            </a:r>
            <a:r>
              <a:rPr lang="fa-IR" sz="1600" b="1" dirty="0" smtClean="0">
                <a:effectLst/>
                <a:cs typeface="B Mitra" pitchFamily="2" charset="-78"/>
              </a:rPr>
              <a:t> ت</a:t>
            </a:r>
            <a:r>
              <a:rPr lang="ar-SA" sz="1600" b="1" dirty="0" smtClean="0">
                <a:effectLst/>
                <a:cs typeface="B Mitra" pitchFamily="2" charset="-78"/>
              </a:rPr>
              <a:t>وسّل</a:t>
            </a:r>
            <a:r>
              <a:rPr lang="en-US" sz="1600" b="1" dirty="0" smtClean="0">
                <a:effectLst/>
                <a:cs typeface="B Mitra" pitchFamily="2" charset="-78"/>
              </a:rPr>
              <a:t> </a:t>
            </a:r>
            <a:r>
              <a:rPr lang="ar-SA" sz="1600" b="1" dirty="0" smtClean="0">
                <a:effectLst/>
                <a:cs typeface="B Mitra" pitchFamily="2" charset="-78"/>
              </a:rPr>
              <a:t>به</a:t>
            </a:r>
            <a:r>
              <a:rPr lang="en-US" sz="1600" b="1" dirty="0" smtClean="0">
                <a:effectLst/>
                <a:cs typeface="B Mitra" pitchFamily="2" charset="-78"/>
              </a:rPr>
              <a:t> </a:t>
            </a:r>
            <a:r>
              <a:rPr lang="ar-SA" sz="1600" b="1" dirty="0" smtClean="0">
                <a:effectLst/>
                <a:cs typeface="B Mitra" pitchFamily="2" charset="-78"/>
              </a:rPr>
              <a:t>اهل‌بی</a:t>
            </a:r>
            <a:r>
              <a:rPr lang="fa-IR" sz="1600" b="1" dirty="0" smtClean="0">
                <a:effectLst/>
                <a:cs typeface="B Mitra" pitchFamily="2" charset="-78"/>
              </a:rPr>
              <a:t>ت(ع)</a:t>
            </a:r>
            <a:endParaRPr lang="fa-IR" sz="1600" b="1" dirty="0">
              <a:effectLst/>
              <a:cs typeface="B Mitra" pitchFamily="2" charset="-78"/>
            </a:endParaRPr>
          </a:p>
        </p:txBody>
      </p:sp>
      <p:sp>
        <p:nvSpPr>
          <p:cNvPr id="41" name="TextBox 40"/>
          <p:cNvSpPr txBox="1"/>
          <p:nvPr/>
        </p:nvSpPr>
        <p:spPr>
          <a:xfrm>
            <a:off x="5179223" y="3698234"/>
            <a:ext cx="2643206" cy="430887"/>
          </a:xfrm>
          <a:prstGeom prst="rect">
            <a:avLst/>
          </a:prstGeom>
          <a:noFill/>
        </p:spPr>
        <p:txBody>
          <a:bodyPr wrap="square" rtlCol="1" anchor="ctr">
            <a:spAutoFit/>
          </a:bodyPr>
          <a:lstStyle/>
          <a:p>
            <a:pPr algn="ctr">
              <a:lnSpc>
                <a:spcPct val="150000"/>
              </a:lnSpc>
            </a:pPr>
            <a:r>
              <a:rPr lang="ar-SA" sz="1600" b="1" dirty="0" smtClean="0">
                <a:effectLst/>
                <a:cs typeface="B Mitra" pitchFamily="2" charset="-78"/>
              </a:rPr>
              <a:t>اصل</a:t>
            </a:r>
            <a:r>
              <a:rPr lang="fa-IR" sz="1600" b="1" dirty="0" smtClean="0">
                <a:effectLst/>
                <a:cs typeface="B Mitra" pitchFamily="2" charset="-78"/>
              </a:rPr>
              <a:t> دوم : شناخت مخاطب</a:t>
            </a:r>
            <a:endParaRPr lang="fa-IR" sz="1600" b="1" dirty="0">
              <a:effectLst/>
              <a:cs typeface="B Mitra" pitchFamily="2" charset="-78"/>
            </a:endParaRPr>
          </a:p>
        </p:txBody>
      </p:sp>
      <p:sp>
        <p:nvSpPr>
          <p:cNvPr id="42" name="TextBox 41"/>
          <p:cNvSpPr txBox="1"/>
          <p:nvPr/>
        </p:nvSpPr>
        <p:spPr>
          <a:xfrm>
            <a:off x="4929190" y="4412614"/>
            <a:ext cx="3143272" cy="430887"/>
          </a:xfrm>
          <a:prstGeom prst="rect">
            <a:avLst/>
          </a:prstGeom>
          <a:noFill/>
        </p:spPr>
        <p:txBody>
          <a:bodyPr wrap="square" rtlCol="1" anchor="ctr">
            <a:spAutoFit/>
          </a:bodyPr>
          <a:lstStyle/>
          <a:p>
            <a:pPr algn="ctr">
              <a:lnSpc>
                <a:spcPct val="150000"/>
              </a:lnSpc>
            </a:pPr>
            <a:r>
              <a:rPr lang="ar-SA" sz="1600" b="1" dirty="0" smtClean="0">
                <a:effectLst/>
                <a:cs typeface="B Mitra" pitchFamily="2" charset="-78"/>
              </a:rPr>
              <a:t>اصل</a:t>
            </a:r>
            <a:r>
              <a:rPr lang="fa-IR" sz="1600" b="1" dirty="0" smtClean="0">
                <a:effectLst/>
                <a:cs typeface="B Mitra" pitchFamily="2" charset="-78"/>
              </a:rPr>
              <a:t> سوم : توانایی ها و تفاوت های فردی</a:t>
            </a:r>
            <a:endParaRPr lang="fa-IR" sz="1600" b="1" dirty="0">
              <a:effectLst/>
              <a:cs typeface="B Mitra" pitchFamily="2" charset="-78"/>
            </a:endParaRPr>
          </a:p>
        </p:txBody>
      </p:sp>
      <p:sp>
        <p:nvSpPr>
          <p:cNvPr id="43" name="TextBox 42">
            <a:hlinkClick r:id="rId10" action="ppaction://hlinksldjump">
              <a:snd r:embed="rId6" name="thbad.wav"/>
            </a:hlinkClick>
            <a:hlinkHover r:id="" action="ppaction://noaction">
              <a:snd r:embed="rId7" name="0.wav"/>
            </a:hlinkHover>
          </p:cNvPr>
          <p:cNvSpPr txBox="1"/>
          <p:nvPr/>
        </p:nvSpPr>
        <p:spPr>
          <a:xfrm>
            <a:off x="1393009" y="2642053"/>
            <a:ext cx="2643206" cy="430887"/>
          </a:xfrm>
          <a:prstGeom prst="rect">
            <a:avLst/>
          </a:prstGeom>
          <a:noFill/>
        </p:spPr>
        <p:txBody>
          <a:bodyPr wrap="square" rtlCol="1" anchor="ctr">
            <a:spAutoFit/>
          </a:bodyPr>
          <a:lstStyle/>
          <a:p>
            <a:pPr algn="ctr">
              <a:lnSpc>
                <a:spcPct val="150000"/>
              </a:lnSpc>
            </a:pPr>
            <a:r>
              <a:rPr lang="ar-SA" sz="1600" b="1" dirty="0" smtClean="0">
                <a:effectLst>
                  <a:glow rad="101600">
                    <a:schemeClr val="accent3">
                      <a:satMod val="175000"/>
                      <a:alpha val="40000"/>
                    </a:schemeClr>
                  </a:glow>
                </a:effectLst>
                <a:cs typeface="B Mitra" pitchFamily="2" charset="-78"/>
              </a:rPr>
              <a:t>اصل</a:t>
            </a:r>
            <a:r>
              <a:rPr lang="fa-IR" sz="1600" b="1" dirty="0" smtClean="0">
                <a:effectLst>
                  <a:glow rad="101600">
                    <a:schemeClr val="accent3">
                      <a:satMod val="175000"/>
                      <a:alpha val="40000"/>
                    </a:schemeClr>
                  </a:glow>
                </a:effectLst>
                <a:cs typeface="B Mitra" pitchFamily="2" charset="-78"/>
              </a:rPr>
              <a:t> چهارم : ایجاد ارتباط</a:t>
            </a:r>
            <a:endParaRPr lang="fa-IR" sz="1600" b="1" dirty="0">
              <a:effectLst>
                <a:glow rad="101600">
                  <a:schemeClr val="accent3">
                    <a:satMod val="175000"/>
                    <a:alpha val="40000"/>
                  </a:schemeClr>
                </a:glow>
              </a:effectLst>
              <a:cs typeface="B Mitra" pitchFamily="2" charset="-78"/>
            </a:endParaRPr>
          </a:p>
        </p:txBody>
      </p:sp>
      <p:sp>
        <p:nvSpPr>
          <p:cNvPr id="44" name="TextBox 43"/>
          <p:cNvSpPr txBox="1"/>
          <p:nvPr/>
        </p:nvSpPr>
        <p:spPr>
          <a:xfrm>
            <a:off x="1393009" y="3356433"/>
            <a:ext cx="2643206" cy="430887"/>
          </a:xfrm>
          <a:prstGeom prst="rect">
            <a:avLst/>
          </a:prstGeom>
          <a:noFill/>
        </p:spPr>
        <p:txBody>
          <a:bodyPr wrap="square" rtlCol="1" anchor="ctr">
            <a:spAutoFit/>
          </a:bodyPr>
          <a:lstStyle/>
          <a:p>
            <a:pPr algn="ctr">
              <a:lnSpc>
                <a:spcPct val="150000"/>
              </a:lnSpc>
            </a:pPr>
            <a:r>
              <a:rPr lang="ar-SA" sz="1600" b="1" dirty="0" smtClean="0">
                <a:effectLst/>
                <a:cs typeface="B Mitra" pitchFamily="2" charset="-78"/>
              </a:rPr>
              <a:t>اصل</a:t>
            </a:r>
            <a:r>
              <a:rPr lang="fa-IR" sz="1600" b="1" dirty="0" smtClean="0">
                <a:effectLst/>
                <a:cs typeface="B Mitra" pitchFamily="2" charset="-78"/>
              </a:rPr>
              <a:t> پنجم : اصل ایجاد مقبولیت</a:t>
            </a:r>
            <a:endParaRPr lang="fa-IR" sz="1600" b="1" dirty="0">
              <a:effectLst/>
              <a:cs typeface="B Mitra" pitchFamily="2" charset="-78"/>
            </a:endParaRPr>
          </a:p>
        </p:txBody>
      </p:sp>
      <p:sp>
        <p:nvSpPr>
          <p:cNvPr id="45" name="TextBox 44"/>
          <p:cNvSpPr txBox="1"/>
          <p:nvPr/>
        </p:nvSpPr>
        <p:spPr>
          <a:xfrm>
            <a:off x="1393009" y="4070813"/>
            <a:ext cx="2643206" cy="430887"/>
          </a:xfrm>
          <a:prstGeom prst="rect">
            <a:avLst/>
          </a:prstGeom>
          <a:noFill/>
        </p:spPr>
        <p:txBody>
          <a:bodyPr wrap="square" rtlCol="1" anchor="ctr">
            <a:spAutoFit/>
          </a:bodyPr>
          <a:lstStyle/>
          <a:p>
            <a:pPr algn="ctr">
              <a:lnSpc>
                <a:spcPct val="150000"/>
              </a:lnSpc>
            </a:pPr>
            <a:r>
              <a:rPr lang="ar-SA" sz="1600" b="1" dirty="0" smtClean="0">
                <a:effectLst/>
                <a:cs typeface="B Mitra" pitchFamily="2" charset="-78"/>
              </a:rPr>
              <a:t>اصل</a:t>
            </a:r>
            <a:r>
              <a:rPr lang="fa-IR" sz="1600" b="1" dirty="0" smtClean="0">
                <a:effectLst/>
                <a:cs typeface="B Mitra" pitchFamily="2" charset="-78"/>
              </a:rPr>
              <a:t> ششم : ایجاد محبوبیت</a:t>
            </a:r>
            <a:endParaRPr lang="fa-IR" sz="1600" b="1" dirty="0">
              <a:effectLst/>
              <a:cs typeface="B Mitra" pitchFamily="2" charset="-78"/>
            </a:endParaRPr>
          </a:p>
        </p:txBody>
      </p:sp>
      <p:sp>
        <p:nvSpPr>
          <p:cNvPr id="46" name="TextBox 45"/>
          <p:cNvSpPr txBox="1"/>
          <p:nvPr/>
        </p:nvSpPr>
        <p:spPr>
          <a:xfrm>
            <a:off x="1393009" y="4785193"/>
            <a:ext cx="2643206" cy="430887"/>
          </a:xfrm>
          <a:prstGeom prst="rect">
            <a:avLst/>
          </a:prstGeom>
          <a:noFill/>
        </p:spPr>
        <p:txBody>
          <a:bodyPr wrap="square" rtlCol="1" anchor="ctr">
            <a:spAutoFit/>
          </a:bodyPr>
          <a:lstStyle/>
          <a:p>
            <a:pPr algn="ctr">
              <a:lnSpc>
                <a:spcPct val="150000"/>
              </a:lnSpc>
            </a:pPr>
            <a:r>
              <a:rPr lang="ar-SA" sz="1600" b="1" dirty="0" smtClean="0">
                <a:effectLst/>
                <a:cs typeface="B Mitra" pitchFamily="2" charset="-78"/>
              </a:rPr>
              <a:t>اصل</a:t>
            </a:r>
            <a:r>
              <a:rPr lang="fa-IR" sz="1600" b="1" dirty="0" smtClean="0">
                <a:effectLst/>
                <a:cs typeface="B Mitra" pitchFamily="2" charset="-78"/>
              </a:rPr>
              <a:t> هفتم : تاثیرگذاری بر مخاطب</a:t>
            </a:r>
            <a:endParaRPr lang="fa-IR" sz="1600" b="1" dirty="0">
              <a:effectLst/>
              <a:cs typeface="B Mitra" pitchFamily="2" charset="-78"/>
            </a:endParaRPr>
          </a:p>
        </p:txBody>
      </p:sp>
      <p:sp>
        <p:nvSpPr>
          <p:cNvPr id="21" name="TextBox 20"/>
          <p:cNvSpPr txBox="1"/>
          <p:nvPr/>
        </p:nvSpPr>
        <p:spPr>
          <a:xfrm>
            <a:off x="3089662" y="1071546"/>
            <a:ext cx="2964677" cy="461665"/>
          </a:xfrm>
          <a:prstGeom prst="rect">
            <a:avLst/>
          </a:prstGeom>
          <a:noFill/>
        </p:spPr>
        <p:txBody>
          <a:bodyPr wrap="square" rtlCol="1">
            <a:spAutoFit/>
          </a:bodyPr>
          <a:lstStyle/>
          <a:p>
            <a:pPr algn="ctr"/>
            <a:r>
              <a:rPr lang="fa-IR" sz="2400" b="1" dirty="0" smtClean="0">
                <a:effectLst>
                  <a:glow rad="139700">
                    <a:schemeClr val="accent3">
                      <a:satMod val="175000"/>
                      <a:alpha val="40000"/>
                    </a:schemeClr>
                  </a:glow>
                </a:effectLst>
                <a:cs typeface="B Titr" pitchFamily="2" charset="-78"/>
              </a:rPr>
              <a:t>جلسه چهارم</a:t>
            </a:r>
            <a:endParaRPr lang="fa-IR" sz="2400" b="1" dirty="0">
              <a:effectLst>
                <a:glow rad="139700">
                  <a:schemeClr val="accent3">
                    <a:satMod val="175000"/>
                    <a:alpha val="40000"/>
                  </a:schemeClr>
                </a:glow>
              </a:effectLst>
              <a:cs typeface="B Titr" pitchFamily="2" charset="-78"/>
            </a:endParaRPr>
          </a:p>
        </p:txBody>
      </p:sp>
    </p:spTree>
  </p:cSld>
  <p:clrMapOvr>
    <a:masterClrMapping/>
  </p:clrMapOvr>
  <p:transition advClick="0">
    <p:sndAc>
      <p:stSnd>
        <p:snd r:embed="rId2" name="W8.WAV"/>
      </p:stSnd>
    </p:sndAc>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0" presetClass="entr" presetSubtype="0" fill="hold" grpId="0" nodeType="afterEffect">
                                  <p:stCondLst>
                                    <p:cond delay="0"/>
                                  </p:stCondLst>
                                  <p:iterate type="lt">
                                    <p:tmPct val="10000"/>
                                  </p:iterate>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anim calcmode="lin" valueType="num">
                                      <p:cBhvr>
                                        <p:cTn id="8" dur="500" fill="hold"/>
                                        <p:tgtEl>
                                          <p:spTgt spid="22"/>
                                        </p:tgtEl>
                                        <p:attrNameLst>
                                          <p:attrName>ppt_x</p:attrName>
                                        </p:attrNameLst>
                                      </p:cBhvr>
                                      <p:tavLst>
                                        <p:tav tm="0">
                                          <p:val>
                                            <p:strVal val="#ppt_x-.1"/>
                                          </p:val>
                                        </p:tav>
                                        <p:tav tm="100000">
                                          <p:val>
                                            <p:strVal val="#ppt_x"/>
                                          </p:val>
                                        </p:tav>
                                      </p:tavLst>
                                    </p:anim>
                                    <p:anim calcmode="lin" valueType="num">
                                      <p:cBhvr>
                                        <p:cTn id="9" dur="500" fill="hold"/>
                                        <p:tgtEl>
                                          <p:spTgt spid="22"/>
                                        </p:tgtEl>
                                        <p:attrNameLst>
                                          <p:attrName>ppt_y</p:attrName>
                                        </p:attrNameLst>
                                      </p:cBhvr>
                                      <p:tavLst>
                                        <p:tav tm="0">
                                          <p:val>
                                            <p:strVal val="#ppt_y"/>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fade">
                                      <p:cBhvr>
                                        <p:cTn id="12" dur="1000"/>
                                        <p:tgtEl>
                                          <p:spTgt spid="21"/>
                                        </p:tgtEl>
                                      </p:cBhvr>
                                    </p:animEffect>
                                    <p:anim calcmode="lin" valueType="num">
                                      <p:cBhvr>
                                        <p:cTn id="13" dur="1000" fill="hold"/>
                                        <p:tgtEl>
                                          <p:spTgt spid="21"/>
                                        </p:tgtEl>
                                        <p:attrNameLst>
                                          <p:attrName>ppt_x</p:attrName>
                                        </p:attrNameLst>
                                      </p:cBhvr>
                                      <p:tavLst>
                                        <p:tav tm="0">
                                          <p:val>
                                            <p:strVal val="#ppt_x"/>
                                          </p:val>
                                        </p:tav>
                                        <p:tav tm="100000">
                                          <p:val>
                                            <p:strVal val="#ppt_x"/>
                                          </p:val>
                                        </p:tav>
                                      </p:tavLst>
                                    </p:anim>
                                    <p:anim calcmode="lin" valueType="num">
                                      <p:cBhvr>
                                        <p:cTn id="14" dur="1000" fill="hold"/>
                                        <p:tgtEl>
                                          <p:spTgt spid="21"/>
                                        </p:tgtEl>
                                        <p:attrNameLst>
                                          <p:attrName>ppt_y</p:attrName>
                                        </p:attrNameLst>
                                      </p:cBhvr>
                                      <p:tavLst>
                                        <p:tav tm="0">
                                          <p:val>
                                            <p:strVal val="#ppt_y+.1"/>
                                          </p:val>
                                        </p:tav>
                                        <p:tav tm="100000">
                                          <p:val>
                                            <p:strVal val="#ppt_y"/>
                                          </p:val>
                                        </p:tav>
                                      </p:tavLst>
                                    </p:anim>
                                  </p:childTnLst>
                                </p:cTn>
                              </p:par>
                            </p:childTnLst>
                          </p:cTn>
                        </p:par>
                        <p:par>
                          <p:cTn id="15" fill="hold">
                            <p:stCondLst>
                              <p:cond delay="1050"/>
                            </p:stCondLst>
                            <p:childTnLst>
                              <p:par>
                                <p:cTn id="16" presetID="42" presetClass="entr" presetSubtype="0" fill="hold" nodeType="afterEffect">
                                  <p:stCondLst>
                                    <p:cond delay="0"/>
                                  </p:stCondLst>
                                  <p:childTnLst>
                                    <p:set>
                                      <p:cBhvr>
                                        <p:cTn id="17" dur="1" fill="hold">
                                          <p:stCondLst>
                                            <p:cond delay="0"/>
                                          </p:stCondLst>
                                        </p:cTn>
                                        <p:tgtEl>
                                          <p:spTgt spid="35"/>
                                        </p:tgtEl>
                                        <p:attrNameLst>
                                          <p:attrName>style.visibility</p:attrName>
                                        </p:attrNameLst>
                                      </p:cBhvr>
                                      <p:to>
                                        <p:strVal val="visible"/>
                                      </p:to>
                                    </p:set>
                                    <p:animEffect transition="in" filter="fade">
                                      <p:cBhvr>
                                        <p:cTn id="18" dur="1000"/>
                                        <p:tgtEl>
                                          <p:spTgt spid="35"/>
                                        </p:tgtEl>
                                      </p:cBhvr>
                                    </p:animEffect>
                                    <p:anim calcmode="lin" valueType="num">
                                      <p:cBhvr>
                                        <p:cTn id="19" dur="1000" fill="hold"/>
                                        <p:tgtEl>
                                          <p:spTgt spid="35"/>
                                        </p:tgtEl>
                                        <p:attrNameLst>
                                          <p:attrName>ppt_x</p:attrName>
                                        </p:attrNameLst>
                                      </p:cBhvr>
                                      <p:tavLst>
                                        <p:tav tm="0">
                                          <p:val>
                                            <p:strVal val="#ppt_x"/>
                                          </p:val>
                                        </p:tav>
                                        <p:tav tm="100000">
                                          <p:val>
                                            <p:strVal val="#ppt_x"/>
                                          </p:val>
                                        </p:tav>
                                      </p:tavLst>
                                    </p:anim>
                                    <p:anim calcmode="lin" valueType="num">
                                      <p:cBhvr>
                                        <p:cTn id="20" dur="1000" fill="hold"/>
                                        <p:tgtEl>
                                          <p:spTgt spid="35"/>
                                        </p:tgtEl>
                                        <p:attrNameLst>
                                          <p:attrName>ppt_y</p:attrName>
                                        </p:attrNameLst>
                                      </p:cBhvr>
                                      <p:tavLst>
                                        <p:tav tm="0">
                                          <p:val>
                                            <p:strVal val="#ppt_y+.1"/>
                                          </p:val>
                                        </p:tav>
                                        <p:tav tm="100000">
                                          <p:val>
                                            <p:strVal val="#ppt_y"/>
                                          </p:val>
                                        </p:tav>
                                      </p:tavLst>
                                    </p:anim>
                                  </p:childTnLst>
                                </p:cTn>
                              </p:par>
                            </p:childTnLst>
                          </p:cTn>
                        </p:par>
                        <p:par>
                          <p:cTn id="21" fill="hold">
                            <p:stCondLst>
                              <p:cond delay="2050"/>
                            </p:stCondLst>
                            <p:childTnLst>
                              <p:par>
                                <p:cTn id="22" presetID="10" presetClass="entr" presetSubtype="0" fill="hold" grpId="0" nodeType="afterEffect">
                                  <p:stCondLst>
                                    <p:cond delay="0"/>
                                  </p:stCondLst>
                                  <p:childTnLst>
                                    <p:set>
                                      <p:cBhvr>
                                        <p:cTn id="23" dur="1" fill="hold">
                                          <p:stCondLst>
                                            <p:cond delay="0"/>
                                          </p:stCondLst>
                                        </p:cTn>
                                        <p:tgtEl>
                                          <p:spTgt spid="43"/>
                                        </p:tgtEl>
                                        <p:attrNameLst>
                                          <p:attrName>style.visibility</p:attrName>
                                        </p:attrNameLst>
                                      </p:cBhvr>
                                      <p:to>
                                        <p:strVal val="visible"/>
                                      </p:to>
                                    </p:set>
                                    <p:animEffect transition="in" filter="fade">
                                      <p:cBhvr>
                                        <p:cTn id="24" dur="1000"/>
                                        <p:tgtEl>
                                          <p:spTgt spid="43"/>
                                        </p:tgtEl>
                                      </p:cBhvr>
                                    </p:animEffect>
                                  </p:childTnLst>
                                </p:cTn>
                              </p:par>
                            </p:childTnLst>
                          </p:cTn>
                        </p:par>
                        <p:par>
                          <p:cTn id="25" fill="hold">
                            <p:stCondLst>
                              <p:cond delay="3050"/>
                            </p:stCondLst>
                            <p:childTnLst>
                              <p:par>
                                <p:cTn id="26" presetID="53" presetClass="entr" presetSubtype="0" fill="hold" nodeType="afterEffect">
                                  <p:stCondLst>
                                    <p:cond delay="0"/>
                                  </p:stCondLst>
                                  <p:childTnLst>
                                    <p:set>
                                      <p:cBhvr>
                                        <p:cTn id="27" dur="1" fill="hold">
                                          <p:stCondLst>
                                            <p:cond delay="0"/>
                                          </p:stCondLst>
                                        </p:cTn>
                                        <p:tgtEl>
                                          <p:spTgt spid="26"/>
                                        </p:tgtEl>
                                        <p:attrNameLst>
                                          <p:attrName>style.visibility</p:attrName>
                                        </p:attrNameLst>
                                      </p:cBhvr>
                                      <p:to>
                                        <p:strVal val="visible"/>
                                      </p:to>
                                    </p:set>
                                    <p:anim calcmode="lin" valueType="num">
                                      <p:cBhvr>
                                        <p:cTn id="28" dur="1000" fill="hold"/>
                                        <p:tgtEl>
                                          <p:spTgt spid="26"/>
                                        </p:tgtEl>
                                        <p:attrNameLst>
                                          <p:attrName>ppt_w</p:attrName>
                                        </p:attrNameLst>
                                      </p:cBhvr>
                                      <p:tavLst>
                                        <p:tav tm="0">
                                          <p:val>
                                            <p:fltVal val="0"/>
                                          </p:val>
                                        </p:tav>
                                        <p:tav tm="100000">
                                          <p:val>
                                            <p:strVal val="#ppt_w"/>
                                          </p:val>
                                        </p:tav>
                                      </p:tavLst>
                                    </p:anim>
                                    <p:anim calcmode="lin" valueType="num">
                                      <p:cBhvr>
                                        <p:cTn id="29" dur="1000" fill="hold"/>
                                        <p:tgtEl>
                                          <p:spTgt spid="26"/>
                                        </p:tgtEl>
                                        <p:attrNameLst>
                                          <p:attrName>ppt_h</p:attrName>
                                        </p:attrNameLst>
                                      </p:cBhvr>
                                      <p:tavLst>
                                        <p:tav tm="0">
                                          <p:val>
                                            <p:fltVal val="0"/>
                                          </p:val>
                                        </p:tav>
                                        <p:tav tm="100000">
                                          <p:val>
                                            <p:strVal val="#ppt_h"/>
                                          </p:val>
                                        </p:tav>
                                      </p:tavLst>
                                    </p:anim>
                                    <p:animEffect transition="in" filter="fade">
                                      <p:cBhvr>
                                        <p:cTn id="30" dur="1000"/>
                                        <p:tgtEl>
                                          <p:spTgt spid="26"/>
                                        </p:tgtEl>
                                      </p:cBhvr>
                                    </p:animEffect>
                                  </p:childTnLst>
                                </p:cTn>
                              </p:par>
                              <p:par>
                                <p:cTn id="31" presetID="10" presetClass="entr" presetSubtype="0" fill="hold" nodeType="withEffect">
                                  <p:stCondLst>
                                    <p:cond delay="0"/>
                                  </p:stCondLst>
                                  <p:childTnLst>
                                    <p:set>
                                      <p:cBhvr>
                                        <p:cTn id="32" dur="1" fill="hold">
                                          <p:stCondLst>
                                            <p:cond delay="0"/>
                                          </p:stCondLst>
                                        </p:cTn>
                                        <p:tgtEl>
                                          <p:spTgt spid="3074"/>
                                        </p:tgtEl>
                                        <p:attrNameLst>
                                          <p:attrName>style.visibility</p:attrName>
                                        </p:attrNameLst>
                                      </p:cBhvr>
                                      <p:to>
                                        <p:strVal val="visible"/>
                                      </p:to>
                                    </p:set>
                                    <p:animEffect transition="in" filter="fade">
                                      <p:cBhvr>
                                        <p:cTn id="33" dur="2000"/>
                                        <p:tgtEl>
                                          <p:spTgt spid="3074"/>
                                        </p:tgtEl>
                                      </p:cBhvr>
                                    </p:animEffect>
                                  </p:childTnLst>
                                </p:cTn>
                              </p:par>
                              <p:par>
                                <p:cTn id="34" presetID="10" presetClass="entr" presetSubtype="0" fill="hold" nodeType="withEffect">
                                  <p:stCondLst>
                                    <p:cond delay="0"/>
                                  </p:stCondLst>
                                  <p:childTnLst>
                                    <p:set>
                                      <p:cBhvr>
                                        <p:cTn id="35" dur="1" fill="hold">
                                          <p:stCondLst>
                                            <p:cond delay="0"/>
                                          </p:stCondLst>
                                        </p:cTn>
                                        <p:tgtEl>
                                          <p:spTgt spid="2"/>
                                        </p:tgtEl>
                                        <p:attrNameLst>
                                          <p:attrName>style.visibility</p:attrName>
                                        </p:attrNameLst>
                                      </p:cBhvr>
                                      <p:to>
                                        <p:strVal val="visible"/>
                                      </p:to>
                                    </p:set>
                                    <p:animEffect transition="in" filter="fade">
                                      <p:cBhvr>
                                        <p:cTn id="36" dur="2000"/>
                                        <p:tgtEl>
                                          <p:spTgt spid="2"/>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fade">
                                      <p:cBhvr>
                                        <p:cTn id="39" dur="2000"/>
                                        <p:tgtEl>
                                          <p:spTgt spid="14"/>
                                        </p:tgtEl>
                                      </p:cBhvr>
                                    </p:animEffect>
                                  </p:childTnLst>
                                </p:cTn>
                              </p:par>
                              <p:par>
                                <p:cTn id="40" presetID="10" presetClass="entr" presetSubtype="0" fill="hold" nodeType="withEffect">
                                  <p:stCondLst>
                                    <p:cond delay="0"/>
                                  </p:stCondLst>
                                  <p:childTnLst>
                                    <p:set>
                                      <p:cBhvr>
                                        <p:cTn id="41" dur="1" fill="hold">
                                          <p:stCondLst>
                                            <p:cond delay="0"/>
                                          </p:stCondLst>
                                        </p:cTn>
                                        <p:tgtEl>
                                          <p:spTgt spid="32"/>
                                        </p:tgtEl>
                                        <p:attrNameLst>
                                          <p:attrName>style.visibility</p:attrName>
                                        </p:attrNameLst>
                                      </p:cBhvr>
                                      <p:to>
                                        <p:strVal val="visible"/>
                                      </p:to>
                                    </p:set>
                                    <p:animEffect transition="in" filter="fade">
                                      <p:cBhvr>
                                        <p:cTn id="42" dur="2000"/>
                                        <p:tgtEl>
                                          <p:spTgt spid="32"/>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40"/>
                                        </p:tgtEl>
                                        <p:attrNameLst>
                                          <p:attrName>style.visibility</p:attrName>
                                        </p:attrNameLst>
                                      </p:cBhvr>
                                      <p:to>
                                        <p:strVal val="visible"/>
                                      </p:to>
                                    </p:set>
                                    <p:animEffect transition="in" filter="fade">
                                      <p:cBhvr>
                                        <p:cTn id="45" dur="2000"/>
                                        <p:tgtEl>
                                          <p:spTgt spid="40"/>
                                        </p:tgtEl>
                                      </p:cBhvr>
                                    </p:animEffect>
                                  </p:childTnLst>
                                </p:cTn>
                              </p:par>
                              <p:par>
                                <p:cTn id="46" presetID="10" presetClass="entr" presetSubtype="0" fill="hold" nodeType="withEffect">
                                  <p:stCondLst>
                                    <p:cond delay="0"/>
                                  </p:stCondLst>
                                  <p:childTnLst>
                                    <p:set>
                                      <p:cBhvr>
                                        <p:cTn id="47" dur="1" fill="hold">
                                          <p:stCondLst>
                                            <p:cond delay="0"/>
                                          </p:stCondLst>
                                        </p:cTn>
                                        <p:tgtEl>
                                          <p:spTgt spid="33"/>
                                        </p:tgtEl>
                                        <p:attrNameLst>
                                          <p:attrName>style.visibility</p:attrName>
                                        </p:attrNameLst>
                                      </p:cBhvr>
                                      <p:to>
                                        <p:strVal val="visible"/>
                                      </p:to>
                                    </p:set>
                                    <p:animEffect transition="in" filter="fade">
                                      <p:cBhvr>
                                        <p:cTn id="48" dur="2000"/>
                                        <p:tgtEl>
                                          <p:spTgt spid="33"/>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41"/>
                                        </p:tgtEl>
                                        <p:attrNameLst>
                                          <p:attrName>style.visibility</p:attrName>
                                        </p:attrNameLst>
                                      </p:cBhvr>
                                      <p:to>
                                        <p:strVal val="visible"/>
                                      </p:to>
                                    </p:set>
                                    <p:animEffect transition="in" filter="fade">
                                      <p:cBhvr>
                                        <p:cTn id="51" dur="2000"/>
                                        <p:tgtEl>
                                          <p:spTgt spid="41"/>
                                        </p:tgtEl>
                                      </p:cBhvr>
                                    </p:animEffect>
                                  </p:childTnLst>
                                </p:cTn>
                              </p:par>
                              <p:par>
                                <p:cTn id="52" presetID="10" presetClass="entr" presetSubtype="0" fill="hold" nodeType="withEffect">
                                  <p:stCondLst>
                                    <p:cond delay="0"/>
                                  </p:stCondLst>
                                  <p:childTnLst>
                                    <p:set>
                                      <p:cBhvr>
                                        <p:cTn id="53" dur="1" fill="hold">
                                          <p:stCondLst>
                                            <p:cond delay="0"/>
                                          </p:stCondLst>
                                        </p:cTn>
                                        <p:tgtEl>
                                          <p:spTgt spid="34"/>
                                        </p:tgtEl>
                                        <p:attrNameLst>
                                          <p:attrName>style.visibility</p:attrName>
                                        </p:attrNameLst>
                                      </p:cBhvr>
                                      <p:to>
                                        <p:strVal val="visible"/>
                                      </p:to>
                                    </p:set>
                                    <p:animEffect transition="in" filter="fade">
                                      <p:cBhvr>
                                        <p:cTn id="54" dur="2000"/>
                                        <p:tgtEl>
                                          <p:spTgt spid="34"/>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42"/>
                                        </p:tgtEl>
                                        <p:attrNameLst>
                                          <p:attrName>style.visibility</p:attrName>
                                        </p:attrNameLst>
                                      </p:cBhvr>
                                      <p:to>
                                        <p:strVal val="visible"/>
                                      </p:to>
                                    </p:set>
                                    <p:animEffect transition="in" filter="fade">
                                      <p:cBhvr>
                                        <p:cTn id="57" dur="2000"/>
                                        <p:tgtEl>
                                          <p:spTgt spid="42"/>
                                        </p:tgtEl>
                                      </p:cBhvr>
                                    </p:animEffect>
                                  </p:childTnLst>
                                </p:cTn>
                              </p:par>
                              <p:par>
                                <p:cTn id="58" presetID="10" presetClass="entr" presetSubtype="0" fill="hold" nodeType="withEffect">
                                  <p:stCondLst>
                                    <p:cond delay="0"/>
                                  </p:stCondLst>
                                  <p:childTnLst>
                                    <p:set>
                                      <p:cBhvr>
                                        <p:cTn id="59" dur="1" fill="hold">
                                          <p:stCondLst>
                                            <p:cond delay="0"/>
                                          </p:stCondLst>
                                        </p:cTn>
                                        <p:tgtEl>
                                          <p:spTgt spid="37"/>
                                        </p:tgtEl>
                                        <p:attrNameLst>
                                          <p:attrName>style.visibility</p:attrName>
                                        </p:attrNameLst>
                                      </p:cBhvr>
                                      <p:to>
                                        <p:strVal val="visible"/>
                                      </p:to>
                                    </p:set>
                                    <p:animEffect transition="in" filter="fade">
                                      <p:cBhvr>
                                        <p:cTn id="60" dur="2000"/>
                                        <p:tgtEl>
                                          <p:spTgt spid="37"/>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44"/>
                                        </p:tgtEl>
                                        <p:attrNameLst>
                                          <p:attrName>style.visibility</p:attrName>
                                        </p:attrNameLst>
                                      </p:cBhvr>
                                      <p:to>
                                        <p:strVal val="visible"/>
                                      </p:to>
                                    </p:set>
                                    <p:animEffect transition="in" filter="fade">
                                      <p:cBhvr>
                                        <p:cTn id="63" dur="2000"/>
                                        <p:tgtEl>
                                          <p:spTgt spid="44"/>
                                        </p:tgtEl>
                                      </p:cBhvr>
                                    </p:animEffect>
                                  </p:childTnLst>
                                </p:cTn>
                              </p:par>
                              <p:par>
                                <p:cTn id="64" presetID="10" presetClass="entr" presetSubtype="0" fill="hold" nodeType="with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2000"/>
                                        <p:tgtEl>
                                          <p:spTgt spid="38"/>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45"/>
                                        </p:tgtEl>
                                        <p:attrNameLst>
                                          <p:attrName>style.visibility</p:attrName>
                                        </p:attrNameLst>
                                      </p:cBhvr>
                                      <p:to>
                                        <p:strVal val="visible"/>
                                      </p:to>
                                    </p:set>
                                    <p:animEffect transition="in" filter="fade">
                                      <p:cBhvr>
                                        <p:cTn id="69" dur="2000"/>
                                        <p:tgtEl>
                                          <p:spTgt spid="45"/>
                                        </p:tgtEl>
                                      </p:cBhvr>
                                    </p:animEffect>
                                  </p:childTnLst>
                                </p:cTn>
                              </p:par>
                              <p:par>
                                <p:cTn id="70" presetID="10" presetClass="entr" presetSubtype="0" fill="hold" nodeType="with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2000"/>
                                        <p:tgtEl>
                                          <p:spTgt spid="39"/>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46"/>
                                        </p:tgtEl>
                                        <p:attrNameLst>
                                          <p:attrName>style.visibility</p:attrName>
                                        </p:attrNameLst>
                                      </p:cBhvr>
                                      <p:to>
                                        <p:strVal val="visible"/>
                                      </p:to>
                                    </p:set>
                                    <p:animEffect transition="in" filter="fade">
                                      <p:cBhvr>
                                        <p:cTn id="75" dur="2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14" grpId="0"/>
      <p:bldP spid="40" grpId="0"/>
      <p:bldP spid="41" grpId="0"/>
      <p:bldP spid="42" grpId="0"/>
      <p:bldP spid="43" grpId="0"/>
      <p:bldP spid="44" grpId="0"/>
      <p:bldP spid="45" grpId="0"/>
      <p:bldP spid="46" grpId="0"/>
      <p:bldP spid="21" grpId="0"/>
    </p:bldLst>
  </p:timing>
</p:sld>
</file>

<file path=ppt/slides/slide330.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fa-IR"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اولیا ومربّیان</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امام علي</a:t>
                      </a:r>
                      <a:r>
                        <a:rPr lang="fa-IR"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(ع) </a:t>
                      </a:r>
                      <a:r>
                        <a:rPr lang="ar-SA"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 كيست؟</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1800" b="1" kern="1200" dirty="0" smtClean="0">
                          <a:solidFill>
                            <a:schemeClr val="tx1"/>
                          </a:solidFill>
                          <a:latin typeface="+mn-lt"/>
                          <a:ea typeface="+mn-ea"/>
                          <a:cs typeface="B Lotus" pitchFamily="2" charset="-78"/>
                        </a:rPr>
                        <a:t>امام علي</a:t>
                      </a:r>
                      <a:r>
                        <a:rPr lang="fa-IR"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(ع) </a:t>
                      </a:r>
                      <a:r>
                        <a:rPr lang="fa-IR" sz="1800" b="1" kern="1200" dirty="0" smtClean="0">
                          <a:solidFill>
                            <a:schemeClr val="tx1"/>
                          </a:solidFill>
                          <a:latin typeface="+mn-lt"/>
                          <a:ea typeface="+mn-ea"/>
                          <a:cs typeface="B Lotus" pitchFamily="2" charset="-78"/>
                        </a:rPr>
                        <a:t>همان كسي است كه خداوند سبحان با تأكيدخاصّي به پيامبرش مي‏فرمايد:</a:t>
                      </a:r>
                      <a:endParaRPr lang="en-US" sz="1800" b="1" kern="1200" dirty="0" smtClean="0">
                        <a:solidFill>
                          <a:schemeClr val="tx1"/>
                        </a:solidFill>
                        <a:latin typeface="+mn-lt"/>
                        <a:ea typeface="+mn-ea"/>
                        <a:cs typeface="B Lotus" pitchFamily="2" charset="-78"/>
                      </a:endParaRPr>
                    </a:p>
                    <a:p>
                      <a:pPr algn="just" rtl="1">
                        <a:lnSpc>
                          <a:spcPct val="150000"/>
                        </a:lnSpc>
                      </a:pPr>
                      <a:r>
                        <a:rPr lang="en-US" sz="1800" b="1" kern="1200" dirty="0" smtClean="0">
                          <a:solidFill>
                            <a:schemeClr val="tx1"/>
                          </a:solidFill>
                          <a:latin typeface="+mn-lt"/>
                          <a:ea typeface="+mn-ea"/>
                          <a:cs typeface="B Lotus" pitchFamily="2" charset="-78"/>
                        </a:rPr>
                        <a:t>]</a:t>
                      </a:r>
                      <a:r>
                        <a:rPr lang="fa-IR" sz="1800" b="1" kern="1200" dirty="0" smtClean="0">
                          <a:solidFill>
                            <a:schemeClr val="tx1"/>
                          </a:solidFill>
                          <a:latin typeface="+mn-lt"/>
                          <a:ea typeface="+mn-ea"/>
                          <a:cs typeface="B Lotus" pitchFamily="2" charset="-78"/>
                        </a:rPr>
                        <a:t>يا أَيهَا الرَّسُولُ بَلِّغْ ما أُنْزِلَ إِلَيكَ مِنْ رَبِّكَ وَ إِنْ لَمْ تَفْعَلْ فَما بَلَّغْتَ رِسالَتَهُ وَ اللَّهُ يعْصِمُكَ مِنَ النَّاسِ إِنَّ اللَّهَ لا يهْدِي الْقَوْمَ الْكافِرينَ</a:t>
                      </a:r>
                      <a:r>
                        <a:rPr lang="en-US" sz="1800" b="1" kern="1200" dirty="0" smtClean="0">
                          <a:solidFill>
                            <a:schemeClr val="tx1"/>
                          </a:solidFill>
                          <a:latin typeface="+mn-lt"/>
                          <a:ea typeface="+mn-ea"/>
                          <a:cs typeface="B Lotus" pitchFamily="2" charset="-78"/>
                        </a:rPr>
                        <a:t>[</a:t>
                      </a:r>
                      <a:r>
                        <a:rPr lang="fa-IR" sz="1800" b="0" kern="1200" baseline="300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baseline="30000" dirty="0" smtClean="0">
                          <a:solidFill>
                            <a:schemeClr val="tx1"/>
                          </a:solidFill>
                          <a:effectLst>
                            <a:glow rad="139700">
                              <a:schemeClr val="accent2">
                                <a:satMod val="175000"/>
                                <a:alpha val="40000"/>
                              </a:schemeClr>
                            </a:glow>
                          </a:effectLst>
                          <a:latin typeface="+mn-lt"/>
                          <a:ea typeface="+mn-ea"/>
                          <a:cs typeface="B Lotus" pitchFamily="2" charset="-78"/>
                        </a:rPr>
                        <a:t> </a:t>
                      </a:r>
                      <a:r>
                        <a:rPr lang="fa-IR" sz="1800" b="1" kern="1200" dirty="0" smtClean="0">
                          <a:solidFill>
                            <a:schemeClr val="tx1"/>
                          </a:solidFill>
                          <a:latin typeface="+mn-lt"/>
                          <a:ea typeface="+mn-ea"/>
                          <a:cs typeface="B Lotus" pitchFamily="2" charset="-78"/>
                        </a:rPr>
                        <a:t>؛ «اى پيامبر! آنچه از طرف پروردگارت بر تو نازل شده است، كاملًا (به مردم) برسان! و اگر نكنى، رسالت او را انجام نداده‏اى! خداوند تو را از (خطرات احتمالى) مردم، نگاه مى‏دارد و جمعيّت كافران (لجوج) را هدايت نمى‏كند.»</a:t>
                      </a:r>
                      <a:endParaRPr lang="en-US" sz="1800" b="1" kern="1200" dirty="0" smtClean="0">
                        <a:solidFill>
                          <a:schemeClr val="tx1"/>
                        </a:solidFill>
                        <a:latin typeface="+mn-lt"/>
                        <a:ea typeface="+mn-ea"/>
                        <a:cs typeface="B Lotus" pitchFamily="2" charset="-78"/>
                      </a:endParaRPr>
                    </a:p>
                    <a:p>
                      <a:pPr algn="just" rtl="1">
                        <a:lnSpc>
                          <a:spcPct val="150000"/>
                        </a:lnSpc>
                      </a:pPr>
                      <a:r>
                        <a:rPr lang="fa-IR"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امام علي(ع) كيست؟</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1800" b="1" kern="1200" dirty="0" smtClean="0">
                          <a:solidFill>
                            <a:schemeClr val="tx1"/>
                          </a:solidFill>
                          <a:latin typeface="+mn-lt"/>
                          <a:ea typeface="+mn-ea"/>
                          <a:cs typeface="B Lotus" pitchFamily="2" charset="-78"/>
                        </a:rPr>
                        <a:t>همان كسي است كه وقتي پيامبر</a:t>
                      </a:r>
                      <a:r>
                        <a:rPr lang="en-US" sz="1800" b="1" kern="1200" dirty="0" smtClean="0">
                          <a:solidFill>
                            <a:schemeClr val="tx1"/>
                          </a:solidFill>
                          <a:latin typeface="+mn-lt"/>
                          <a:ea typeface="+mn-ea"/>
                          <a:cs typeface="B Lotus" pitchFamily="2" charset="-78"/>
                        </a:rPr>
                        <a:t>-</a:t>
                      </a:r>
                      <a:r>
                        <a:rPr lang="fa-IR" sz="1800" b="1" kern="1200" dirty="0" smtClean="0">
                          <a:solidFill>
                            <a:schemeClr val="tx1"/>
                          </a:solidFill>
                          <a:latin typeface="+mn-lt"/>
                          <a:ea typeface="+mn-ea"/>
                          <a:cs typeface="B Lotus" pitchFamily="2" charset="-78"/>
                        </a:rPr>
                        <a:t>در روز غدير، اورا به عنوان خليفه وجانشين خود معرّفي نمود، خداوند خبر يأس ونااميدي کافران رادراين روز به مسلمانان داد:</a:t>
                      </a:r>
                      <a:endParaRPr lang="en-US" sz="1800" b="1" kern="1200" dirty="0" smtClean="0">
                        <a:solidFill>
                          <a:schemeClr val="tx1"/>
                        </a:solidFill>
                        <a:latin typeface="+mn-lt"/>
                        <a:ea typeface="+mn-ea"/>
                        <a:cs typeface="B Lotus" pitchFamily="2" charset="-78"/>
                      </a:endParaRPr>
                    </a:p>
                    <a:p>
                      <a:pPr algn="just" rtl="1">
                        <a:lnSpc>
                          <a:spcPct val="150000"/>
                        </a:lnSpc>
                      </a:pPr>
                      <a:r>
                        <a:rPr lang="en-US" sz="1800" b="1" kern="1200" dirty="0" smtClean="0">
                          <a:solidFill>
                            <a:schemeClr val="tx1"/>
                          </a:solidFill>
                          <a:latin typeface="+mn-lt"/>
                          <a:ea typeface="+mn-ea"/>
                          <a:cs typeface="B Lotus" pitchFamily="2" charset="-78"/>
                        </a:rPr>
                        <a:t>]</a:t>
                      </a:r>
                      <a:r>
                        <a:rPr lang="ar-SA" sz="1800" b="1" kern="1200" dirty="0" smtClean="0">
                          <a:solidFill>
                            <a:schemeClr val="tx1"/>
                          </a:solidFill>
                          <a:latin typeface="+mn-lt"/>
                          <a:ea typeface="+mn-ea"/>
                          <a:cs typeface="B Lotus" pitchFamily="2" charset="-78"/>
                        </a:rPr>
                        <a:t>الْيوْمَ يَئِسَ الَّذينَ كَفَرُوا مِنْ دينِكُمْ فَلا تَخْشَوْهُمْ وَ اخْشَوْنِ الْيوْمَ</a:t>
                      </a:r>
                      <a:r>
                        <a:rPr lang="en-US" sz="1800" b="1" kern="1200" dirty="0" smtClean="0">
                          <a:solidFill>
                            <a:schemeClr val="tx1"/>
                          </a:solidFill>
                          <a:latin typeface="+mn-lt"/>
                          <a:ea typeface="+mn-ea"/>
                          <a:cs typeface="B Lotus" pitchFamily="2" charset="-78"/>
                        </a:rPr>
                        <a:t>[</a:t>
                      </a:r>
                      <a:r>
                        <a:rPr lang="fa-IR" sz="1800" b="0" kern="1200" baseline="300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baseline="30000" dirty="0" smtClean="0">
                          <a:solidFill>
                            <a:schemeClr val="tx1"/>
                          </a:solidFill>
                          <a:effectLst>
                            <a:glow rad="139700">
                              <a:schemeClr val="accent2">
                                <a:satMod val="175000"/>
                                <a:alpha val="40000"/>
                              </a:schemeClr>
                            </a:glow>
                          </a:effectLst>
                          <a:latin typeface="+mn-lt"/>
                          <a:ea typeface="+mn-ea"/>
                          <a:cs typeface="B Lotus" pitchFamily="2" charset="-78"/>
                        </a:rPr>
                        <a:t> </a:t>
                      </a:r>
                      <a:r>
                        <a:rPr lang="fa-IR" sz="1800" b="0" kern="1200" baseline="300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baseline="30000" dirty="0" smtClean="0">
                          <a:solidFill>
                            <a:schemeClr val="tx1"/>
                          </a:solidFill>
                          <a:effectLst>
                            <a:glow rad="139700">
                              <a:schemeClr val="accent2">
                                <a:satMod val="175000"/>
                                <a:alpha val="40000"/>
                              </a:schemeClr>
                            </a:glow>
                          </a:effectLst>
                          <a:latin typeface="+mn-lt"/>
                          <a:ea typeface="+mn-ea"/>
                          <a:cs typeface="B Lotus" pitchFamily="2" charset="-78"/>
                        </a:rPr>
                        <a:t> </a:t>
                      </a:r>
                      <a:r>
                        <a:rPr lang="ar-SA" sz="1800" b="1" kern="1200" dirty="0" smtClean="0">
                          <a:solidFill>
                            <a:schemeClr val="tx1"/>
                          </a:solidFill>
                          <a:latin typeface="+mn-lt"/>
                          <a:ea typeface="+mn-ea"/>
                          <a:cs typeface="B Lotus" pitchFamily="2" charset="-78"/>
                        </a:rPr>
                        <a:t>؛«امروز، كافران از (زوال) آيين شما مأيوس شدند، بنابراين، از آن‏ها نترسيد! و از (مخالفت) من بترسيد.» </a:t>
                      </a:r>
                      <a:endParaRPr lang="fa-IR" sz="1800" b="1" kern="1200" dirty="0" smtClean="0">
                        <a:solidFill>
                          <a:schemeClr val="tx1"/>
                        </a:solidFill>
                        <a:latin typeface="+mn-lt"/>
                        <a:ea typeface="+mn-ea"/>
                        <a:cs typeface="B Lotus" pitchFamily="2" charset="-78"/>
                      </a:endParaRPr>
                    </a:p>
                    <a:p>
                      <a:pPr algn="just" rtl="1">
                        <a:lnSpc>
                          <a:spcPct val="150000"/>
                        </a:lnSpc>
                      </a:pPr>
                      <a:r>
                        <a:rPr lang="fa-IR" sz="1600" b="0" kern="1200" baseline="300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600" b="0" kern="1200" baseline="30000" dirty="0" smtClean="0">
                          <a:solidFill>
                            <a:schemeClr val="tx1"/>
                          </a:solidFill>
                          <a:effectLst>
                            <a:glow rad="139700">
                              <a:schemeClr val="accent2">
                                <a:satMod val="175000"/>
                                <a:alpha val="40000"/>
                              </a:schemeClr>
                            </a:glow>
                          </a:effectLst>
                          <a:latin typeface="+mn-lt"/>
                          <a:ea typeface="+mn-ea"/>
                          <a:cs typeface="B Lotus" pitchFamily="2" charset="-78"/>
                        </a:rPr>
                        <a:t> </a:t>
                      </a:r>
                      <a:r>
                        <a:rPr lang="ar-SA" sz="1600" b="0" kern="1200" dirty="0" smtClean="0">
                          <a:solidFill>
                            <a:schemeClr val="tx1"/>
                          </a:solidFill>
                          <a:latin typeface="+mn-lt"/>
                          <a:ea typeface="+mn-ea"/>
                          <a:cs typeface="B Lotus" pitchFamily="2" charset="-78"/>
                        </a:rPr>
                        <a:t>مائده: 67.</a:t>
                      </a:r>
                      <a:endParaRPr lang="en-US" sz="1600" b="1" kern="1200" dirty="0" smtClean="0">
                        <a:solidFill>
                          <a:schemeClr val="tx1"/>
                        </a:solidFill>
                        <a:latin typeface="+mn-lt"/>
                        <a:ea typeface="+mn-ea"/>
                        <a:cs typeface="B Lotus" pitchFamily="2" charset="-78"/>
                      </a:endParaRPr>
                    </a:p>
                    <a:p>
                      <a:pPr algn="just" rtl="1">
                        <a:lnSpc>
                          <a:spcPct val="150000"/>
                        </a:lnSpc>
                      </a:pPr>
                      <a:r>
                        <a:rPr lang="fa-IR" sz="1600" b="0" kern="1200" baseline="300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600" b="0" kern="1200" baseline="30000" dirty="0" smtClean="0">
                          <a:solidFill>
                            <a:schemeClr val="tx1"/>
                          </a:solidFill>
                          <a:effectLst>
                            <a:glow rad="139700">
                              <a:schemeClr val="accent2">
                                <a:satMod val="175000"/>
                                <a:alpha val="40000"/>
                              </a:schemeClr>
                            </a:glow>
                          </a:effectLst>
                          <a:latin typeface="+mn-lt"/>
                          <a:ea typeface="+mn-ea"/>
                          <a:cs typeface="B Lotus" pitchFamily="2" charset="-78"/>
                        </a:rPr>
                        <a:t> </a:t>
                      </a:r>
                      <a:r>
                        <a:rPr lang="fa-IR" sz="1600" b="0" kern="1200" baseline="300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600" b="0" kern="1200" baseline="30000" dirty="0" smtClean="0">
                          <a:solidFill>
                            <a:schemeClr val="tx1"/>
                          </a:solidFill>
                          <a:effectLst>
                            <a:glow rad="139700">
                              <a:schemeClr val="accent2">
                                <a:satMod val="175000"/>
                                <a:alpha val="40000"/>
                              </a:schemeClr>
                            </a:glow>
                          </a:effectLst>
                          <a:latin typeface="+mn-lt"/>
                          <a:ea typeface="+mn-ea"/>
                          <a:cs typeface="B Lotus" pitchFamily="2" charset="-78"/>
                        </a:rPr>
                        <a:t> </a:t>
                      </a:r>
                      <a:r>
                        <a:rPr lang="ar-SA" sz="1600" b="0" kern="1200" dirty="0" smtClean="0">
                          <a:solidFill>
                            <a:schemeClr val="tx1"/>
                          </a:solidFill>
                          <a:latin typeface="+mn-lt"/>
                          <a:ea typeface="+mn-ea"/>
                          <a:cs typeface="B Lotus" pitchFamily="2" charset="-78"/>
                        </a:rPr>
                        <a:t> همان:3.</a:t>
                      </a:r>
                      <a:endParaRPr lang="en-US" sz="16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234384" y="122418"/>
            <a:ext cx="2110585"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وششم</a:t>
            </a:r>
          </a:p>
          <a:p>
            <a:pPr algn="ctr"/>
            <a:r>
              <a:rPr lang="fa-IR" sz="1700" b="1" dirty="0" smtClean="0">
                <a:effectLst>
                  <a:glow rad="101600">
                    <a:schemeClr val="accent3">
                      <a:satMod val="175000"/>
                      <a:alpha val="40000"/>
                    </a:schemeClr>
                  </a:glow>
                </a:effectLst>
                <a:cs typeface="B Mitra" pitchFamily="2" charset="-78"/>
              </a:rPr>
              <a:t>قالب توصیفی</a:t>
            </a:r>
          </a:p>
        </p:txBody>
      </p:sp>
      <p:sp>
        <p:nvSpPr>
          <p:cNvPr id="303105" name="Rectangle 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03108" name="Rectangle 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1" name="Rounded Rectangle 10">
            <a:hlinkClick r:id="rId9" action="ppaction://hlinksldjump">
              <a:snd r:embed="rId5" name="thbad.wav"/>
            </a:hlinkClick>
            <a:hlinkHover r:id="" action="ppaction://noaction">
              <a:snd r:embed="rId6" name="0.wav"/>
            </a:hlinkHover>
          </p:cNvPr>
          <p:cNvSpPr/>
          <p:nvPr/>
        </p:nvSpPr>
        <p:spPr>
          <a:xfrm>
            <a:off x="242886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0"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1" action="ppaction://hlinksldjump">
              <a:snd r:embed="rId5" name="thbad.wav"/>
            </a:hlinkClick>
            <a:hlinkHover r:id="" action="ppaction://noaction">
              <a:snd r:embed="rId6" name="0.wav"/>
            </a:hlinkHover>
          </p:cNvPr>
          <p:cNvSpPr/>
          <p:nvPr/>
        </p:nvSpPr>
        <p:spPr>
          <a:xfrm>
            <a:off x="157160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2" action="ppaction://hlinksldjump">
              <a:snd r:embed="rId5" name="thbad.wav"/>
            </a:hlinkClick>
            <a:hlinkHover r:id="" action="ppaction://noaction">
              <a:snd r:embed="rId6" name="0.wav"/>
            </a:hlinkHover>
          </p:cNvPr>
          <p:cNvSpPr/>
          <p:nvPr/>
        </p:nvSpPr>
        <p:spPr>
          <a:xfrm>
            <a:off x="114297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3" action="ppaction://hlinksldjump">
              <a:snd r:embed="rId5" name="thbad.wav"/>
            </a:hlinkClick>
            <a:hlinkHover r:id="" action="ppaction://noaction">
              <a:snd r:embed="rId6" name="0.wav"/>
            </a:hlinkHover>
          </p:cNvPr>
          <p:cNvSpPr/>
          <p:nvPr/>
        </p:nvSpPr>
        <p:spPr>
          <a:xfrm>
            <a:off x="714348"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4" action="ppaction://hlinksldjump">
              <a:snd r:embed="rId5" name="thbad.wav"/>
            </a:hlinkClick>
            <a:hlinkHover r:id="" action="ppaction://noaction">
              <a:snd r:embed="rId6" name="0.wav"/>
            </a:hlinkHover>
          </p:cNvPr>
          <p:cNvSpPr/>
          <p:nvPr/>
        </p:nvSpPr>
        <p:spPr>
          <a:xfrm>
            <a:off x="28572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additive="base">
                                        <p:cTn id="31" dur="1000" fill="hold"/>
                                        <p:tgtEl>
                                          <p:spTgt spid="11"/>
                                        </p:tgtEl>
                                        <p:attrNameLst>
                                          <p:attrName>ppt_x</p:attrName>
                                        </p:attrNameLst>
                                      </p:cBhvr>
                                      <p:tavLst>
                                        <p:tav tm="0">
                                          <p:val>
                                            <p:strVal val="0-#ppt_w/2"/>
                                          </p:val>
                                        </p:tav>
                                        <p:tav tm="100000">
                                          <p:val>
                                            <p:strVal val="#ppt_x"/>
                                          </p:val>
                                        </p:tav>
                                      </p:tavLst>
                                    </p:anim>
                                    <p:anim calcmode="lin" valueType="num">
                                      <p:cBhvr additive="base">
                                        <p:cTn id="32" dur="1000" fill="hold"/>
                                        <p:tgtEl>
                                          <p:spTgt spid="11"/>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 calcmode="lin" valueType="num">
                                      <p:cBhvr additive="base">
                                        <p:cTn id="35" dur="1000" fill="hold"/>
                                        <p:tgtEl>
                                          <p:spTgt spid="12"/>
                                        </p:tgtEl>
                                        <p:attrNameLst>
                                          <p:attrName>ppt_x</p:attrName>
                                        </p:attrNameLst>
                                      </p:cBhvr>
                                      <p:tavLst>
                                        <p:tav tm="0">
                                          <p:val>
                                            <p:strVal val="0-#ppt_w/2"/>
                                          </p:val>
                                        </p:tav>
                                        <p:tav tm="100000">
                                          <p:val>
                                            <p:strVal val="#ppt_x"/>
                                          </p:val>
                                        </p:tav>
                                      </p:tavLst>
                                    </p:anim>
                                    <p:anim calcmode="lin" valueType="num">
                                      <p:cBhvr additive="base">
                                        <p:cTn id="36" dur="1000" fill="hold"/>
                                        <p:tgtEl>
                                          <p:spTgt spid="12"/>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3"/>
                                        </p:tgtEl>
                                        <p:attrNameLst>
                                          <p:attrName>style.visibility</p:attrName>
                                        </p:attrNameLst>
                                      </p:cBhvr>
                                      <p:to>
                                        <p:strVal val="visible"/>
                                      </p:to>
                                    </p:set>
                                    <p:anim calcmode="lin" valueType="num">
                                      <p:cBhvr additive="base">
                                        <p:cTn id="39" dur="1000" fill="hold"/>
                                        <p:tgtEl>
                                          <p:spTgt spid="13"/>
                                        </p:tgtEl>
                                        <p:attrNameLst>
                                          <p:attrName>ppt_x</p:attrName>
                                        </p:attrNameLst>
                                      </p:cBhvr>
                                      <p:tavLst>
                                        <p:tav tm="0">
                                          <p:val>
                                            <p:strVal val="0-#ppt_w/2"/>
                                          </p:val>
                                        </p:tav>
                                        <p:tav tm="100000">
                                          <p:val>
                                            <p:strVal val="#ppt_x"/>
                                          </p:val>
                                        </p:tav>
                                      </p:tavLst>
                                    </p:anim>
                                    <p:anim calcmode="lin" valueType="num">
                                      <p:cBhvr additive="base">
                                        <p:cTn id="40" dur="1000" fill="hold"/>
                                        <p:tgtEl>
                                          <p:spTgt spid="13"/>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4"/>
                                        </p:tgtEl>
                                        <p:attrNameLst>
                                          <p:attrName>style.visibility</p:attrName>
                                        </p:attrNameLst>
                                      </p:cBhvr>
                                      <p:to>
                                        <p:strVal val="visible"/>
                                      </p:to>
                                    </p:set>
                                    <p:anim calcmode="lin" valueType="num">
                                      <p:cBhvr additive="base">
                                        <p:cTn id="43" dur="1000" fill="hold"/>
                                        <p:tgtEl>
                                          <p:spTgt spid="14"/>
                                        </p:tgtEl>
                                        <p:attrNameLst>
                                          <p:attrName>ppt_x</p:attrName>
                                        </p:attrNameLst>
                                      </p:cBhvr>
                                      <p:tavLst>
                                        <p:tav tm="0">
                                          <p:val>
                                            <p:strVal val="0-#ppt_w/2"/>
                                          </p:val>
                                        </p:tav>
                                        <p:tav tm="100000">
                                          <p:val>
                                            <p:strVal val="#ppt_x"/>
                                          </p:val>
                                        </p:tav>
                                      </p:tavLst>
                                    </p:anim>
                                    <p:anim calcmode="lin" valueType="num">
                                      <p:cBhvr additive="base">
                                        <p:cTn id="44" dur="1000" fill="hold"/>
                                        <p:tgtEl>
                                          <p:spTgt spid="14"/>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5"/>
                                        </p:tgtEl>
                                        <p:attrNameLst>
                                          <p:attrName>style.visibility</p:attrName>
                                        </p:attrNameLst>
                                      </p:cBhvr>
                                      <p:to>
                                        <p:strVal val="visible"/>
                                      </p:to>
                                    </p:set>
                                    <p:anim calcmode="lin" valueType="num">
                                      <p:cBhvr additive="base">
                                        <p:cTn id="47" dur="1000" fill="hold"/>
                                        <p:tgtEl>
                                          <p:spTgt spid="15"/>
                                        </p:tgtEl>
                                        <p:attrNameLst>
                                          <p:attrName>ppt_x</p:attrName>
                                        </p:attrNameLst>
                                      </p:cBhvr>
                                      <p:tavLst>
                                        <p:tav tm="0">
                                          <p:val>
                                            <p:strVal val="0-#ppt_w/2"/>
                                          </p:val>
                                        </p:tav>
                                        <p:tav tm="100000">
                                          <p:val>
                                            <p:strVal val="#ppt_x"/>
                                          </p:val>
                                        </p:tav>
                                      </p:tavLst>
                                    </p:anim>
                                    <p:anim calcmode="lin" valueType="num">
                                      <p:cBhvr additive="base">
                                        <p:cTn id="48" dur="1000" fill="hold"/>
                                        <p:tgtEl>
                                          <p:spTgt spid="15"/>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6"/>
                                        </p:tgtEl>
                                        <p:attrNameLst>
                                          <p:attrName>style.visibility</p:attrName>
                                        </p:attrNameLst>
                                      </p:cBhvr>
                                      <p:to>
                                        <p:strVal val="visible"/>
                                      </p:to>
                                    </p:set>
                                    <p:anim calcmode="lin" valueType="num">
                                      <p:cBhvr additive="base">
                                        <p:cTn id="51" dur="1000" fill="hold"/>
                                        <p:tgtEl>
                                          <p:spTgt spid="16"/>
                                        </p:tgtEl>
                                        <p:attrNameLst>
                                          <p:attrName>ppt_x</p:attrName>
                                        </p:attrNameLst>
                                      </p:cBhvr>
                                      <p:tavLst>
                                        <p:tav tm="0">
                                          <p:val>
                                            <p:strVal val="0-#ppt_w/2"/>
                                          </p:val>
                                        </p:tav>
                                        <p:tav tm="100000">
                                          <p:val>
                                            <p:strVal val="#ppt_x"/>
                                          </p:val>
                                        </p:tav>
                                      </p:tavLst>
                                    </p:anim>
                                    <p:anim calcmode="lin" valueType="num">
                                      <p:cBhvr additive="base">
                                        <p:cTn id="52" dur="1000" fill="hold"/>
                                        <p:tgtEl>
                                          <p:spTgt spid="16"/>
                                        </p:tgtEl>
                                        <p:attrNameLst>
                                          <p:attrName>ppt_y</p:attrName>
                                        </p:attrNameLst>
                                      </p:cBhvr>
                                      <p:tavLst>
                                        <p:tav tm="0">
                                          <p:val>
                                            <p:strVal val="#ppt_y"/>
                                          </p:val>
                                        </p:tav>
                                        <p:tav tm="100000">
                                          <p:val>
                                            <p:strVal val="#ppt_y"/>
                                          </p:val>
                                        </p:tav>
                                      </p:tavLst>
                                    </p:anim>
                                  </p:childTnLst>
                                </p:cTn>
                              </p:par>
                            </p:childTnLst>
                          </p:cTn>
                        </p:par>
                        <p:par>
                          <p:cTn id="53" fill="hold">
                            <p:stCondLst>
                              <p:cond delay="2000"/>
                            </p:stCondLst>
                            <p:childTnLst>
                              <p:par>
                                <p:cTn id="54" presetID="10" presetClass="entr" presetSubtype="0" fill="hold" nodeType="afterEffect">
                                  <p:stCondLst>
                                    <p:cond delay="0"/>
                                  </p:stCondLst>
                                  <p:childTnLst>
                                    <p:set>
                                      <p:cBhvr>
                                        <p:cTn id="55" dur="1" fill="hold">
                                          <p:stCondLst>
                                            <p:cond delay="0"/>
                                          </p:stCondLst>
                                        </p:cTn>
                                        <p:tgtEl>
                                          <p:spTgt spid="30"/>
                                        </p:tgtEl>
                                        <p:attrNameLst>
                                          <p:attrName>style.visibility</p:attrName>
                                        </p:attrNameLst>
                                      </p:cBhvr>
                                      <p:to>
                                        <p:strVal val="visible"/>
                                      </p:to>
                                    </p:set>
                                    <p:animEffect transition="in" filter="fade">
                                      <p:cBhvr>
                                        <p:cTn id="5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1" grpId="0" animBg="1"/>
      <p:bldP spid="12" grpId="0" animBg="1"/>
      <p:bldP spid="13" grpId="0" animBg="1"/>
      <p:bldP spid="14" grpId="0" animBg="1"/>
      <p:bldP spid="15" grpId="0" animBg="1"/>
      <p:bldP spid="16" grpId="0" animBg="1"/>
    </p:bldLst>
  </p:timing>
</p:sld>
</file>

<file path=ppt/slides/slide331.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85216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fa-IR"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امام علي(ع)  كيست؟</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1800" b="1" kern="1200" dirty="0" smtClean="0">
                          <a:solidFill>
                            <a:schemeClr val="tx1"/>
                          </a:solidFill>
                          <a:latin typeface="+mn-lt"/>
                          <a:ea typeface="+mn-ea"/>
                          <a:cs typeface="B Lotus" pitchFamily="2" charset="-78"/>
                        </a:rPr>
                        <a:t>او همان كسي است كه با جانشيني‌اش نعمت بر مردم تمام شد ودين كامل گشت:</a:t>
                      </a:r>
                      <a:endParaRPr lang="en-US" sz="1800" b="1" kern="1200" dirty="0" smtClean="0">
                        <a:solidFill>
                          <a:schemeClr val="tx1"/>
                        </a:solidFill>
                        <a:latin typeface="+mn-lt"/>
                        <a:ea typeface="+mn-ea"/>
                        <a:cs typeface="B Lotus" pitchFamily="2" charset="-78"/>
                      </a:endParaRPr>
                    </a:p>
                    <a:p>
                      <a:pPr algn="just" rtl="1">
                        <a:lnSpc>
                          <a:spcPct val="150000"/>
                        </a:lnSpc>
                      </a:pPr>
                      <a:r>
                        <a:rPr lang="en-US" sz="1800" b="1" kern="1200" dirty="0" smtClean="0">
                          <a:solidFill>
                            <a:schemeClr val="tx1"/>
                          </a:solidFill>
                          <a:latin typeface="+mn-lt"/>
                          <a:ea typeface="+mn-ea"/>
                          <a:cs typeface="B Lotus" pitchFamily="2" charset="-78"/>
                        </a:rPr>
                        <a:t>]</a:t>
                      </a:r>
                      <a:r>
                        <a:rPr lang="fa-IR" sz="1800" b="1" kern="1200" dirty="0" smtClean="0">
                          <a:solidFill>
                            <a:schemeClr val="tx1"/>
                          </a:solidFill>
                          <a:latin typeface="+mn-lt"/>
                          <a:ea typeface="+mn-ea"/>
                          <a:cs typeface="B Lotus" pitchFamily="2" charset="-78"/>
                        </a:rPr>
                        <a:t>الْيوْمَ أَكْملّت لَكُمْ دينَكُمْ وَ أَتْمَمْتُ عَلَيكُمْ نِعْمَتي</a:t>
                      </a:r>
                      <a:r>
                        <a:rPr lang="en-US" sz="1800" b="1" kern="1200" dirty="0" smtClean="0">
                          <a:solidFill>
                            <a:schemeClr val="tx1"/>
                          </a:solidFill>
                          <a:latin typeface="+mn-lt"/>
                          <a:ea typeface="+mn-ea"/>
                          <a:cs typeface="B Lotus" pitchFamily="2" charset="-78"/>
                        </a:rPr>
                        <a:t>[</a:t>
                      </a:r>
                      <a:r>
                        <a:rPr lang="fa-IR" sz="1800" b="0" kern="1200" baseline="300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baseline="30000" dirty="0" smtClean="0">
                          <a:solidFill>
                            <a:schemeClr val="tx1"/>
                          </a:solidFill>
                          <a:effectLst>
                            <a:glow rad="139700">
                              <a:schemeClr val="accent2">
                                <a:satMod val="175000"/>
                                <a:alpha val="40000"/>
                              </a:schemeClr>
                            </a:glow>
                          </a:effectLst>
                          <a:latin typeface="+mn-lt"/>
                          <a:ea typeface="+mn-ea"/>
                          <a:cs typeface="B Lotus" pitchFamily="2" charset="-78"/>
                        </a:rPr>
                        <a:t> </a:t>
                      </a:r>
                      <a:r>
                        <a:rPr lang="fa-IR" sz="1800" b="1" kern="1200" dirty="0" smtClean="0">
                          <a:solidFill>
                            <a:schemeClr val="tx1"/>
                          </a:solidFill>
                          <a:latin typeface="+mn-lt"/>
                          <a:ea typeface="+mn-ea"/>
                          <a:cs typeface="B Lotus" pitchFamily="2" charset="-78"/>
                        </a:rPr>
                        <a:t>؛ «امروز، دين شما را كامل كردم و نعمت خود را بر شما تمام نمودم.»</a:t>
                      </a:r>
                      <a:endParaRPr lang="en-US" sz="1800" b="1" kern="1200" dirty="0" smtClean="0">
                        <a:solidFill>
                          <a:schemeClr val="tx1"/>
                        </a:solidFill>
                        <a:latin typeface="+mn-lt"/>
                        <a:ea typeface="+mn-ea"/>
                        <a:cs typeface="B Lotus" pitchFamily="2" charset="-78"/>
                      </a:endParaRPr>
                    </a:p>
                    <a:p>
                      <a:pPr algn="just" rtl="1">
                        <a:lnSpc>
                          <a:spcPct val="150000"/>
                        </a:lnSpc>
                      </a:pPr>
                      <a:r>
                        <a:rPr lang="fa-IR"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امام علي(ع) كيست؟</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1800" b="1" kern="1200" dirty="0" smtClean="0">
                          <a:solidFill>
                            <a:schemeClr val="tx1"/>
                          </a:solidFill>
                          <a:latin typeface="+mn-lt"/>
                          <a:ea typeface="+mn-ea"/>
                          <a:cs typeface="B Lotus" pitchFamily="2" charset="-78"/>
                        </a:rPr>
                        <a:t>‏علي همان كسي است كه شهریار شاعر، درباره‏ی او چنین سرود:</a:t>
                      </a:r>
                      <a:endParaRPr lang="en-US" sz="1800" b="1" kern="1200" dirty="0" smtClean="0">
                        <a:solidFill>
                          <a:schemeClr val="tx1"/>
                        </a:solidFill>
                        <a:latin typeface="+mn-lt"/>
                        <a:ea typeface="+mn-ea"/>
                        <a:cs typeface="B Lotus" pitchFamily="2" charset="-78"/>
                      </a:endParaRPr>
                    </a:p>
                    <a:p>
                      <a:pPr algn="just" rtl="1">
                        <a:lnSpc>
                          <a:spcPct val="150000"/>
                        </a:lnSpc>
                      </a:pPr>
                      <a:r>
                        <a:rPr lang="fa-IR" sz="1800" b="1" kern="1200" dirty="0" smtClean="0">
                          <a:solidFill>
                            <a:schemeClr val="tx1"/>
                          </a:solidFill>
                          <a:latin typeface="+mn-lt"/>
                          <a:ea typeface="+mn-ea"/>
                          <a:cs typeface="B Lotus" pitchFamily="2" charset="-78"/>
                        </a:rPr>
                        <a:t>علي اي هماي رحمت توچه آيتي خدا را</a:t>
                      </a:r>
                      <a:endParaRPr lang="en-US" sz="1800" b="1" kern="1200" dirty="0" smtClean="0">
                        <a:solidFill>
                          <a:schemeClr val="tx1"/>
                        </a:solidFill>
                        <a:latin typeface="+mn-lt"/>
                        <a:ea typeface="+mn-ea"/>
                        <a:cs typeface="B Lotus" pitchFamily="2" charset="-78"/>
                      </a:endParaRPr>
                    </a:p>
                    <a:p>
                      <a:pPr algn="just" rtl="1">
                        <a:lnSpc>
                          <a:spcPct val="150000"/>
                        </a:lnSpc>
                      </a:pPr>
                      <a:r>
                        <a:rPr lang="fa-IR" sz="1800" b="1" kern="1200" dirty="0" smtClean="0">
                          <a:solidFill>
                            <a:schemeClr val="tx1"/>
                          </a:solidFill>
                          <a:latin typeface="+mn-lt"/>
                          <a:ea typeface="+mn-ea"/>
                          <a:cs typeface="B Lotus" pitchFamily="2" charset="-78"/>
                        </a:rPr>
                        <a:t>كه به ماسوا فكندي همه سايه‏ی هما را...</a:t>
                      </a:r>
                      <a:endParaRPr lang="en-US" sz="1800" b="1" kern="1200" dirty="0" smtClean="0">
                        <a:solidFill>
                          <a:schemeClr val="tx1"/>
                        </a:solidFill>
                        <a:latin typeface="+mn-lt"/>
                        <a:ea typeface="+mn-ea"/>
                        <a:cs typeface="B Lotus" pitchFamily="2" charset="-78"/>
                      </a:endParaRPr>
                    </a:p>
                    <a:p>
                      <a:pPr algn="just" rtl="1">
                        <a:lnSpc>
                          <a:spcPct val="150000"/>
                        </a:lnSpc>
                      </a:pPr>
                      <a:r>
                        <a:rPr lang="fa-IR" sz="1800" b="1" kern="1200" dirty="0" smtClean="0">
                          <a:solidFill>
                            <a:schemeClr val="tx1"/>
                          </a:solidFill>
                          <a:latin typeface="+mn-lt"/>
                          <a:ea typeface="+mn-ea"/>
                          <a:cs typeface="B Lotus" pitchFamily="2" charset="-78"/>
                        </a:rPr>
                        <a:t>نه بشر توانمش گفت، نه خدا توانمش خواند</a:t>
                      </a:r>
                      <a:endParaRPr lang="en-US" sz="1800" b="1" kern="1200" dirty="0" smtClean="0">
                        <a:solidFill>
                          <a:schemeClr val="tx1"/>
                        </a:solidFill>
                        <a:latin typeface="+mn-lt"/>
                        <a:ea typeface="+mn-ea"/>
                        <a:cs typeface="B Lotus" pitchFamily="2" charset="-78"/>
                      </a:endParaRPr>
                    </a:p>
                    <a:p>
                      <a:pPr algn="just" rtl="1">
                        <a:lnSpc>
                          <a:spcPct val="150000"/>
                        </a:lnSpc>
                      </a:pPr>
                      <a:r>
                        <a:rPr lang="fa-IR" sz="1800" b="1" kern="1200" dirty="0" smtClean="0">
                          <a:solidFill>
                            <a:schemeClr val="tx1"/>
                          </a:solidFill>
                          <a:latin typeface="+mn-lt"/>
                          <a:ea typeface="+mn-ea"/>
                          <a:cs typeface="B Lotus" pitchFamily="2" charset="-78"/>
                        </a:rPr>
                        <a:t>متحيّرم چه نـامم شـه ملك لا فتـا را</a:t>
                      </a:r>
                      <a:endParaRPr lang="en-US" sz="1800" b="1" kern="1200" dirty="0" smtClean="0">
                        <a:solidFill>
                          <a:schemeClr val="tx1"/>
                        </a:solidFill>
                        <a:latin typeface="+mn-lt"/>
                        <a:ea typeface="+mn-ea"/>
                        <a:cs typeface="B Lotus" pitchFamily="2" charset="-78"/>
                      </a:endParaRPr>
                    </a:p>
                    <a:p>
                      <a:pPr algn="just" rtl="1">
                        <a:lnSpc>
                          <a:spcPct val="150000"/>
                        </a:lnSpc>
                      </a:pPr>
                      <a:r>
                        <a:rPr lang="fa-IR"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امام علي(ع) كيست؟</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1800" b="1" kern="1200" dirty="0" smtClean="0">
                          <a:solidFill>
                            <a:schemeClr val="tx1"/>
                          </a:solidFill>
                          <a:latin typeface="+mn-lt"/>
                          <a:ea typeface="+mn-ea"/>
                          <a:cs typeface="B Lotus" pitchFamily="2" charset="-78"/>
                        </a:rPr>
                        <a:t>کسي است که از کودکي تا شهادت،فدایي رسول الله</a:t>
                      </a:r>
                      <a:r>
                        <a:rPr lang="en-US" sz="1800" b="1" kern="1200" dirty="0" smtClean="0">
                          <a:solidFill>
                            <a:schemeClr val="tx1"/>
                          </a:solidFill>
                          <a:latin typeface="+mn-lt"/>
                          <a:ea typeface="+mn-ea"/>
                          <a:cs typeface="B Lotus" pitchFamily="2" charset="-78"/>
                        </a:rPr>
                        <a:t>-</a:t>
                      </a:r>
                      <a:r>
                        <a:rPr lang="ar-SA" sz="1800" b="1" kern="1200" dirty="0" smtClean="0">
                          <a:solidFill>
                            <a:schemeClr val="tx1"/>
                          </a:solidFill>
                          <a:latin typeface="+mn-lt"/>
                          <a:ea typeface="+mn-ea"/>
                          <a:cs typeface="B Lotus" pitchFamily="2" charset="-78"/>
                        </a:rPr>
                        <a:t>بود؛ آن حضرت به سفارش پدر گرامی‏اش، درليلۀ‌المبيت و در شعب ابي‏طالب،جای پيامبر</a:t>
                      </a:r>
                      <a:r>
                        <a:rPr lang="en-US" sz="1800" b="1" kern="1200" dirty="0" smtClean="0">
                          <a:solidFill>
                            <a:schemeClr val="tx1"/>
                          </a:solidFill>
                          <a:latin typeface="+mn-lt"/>
                          <a:ea typeface="+mn-ea"/>
                          <a:cs typeface="B Lotus" pitchFamily="2" charset="-78"/>
                        </a:rPr>
                        <a:t>-</a:t>
                      </a:r>
                      <a:r>
                        <a:rPr lang="ar-SA" sz="1800" b="1" kern="1200" dirty="0" smtClean="0">
                          <a:solidFill>
                            <a:schemeClr val="tx1"/>
                          </a:solidFill>
                          <a:latin typeface="+mn-lt"/>
                          <a:ea typeface="+mn-ea"/>
                          <a:cs typeface="B Lotus" pitchFamily="2" charset="-78"/>
                        </a:rPr>
                        <a:t>خوابيد تا مشرکين به پيامبر</a:t>
                      </a:r>
                      <a:r>
                        <a:rPr lang="en-US" sz="1800" b="1" kern="1200" dirty="0" smtClean="0">
                          <a:solidFill>
                            <a:schemeClr val="tx1"/>
                          </a:solidFill>
                          <a:latin typeface="+mn-lt"/>
                          <a:ea typeface="+mn-ea"/>
                          <a:cs typeface="B Lotus" pitchFamily="2" charset="-78"/>
                        </a:rPr>
                        <a:t>-</a:t>
                      </a:r>
                      <a:r>
                        <a:rPr lang="ar-SA" sz="1800" b="1" kern="1200" dirty="0" smtClean="0">
                          <a:solidFill>
                            <a:schemeClr val="tx1"/>
                          </a:solidFill>
                          <a:latin typeface="+mn-lt"/>
                          <a:ea typeface="+mn-ea"/>
                          <a:cs typeface="B Lotus" pitchFamily="2" charset="-78"/>
                        </a:rPr>
                        <a:t>آسيبي نرسانند. </a:t>
                      </a:r>
                      <a:endParaRPr lang="fa-IR" sz="1800" b="1" kern="1200" dirty="0" smtClean="0">
                        <a:solidFill>
                          <a:schemeClr val="tx1"/>
                        </a:solidFill>
                        <a:latin typeface="+mn-lt"/>
                        <a:ea typeface="+mn-ea"/>
                        <a:cs typeface="B Lotus" pitchFamily="2" charset="-78"/>
                      </a:endParaRPr>
                    </a:p>
                    <a:p>
                      <a:pPr algn="just" rtl="1">
                        <a:lnSpc>
                          <a:spcPct val="150000"/>
                        </a:lnSpc>
                      </a:pPr>
                      <a:r>
                        <a:rPr lang="fa-IR" sz="1800" b="0" kern="1200" baseline="300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baseline="30000" dirty="0" smtClean="0">
                          <a:solidFill>
                            <a:schemeClr val="tx1"/>
                          </a:solidFill>
                          <a:effectLst>
                            <a:glow rad="139700">
                              <a:schemeClr val="accent2">
                                <a:satMod val="175000"/>
                                <a:alpha val="40000"/>
                              </a:schemeClr>
                            </a:glow>
                          </a:effectLst>
                          <a:latin typeface="+mn-lt"/>
                          <a:ea typeface="+mn-ea"/>
                          <a:cs typeface="B Lotus" pitchFamily="2" charset="-78"/>
                        </a:rPr>
                        <a:t> </a:t>
                      </a:r>
                      <a:r>
                        <a:rPr lang="ar-SA" sz="1800" b="0" kern="1200" dirty="0" smtClean="0">
                          <a:solidFill>
                            <a:schemeClr val="tx1"/>
                          </a:solidFill>
                          <a:latin typeface="+mn-lt"/>
                          <a:ea typeface="+mn-ea"/>
                          <a:cs typeface="B Lotus" pitchFamily="2" charset="-78"/>
                        </a:rPr>
                        <a:t>همان.</a:t>
                      </a:r>
                      <a:endParaRPr lang="en-US" sz="18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234384" y="122418"/>
            <a:ext cx="2110585"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وششم</a:t>
            </a:r>
          </a:p>
          <a:p>
            <a:pPr algn="ctr"/>
            <a:r>
              <a:rPr lang="fa-IR" sz="1700" b="1" dirty="0" smtClean="0">
                <a:effectLst>
                  <a:glow rad="101600">
                    <a:schemeClr val="accent3">
                      <a:satMod val="175000"/>
                      <a:alpha val="40000"/>
                    </a:schemeClr>
                  </a:glow>
                </a:effectLst>
                <a:cs typeface="B Mitra" pitchFamily="2" charset="-78"/>
              </a:rPr>
              <a:t>قالب توصیفی</a:t>
            </a:r>
          </a:p>
        </p:txBody>
      </p:sp>
      <p:sp>
        <p:nvSpPr>
          <p:cNvPr id="303105" name="Rectangle 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03108" name="Rectangle 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 name="Rounded Rectangle 9">
            <a:hlinkClick r:id="rId9" action="ppaction://hlinksldjump">
              <a:snd r:embed="rId5" name="thbad.wav"/>
            </a:hlinkClick>
            <a:hlinkHover r:id="" action="ppaction://noaction">
              <a:snd r:embed="rId6" name="0.wav"/>
            </a:hlinkHover>
          </p:cNvPr>
          <p:cNvSpPr/>
          <p:nvPr/>
        </p:nvSpPr>
        <p:spPr>
          <a:xfrm>
            <a:off x="242886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0"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1" action="ppaction://hlinksldjump">
              <a:snd r:embed="rId5" name="thbad.wav"/>
            </a:hlinkClick>
            <a:hlinkHover r:id="" action="ppaction://noaction">
              <a:snd r:embed="rId6" name="0.wav"/>
            </a:hlinkHover>
          </p:cNvPr>
          <p:cNvSpPr/>
          <p:nvPr/>
        </p:nvSpPr>
        <p:spPr>
          <a:xfrm>
            <a:off x="157160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2" action="ppaction://hlinksldjump">
              <a:snd r:embed="rId5" name="thbad.wav"/>
            </a:hlinkClick>
            <a:hlinkHover r:id="" action="ppaction://noaction">
              <a:snd r:embed="rId6" name="0.wav"/>
            </a:hlinkHover>
          </p:cNvPr>
          <p:cNvSpPr/>
          <p:nvPr/>
        </p:nvSpPr>
        <p:spPr>
          <a:xfrm>
            <a:off x="114297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3" action="ppaction://hlinksldjump">
              <a:snd r:embed="rId5" name="thbad.wav"/>
            </a:hlinkClick>
            <a:hlinkHover r:id="" action="ppaction://noaction">
              <a:snd r:embed="rId6" name="0.wav"/>
            </a:hlinkHover>
          </p:cNvPr>
          <p:cNvSpPr/>
          <p:nvPr/>
        </p:nvSpPr>
        <p:spPr>
          <a:xfrm>
            <a:off x="7143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4" action="ppaction://hlinksldjump">
              <a:snd r:embed="rId5" name="thbad.wav"/>
            </a:hlinkClick>
            <a:hlinkHover r:id="" action="ppaction://noaction">
              <a:snd r:embed="rId6" name="0.wav"/>
            </a:hlinkHover>
          </p:cNvPr>
          <p:cNvSpPr/>
          <p:nvPr/>
        </p:nvSpPr>
        <p:spPr>
          <a:xfrm>
            <a:off x="285720"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1000" fill="hold"/>
                                        <p:tgtEl>
                                          <p:spTgt spid="10"/>
                                        </p:tgtEl>
                                        <p:attrNameLst>
                                          <p:attrName>ppt_x</p:attrName>
                                        </p:attrNameLst>
                                      </p:cBhvr>
                                      <p:tavLst>
                                        <p:tav tm="0">
                                          <p:val>
                                            <p:strVal val="0-#ppt_w/2"/>
                                          </p:val>
                                        </p:tav>
                                        <p:tav tm="100000">
                                          <p:val>
                                            <p:strVal val="#ppt_x"/>
                                          </p:val>
                                        </p:tav>
                                      </p:tavLst>
                                    </p:anim>
                                    <p:anim calcmode="lin" valueType="num">
                                      <p:cBhvr additive="base">
                                        <p:cTn id="32" dur="1000" fill="hold"/>
                                        <p:tgtEl>
                                          <p:spTgt spid="10"/>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additive="base">
                                        <p:cTn id="35" dur="1000" fill="hold"/>
                                        <p:tgtEl>
                                          <p:spTgt spid="11"/>
                                        </p:tgtEl>
                                        <p:attrNameLst>
                                          <p:attrName>ppt_x</p:attrName>
                                        </p:attrNameLst>
                                      </p:cBhvr>
                                      <p:tavLst>
                                        <p:tav tm="0">
                                          <p:val>
                                            <p:strVal val="0-#ppt_w/2"/>
                                          </p:val>
                                        </p:tav>
                                        <p:tav tm="100000">
                                          <p:val>
                                            <p:strVal val="#ppt_x"/>
                                          </p:val>
                                        </p:tav>
                                      </p:tavLst>
                                    </p:anim>
                                    <p:anim calcmode="lin" valueType="num">
                                      <p:cBhvr additive="base">
                                        <p:cTn id="36" dur="1000" fill="hold"/>
                                        <p:tgtEl>
                                          <p:spTgt spid="11"/>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2"/>
                                        </p:tgtEl>
                                        <p:attrNameLst>
                                          <p:attrName>style.visibility</p:attrName>
                                        </p:attrNameLst>
                                      </p:cBhvr>
                                      <p:to>
                                        <p:strVal val="visible"/>
                                      </p:to>
                                    </p:set>
                                    <p:anim calcmode="lin" valueType="num">
                                      <p:cBhvr additive="base">
                                        <p:cTn id="39" dur="1000" fill="hold"/>
                                        <p:tgtEl>
                                          <p:spTgt spid="12"/>
                                        </p:tgtEl>
                                        <p:attrNameLst>
                                          <p:attrName>ppt_x</p:attrName>
                                        </p:attrNameLst>
                                      </p:cBhvr>
                                      <p:tavLst>
                                        <p:tav tm="0">
                                          <p:val>
                                            <p:strVal val="0-#ppt_w/2"/>
                                          </p:val>
                                        </p:tav>
                                        <p:tav tm="100000">
                                          <p:val>
                                            <p:strVal val="#ppt_x"/>
                                          </p:val>
                                        </p:tav>
                                      </p:tavLst>
                                    </p:anim>
                                    <p:anim calcmode="lin" valueType="num">
                                      <p:cBhvr additive="base">
                                        <p:cTn id="40" dur="1000" fill="hold"/>
                                        <p:tgtEl>
                                          <p:spTgt spid="12"/>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3"/>
                                        </p:tgtEl>
                                        <p:attrNameLst>
                                          <p:attrName>style.visibility</p:attrName>
                                        </p:attrNameLst>
                                      </p:cBhvr>
                                      <p:to>
                                        <p:strVal val="visible"/>
                                      </p:to>
                                    </p:set>
                                    <p:anim calcmode="lin" valueType="num">
                                      <p:cBhvr additive="base">
                                        <p:cTn id="43" dur="1000" fill="hold"/>
                                        <p:tgtEl>
                                          <p:spTgt spid="13"/>
                                        </p:tgtEl>
                                        <p:attrNameLst>
                                          <p:attrName>ppt_x</p:attrName>
                                        </p:attrNameLst>
                                      </p:cBhvr>
                                      <p:tavLst>
                                        <p:tav tm="0">
                                          <p:val>
                                            <p:strVal val="0-#ppt_w/2"/>
                                          </p:val>
                                        </p:tav>
                                        <p:tav tm="100000">
                                          <p:val>
                                            <p:strVal val="#ppt_x"/>
                                          </p:val>
                                        </p:tav>
                                      </p:tavLst>
                                    </p:anim>
                                    <p:anim calcmode="lin" valueType="num">
                                      <p:cBhvr additive="base">
                                        <p:cTn id="44" dur="1000" fill="hold"/>
                                        <p:tgtEl>
                                          <p:spTgt spid="13"/>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4"/>
                                        </p:tgtEl>
                                        <p:attrNameLst>
                                          <p:attrName>style.visibility</p:attrName>
                                        </p:attrNameLst>
                                      </p:cBhvr>
                                      <p:to>
                                        <p:strVal val="visible"/>
                                      </p:to>
                                    </p:set>
                                    <p:anim calcmode="lin" valueType="num">
                                      <p:cBhvr additive="base">
                                        <p:cTn id="47" dur="1000" fill="hold"/>
                                        <p:tgtEl>
                                          <p:spTgt spid="14"/>
                                        </p:tgtEl>
                                        <p:attrNameLst>
                                          <p:attrName>ppt_x</p:attrName>
                                        </p:attrNameLst>
                                      </p:cBhvr>
                                      <p:tavLst>
                                        <p:tav tm="0">
                                          <p:val>
                                            <p:strVal val="0-#ppt_w/2"/>
                                          </p:val>
                                        </p:tav>
                                        <p:tav tm="100000">
                                          <p:val>
                                            <p:strVal val="#ppt_x"/>
                                          </p:val>
                                        </p:tav>
                                      </p:tavLst>
                                    </p:anim>
                                    <p:anim calcmode="lin" valueType="num">
                                      <p:cBhvr additive="base">
                                        <p:cTn id="48" dur="1000" fill="hold"/>
                                        <p:tgtEl>
                                          <p:spTgt spid="14"/>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5"/>
                                        </p:tgtEl>
                                        <p:attrNameLst>
                                          <p:attrName>style.visibility</p:attrName>
                                        </p:attrNameLst>
                                      </p:cBhvr>
                                      <p:to>
                                        <p:strVal val="visible"/>
                                      </p:to>
                                    </p:set>
                                    <p:anim calcmode="lin" valueType="num">
                                      <p:cBhvr additive="base">
                                        <p:cTn id="51" dur="1000" fill="hold"/>
                                        <p:tgtEl>
                                          <p:spTgt spid="15"/>
                                        </p:tgtEl>
                                        <p:attrNameLst>
                                          <p:attrName>ppt_x</p:attrName>
                                        </p:attrNameLst>
                                      </p:cBhvr>
                                      <p:tavLst>
                                        <p:tav tm="0">
                                          <p:val>
                                            <p:strVal val="0-#ppt_w/2"/>
                                          </p:val>
                                        </p:tav>
                                        <p:tav tm="100000">
                                          <p:val>
                                            <p:strVal val="#ppt_x"/>
                                          </p:val>
                                        </p:tav>
                                      </p:tavLst>
                                    </p:anim>
                                    <p:anim calcmode="lin" valueType="num">
                                      <p:cBhvr additive="base">
                                        <p:cTn id="52" dur="1000" fill="hold"/>
                                        <p:tgtEl>
                                          <p:spTgt spid="15"/>
                                        </p:tgtEl>
                                        <p:attrNameLst>
                                          <p:attrName>ppt_y</p:attrName>
                                        </p:attrNameLst>
                                      </p:cBhvr>
                                      <p:tavLst>
                                        <p:tav tm="0">
                                          <p:val>
                                            <p:strVal val="#ppt_y"/>
                                          </p:val>
                                        </p:tav>
                                        <p:tav tm="100000">
                                          <p:val>
                                            <p:strVal val="#ppt_y"/>
                                          </p:val>
                                        </p:tav>
                                      </p:tavLst>
                                    </p:anim>
                                  </p:childTnLst>
                                </p:cTn>
                              </p:par>
                            </p:childTnLst>
                          </p:cTn>
                        </p:par>
                        <p:par>
                          <p:cTn id="53" fill="hold">
                            <p:stCondLst>
                              <p:cond delay="2000"/>
                            </p:stCondLst>
                            <p:childTnLst>
                              <p:par>
                                <p:cTn id="54" presetID="10" presetClass="entr" presetSubtype="0" fill="hold" nodeType="afterEffect">
                                  <p:stCondLst>
                                    <p:cond delay="0"/>
                                  </p:stCondLst>
                                  <p:childTnLst>
                                    <p:set>
                                      <p:cBhvr>
                                        <p:cTn id="55" dur="1" fill="hold">
                                          <p:stCondLst>
                                            <p:cond delay="0"/>
                                          </p:stCondLst>
                                        </p:cTn>
                                        <p:tgtEl>
                                          <p:spTgt spid="30"/>
                                        </p:tgtEl>
                                        <p:attrNameLst>
                                          <p:attrName>style.visibility</p:attrName>
                                        </p:attrNameLst>
                                      </p:cBhvr>
                                      <p:to>
                                        <p:strVal val="visible"/>
                                      </p:to>
                                    </p:set>
                                    <p:animEffect transition="in" filter="fade">
                                      <p:cBhvr>
                                        <p:cTn id="5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0" grpId="0" animBg="1"/>
      <p:bldP spid="11" grpId="0" animBg="1"/>
      <p:bldP spid="12" grpId="0" animBg="1"/>
      <p:bldP spid="13" grpId="0" animBg="1"/>
      <p:bldP spid="14" grpId="0" animBg="1"/>
      <p:bldP spid="15" grpId="0" animBg="1"/>
    </p:bldLst>
  </p:timing>
</p:sld>
</file>

<file path=ppt/slides/slide332.xml><?xml version="1.0" encoding="utf-8"?>
<p:sld xmlns:a="http://schemas.openxmlformats.org/drawingml/2006/main" xmlns:r="http://schemas.openxmlformats.org/officeDocument/2006/relationships" xmlns:p="http://schemas.openxmlformats.org/presentationml/2006/main">
  <p:cSld>
    <p:bg>
      <p:bgPr>
        <a:blipFill dpi="0" rotWithShape="1">
          <a:blip r:embed="rId3" cstate="print">
            <a:lum/>
          </a:blip>
          <a:srcRect/>
          <a:stretch>
            <a:fillRect/>
          </a:stretch>
        </a:blipFill>
        <a:effectLst/>
      </p:bgPr>
    </p:bg>
    <p:spTree>
      <p:nvGrpSpPr>
        <p:cNvPr id="1" name=""/>
        <p:cNvGrpSpPr/>
        <p:nvPr/>
      </p:nvGrpSpPr>
      <p:grpSpPr>
        <a:xfrm>
          <a:off x="0" y="0"/>
          <a:ext cx="0" cy="0"/>
          <a:chOff x="0" y="0"/>
          <a:chExt cx="0" cy="0"/>
        </a:xfrm>
      </p:grpSpPr>
      <p:pic>
        <p:nvPicPr>
          <p:cNvPr id="3074"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a:off x="2786050" y="2571744"/>
            <a:ext cx="3643338" cy="1010034"/>
          </a:xfrm>
          <a:prstGeom prst="rect">
            <a:avLst/>
          </a:prstGeom>
          <a:noFill/>
        </p:spPr>
      </p:pic>
      <p:sp>
        <p:nvSpPr>
          <p:cNvPr id="22" name="TextBox 21"/>
          <p:cNvSpPr txBox="1"/>
          <p:nvPr/>
        </p:nvSpPr>
        <p:spPr>
          <a:xfrm>
            <a:off x="2857488" y="285728"/>
            <a:ext cx="3429024" cy="1938992"/>
          </a:xfrm>
          <a:prstGeom prst="rect">
            <a:avLst/>
          </a:prstGeom>
          <a:noFill/>
        </p:spPr>
        <p:txBody>
          <a:bodyPr wrap="square" rtlCol="1">
            <a:spAutoFit/>
          </a:bodyPr>
          <a:lstStyle/>
          <a:p>
            <a:pPr algn="ctr">
              <a:lnSpc>
                <a:spcPct val="150000"/>
              </a:lnSpc>
            </a:pPr>
            <a:r>
              <a:rPr lang="fa-IR" sz="2000" b="1" dirty="0" smtClean="0">
                <a:effectLst>
                  <a:glow rad="139700">
                    <a:srgbClr val="00B050">
                      <a:alpha val="40000"/>
                    </a:srgbClr>
                  </a:glow>
                </a:effectLst>
                <a:cs typeface="B Titr" pitchFamily="2" charset="-78"/>
              </a:rPr>
              <a:t>فصل سوم : مفاهیم دینی مورد نیاز کودک و نوجوان</a:t>
            </a:r>
          </a:p>
          <a:p>
            <a:pPr algn="ctr">
              <a:lnSpc>
                <a:spcPct val="150000"/>
              </a:lnSpc>
            </a:pPr>
            <a:endParaRPr lang="fa-IR" sz="2000" b="1" dirty="0" smtClean="0">
              <a:effectLst>
                <a:glow rad="139700">
                  <a:srgbClr val="00B050">
                    <a:alpha val="40000"/>
                  </a:srgbClr>
                </a:glow>
              </a:effectLst>
              <a:cs typeface="B Titr" pitchFamily="2" charset="-78"/>
            </a:endParaRPr>
          </a:p>
          <a:p>
            <a:pPr algn="ctr">
              <a:lnSpc>
                <a:spcPct val="150000"/>
              </a:lnSpc>
            </a:pPr>
            <a:r>
              <a:rPr lang="fa-IR" sz="2000" b="1" dirty="0" smtClean="0">
                <a:effectLst>
                  <a:glow rad="139700">
                    <a:srgbClr val="00B050">
                      <a:alpha val="40000"/>
                    </a:srgbClr>
                  </a:glow>
                </a:effectLst>
                <a:cs typeface="B Titr" pitchFamily="2" charset="-78"/>
              </a:rPr>
              <a:t>جلسه بیست وهفتم</a:t>
            </a:r>
          </a:p>
        </p:txBody>
      </p:sp>
      <p:sp>
        <p:nvSpPr>
          <p:cNvPr id="14" name="TextBox 13">
            <a:hlinkClick r:id="rId5" action="ppaction://hlinksldjump">
              <a:snd r:embed="rId6" name="thbad.wav"/>
            </a:hlinkClick>
            <a:hlinkHover r:id="" action="ppaction://noaction">
              <a:snd r:embed="rId7" name="0.wav"/>
            </a:hlinkHover>
          </p:cNvPr>
          <p:cNvSpPr txBox="1"/>
          <p:nvPr/>
        </p:nvSpPr>
        <p:spPr>
          <a:xfrm>
            <a:off x="3846308" y="2834387"/>
            <a:ext cx="1522823" cy="484748"/>
          </a:xfrm>
          <a:prstGeom prst="rect">
            <a:avLst/>
          </a:prstGeom>
          <a:noFill/>
        </p:spPr>
        <p:txBody>
          <a:bodyPr wrap="square" rtlCol="1" anchor="ctr">
            <a:spAutoFit/>
          </a:bodyPr>
          <a:lstStyle/>
          <a:p>
            <a:pPr algn="ctr">
              <a:lnSpc>
                <a:spcPct val="150000"/>
              </a:lnSpc>
            </a:pPr>
            <a:r>
              <a:rPr lang="fa-IR" b="1" dirty="0" smtClean="0">
                <a:effectLst>
                  <a:glow rad="101600">
                    <a:schemeClr val="accent3">
                      <a:satMod val="175000"/>
                      <a:alpha val="40000"/>
                    </a:schemeClr>
                  </a:glow>
                </a:effectLst>
                <a:cs typeface="B Mitra" pitchFamily="2" charset="-78"/>
              </a:rPr>
              <a:t>مقدمه</a:t>
            </a:r>
            <a:endParaRPr lang="fa-IR" sz="1700" b="1" dirty="0">
              <a:effectLst>
                <a:glow rad="101600">
                  <a:schemeClr val="accent3">
                    <a:satMod val="175000"/>
                    <a:alpha val="40000"/>
                  </a:schemeClr>
                </a:glow>
              </a:effectLst>
              <a:cs typeface="B Mitra" pitchFamily="2" charset="-78"/>
            </a:endParaRPr>
          </a:p>
        </p:txBody>
      </p:sp>
      <p:pic>
        <p:nvPicPr>
          <p:cNvPr id="76" name="Picture 2" descr="G:\ramezan 1390\pic - file\bais\b1.jpg">
            <a:hlinkClick r:id="rId8" action="ppaction://hlinksldjump">
              <a:snd r:embed="rId6" name="thbad.wav"/>
            </a:hlinkClick>
            <a:hlinkHover r:id="" action="ppaction://noaction">
              <a:snd r:embed="rId7" name="0.wav"/>
            </a:hlinkHover>
          </p:cNvPr>
          <p:cNvPicPr>
            <a:picLocks noChangeAspect="1" noChangeArrowheads="1"/>
          </p:cNvPicPr>
          <p:nvPr/>
        </p:nvPicPr>
        <p:blipFill>
          <a:blip r:embed="rId9" cstate="print"/>
          <a:srcRect/>
          <a:stretch>
            <a:fillRect/>
          </a:stretch>
        </p:blipFill>
        <p:spPr bwMode="auto">
          <a:xfrm>
            <a:off x="7929586" y="241290"/>
            <a:ext cx="383226" cy="396000"/>
          </a:xfrm>
          <a:prstGeom prst="rect">
            <a:avLst/>
          </a:prstGeom>
          <a:noFill/>
        </p:spPr>
      </p:pic>
      <p:pic>
        <p:nvPicPr>
          <p:cNvPr id="77" name="Picture 5" descr="D:\narmafzar H edayat\power point\Ordodari\pic\exist copy.png">
            <a:hlinkClick r:id="" action="ppaction://hlinkshowjump?jump=endshow">
              <a:snd r:embed="rId6" name="thbad.wav"/>
            </a:hlinkClick>
            <a:hlinkHover r:id="" action="ppaction://noaction">
              <a:snd r:embed="rId7" name="0.wav"/>
            </a:hlinkHover>
          </p:cNvPr>
          <p:cNvPicPr>
            <a:picLocks noChangeAspect="1" noChangeArrowheads="1"/>
          </p:cNvPicPr>
          <p:nvPr/>
        </p:nvPicPr>
        <p:blipFill>
          <a:blip r:embed="rId10" cstate="print"/>
          <a:srcRect/>
          <a:stretch>
            <a:fillRect/>
          </a:stretch>
        </p:blipFill>
        <p:spPr bwMode="auto">
          <a:xfrm>
            <a:off x="8358214" y="214290"/>
            <a:ext cx="450000" cy="450000"/>
          </a:xfrm>
          <a:prstGeom prst="rect">
            <a:avLst/>
          </a:prstGeom>
          <a:noFill/>
        </p:spPr>
      </p:pic>
      <p:pic>
        <p:nvPicPr>
          <p:cNvPr id="38"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a:off x="2786050" y="3505208"/>
            <a:ext cx="3643338" cy="1010034"/>
          </a:xfrm>
          <a:prstGeom prst="rect">
            <a:avLst/>
          </a:prstGeom>
          <a:noFill/>
        </p:spPr>
      </p:pic>
      <p:sp>
        <p:nvSpPr>
          <p:cNvPr id="39" name="TextBox 38"/>
          <p:cNvSpPr txBox="1"/>
          <p:nvPr/>
        </p:nvSpPr>
        <p:spPr>
          <a:xfrm>
            <a:off x="3453399" y="3767851"/>
            <a:ext cx="2308641" cy="484748"/>
          </a:xfrm>
          <a:prstGeom prst="rect">
            <a:avLst/>
          </a:prstGeom>
          <a:noFill/>
        </p:spPr>
        <p:txBody>
          <a:bodyPr wrap="square" rtlCol="1" anchor="ctr">
            <a:spAutoFit/>
          </a:bodyPr>
          <a:lstStyle/>
          <a:p>
            <a:pPr algn="ctr">
              <a:lnSpc>
                <a:spcPct val="150000"/>
              </a:lnSpc>
            </a:pPr>
            <a:r>
              <a:rPr lang="fa-IR" b="1" dirty="0" smtClean="0">
                <a:effectLst/>
                <a:cs typeface="B Mitra" pitchFamily="2" charset="-78"/>
              </a:rPr>
              <a:t>اهداف انتقال مفاهیم دینی</a:t>
            </a:r>
            <a:endParaRPr lang="fa-IR" b="1" dirty="0">
              <a:effectLst/>
              <a:cs typeface="B Mitra" pitchFamily="2" charset="-78"/>
            </a:endParaRPr>
          </a:p>
        </p:txBody>
      </p:sp>
    </p:spTree>
  </p:cSld>
  <p:clrMapOvr>
    <a:masterClrMapping/>
  </p:clrMapOvr>
  <p:transition advClick="0">
    <p:sndAc>
      <p:stSnd>
        <p:snd r:embed="rId2" name="W8.WAV"/>
      </p:stSnd>
    </p:sndAc>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strVal val="#ppt_w*0.70"/>
                                          </p:val>
                                        </p:tav>
                                        <p:tav tm="100000">
                                          <p:val>
                                            <p:strVal val="#ppt_w"/>
                                          </p:val>
                                        </p:tav>
                                      </p:tavLst>
                                    </p:anim>
                                    <p:anim calcmode="lin" valueType="num">
                                      <p:cBhvr>
                                        <p:cTn id="8" dur="1000" fill="hold"/>
                                        <p:tgtEl>
                                          <p:spTgt spid="22"/>
                                        </p:tgtEl>
                                        <p:attrNameLst>
                                          <p:attrName>ppt_h</p:attrName>
                                        </p:attrNameLst>
                                      </p:cBhvr>
                                      <p:tavLst>
                                        <p:tav tm="0">
                                          <p:val>
                                            <p:strVal val="#ppt_h"/>
                                          </p:val>
                                        </p:tav>
                                        <p:tav tm="100000">
                                          <p:val>
                                            <p:strVal val="#ppt_h"/>
                                          </p:val>
                                        </p:tav>
                                      </p:tavLst>
                                    </p:anim>
                                    <p:animEffect transition="in" filter="fade">
                                      <p:cBhvr>
                                        <p:cTn id="9" dur="1000"/>
                                        <p:tgtEl>
                                          <p:spTgt spid="22"/>
                                        </p:tgtEl>
                                      </p:cBhvr>
                                    </p:animEffect>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3074"/>
                                        </p:tgtEl>
                                        <p:attrNameLst>
                                          <p:attrName>style.visibility</p:attrName>
                                        </p:attrNameLst>
                                      </p:cBhvr>
                                      <p:to>
                                        <p:strVal val="visible"/>
                                      </p:to>
                                    </p:set>
                                    <p:animEffect transition="in" filter="fade">
                                      <p:cBhvr>
                                        <p:cTn id="13" dur="1000"/>
                                        <p:tgtEl>
                                          <p:spTgt spid="3074"/>
                                        </p:tgtEl>
                                      </p:cBhvr>
                                    </p:animEffect>
                                    <p:anim calcmode="lin" valueType="num">
                                      <p:cBhvr>
                                        <p:cTn id="14" dur="1000" fill="hold"/>
                                        <p:tgtEl>
                                          <p:spTgt spid="3074"/>
                                        </p:tgtEl>
                                        <p:attrNameLst>
                                          <p:attrName>ppt_x</p:attrName>
                                        </p:attrNameLst>
                                      </p:cBhvr>
                                      <p:tavLst>
                                        <p:tav tm="0">
                                          <p:val>
                                            <p:strVal val="#ppt_x"/>
                                          </p:val>
                                        </p:tav>
                                        <p:tav tm="100000">
                                          <p:val>
                                            <p:strVal val="#ppt_x"/>
                                          </p:val>
                                        </p:tav>
                                      </p:tavLst>
                                    </p:anim>
                                    <p:anim calcmode="lin" valueType="num">
                                      <p:cBhvr>
                                        <p:cTn id="15" dur="1000" fill="hold"/>
                                        <p:tgtEl>
                                          <p:spTgt spid="3074"/>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10" presetClass="entr" presetSubtype="0"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1000"/>
                                        <p:tgtEl>
                                          <p:spTgt spid="14"/>
                                        </p:tgtEl>
                                      </p:cBhvr>
                                    </p:animEffect>
                                  </p:childTnLst>
                                </p:cTn>
                              </p:par>
                            </p:childTnLst>
                          </p:cTn>
                        </p:par>
                        <p:par>
                          <p:cTn id="20" fill="hold">
                            <p:stCondLst>
                              <p:cond delay="3000"/>
                            </p:stCondLst>
                            <p:childTnLst>
                              <p:par>
                                <p:cTn id="21" presetID="42" presetClass="entr" presetSubtype="0" fill="hold" nodeType="afterEffect">
                                  <p:stCondLst>
                                    <p:cond delay="0"/>
                                  </p:stCondLst>
                                  <p:childTnLst>
                                    <p:set>
                                      <p:cBhvr>
                                        <p:cTn id="22" dur="1" fill="hold">
                                          <p:stCondLst>
                                            <p:cond delay="0"/>
                                          </p:stCondLst>
                                        </p:cTn>
                                        <p:tgtEl>
                                          <p:spTgt spid="38"/>
                                        </p:tgtEl>
                                        <p:attrNameLst>
                                          <p:attrName>style.visibility</p:attrName>
                                        </p:attrNameLst>
                                      </p:cBhvr>
                                      <p:to>
                                        <p:strVal val="visible"/>
                                      </p:to>
                                    </p:set>
                                    <p:animEffect transition="in" filter="fade">
                                      <p:cBhvr>
                                        <p:cTn id="23" dur="1000"/>
                                        <p:tgtEl>
                                          <p:spTgt spid="38"/>
                                        </p:tgtEl>
                                      </p:cBhvr>
                                    </p:animEffect>
                                    <p:anim calcmode="lin" valueType="num">
                                      <p:cBhvr>
                                        <p:cTn id="24" dur="1000" fill="hold"/>
                                        <p:tgtEl>
                                          <p:spTgt spid="38"/>
                                        </p:tgtEl>
                                        <p:attrNameLst>
                                          <p:attrName>ppt_x</p:attrName>
                                        </p:attrNameLst>
                                      </p:cBhvr>
                                      <p:tavLst>
                                        <p:tav tm="0">
                                          <p:val>
                                            <p:strVal val="#ppt_x"/>
                                          </p:val>
                                        </p:tav>
                                        <p:tav tm="100000">
                                          <p:val>
                                            <p:strVal val="#ppt_x"/>
                                          </p:val>
                                        </p:tav>
                                      </p:tavLst>
                                    </p:anim>
                                    <p:anim calcmode="lin" valueType="num">
                                      <p:cBhvr>
                                        <p:cTn id="25" dur="1000" fill="hold"/>
                                        <p:tgtEl>
                                          <p:spTgt spid="38"/>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10" presetClass="entr" presetSubtype="0"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childTnLst>
                                </p:cTn>
                              </p:par>
                            </p:childTnLst>
                          </p:cTn>
                        </p:par>
                        <p:par>
                          <p:cTn id="30" fill="hold">
                            <p:stCondLst>
                              <p:cond delay="5000"/>
                            </p:stCondLst>
                            <p:childTnLst>
                              <p:par>
                                <p:cTn id="31" presetID="53" presetClass="entr" presetSubtype="0" fill="hold" nodeType="afterEffect">
                                  <p:stCondLst>
                                    <p:cond delay="0"/>
                                  </p:stCondLst>
                                  <p:childTnLst>
                                    <p:set>
                                      <p:cBhvr>
                                        <p:cTn id="32" dur="1" fill="hold">
                                          <p:stCondLst>
                                            <p:cond delay="0"/>
                                          </p:stCondLst>
                                        </p:cTn>
                                        <p:tgtEl>
                                          <p:spTgt spid="77"/>
                                        </p:tgtEl>
                                        <p:attrNameLst>
                                          <p:attrName>style.visibility</p:attrName>
                                        </p:attrNameLst>
                                      </p:cBhvr>
                                      <p:to>
                                        <p:strVal val="visible"/>
                                      </p:to>
                                    </p:set>
                                    <p:anim calcmode="lin" valueType="num">
                                      <p:cBhvr>
                                        <p:cTn id="33" dur="1000" fill="hold"/>
                                        <p:tgtEl>
                                          <p:spTgt spid="77"/>
                                        </p:tgtEl>
                                        <p:attrNameLst>
                                          <p:attrName>ppt_w</p:attrName>
                                        </p:attrNameLst>
                                      </p:cBhvr>
                                      <p:tavLst>
                                        <p:tav tm="0">
                                          <p:val>
                                            <p:fltVal val="0"/>
                                          </p:val>
                                        </p:tav>
                                        <p:tav tm="100000">
                                          <p:val>
                                            <p:strVal val="#ppt_w"/>
                                          </p:val>
                                        </p:tav>
                                      </p:tavLst>
                                    </p:anim>
                                    <p:anim calcmode="lin" valueType="num">
                                      <p:cBhvr>
                                        <p:cTn id="34" dur="1000" fill="hold"/>
                                        <p:tgtEl>
                                          <p:spTgt spid="77"/>
                                        </p:tgtEl>
                                        <p:attrNameLst>
                                          <p:attrName>ppt_h</p:attrName>
                                        </p:attrNameLst>
                                      </p:cBhvr>
                                      <p:tavLst>
                                        <p:tav tm="0">
                                          <p:val>
                                            <p:fltVal val="0"/>
                                          </p:val>
                                        </p:tav>
                                        <p:tav tm="100000">
                                          <p:val>
                                            <p:strVal val="#ppt_h"/>
                                          </p:val>
                                        </p:tav>
                                      </p:tavLst>
                                    </p:anim>
                                    <p:animEffect transition="in" filter="fade">
                                      <p:cBhvr>
                                        <p:cTn id="35" dur="1000"/>
                                        <p:tgtEl>
                                          <p:spTgt spid="77"/>
                                        </p:tgtEl>
                                      </p:cBhvr>
                                    </p:animEffect>
                                  </p:childTnLst>
                                </p:cTn>
                              </p:par>
                            </p:childTnLst>
                          </p:cTn>
                        </p:par>
                        <p:par>
                          <p:cTn id="36" fill="hold">
                            <p:stCondLst>
                              <p:cond delay="6000"/>
                            </p:stCondLst>
                            <p:childTnLst>
                              <p:par>
                                <p:cTn id="37" presetID="53" presetClass="entr" presetSubtype="0" fill="hold" nodeType="afterEffect">
                                  <p:stCondLst>
                                    <p:cond delay="0"/>
                                  </p:stCondLst>
                                  <p:childTnLst>
                                    <p:set>
                                      <p:cBhvr>
                                        <p:cTn id="38" dur="1" fill="hold">
                                          <p:stCondLst>
                                            <p:cond delay="0"/>
                                          </p:stCondLst>
                                        </p:cTn>
                                        <p:tgtEl>
                                          <p:spTgt spid="76"/>
                                        </p:tgtEl>
                                        <p:attrNameLst>
                                          <p:attrName>style.visibility</p:attrName>
                                        </p:attrNameLst>
                                      </p:cBhvr>
                                      <p:to>
                                        <p:strVal val="visible"/>
                                      </p:to>
                                    </p:set>
                                    <p:anim calcmode="lin" valueType="num">
                                      <p:cBhvr>
                                        <p:cTn id="39" dur="1000" fill="hold"/>
                                        <p:tgtEl>
                                          <p:spTgt spid="76"/>
                                        </p:tgtEl>
                                        <p:attrNameLst>
                                          <p:attrName>ppt_w</p:attrName>
                                        </p:attrNameLst>
                                      </p:cBhvr>
                                      <p:tavLst>
                                        <p:tav tm="0">
                                          <p:val>
                                            <p:fltVal val="0"/>
                                          </p:val>
                                        </p:tav>
                                        <p:tav tm="100000">
                                          <p:val>
                                            <p:strVal val="#ppt_w"/>
                                          </p:val>
                                        </p:tav>
                                      </p:tavLst>
                                    </p:anim>
                                    <p:anim calcmode="lin" valueType="num">
                                      <p:cBhvr>
                                        <p:cTn id="40" dur="1000" fill="hold"/>
                                        <p:tgtEl>
                                          <p:spTgt spid="76"/>
                                        </p:tgtEl>
                                        <p:attrNameLst>
                                          <p:attrName>ppt_h</p:attrName>
                                        </p:attrNameLst>
                                      </p:cBhvr>
                                      <p:tavLst>
                                        <p:tav tm="0">
                                          <p:val>
                                            <p:fltVal val="0"/>
                                          </p:val>
                                        </p:tav>
                                        <p:tav tm="100000">
                                          <p:val>
                                            <p:strVal val="#ppt_h"/>
                                          </p:val>
                                        </p:tav>
                                      </p:tavLst>
                                    </p:anim>
                                    <p:animEffect transition="in" filter="fade">
                                      <p:cBhvr>
                                        <p:cTn id="41"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14" grpId="0"/>
      <p:bldP spid="39" grpId="0"/>
    </p:bldLst>
  </p:timing>
</p:sld>
</file>

<file path=ppt/slides/slide333.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ctr"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 (جلسه بیست و هفتم)</a:t>
                      </a:r>
                    </a:p>
                    <a:p>
                      <a:pPr algn="ctr" rtl="1">
                        <a:lnSpc>
                          <a:spcPct val="150000"/>
                        </a:lnSpc>
                      </a:pP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مقدّمه</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با توجّه به این‏که موضوع بحث ما اصول و روش‏هاي ارائه‏ی مفاهيم ديني است، ضرورت دارد كه مربّیان،با مفاهيم ديني آشنا باشند و از طرفي چون پرداختن به تمام مفاهيم دينياز عهده‏ی اين كتاب خارج است، لازم دانستيم به بعضي از مفاهيمي اشاره کنیم كه در سه بخش: اعتقادات، اخلاق و احكام عملی نياز است، براي مخاطباني با سنين مختلف مطرح شود.</a:t>
                      </a:r>
                      <a:endParaRPr lang="en-US" sz="2200" b="1" kern="1200" dirty="0" smtClean="0">
                        <a:solidFill>
                          <a:schemeClr val="tx1"/>
                        </a:solidFill>
                        <a:latin typeface="+mn-lt"/>
                        <a:ea typeface="+mn-ea"/>
                        <a:cs typeface="B Lotus" pitchFamily="2" charset="-78"/>
                      </a:endParaRPr>
                    </a:p>
                    <a:p>
                      <a:pPr algn="just">
                        <a:lnSpc>
                          <a:spcPct val="150000"/>
                        </a:lnSpc>
                      </a:pPr>
                      <a:r>
                        <a:rPr lang="ar-SA" sz="2200" b="1" kern="1200" dirty="0" smtClean="0">
                          <a:solidFill>
                            <a:schemeClr val="tx1"/>
                          </a:solidFill>
                          <a:latin typeface="+mn-lt"/>
                          <a:ea typeface="+mn-ea"/>
                          <a:cs typeface="B Lotus" pitchFamily="2" charset="-78"/>
                        </a:rPr>
                        <a:t>منظور از مفاهيم ديني، مجموعه‏ی آموزه‏هاي ديني در این سه بخش است، كه مربّیبايد براي انتقال آن‏ها به متربّیان تمام تلاش و كوشش خود را مبذول دارد</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234384" y="122418"/>
            <a:ext cx="2110585"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وهفتم</a:t>
            </a:r>
          </a:p>
          <a:p>
            <a:pPr algn="ctr"/>
            <a:r>
              <a:rPr lang="fa-IR" sz="1700" b="1" dirty="0" smtClean="0">
                <a:effectLst>
                  <a:glow rad="101600">
                    <a:schemeClr val="accent3">
                      <a:satMod val="175000"/>
                      <a:alpha val="40000"/>
                    </a:schemeClr>
                  </a:glow>
                </a:effectLst>
                <a:cs typeface="B Mitra" pitchFamily="2" charset="-78"/>
              </a:rPr>
              <a:t>مقدمه</a:t>
            </a:r>
          </a:p>
        </p:txBody>
      </p:sp>
      <p:sp>
        <p:nvSpPr>
          <p:cNvPr id="303105" name="Rectangle 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03108" name="Rectangle 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childTnLst>
                          </p:cTn>
                        </p:par>
                        <p:par>
                          <p:cTn id="29" fill="hold">
                            <p:stCondLst>
                              <p:cond delay="2000"/>
                            </p:stCondLst>
                            <p:childTnLst>
                              <p:par>
                                <p:cTn id="30" presetID="10" presetClass="entr" presetSubtype="0" fill="hold" nodeType="afterEffect">
                                  <p:stCondLst>
                                    <p:cond delay="0"/>
                                  </p:stCondLst>
                                  <p:childTnLst>
                                    <p:set>
                                      <p:cBhvr>
                                        <p:cTn id="31" dur="1" fill="hold">
                                          <p:stCondLst>
                                            <p:cond delay="0"/>
                                          </p:stCondLst>
                                        </p:cTn>
                                        <p:tgtEl>
                                          <p:spTgt spid="30"/>
                                        </p:tgtEl>
                                        <p:attrNameLst>
                                          <p:attrName>style.visibility</p:attrName>
                                        </p:attrNameLst>
                                      </p:cBhvr>
                                      <p:to>
                                        <p:strVal val="visible"/>
                                      </p:to>
                                    </p:set>
                                    <p:animEffect transition="in" filter="fade">
                                      <p:cBhvr>
                                        <p:cTn id="32"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334.xml><?xml version="1.0" encoding="utf-8"?>
<p:sld xmlns:a="http://schemas.openxmlformats.org/drawingml/2006/main" xmlns:r="http://schemas.openxmlformats.org/officeDocument/2006/relationships" xmlns:p="http://schemas.openxmlformats.org/presentationml/2006/main">
  <p:cSld>
    <p:bg>
      <p:bgPr>
        <a:blipFill dpi="0" rotWithShape="1">
          <a:blip r:embed="rId3" cstate="print">
            <a:lum/>
          </a:blip>
          <a:srcRect/>
          <a:stretch>
            <a:fillRect/>
          </a:stretch>
        </a:blipFill>
        <a:effectLst/>
      </p:bgPr>
    </p:bg>
    <p:spTree>
      <p:nvGrpSpPr>
        <p:cNvPr id="1" name=""/>
        <p:cNvGrpSpPr/>
        <p:nvPr/>
      </p:nvGrpSpPr>
      <p:grpSpPr>
        <a:xfrm>
          <a:off x="0" y="0"/>
          <a:ext cx="0" cy="0"/>
          <a:chOff x="0" y="0"/>
          <a:chExt cx="0" cy="0"/>
        </a:xfrm>
      </p:grpSpPr>
      <p:pic>
        <p:nvPicPr>
          <p:cNvPr id="3074"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a:off x="2786050" y="2571744"/>
            <a:ext cx="3643338" cy="1010034"/>
          </a:xfrm>
          <a:prstGeom prst="rect">
            <a:avLst/>
          </a:prstGeom>
          <a:noFill/>
        </p:spPr>
      </p:pic>
      <p:sp>
        <p:nvSpPr>
          <p:cNvPr id="22" name="TextBox 21"/>
          <p:cNvSpPr txBox="1"/>
          <p:nvPr/>
        </p:nvSpPr>
        <p:spPr>
          <a:xfrm>
            <a:off x="2857488" y="285728"/>
            <a:ext cx="3429024" cy="1938992"/>
          </a:xfrm>
          <a:prstGeom prst="rect">
            <a:avLst/>
          </a:prstGeom>
          <a:noFill/>
        </p:spPr>
        <p:txBody>
          <a:bodyPr wrap="square" rtlCol="1">
            <a:spAutoFit/>
          </a:bodyPr>
          <a:lstStyle/>
          <a:p>
            <a:pPr algn="ctr">
              <a:lnSpc>
                <a:spcPct val="150000"/>
              </a:lnSpc>
            </a:pPr>
            <a:r>
              <a:rPr lang="fa-IR" sz="2000" b="1" dirty="0" smtClean="0">
                <a:effectLst>
                  <a:glow rad="139700">
                    <a:srgbClr val="00B050">
                      <a:alpha val="40000"/>
                    </a:srgbClr>
                  </a:glow>
                </a:effectLst>
                <a:cs typeface="B Titr" pitchFamily="2" charset="-78"/>
              </a:rPr>
              <a:t>فصل سوم : مفاهیم دینی مورد نیاز کودک و نوجوان</a:t>
            </a:r>
          </a:p>
          <a:p>
            <a:pPr algn="ctr">
              <a:lnSpc>
                <a:spcPct val="150000"/>
              </a:lnSpc>
            </a:pPr>
            <a:endParaRPr lang="fa-IR" sz="2000" b="1" dirty="0" smtClean="0">
              <a:effectLst>
                <a:glow rad="139700">
                  <a:srgbClr val="00B050">
                    <a:alpha val="40000"/>
                  </a:srgbClr>
                </a:glow>
              </a:effectLst>
              <a:cs typeface="B Titr" pitchFamily="2" charset="-78"/>
            </a:endParaRPr>
          </a:p>
          <a:p>
            <a:pPr algn="ctr">
              <a:lnSpc>
                <a:spcPct val="150000"/>
              </a:lnSpc>
            </a:pPr>
            <a:r>
              <a:rPr lang="fa-IR" sz="2000" b="1" dirty="0" smtClean="0">
                <a:effectLst>
                  <a:glow rad="139700">
                    <a:srgbClr val="00B050">
                      <a:alpha val="40000"/>
                    </a:srgbClr>
                  </a:glow>
                </a:effectLst>
                <a:cs typeface="B Titr" pitchFamily="2" charset="-78"/>
              </a:rPr>
              <a:t>جلسه بیست وهشتم</a:t>
            </a:r>
          </a:p>
        </p:txBody>
      </p:sp>
      <p:sp>
        <p:nvSpPr>
          <p:cNvPr id="14" name="TextBox 13"/>
          <p:cNvSpPr txBox="1"/>
          <p:nvPr/>
        </p:nvSpPr>
        <p:spPr>
          <a:xfrm>
            <a:off x="3846308" y="2834387"/>
            <a:ext cx="1522823" cy="484748"/>
          </a:xfrm>
          <a:prstGeom prst="rect">
            <a:avLst/>
          </a:prstGeom>
          <a:noFill/>
        </p:spPr>
        <p:txBody>
          <a:bodyPr wrap="square" rtlCol="1" anchor="ctr">
            <a:spAutoFit/>
          </a:bodyPr>
          <a:lstStyle/>
          <a:p>
            <a:pPr algn="ctr">
              <a:lnSpc>
                <a:spcPct val="150000"/>
              </a:lnSpc>
            </a:pPr>
            <a:r>
              <a:rPr lang="fa-IR" b="1" dirty="0" smtClean="0">
                <a:effectLst/>
                <a:cs typeface="B Mitra" pitchFamily="2" charset="-78"/>
              </a:rPr>
              <a:t>مقدمه</a:t>
            </a:r>
            <a:endParaRPr lang="fa-IR" sz="1700" b="1" dirty="0">
              <a:effectLst/>
              <a:cs typeface="B Mitra" pitchFamily="2" charset="-78"/>
            </a:endParaRPr>
          </a:p>
        </p:txBody>
      </p:sp>
      <p:pic>
        <p:nvPicPr>
          <p:cNvPr id="76" name="Picture 2" descr="G:\ramezan 1390\pic - file\bais\b1.jpg">
            <a:hlinkClick r:id="rId5" action="ppaction://hlinksldjump">
              <a:snd r:embed="rId6" name="thbad.wav"/>
            </a:hlinkClick>
            <a:hlinkHover r:id="" action="ppaction://noaction">
              <a:snd r:embed="rId7" name="0.wav"/>
            </a:hlinkHover>
          </p:cNvPr>
          <p:cNvPicPr>
            <a:picLocks noChangeAspect="1" noChangeArrowheads="1"/>
          </p:cNvPicPr>
          <p:nvPr/>
        </p:nvPicPr>
        <p:blipFill>
          <a:blip r:embed="rId8" cstate="print"/>
          <a:srcRect/>
          <a:stretch>
            <a:fillRect/>
          </a:stretch>
        </p:blipFill>
        <p:spPr bwMode="auto">
          <a:xfrm>
            <a:off x="7929586" y="241290"/>
            <a:ext cx="383226" cy="396000"/>
          </a:xfrm>
          <a:prstGeom prst="rect">
            <a:avLst/>
          </a:prstGeom>
          <a:noFill/>
        </p:spPr>
      </p:pic>
      <p:pic>
        <p:nvPicPr>
          <p:cNvPr id="77" name="Picture 5" descr="D:\narmafzar H edayat\power point\Ordodari\pic\exist copy.png">
            <a:hlinkClick r:id="" action="ppaction://hlinkshowjump?jump=endshow">
              <a:snd r:embed="rId6" name="thbad.wav"/>
            </a:hlinkClick>
            <a:hlinkHover r:id="" action="ppaction://noaction">
              <a:snd r:embed="rId7" name="0.wav"/>
            </a:hlinkHover>
          </p:cNvPr>
          <p:cNvPicPr>
            <a:picLocks noChangeAspect="1" noChangeArrowheads="1"/>
          </p:cNvPicPr>
          <p:nvPr/>
        </p:nvPicPr>
        <p:blipFill>
          <a:blip r:embed="rId9" cstate="print"/>
          <a:srcRect/>
          <a:stretch>
            <a:fillRect/>
          </a:stretch>
        </p:blipFill>
        <p:spPr bwMode="auto">
          <a:xfrm>
            <a:off x="8358214" y="214290"/>
            <a:ext cx="450000" cy="450000"/>
          </a:xfrm>
          <a:prstGeom prst="rect">
            <a:avLst/>
          </a:prstGeom>
          <a:noFill/>
        </p:spPr>
      </p:pic>
      <p:pic>
        <p:nvPicPr>
          <p:cNvPr id="38"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a:off x="2786050" y="3505208"/>
            <a:ext cx="3643338" cy="1010034"/>
          </a:xfrm>
          <a:prstGeom prst="rect">
            <a:avLst/>
          </a:prstGeom>
          <a:noFill/>
        </p:spPr>
      </p:pic>
      <p:sp>
        <p:nvSpPr>
          <p:cNvPr id="39" name="TextBox 38">
            <a:hlinkClick r:id="rId10" action="ppaction://hlinksldjump">
              <a:snd r:embed="rId6" name="thbad.wav"/>
            </a:hlinkClick>
            <a:hlinkHover r:id="" action="ppaction://noaction">
              <a:snd r:embed="rId7" name="0.wav"/>
            </a:hlinkHover>
          </p:cNvPr>
          <p:cNvSpPr txBox="1"/>
          <p:nvPr/>
        </p:nvSpPr>
        <p:spPr>
          <a:xfrm>
            <a:off x="3453399" y="3767851"/>
            <a:ext cx="2308641" cy="484748"/>
          </a:xfrm>
          <a:prstGeom prst="rect">
            <a:avLst/>
          </a:prstGeom>
          <a:noFill/>
        </p:spPr>
        <p:txBody>
          <a:bodyPr wrap="square" rtlCol="1" anchor="ctr">
            <a:spAutoFit/>
          </a:bodyPr>
          <a:lstStyle/>
          <a:p>
            <a:pPr algn="ctr">
              <a:lnSpc>
                <a:spcPct val="150000"/>
              </a:lnSpc>
            </a:pPr>
            <a:r>
              <a:rPr lang="fa-IR" b="1" dirty="0" smtClean="0">
                <a:effectLst>
                  <a:glow rad="101600">
                    <a:schemeClr val="accent3">
                      <a:satMod val="175000"/>
                      <a:alpha val="40000"/>
                    </a:schemeClr>
                  </a:glow>
                </a:effectLst>
                <a:cs typeface="B Mitra" pitchFamily="2" charset="-78"/>
              </a:rPr>
              <a:t>اهداف انتقال مفاهیم دینی</a:t>
            </a:r>
            <a:endParaRPr lang="fa-IR" b="1" dirty="0">
              <a:effectLst>
                <a:glow rad="101600">
                  <a:schemeClr val="accent3">
                    <a:satMod val="175000"/>
                    <a:alpha val="40000"/>
                  </a:schemeClr>
                </a:glow>
              </a:effectLst>
              <a:cs typeface="B Mitra" pitchFamily="2" charset="-78"/>
            </a:endParaRPr>
          </a:p>
        </p:txBody>
      </p:sp>
    </p:spTree>
  </p:cSld>
  <p:clrMapOvr>
    <a:masterClrMapping/>
  </p:clrMapOvr>
  <p:transition advClick="0">
    <p:sndAc>
      <p:stSnd>
        <p:snd r:embed="rId2" name="W8.WAV"/>
      </p:stSnd>
    </p:sndAc>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strVal val="#ppt_w*0.70"/>
                                          </p:val>
                                        </p:tav>
                                        <p:tav tm="100000">
                                          <p:val>
                                            <p:strVal val="#ppt_w"/>
                                          </p:val>
                                        </p:tav>
                                      </p:tavLst>
                                    </p:anim>
                                    <p:anim calcmode="lin" valueType="num">
                                      <p:cBhvr>
                                        <p:cTn id="8" dur="1000" fill="hold"/>
                                        <p:tgtEl>
                                          <p:spTgt spid="22"/>
                                        </p:tgtEl>
                                        <p:attrNameLst>
                                          <p:attrName>ppt_h</p:attrName>
                                        </p:attrNameLst>
                                      </p:cBhvr>
                                      <p:tavLst>
                                        <p:tav tm="0">
                                          <p:val>
                                            <p:strVal val="#ppt_h"/>
                                          </p:val>
                                        </p:tav>
                                        <p:tav tm="100000">
                                          <p:val>
                                            <p:strVal val="#ppt_h"/>
                                          </p:val>
                                        </p:tav>
                                      </p:tavLst>
                                    </p:anim>
                                    <p:animEffect transition="in" filter="fade">
                                      <p:cBhvr>
                                        <p:cTn id="9" dur="1000"/>
                                        <p:tgtEl>
                                          <p:spTgt spid="22"/>
                                        </p:tgtEl>
                                      </p:cBhvr>
                                    </p:animEffect>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3074"/>
                                        </p:tgtEl>
                                        <p:attrNameLst>
                                          <p:attrName>style.visibility</p:attrName>
                                        </p:attrNameLst>
                                      </p:cBhvr>
                                      <p:to>
                                        <p:strVal val="visible"/>
                                      </p:to>
                                    </p:set>
                                    <p:animEffect transition="in" filter="fade">
                                      <p:cBhvr>
                                        <p:cTn id="13" dur="1000"/>
                                        <p:tgtEl>
                                          <p:spTgt spid="3074"/>
                                        </p:tgtEl>
                                      </p:cBhvr>
                                    </p:animEffect>
                                    <p:anim calcmode="lin" valueType="num">
                                      <p:cBhvr>
                                        <p:cTn id="14" dur="1000" fill="hold"/>
                                        <p:tgtEl>
                                          <p:spTgt spid="3074"/>
                                        </p:tgtEl>
                                        <p:attrNameLst>
                                          <p:attrName>ppt_x</p:attrName>
                                        </p:attrNameLst>
                                      </p:cBhvr>
                                      <p:tavLst>
                                        <p:tav tm="0">
                                          <p:val>
                                            <p:strVal val="#ppt_x"/>
                                          </p:val>
                                        </p:tav>
                                        <p:tav tm="100000">
                                          <p:val>
                                            <p:strVal val="#ppt_x"/>
                                          </p:val>
                                        </p:tav>
                                      </p:tavLst>
                                    </p:anim>
                                    <p:anim calcmode="lin" valueType="num">
                                      <p:cBhvr>
                                        <p:cTn id="15" dur="1000" fill="hold"/>
                                        <p:tgtEl>
                                          <p:spTgt spid="3074"/>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10" presetClass="entr" presetSubtype="0"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1000"/>
                                        <p:tgtEl>
                                          <p:spTgt spid="14"/>
                                        </p:tgtEl>
                                      </p:cBhvr>
                                    </p:animEffect>
                                  </p:childTnLst>
                                </p:cTn>
                              </p:par>
                            </p:childTnLst>
                          </p:cTn>
                        </p:par>
                        <p:par>
                          <p:cTn id="20" fill="hold">
                            <p:stCondLst>
                              <p:cond delay="3000"/>
                            </p:stCondLst>
                            <p:childTnLst>
                              <p:par>
                                <p:cTn id="21" presetID="42" presetClass="entr" presetSubtype="0" fill="hold" nodeType="afterEffect">
                                  <p:stCondLst>
                                    <p:cond delay="0"/>
                                  </p:stCondLst>
                                  <p:childTnLst>
                                    <p:set>
                                      <p:cBhvr>
                                        <p:cTn id="22" dur="1" fill="hold">
                                          <p:stCondLst>
                                            <p:cond delay="0"/>
                                          </p:stCondLst>
                                        </p:cTn>
                                        <p:tgtEl>
                                          <p:spTgt spid="38"/>
                                        </p:tgtEl>
                                        <p:attrNameLst>
                                          <p:attrName>style.visibility</p:attrName>
                                        </p:attrNameLst>
                                      </p:cBhvr>
                                      <p:to>
                                        <p:strVal val="visible"/>
                                      </p:to>
                                    </p:set>
                                    <p:animEffect transition="in" filter="fade">
                                      <p:cBhvr>
                                        <p:cTn id="23" dur="1000"/>
                                        <p:tgtEl>
                                          <p:spTgt spid="38"/>
                                        </p:tgtEl>
                                      </p:cBhvr>
                                    </p:animEffect>
                                    <p:anim calcmode="lin" valueType="num">
                                      <p:cBhvr>
                                        <p:cTn id="24" dur="1000" fill="hold"/>
                                        <p:tgtEl>
                                          <p:spTgt spid="38"/>
                                        </p:tgtEl>
                                        <p:attrNameLst>
                                          <p:attrName>ppt_x</p:attrName>
                                        </p:attrNameLst>
                                      </p:cBhvr>
                                      <p:tavLst>
                                        <p:tav tm="0">
                                          <p:val>
                                            <p:strVal val="#ppt_x"/>
                                          </p:val>
                                        </p:tav>
                                        <p:tav tm="100000">
                                          <p:val>
                                            <p:strVal val="#ppt_x"/>
                                          </p:val>
                                        </p:tav>
                                      </p:tavLst>
                                    </p:anim>
                                    <p:anim calcmode="lin" valueType="num">
                                      <p:cBhvr>
                                        <p:cTn id="25" dur="1000" fill="hold"/>
                                        <p:tgtEl>
                                          <p:spTgt spid="38"/>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10" presetClass="entr" presetSubtype="0"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childTnLst>
                                </p:cTn>
                              </p:par>
                            </p:childTnLst>
                          </p:cTn>
                        </p:par>
                        <p:par>
                          <p:cTn id="30" fill="hold">
                            <p:stCondLst>
                              <p:cond delay="5000"/>
                            </p:stCondLst>
                            <p:childTnLst>
                              <p:par>
                                <p:cTn id="31" presetID="53" presetClass="entr" presetSubtype="0" fill="hold" nodeType="afterEffect">
                                  <p:stCondLst>
                                    <p:cond delay="0"/>
                                  </p:stCondLst>
                                  <p:childTnLst>
                                    <p:set>
                                      <p:cBhvr>
                                        <p:cTn id="32" dur="1" fill="hold">
                                          <p:stCondLst>
                                            <p:cond delay="0"/>
                                          </p:stCondLst>
                                        </p:cTn>
                                        <p:tgtEl>
                                          <p:spTgt spid="77"/>
                                        </p:tgtEl>
                                        <p:attrNameLst>
                                          <p:attrName>style.visibility</p:attrName>
                                        </p:attrNameLst>
                                      </p:cBhvr>
                                      <p:to>
                                        <p:strVal val="visible"/>
                                      </p:to>
                                    </p:set>
                                    <p:anim calcmode="lin" valueType="num">
                                      <p:cBhvr>
                                        <p:cTn id="33" dur="1000" fill="hold"/>
                                        <p:tgtEl>
                                          <p:spTgt spid="77"/>
                                        </p:tgtEl>
                                        <p:attrNameLst>
                                          <p:attrName>ppt_w</p:attrName>
                                        </p:attrNameLst>
                                      </p:cBhvr>
                                      <p:tavLst>
                                        <p:tav tm="0">
                                          <p:val>
                                            <p:fltVal val="0"/>
                                          </p:val>
                                        </p:tav>
                                        <p:tav tm="100000">
                                          <p:val>
                                            <p:strVal val="#ppt_w"/>
                                          </p:val>
                                        </p:tav>
                                      </p:tavLst>
                                    </p:anim>
                                    <p:anim calcmode="lin" valueType="num">
                                      <p:cBhvr>
                                        <p:cTn id="34" dur="1000" fill="hold"/>
                                        <p:tgtEl>
                                          <p:spTgt spid="77"/>
                                        </p:tgtEl>
                                        <p:attrNameLst>
                                          <p:attrName>ppt_h</p:attrName>
                                        </p:attrNameLst>
                                      </p:cBhvr>
                                      <p:tavLst>
                                        <p:tav tm="0">
                                          <p:val>
                                            <p:fltVal val="0"/>
                                          </p:val>
                                        </p:tav>
                                        <p:tav tm="100000">
                                          <p:val>
                                            <p:strVal val="#ppt_h"/>
                                          </p:val>
                                        </p:tav>
                                      </p:tavLst>
                                    </p:anim>
                                    <p:animEffect transition="in" filter="fade">
                                      <p:cBhvr>
                                        <p:cTn id="35" dur="1000"/>
                                        <p:tgtEl>
                                          <p:spTgt spid="77"/>
                                        </p:tgtEl>
                                      </p:cBhvr>
                                    </p:animEffect>
                                  </p:childTnLst>
                                </p:cTn>
                              </p:par>
                            </p:childTnLst>
                          </p:cTn>
                        </p:par>
                        <p:par>
                          <p:cTn id="36" fill="hold">
                            <p:stCondLst>
                              <p:cond delay="6000"/>
                            </p:stCondLst>
                            <p:childTnLst>
                              <p:par>
                                <p:cTn id="37" presetID="53" presetClass="entr" presetSubtype="0" fill="hold" nodeType="afterEffect">
                                  <p:stCondLst>
                                    <p:cond delay="0"/>
                                  </p:stCondLst>
                                  <p:childTnLst>
                                    <p:set>
                                      <p:cBhvr>
                                        <p:cTn id="38" dur="1" fill="hold">
                                          <p:stCondLst>
                                            <p:cond delay="0"/>
                                          </p:stCondLst>
                                        </p:cTn>
                                        <p:tgtEl>
                                          <p:spTgt spid="76"/>
                                        </p:tgtEl>
                                        <p:attrNameLst>
                                          <p:attrName>style.visibility</p:attrName>
                                        </p:attrNameLst>
                                      </p:cBhvr>
                                      <p:to>
                                        <p:strVal val="visible"/>
                                      </p:to>
                                    </p:set>
                                    <p:anim calcmode="lin" valueType="num">
                                      <p:cBhvr>
                                        <p:cTn id="39" dur="1000" fill="hold"/>
                                        <p:tgtEl>
                                          <p:spTgt spid="76"/>
                                        </p:tgtEl>
                                        <p:attrNameLst>
                                          <p:attrName>ppt_w</p:attrName>
                                        </p:attrNameLst>
                                      </p:cBhvr>
                                      <p:tavLst>
                                        <p:tav tm="0">
                                          <p:val>
                                            <p:fltVal val="0"/>
                                          </p:val>
                                        </p:tav>
                                        <p:tav tm="100000">
                                          <p:val>
                                            <p:strVal val="#ppt_w"/>
                                          </p:val>
                                        </p:tav>
                                      </p:tavLst>
                                    </p:anim>
                                    <p:anim calcmode="lin" valueType="num">
                                      <p:cBhvr>
                                        <p:cTn id="40" dur="1000" fill="hold"/>
                                        <p:tgtEl>
                                          <p:spTgt spid="76"/>
                                        </p:tgtEl>
                                        <p:attrNameLst>
                                          <p:attrName>ppt_h</p:attrName>
                                        </p:attrNameLst>
                                      </p:cBhvr>
                                      <p:tavLst>
                                        <p:tav tm="0">
                                          <p:val>
                                            <p:fltVal val="0"/>
                                          </p:val>
                                        </p:tav>
                                        <p:tav tm="100000">
                                          <p:val>
                                            <p:strVal val="#ppt_h"/>
                                          </p:val>
                                        </p:tav>
                                      </p:tavLst>
                                    </p:anim>
                                    <p:animEffect transition="in" filter="fade">
                                      <p:cBhvr>
                                        <p:cTn id="41"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14" grpId="0"/>
      <p:bldP spid="39" grpId="0"/>
    </p:bldLst>
  </p:timing>
</p:sld>
</file>

<file path=ppt/slides/slide335.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1800" b="1" kern="1200" dirty="0" smtClean="0">
                        <a:solidFill>
                          <a:schemeClr val="tx1"/>
                        </a:solidFill>
                        <a:latin typeface="+mn-lt"/>
                        <a:ea typeface="+mn-ea"/>
                        <a:cs typeface="B Lotus" pitchFamily="2" charset="-78"/>
                      </a:endParaRPr>
                    </a:p>
                    <a:p>
                      <a:pPr algn="just" rtl="1">
                        <a:lnSpc>
                          <a:spcPct val="150000"/>
                        </a:lnSpc>
                      </a:pPr>
                      <a:endParaRPr lang="fa-IR" sz="1800" b="1" kern="1200" dirty="0" smtClean="0">
                        <a:solidFill>
                          <a:schemeClr val="tx1"/>
                        </a:solidFill>
                        <a:latin typeface="+mn-lt"/>
                        <a:ea typeface="+mn-ea"/>
                        <a:cs typeface="B Lotus" pitchFamily="2" charset="-78"/>
                      </a:endParaRPr>
                    </a:p>
                    <a:p>
                      <a:pPr lvl="0" algn="just"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اهداف انتقال مفاهيم ديني</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1. آشنايي مخاطبان با آموزه‏هاي ديني در سه بخش: اعتقادات، اخلاقيّات و احكام عملي.</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2. دادن بينش مناسب، به متربّیان برای قابل فهم و درک شدن مفاهیم دینی.</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3. جهت دادن احساسات، عواطف و هيجانات مخاطبان.</a:t>
                      </a:r>
                      <a:endParaRPr lang="en-US" sz="2200" b="1" kern="1200" dirty="0" smtClean="0">
                        <a:solidFill>
                          <a:schemeClr val="tx1"/>
                        </a:solidFill>
                        <a:latin typeface="+mn-lt"/>
                        <a:ea typeface="+mn-ea"/>
                        <a:cs typeface="B Lotus" pitchFamily="2" charset="-78"/>
                      </a:endParaRPr>
                    </a:p>
                    <a:p>
                      <a:pPr lvl="1" algn="just">
                        <a:lnSpc>
                          <a:spcPct val="150000"/>
                        </a:lnSpc>
                      </a:pPr>
                      <a:r>
                        <a:rPr lang="ar-SA" sz="2200" b="1" kern="1200" dirty="0" smtClean="0">
                          <a:solidFill>
                            <a:schemeClr val="tx1"/>
                          </a:solidFill>
                          <a:latin typeface="+mn-lt"/>
                          <a:ea typeface="+mn-ea"/>
                          <a:cs typeface="B Lotus" pitchFamily="2" charset="-78"/>
                        </a:rPr>
                        <a:t>4. اصلاح رفتار و جهت دادن آن بهسوي رفتار مطلوب و مناسب. </a:t>
                      </a:r>
                      <a:endParaRPr lang="en-US" sz="2200" b="1" kern="1200" dirty="0" smtClean="0">
                        <a:solidFill>
                          <a:schemeClr val="tx1"/>
                        </a:solidFill>
                        <a:latin typeface="+mn-lt"/>
                        <a:ea typeface="+mn-ea"/>
                        <a:cs typeface="B Lotus" pitchFamily="2" charset="-78"/>
                      </a:endParaRPr>
                    </a:p>
                    <a:p>
                      <a:pPr algn="just" rtl="1">
                        <a:lnSpc>
                          <a:spcPct val="150000"/>
                        </a:lnSpc>
                      </a:pPr>
                      <a:endParaRPr lang="en-US" sz="18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234384" y="122418"/>
            <a:ext cx="2110585"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وهشتم</a:t>
            </a:r>
          </a:p>
          <a:p>
            <a:pPr algn="ctr"/>
            <a:r>
              <a:rPr lang="fa-IR" sz="1700" b="1" dirty="0" smtClean="0">
                <a:effectLst>
                  <a:glow rad="101600">
                    <a:schemeClr val="accent3">
                      <a:satMod val="175000"/>
                      <a:alpha val="40000"/>
                    </a:schemeClr>
                  </a:glow>
                </a:effectLst>
                <a:cs typeface="B Mitra" pitchFamily="2" charset="-78"/>
              </a:rPr>
              <a:t>اهداف انتقال مفاهیم دینی</a:t>
            </a:r>
          </a:p>
        </p:txBody>
      </p:sp>
      <p:sp>
        <p:nvSpPr>
          <p:cNvPr id="303105" name="Rectangle 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03108" name="Rectangle 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6" name="Rounded Rectangle 15">
            <a:hlinkClick r:id="rId9" action="ppaction://hlinksldjump">
              <a:snd r:embed="rId5" name="thbad.wav"/>
            </a:hlinkClick>
            <a:hlinkHover r:id="" action="ppaction://noaction">
              <a:snd r:embed="rId6" name="0.wav"/>
            </a:hlinkHover>
          </p:cNvPr>
          <p:cNvSpPr/>
          <p:nvPr/>
        </p:nvSpPr>
        <p:spPr>
          <a:xfrm>
            <a:off x="2786050"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0" action="ppaction://hlinksldjump">
              <a:snd r:embed="rId5" name="thbad.wav"/>
            </a:hlinkClick>
            <a:hlinkHover r:id="" action="ppaction://noaction">
              <a:snd r:embed="rId6" name="0.wav"/>
            </a:hlinkHover>
          </p:cNvPr>
          <p:cNvSpPr/>
          <p:nvPr/>
        </p:nvSpPr>
        <p:spPr>
          <a:xfrm>
            <a:off x="242886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1" action="ppaction://hlinksldjump">
              <a:snd r:embed="rId5" name="thbad.wav"/>
            </a:hlinkClick>
            <a:hlinkHover r:id="" action="ppaction://noaction">
              <a:snd r:embed="rId6" name="0.wav"/>
            </a:hlinkHover>
          </p:cNvPr>
          <p:cNvSpPr/>
          <p:nvPr/>
        </p:nvSpPr>
        <p:spPr>
          <a:xfrm>
            <a:off x="207167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9" name="Rounded Rectangle 18">
            <a:hlinkClick r:id="rId12" action="ppaction://hlinksldjump">
              <a:snd r:embed="rId5" name="thbad.wav"/>
            </a:hlinkClick>
            <a:hlinkHover r:id="" action="ppaction://noaction">
              <a:snd r:embed="rId6" name="0.wav"/>
            </a:hlinkHover>
          </p:cNvPr>
          <p:cNvSpPr/>
          <p:nvPr/>
        </p:nvSpPr>
        <p:spPr>
          <a:xfrm>
            <a:off x="171448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20" name="Rounded Rectangle 19">
            <a:hlinkClick r:id="rId13" action="ppaction://hlinksldjump">
              <a:snd r:embed="rId5" name="thbad.wav"/>
            </a:hlinkClick>
            <a:hlinkHover r:id="" action="ppaction://noaction">
              <a:snd r:embed="rId6" name="0.wav"/>
            </a:hlinkHover>
          </p:cNvPr>
          <p:cNvSpPr/>
          <p:nvPr/>
        </p:nvSpPr>
        <p:spPr>
          <a:xfrm>
            <a:off x="135729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22" name="Rounded Rectangle 21">
            <a:hlinkClick r:id="rId14" action="ppaction://hlinksldjump">
              <a:snd r:embed="rId5" name="thbad.wav"/>
            </a:hlinkClick>
            <a:hlinkHover r:id="" action="ppaction://noaction">
              <a:snd r:embed="rId6" name="0.wav"/>
            </a:hlinkHover>
          </p:cNvPr>
          <p:cNvSpPr/>
          <p:nvPr/>
        </p:nvSpPr>
        <p:spPr>
          <a:xfrm>
            <a:off x="100010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23" name="Rounded Rectangle 22">
            <a:hlinkClick r:id="rId15" action="ppaction://hlinksldjump">
              <a:snd r:embed="rId5" name="thbad.wav"/>
            </a:hlinkClick>
            <a:hlinkHover r:id="" action="ppaction://noaction">
              <a:snd r:embed="rId6" name="0.wav"/>
            </a:hlinkHover>
          </p:cNvPr>
          <p:cNvSpPr/>
          <p:nvPr/>
        </p:nvSpPr>
        <p:spPr>
          <a:xfrm>
            <a:off x="64291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24" name="Rounded Rectangle 23">
            <a:hlinkClick r:id="rId16" action="ppaction://hlinksldjump">
              <a:snd r:embed="rId5" name="thbad.wav"/>
            </a:hlinkClick>
            <a:hlinkHover r:id="" action="ppaction://noaction">
              <a:snd r:embed="rId6" name="0.wav"/>
            </a:hlinkHover>
          </p:cNvPr>
          <p:cNvSpPr/>
          <p:nvPr/>
        </p:nvSpPr>
        <p:spPr>
          <a:xfrm>
            <a:off x="28572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16"/>
                                        </p:tgtEl>
                                        <p:attrNameLst>
                                          <p:attrName>style.visibility</p:attrName>
                                        </p:attrNameLst>
                                      </p:cBhvr>
                                      <p:to>
                                        <p:strVal val="visible"/>
                                      </p:to>
                                    </p:set>
                                    <p:anim calcmode="lin" valueType="num">
                                      <p:cBhvr additive="base">
                                        <p:cTn id="31" dur="1000" fill="hold"/>
                                        <p:tgtEl>
                                          <p:spTgt spid="16"/>
                                        </p:tgtEl>
                                        <p:attrNameLst>
                                          <p:attrName>ppt_x</p:attrName>
                                        </p:attrNameLst>
                                      </p:cBhvr>
                                      <p:tavLst>
                                        <p:tav tm="0">
                                          <p:val>
                                            <p:strVal val="0-#ppt_w/2"/>
                                          </p:val>
                                        </p:tav>
                                        <p:tav tm="100000">
                                          <p:val>
                                            <p:strVal val="#ppt_x"/>
                                          </p:val>
                                        </p:tav>
                                      </p:tavLst>
                                    </p:anim>
                                    <p:anim calcmode="lin" valueType="num">
                                      <p:cBhvr additive="base">
                                        <p:cTn id="32" dur="1000" fill="hold"/>
                                        <p:tgtEl>
                                          <p:spTgt spid="16"/>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7"/>
                                        </p:tgtEl>
                                        <p:attrNameLst>
                                          <p:attrName>style.visibility</p:attrName>
                                        </p:attrNameLst>
                                      </p:cBhvr>
                                      <p:to>
                                        <p:strVal val="visible"/>
                                      </p:to>
                                    </p:set>
                                    <p:anim calcmode="lin" valueType="num">
                                      <p:cBhvr additive="base">
                                        <p:cTn id="35" dur="1000" fill="hold"/>
                                        <p:tgtEl>
                                          <p:spTgt spid="17"/>
                                        </p:tgtEl>
                                        <p:attrNameLst>
                                          <p:attrName>ppt_x</p:attrName>
                                        </p:attrNameLst>
                                      </p:cBhvr>
                                      <p:tavLst>
                                        <p:tav tm="0">
                                          <p:val>
                                            <p:strVal val="0-#ppt_w/2"/>
                                          </p:val>
                                        </p:tav>
                                        <p:tav tm="100000">
                                          <p:val>
                                            <p:strVal val="#ppt_x"/>
                                          </p:val>
                                        </p:tav>
                                      </p:tavLst>
                                    </p:anim>
                                    <p:anim calcmode="lin" valueType="num">
                                      <p:cBhvr additive="base">
                                        <p:cTn id="36" dur="1000" fill="hold"/>
                                        <p:tgtEl>
                                          <p:spTgt spid="17"/>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8"/>
                                        </p:tgtEl>
                                        <p:attrNameLst>
                                          <p:attrName>style.visibility</p:attrName>
                                        </p:attrNameLst>
                                      </p:cBhvr>
                                      <p:to>
                                        <p:strVal val="visible"/>
                                      </p:to>
                                    </p:set>
                                    <p:anim calcmode="lin" valueType="num">
                                      <p:cBhvr additive="base">
                                        <p:cTn id="39" dur="1000" fill="hold"/>
                                        <p:tgtEl>
                                          <p:spTgt spid="18"/>
                                        </p:tgtEl>
                                        <p:attrNameLst>
                                          <p:attrName>ppt_x</p:attrName>
                                        </p:attrNameLst>
                                      </p:cBhvr>
                                      <p:tavLst>
                                        <p:tav tm="0">
                                          <p:val>
                                            <p:strVal val="0-#ppt_w/2"/>
                                          </p:val>
                                        </p:tav>
                                        <p:tav tm="100000">
                                          <p:val>
                                            <p:strVal val="#ppt_x"/>
                                          </p:val>
                                        </p:tav>
                                      </p:tavLst>
                                    </p:anim>
                                    <p:anim calcmode="lin" valueType="num">
                                      <p:cBhvr additive="base">
                                        <p:cTn id="40" dur="1000" fill="hold"/>
                                        <p:tgtEl>
                                          <p:spTgt spid="18"/>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 calcmode="lin" valueType="num">
                                      <p:cBhvr additive="base">
                                        <p:cTn id="43" dur="1000" fill="hold"/>
                                        <p:tgtEl>
                                          <p:spTgt spid="19"/>
                                        </p:tgtEl>
                                        <p:attrNameLst>
                                          <p:attrName>ppt_x</p:attrName>
                                        </p:attrNameLst>
                                      </p:cBhvr>
                                      <p:tavLst>
                                        <p:tav tm="0">
                                          <p:val>
                                            <p:strVal val="0-#ppt_w/2"/>
                                          </p:val>
                                        </p:tav>
                                        <p:tav tm="100000">
                                          <p:val>
                                            <p:strVal val="#ppt_x"/>
                                          </p:val>
                                        </p:tav>
                                      </p:tavLst>
                                    </p:anim>
                                    <p:anim calcmode="lin" valueType="num">
                                      <p:cBhvr additive="base">
                                        <p:cTn id="44" dur="1000" fill="hold"/>
                                        <p:tgtEl>
                                          <p:spTgt spid="19"/>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20"/>
                                        </p:tgtEl>
                                        <p:attrNameLst>
                                          <p:attrName>style.visibility</p:attrName>
                                        </p:attrNameLst>
                                      </p:cBhvr>
                                      <p:to>
                                        <p:strVal val="visible"/>
                                      </p:to>
                                    </p:set>
                                    <p:anim calcmode="lin" valueType="num">
                                      <p:cBhvr additive="base">
                                        <p:cTn id="47" dur="1000" fill="hold"/>
                                        <p:tgtEl>
                                          <p:spTgt spid="20"/>
                                        </p:tgtEl>
                                        <p:attrNameLst>
                                          <p:attrName>ppt_x</p:attrName>
                                        </p:attrNameLst>
                                      </p:cBhvr>
                                      <p:tavLst>
                                        <p:tav tm="0">
                                          <p:val>
                                            <p:strVal val="0-#ppt_w/2"/>
                                          </p:val>
                                        </p:tav>
                                        <p:tav tm="100000">
                                          <p:val>
                                            <p:strVal val="#ppt_x"/>
                                          </p:val>
                                        </p:tav>
                                      </p:tavLst>
                                    </p:anim>
                                    <p:anim calcmode="lin" valueType="num">
                                      <p:cBhvr additive="base">
                                        <p:cTn id="48" dur="1000" fill="hold"/>
                                        <p:tgtEl>
                                          <p:spTgt spid="20"/>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22"/>
                                        </p:tgtEl>
                                        <p:attrNameLst>
                                          <p:attrName>style.visibility</p:attrName>
                                        </p:attrNameLst>
                                      </p:cBhvr>
                                      <p:to>
                                        <p:strVal val="visible"/>
                                      </p:to>
                                    </p:set>
                                    <p:anim calcmode="lin" valueType="num">
                                      <p:cBhvr additive="base">
                                        <p:cTn id="51" dur="1000" fill="hold"/>
                                        <p:tgtEl>
                                          <p:spTgt spid="22"/>
                                        </p:tgtEl>
                                        <p:attrNameLst>
                                          <p:attrName>ppt_x</p:attrName>
                                        </p:attrNameLst>
                                      </p:cBhvr>
                                      <p:tavLst>
                                        <p:tav tm="0">
                                          <p:val>
                                            <p:strVal val="0-#ppt_w/2"/>
                                          </p:val>
                                        </p:tav>
                                        <p:tav tm="100000">
                                          <p:val>
                                            <p:strVal val="#ppt_x"/>
                                          </p:val>
                                        </p:tav>
                                      </p:tavLst>
                                    </p:anim>
                                    <p:anim calcmode="lin" valueType="num">
                                      <p:cBhvr additive="base">
                                        <p:cTn id="52" dur="1000" fill="hold"/>
                                        <p:tgtEl>
                                          <p:spTgt spid="22"/>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23"/>
                                        </p:tgtEl>
                                        <p:attrNameLst>
                                          <p:attrName>style.visibility</p:attrName>
                                        </p:attrNameLst>
                                      </p:cBhvr>
                                      <p:to>
                                        <p:strVal val="visible"/>
                                      </p:to>
                                    </p:set>
                                    <p:anim calcmode="lin" valueType="num">
                                      <p:cBhvr additive="base">
                                        <p:cTn id="55" dur="1000" fill="hold"/>
                                        <p:tgtEl>
                                          <p:spTgt spid="23"/>
                                        </p:tgtEl>
                                        <p:attrNameLst>
                                          <p:attrName>ppt_x</p:attrName>
                                        </p:attrNameLst>
                                      </p:cBhvr>
                                      <p:tavLst>
                                        <p:tav tm="0">
                                          <p:val>
                                            <p:strVal val="0-#ppt_w/2"/>
                                          </p:val>
                                        </p:tav>
                                        <p:tav tm="100000">
                                          <p:val>
                                            <p:strVal val="#ppt_x"/>
                                          </p:val>
                                        </p:tav>
                                      </p:tavLst>
                                    </p:anim>
                                    <p:anim calcmode="lin" valueType="num">
                                      <p:cBhvr additive="base">
                                        <p:cTn id="56" dur="1000" fill="hold"/>
                                        <p:tgtEl>
                                          <p:spTgt spid="23"/>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additive="base">
                                        <p:cTn id="59" dur="1000" fill="hold"/>
                                        <p:tgtEl>
                                          <p:spTgt spid="24"/>
                                        </p:tgtEl>
                                        <p:attrNameLst>
                                          <p:attrName>ppt_x</p:attrName>
                                        </p:attrNameLst>
                                      </p:cBhvr>
                                      <p:tavLst>
                                        <p:tav tm="0">
                                          <p:val>
                                            <p:strVal val="0-#ppt_w/2"/>
                                          </p:val>
                                        </p:tav>
                                        <p:tav tm="100000">
                                          <p:val>
                                            <p:strVal val="#ppt_x"/>
                                          </p:val>
                                        </p:tav>
                                      </p:tavLst>
                                    </p:anim>
                                    <p:anim calcmode="lin" valueType="num">
                                      <p:cBhvr additive="base">
                                        <p:cTn id="60" dur="1000" fill="hold"/>
                                        <p:tgtEl>
                                          <p:spTgt spid="24"/>
                                        </p:tgtEl>
                                        <p:attrNameLst>
                                          <p:attrName>ppt_y</p:attrName>
                                        </p:attrNameLst>
                                      </p:cBhvr>
                                      <p:tavLst>
                                        <p:tav tm="0">
                                          <p:val>
                                            <p:strVal val="#ppt_y"/>
                                          </p:val>
                                        </p:tav>
                                        <p:tav tm="100000">
                                          <p:val>
                                            <p:strVal val="#ppt_y"/>
                                          </p:val>
                                        </p:tav>
                                      </p:tavLst>
                                    </p:anim>
                                  </p:childTnLst>
                                </p:cTn>
                              </p:par>
                            </p:childTnLst>
                          </p:cTn>
                        </p:par>
                        <p:par>
                          <p:cTn id="61" fill="hold">
                            <p:stCondLst>
                              <p:cond delay="2000"/>
                            </p:stCondLst>
                            <p:childTnLst>
                              <p:par>
                                <p:cTn id="62" presetID="10" presetClass="entr" presetSubtype="0" fill="hold" nodeType="afterEffect">
                                  <p:stCondLst>
                                    <p:cond delay="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6" grpId="0" animBg="1"/>
      <p:bldP spid="17" grpId="0" animBg="1"/>
      <p:bldP spid="18" grpId="0" animBg="1"/>
      <p:bldP spid="19" grpId="0" animBg="1"/>
      <p:bldP spid="20" grpId="0" animBg="1"/>
      <p:bldP spid="22" grpId="0" animBg="1"/>
      <p:bldP spid="23" grpId="0" animBg="1"/>
      <p:bldP spid="24" grpId="0" animBg="1"/>
    </p:bldLst>
  </p:timing>
</p:sld>
</file>

<file path=ppt/slides/slide336.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موضوعات پیشنهادی، جهت تدریس با اولویت‌بندی</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عقــــــاید</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234384" y="122418"/>
            <a:ext cx="2110585"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وهشتم</a:t>
            </a:r>
          </a:p>
          <a:p>
            <a:pPr algn="ctr"/>
            <a:r>
              <a:rPr lang="fa-IR" sz="1700" b="1" dirty="0" smtClean="0">
                <a:effectLst>
                  <a:glow rad="101600">
                    <a:schemeClr val="accent3">
                      <a:satMod val="175000"/>
                      <a:alpha val="40000"/>
                    </a:schemeClr>
                  </a:glow>
                </a:effectLst>
                <a:cs typeface="B Mitra" pitchFamily="2" charset="-78"/>
              </a:rPr>
              <a:t>اهداف انتقال مفاهیم دینی</a:t>
            </a:r>
          </a:p>
        </p:txBody>
      </p:sp>
      <p:sp>
        <p:nvSpPr>
          <p:cNvPr id="303105" name="Rectangle 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03108" name="Rectangle 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graphicFrame>
        <p:nvGraphicFramePr>
          <p:cNvPr id="16" name="Table 15"/>
          <p:cNvGraphicFramePr>
            <a:graphicFrameLocks noGrp="1"/>
          </p:cNvGraphicFramePr>
          <p:nvPr/>
        </p:nvGraphicFramePr>
        <p:xfrm>
          <a:off x="357159" y="1714489"/>
          <a:ext cx="8429684" cy="5198812"/>
        </p:xfrm>
        <a:graphic>
          <a:graphicData uri="http://schemas.openxmlformats.org/drawingml/2006/table">
            <a:tbl>
              <a:tblPr rtl="1"/>
              <a:tblGrid>
                <a:gridCol w="723489"/>
                <a:gridCol w="2734198"/>
                <a:gridCol w="4971997"/>
              </a:tblGrid>
              <a:tr h="359045">
                <a:tc gridSpan="2">
                  <a:txBody>
                    <a:bodyPr/>
                    <a:lstStyle/>
                    <a:p>
                      <a:pPr indent="179705" algn="ctr" rtl="1">
                        <a:lnSpc>
                          <a:spcPct val="150000"/>
                        </a:lnSpc>
                        <a:spcAft>
                          <a:spcPts val="0"/>
                        </a:spcAft>
                      </a:pPr>
                      <a:r>
                        <a:rPr lang="ar-SA" sz="1700" dirty="0">
                          <a:latin typeface="Times New Roman"/>
                          <a:ea typeface="Calibri"/>
                          <a:cs typeface="B Lotus" pitchFamily="2" charset="-78"/>
                        </a:rPr>
                        <a:t>موضوع کلّی: عقاید</a:t>
                      </a:r>
                      <a:endParaRPr lang="en-US" sz="1700" dirty="0">
                        <a:latin typeface="Times New Roman"/>
                        <a:ea typeface="Calibri"/>
                        <a:cs typeface="B Lotus" pitchFamily="2" charset="-78"/>
                      </a:endParaRPr>
                    </a:p>
                  </a:txBody>
                  <a:tcPr marL="101765" marR="10176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hMerge="1">
                  <a:txBody>
                    <a:bodyPr/>
                    <a:lstStyle/>
                    <a:p>
                      <a:pPr rtl="1"/>
                      <a:endParaRPr lang="fa-IR"/>
                    </a:p>
                  </a:txBody>
                  <a:tcPr/>
                </a:tc>
                <a:tc>
                  <a:txBody>
                    <a:bodyPr/>
                    <a:lstStyle/>
                    <a:p>
                      <a:pPr indent="179705" algn="ctr" rtl="1">
                        <a:lnSpc>
                          <a:spcPct val="150000"/>
                        </a:lnSpc>
                        <a:spcAft>
                          <a:spcPts val="0"/>
                        </a:spcAft>
                      </a:pPr>
                      <a:r>
                        <a:rPr lang="ar-SA" sz="1700" dirty="0">
                          <a:latin typeface="Times New Roman"/>
                          <a:ea typeface="Calibri"/>
                          <a:cs typeface="B Lotus" pitchFamily="2" charset="-78"/>
                        </a:rPr>
                        <a:t>مقطع: اوّل، دوم و سوم ابتدایی</a:t>
                      </a:r>
                      <a:endParaRPr lang="en-US" sz="1700" dirty="0">
                        <a:latin typeface="Times New Roman"/>
                        <a:ea typeface="Calibri"/>
                        <a:cs typeface="B Lotus" pitchFamily="2" charset="-78"/>
                      </a:endParaRPr>
                    </a:p>
                  </a:txBody>
                  <a:tcPr marL="101765" marR="10176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r>
              <a:tr h="731964">
                <a:tc>
                  <a:txBody>
                    <a:bodyPr/>
                    <a:lstStyle/>
                    <a:p>
                      <a:pPr indent="179705" algn="ctr" rtl="1">
                        <a:lnSpc>
                          <a:spcPct val="150000"/>
                        </a:lnSpc>
                        <a:spcAft>
                          <a:spcPts val="0"/>
                        </a:spcAft>
                      </a:pPr>
                      <a:r>
                        <a:rPr lang="ar-SA" sz="1700" dirty="0">
                          <a:latin typeface="Times New Roman"/>
                          <a:ea typeface="Calibri"/>
                          <a:cs typeface="B Lotus" pitchFamily="2" charset="-78"/>
                        </a:rPr>
                        <a:t>ردیف</a:t>
                      </a:r>
                      <a:endParaRPr lang="en-US" sz="1700" dirty="0">
                        <a:latin typeface="Times New Roman"/>
                        <a:ea typeface="Calibri"/>
                        <a:cs typeface="B Lotus" pitchFamily="2" charset="-78"/>
                      </a:endParaRPr>
                    </a:p>
                  </a:txBody>
                  <a:tcPr marL="101765" marR="1017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ctr" rtl="1">
                        <a:lnSpc>
                          <a:spcPct val="150000"/>
                        </a:lnSpc>
                        <a:spcAft>
                          <a:spcPts val="0"/>
                        </a:spcAft>
                      </a:pPr>
                      <a:r>
                        <a:rPr lang="ar-SA" sz="1700">
                          <a:latin typeface="Times New Roman"/>
                          <a:ea typeface="Calibri"/>
                          <a:cs typeface="B Lotus" pitchFamily="2" charset="-78"/>
                        </a:rPr>
                        <a:t>ترتیب دروس</a:t>
                      </a:r>
                      <a:endParaRPr lang="en-US" sz="1700">
                        <a:latin typeface="Times New Roman"/>
                        <a:ea typeface="Calibri"/>
                        <a:cs typeface="B Lotus" pitchFamily="2" charset="-78"/>
                      </a:endParaRPr>
                    </a:p>
                  </a:txBody>
                  <a:tcPr marL="101765" marR="1017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ctr" rtl="1">
                        <a:lnSpc>
                          <a:spcPct val="150000"/>
                        </a:lnSpc>
                        <a:spcAft>
                          <a:spcPts val="0"/>
                        </a:spcAft>
                      </a:pPr>
                      <a:r>
                        <a:rPr lang="ar-SA" sz="1700" dirty="0">
                          <a:latin typeface="Times New Roman"/>
                          <a:ea typeface="Calibri"/>
                          <a:cs typeface="B Lotus" pitchFamily="2" charset="-78"/>
                        </a:rPr>
                        <a:t>ریز موضوعات</a:t>
                      </a:r>
                      <a:endParaRPr lang="en-US" sz="1700" dirty="0">
                        <a:latin typeface="Times New Roman"/>
                        <a:ea typeface="Calibri"/>
                        <a:cs typeface="B Lotus" pitchFamily="2" charset="-78"/>
                      </a:endParaRPr>
                    </a:p>
                  </a:txBody>
                  <a:tcPr marL="101765" marR="1017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59045">
                <a:tc>
                  <a:txBody>
                    <a:bodyPr/>
                    <a:lstStyle/>
                    <a:p>
                      <a:pPr indent="179705" algn="r" rtl="1">
                        <a:lnSpc>
                          <a:spcPct val="150000"/>
                        </a:lnSpc>
                        <a:spcAft>
                          <a:spcPts val="0"/>
                        </a:spcAft>
                      </a:pPr>
                      <a:r>
                        <a:rPr lang="ar-SA" sz="1700" dirty="0">
                          <a:latin typeface="Times New Roman"/>
                          <a:ea typeface="Calibri"/>
                          <a:cs typeface="B Lotus" pitchFamily="2" charset="-78"/>
                        </a:rPr>
                        <a:t>1</a:t>
                      </a:r>
                      <a:endParaRPr lang="en-US" sz="1700" dirty="0">
                        <a:latin typeface="Times New Roman"/>
                        <a:ea typeface="Calibri"/>
                        <a:cs typeface="B Lotus" pitchFamily="2" charset="-78"/>
                      </a:endParaRPr>
                    </a:p>
                  </a:txBody>
                  <a:tcPr marL="101765" marR="1017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50000"/>
                        </a:lnSpc>
                        <a:spcAft>
                          <a:spcPts val="0"/>
                        </a:spcAft>
                      </a:pPr>
                      <a:r>
                        <a:rPr lang="ar-SA" sz="1700">
                          <a:latin typeface="Times New Roman"/>
                          <a:ea typeface="Calibri"/>
                          <a:cs typeface="B Lotus" pitchFamily="2" charset="-78"/>
                        </a:rPr>
                        <a:t>اصول دین</a:t>
                      </a:r>
                      <a:endParaRPr lang="en-US" sz="1700">
                        <a:latin typeface="Times New Roman"/>
                        <a:ea typeface="Calibri"/>
                        <a:cs typeface="B Lotus" pitchFamily="2" charset="-78"/>
                      </a:endParaRPr>
                    </a:p>
                  </a:txBody>
                  <a:tcPr marL="101765" marR="1017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50000"/>
                        </a:lnSpc>
                        <a:spcAft>
                          <a:spcPts val="0"/>
                        </a:spcAft>
                      </a:pPr>
                      <a:r>
                        <a:rPr lang="ar-SA" sz="1700" dirty="0">
                          <a:latin typeface="Times New Roman"/>
                          <a:ea typeface="Calibri"/>
                          <a:cs typeface="B Lotus" pitchFamily="2" charset="-78"/>
                        </a:rPr>
                        <a:t>5 تاست: توحید، نبوت، امامت، عدل، معاد روز قیامت.</a:t>
                      </a:r>
                      <a:endParaRPr lang="en-US" sz="1700" dirty="0">
                        <a:latin typeface="Times New Roman"/>
                        <a:ea typeface="Calibri"/>
                        <a:cs typeface="B Lotus" pitchFamily="2" charset="-78"/>
                      </a:endParaRPr>
                    </a:p>
                  </a:txBody>
                  <a:tcPr marL="101765" marR="10176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59045">
                <a:tc>
                  <a:txBody>
                    <a:bodyPr/>
                    <a:lstStyle/>
                    <a:p>
                      <a:pPr indent="179705" algn="r" rtl="1">
                        <a:lnSpc>
                          <a:spcPct val="150000"/>
                        </a:lnSpc>
                        <a:spcAft>
                          <a:spcPts val="0"/>
                        </a:spcAft>
                      </a:pPr>
                      <a:r>
                        <a:rPr lang="ar-SA" sz="1700" dirty="0">
                          <a:latin typeface="Times New Roman"/>
                          <a:ea typeface="Calibri"/>
                          <a:cs typeface="B Lotus" pitchFamily="2" charset="-78"/>
                        </a:rPr>
                        <a:t>2</a:t>
                      </a:r>
                      <a:endParaRPr lang="en-US" sz="1700" dirty="0">
                        <a:latin typeface="Times New Roman"/>
                        <a:ea typeface="Calibri"/>
                        <a:cs typeface="B Lotus" pitchFamily="2" charset="-78"/>
                      </a:endParaRPr>
                    </a:p>
                  </a:txBody>
                  <a:tcPr marL="101765" marR="1017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50000"/>
                        </a:lnSpc>
                        <a:spcAft>
                          <a:spcPts val="0"/>
                        </a:spcAft>
                      </a:pPr>
                      <a:r>
                        <a:rPr lang="ar-SA" sz="1700">
                          <a:latin typeface="Times New Roman"/>
                          <a:ea typeface="Calibri"/>
                          <a:cs typeface="B Lotus" pitchFamily="2" charset="-78"/>
                        </a:rPr>
                        <a:t>توحید</a:t>
                      </a:r>
                      <a:endParaRPr lang="en-US" sz="1700">
                        <a:latin typeface="Times New Roman"/>
                        <a:ea typeface="Calibri"/>
                        <a:cs typeface="B Lotus" pitchFamily="2" charset="-78"/>
                      </a:endParaRPr>
                    </a:p>
                  </a:txBody>
                  <a:tcPr marL="101765" marR="1017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50000"/>
                        </a:lnSpc>
                        <a:spcAft>
                          <a:spcPts val="0"/>
                        </a:spcAft>
                      </a:pPr>
                      <a:r>
                        <a:rPr lang="ar-SA" sz="1700">
                          <a:latin typeface="Times New Roman"/>
                          <a:ea typeface="Calibri"/>
                          <a:cs typeface="B Lotus" pitchFamily="2" charset="-78"/>
                        </a:rPr>
                        <a:t>خدا هست، خدا یکی است، خدا می‏بیند، خدا می‌شنود.</a:t>
                      </a:r>
                      <a:endParaRPr lang="en-US" sz="1700">
                        <a:latin typeface="Times New Roman"/>
                        <a:ea typeface="Calibri"/>
                        <a:cs typeface="B Lotus" pitchFamily="2" charset="-78"/>
                      </a:endParaRPr>
                    </a:p>
                  </a:txBody>
                  <a:tcPr marL="101765" marR="10176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59045">
                <a:tc>
                  <a:txBody>
                    <a:bodyPr/>
                    <a:lstStyle/>
                    <a:p>
                      <a:pPr indent="179705" algn="r" rtl="1">
                        <a:lnSpc>
                          <a:spcPct val="150000"/>
                        </a:lnSpc>
                        <a:spcAft>
                          <a:spcPts val="0"/>
                        </a:spcAft>
                      </a:pPr>
                      <a:r>
                        <a:rPr lang="ar-SA" sz="1700" dirty="0">
                          <a:latin typeface="Times New Roman"/>
                          <a:ea typeface="Calibri"/>
                          <a:cs typeface="B Lotus" pitchFamily="2" charset="-78"/>
                        </a:rPr>
                        <a:t>3</a:t>
                      </a:r>
                      <a:endParaRPr lang="en-US" sz="1700" dirty="0">
                        <a:latin typeface="Times New Roman"/>
                        <a:ea typeface="Calibri"/>
                        <a:cs typeface="B Lotus" pitchFamily="2" charset="-78"/>
                      </a:endParaRPr>
                    </a:p>
                  </a:txBody>
                  <a:tcPr marL="101765" marR="1017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50000"/>
                        </a:lnSpc>
                        <a:spcAft>
                          <a:spcPts val="0"/>
                        </a:spcAft>
                      </a:pPr>
                      <a:r>
                        <a:rPr lang="ar-SA" sz="1700">
                          <a:latin typeface="Times New Roman"/>
                          <a:ea typeface="Calibri"/>
                          <a:cs typeface="B Lotus" pitchFamily="2" charset="-78"/>
                        </a:rPr>
                        <a:t>نبوّت (پیامبران اولوالعزم1) </a:t>
                      </a:r>
                      <a:endParaRPr lang="en-US" sz="1700">
                        <a:latin typeface="Times New Roman"/>
                        <a:ea typeface="Calibri"/>
                        <a:cs typeface="B Lotus" pitchFamily="2" charset="-78"/>
                      </a:endParaRPr>
                    </a:p>
                  </a:txBody>
                  <a:tcPr marL="101765" marR="1017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50000"/>
                        </a:lnSpc>
                        <a:spcAft>
                          <a:spcPts val="0"/>
                        </a:spcAft>
                      </a:pPr>
                      <a:r>
                        <a:rPr lang="ar-SA" sz="1700">
                          <a:latin typeface="Times New Roman"/>
                          <a:ea typeface="Calibri"/>
                          <a:cs typeface="B Lotus" pitchFamily="2" charset="-78"/>
                        </a:rPr>
                        <a:t>داستان زندگی حضرت نوح</a:t>
                      </a:r>
                      <a:r>
                        <a:rPr lang="en-US" sz="1700">
                          <a:latin typeface="Roumouz"/>
                          <a:ea typeface="Calibri"/>
                          <a:cs typeface="B Lotus" pitchFamily="2" charset="-78"/>
                        </a:rPr>
                        <a:t>%</a:t>
                      </a:r>
                      <a:r>
                        <a:rPr lang="ar-SA" sz="1700">
                          <a:latin typeface="Times New Roman"/>
                          <a:ea typeface="Calibri"/>
                          <a:cs typeface="B Lotus" pitchFamily="2" charset="-78"/>
                        </a:rPr>
                        <a:t>.</a:t>
                      </a:r>
                      <a:endParaRPr lang="en-US" sz="1700">
                        <a:latin typeface="Times New Roman"/>
                        <a:ea typeface="Calibri"/>
                        <a:cs typeface="B Lotus" pitchFamily="2" charset="-78"/>
                      </a:endParaRPr>
                    </a:p>
                  </a:txBody>
                  <a:tcPr marL="101765" marR="10176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59045">
                <a:tc>
                  <a:txBody>
                    <a:bodyPr/>
                    <a:lstStyle/>
                    <a:p>
                      <a:pPr indent="179705" algn="r" rtl="1">
                        <a:lnSpc>
                          <a:spcPct val="150000"/>
                        </a:lnSpc>
                        <a:spcAft>
                          <a:spcPts val="0"/>
                        </a:spcAft>
                      </a:pPr>
                      <a:r>
                        <a:rPr lang="ar-SA" sz="1700" dirty="0">
                          <a:latin typeface="Times New Roman"/>
                          <a:ea typeface="Calibri"/>
                          <a:cs typeface="B Lotus" pitchFamily="2" charset="-78"/>
                        </a:rPr>
                        <a:t>4</a:t>
                      </a:r>
                      <a:endParaRPr lang="en-US" sz="1700" dirty="0">
                        <a:latin typeface="Times New Roman"/>
                        <a:ea typeface="Calibri"/>
                        <a:cs typeface="B Lotus" pitchFamily="2" charset="-78"/>
                      </a:endParaRPr>
                    </a:p>
                  </a:txBody>
                  <a:tcPr marL="101765" marR="1017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50000"/>
                        </a:lnSpc>
                        <a:spcAft>
                          <a:spcPts val="0"/>
                        </a:spcAft>
                      </a:pPr>
                      <a:r>
                        <a:rPr lang="ar-SA" sz="1700">
                          <a:latin typeface="Times New Roman"/>
                          <a:ea typeface="Calibri"/>
                          <a:cs typeface="B Lotus" pitchFamily="2" charset="-78"/>
                        </a:rPr>
                        <a:t>نبوّت (پیامبران اولوالعزم2) </a:t>
                      </a:r>
                      <a:endParaRPr lang="en-US" sz="1700">
                        <a:latin typeface="Times New Roman"/>
                        <a:ea typeface="Calibri"/>
                        <a:cs typeface="B Lotus" pitchFamily="2" charset="-78"/>
                      </a:endParaRPr>
                    </a:p>
                  </a:txBody>
                  <a:tcPr marL="101765" marR="1017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50000"/>
                        </a:lnSpc>
                        <a:spcAft>
                          <a:spcPts val="0"/>
                        </a:spcAft>
                      </a:pPr>
                      <a:r>
                        <a:rPr lang="ar-SA" sz="1700">
                          <a:latin typeface="Times New Roman"/>
                          <a:ea typeface="Calibri"/>
                          <a:cs typeface="B Lotus" pitchFamily="2" charset="-78"/>
                        </a:rPr>
                        <a:t>داستان زندگی حضرت ابراهیم</a:t>
                      </a:r>
                      <a:r>
                        <a:rPr lang="en-US" sz="1700">
                          <a:latin typeface="Roumouz"/>
                          <a:ea typeface="Calibri"/>
                          <a:cs typeface="B Lotus" pitchFamily="2" charset="-78"/>
                        </a:rPr>
                        <a:t>%</a:t>
                      </a:r>
                      <a:r>
                        <a:rPr lang="ar-SA" sz="1700">
                          <a:latin typeface="Times New Roman"/>
                          <a:ea typeface="Calibri"/>
                          <a:cs typeface="B Lotus" pitchFamily="2" charset="-78"/>
                        </a:rPr>
                        <a:t>.</a:t>
                      </a:r>
                      <a:endParaRPr lang="en-US" sz="1700">
                        <a:latin typeface="Times New Roman"/>
                        <a:ea typeface="Calibri"/>
                        <a:cs typeface="B Lotus" pitchFamily="2" charset="-78"/>
                      </a:endParaRPr>
                    </a:p>
                  </a:txBody>
                  <a:tcPr marL="101765" marR="10176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59045">
                <a:tc>
                  <a:txBody>
                    <a:bodyPr/>
                    <a:lstStyle/>
                    <a:p>
                      <a:pPr indent="179705" algn="r" rtl="1">
                        <a:lnSpc>
                          <a:spcPct val="150000"/>
                        </a:lnSpc>
                        <a:spcAft>
                          <a:spcPts val="0"/>
                        </a:spcAft>
                      </a:pPr>
                      <a:r>
                        <a:rPr lang="ar-SA" sz="1700" dirty="0">
                          <a:latin typeface="Times New Roman"/>
                          <a:ea typeface="Calibri"/>
                          <a:cs typeface="B Lotus" pitchFamily="2" charset="-78"/>
                        </a:rPr>
                        <a:t>5</a:t>
                      </a:r>
                      <a:endParaRPr lang="en-US" sz="1700" dirty="0">
                        <a:latin typeface="Times New Roman"/>
                        <a:ea typeface="Calibri"/>
                        <a:cs typeface="B Lotus" pitchFamily="2" charset="-78"/>
                      </a:endParaRPr>
                    </a:p>
                  </a:txBody>
                  <a:tcPr marL="101765" marR="1017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50000"/>
                        </a:lnSpc>
                        <a:spcAft>
                          <a:spcPts val="0"/>
                        </a:spcAft>
                      </a:pPr>
                      <a:r>
                        <a:rPr lang="ar-SA" sz="1700">
                          <a:latin typeface="Times New Roman"/>
                          <a:ea typeface="Calibri"/>
                          <a:cs typeface="B Lotus" pitchFamily="2" charset="-78"/>
                        </a:rPr>
                        <a:t>نبوّت (پیامبران اولوالعزم3) </a:t>
                      </a:r>
                      <a:endParaRPr lang="en-US" sz="1700">
                        <a:latin typeface="Times New Roman"/>
                        <a:ea typeface="Calibri"/>
                        <a:cs typeface="B Lotus" pitchFamily="2" charset="-78"/>
                      </a:endParaRPr>
                    </a:p>
                  </a:txBody>
                  <a:tcPr marL="101765" marR="1017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50000"/>
                        </a:lnSpc>
                        <a:spcAft>
                          <a:spcPts val="0"/>
                        </a:spcAft>
                      </a:pPr>
                      <a:r>
                        <a:rPr lang="ar-SA" sz="1700">
                          <a:latin typeface="Times New Roman"/>
                          <a:ea typeface="Calibri"/>
                          <a:cs typeface="B Lotus" pitchFamily="2" charset="-78"/>
                        </a:rPr>
                        <a:t>داستان زندگی حضرت موسی</a:t>
                      </a:r>
                      <a:r>
                        <a:rPr lang="en-US" sz="1700">
                          <a:latin typeface="Roumouz"/>
                          <a:ea typeface="Calibri"/>
                          <a:cs typeface="B Lotus" pitchFamily="2" charset="-78"/>
                        </a:rPr>
                        <a:t>%</a:t>
                      </a:r>
                      <a:r>
                        <a:rPr lang="ar-SA" sz="1700">
                          <a:latin typeface="Times New Roman"/>
                          <a:ea typeface="Calibri"/>
                          <a:cs typeface="B Lotus" pitchFamily="2" charset="-78"/>
                        </a:rPr>
                        <a:t>.</a:t>
                      </a:r>
                      <a:endParaRPr lang="en-US" sz="1700">
                        <a:latin typeface="Times New Roman"/>
                        <a:ea typeface="Calibri"/>
                        <a:cs typeface="B Lotus" pitchFamily="2" charset="-78"/>
                      </a:endParaRPr>
                    </a:p>
                  </a:txBody>
                  <a:tcPr marL="101765" marR="10176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59045">
                <a:tc>
                  <a:txBody>
                    <a:bodyPr/>
                    <a:lstStyle/>
                    <a:p>
                      <a:pPr indent="179705" algn="r" rtl="1">
                        <a:lnSpc>
                          <a:spcPct val="150000"/>
                        </a:lnSpc>
                        <a:spcAft>
                          <a:spcPts val="0"/>
                        </a:spcAft>
                      </a:pPr>
                      <a:r>
                        <a:rPr lang="ar-SA" sz="1700" dirty="0">
                          <a:latin typeface="Times New Roman"/>
                          <a:ea typeface="Calibri"/>
                          <a:cs typeface="B Lotus" pitchFamily="2" charset="-78"/>
                        </a:rPr>
                        <a:t>6</a:t>
                      </a:r>
                      <a:endParaRPr lang="en-US" sz="1700" dirty="0">
                        <a:latin typeface="Times New Roman"/>
                        <a:ea typeface="Calibri"/>
                        <a:cs typeface="B Lotus" pitchFamily="2" charset="-78"/>
                      </a:endParaRPr>
                    </a:p>
                  </a:txBody>
                  <a:tcPr marL="101765" marR="1017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50000"/>
                        </a:lnSpc>
                        <a:spcAft>
                          <a:spcPts val="0"/>
                        </a:spcAft>
                      </a:pPr>
                      <a:r>
                        <a:rPr lang="ar-SA" sz="1700">
                          <a:latin typeface="Times New Roman"/>
                          <a:ea typeface="Calibri"/>
                          <a:cs typeface="B Lotus" pitchFamily="2" charset="-78"/>
                        </a:rPr>
                        <a:t>نبوّت (پیامبران اولوالعزم4) </a:t>
                      </a:r>
                      <a:endParaRPr lang="en-US" sz="1700">
                        <a:latin typeface="Times New Roman"/>
                        <a:ea typeface="Calibri"/>
                        <a:cs typeface="B Lotus" pitchFamily="2" charset="-78"/>
                      </a:endParaRPr>
                    </a:p>
                  </a:txBody>
                  <a:tcPr marL="101765" marR="1017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50000"/>
                        </a:lnSpc>
                        <a:spcAft>
                          <a:spcPts val="0"/>
                        </a:spcAft>
                      </a:pPr>
                      <a:r>
                        <a:rPr lang="ar-SA" sz="1700">
                          <a:latin typeface="Times New Roman"/>
                          <a:ea typeface="Calibri"/>
                          <a:cs typeface="B Lotus" pitchFamily="2" charset="-78"/>
                        </a:rPr>
                        <a:t>داستان زندگی حضرت عیسی</a:t>
                      </a:r>
                      <a:r>
                        <a:rPr lang="en-US" sz="1700">
                          <a:latin typeface="Roumouz"/>
                          <a:ea typeface="Calibri"/>
                          <a:cs typeface="B Lotus" pitchFamily="2" charset="-78"/>
                        </a:rPr>
                        <a:t>%</a:t>
                      </a:r>
                      <a:r>
                        <a:rPr lang="ar-SA" sz="1700">
                          <a:latin typeface="Times New Roman"/>
                          <a:ea typeface="Calibri"/>
                          <a:cs typeface="B Lotus" pitchFamily="2" charset="-78"/>
                        </a:rPr>
                        <a:t>.</a:t>
                      </a:r>
                      <a:endParaRPr lang="en-US" sz="1700">
                        <a:latin typeface="Times New Roman"/>
                        <a:ea typeface="Calibri"/>
                        <a:cs typeface="B Lotus" pitchFamily="2" charset="-78"/>
                      </a:endParaRPr>
                    </a:p>
                  </a:txBody>
                  <a:tcPr marL="101765" marR="10176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59045">
                <a:tc>
                  <a:txBody>
                    <a:bodyPr/>
                    <a:lstStyle/>
                    <a:p>
                      <a:pPr indent="179705" algn="r" rtl="1">
                        <a:lnSpc>
                          <a:spcPct val="150000"/>
                        </a:lnSpc>
                        <a:spcAft>
                          <a:spcPts val="0"/>
                        </a:spcAft>
                      </a:pPr>
                      <a:r>
                        <a:rPr lang="ar-SA" sz="1700" dirty="0">
                          <a:latin typeface="Times New Roman"/>
                          <a:ea typeface="Calibri"/>
                          <a:cs typeface="B Lotus" pitchFamily="2" charset="-78"/>
                        </a:rPr>
                        <a:t>7</a:t>
                      </a:r>
                      <a:endParaRPr lang="en-US" sz="1700" dirty="0">
                        <a:latin typeface="Times New Roman"/>
                        <a:ea typeface="Calibri"/>
                        <a:cs typeface="B Lotus" pitchFamily="2" charset="-78"/>
                      </a:endParaRPr>
                    </a:p>
                  </a:txBody>
                  <a:tcPr marL="101765" marR="1017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50000"/>
                        </a:lnSpc>
                        <a:spcAft>
                          <a:spcPts val="0"/>
                        </a:spcAft>
                      </a:pPr>
                      <a:r>
                        <a:rPr lang="ar-SA" sz="1700">
                          <a:latin typeface="Times New Roman"/>
                          <a:ea typeface="Calibri"/>
                          <a:cs typeface="B Lotus" pitchFamily="2" charset="-78"/>
                        </a:rPr>
                        <a:t>نبوّت (پیامبران اولوالعزم5) </a:t>
                      </a:r>
                      <a:endParaRPr lang="en-US" sz="1700">
                        <a:latin typeface="Times New Roman"/>
                        <a:ea typeface="Calibri"/>
                        <a:cs typeface="B Lotus" pitchFamily="2" charset="-78"/>
                      </a:endParaRPr>
                    </a:p>
                  </a:txBody>
                  <a:tcPr marL="101765" marR="1017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50000"/>
                        </a:lnSpc>
                        <a:spcAft>
                          <a:spcPts val="0"/>
                        </a:spcAft>
                      </a:pPr>
                      <a:r>
                        <a:rPr lang="ar-SA" sz="1700">
                          <a:latin typeface="Times New Roman"/>
                          <a:ea typeface="Calibri"/>
                          <a:cs typeface="B Lotus" pitchFamily="2" charset="-78"/>
                        </a:rPr>
                        <a:t>داستان زندگی حضرت محمد</a:t>
                      </a:r>
                      <a:r>
                        <a:rPr lang="en-US" sz="1700">
                          <a:latin typeface="Roumouz"/>
                          <a:ea typeface="Calibri"/>
                          <a:cs typeface="B Lotus" pitchFamily="2" charset="-78"/>
                        </a:rPr>
                        <a:t>-</a:t>
                      </a:r>
                      <a:r>
                        <a:rPr lang="ar-SA" sz="1700">
                          <a:latin typeface="Times New Roman"/>
                          <a:ea typeface="Calibri"/>
                          <a:cs typeface="B Lotus" pitchFamily="2" charset="-78"/>
                        </a:rPr>
                        <a:t>.</a:t>
                      </a:r>
                      <a:endParaRPr lang="en-US" sz="1700">
                        <a:latin typeface="Times New Roman"/>
                        <a:ea typeface="Calibri"/>
                        <a:cs typeface="B Lotus" pitchFamily="2" charset="-78"/>
                      </a:endParaRPr>
                    </a:p>
                  </a:txBody>
                  <a:tcPr marL="101765" marR="10176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59045">
                <a:tc>
                  <a:txBody>
                    <a:bodyPr/>
                    <a:lstStyle/>
                    <a:p>
                      <a:pPr indent="179705" algn="r" rtl="1">
                        <a:lnSpc>
                          <a:spcPct val="150000"/>
                        </a:lnSpc>
                        <a:spcAft>
                          <a:spcPts val="0"/>
                        </a:spcAft>
                      </a:pPr>
                      <a:r>
                        <a:rPr lang="ar-SA" sz="1700" dirty="0">
                          <a:latin typeface="Times New Roman"/>
                          <a:ea typeface="Calibri"/>
                          <a:cs typeface="B Lotus" pitchFamily="2" charset="-78"/>
                        </a:rPr>
                        <a:t>8</a:t>
                      </a:r>
                      <a:endParaRPr lang="en-US" sz="1700" dirty="0">
                        <a:latin typeface="Times New Roman"/>
                        <a:ea typeface="Calibri"/>
                        <a:cs typeface="B Lotus" pitchFamily="2" charset="-78"/>
                      </a:endParaRPr>
                    </a:p>
                  </a:txBody>
                  <a:tcPr marL="101765" marR="1017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50000"/>
                        </a:lnSpc>
                        <a:spcAft>
                          <a:spcPts val="0"/>
                        </a:spcAft>
                      </a:pPr>
                      <a:r>
                        <a:rPr lang="ar-SA" sz="1700">
                          <a:latin typeface="Times New Roman"/>
                          <a:ea typeface="Calibri"/>
                          <a:cs typeface="B Lotus" pitchFamily="2" charset="-78"/>
                        </a:rPr>
                        <a:t>امامت</a:t>
                      </a:r>
                      <a:endParaRPr lang="en-US" sz="1700">
                        <a:latin typeface="Times New Roman"/>
                        <a:ea typeface="Calibri"/>
                        <a:cs typeface="B Lotus" pitchFamily="2" charset="-78"/>
                      </a:endParaRPr>
                    </a:p>
                  </a:txBody>
                  <a:tcPr marL="101765" marR="1017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50000"/>
                        </a:lnSpc>
                        <a:spcAft>
                          <a:spcPts val="0"/>
                        </a:spcAft>
                      </a:pPr>
                      <a:r>
                        <a:rPr lang="ar-SA" sz="1700">
                          <a:latin typeface="Times New Roman"/>
                          <a:ea typeface="Calibri"/>
                          <a:cs typeface="B Lotus" pitchFamily="2" charset="-78"/>
                        </a:rPr>
                        <a:t>داستان زندگی حضرت علی</a:t>
                      </a:r>
                      <a:r>
                        <a:rPr lang="en-US" sz="1700">
                          <a:latin typeface="Roumouz"/>
                          <a:ea typeface="Calibri"/>
                          <a:cs typeface="B Lotus" pitchFamily="2" charset="-78"/>
                        </a:rPr>
                        <a:t>%</a:t>
                      </a:r>
                      <a:r>
                        <a:rPr lang="ar-SA" sz="1700">
                          <a:latin typeface="Times New Roman"/>
                          <a:ea typeface="Calibri"/>
                          <a:cs typeface="B Lotus" pitchFamily="2" charset="-78"/>
                        </a:rPr>
                        <a:t>.</a:t>
                      </a:r>
                      <a:endParaRPr lang="en-US" sz="1700">
                        <a:latin typeface="Times New Roman"/>
                        <a:ea typeface="Calibri"/>
                        <a:cs typeface="B Lotus" pitchFamily="2" charset="-78"/>
                      </a:endParaRPr>
                    </a:p>
                  </a:txBody>
                  <a:tcPr marL="101765" marR="10176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59045">
                <a:tc>
                  <a:txBody>
                    <a:bodyPr/>
                    <a:lstStyle/>
                    <a:p>
                      <a:pPr indent="179705" algn="r" rtl="1">
                        <a:lnSpc>
                          <a:spcPct val="150000"/>
                        </a:lnSpc>
                        <a:spcAft>
                          <a:spcPts val="0"/>
                        </a:spcAft>
                      </a:pPr>
                      <a:r>
                        <a:rPr lang="ar-SA" sz="1700" dirty="0">
                          <a:latin typeface="Times New Roman"/>
                          <a:ea typeface="Calibri"/>
                          <a:cs typeface="B Lotus" pitchFamily="2" charset="-78"/>
                        </a:rPr>
                        <a:t>9</a:t>
                      </a:r>
                      <a:endParaRPr lang="en-US" sz="1700" dirty="0">
                        <a:latin typeface="Times New Roman"/>
                        <a:ea typeface="Calibri"/>
                        <a:cs typeface="B Lotus" pitchFamily="2" charset="-78"/>
                      </a:endParaRPr>
                    </a:p>
                  </a:txBody>
                  <a:tcPr marL="101765" marR="1017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50000"/>
                        </a:lnSpc>
                        <a:spcAft>
                          <a:spcPts val="0"/>
                        </a:spcAft>
                      </a:pPr>
                      <a:r>
                        <a:rPr lang="ar-SA" sz="1700">
                          <a:latin typeface="Times New Roman"/>
                          <a:ea typeface="Calibri"/>
                          <a:cs typeface="B Lotus" pitchFamily="2" charset="-78"/>
                        </a:rPr>
                        <a:t>عصمت</a:t>
                      </a:r>
                      <a:endParaRPr lang="en-US" sz="1700">
                        <a:latin typeface="Times New Roman"/>
                        <a:ea typeface="Calibri"/>
                        <a:cs typeface="B Lotus" pitchFamily="2" charset="-78"/>
                      </a:endParaRPr>
                    </a:p>
                  </a:txBody>
                  <a:tcPr marL="101765" marR="1017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50000"/>
                        </a:lnSpc>
                        <a:spcAft>
                          <a:spcPts val="0"/>
                        </a:spcAft>
                      </a:pPr>
                      <a:r>
                        <a:rPr lang="ar-SA" sz="1700">
                          <a:latin typeface="Times New Roman"/>
                          <a:ea typeface="Calibri"/>
                          <a:cs typeface="B Lotus" pitchFamily="2" charset="-78"/>
                        </a:rPr>
                        <a:t>داستان زندگی حضرت زهرا</a:t>
                      </a:r>
                      <a:r>
                        <a:rPr lang="en-US" sz="1700">
                          <a:latin typeface="Roumouz"/>
                          <a:ea typeface="Calibri"/>
                          <a:cs typeface="B Lotus" pitchFamily="2" charset="-78"/>
                        </a:rPr>
                        <a:t>&amp;</a:t>
                      </a:r>
                      <a:r>
                        <a:rPr lang="ar-SA" sz="1700">
                          <a:latin typeface="Times New Roman"/>
                          <a:ea typeface="Calibri"/>
                          <a:cs typeface="B Lotus" pitchFamily="2" charset="-78"/>
                        </a:rPr>
                        <a:t>.</a:t>
                      </a:r>
                      <a:endParaRPr lang="en-US" sz="1700">
                        <a:latin typeface="Times New Roman"/>
                        <a:ea typeface="Calibri"/>
                        <a:cs typeface="B Lotus" pitchFamily="2" charset="-78"/>
                      </a:endParaRPr>
                    </a:p>
                  </a:txBody>
                  <a:tcPr marL="101765" marR="10176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535372">
                <a:tc>
                  <a:txBody>
                    <a:bodyPr/>
                    <a:lstStyle/>
                    <a:p>
                      <a:pPr indent="179705" algn="r" rtl="1">
                        <a:lnSpc>
                          <a:spcPct val="150000"/>
                        </a:lnSpc>
                        <a:spcAft>
                          <a:spcPts val="0"/>
                        </a:spcAft>
                      </a:pPr>
                      <a:r>
                        <a:rPr lang="ar-SA" sz="1700" dirty="0">
                          <a:latin typeface="Times New Roman"/>
                          <a:ea typeface="Calibri"/>
                          <a:cs typeface="B Lotus" pitchFamily="2" charset="-78"/>
                        </a:rPr>
                        <a:t>10</a:t>
                      </a:r>
                      <a:endParaRPr lang="en-US" sz="1700" dirty="0">
                        <a:latin typeface="Times New Roman"/>
                        <a:ea typeface="Calibri"/>
                        <a:cs typeface="B Lotus" pitchFamily="2" charset="-78"/>
                      </a:endParaRPr>
                    </a:p>
                  </a:txBody>
                  <a:tcPr marL="101765" marR="1017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50000"/>
                        </a:lnSpc>
                        <a:spcAft>
                          <a:spcPts val="0"/>
                        </a:spcAft>
                      </a:pPr>
                      <a:r>
                        <a:rPr lang="ar-SA" sz="1700" dirty="0">
                          <a:latin typeface="Times New Roman"/>
                          <a:ea typeface="Calibri"/>
                          <a:cs typeface="B Lotus" pitchFamily="2" charset="-78"/>
                        </a:rPr>
                        <a:t>امامت</a:t>
                      </a:r>
                      <a:endParaRPr lang="en-US" sz="1700" dirty="0">
                        <a:latin typeface="Times New Roman"/>
                        <a:ea typeface="Calibri"/>
                        <a:cs typeface="B Lotus" pitchFamily="2" charset="-78"/>
                      </a:endParaRPr>
                    </a:p>
                  </a:txBody>
                  <a:tcPr marL="101765" marR="1017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50000"/>
                        </a:lnSpc>
                        <a:spcAft>
                          <a:spcPts val="0"/>
                        </a:spcAft>
                      </a:pPr>
                      <a:r>
                        <a:rPr lang="ar-SA" sz="1700" dirty="0">
                          <a:latin typeface="Times New Roman"/>
                          <a:ea typeface="Calibri"/>
                          <a:cs typeface="B Lotus" pitchFamily="2" charset="-78"/>
                        </a:rPr>
                        <a:t>داستان زندگی امام حسن</a:t>
                      </a:r>
                      <a:r>
                        <a:rPr lang="en-US" sz="1700" dirty="0">
                          <a:latin typeface="Roumouz"/>
                          <a:ea typeface="Calibri"/>
                          <a:cs typeface="B Lotus" pitchFamily="2" charset="-78"/>
                        </a:rPr>
                        <a:t>%</a:t>
                      </a:r>
                      <a:r>
                        <a:rPr lang="ar-SA" sz="1700" dirty="0">
                          <a:latin typeface="Times New Roman"/>
                          <a:ea typeface="Calibri"/>
                          <a:cs typeface="B Lotus" pitchFamily="2" charset="-78"/>
                        </a:rPr>
                        <a:t> وامامان معصوم</a:t>
                      </a:r>
                      <a:endParaRPr lang="en-US" sz="1700" dirty="0">
                        <a:latin typeface="Times New Roman"/>
                        <a:ea typeface="Calibri"/>
                        <a:cs typeface="B Lotus" pitchFamily="2" charset="-78"/>
                      </a:endParaRPr>
                    </a:p>
                  </a:txBody>
                  <a:tcPr marL="101765" marR="10176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bl>
          </a:graphicData>
        </a:graphic>
      </p:graphicFrame>
      <p:sp>
        <p:nvSpPr>
          <p:cNvPr id="22" name="Rounded Rectangle 21">
            <a:hlinkClick r:id="rId9" action="ppaction://hlinksldjump">
              <a:snd r:embed="rId5" name="thbad.wav"/>
            </a:hlinkClick>
            <a:hlinkHover r:id="" action="ppaction://noaction">
              <a:snd r:embed="rId6" name="0.wav"/>
            </a:hlinkHover>
          </p:cNvPr>
          <p:cNvSpPr/>
          <p:nvPr/>
        </p:nvSpPr>
        <p:spPr>
          <a:xfrm>
            <a:off x="278605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23" name="Rounded Rectangle 22">
            <a:hlinkClick r:id="rId10" action="ppaction://hlinksldjump">
              <a:snd r:embed="rId5" name="thbad.wav"/>
            </a:hlinkClick>
            <a:hlinkHover r:id="" action="ppaction://noaction">
              <a:snd r:embed="rId6" name="0.wav"/>
            </a:hlinkHover>
          </p:cNvPr>
          <p:cNvSpPr/>
          <p:nvPr/>
        </p:nvSpPr>
        <p:spPr>
          <a:xfrm>
            <a:off x="2428860"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24" name="Rounded Rectangle 23">
            <a:hlinkClick r:id="rId11" action="ppaction://hlinksldjump">
              <a:snd r:embed="rId5" name="thbad.wav"/>
            </a:hlinkClick>
            <a:hlinkHover r:id="" action="ppaction://noaction">
              <a:snd r:embed="rId6" name="0.wav"/>
            </a:hlinkHover>
          </p:cNvPr>
          <p:cNvSpPr/>
          <p:nvPr/>
        </p:nvSpPr>
        <p:spPr>
          <a:xfrm>
            <a:off x="207167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25" name="Rounded Rectangle 24">
            <a:hlinkClick r:id="rId12" action="ppaction://hlinksldjump">
              <a:snd r:embed="rId5" name="thbad.wav"/>
            </a:hlinkClick>
            <a:hlinkHover r:id="" action="ppaction://noaction">
              <a:snd r:embed="rId6" name="0.wav"/>
            </a:hlinkHover>
          </p:cNvPr>
          <p:cNvSpPr/>
          <p:nvPr/>
        </p:nvSpPr>
        <p:spPr>
          <a:xfrm>
            <a:off x="171448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27" name="Rounded Rectangle 26">
            <a:hlinkClick r:id="rId13" action="ppaction://hlinksldjump">
              <a:snd r:embed="rId5" name="thbad.wav"/>
            </a:hlinkClick>
            <a:hlinkHover r:id="" action="ppaction://noaction">
              <a:snd r:embed="rId6" name="0.wav"/>
            </a:hlinkHover>
          </p:cNvPr>
          <p:cNvSpPr/>
          <p:nvPr/>
        </p:nvSpPr>
        <p:spPr>
          <a:xfrm>
            <a:off x="135729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28" name="Rounded Rectangle 27">
            <a:hlinkClick r:id="rId14" action="ppaction://hlinksldjump">
              <a:snd r:embed="rId5" name="thbad.wav"/>
            </a:hlinkClick>
            <a:hlinkHover r:id="" action="ppaction://noaction">
              <a:snd r:embed="rId6" name="0.wav"/>
            </a:hlinkHover>
          </p:cNvPr>
          <p:cNvSpPr/>
          <p:nvPr/>
        </p:nvSpPr>
        <p:spPr>
          <a:xfrm>
            <a:off x="100010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29" name="Rounded Rectangle 28">
            <a:hlinkClick r:id="rId15" action="ppaction://hlinksldjump">
              <a:snd r:embed="rId5" name="thbad.wav"/>
            </a:hlinkClick>
            <a:hlinkHover r:id="" action="ppaction://noaction">
              <a:snd r:embed="rId6" name="0.wav"/>
            </a:hlinkHover>
          </p:cNvPr>
          <p:cNvSpPr/>
          <p:nvPr/>
        </p:nvSpPr>
        <p:spPr>
          <a:xfrm>
            <a:off x="64291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31" name="Rounded Rectangle 30">
            <a:hlinkClick r:id="rId16" action="ppaction://hlinksldjump">
              <a:snd r:embed="rId5" name="thbad.wav"/>
            </a:hlinkClick>
            <a:hlinkHover r:id="" action="ppaction://noaction">
              <a:snd r:embed="rId6" name="0.wav"/>
            </a:hlinkHover>
          </p:cNvPr>
          <p:cNvSpPr/>
          <p:nvPr/>
        </p:nvSpPr>
        <p:spPr>
          <a:xfrm>
            <a:off x="28572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000" fill="hold"/>
                                        <p:tgtEl>
                                          <p:spTgt spid="22"/>
                                        </p:tgtEl>
                                        <p:attrNameLst>
                                          <p:attrName>ppt_x</p:attrName>
                                        </p:attrNameLst>
                                      </p:cBhvr>
                                      <p:tavLst>
                                        <p:tav tm="0">
                                          <p:val>
                                            <p:strVal val="0-#ppt_w/2"/>
                                          </p:val>
                                        </p:tav>
                                        <p:tav tm="100000">
                                          <p:val>
                                            <p:strVal val="#ppt_x"/>
                                          </p:val>
                                        </p:tav>
                                      </p:tavLst>
                                    </p:anim>
                                    <p:anim calcmode="lin" valueType="num">
                                      <p:cBhvr additive="base">
                                        <p:cTn id="32" dur="1000" fill="hold"/>
                                        <p:tgtEl>
                                          <p:spTgt spid="22"/>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23"/>
                                        </p:tgtEl>
                                        <p:attrNameLst>
                                          <p:attrName>style.visibility</p:attrName>
                                        </p:attrNameLst>
                                      </p:cBhvr>
                                      <p:to>
                                        <p:strVal val="visible"/>
                                      </p:to>
                                    </p:set>
                                    <p:anim calcmode="lin" valueType="num">
                                      <p:cBhvr additive="base">
                                        <p:cTn id="35" dur="1000" fill="hold"/>
                                        <p:tgtEl>
                                          <p:spTgt spid="23"/>
                                        </p:tgtEl>
                                        <p:attrNameLst>
                                          <p:attrName>ppt_x</p:attrName>
                                        </p:attrNameLst>
                                      </p:cBhvr>
                                      <p:tavLst>
                                        <p:tav tm="0">
                                          <p:val>
                                            <p:strVal val="0-#ppt_w/2"/>
                                          </p:val>
                                        </p:tav>
                                        <p:tav tm="100000">
                                          <p:val>
                                            <p:strVal val="#ppt_x"/>
                                          </p:val>
                                        </p:tav>
                                      </p:tavLst>
                                    </p:anim>
                                    <p:anim calcmode="lin" valueType="num">
                                      <p:cBhvr additive="base">
                                        <p:cTn id="36" dur="1000" fill="hold"/>
                                        <p:tgtEl>
                                          <p:spTgt spid="23"/>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24"/>
                                        </p:tgtEl>
                                        <p:attrNameLst>
                                          <p:attrName>style.visibility</p:attrName>
                                        </p:attrNameLst>
                                      </p:cBhvr>
                                      <p:to>
                                        <p:strVal val="visible"/>
                                      </p:to>
                                    </p:set>
                                    <p:anim calcmode="lin" valueType="num">
                                      <p:cBhvr additive="base">
                                        <p:cTn id="39" dur="1000" fill="hold"/>
                                        <p:tgtEl>
                                          <p:spTgt spid="24"/>
                                        </p:tgtEl>
                                        <p:attrNameLst>
                                          <p:attrName>ppt_x</p:attrName>
                                        </p:attrNameLst>
                                      </p:cBhvr>
                                      <p:tavLst>
                                        <p:tav tm="0">
                                          <p:val>
                                            <p:strVal val="0-#ppt_w/2"/>
                                          </p:val>
                                        </p:tav>
                                        <p:tav tm="100000">
                                          <p:val>
                                            <p:strVal val="#ppt_x"/>
                                          </p:val>
                                        </p:tav>
                                      </p:tavLst>
                                    </p:anim>
                                    <p:anim calcmode="lin" valueType="num">
                                      <p:cBhvr additive="base">
                                        <p:cTn id="40" dur="1000" fill="hold"/>
                                        <p:tgtEl>
                                          <p:spTgt spid="24"/>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25"/>
                                        </p:tgtEl>
                                        <p:attrNameLst>
                                          <p:attrName>style.visibility</p:attrName>
                                        </p:attrNameLst>
                                      </p:cBhvr>
                                      <p:to>
                                        <p:strVal val="visible"/>
                                      </p:to>
                                    </p:set>
                                    <p:anim calcmode="lin" valueType="num">
                                      <p:cBhvr additive="base">
                                        <p:cTn id="43" dur="1000" fill="hold"/>
                                        <p:tgtEl>
                                          <p:spTgt spid="25"/>
                                        </p:tgtEl>
                                        <p:attrNameLst>
                                          <p:attrName>ppt_x</p:attrName>
                                        </p:attrNameLst>
                                      </p:cBhvr>
                                      <p:tavLst>
                                        <p:tav tm="0">
                                          <p:val>
                                            <p:strVal val="0-#ppt_w/2"/>
                                          </p:val>
                                        </p:tav>
                                        <p:tav tm="100000">
                                          <p:val>
                                            <p:strVal val="#ppt_x"/>
                                          </p:val>
                                        </p:tav>
                                      </p:tavLst>
                                    </p:anim>
                                    <p:anim calcmode="lin" valueType="num">
                                      <p:cBhvr additive="base">
                                        <p:cTn id="44" dur="1000" fill="hold"/>
                                        <p:tgtEl>
                                          <p:spTgt spid="25"/>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27"/>
                                        </p:tgtEl>
                                        <p:attrNameLst>
                                          <p:attrName>style.visibility</p:attrName>
                                        </p:attrNameLst>
                                      </p:cBhvr>
                                      <p:to>
                                        <p:strVal val="visible"/>
                                      </p:to>
                                    </p:set>
                                    <p:anim calcmode="lin" valueType="num">
                                      <p:cBhvr additive="base">
                                        <p:cTn id="47" dur="1000" fill="hold"/>
                                        <p:tgtEl>
                                          <p:spTgt spid="27"/>
                                        </p:tgtEl>
                                        <p:attrNameLst>
                                          <p:attrName>ppt_x</p:attrName>
                                        </p:attrNameLst>
                                      </p:cBhvr>
                                      <p:tavLst>
                                        <p:tav tm="0">
                                          <p:val>
                                            <p:strVal val="0-#ppt_w/2"/>
                                          </p:val>
                                        </p:tav>
                                        <p:tav tm="100000">
                                          <p:val>
                                            <p:strVal val="#ppt_x"/>
                                          </p:val>
                                        </p:tav>
                                      </p:tavLst>
                                    </p:anim>
                                    <p:anim calcmode="lin" valueType="num">
                                      <p:cBhvr additive="base">
                                        <p:cTn id="48" dur="1000" fill="hold"/>
                                        <p:tgtEl>
                                          <p:spTgt spid="27"/>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28"/>
                                        </p:tgtEl>
                                        <p:attrNameLst>
                                          <p:attrName>style.visibility</p:attrName>
                                        </p:attrNameLst>
                                      </p:cBhvr>
                                      <p:to>
                                        <p:strVal val="visible"/>
                                      </p:to>
                                    </p:set>
                                    <p:anim calcmode="lin" valueType="num">
                                      <p:cBhvr additive="base">
                                        <p:cTn id="51" dur="1000" fill="hold"/>
                                        <p:tgtEl>
                                          <p:spTgt spid="28"/>
                                        </p:tgtEl>
                                        <p:attrNameLst>
                                          <p:attrName>ppt_x</p:attrName>
                                        </p:attrNameLst>
                                      </p:cBhvr>
                                      <p:tavLst>
                                        <p:tav tm="0">
                                          <p:val>
                                            <p:strVal val="0-#ppt_w/2"/>
                                          </p:val>
                                        </p:tav>
                                        <p:tav tm="100000">
                                          <p:val>
                                            <p:strVal val="#ppt_x"/>
                                          </p:val>
                                        </p:tav>
                                      </p:tavLst>
                                    </p:anim>
                                    <p:anim calcmode="lin" valueType="num">
                                      <p:cBhvr additive="base">
                                        <p:cTn id="52" dur="1000" fill="hold"/>
                                        <p:tgtEl>
                                          <p:spTgt spid="28"/>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29"/>
                                        </p:tgtEl>
                                        <p:attrNameLst>
                                          <p:attrName>style.visibility</p:attrName>
                                        </p:attrNameLst>
                                      </p:cBhvr>
                                      <p:to>
                                        <p:strVal val="visible"/>
                                      </p:to>
                                    </p:set>
                                    <p:anim calcmode="lin" valueType="num">
                                      <p:cBhvr additive="base">
                                        <p:cTn id="55" dur="1000" fill="hold"/>
                                        <p:tgtEl>
                                          <p:spTgt spid="29"/>
                                        </p:tgtEl>
                                        <p:attrNameLst>
                                          <p:attrName>ppt_x</p:attrName>
                                        </p:attrNameLst>
                                      </p:cBhvr>
                                      <p:tavLst>
                                        <p:tav tm="0">
                                          <p:val>
                                            <p:strVal val="0-#ppt_w/2"/>
                                          </p:val>
                                        </p:tav>
                                        <p:tav tm="100000">
                                          <p:val>
                                            <p:strVal val="#ppt_x"/>
                                          </p:val>
                                        </p:tav>
                                      </p:tavLst>
                                    </p:anim>
                                    <p:anim calcmode="lin" valueType="num">
                                      <p:cBhvr additive="base">
                                        <p:cTn id="56" dur="1000" fill="hold"/>
                                        <p:tgtEl>
                                          <p:spTgt spid="29"/>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31"/>
                                        </p:tgtEl>
                                        <p:attrNameLst>
                                          <p:attrName>style.visibility</p:attrName>
                                        </p:attrNameLst>
                                      </p:cBhvr>
                                      <p:to>
                                        <p:strVal val="visible"/>
                                      </p:to>
                                    </p:set>
                                    <p:anim calcmode="lin" valueType="num">
                                      <p:cBhvr additive="base">
                                        <p:cTn id="59" dur="1000" fill="hold"/>
                                        <p:tgtEl>
                                          <p:spTgt spid="31"/>
                                        </p:tgtEl>
                                        <p:attrNameLst>
                                          <p:attrName>ppt_x</p:attrName>
                                        </p:attrNameLst>
                                      </p:cBhvr>
                                      <p:tavLst>
                                        <p:tav tm="0">
                                          <p:val>
                                            <p:strVal val="0-#ppt_w/2"/>
                                          </p:val>
                                        </p:tav>
                                        <p:tav tm="100000">
                                          <p:val>
                                            <p:strVal val="#ppt_x"/>
                                          </p:val>
                                        </p:tav>
                                      </p:tavLst>
                                    </p:anim>
                                    <p:anim calcmode="lin" valueType="num">
                                      <p:cBhvr additive="base">
                                        <p:cTn id="60" dur="1000" fill="hold"/>
                                        <p:tgtEl>
                                          <p:spTgt spid="31"/>
                                        </p:tgtEl>
                                        <p:attrNameLst>
                                          <p:attrName>ppt_y</p:attrName>
                                        </p:attrNameLst>
                                      </p:cBhvr>
                                      <p:tavLst>
                                        <p:tav tm="0">
                                          <p:val>
                                            <p:strVal val="#ppt_y"/>
                                          </p:val>
                                        </p:tav>
                                        <p:tav tm="100000">
                                          <p:val>
                                            <p:strVal val="#ppt_y"/>
                                          </p:val>
                                        </p:tav>
                                      </p:tavLst>
                                    </p:anim>
                                  </p:childTnLst>
                                </p:cTn>
                              </p:par>
                            </p:childTnLst>
                          </p:cTn>
                        </p:par>
                        <p:par>
                          <p:cTn id="61" fill="hold">
                            <p:stCondLst>
                              <p:cond delay="2000"/>
                            </p:stCondLst>
                            <p:childTnLst>
                              <p:par>
                                <p:cTn id="62" presetID="10" presetClass="entr" presetSubtype="0" fill="hold" nodeType="afterEffect">
                                  <p:stCondLst>
                                    <p:cond delay="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1000"/>
                                        <p:tgtEl>
                                          <p:spTgt spid="30"/>
                                        </p:tgtEl>
                                      </p:cBhvr>
                                    </p:animEffect>
                                  </p:childTnLst>
                                </p:cTn>
                              </p:par>
                              <p:par>
                                <p:cTn id="65" presetID="10" presetClass="entr" presetSubtype="0" fill="hold" nodeType="withEffect">
                                  <p:stCondLst>
                                    <p:cond delay="0"/>
                                  </p:stCondLst>
                                  <p:childTnLst>
                                    <p:set>
                                      <p:cBhvr>
                                        <p:cTn id="66" dur="1" fill="hold">
                                          <p:stCondLst>
                                            <p:cond delay="0"/>
                                          </p:stCondLst>
                                        </p:cTn>
                                        <p:tgtEl>
                                          <p:spTgt spid="16"/>
                                        </p:tgtEl>
                                        <p:attrNameLst>
                                          <p:attrName>style.visibility</p:attrName>
                                        </p:attrNameLst>
                                      </p:cBhvr>
                                      <p:to>
                                        <p:strVal val="visible"/>
                                      </p:to>
                                    </p:set>
                                    <p:animEffect transition="in" filter="fade">
                                      <p:cBhvr>
                                        <p:cTn id="67" dur="1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animBg="1"/>
      <p:bldP spid="23" grpId="0" animBg="1"/>
      <p:bldP spid="24" grpId="0" animBg="1"/>
      <p:bldP spid="25" grpId="0" animBg="1"/>
      <p:bldP spid="27" grpId="0" animBg="1"/>
      <p:bldP spid="28" grpId="0" animBg="1"/>
      <p:bldP spid="29" grpId="0" animBg="1"/>
      <p:bldP spid="31" grpId="0" animBg="1"/>
    </p:bldLst>
  </p:timing>
</p:sld>
</file>

<file path=ppt/slides/slide337.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ar-SA"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موضوعات پیشنهادی، جهت تدریس با اولویت‌بندی</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16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عقــــــاید</a:t>
                      </a:r>
                      <a:endParaRPr lang="en-US" sz="16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endParaRPr lang="en-US" sz="20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234384" y="122418"/>
            <a:ext cx="2110585"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وهشتم</a:t>
            </a:r>
          </a:p>
          <a:p>
            <a:pPr algn="ctr"/>
            <a:r>
              <a:rPr lang="fa-IR" sz="1700" b="1" dirty="0" smtClean="0">
                <a:effectLst>
                  <a:glow rad="101600">
                    <a:schemeClr val="accent3">
                      <a:satMod val="175000"/>
                      <a:alpha val="40000"/>
                    </a:schemeClr>
                  </a:glow>
                </a:effectLst>
                <a:cs typeface="B Mitra" pitchFamily="2" charset="-78"/>
              </a:rPr>
              <a:t>اهداف انتقال مفاهیم دینی</a:t>
            </a:r>
          </a:p>
        </p:txBody>
      </p:sp>
      <p:sp>
        <p:nvSpPr>
          <p:cNvPr id="303105" name="Rectangle 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03108" name="Rectangle 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graphicFrame>
        <p:nvGraphicFramePr>
          <p:cNvPr id="16" name="Table 15"/>
          <p:cNvGraphicFramePr>
            <a:graphicFrameLocks noGrp="1"/>
          </p:cNvGraphicFramePr>
          <p:nvPr/>
        </p:nvGraphicFramePr>
        <p:xfrm>
          <a:off x="392877" y="1643050"/>
          <a:ext cx="8358246" cy="4953793"/>
        </p:xfrm>
        <a:graphic>
          <a:graphicData uri="http://schemas.openxmlformats.org/drawingml/2006/table">
            <a:tbl>
              <a:tblPr rtl="1"/>
              <a:tblGrid>
                <a:gridCol w="717358"/>
                <a:gridCol w="2711027"/>
                <a:gridCol w="4929861"/>
              </a:tblGrid>
              <a:tr h="322585">
                <a:tc gridSpan="2">
                  <a:txBody>
                    <a:bodyPr/>
                    <a:lstStyle/>
                    <a:p>
                      <a:pPr indent="179705" algn="ctr" rtl="1">
                        <a:lnSpc>
                          <a:spcPct val="115000"/>
                        </a:lnSpc>
                        <a:spcAft>
                          <a:spcPts val="0"/>
                        </a:spcAft>
                      </a:pPr>
                      <a:r>
                        <a:rPr lang="ar-SA" sz="1700" dirty="0">
                          <a:latin typeface="Times New Roman"/>
                          <a:ea typeface="Calibri"/>
                          <a:cs typeface="B Badr"/>
                        </a:rPr>
                        <a:t>موضوع کلی: عقاید</a:t>
                      </a:r>
                      <a:endParaRPr lang="en-US" sz="1700" dirty="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hMerge="1">
                  <a:txBody>
                    <a:bodyPr/>
                    <a:lstStyle/>
                    <a:p>
                      <a:pPr rtl="1"/>
                      <a:endParaRPr lang="fa-IR"/>
                    </a:p>
                  </a:txBody>
                  <a:tcPr/>
                </a:tc>
                <a:tc>
                  <a:txBody>
                    <a:bodyPr/>
                    <a:lstStyle/>
                    <a:p>
                      <a:pPr indent="179705" algn="ctr" rtl="1">
                        <a:lnSpc>
                          <a:spcPct val="115000"/>
                        </a:lnSpc>
                        <a:spcAft>
                          <a:spcPts val="0"/>
                        </a:spcAft>
                      </a:pPr>
                      <a:r>
                        <a:rPr lang="ar-SA" sz="1700" dirty="0">
                          <a:latin typeface="Times New Roman"/>
                          <a:ea typeface="Calibri"/>
                          <a:cs typeface="B Badr"/>
                        </a:rPr>
                        <a:t>مقطع: چهارم و پنجم ابتدایی</a:t>
                      </a:r>
                      <a:endParaRPr lang="en-US" sz="1700" dirty="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r>
              <a:tr h="663242">
                <a:tc>
                  <a:txBody>
                    <a:bodyPr/>
                    <a:lstStyle/>
                    <a:p>
                      <a:pPr indent="179705" algn="ctr" rtl="1">
                        <a:lnSpc>
                          <a:spcPct val="115000"/>
                        </a:lnSpc>
                        <a:spcAft>
                          <a:spcPts val="0"/>
                        </a:spcAft>
                      </a:pPr>
                      <a:r>
                        <a:rPr lang="ar-SA" sz="1700">
                          <a:latin typeface="Times New Roman"/>
                          <a:ea typeface="Calibri"/>
                          <a:cs typeface="B Badr"/>
                        </a:rPr>
                        <a:t>ردیف</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ctr" rtl="1">
                        <a:lnSpc>
                          <a:spcPct val="115000"/>
                        </a:lnSpc>
                        <a:spcAft>
                          <a:spcPts val="0"/>
                        </a:spcAft>
                      </a:pPr>
                      <a:r>
                        <a:rPr lang="ar-SA" sz="1700">
                          <a:latin typeface="Times New Roman"/>
                          <a:ea typeface="Calibri"/>
                          <a:cs typeface="B Badr"/>
                        </a:rPr>
                        <a:t>ترتیب دروس</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ctr" rtl="1">
                        <a:lnSpc>
                          <a:spcPct val="115000"/>
                        </a:lnSpc>
                        <a:spcAft>
                          <a:spcPts val="0"/>
                        </a:spcAft>
                      </a:pPr>
                      <a:r>
                        <a:rPr lang="ar-SA" sz="1700" dirty="0">
                          <a:latin typeface="Times New Roman"/>
                          <a:ea typeface="Calibri"/>
                          <a:cs typeface="B Badr"/>
                        </a:rPr>
                        <a:t>ریز موضوعات</a:t>
                      </a:r>
                      <a:endParaRPr lang="en-US" sz="1700" dirty="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22585">
                <a:tc>
                  <a:txBody>
                    <a:bodyPr/>
                    <a:lstStyle/>
                    <a:p>
                      <a:pPr indent="179705" algn="r" rtl="1">
                        <a:lnSpc>
                          <a:spcPct val="115000"/>
                        </a:lnSpc>
                        <a:spcAft>
                          <a:spcPts val="0"/>
                        </a:spcAft>
                      </a:pPr>
                      <a:r>
                        <a:rPr lang="ar-SA" sz="1700">
                          <a:latin typeface="Times New Roman"/>
                          <a:ea typeface="Calibri"/>
                          <a:cs typeface="B Badr"/>
                        </a:rPr>
                        <a:t>1</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700">
                          <a:latin typeface="Times New Roman"/>
                          <a:ea typeface="Calibri"/>
                          <a:cs typeface="B Badr"/>
                        </a:rPr>
                        <a:t>توحید</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700">
                          <a:latin typeface="Times New Roman"/>
                          <a:ea typeface="Calibri"/>
                          <a:cs typeface="B Badr"/>
                        </a:rPr>
                        <a:t>خدا یکی است، شریک ندارد.</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22585">
                <a:tc>
                  <a:txBody>
                    <a:bodyPr/>
                    <a:lstStyle/>
                    <a:p>
                      <a:pPr indent="179705" algn="r" rtl="1">
                        <a:lnSpc>
                          <a:spcPct val="115000"/>
                        </a:lnSpc>
                        <a:spcAft>
                          <a:spcPts val="0"/>
                        </a:spcAft>
                      </a:pPr>
                      <a:r>
                        <a:rPr lang="ar-SA" sz="1700">
                          <a:latin typeface="Times New Roman"/>
                          <a:ea typeface="Calibri"/>
                          <a:cs typeface="B Badr"/>
                        </a:rPr>
                        <a:t>2</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700">
                          <a:latin typeface="Times New Roman"/>
                          <a:ea typeface="Calibri"/>
                          <a:cs typeface="B Badr"/>
                        </a:rPr>
                        <a:t>خدای مهربان</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700">
                          <a:latin typeface="Times New Roman"/>
                          <a:ea typeface="Calibri"/>
                          <a:cs typeface="B Badr"/>
                        </a:rPr>
                        <a:t>برخی از از نعمت‌ها و مهربانی‌های خداوند در زندگی</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22585">
                <a:tc>
                  <a:txBody>
                    <a:bodyPr/>
                    <a:lstStyle/>
                    <a:p>
                      <a:pPr indent="179705" algn="r" rtl="1">
                        <a:lnSpc>
                          <a:spcPct val="115000"/>
                        </a:lnSpc>
                        <a:spcAft>
                          <a:spcPts val="0"/>
                        </a:spcAft>
                      </a:pPr>
                      <a:r>
                        <a:rPr lang="ar-SA" sz="1700">
                          <a:latin typeface="Times New Roman"/>
                          <a:ea typeface="Calibri"/>
                          <a:cs typeface="B Badr"/>
                        </a:rPr>
                        <a:t>3</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700">
                          <a:latin typeface="Times New Roman"/>
                          <a:ea typeface="Calibri"/>
                          <a:cs typeface="B Badr"/>
                        </a:rPr>
                        <a:t>برهان نظم</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700">
                          <a:latin typeface="Times New Roman"/>
                          <a:ea typeface="Calibri"/>
                          <a:cs typeface="B Badr"/>
                        </a:rPr>
                        <a:t>خداوند، نظم‌دهنده و هماهنگ‌کننده‏یهمه چیز</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22585">
                <a:tc>
                  <a:txBody>
                    <a:bodyPr/>
                    <a:lstStyle/>
                    <a:p>
                      <a:pPr indent="179705" algn="r" rtl="1">
                        <a:lnSpc>
                          <a:spcPct val="115000"/>
                        </a:lnSpc>
                        <a:spcAft>
                          <a:spcPts val="0"/>
                        </a:spcAft>
                      </a:pPr>
                      <a:r>
                        <a:rPr lang="ar-SA" sz="1700">
                          <a:latin typeface="Times New Roman"/>
                          <a:ea typeface="Calibri"/>
                          <a:cs typeface="B Badr"/>
                        </a:rPr>
                        <a:t>4</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700">
                          <a:latin typeface="Times New Roman"/>
                          <a:ea typeface="Calibri"/>
                          <a:cs typeface="B Badr"/>
                        </a:rPr>
                        <a:t>خدای رزّاق</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700">
                          <a:latin typeface="Times New Roman"/>
                          <a:ea typeface="Calibri"/>
                          <a:cs typeface="B Badr"/>
                        </a:rPr>
                        <a:t>خداوند، تنها روزی ده تمام موجودات</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583597">
                <a:tc>
                  <a:txBody>
                    <a:bodyPr/>
                    <a:lstStyle/>
                    <a:p>
                      <a:pPr indent="179705" algn="r" rtl="1">
                        <a:lnSpc>
                          <a:spcPct val="115000"/>
                        </a:lnSpc>
                        <a:spcAft>
                          <a:spcPts val="0"/>
                        </a:spcAft>
                      </a:pPr>
                      <a:r>
                        <a:rPr lang="ar-SA" sz="1700">
                          <a:latin typeface="Times New Roman"/>
                          <a:ea typeface="Calibri"/>
                          <a:cs typeface="B Badr"/>
                        </a:rPr>
                        <a:t>5</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700">
                          <a:latin typeface="Times New Roman"/>
                          <a:ea typeface="Calibri"/>
                          <a:cs typeface="B Badr"/>
                        </a:rPr>
                        <a:t>خدای توانا</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700">
                          <a:latin typeface="Times New Roman"/>
                          <a:ea typeface="Calibri"/>
                          <a:cs typeface="B Badr"/>
                        </a:rPr>
                        <a:t>توانایی خداوند در بر آوردن تمام نیازهای انسان و سایر موجودات</a:t>
                      </a:r>
                      <a:endParaRPr lang="en-US" sz="1700">
                        <a:latin typeface="Times New Roman"/>
                        <a:ea typeface="Calibri"/>
                        <a:cs typeface="B Badr"/>
                      </a:endParaRPr>
                    </a:p>
                    <a:p>
                      <a:pPr indent="179705" algn="r" rtl="1">
                        <a:lnSpc>
                          <a:spcPct val="115000"/>
                        </a:lnSpc>
                        <a:spcAft>
                          <a:spcPts val="0"/>
                        </a:spcAft>
                      </a:pPr>
                      <a:r>
                        <a:rPr lang="ar-SA" sz="1700">
                          <a:latin typeface="Times New Roman"/>
                          <a:ea typeface="Calibri"/>
                          <a:cs typeface="B Badr"/>
                        </a:rPr>
                        <a:t>ما انسان‏ها به خداوند نیاز داریم.</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22585">
                <a:tc>
                  <a:txBody>
                    <a:bodyPr/>
                    <a:lstStyle/>
                    <a:p>
                      <a:pPr indent="179705" algn="r" rtl="1">
                        <a:lnSpc>
                          <a:spcPct val="115000"/>
                        </a:lnSpc>
                        <a:spcAft>
                          <a:spcPts val="0"/>
                        </a:spcAft>
                      </a:pPr>
                      <a:r>
                        <a:rPr lang="ar-SA" sz="1700">
                          <a:latin typeface="Times New Roman"/>
                          <a:ea typeface="Calibri"/>
                          <a:cs typeface="B Badr"/>
                        </a:rPr>
                        <a:t>6</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700">
                          <a:latin typeface="Times New Roman"/>
                          <a:ea typeface="Calibri"/>
                          <a:cs typeface="B Badr"/>
                        </a:rPr>
                        <a:t>خدای دانا</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700">
                          <a:latin typeface="Times New Roman"/>
                          <a:ea typeface="Calibri"/>
                          <a:cs typeface="B Badr"/>
                        </a:rPr>
                        <a:t>آگاهی خداوند از چیزهایی که برای ما مفید و لازم است و....</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22585">
                <a:tc>
                  <a:txBody>
                    <a:bodyPr/>
                    <a:lstStyle/>
                    <a:p>
                      <a:pPr indent="179705" algn="r" rtl="1">
                        <a:lnSpc>
                          <a:spcPct val="115000"/>
                        </a:lnSpc>
                        <a:spcAft>
                          <a:spcPts val="0"/>
                        </a:spcAft>
                      </a:pPr>
                      <a:r>
                        <a:rPr lang="ar-SA" sz="1700">
                          <a:latin typeface="Times New Roman"/>
                          <a:ea typeface="Calibri"/>
                          <a:cs typeface="B Badr"/>
                        </a:rPr>
                        <a:t>7</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700">
                          <a:latin typeface="Times New Roman"/>
                          <a:ea typeface="Calibri"/>
                          <a:cs typeface="B Badr"/>
                        </a:rPr>
                        <a:t>خدای شنوا و بینا</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700">
                          <a:latin typeface="Times New Roman"/>
                          <a:ea typeface="Calibri"/>
                          <a:cs typeface="B Badr"/>
                        </a:rPr>
                        <a:t>خداوند گفتار و کردار خوب و بد ما را می‌شنود و می‌بیند.</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583597">
                <a:tc>
                  <a:txBody>
                    <a:bodyPr/>
                    <a:lstStyle/>
                    <a:p>
                      <a:pPr indent="179705" algn="r" rtl="1">
                        <a:lnSpc>
                          <a:spcPct val="115000"/>
                        </a:lnSpc>
                        <a:spcAft>
                          <a:spcPts val="0"/>
                        </a:spcAft>
                      </a:pPr>
                      <a:r>
                        <a:rPr lang="ar-SA" sz="1700">
                          <a:latin typeface="Times New Roman"/>
                          <a:ea typeface="Calibri"/>
                          <a:cs typeface="B Badr"/>
                        </a:rPr>
                        <a:t>8</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700">
                          <a:latin typeface="Times New Roman"/>
                          <a:ea typeface="Calibri"/>
                          <a:cs typeface="B Badr"/>
                        </a:rPr>
                        <a:t>پیامبران اولوالعزم</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700">
                          <a:latin typeface="Times New Roman"/>
                          <a:ea typeface="Calibri"/>
                          <a:cs typeface="B Badr"/>
                        </a:rPr>
                        <a:t>پیامبران الهی، تلاش‏گران در راه رهایی مردم از دست ستمگران</a:t>
                      </a:r>
                      <a:endParaRPr lang="en-US" sz="1700">
                        <a:latin typeface="Times New Roman"/>
                        <a:ea typeface="Calibri"/>
                        <a:cs typeface="B Badr"/>
                      </a:endParaRPr>
                    </a:p>
                    <a:p>
                      <a:pPr indent="179705" algn="r" rtl="1">
                        <a:lnSpc>
                          <a:spcPct val="115000"/>
                        </a:lnSpc>
                        <a:spcAft>
                          <a:spcPts val="0"/>
                        </a:spcAft>
                      </a:pPr>
                      <a:r>
                        <a:rPr lang="ar-SA" sz="1700">
                          <a:latin typeface="Times New Roman"/>
                          <a:ea typeface="Calibri"/>
                          <a:cs typeface="B Badr"/>
                        </a:rPr>
                        <a:t>پیامبران، راهنمایان انسان‏ها به سوی خدا</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22585">
                <a:tc>
                  <a:txBody>
                    <a:bodyPr/>
                    <a:lstStyle/>
                    <a:p>
                      <a:pPr indent="179705" algn="r" rtl="1">
                        <a:lnSpc>
                          <a:spcPct val="115000"/>
                        </a:lnSpc>
                        <a:spcAft>
                          <a:spcPts val="0"/>
                        </a:spcAft>
                      </a:pPr>
                      <a:r>
                        <a:rPr lang="ar-SA" sz="1700">
                          <a:latin typeface="Times New Roman"/>
                          <a:ea typeface="Calibri"/>
                          <a:cs typeface="B Badr"/>
                        </a:rPr>
                        <a:t>9</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700">
                          <a:latin typeface="Times New Roman"/>
                          <a:ea typeface="Calibri"/>
                          <a:cs typeface="B Badr"/>
                        </a:rPr>
                        <a:t>پیامبر گرامی اسلام</a:t>
                      </a:r>
                      <a:r>
                        <a:rPr lang="en-US" sz="1700">
                          <a:latin typeface="Roumouz"/>
                          <a:ea typeface="Calibri"/>
                          <a:cs typeface="B Badr"/>
                        </a:rPr>
                        <a:t>-</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700">
                          <a:latin typeface="Times New Roman"/>
                          <a:ea typeface="Calibri"/>
                          <a:cs typeface="B Badr"/>
                        </a:rPr>
                        <a:t>بعثت، چرایی و چگونگی</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518103">
                <a:tc>
                  <a:txBody>
                    <a:bodyPr/>
                    <a:lstStyle/>
                    <a:p>
                      <a:pPr indent="179705" algn="r" rtl="1">
                        <a:lnSpc>
                          <a:spcPct val="115000"/>
                        </a:lnSpc>
                        <a:spcAft>
                          <a:spcPts val="0"/>
                        </a:spcAft>
                      </a:pPr>
                      <a:r>
                        <a:rPr lang="ar-SA" sz="1700">
                          <a:latin typeface="Times New Roman"/>
                          <a:ea typeface="Calibri"/>
                          <a:cs typeface="B Badr"/>
                        </a:rPr>
                        <a:t>10</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700" dirty="0">
                          <a:latin typeface="Times New Roman"/>
                          <a:ea typeface="Calibri"/>
                          <a:cs typeface="B Badr"/>
                        </a:rPr>
                        <a:t>پیامبر گرامی اسلام</a:t>
                      </a:r>
                      <a:r>
                        <a:rPr lang="en-US" sz="1700" dirty="0">
                          <a:latin typeface="Roumouz"/>
                          <a:ea typeface="Calibri"/>
                          <a:cs typeface="B Badr"/>
                        </a:rPr>
                        <a:t>-</a:t>
                      </a:r>
                      <a:endParaRPr lang="en-US" sz="1700" dirty="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700" dirty="0">
                          <a:latin typeface="Times New Roman"/>
                          <a:ea typeface="Calibri"/>
                          <a:cs typeface="B Badr"/>
                        </a:rPr>
                        <a:t>خوش اخلاقی، صداقت، امانت‏داری و تواضع</a:t>
                      </a:r>
                      <a:endParaRPr lang="en-US" sz="1700" dirty="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bl>
          </a:graphicData>
        </a:graphic>
      </p:graphicFrame>
      <p:sp>
        <p:nvSpPr>
          <p:cNvPr id="22" name="Rounded Rectangle 21">
            <a:hlinkClick r:id="rId9" action="ppaction://hlinksldjump">
              <a:snd r:embed="rId5" name="thbad.wav"/>
            </a:hlinkClick>
            <a:hlinkHover r:id="" action="ppaction://noaction">
              <a:snd r:embed="rId6" name="0.wav"/>
            </a:hlinkHover>
          </p:cNvPr>
          <p:cNvSpPr/>
          <p:nvPr/>
        </p:nvSpPr>
        <p:spPr>
          <a:xfrm>
            <a:off x="278605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23" name="Rounded Rectangle 22">
            <a:hlinkClick r:id="rId10" action="ppaction://hlinksldjump">
              <a:snd r:embed="rId5" name="thbad.wav"/>
            </a:hlinkClick>
            <a:hlinkHover r:id="" action="ppaction://noaction">
              <a:snd r:embed="rId6" name="0.wav"/>
            </a:hlinkHover>
          </p:cNvPr>
          <p:cNvSpPr/>
          <p:nvPr/>
        </p:nvSpPr>
        <p:spPr>
          <a:xfrm>
            <a:off x="242886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24" name="Rounded Rectangle 23">
            <a:hlinkClick r:id="rId11" action="ppaction://hlinksldjump">
              <a:snd r:embed="rId5" name="thbad.wav"/>
            </a:hlinkClick>
            <a:hlinkHover r:id="" action="ppaction://noaction">
              <a:snd r:embed="rId6" name="0.wav"/>
            </a:hlinkHover>
          </p:cNvPr>
          <p:cNvSpPr/>
          <p:nvPr/>
        </p:nvSpPr>
        <p:spPr>
          <a:xfrm>
            <a:off x="2071670"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25" name="Rounded Rectangle 24">
            <a:hlinkClick r:id="rId12" action="ppaction://hlinksldjump">
              <a:snd r:embed="rId5" name="thbad.wav"/>
            </a:hlinkClick>
            <a:hlinkHover r:id="" action="ppaction://noaction">
              <a:snd r:embed="rId6" name="0.wav"/>
            </a:hlinkHover>
          </p:cNvPr>
          <p:cNvSpPr/>
          <p:nvPr/>
        </p:nvSpPr>
        <p:spPr>
          <a:xfrm>
            <a:off x="171448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27" name="Rounded Rectangle 26">
            <a:hlinkClick r:id="rId13" action="ppaction://hlinksldjump">
              <a:snd r:embed="rId5" name="thbad.wav"/>
            </a:hlinkClick>
            <a:hlinkHover r:id="" action="ppaction://noaction">
              <a:snd r:embed="rId6" name="0.wav"/>
            </a:hlinkHover>
          </p:cNvPr>
          <p:cNvSpPr/>
          <p:nvPr/>
        </p:nvSpPr>
        <p:spPr>
          <a:xfrm>
            <a:off x="135729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28" name="Rounded Rectangle 27">
            <a:hlinkClick r:id="rId14" action="ppaction://hlinksldjump">
              <a:snd r:embed="rId5" name="thbad.wav"/>
            </a:hlinkClick>
            <a:hlinkHover r:id="" action="ppaction://noaction">
              <a:snd r:embed="rId6" name="0.wav"/>
            </a:hlinkHover>
          </p:cNvPr>
          <p:cNvSpPr/>
          <p:nvPr/>
        </p:nvSpPr>
        <p:spPr>
          <a:xfrm>
            <a:off x="100010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29" name="Rounded Rectangle 28">
            <a:hlinkClick r:id="rId15" action="ppaction://hlinksldjump">
              <a:snd r:embed="rId5" name="thbad.wav"/>
            </a:hlinkClick>
            <a:hlinkHover r:id="" action="ppaction://noaction">
              <a:snd r:embed="rId6" name="0.wav"/>
            </a:hlinkHover>
          </p:cNvPr>
          <p:cNvSpPr/>
          <p:nvPr/>
        </p:nvSpPr>
        <p:spPr>
          <a:xfrm>
            <a:off x="64291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31" name="Rounded Rectangle 30">
            <a:hlinkClick r:id="rId16" action="ppaction://hlinksldjump">
              <a:snd r:embed="rId5" name="thbad.wav"/>
            </a:hlinkClick>
            <a:hlinkHover r:id="" action="ppaction://noaction">
              <a:snd r:embed="rId6" name="0.wav"/>
            </a:hlinkHover>
          </p:cNvPr>
          <p:cNvSpPr/>
          <p:nvPr/>
        </p:nvSpPr>
        <p:spPr>
          <a:xfrm>
            <a:off x="28572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000" fill="hold"/>
                                        <p:tgtEl>
                                          <p:spTgt spid="22"/>
                                        </p:tgtEl>
                                        <p:attrNameLst>
                                          <p:attrName>ppt_x</p:attrName>
                                        </p:attrNameLst>
                                      </p:cBhvr>
                                      <p:tavLst>
                                        <p:tav tm="0">
                                          <p:val>
                                            <p:strVal val="0-#ppt_w/2"/>
                                          </p:val>
                                        </p:tav>
                                        <p:tav tm="100000">
                                          <p:val>
                                            <p:strVal val="#ppt_x"/>
                                          </p:val>
                                        </p:tav>
                                      </p:tavLst>
                                    </p:anim>
                                    <p:anim calcmode="lin" valueType="num">
                                      <p:cBhvr additive="base">
                                        <p:cTn id="32" dur="1000" fill="hold"/>
                                        <p:tgtEl>
                                          <p:spTgt spid="22"/>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23"/>
                                        </p:tgtEl>
                                        <p:attrNameLst>
                                          <p:attrName>style.visibility</p:attrName>
                                        </p:attrNameLst>
                                      </p:cBhvr>
                                      <p:to>
                                        <p:strVal val="visible"/>
                                      </p:to>
                                    </p:set>
                                    <p:anim calcmode="lin" valueType="num">
                                      <p:cBhvr additive="base">
                                        <p:cTn id="35" dur="1000" fill="hold"/>
                                        <p:tgtEl>
                                          <p:spTgt spid="23"/>
                                        </p:tgtEl>
                                        <p:attrNameLst>
                                          <p:attrName>ppt_x</p:attrName>
                                        </p:attrNameLst>
                                      </p:cBhvr>
                                      <p:tavLst>
                                        <p:tav tm="0">
                                          <p:val>
                                            <p:strVal val="0-#ppt_w/2"/>
                                          </p:val>
                                        </p:tav>
                                        <p:tav tm="100000">
                                          <p:val>
                                            <p:strVal val="#ppt_x"/>
                                          </p:val>
                                        </p:tav>
                                      </p:tavLst>
                                    </p:anim>
                                    <p:anim calcmode="lin" valueType="num">
                                      <p:cBhvr additive="base">
                                        <p:cTn id="36" dur="1000" fill="hold"/>
                                        <p:tgtEl>
                                          <p:spTgt spid="23"/>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24"/>
                                        </p:tgtEl>
                                        <p:attrNameLst>
                                          <p:attrName>style.visibility</p:attrName>
                                        </p:attrNameLst>
                                      </p:cBhvr>
                                      <p:to>
                                        <p:strVal val="visible"/>
                                      </p:to>
                                    </p:set>
                                    <p:anim calcmode="lin" valueType="num">
                                      <p:cBhvr additive="base">
                                        <p:cTn id="39" dur="1000" fill="hold"/>
                                        <p:tgtEl>
                                          <p:spTgt spid="24"/>
                                        </p:tgtEl>
                                        <p:attrNameLst>
                                          <p:attrName>ppt_x</p:attrName>
                                        </p:attrNameLst>
                                      </p:cBhvr>
                                      <p:tavLst>
                                        <p:tav tm="0">
                                          <p:val>
                                            <p:strVal val="0-#ppt_w/2"/>
                                          </p:val>
                                        </p:tav>
                                        <p:tav tm="100000">
                                          <p:val>
                                            <p:strVal val="#ppt_x"/>
                                          </p:val>
                                        </p:tav>
                                      </p:tavLst>
                                    </p:anim>
                                    <p:anim calcmode="lin" valueType="num">
                                      <p:cBhvr additive="base">
                                        <p:cTn id="40" dur="1000" fill="hold"/>
                                        <p:tgtEl>
                                          <p:spTgt spid="24"/>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25"/>
                                        </p:tgtEl>
                                        <p:attrNameLst>
                                          <p:attrName>style.visibility</p:attrName>
                                        </p:attrNameLst>
                                      </p:cBhvr>
                                      <p:to>
                                        <p:strVal val="visible"/>
                                      </p:to>
                                    </p:set>
                                    <p:anim calcmode="lin" valueType="num">
                                      <p:cBhvr additive="base">
                                        <p:cTn id="43" dur="1000" fill="hold"/>
                                        <p:tgtEl>
                                          <p:spTgt spid="25"/>
                                        </p:tgtEl>
                                        <p:attrNameLst>
                                          <p:attrName>ppt_x</p:attrName>
                                        </p:attrNameLst>
                                      </p:cBhvr>
                                      <p:tavLst>
                                        <p:tav tm="0">
                                          <p:val>
                                            <p:strVal val="0-#ppt_w/2"/>
                                          </p:val>
                                        </p:tav>
                                        <p:tav tm="100000">
                                          <p:val>
                                            <p:strVal val="#ppt_x"/>
                                          </p:val>
                                        </p:tav>
                                      </p:tavLst>
                                    </p:anim>
                                    <p:anim calcmode="lin" valueType="num">
                                      <p:cBhvr additive="base">
                                        <p:cTn id="44" dur="1000" fill="hold"/>
                                        <p:tgtEl>
                                          <p:spTgt spid="25"/>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27"/>
                                        </p:tgtEl>
                                        <p:attrNameLst>
                                          <p:attrName>style.visibility</p:attrName>
                                        </p:attrNameLst>
                                      </p:cBhvr>
                                      <p:to>
                                        <p:strVal val="visible"/>
                                      </p:to>
                                    </p:set>
                                    <p:anim calcmode="lin" valueType="num">
                                      <p:cBhvr additive="base">
                                        <p:cTn id="47" dur="1000" fill="hold"/>
                                        <p:tgtEl>
                                          <p:spTgt spid="27"/>
                                        </p:tgtEl>
                                        <p:attrNameLst>
                                          <p:attrName>ppt_x</p:attrName>
                                        </p:attrNameLst>
                                      </p:cBhvr>
                                      <p:tavLst>
                                        <p:tav tm="0">
                                          <p:val>
                                            <p:strVal val="0-#ppt_w/2"/>
                                          </p:val>
                                        </p:tav>
                                        <p:tav tm="100000">
                                          <p:val>
                                            <p:strVal val="#ppt_x"/>
                                          </p:val>
                                        </p:tav>
                                      </p:tavLst>
                                    </p:anim>
                                    <p:anim calcmode="lin" valueType="num">
                                      <p:cBhvr additive="base">
                                        <p:cTn id="48" dur="1000" fill="hold"/>
                                        <p:tgtEl>
                                          <p:spTgt spid="27"/>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28"/>
                                        </p:tgtEl>
                                        <p:attrNameLst>
                                          <p:attrName>style.visibility</p:attrName>
                                        </p:attrNameLst>
                                      </p:cBhvr>
                                      <p:to>
                                        <p:strVal val="visible"/>
                                      </p:to>
                                    </p:set>
                                    <p:anim calcmode="lin" valueType="num">
                                      <p:cBhvr additive="base">
                                        <p:cTn id="51" dur="1000" fill="hold"/>
                                        <p:tgtEl>
                                          <p:spTgt spid="28"/>
                                        </p:tgtEl>
                                        <p:attrNameLst>
                                          <p:attrName>ppt_x</p:attrName>
                                        </p:attrNameLst>
                                      </p:cBhvr>
                                      <p:tavLst>
                                        <p:tav tm="0">
                                          <p:val>
                                            <p:strVal val="0-#ppt_w/2"/>
                                          </p:val>
                                        </p:tav>
                                        <p:tav tm="100000">
                                          <p:val>
                                            <p:strVal val="#ppt_x"/>
                                          </p:val>
                                        </p:tav>
                                      </p:tavLst>
                                    </p:anim>
                                    <p:anim calcmode="lin" valueType="num">
                                      <p:cBhvr additive="base">
                                        <p:cTn id="52" dur="1000" fill="hold"/>
                                        <p:tgtEl>
                                          <p:spTgt spid="28"/>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29"/>
                                        </p:tgtEl>
                                        <p:attrNameLst>
                                          <p:attrName>style.visibility</p:attrName>
                                        </p:attrNameLst>
                                      </p:cBhvr>
                                      <p:to>
                                        <p:strVal val="visible"/>
                                      </p:to>
                                    </p:set>
                                    <p:anim calcmode="lin" valueType="num">
                                      <p:cBhvr additive="base">
                                        <p:cTn id="55" dur="1000" fill="hold"/>
                                        <p:tgtEl>
                                          <p:spTgt spid="29"/>
                                        </p:tgtEl>
                                        <p:attrNameLst>
                                          <p:attrName>ppt_x</p:attrName>
                                        </p:attrNameLst>
                                      </p:cBhvr>
                                      <p:tavLst>
                                        <p:tav tm="0">
                                          <p:val>
                                            <p:strVal val="0-#ppt_w/2"/>
                                          </p:val>
                                        </p:tav>
                                        <p:tav tm="100000">
                                          <p:val>
                                            <p:strVal val="#ppt_x"/>
                                          </p:val>
                                        </p:tav>
                                      </p:tavLst>
                                    </p:anim>
                                    <p:anim calcmode="lin" valueType="num">
                                      <p:cBhvr additive="base">
                                        <p:cTn id="56" dur="1000" fill="hold"/>
                                        <p:tgtEl>
                                          <p:spTgt spid="29"/>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31"/>
                                        </p:tgtEl>
                                        <p:attrNameLst>
                                          <p:attrName>style.visibility</p:attrName>
                                        </p:attrNameLst>
                                      </p:cBhvr>
                                      <p:to>
                                        <p:strVal val="visible"/>
                                      </p:to>
                                    </p:set>
                                    <p:anim calcmode="lin" valueType="num">
                                      <p:cBhvr additive="base">
                                        <p:cTn id="59" dur="1000" fill="hold"/>
                                        <p:tgtEl>
                                          <p:spTgt spid="31"/>
                                        </p:tgtEl>
                                        <p:attrNameLst>
                                          <p:attrName>ppt_x</p:attrName>
                                        </p:attrNameLst>
                                      </p:cBhvr>
                                      <p:tavLst>
                                        <p:tav tm="0">
                                          <p:val>
                                            <p:strVal val="0-#ppt_w/2"/>
                                          </p:val>
                                        </p:tav>
                                        <p:tav tm="100000">
                                          <p:val>
                                            <p:strVal val="#ppt_x"/>
                                          </p:val>
                                        </p:tav>
                                      </p:tavLst>
                                    </p:anim>
                                    <p:anim calcmode="lin" valueType="num">
                                      <p:cBhvr additive="base">
                                        <p:cTn id="60" dur="1000" fill="hold"/>
                                        <p:tgtEl>
                                          <p:spTgt spid="31"/>
                                        </p:tgtEl>
                                        <p:attrNameLst>
                                          <p:attrName>ppt_y</p:attrName>
                                        </p:attrNameLst>
                                      </p:cBhvr>
                                      <p:tavLst>
                                        <p:tav tm="0">
                                          <p:val>
                                            <p:strVal val="#ppt_y"/>
                                          </p:val>
                                        </p:tav>
                                        <p:tav tm="100000">
                                          <p:val>
                                            <p:strVal val="#ppt_y"/>
                                          </p:val>
                                        </p:tav>
                                      </p:tavLst>
                                    </p:anim>
                                  </p:childTnLst>
                                </p:cTn>
                              </p:par>
                            </p:childTnLst>
                          </p:cTn>
                        </p:par>
                        <p:par>
                          <p:cTn id="61" fill="hold">
                            <p:stCondLst>
                              <p:cond delay="2000"/>
                            </p:stCondLst>
                            <p:childTnLst>
                              <p:par>
                                <p:cTn id="62" presetID="10" presetClass="entr" presetSubtype="0" fill="hold" nodeType="afterEffect">
                                  <p:stCondLst>
                                    <p:cond delay="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1000"/>
                                        <p:tgtEl>
                                          <p:spTgt spid="30"/>
                                        </p:tgtEl>
                                      </p:cBhvr>
                                    </p:animEffect>
                                  </p:childTnLst>
                                </p:cTn>
                              </p:par>
                              <p:par>
                                <p:cTn id="65" presetID="10" presetClass="entr" presetSubtype="0" fill="hold" nodeType="withEffect">
                                  <p:stCondLst>
                                    <p:cond delay="0"/>
                                  </p:stCondLst>
                                  <p:childTnLst>
                                    <p:set>
                                      <p:cBhvr>
                                        <p:cTn id="66" dur="1" fill="hold">
                                          <p:stCondLst>
                                            <p:cond delay="0"/>
                                          </p:stCondLst>
                                        </p:cTn>
                                        <p:tgtEl>
                                          <p:spTgt spid="16"/>
                                        </p:tgtEl>
                                        <p:attrNameLst>
                                          <p:attrName>style.visibility</p:attrName>
                                        </p:attrNameLst>
                                      </p:cBhvr>
                                      <p:to>
                                        <p:strVal val="visible"/>
                                      </p:to>
                                    </p:set>
                                    <p:animEffect transition="in" filter="fade">
                                      <p:cBhvr>
                                        <p:cTn id="67" dur="1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animBg="1"/>
      <p:bldP spid="23" grpId="0" animBg="1"/>
      <p:bldP spid="24" grpId="0" animBg="1"/>
      <p:bldP spid="25" grpId="0" animBg="1"/>
      <p:bldP spid="27" grpId="0" animBg="1"/>
      <p:bldP spid="28" grpId="0" animBg="1"/>
      <p:bldP spid="29" grpId="0" animBg="1"/>
      <p:bldP spid="31" grpId="0" animBg="1"/>
    </p:bldLst>
  </p:timing>
</p:sld>
</file>

<file path=ppt/slides/slide338.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ar-SA"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موضوعات پیشنهادی، جهت تدریس با اولویت‌بندی</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16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عقــــــاید</a:t>
                      </a:r>
                      <a:endParaRPr lang="en-US" sz="16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endParaRPr lang="en-US" sz="20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234384" y="122418"/>
            <a:ext cx="2110585"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وهشتم</a:t>
            </a:r>
          </a:p>
          <a:p>
            <a:pPr algn="ctr"/>
            <a:r>
              <a:rPr lang="fa-IR" sz="1700" b="1" dirty="0" smtClean="0">
                <a:effectLst>
                  <a:glow rad="101600">
                    <a:schemeClr val="accent3">
                      <a:satMod val="175000"/>
                      <a:alpha val="40000"/>
                    </a:schemeClr>
                  </a:glow>
                </a:effectLst>
                <a:cs typeface="B Mitra" pitchFamily="2" charset="-78"/>
              </a:rPr>
              <a:t>اهداف انتقال مفاهیم دینی</a:t>
            </a:r>
          </a:p>
        </p:txBody>
      </p:sp>
      <p:sp>
        <p:nvSpPr>
          <p:cNvPr id="303105" name="Rectangle 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03108" name="Rectangle 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graphicFrame>
        <p:nvGraphicFramePr>
          <p:cNvPr id="16" name="Table 15"/>
          <p:cNvGraphicFramePr>
            <a:graphicFrameLocks noGrp="1"/>
          </p:cNvGraphicFramePr>
          <p:nvPr/>
        </p:nvGraphicFramePr>
        <p:xfrm>
          <a:off x="392877" y="1643050"/>
          <a:ext cx="8358246" cy="4929219"/>
        </p:xfrm>
        <a:graphic>
          <a:graphicData uri="http://schemas.openxmlformats.org/drawingml/2006/table">
            <a:tbl>
              <a:tblPr rtl="1"/>
              <a:tblGrid>
                <a:gridCol w="717358"/>
                <a:gridCol w="2711027"/>
                <a:gridCol w="4929861"/>
              </a:tblGrid>
              <a:tr h="322585">
                <a:tc gridSpan="2">
                  <a:txBody>
                    <a:bodyPr/>
                    <a:lstStyle/>
                    <a:p>
                      <a:pPr indent="179705" algn="ctr" rtl="1">
                        <a:lnSpc>
                          <a:spcPct val="115000"/>
                        </a:lnSpc>
                        <a:spcAft>
                          <a:spcPts val="0"/>
                        </a:spcAft>
                      </a:pPr>
                      <a:r>
                        <a:rPr lang="ar-SA" sz="1700" dirty="0">
                          <a:latin typeface="Times New Roman"/>
                          <a:ea typeface="Calibri"/>
                          <a:cs typeface="B Badr"/>
                        </a:rPr>
                        <a:t>موضوع کلی: عقاید</a:t>
                      </a:r>
                      <a:endParaRPr lang="en-US" sz="1700" dirty="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hMerge="1">
                  <a:txBody>
                    <a:bodyPr/>
                    <a:lstStyle/>
                    <a:p>
                      <a:pPr rtl="1"/>
                      <a:endParaRPr lang="fa-IR"/>
                    </a:p>
                  </a:txBody>
                  <a:tcPr/>
                </a:tc>
                <a:tc>
                  <a:txBody>
                    <a:bodyPr/>
                    <a:lstStyle/>
                    <a:p>
                      <a:pPr indent="179705" algn="ctr" rtl="1">
                        <a:lnSpc>
                          <a:spcPct val="115000"/>
                        </a:lnSpc>
                        <a:spcAft>
                          <a:spcPts val="0"/>
                        </a:spcAft>
                      </a:pPr>
                      <a:r>
                        <a:rPr lang="ar-SA" sz="1700" dirty="0">
                          <a:latin typeface="Times New Roman"/>
                          <a:ea typeface="Calibri"/>
                          <a:cs typeface="B Badr"/>
                        </a:rPr>
                        <a:t>مقطع: چهارم و پنجم ابتدایی</a:t>
                      </a:r>
                      <a:endParaRPr lang="en-US" sz="1700" dirty="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r>
              <a:tr h="663242">
                <a:tc>
                  <a:txBody>
                    <a:bodyPr/>
                    <a:lstStyle/>
                    <a:p>
                      <a:pPr indent="179705" algn="ctr" rtl="1">
                        <a:lnSpc>
                          <a:spcPct val="115000"/>
                        </a:lnSpc>
                        <a:spcAft>
                          <a:spcPts val="0"/>
                        </a:spcAft>
                      </a:pPr>
                      <a:r>
                        <a:rPr lang="ar-SA" sz="1700">
                          <a:latin typeface="Times New Roman"/>
                          <a:ea typeface="Calibri"/>
                          <a:cs typeface="B Badr"/>
                        </a:rPr>
                        <a:t>ردیف</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ctr" rtl="1">
                        <a:lnSpc>
                          <a:spcPct val="115000"/>
                        </a:lnSpc>
                        <a:spcAft>
                          <a:spcPts val="0"/>
                        </a:spcAft>
                      </a:pPr>
                      <a:r>
                        <a:rPr lang="ar-SA" sz="1700">
                          <a:latin typeface="Times New Roman"/>
                          <a:ea typeface="Calibri"/>
                          <a:cs typeface="B Badr"/>
                        </a:rPr>
                        <a:t>ترتیب دروس</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ctr" rtl="1">
                        <a:lnSpc>
                          <a:spcPct val="115000"/>
                        </a:lnSpc>
                        <a:spcAft>
                          <a:spcPts val="0"/>
                        </a:spcAft>
                      </a:pPr>
                      <a:r>
                        <a:rPr lang="ar-SA" sz="1700" dirty="0">
                          <a:latin typeface="Times New Roman"/>
                          <a:ea typeface="Calibri"/>
                          <a:cs typeface="B Badr"/>
                        </a:rPr>
                        <a:t>ریز موضوعات</a:t>
                      </a:r>
                      <a:endParaRPr lang="en-US" sz="1700" dirty="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22585">
                <a:tc>
                  <a:txBody>
                    <a:bodyPr/>
                    <a:lstStyle/>
                    <a:p>
                      <a:pPr indent="179705" algn="r" rtl="1">
                        <a:lnSpc>
                          <a:spcPct val="115000"/>
                        </a:lnSpc>
                        <a:spcAft>
                          <a:spcPts val="0"/>
                        </a:spcAft>
                      </a:pPr>
                      <a:r>
                        <a:rPr lang="ar-SA" sz="1700">
                          <a:latin typeface="Times New Roman"/>
                          <a:ea typeface="Calibri"/>
                          <a:cs typeface="B Badr"/>
                        </a:rPr>
                        <a:t>11</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700" dirty="0">
                          <a:latin typeface="Times New Roman"/>
                          <a:ea typeface="Calibri"/>
                          <a:cs typeface="B Badr"/>
                        </a:rPr>
                        <a:t>کتاب خدا </a:t>
                      </a:r>
                      <a:endParaRPr lang="en-US" sz="1700" dirty="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700">
                          <a:latin typeface="Times New Roman"/>
                          <a:ea typeface="Calibri"/>
                          <a:cs typeface="B Badr"/>
                        </a:rPr>
                        <a:t>قرآن، قانون زندگی و راهنمایپیروزی</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22585">
                <a:tc>
                  <a:txBody>
                    <a:bodyPr/>
                    <a:lstStyle/>
                    <a:p>
                      <a:pPr indent="179705" algn="r" rtl="1">
                        <a:lnSpc>
                          <a:spcPct val="115000"/>
                        </a:lnSpc>
                        <a:spcAft>
                          <a:spcPts val="0"/>
                        </a:spcAft>
                      </a:pPr>
                      <a:r>
                        <a:rPr lang="ar-SA" sz="1700">
                          <a:latin typeface="Times New Roman"/>
                          <a:ea typeface="Calibri"/>
                          <a:cs typeface="B Badr"/>
                        </a:rPr>
                        <a:t>12</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700">
                          <a:latin typeface="Times New Roman"/>
                          <a:ea typeface="Calibri"/>
                          <a:cs typeface="B Badr"/>
                        </a:rPr>
                        <a:t>امامت </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700">
                          <a:latin typeface="Times New Roman"/>
                          <a:ea typeface="Calibri"/>
                          <a:cs typeface="B Badr"/>
                        </a:rPr>
                        <a:t>علم، عصمت و تعیین از سوی خدا</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22585">
                <a:tc>
                  <a:txBody>
                    <a:bodyPr/>
                    <a:lstStyle/>
                    <a:p>
                      <a:pPr indent="179705" algn="r" rtl="1">
                        <a:lnSpc>
                          <a:spcPct val="115000"/>
                        </a:lnSpc>
                        <a:spcAft>
                          <a:spcPts val="0"/>
                        </a:spcAft>
                      </a:pPr>
                      <a:r>
                        <a:rPr lang="ar-SA" sz="1700">
                          <a:latin typeface="Times New Roman"/>
                          <a:ea typeface="Calibri"/>
                          <a:cs typeface="B Badr"/>
                        </a:rPr>
                        <a:t>13</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700">
                          <a:latin typeface="Times New Roman"/>
                          <a:ea typeface="Calibri"/>
                          <a:cs typeface="B Badr"/>
                        </a:rPr>
                        <a:t>امام زمان</a:t>
                      </a:r>
                      <a:r>
                        <a:rPr lang="en-US" sz="1700">
                          <a:latin typeface="Roumouz"/>
                          <a:ea typeface="Calibri"/>
                          <a:cs typeface="B Badr"/>
                        </a:rPr>
                        <a:t>%</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700">
                          <a:latin typeface="Times New Roman"/>
                          <a:ea typeface="Calibri"/>
                          <a:cs typeface="B Badr"/>
                        </a:rPr>
                        <a:t>چرایی و چگونگی غیبت صغرا و کبرا</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22585">
                <a:tc>
                  <a:txBody>
                    <a:bodyPr/>
                    <a:lstStyle/>
                    <a:p>
                      <a:pPr indent="179705" algn="r" rtl="1">
                        <a:lnSpc>
                          <a:spcPct val="115000"/>
                        </a:lnSpc>
                        <a:spcAft>
                          <a:spcPts val="0"/>
                        </a:spcAft>
                      </a:pPr>
                      <a:r>
                        <a:rPr lang="ar-SA" sz="1700">
                          <a:latin typeface="Times New Roman"/>
                          <a:ea typeface="Calibri"/>
                          <a:cs typeface="B Badr"/>
                        </a:rPr>
                        <a:t>14</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700">
                          <a:latin typeface="Times New Roman"/>
                          <a:ea typeface="Calibri"/>
                          <a:cs typeface="B Badr"/>
                        </a:rPr>
                        <a:t>ولیّ فقیه</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700">
                          <a:latin typeface="Times New Roman"/>
                          <a:ea typeface="Calibri"/>
                          <a:cs typeface="B Badr"/>
                        </a:rPr>
                        <a:t>نایب امام زمان</a:t>
                      </a:r>
                      <a:r>
                        <a:rPr lang="en-US" sz="1700">
                          <a:latin typeface="Roumouz"/>
                          <a:ea typeface="Calibri"/>
                          <a:cs typeface="B Badr"/>
                        </a:rPr>
                        <a:t>%</a:t>
                      </a:r>
                      <a:r>
                        <a:rPr lang="ar-SA" sz="1700" b="1">
                          <a:latin typeface="Times New Roman"/>
                          <a:ea typeface="Calibri"/>
                          <a:cs typeface="B Badr"/>
                        </a:rPr>
                        <a:t>.</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583597">
                <a:tc>
                  <a:txBody>
                    <a:bodyPr/>
                    <a:lstStyle/>
                    <a:p>
                      <a:pPr indent="179705" algn="r" rtl="1">
                        <a:lnSpc>
                          <a:spcPct val="115000"/>
                        </a:lnSpc>
                        <a:spcAft>
                          <a:spcPts val="0"/>
                        </a:spcAft>
                      </a:pPr>
                      <a:r>
                        <a:rPr lang="ar-SA" sz="1700">
                          <a:latin typeface="Times New Roman"/>
                          <a:ea typeface="Calibri"/>
                          <a:cs typeface="B Badr"/>
                        </a:rPr>
                        <a:t>15</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700">
                          <a:latin typeface="Times New Roman"/>
                          <a:ea typeface="Calibri"/>
                          <a:cs typeface="B Badr"/>
                        </a:rPr>
                        <a:t>عدل و عدالت</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700">
                          <a:latin typeface="Times New Roman"/>
                          <a:ea typeface="Calibri"/>
                          <a:cs typeface="B Badr"/>
                        </a:rPr>
                        <a:t>عدالت خداوند و...</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22585">
                <a:tc>
                  <a:txBody>
                    <a:bodyPr/>
                    <a:lstStyle/>
                    <a:p>
                      <a:pPr indent="179705" algn="r" rtl="1">
                        <a:lnSpc>
                          <a:spcPct val="115000"/>
                        </a:lnSpc>
                        <a:spcAft>
                          <a:spcPts val="0"/>
                        </a:spcAft>
                      </a:pPr>
                      <a:r>
                        <a:rPr lang="ar-SA" sz="1700">
                          <a:latin typeface="Times New Roman"/>
                          <a:ea typeface="Calibri"/>
                          <a:cs typeface="B Badr"/>
                        </a:rPr>
                        <a:t>16</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700">
                          <a:latin typeface="Times New Roman"/>
                          <a:ea typeface="Calibri"/>
                          <a:cs typeface="B Badr"/>
                        </a:rPr>
                        <a:t>مرگ و برزخ</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700">
                          <a:latin typeface="Times New Roman"/>
                          <a:ea typeface="Calibri"/>
                          <a:cs typeface="B Badr"/>
                        </a:rPr>
                        <a:t>چرایی مرگ؛ پس از مرگ به کجا می‌رویم؟</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22585">
                <a:tc>
                  <a:txBody>
                    <a:bodyPr/>
                    <a:lstStyle/>
                    <a:p>
                      <a:pPr indent="179705" algn="r" rtl="1">
                        <a:lnSpc>
                          <a:spcPct val="115000"/>
                        </a:lnSpc>
                        <a:spcAft>
                          <a:spcPts val="0"/>
                        </a:spcAft>
                      </a:pPr>
                      <a:r>
                        <a:rPr lang="ar-SA" sz="1700">
                          <a:latin typeface="Times New Roman"/>
                          <a:ea typeface="Calibri"/>
                          <a:cs typeface="B Badr"/>
                        </a:rPr>
                        <a:t>17</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700">
                          <a:latin typeface="Times New Roman"/>
                          <a:ea typeface="Calibri"/>
                          <a:cs typeface="B Badr"/>
                        </a:rPr>
                        <a:t>معاد روز قیامت</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700">
                          <a:latin typeface="Times New Roman"/>
                          <a:ea typeface="Calibri"/>
                          <a:cs typeface="B Badr"/>
                        </a:rPr>
                        <a:t>زنده شدن دوباره؛ چرا و چگونه؟</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583597">
                <a:tc>
                  <a:txBody>
                    <a:bodyPr/>
                    <a:lstStyle/>
                    <a:p>
                      <a:pPr indent="179705" algn="r" rtl="1">
                        <a:lnSpc>
                          <a:spcPct val="115000"/>
                        </a:lnSpc>
                        <a:spcAft>
                          <a:spcPts val="0"/>
                        </a:spcAft>
                      </a:pPr>
                      <a:r>
                        <a:rPr lang="ar-SA" sz="1700">
                          <a:latin typeface="Times New Roman"/>
                          <a:ea typeface="Calibri"/>
                          <a:cs typeface="B Badr"/>
                        </a:rPr>
                        <a:t>18</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700">
                          <a:latin typeface="Times New Roman"/>
                          <a:ea typeface="Calibri"/>
                          <a:cs typeface="B Badr"/>
                        </a:rPr>
                        <a:t>قیامت</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700">
                          <a:latin typeface="Times New Roman"/>
                          <a:ea typeface="Calibri"/>
                          <a:cs typeface="B Badr"/>
                        </a:rPr>
                        <a:t>رسیدگی به اعمال، گرفتن پرونده با دست راست یا چپ.</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22585">
                <a:tc>
                  <a:txBody>
                    <a:bodyPr/>
                    <a:lstStyle/>
                    <a:p>
                      <a:pPr indent="179705" algn="r" rtl="1">
                        <a:lnSpc>
                          <a:spcPct val="115000"/>
                        </a:lnSpc>
                        <a:spcAft>
                          <a:spcPts val="0"/>
                        </a:spcAft>
                      </a:pPr>
                      <a:r>
                        <a:rPr lang="ar-SA" sz="1700">
                          <a:latin typeface="Times New Roman"/>
                          <a:ea typeface="Calibri"/>
                          <a:cs typeface="B Badr"/>
                        </a:rPr>
                        <a:t>19</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700">
                          <a:latin typeface="Times New Roman"/>
                          <a:ea typeface="Calibri"/>
                          <a:cs typeface="B Badr"/>
                        </a:rPr>
                        <a:t>بهشت</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700">
                          <a:latin typeface="Times New Roman"/>
                          <a:ea typeface="Calibri"/>
                          <a:cs typeface="B Badr"/>
                        </a:rPr>
                        <a:t>توصیف نعمت‌های بهشتی</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518103">
                <a:tc>
                  <a:txBody>
                    <a:bodyPr/>
                    <a:lstStyle/>
                    <a:p>
                      <a:pPr indent="179705" algn="r" rtl="1">
                        <a:lnSpc>
                          <a:spcPct val="115000"/>
                        </a:lnSpc>
                        <a:spcAft>
                          <a:spcPts val="0"/>
                        </a:spcAft>
                      </a:pPr>
                      <a:r>
                        <a:rPr lang="ar-SA" sz="1700">
                          <a:latin typeface="Times New Roman"/>
                          <a:ea typeface="Calibri"/>
                          <a:cs typeface="B Badr"/>
                        </a:rPr>
                        <a:t>20</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700" dirty="0">
                          <a:latin typeface="Times New Roman"/>
                          <a:ea typeface="Calibri"/>
                          <a:cs typeface="B Badr"/>
                        </a:rPr>
                        <a:t>جهنّم</a:t>
                      </a:r>
                      <a:endParaRPr lang="en-US" sz="1700" dirty="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700" dirty="0">
                          <a:latin typeface="Times New Roman"/>
                          <a:ea typeface="Calibri"/>
                          <a:cs typeface="B Badr"/>
                        </a:rPr>
                        <a:t>توصیف عذاب‌های </a:t>
                      </a:r>
                      <a:r>
                        <a:rPr lang="ar-SA" sz="1700" dirty="0" smtClean="0">
                          <a:latin typeface="Times New Roman"/>
                          <a:ea typeface="Calibri"/>
                          <a:cs typeface="B Badr"/>
                        </a:rPr>
                        <a:t>جهنّم</a:t>
                      </a:r>
                      <a:endParaRPr lang="en-US" sz="1700" dirty="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bl>
          </a:graphicData>
        </a:graphic>
      </p:graphicFrame>
      <p:sp>
        <p:nvSpPr>
          <p:cNvPr id="22" name="Rounded Rectangle 21">
            <a:hlinkClick r:id="rId9" action="ppaction://hlinksldjump">
              <a:snd r:embed="rId5" name="thbad.wav"/>
            </a:hlinkClick>
            <a:hlinkHover r:id="" action="ppaction://noaction">
              <a:snd r:embed="rId6" name="0.wav"/>
            </a:hlinkHover>
          </p:cNvPr>
          <p:cNvSpPr/>
          <p:nvPr/>
        </p:nvSpPr>
        <p:spPr>
          <a:xfrm>
            <a:off x="278605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23" name="Rounded Rectangle 22">
            <a:hlinkClick r:id="rId10" action="ppaction://hlinksldjump">
              <a:snd r:embed="rId5" name="thbad.wav"/>
            </a:hlinkClick>
            <a:hlinkHover r:id="" action="ppaction://noaction">
              <a:snd r:embed="rId6" name="0.wav"/>
            </a:hlinkHover>
          </p:cNvPr>
          <p:cNvSpPr/>
          <p:nvPr/>
        </p:nvSpPr>
        <p:spPr>
          <a:xfrm>
            <a:off x="242886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24" name="Rounded Rectangle 23">
            <a:hlinkClick r:id="rId11" action="ppaction://hlinksldjump">
              <a:snd r:embed="rId5" name="thbad.wav"/>
            </a:hlinkClick>
            <a:hlinkHover r:id="" action="ppaction://noaction">
              <a:snd r:embed="rId6" name="0.wav"/>
            </a:hlinkHover>
          </p:cNvPr>
          <p:cNvSpPr/>
          <p:nvPr/>
        </p:nvSpPr>
        <p:spPr>
          <a:xfrm>
            <a:off x="207167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25" name="Rounded Rectangle 24">
            <a:hlinkClick r:id="rId12" action="ppaction://hlinksldjump">
              <a:snd r:embed="rId5" name="thbad.wav"/>
            </a:hlinkClick>
            <a:hlinkHover r:id="" action="ppaction://noaction">
              <a:snd r:embed="rId6" name="0.wav"/>
            </a:hlinkHover>
          </p:cNvPr>
          <p:cNvSpPr/>
          <p:nvPr/>
        </p:nvSpPr>
        <p:spPr>
          <a:xfrm>
            <a:off x="1714480"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27" name="Rounded Rectangle 26">
            <a:hlinkClick r:id="rId13" action="ppaction://hlinksldjump">
              <a:snd r:embed="rId5" name="thbad.wav"/>
            </a:hlinkClick>
            <a:hlinkHover r:id="" action="ppaction://noaction">
              <a:snd r:embed="rId6" name="0.wav"/>
            </a:hlinkHover>
          </p:cNvPr>
          <p:cNvSpPr/>
          <p:nvPr/>
        </p:nvSpPr>
        <p:spPr>
          <a:xfrm>
            <a:off x="135729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28" name="Rounded Rectangle 27">
            <a:hlinkClick r:id="rId14" action="ppaction://hlinksldjump">
              <a:snd r:embed="rId5" name="thbad.wav"/>
            </a:hlinkClick>
            <a:hlinkHover r:id="" action="ppaction://noaction">
              <a:snd r:embed="rId6" name="0.wav"/>
            </a:hlinkHover>
          </p:cNvPr>
          <p:cNvSpPr/>
          <p:nvPr/>
        </p:nvSpPr>
        <p:spPr>
          <a:xfrm>
            <a:off x="100010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29" name="Rounded Rectangle 28">
            <a:hlinkClick r:id="rId15" action="ppaction://hlinksldjump">
              <a:snd r:embed="rId5" name="thbad.wav"/>
            </a:hlinkClick>
            <a:hlinkHover r:id="" action="ppaction://noaction">
              <a:snd r:embed="rId6" name="0.wav"/>
            </a:hlinkHover>
          </p:cNvPr>
          <p:cNvSpPr/>
          <p:nvPr/>
        </p:nvSpPr>
        <p:spPr>
          <a:xfrm>
            <a:off x="64291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31" name="Rounded Rectangle 30">
            <a:hlinkClick r:id="rId16" action="ppaction://hlinksldjump">
              <a:snd r:embed="rId5" name="thbad.wav"/>
            </a:hlinkClick>
            <a:hlinkHover r:id="" action="ppaction://noaction">
              <a:snd r:embed="rId6" name="0.wav"/>
            </a:hlinkHover>
          </p:cNvPr>
          <p:cNvSpPr/>
          <p:nvPr/>
        </p:nvSpPr>
        <p:spPr>
          <a:xfrm>
            <a:off x="28572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000" fill="hold"/>
                                        <p:tgtEl>
                                          <p:spTgt spid="22"/>
                                        </p:tgtEl>
                                        <p:attrNameLst>
                                          <p:attrName>ppt_x</p:attrName>
                                        </p:attrNameLst>
                                      </p:cBhvr>
                                      <p:tavLst>
                                        <p:tav tm="0">
                                          <p:val>
                                            <p:strVal val="0-#ppt_w/2"/>
                                          </p:val>
                                        </p:tav>
                                        <p:tav tm="100000">
                                          <p:val>
                                            <p:strVal val="#ppt_x"/>
                                          </p:val>
                                        </p:tav>
                                      </p:tavLst>
                                    </p:anim>
                                    <p:anim calcmode="lin" valueType="num">
                                      <p:cBhvr additive="base">
                                        <p:cTn id="32" dur="1000" fill="hold"/>
                                        <p:tgtEl>
                                          <p:spTgt spid="22"/>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23"/>
                                        </p:tgtEl>
                                        <p:attrNameLst>
                                          <p:attrName>style.visibility</p:attrName>
                                        </p:attrNameLst>
                                      </p:cBhvr>
                                      <p:to>
                                        <p:strVal val="visible"/>
                                      </p:to>
                                    </p:set>
                                    <p:anim calcmode="lin" valueType="num">
                                      <p:cBhvr additive="base">
                                        <p:cTn id="35" dur="1000" fill="hold"/>
                                        <p:tgtEl>
                                          <p:spTgt spid="23"/>
                                        </p:tgtEl>
                                        <p:attrNameLst>
                                          <p:attrName>ppt_x</p:attrName>
                                        </p:attrNameLst>
                                      </p:cBhvr>
                                      <p:tavLst>
                                        <p:tav tm="0">
                                          <p:val>
                                            <p:strVal val="0-#ppt_w/2"/>
                                          </p:val>
                                        </p:tav>
                                        <p:tav tm="100000">
                                          <p:val>
                                            <p:strVal val="#ppt_x"/>
                                          </p:val>
                                        </p:tav>
                                      </p:tavLst>
                                    </p:anim>
                                    <p:anim calcmode="lin" valueType="num">
                                      <p:cBhvr additive="base">
                                        <p:cTn id="36" dur="1000" fill="hold"/>
                                        <p:tgtEl>
                                          <p:spTgt spid="23"/>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24"/>
                                        </p:tgtEl>
                                        <p:attrNameLst>
                                          <p:attrName>style.visibility</p:attrName>
                                        </p:attrNameLst>
                                      </p:cBhvr>
                                      <p:to>
                                        <p:strVal val="visible"/>
                                      </p:to>
                                    </p:set>
                                    <p:anim calcmode="lin" valueType="num">
                                      <p:cBhvr additive="base">
                                        <p:cTn id="39" dur="1000" fill="hold"/>
                                        <p:tgtEl>
                                          <p:spTgt spid="24"/>
                                        </p:tgtEl>
                                        <p:attrNameLst>
                                          <p:attrName>ppt_x</p:attrName>
                                        </p:attrNameLst>
                                      </p:cBhvr>
                                      <p:tavLst>
                                        <p:tav tm="0">
                                          <p:val>
                                            <p:strVal val="0-#ppt_w/2"/>
                                          </p:val>
                                        </p:tav>
                                        <p:tav tm="100000">
                                          <p:val>
                                            <p:strVal val="#ppt_x"/>
                                          </p:val>
                                        </p:tav>
                                      </p:tavLst>
                                    </p:anim>
                                    <p:anim calcmode="lin" valueType="num">
                                      <p:cBhvr additive="base">
                                        <p:cTn id="40" dur="1000" fill="hold"/>
                                        <p:tgtEl>
                                          <p:spTgt spid="24"/>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25"/>
                                        </p:tgtEl>
                                        <p:attrNameLst>
                                          <p:attrName>style.visibility</p:attrName>
                                        </p:attrNameLst>
                                      </p:cBhvr>
                                      <p:to>
                                        <p:strVal val="visible"/>
                                      </p:to>
                                    </p:set>
                                    <p:anim calcmode="lin" valueType="num">
                                      <p:cBhvr additive="base">
                                        <p:cTn id="43" dur="1000" fill="hold"/>
                                        <p:tgtEl>
                                          <p:spTgt spid="25"/>
                                        </p:tgtEl>
                                        <p:attrNameLst>
                                          <p:attrName>ppt_x</p:attrName>
                                        </p:attrNameLst>
                                      </p:cBhvr>
                                      <p:tavLst>
                                        <p:tav tm="0">
                                          <p:val>
                                            <p:strVal val="0-#ppt_w/2"/>
                                          </p:val>
                                        </p:tav>
                                        <p:tav tm="100000">
                                          <p:val>
                                            <p:strVal val="#ppt_x"/>
                                          </p:val>
                                        </p:tav>
                                      </p:tavLst>
                                    </p:anim>
                                    <p:anim calcmode="lin" valueType="num">
                                      <p:cBhvr additive="base">
                                        <p:cTn id="44" dur="1000" fill="hold"/>
                                        <p:tgtEl>
                                          <p:spTgt spid="25"/>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27"/>
                                        </p:tgtEl>
                                        <p:attrNameLst>
                                          <p:attrName>style.visibility</p:attrName>
                                        </p:attrNameLst>
                                      </p:cBhvr>
                                      <p:to>
                                        <p:strVal val="visible"/>
                                      </p:to>
                                    </p:set>
                                    <p:anim calcmode="lin" valueType="num">
                                      <p:cBhvr additive="base">
                                        <p:cTn id="47" dur="1000" fill="hold"/>
                                        <p:tgtEl>
                                          <p:spTgt spid="27"/>
                                        </p:tgtEl>
                                        <p:attrNameLst>
                                          <p:attrName>ppt_x</p:attrName>
                                        </p:attrNameLst>
                                      </p:cBhvr>
                                      <p:tavLst>
                                        <p:tav tm="0">
                                          <p:val>
                                            <p:strVal val="0-#ppt_w/2"/>
                                          </p:val>
                                        </p:tav>
                                        <p:tav tm="100000">
                                          <p:val>
                                            <p:strVal val="#ppt_x"/>
                                          </p:val>
                                        </p:tav>
                                      </p:tavLst>
                                    </p:anim>
                                    <p:anim calcmode="lin" valueType="num">
                                      <p:cBhvr additive="base">
                                        <p:cTn id="48" dur="1000" fill="hold"/>
                                        <p:tgtEl>
                                          <p:spTgt spid="27"/>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28"/>
                                        </p:tgtEl>
                                        <p:attrNameLst>
                                          <p:attrName>style.visibility</p:attrName>
                                        </p:attrNameLst>
                                      </p:cBhvr>
                                      <p:to>
                                        <p:strVal val="visible"/>
                                      </p:to>
                                    </p:set>
                                    <p:anim calcmode="lin" valueType="num">
                                      <p:cBhvr additive="base">
                                        <p:cTn id="51" dur="1000" fill="hold"/>
                                        <p:tgtEl>
                                          <p:spTgt spid="28"/>
                                        </p:tgtEl>
                                        <p:attrNameLst>
                                          <p:attrName>ppt_x</p:attrName>
                                        </p:attrNameLst>
                                      </p:cBhvr>
                                      <p:tavLst>
                                        <p:tav tm="0">
                                          <p:val>
                                            <p:strVal val="0-#ppt_w/2"/>
                                          </p:val>
                                        </p:tav>
                                        <p:tav tm="100000">
                                          <p:val>
                                            <p:strVal val="#ppt_x"/>
                                          </p:val>
                                        </p:tav>
                                      </p:tavLst>
                                    </p:anim>
                                    <p:anim calcmode="lin" valueType="num">
                                      <p:cBhvr additive="base">
                                        <p:cTn id="52" dur="1000" fill="hold"/>
                                        <p:tgtEl>
                                          <p:spTgt spid="28"/>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29"/>
                                        </p:tgtEl>
                                        <p:attrNameLst>
                                          <p:attrName>style.visibility</p:attrName>
                                        </p:attrNameLst>
                                      </p:cBhvr>
                                      <p:to>
                                        <p:strVal val="visible"/>
                                      </p:to>
                                    </p:set>
                                    <p:anim calcmode="lin" valueType="num">
                                      <p:cBhvr additive="base">
                                        <p:cTn id="55" dur="1000" fill="hold"/>
                                        <p:tgtEl>
                                          <p:spTgt spid="29"/>
                                        </p:tgtEl>
                                        <p:attrNameLst>
                                          <p:attrName>ppt_x</p:attrName>
                                        </p:attrNameLst>
                                      </p:cBhvr>
                                      <p:tavLst>
                                        <p:tav tm="0">
                                          <p:val>
                                            <p:strVal val="0-#ppt_w/2"/>
                                          </p:val>
                                        </p:tav>
                                        <p:tav tm="100000">
                                          <p:val>
                                            <p:strVal val="#ppt_x"/>
                                          </p:val>
                                        </p:tav>
                                      </p:tavLst>
                                    </p:anim>
                                    <p:anim calcmode="lin" valueType="num">
                                      <p:cBhvr additive="base">
                                        <p:cTn id="56" dur="1000" fill="hold"/>
                                        <p:tgtEl>
                                          <p:spTgt spid="29"/>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31"/>
                                        </p:tgtEl>
                                        <p:attrNameLst>
                                          <p:attrName>style.visibility</p:attrName>
                                        </p:attrNameLst>
                                      </p:cBhvr>
                                      <p:to>
                                        <p:strVal val="visible"/>
                                      </p:to>
                                    </p:set>
                                    <p:anim calcmode="lin" valueType="num">
                                      <p:cBhvr additive="base">
                                        <p:cTn id="59" dur="1000" fill="hold"/>
                                        <p:tgtEl>
                                          <p:spTgt spid="31"/>
                                        </p:tgtEl>
                                        <p:attrNameLst>
                                          <p:attrName>ppt_x</p:attrName>
                                        </p:attrNameLst>
                                      </p:cBhvr>
                                      <p:tavLst>
                                        <p:tav tm="0">
                                          <p:val>
                                            <p:strVal val="0-#ppt_w/2"/>
                                          </p:val>
                                        </p:tav>
                                        <p:tav tm="100000">
                                          <p:val>
                                            <p:strVal val="#ppt_x"/>
                                          </p:val>
                                        </p:tav>
                                      </p:tavLst>
                                    </p:anim>
                                    <p:anim calcmode="lin" valueType="num">
                                      <p:cBhvr additive="base">
                                        <p:cTn id="60" dur="1000" fill="hold"/>
                                        <p:tgtEl>
                                          <p:spTgt spid="31"/>
                                        </p:tgtEl>
                                        <p:attrNameLst>
                                          <p:attrName>ppt_y</p:attrName>
                                        </p:attrNameLst>
                                      </p:cBhvr>
                                      <p:tavLst>
                                        <p:tav tm="0">
                                          <p:val>
                                            <p:strVal val="#ppt_y"/>
                                          </p:val>
                                        </p:tav>
                                        <p:tav tm="100000">
                                          <p:val>
                                            <p:strVal val="#ppt_y"/>
                                          </p:val>
                                        </p:tav>
                                      </p:tavLst>
                                    </p:anim>
                                  </p:childTnLst>
                                </p:cTn>
                              </p:par>
                            </p:childTnLst>
                          </p:cTn>
                        </p:par>
                        <p:par>
                          <p:cTn id="61" fill="hold">
                            <p:stCondLst>
                              <p:cond delay="2000"/>
                            </p:stCondLst>
                            <p:childTnLst>
                              <p:par>
                                <p:cTn id="62" presetID="10" presetClass="entr" presetSubtype="0" fill="hold" nodeType="afterEffect">
                                  <p:stCondLst>
                                    <p:cond delay="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1000"/>
                                        <p:tgtEl>
                                          <p:spTgt spid="30"/>
                                        </p:tgtEl>
                                      </p:cBhvr>
                                    </p:animEffect>
                                  </p:childTnLst>
                                </p:cTn>
                              </p:par>
                              <p:par>
                                <p:cTn id="65" presetID="10" presetClass="entr" presetSubtype="0" fill="hold" nodeType="withEffect">
                                  <p:stCondLst>
                                    <p:cond delay="0"/>
                                  </p:stCondLst>
                                  <p:childTnLst>
                                    <p:set>
                                      <p:cBhvr>
                                        <p:cTn id="66" dur="1" fill="hold">
                                          <p:stCondLst>
                                            <p:cond delay="0"/>
                                          </p:stCondLst>
                                        </p:cTn>
                                        <p:tgtEl>
                                          <p:spTgt spid="16"/>
                                        </p:tgtEl>
                                        <p:attrNameLst>
                                          <p:attrName>style.visibility</p:attrName>
                                        </p:attrNameLst>
                                      </p:cBhvr>
                                      <p:to>
                                        <p:strVal val="visible"/>
                                      </p:to>
                                    </p:set>
                                    <p:animEffect transition="in" filter="fade">
                                      <p:cBhvr>
                                        <p:cTn id="67" dur="1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animBg="1"/>
      <p:bldP spid="23" grpId="0" animBg="1"/>
      <p:bldP spid="24" grpId="0" animBg="1"/>
      <p:bldP spid="25" grpId="0" animBg="1"/>
      <p:bldP spid="27" grpId="0" animBg="1"/>
      <p:bldP spid="28" grpId="0" animBg="1"/>
      <p:bldP spid="29" grpId="0" animBg="1"/>
      <p:bldP spid="31" grpId="0" animBg="1"/>
    </p:bldLst>
  </p:timing>
</p:sld>
</file>

<file path=ppt/slides/slide339.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ar-SA"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موضوعات پیشنهادی، جهت تدریس با اولویت‌بندی</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16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عقــــــاید</a:t>
                      </a:r>
                      <a:endParaRPr lang="en-US" sz="16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endParaRPr lang="en-US" sz="2000" b="1" kern="1200" dirty="0" smtClean="0">
                        <a:solidFill>
                          <a:schemeClr val="tx1"/>
                        </a:solidFill>
                        <a:latin typeface="+mn-lt"/>
                        <a:ea typeface="+mn-ea"/>
                        <a:cs typeface="B Lotus" pitchFamily="2" charset="-78"/>
                      </a:endParaRPr>
                    </a:p>
                    <a:p>
                      <a:pPr algn="just" rtl="1">
                        <a:lnSpc>
                          <a:spcPct val="150000"/>
                        </a:lnSpc>
                      </a:pPr>
                      <a:endParaRPr lang="en-US" sz="18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234384" y="122418"/>
            <a:ext cx="2110585"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وهشتم</a:t>
            </a:r>
          </a:p>
          <a:p>
            <a:pPr algn="ctr"/>
            <a:r>
              <a:rPr lang="fa-IR" sz="1700" b="1" dirty="0" smtClean="0">
                <a:effectLst>
                  <a:glow rad="101600">
                    <a:schemeClr val="accent3">
                      <a:satMod val="175000"/>
                      <a:alpha val="40000"/>
                    </a:schemeClr>
                  </a:glow>
                </a:effectLst>
                <a:cs typeface="B Mitra" pitchFamily="2" charset="-78"/>
              </a:rPr>
              <a:t>اهداف انتقال مفاهیم دینی</a:t>
            </a:r>
          </a:p>
        </p:txBody>
      </p:sp>
      <p:sp>
        <p:nvSpPr>
          <p:cNvPr id="303105" name="Rectangle 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03108" name="Rectangle 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graphicFrame>
        <p:nvGraphicFramePr>
          <p:cNvPr id="16" name="Table 15"/>
          <p:cNvGraphicFramePr>
            <a:graphicFrameLocks noGrp="1"/>
          </p:cNvGraphicFramePr>
          <p:nvPr/>
        </p:nvGraphicFramePr>
        <p:xfrm>
          <a:off x="392877" y="1643050"/>
          <a:ext cx="8358246" cy="4929219"/>
        </p:xfrm>
        <a:graphic>
          <a:graphicData uri="http://schemas.openxmlformats.org/drawingml/2006/table">
            <a:tbl>
              <a:tblPr rtl="1"/>
              <a:tblGrid>
                <a:gridCol w="717358"/>
                <a:gridCol w="2711027"/>
                <a:gridCol w="4929861"/>
              </a:tblGrid>
              <a:tr h="322585">
                <a:tc gridSpan="2">
                  <a:txBody>
                    <a:bodyPr/>
                    <a:lstStyle/>
                    <a:p>
                      <a:pPr indent="179705" algn="ctr" rtl="1">
                        <a:lnSpc>
                          <a:spcPct val="115000"/>
                        </a:lnSpc>
                        <a:spcAft>
                          <a:spcPts val="0"/>
                        </a:spcAft>
                      </a:pPr>
                      <a:r>
                        <a:rPr lang="ar-SA" sz="1700" dirty="0">
                          <a:latin typeface="Times New Roman"/>
                          <a:ea typeface="Calibri"/>
                          <a:cs typeface="B Lotus" pitchFamily="2" charset="-78"/>
                        </a:rPr>
                        <a:t>موضوع کلّی: عقاید</a:t>
                      </a:r>
                      <a:endParaRPr lang="en-US" sz="1700" dirty="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hMerge="1">
                  <a:txBody>
                    <a:bodyPr/>
                    <a:lstStyle/>
                    <a:p>
                      <a:pPr rtl="1"/>
                      <a:endParaRPr lang="fa-IR"/>
                    </a:p>
                  </a:txBody>
                  <a:tcPr/>
                </a:tc>
                <a:tc>
                  <a:txBody>
                    <a:bodyPr/>
                    <a:lstStyle/>
                    <a:p>
                      <a:pPr indent="179705" algn="ctr" rtl="1">
                        <a:lnSpc>
                          <a:spcPct val="115000"/>
                        </a:lnSpc>
                        <a:spcAft>
                          <a:spcPts val="0"/>
                        </a:spcAft>
                      </a:pPr>
                      <a:r>
                        <a:rPr lang="ar-SA" sz="1700">
                          <a:latin typeface="Times New Roman"/>
                          <a:ea typeface="Calibri"/>
                          <a:cs typeface="B Lotus" pitchFamily="2" charset="-78"/>
                        </a:rPr>
                        <a:t>مقطع: راهنمایی</a:t>
                      </a:r>
                      <a:endParaRPr lang="en-US" sz="17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r>
              <a:tr h="663242">
                <a:tc>
                  <a:txBody>
                    <a:bodyPr/>
                    <a:lstStyle/>
                    <a:p>
                      <a:pPr indent="179705" algn="ctr" rtl="1">
                        <a:lnSpc>
                          <a:spcPct val="115000"/>
                        </a:lnSpc>
                        <a:spcAft>
                          <a:spcPts val="0"/>
                        </a:spcAft>
                      </a:pPr>
                      <a:r>
                        <a:rPr lang="ar-SA" sz="1700">
                          <a:latin typeface="Times New Roman"/>
                          <a:ea typeface="Calibri"/>
                          <a:cs typeface="B Lotus" pitchFamily="2" charset="-78"/>
                        </a:rPr>
                        <a:t>ردیف</a:t>
                      </a:r>
                      <a:endParaRPr lang="en-US" sz="17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ctr" rtl="1">
                        <a:lnSpc>
                          <a:spcPct val="115000"/>
                        </a:lnSpc>
                        <a:spcAft>
                          <a:spcPts val="0"/>
                        </a:spcAft>
                      </a:pPr>
                      <a:r>
                        <a:rPr lang="ar-SA" sz="1700">
                          <a:latin typeface="Times New Roman"/>
                          <a:ea typeface="Calibri"/>
                          <a:cs typeface="B Lotus" pitchFamily="2" charset="-78"/>
                        </a:rPr>
                        <a:t>ترتیب دروس</a:t>
                      </a:r>
                      <a:endParaRPr lang="en-US" sz="17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ctr" rtl="1">
                        <a:lnSpc>
                          <a:spcPct val="115000"/>
                        </a:lnSpc>
                        <a:spcAft>
                          <a:spcPts val="0"/>
                        </a:spcAft>
                      </a:pPr>
                      <a:r>
                        <a:rPr lang="ar-SA" sz="1700" dirty="0">
                          <a:latin typeface="Times New Roman"/>
                          <a:ea typeface="Calibri"/>
                          <a:cs typeface="B Lotus" pitchFamily="2" charset="-78"/>
                        </a:rPr>
                        <a:t>ریز موضوعات</a:t>
                      </a:r>
                      <a:endParaRPr lang="en-US" sz="17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22585">
                <a:tc>
                  <a:txBody>
                    <a:bodyPr/>
                    <a:lstStyle/>
                    <a:p>
                      <a:pPr indent="179705" algn="r" rtl="1">
                        <a:lnSpc>
                          <a:spcPct val="115000"/>
                        </a:lnSpc>
                        <a:spcAft>
                          <a:spcPts val="0"/>
                        </a:spcAft>
                      </a:pPr>
                      <a:r>
                        <a:rPr lang="ar-SA" sz="1400">
                          <a:latin typeface="Times New Roman"/>
                          <a:ea typeface="Calibri"/>
                          <a:cs typeface="B Lotus" pitchFamily="2" charset="-78"/>
                        </a:rPr>
                        <a:t>1</a:t>
                      </a:r>
                      <a:endParaRPr lang="en-US" sz="14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400">
                          <a:latin typeface="Times New Roman"/>
                          <a:ea typeface="Calibri"/>
                          <a:cs typeface="B Lotus" pitchFamily="2" charset="-78"/>
                        </a:rPr>
                        <a:t>توحید و دلیل آن</a:t>
                      </a:r>
                      <a:endParaRPr lang="en-US" sz="14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justLow" rtl="1">
                        <a:lnSpc>
                          <a:spcPct val="115000"/>
                        </a:lnSpc>
                        <a:spcAft>
                          <a:spcPts val="0"/>
                        </a:spcAft>
                      </a:pPr>
                      <a:r>
                        <a:rPr lang="ar-SA" sz="1400">
                          <a:latin typeface="Times New Roman"/>
                          <a:ea typeface="Calibri"/>
                          <a:cs typeface="B Lotus" pitchFamily="2" charset="-78"/>
                        </a:rPr>
                        <a:t>هماهنگی در اجزای پیوسته‏ی جهان، نشانگر مدبّر واحد است.</a:t>
                      </a:r>
                      <a:endParaRPr lang="en-US" sz="14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22585">
                <a:tc>
                  <a:txBody>
                    <a:bodyPr/>
                    <a:lstStyle/>
                    <a:p>
                      <a:pPr indent="179705" algn="r" rtl="1">
                        <a:lnSpc>
                          <a:spcPct val="115000"/>
                        </a:lnSpc>
                        <a:spcAft>
                          <a:spcPts val="0"/>
                        </a:spcAft>
                      </a:pPr>
                      <a:r>
                        <a:rPr lang="ar-SA" sz="1400">
                          <a:latin typeface="Times New Roman"/>
                          <a:ea typeface="Calibri"/>
                          <a:cs typeface="B Lotus" pitchFamily="2" charset="-78"/>
                        </a:rPr>
                        <a:t>2</a:t>
                      </a:r>
                      <a:endParaRPr lang="en-US" sz="14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400">
                          <a:latin typeface="Times New Roman"/>
                          <a:ea typeface="Calibri"/>
                          <a:cs typeface="B Lotus" pitchFamily="2" charset="-78"/>
                        </a:rPr>
                        <a:t>خدای حکیم و عادل</a:t>
                      </a:r>
                      <a:endParaRPr lang="en-US" sz="14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justLow" rtl="1">
                        <a:lnSpc>
                          <a:spcPct val="115000"/>
                        </a:lnSpc>
                        <a:spcAft>
                          <a:spcPts val="0"/>
                        </a:spcAft>
                      </a:pPr>
                      <a:r>
                        <a:rPr lang="ar-SA" sz="1400">
                          <a:latin typeface="Times New Roman"/>
                          <a:ea typeface="Calibri"/>
                          <a:cs typeface="B Lotus" pitchFamily="2" charset="-78"/>
                        </a:rPr>
                        <a:t>چون خداوند، حکیم و عادل است، به کسی ظلم نمی‌کند.</a:t>
                      </a:r>
                      <a:endParaRPr lang="en-US" sz="14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22585">
                <a:tc>
                  <a:txBody>
                    <a:bodyPr/>
                    <a:lstStyle/>
                    <a:p>
                      <a:pPr indent="179705" algn="r" rtl="1">
                        <a:lnSpc>
                          <a:spcPct val="115000"/>
                        </a:lnSpc>
                        <a:spcAft>
                          <a:spcPts val="0"/>
                        </a:spcAft>
                      </a:pPr>
                      <a:r>
                        <a:rPr lang="ar-SA" sz="1400">
                          <a:latin typeface="Times New Roman"/>
                          <a:ea typeface="Calibri"/>
                          <a:cs typeface="B Lotus" pitchFamily="2" charset="-78"/>
                        </a:rPr>
                        <a:t>3</a:t>
                      </a:r>
                      <a:endParaRPr lang="en-US" sz="14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400">
                          <a:latin typeface="Times New Roman"/>
                          <a:ea typeface="Calibri"/>
                          <a:cs typeface="B Lotus" pitchFamily="2" charset="-78"/>
                        </a:rPr>
                        <a:t>برهان نظم</a:t>
                      </a:r>
                      <a:endParaRPr lang="en-US" sz="14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justLow" rtl="1">
                        <a:lnSpc>
                          <a:spcPct val="115000"/>
                        </a:lnSpc>
                        <a:spcAft>
                          <a:spcPts val="0"/>
                        </a:spcAft>
                      </a:pPr>
                      <a:r>
                        <a:rPr lang="ar-SA" sz="1400">
                          <a:latin typeface="Times New Roman"/>
                          <a:ea typeface="Calibri"/>
                          <a:cs typeface="B Lotus" pitchFamily="2" charset="-78"/>
                        </a:rPr>
                        <a:t>نظم و هماهنگی در زندگی حیوانات.</a:t>
                      </a:r>
                      <a:endParaRPr lang="en-US" sz="14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22585">
                <a:tc>
                  <a:txBody>
                    <a:bodyPr/>
                    <a:lstStyle/>
                    <a:p>
                      <a:pPr indent="179705" algn="r" rtl="1">
                        <a:lnSpc>
                          <a:spcPct val="115000"/>
                        </a:lnSpc>
                        <a:spcAft>
                          <a:spcPts val="0"/>
                        </a:spcAft>
                      </a:pPr>
                      <a:r>
                        <a:rPr lang="ar-SA" sz="1400">
                          <a:latin typeface="Times New Roman"/>
                          <a:ea typeface="Calibri"/>
                          <a:cs typeface="B Lotus" pitchFamily="2" charset="-78"/>
                        </a:rPr>
                        <a:t>4</a:t>
                      </a:r>
                      <a:endParaRPr lang="en-US" sz="14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400">
                          <a:latin typeface="Times New Roman"/>
                          <a:ea typeface="Calibri"/>
                          <a:cs typeface="B Lotus" pitchFamily="2" charset="-78"/>
                        </a:rPr>
                        <a:t>ستّار العیوب</a:t>
                      </a:r>
                      <a:endParaRPr lang="en-US" sz="14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justLow" rtl="1">
                        <a:lnSpc>
                          <a:spcPct val="115000"/>
                        </a:lnSpc>
                        <a:spcAft>
                          <a:spcPts val="0"/>
                        </a:spcAft>
                      </a:pPr>
                      <a:r>
                        <a:rPr lang="ar-SA" sz="1400">
                          <a:latin typeface="Times New Roman"/>
                          <a:ea typeface="Calibri"/>
                          <a:cs typeface="B Lotus" pitchFamily="2" charset="-78"/>
                        </a:rPr>
                        <a:t>خدا عیب‌ها را می‌پوشاند و... .</a:t>
                      </a:r>
                      <a:endParaRPr lang="en-US" sz="14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583597">
                <a:tc>
                  <a:txBody>
                    <a:bodyPr/>
                    <a:lstStyle/>
                    <a:p>
                      <a:pPr indent="179705" algn="r" rtl="1">
                        <a:lnSpc>
                          <a:spcPct val="115000"/>
                        </a:lnSpc>
                        <a:spcAft>
                          <a:spcPts val="0"/>
                        </a:spcAft>
                      </a:pPr>
                      <a:r>
                        <a:rPr lang="ar-SA" sz="1400">
                          <a:latin typeface="Times New Roman"/>
                          <a:ea typeface="Calibri"/>
                          <a:cs typeface="B Lotus" pitchFamily="2" charset="-78"/>
                        </a:rPr>
                        <a:t>5</a:t>
                      </a:r>
                      <a:endParaRPr lang="en-US" sz="14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400">
                          <a:latin typeface="Times New Roman"/>
                          <a:ea typeface="Calibri"/>
                          <a:cs typeface="B Lotus" pitchFamily="2" charset="-78"/>
                        </a:rPr>
                        <a:t>دین مبین اسلام</a:t>
                      </a:r>
                      <a:endParaRPr lang="en-US" sz="14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justLow" rtl="1">
                        <a:lnSpc>
                          <a:spcPct val="115000"/>
                        </a:lnSpc>
                        <a:spcAft>
                          <a:spcPts val="0"/>
                        </a:spcAft>
                      </a:pPr>
                      <a:r>
                        <a:rPr lang="ar-SA" sz="1400">
                          <a:latin typeface="Times New Roman"/>
                          <a:ea typeface="Calibri"/>
                          <a:cs typeface="B Lotus" pitchFamily="2" charset="-78"/>
                        </a:rPr>
                        <a:t>اسلام، کامل‌ترین برنامه‏ی زندگی، از طرف خالق انسان، برای پاسخ‌گویی به تمامنیازهای اوست.</a:t>
                      </a:r>
                      <a:endParaRPr lang="en-US" sz="14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22585">
                <a:tc>
                  <a:txBody>
                    <a:bodyPr/>
                    <a:lstStyle/>
                    <a:p>
                      <a:pPr indent="179705" algn="r" rtl="1">
                        <a:lnSpc>
                          <a:spcPct val="115000"/>
                        </a:lnSpc>
                        <a:spcAft>
                          <a:spcPts val="0"/>
                        </a:spcAft>
                      </a:pPr>
                      <a:r>
                        <a:rPr lang="ar-SA" sz="1400">
                          <a:latin typeface="Times New Roman"/>
                          <a:ea typeface="Calibri"/>
                          <a:cs typeface="B Lotus" pitchFamily="2" charset="-78"/>
                        </a:rPr>
                        <a:t>6</a:t>
                      </a:r>
                      <a:endParaRPr lang="en-US" sz="14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400">
                          <a:latin typeface="Times New Roman"/>
                          <a:ea typeface="Calibri"/>
                          <a:cs typeface="B Lotus" pitchFamily="2" charset="-78"/>
                        </a:rPr>
                        <a:t>قرآن</a:t>
                      </a:r>
                      <a:endParaRPr lang="en-US" sz="14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justLow" rtl="1">
                        <a:lnSpc>
                          <a:spcPct val="115000"/>
                        </a:lnSpc>
                        <a:spcAft>
                          <a:spcPts val="0"/>
                        </a:spcAft>
                      </a:pPr>
                      <a:r>
                        <a:rPr lang="ar-SA" sz="1400">
                          <a:latin typeface="Times New Roman"/>
                          <a:ea typeface="Calibri"/>
                          <a:cs typeface="B Lotus" pitchFamily="2" charset="-78"/>
                        </a:rPr>
                        <a:t>وظیفه‏ی هر فرد مسلمان، قرائت، فهم درست و عمل به قرآن است.</a:t>
                      </a:r>
                      <a:endParaRPr lang="en-US" sz="14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22585">
                <a:tc>
                  <a:txBody>
                    <a:bodyPr/>
                    <a:lstStyle/>
                    <a:p>
                      <a:pPr indent="179705" algn="r" rtl="1">
                        <a:lnSpc>
                          <a:spcPct val="115000"/>
                        </a:lnSpc>
                        <a:spcAft>
                          <a:spcPts val="0"/>
                        </a:spcAft>
                      </a:pPr>
                      <a:r>
                        <a:rPr lang="ar-SA" sz="1400">
                          <a:latin typeface="Times New Roman"/>
                          <a:ea typeface="Calibri"/>
                          <a:cs typeface="B Lotus" pitchFamily="2" charset="-78"/>
                        </a:rPr>
                        <a:t>7</a:t>
                      </a:r>
                      <a:endParaRPr lang="en-US" sz="14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400">
                          <a:latin typeface="Times New Roman"/>
                          <a:ea typeface="Calibri"/>
                          <a:cs typeface="B Lotus" pitchFamily="2" charset="-78"/>
                        </a:rPr>
                        <a:t>اهل بیت</a:t>
                      </a:r>
                      <a:r>
                        <a:rPr lang="fa-IR" sz="1400" b="1">
                          <a:latin typeface="Roumouz"/>
                          <a:ea typeface="Calibri"/>
                          <a:cs typeface="B Lotus" pitchFamily="2" charset="-78"/>
                        </a:rPr>
                        <a:t>‏</a:t>
                      </a:r>
                      <a:r>
                        <a:rPr lang="en-US" sz="1400">
                          <a:latin typeface="Roumouz"/>
                          <a:ea typeface="Calibri"/>
                          <a:cs typeface="B Lotus" pitchFamily="2" charset="-78"/>
                        </a:rPr>
                        <a:t>(</a:t>
                      </a:r>
                      <a:endParaRPr lang="en-US" sz="14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justLow" rtl="1">
                        <a:lnSpc>
                          <a:spcPct val="115000"/>
                        </a:lnSpc>
                        <a:spcAft>
                          <a:spcPts val="0"/>
                        </a:spcAft>
                      </a:pPr>
                      <a:r>
                        <a:rPr lang="ar-SA" sz="1400">
                          <a:latin typeface="Times New Roman"/>
                          <a:ea typeface="Calibri"/>
                          <a:cs typeface="B Lotus" pitchFamily="2" charset="-78"/>
                        </a:rPr>
                        <a:t>اهل‌بیت چه کسانی هستند و چرا احترام و بزرگ‏داشت آن‏ها بر هر مسلمانی واجب است؟</a:t>
                      </a:r>
                      <a:endParaRPr lang="en-US" sz="14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583597">
                <a:tc>
                  <a:txBody>
                    <a:bodyPr/>
                    <a:lstStyle/>
                    <a:p>
                      <a:pPr indent="179705" algn="r" rtl="1">
                        <a:lnSpc>
                          <a:spcPct val="115000"/>
                        </a:lnSpc>
                        <a:spcAft>
                          <a:spcPts val="0"/>
                        </a:spcAft>
                      </a:pPr>
                      <a:r>
                        <a:rPr lang="ar-SA" sz="1400">
                          <a:latin typeface="Times New Roman"/>
                          <a:ea typeface="Calibri"/>
                          <a:cs typeface="B Lotus" pitchFamily="2" charset="-78"/>
                        </a:rPr>
                        <a:t>8</a:t>
                      </a:r>
                      <a:endParaRPr lang="en-US" sz="14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400">
                          <a:latin typeface="Times New Roman"/>
                          <a:ea typeface="Calibri"/>
                          <a:cs typeface="B Lotus" pitchFamily="2" charset="-78"/>
                        </a:rPr>
                        <a:t>ایمان</a:t>
                      </a:r>
                      <a:endParaRPr lang="en-US" sz="14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400">
                          <a:latin typeface="Times New Roman"/>
                          <a:ea typeface="Calibri"/>
                          <a:cs typeface="B Lotus" pitchFamily="2" charset="-78"/>
                        </a:rPr>
                        <a:t>انسان اهل ایمان، دارای پاکیزگی و طهارت ظاهر و باطن است.</a:t>
                      </a:r>
                      <a:endParaRPr lang="en-US" sz="1400">
                        <a:latin typeface="Times New Roman"/>
                        <a:ea typeface="Calibri"/>
                        <a:cs typeface="B Lotus" pitchFamily="2" charset="-78"/>
                      </a:endParaRPr>
                    </a:p>
                    <a:p>
                      <a:pPr indent="179705" algn="r" rtl="1">
                        <a:lnSpc>
                          <a:spcPct val="115000"/>
                        </a:lnSpc>
                        <a:spcAft>
                          <a:spcPts val="0"/>
                        </a:spcAft>
                      </a:pPr>
                      <a:r>
                        <a:rPr lang="ar-SA" sz="1400">
                          <a:latin typeface="Times New Roman"/>
                          <a:ea typeface="Calibri"/>
                          <a:cs typeface="B Lotus" pitchFamily="2" charset="-78"/>
                        </a:rPr>
                        <a:t>مسئولیّت اجتماعی اهل ایمان چیست؟</a:t>
                      </a:r>
                      <a:endParaRPr lang="en-US" sz="14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22585">
                <a:tc>
                  <a:txBody>
                    <a:bodyPr/>
                    <a:lstStyle/>
                    <a:p>
                      <a:pPr indent="179705" algn="r" rtl="1">
                        <a:lnSpc>
                          <a:spcPct val="115000"/>
                        </a:lnSpc>
                        <a:spcAft>
                          <a:spcPts val="0"/>
                        </a:spcAft>
                      </a:pPr>
                      <a:r>
                        <a:rPr lang="ar-SA" sz="1400">
                          <a:latin typeface="Times New Roman"/>
                          <a:ea typeface="Calibri"/>
                          <a:cs typeface="B Lotus" pitchFamily="2" charset="-78"/>
                        </a:rPr>
                        <a:t>9</a:t>
                      </a:r>
                      <a:endParaRPr lang="en-US" sz="14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400">
                          <a:latin typeface="Times New Roman"/>
                          <a:ea typeface="Calibri"/>
                          <a:cs typeface="B Lotus" pitchFamily="2" charset="-78"/>
                        </a:rPr>
                        <a:t>عمل صالح</a:t>
                      </a:r>
                      <a:endParaRPr lang="en-US" sz="14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400">
                          <a:latin typeface="Times New Roman"/>
                          <a:ea typeface="Calibri"/>
                          <a:cs typeface="B Lotus" pitchFamily="2" charset="-78"/>
                        </a:rPr>
                        <a:t>تعریف و چگونگی</a:t>
                      </a:r>
                      <a:endParaRPr lang="en-US" sz="14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518103">
                <a:tc>
                  <a:txBody>
                    <a:bodyPr/>
                    <a:lstStyle/>
                    <a:p>
                      <a:pPr indent="179705" algn="r" rtl="1">
                        <a:lnSpc>
                          <a:spcPct val="115000"/>
                        </a:lnSpc>
                        <a:spcAft>
                          <a:spcPts val="0"/>
                        </a:spcAft>
                      </a:pPr>
                      <a:r>
                        <a:rPr lang="ar-SA" sz="1400">
                          <a:latin typeface="Times New Roman"/>
                          <a:ea typeface="Calibri"/>
                          <a:cs typeface="B Lotus" pitchFamily="2" charset="-78"/>
                        </a:rPr>
                        <a:t>10</a:t>
                      </a:r>
                      <a:endParaRPr lang="en-US" sz="14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400">
                          <a:latin typeface="Times New Roman"/>
                          <a:ea typeface="Calibri"/>
                          <a:cs typeface="B Lotus" pitchFamily="2" charset="-78"/>
                        </a:rPr>
                        <a:t>شیطان</a:t>
                      </a:r>
                      <a:endParaRPr lang="en-US" sz="14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400" dirty="0">
                          <a:latin typeface="Times New Roman"/>
                          <a:ea typeface="Calibri"/>
                          <a:cs typeface="B Lotus" pitchFamily="2" charset="-78"/>
                        </a:rPr>
                        <a:t>شیطان کیست و چرا خلق شده است؟</a:t>
                      </a:r>
                      <a:endParaRPr lang="en-US" sz="1400" dirty="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bl>
          </a:graphicData>
        </a:graphic>
      </p:graphicFrame>
      <p:sp>
        <p:nvSpPr>
          <p:cNvPr id="15" name="Rounded Rectangle 14">
            <a:hlinkClick r:id="rId9" action="ppaction://hlinksldjump">
              <a:snd r:embed="rId5" name="thbad.wav"/>
            </a:hlinkClick>
            <a:hlinkHover r:id="" action="ppaction://noaction">
              <a:snd r:embed="rId6" name="0.wav"/>
            </a:hlinkHover>
          </p:cNvPr>
          <p:cNvSpPr/>
          <p:nvPr/>
        </p:nvSpPr>
        <p:spPr>
          <a:xfrm>
            <a:off x="278605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0" action="ppaction://hlinksldjump">
              <a:snd r:embed="rId5" name="thbad.wav"/>
            </a:hlinkClick>
            <a:hlinkHover r:id="" action="ppaction://noaction">
              <a:snd r:embed="rId6" name="0.wav"/>
            </a:hlinkHover>
          </p:cNvPr>
          <p:cNvSpPr/>
          <p:nvPr/>
        </p:nvSpPr>
        <p:spPr>
          <a:xfrm>
            <a:off x="242886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1" action="ppaction://hlinksldjump">
              <a:snd r:embed="rId5" name="thbad.wav"/>
            </a:hlinkClick>
            <a:hlinkHover r:id="" action="ppaction://noaction">
              <a:snd r:embed="rId6" name="0.wav"/>
            </a:hlinkHover>
          </p:cNvPr>
          <p:cNvSpPr/>
          <p:nvPr/>
        </p:nvSpPr>
        <p:spPr>
          <a:xfrm>
            <a:off x="207167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9" name="Rounded Rectangle 18">
            <a:hlinkClick r:id="rId12" action="ppaction://hlinksldjump">
              <a:snd r:embed="rId5" name="thbad.wav"/>
            </a:hlinkClick>
            <a:hlinkHover r:id="" action="ppaction://noaction">
              <a:snd r:embed="rId6" name="0.wav"/>
            </a:hlinkHover>
          </p:cNvPr>
          <p:cNvSpPr/>
          <p:nvPr/>
        </p:nvSpPr>
        <p:spPr>
          <a:xfrm>
            <a:off x="171448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20" name="Rounded Rectangle 19">
            <a:hlinkClick r:id="rId13" action="ppaction://hlinksldjump">
              <a:snd r:embed="rId5" name="thbad.wav"/>
            </a:hlinkClick>
            <a:hlinkHover r:id="" action="ppaction://noaction">
              <a:snd r:embed="rId6" name="0.wav"/>
            </a:hlinkHover>
          </p:cNvPr>
          <p:cNvSpPr/>
          <p:nvPr/>
        </p:nvSpPr>
        <p:spPr>
          <a:xfrm>
            <a:off x="1357290"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22" name="Rounded Rectangle 21">
            <a:hlinkClick r:id="rId14" action="ppaction://hlinksldjump">
              <a:snd r:embed="rId5" name="thbad.wav"/>
            </a:hlinkClick>
            <a:hlinkHover r:id="" action="ppaction://noaction">
              <a:snd r:embed="rId6" name="0.wav"/>
            </a:hlinkHover>
          </p:cNvPr>
          <p:cNvSpPr/>
          <p:nvPr/>
        </p:nvSpPr>
        <p:spPr>
          <a:xfrm>
            <a:off x="100010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23" name="Rounded Rectangle 22">
            <a:hlinkClick r:id="rId15" action="ppaction://hlinksldjump">
              <a:snd r:embed="rId5" name="thbad.wav"/>
            </a:hlinkClick>
            <a:hlinkHover r:id="" action="ppaction://noaction">
              <a:snd r:embed="rId6" name="0.wav"/>
            </a:hlinkHover>
          </p:cNvPr>
          <p:cNvSpPr/>
          <p:nvPr/>
        </p:nvSpPr>
        <p:spPr>
          <a:xfrm>
            <a:off x="64291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24" name="Rounded Rectangle 23">
            <a:hlinkClick r:id="rId16" action="ppaction://hlinksldjump">
              <a:snd r:embed="rId5" name="thbad.wav"/>
            </a:hlinkClick>
            <a:hlinkHover r:id="" action="ppaction://noaction">
              <a:snd r:embed="rId6" name="0.wav"/>
            </a:hlinkHover>
          </p:cNvPr>
          <p:cNvSpPr/>
          <p:nvPr/>
        </p:nvSpPr>
        <p:spPr>
          <a:xfrm>
            <a:off x="28572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0-#ppt_w/2"/>
                                          </p:val>
                                        </p:tav>
                                        <p:tav tm="100000">
                                          <p:val>
                                            <p:strVal val="#ppt_x"/>
                                          </p:val>
                                        </p:tav>
                                      </p:tavLst>
                                    </p:anim>
                                    <p:anim calcmode="lin" valueType="num">
                                      <p:cBhvr additive="base">
                                        <p:cTn id="32" dur="1000" fill="hold"/>
                                        <p:tgtEl>
                                          <p:spTgt spid="15"/>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7"/>
                                        </p:tgtEl>
                                        <p:attrNameLst>
                                          <p:attrName>style.visibility</p:attrName>
                                        </p:attrNameLst>
                                      </p:cBhvr>
                                      <p:to>
                                        <p:strVal val="visible"/>
                                      </p:to>
                                    </p:set>
                                    <p:anim calcmode="lin" valueType="num">
                                      <p:cBhvr additive="base">
                                        <p:cTn id="35" dur="1000" fill="hold"/>
                                        <p:tgtEl>
                                          <p:spTgt spid="17"/>
                                        </p:tgtEl>
                                        <p:attrNameLst>
                                          <p:attrName>ppt_x</p:attrName>
                                        </p:attrNameLst>
                                      </p:cBhvr>
                                      <p:tavLst>
                                        <p:tav tm="0">
                                          <p:val>
                                            <p:strVal val="0-#ppt_w/2"/>
                                          </p:val>
                                        </p:tav>
                                        <p:tav tm="100000">
                                          <p:val>
                                            <p:strVal val="#ppt_x"/>
                                          </p:val>
                                        </p:tav>
                                      </p:tavLst>
                                    </p:anim>
                                    <p:anim calcmode="lin" valueType="num">
                                      <p:cBhvr additive="base">
                                        <p:cTn id="36" dur="1000" fill="hold"/>
                                        <p:tgtEl>
                                          <p:spTgt spid="17"/>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8"/>
                                        </p:tgtEl>
                                        <p:attrNameLst>
                                          <p:attrName>style.visibility</p:attrName>
                                        </p:attrNameLst>
                                      </p:cBhvr>
                                      <p:to>
                                        <p:strVal val="visible"/>
                                      </p:to>
                                    </p:set>
                                    <p:anim calcmode="lin" valueType="num">
                                      <p:cBhvr additive="base">
                                        <p:cTn id="39" dur="1000" fill="hold"/>
                                        <p:tgtEl>
                                          <p:spTgt spid="18"/>
                                        </p:tgtEl>
                                        <p:attrNameLst>
                                          <p:attrName>ppt_x</p:attrName>
                                        </p:attrNameLst>
                                      </p:cBhvr>
                                      <p:tavLst>
                                        <p:tav tm="0">
                                          <p:val>
                                            <p:strVal val="0-#ppt_w/2"/>
                                          </p:val>
                                        </p:tav>
                                        <p:tav tm="100000">
                                          <p:val>
                                            <p:strVal val="#ppt_x"/>
                                          </p:val>
                                        </p:tav>
                                      </p:tavLst>
                                    </p:anim>
                                    <p:anim calcmode="lin" valueType="num">
                                      <p:cBhvr additive="base">
                                        <p:cTn id="40" dur="1000" fill="hold"/>
                                        <p:tgtEl>
                                          <p:spTgt spid="18"/>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 calcmode="lin" valueType="num">
                                      <p:cBhvr additive="base">
                                        <p:cTn id="43" dur="1000" fill="hold"/>
                                        <p:tgtEl>
                                          <p:spTgt spid="19"/>
                                        </p:tgtEl>
                                        <p:attrNameLst>
                                          <p:attrName>ppt_x</p:attrName>
                                        </p:attrNameLst>
                                      </p:cBhvr>
                                      <p:tavLst>
                                        <p:tav tm="0">
                                          <p:val>
                                            <p:strVal val="0-#ppt_w/2"/>
                                          </p:val>
                                        </p:tav>
                                        <p:tav tm="100000">
                                          <p:val>
                                            <p:strVal val="#ppt_x"/>
                                          </p:val>
                                        </p:tav>
                                      </p:tavLst>
                                    </p:anim>
                                    <p:anim calcmode="lin" valueType="num">
                                      <p:cBhvr additive="base">
                                        <p:cTn id="44" dur="1000" fill="hold"/>
                                        <p:tgtEl>
                                          <p:spTgt spid="19"/>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20"/>
                                        </p:tgtEl>
                                        <p:attrNameLst>
                                          <p:attrName>style.visibility</p:attrName>
                                        </p:attrNameLst>
                                      </p:cBhvr>
                                      <p:to>
                                        <p:strVal val="visible"/>
                                      </p:to>
                                    </p:set>
                                    <p:anim calcmode="lin" valueType="num">
                                      <p:cBhvr additive="base">
                                        <p:cTn id="47" dur="1000" fill="hold"/>
                                        <p:tgtEl>
                                          <p:spTgt spid="20"/>
                                        </p:tgtEl>
                                        <p:attrNameLst>
                                          <p:attrName>ppt_x</p:attrName>
                                        </p:attrNameLst>
                                      </p:cBhvr>
                                      <p:tavLst>
                                        <p:tav tm="0">
                                          <p:val>
                                            <p:strVal val="0-#ppt_w/2"/>
                                          </p:val>
                                        </p:tav>
                                        <p:tav tm="100000">
                                          <p:val>
                                            <p:strVal val="#ppt_x"/>
                                          </p:val>
                                        </p:tav>
                                      </p:tavLst>
                                    </p:anim>
                                    <p:anim calcmode="lin" valueType="num">
                                      <p:cBhvr additive="base">
                                        <p:cTn id="48" dur="1000" fill="hold"/>
                                        <p:tgtEl>
                                          <p:spTgt spid="20"/>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22"/>
                                        </p:tgtEl>
                                        <p:attrNameLst>
                                          <p:attrName>style.visibility</p:attrName>
                                        </p:attrNameLst>
                                      </p:cBhvr>
                                      <p:to>
                                        <p:strVal val="visible"/>
                                      </p:to>
                                    </p:set>
                                    <p:anim calcmode="lin" valueType="num">
                                      <p:cBhvr additive="base">
                                        <p:cTn id="51" dur="1000" fill="hold"/>
                                        <p:tgtEl>
                                          <p:spTgt spid="22"/>
                                        </p:tgtEl>
                                        <p:attrNameLst>
                                          <p:attrName>ppt_x</p:attrName>
                                        </p:attrNameLst>
                                      </p:cBhvr>
                                      <p:tavLst>
                                        <p:tav tm="0">
                                          <p:val>
                                            <p:strVal val="0-#ppt_w/2"/>
                                          </p:val>
                                        </p:tav>
                                        <p:tav tm="100000">
                                          <p:val>
                                            <p:strVal val="#ppt_x"/>
                                          </p:val>
                                        </p:tav>
                                      </p:tavLst>
                                    </p:anim>
                                    <p:anim calcmode="lin" valueType="num">
                                      <p:cBhvr additive="base">
                                        <p:cTn id="52" dur="1000" fill="hold"/>
                                        <p:tgtEl>
                                          <p:spTgt spid="22"/>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23"/>
                                        </p:tgtEl>
                                        <p:attrNameLst>
                                          <p:attrName>style.visibility</p:attrName>
                                        </p:attrNameLst>
                                      </p:cBhvr>
                                      <p:to>
                                        <p:strVal val="visible"/>
                                      </p:to>
                                    </p:set>
                                    <p:anim calcmode="lin" valueType="num">
                                      <p:cBhvr additive="base">
                                        <p:cTn id="55" dur="1000" fill="hold"/>
                                        <p:tgtEl>
                                          <p:spTgt spid="23"/>
                                        </p:tgtEl>
                                        <p:attrNameLst>
                                          <p:attrName>ppt_x</p:attrName>
                                        </p:attrNameLst>
                                      </p:cBhvr>
                                      <p:tavLst>
                                        <p:tav tm="0">
                                          <p:val>
                                            <p:strVal val="0-#ppt_w/2"/>
                                          </p:val>
                                        </p:tav>
                                        <p:tav tm="100000">
                                          <p:val>
                                            <p:strVal val="#ppt_x"/>
                                          </p:val>
                                        </p:tav>
                                      </p:tavLst>
                                    </p:anim>
                                    <p:anim calcmode="lin" valueType="num">
                                      <p:cBhvr additive="base">
                                        <p:cTn id="56" dur="1000" fill="hold"/>
                                        <p:tgtEl>
                                          <p:spTgt spid="23"/>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additive="base">
                                        <p:cTn id="59" dur="1000" fill="hold"/>
                                        <p:tgtEl>
                                          <p:spTgt spid="24"/>
                                        </p:tgtEl>
                                        <p:attrNameLst>
                                          <p:attrName>ppt_x</p:attrName>
                                        </p:attrNameLst>
                                      </p:cBhvr>
                                      <p:tavLst>
                                        <p:tav tm="0">
                                          <p:val>
                                            <p:strVal val="0-#ppt_w/2"/>
                                          </p:val>
                                        </p:tav>
                                        <p:tav tm="100000">
                                          <p:val>
                                            <p:strVal val="#ppt_x"/>
                                          </p:val>
                                        </p:tav>
                                      </p:tavLst>
                                    </p:anim>
                                    <p:anim calcmode="lin" valueType="num">
                                      <p:cBhvr additive="base">
                                        <p:cTn id="60" dur="1000" fill="hold"/>
                                        <p:tgtEl>
                                          <p:spTgt spid="24"/>
                                        </p:tgtEl>
                                        <p:attrNameLst>
                                          <p:attrName>ppt_y</p:attrName>
                                        </p:attrNameLst>
                                      </p:cBhvr>
                                      <p:tavLst>
                                        <p:tav tm="0">
                                          <p:val>
                                            <p:strVal val="#ppt_y"/>
                                          </p:val>
                                        </p:tav>
                                        <p:tav tm="100000">
                                          <p:val>
                                            <p:strVal val="#ppt_y"/>
                                          </p:val>
                                        </p:tav>
                                      </p:tavLst>
                                    </p:anim>
                                  </p:childTnLst>
                                </p:cTn>
                              </p:par>
                            </p:childTnLst>
                          </p:cTn>
                        </p:par>
                        <p:par>
                          <p:cTn id="61" fill="hold">
                            <p:stCondLst>
                              <p:cond delay="2000"/>
                            </p:stCondLst>
                            <p:childTnLst>
                              <p:par>
                                <p:cTn id="62" presetID="10" presetClass="entr" presetSubtype="0" fill="hold" nodeType="afterEffect">
                                  <p:stCondLst>
                                    <p:cond delay="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1000"/>
                                        <p:tgtEl>
                                          <p:spTgt spid="30"/>
                                        </p:tgtEl>
                                      </p:cBhvr>
                                    </p:animEffect>
                                  </p:childTnLst>
                                </p:cTn>
                              </p:par>
                              <p:par>
                                <p:cTn id="65" presetID="10" presetClass="entr" presetSubtype="0" fill="hold" nodeType="withEffect">
                                  <p:stCondLst>
                                    <p:cond delay="0"/>
                                  </p:stCondLst>
                                  <p:childTnLst>
                                    <p:set>
                                      <p:cBhvr>
                                        <p:cTn id="66" dur="1" fill="hold">
                                          <p:stCondLst>
                                            <p:cond delay="0"/>
                                          </p:stCondLst>
                                        </p:cTn>
                                        <p:tgtEl>
                                          <p:spTgt spid="16"/>
                                        </p:tgtEl>
                                        <p:attrNameLst>
                                          <p:attrName>style.visibility</p:attrName>
                                        </p:attrNameLst>
                                      </p:cBhvr>
                                      <p:to>
                                        <p:strVal val="visible"/>
                                      </p:to>
                                    </p:set>
                                    <p:animEffect transition="in" filter="fade">
                                      <p:cBhvr>
                                        <p:cTn id="67" dur="1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5" grpId="0" animBg="1"/>
      <p:bldP spid="17" grpId="0" animBg="1"/>
      <p:bldP spid="18" grpId="0" animBg="1"/>
      <p:bldP spid="19" grpId="0" animBg="1"/>
      <p:bldP spid="20" grpId="0" animBg="1"/>
      <p:bldP spid="22" grpId="0" animBg="1"/>
      <p:bldP spid="23" grpId="0" animBg="1"/>
      <p:bldP spid="24"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50000"/>
                        </a:lnSpc>
                      </a:pPr>
                      <a:endParaRPr lang="fa-IR" sz="2400" b="0" kern="1200" dirty="0" smtClean="0">
                        <a:solidFill>
                          <a:schemeClr val="tx1"/>
                        </a:solidFill>
                        <a:latin typeface="+mn-lt"/>
                        <a:ea typeface="+mn-ea"/>
                        <a:cs typeface="B Lotus" pitchFamily="2" charset="-78"/>
                      </a:endParaRPr>
                    </a:p>
                    <a:p>
                      <a:pPr algn="ctr" rtl="1">
                        <a:lnSpc>
                          <a:spcPct val="150000"/>
                        </a:lnSpc>
                      </a:pPr>
                      <a:r>
                        <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 (جلسه چهارم)</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fa-IR" sz="2000" b="1" kern="1200" dirty="0" smtClean="0">
                          <a:solidFill>
                            <a:schemeClr val="tx1"/>
                          </a:solidFill>
                          <a:latin typeface="+mn-lt"/>
                          <a:ea typeface="+mn-ea"/>
                          <a:cs typeface="B Lotus" pitchFamily="2" charset="-78"/>
                        </a:rPr>
                        <a:t> </a:t>
                      </a:r>
                      <a:endParaRPr lang="en-US" sz="2000" b="1" kern="1200" dirty="0" smtClean="0">
                        <a:solidFill>
                          <a:schemeClr val="tx1"/>
                        </a:solidFill>
                        <a:latin typeface="+mn-lt"/>
                        <a:ea typeface="+mn-ea"/>
                        <a:cs typeface="B Lotus" pitchFamily="2" charset="-78"/>
                      </a:endParaRPr>
                    </a:p>
                    <a:p>
                      <a:pPr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4. طرح مطالب مورد علاقه‏ی افراد</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حضرت علی(ع) می‏فرماید: «إِنَّ لِلْقُلُوبِ شَهْوَۀًوَ إِقْبَالًا وَ إِدْبَاراً فَأْتُوهَا مِنْ قِبَلِ شَهْوَتِهَا وَ إِقْبَالِهَا فَإِنَّ الْقَلْبَ إِذَا أُكْرِهَ عَمِي‏؛ </a:t>
                      </a:r>
                      <a:r>
                        <a:rPr lang="fa-IR" sz="22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fa-IR" sz="2200" b="1" kern="1200" dirty="0" smtClean="0">
                          <a:solidFill>
                            <a:schemeClr val="tx1"/>
                          </a:solidFill>
                          <a:latin typeface="+mn-lt"/>
                          <a:ea typeface="+mn-ea"/>
                          <a:cs typeface="B Lotus" pitchFamily="2" charset="-78"/>
                        </a:rPr>
                        <a:t> دل‏ها گاهى آماده هستند و گاهي آماده نيستند، هرگاه كه آماده هستند از آن‏ها استفاده كنيد؛ ولى اگر بخواهيد با زور آن‏ها را وادار به كار كنيد، كور مى‏شوند.»</a:t>
                      </a:r>
                      <a:endParaRPr lang="en-US" sz="2200" b="1" kern="1200" dirty="0" smtClean="0">
                        <a:solidFill>
                          <a:schemeClr val="tx1"/>
                        </a:solidFill>
                        <a:latin typeface="+mn-lt"/>
                        <a:ea typeface="+mn-ea"/>
                        <a:cs typeface="B Lotus" pitchFamily="2" charset="-78"/>
                      </a:endParaRPr>
                    </a:p>
                    <a:p>
                      <a:pPr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5. از طریق ايجاد سؤال در ذهن مخاطب</a:t>
                      </a:r>
                      <a:endPar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endParaRPr lang="en-US" sz="2000" b="1" kern="1200" dirty="0" smtClean="0">
                        <a:solidFill>
                          <a:schemeClr val="tx1"/>
                        </a:solidFill>
                        <a:latin typeface="+mn-lt"/>
                        <a:ea typeface="+mn-ea"/>
                        <a:cs typeface="B Lotus" pitchFamily="2" charset="-78"/>
                      </a:endParaRPr>
                    </a:p>
                    <a:p>
                      <a:pPr rtl="1">
                        <a:lnSpc>
                          <a:spcPct val="150000"/>
                        </a:lnSpc>
                      </a:pP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000" b="0" kern="1200" dirty="0" smtClean="0">
                          <a:solidFill>
                            <a:schemeClr val="tx1"/>
                          </a:solidFill>
                          <a:latin typeface="+mn-lt"/>
                          <a:ea typeface="+mn-ea"/>
                          <a:cs typeface="B Lotus" pitchFamily="2" charset="-78"/>
                        </a:rPr>
                        <a:t> بحار الانوار، ج67، ص61.</a:t>
                      </a:r>
                      <a:endParaRPr lang="fa-IR" sz="2400" b="0"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643438" y="139463"/>
            <a:ext cx="3357586"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چهارم / </a:t>
            </a:r>
            <a:r>
              <a:rPr lang="ar-SA" sz="1700" b="1" dirty="0" smtClean="0">
                <a:effectLst>
                  <a:glow rad="101600">
                    <a:schemeClr val="accent3">
                      <a:satMod val="175000"/>
                      <a:alpha val="40000"/>
                    </a:schemeClr>
                  </a:glow>
                </a:effectLst>
                <a:cs typeface="B Mitra" pitchFamily="2" charset="-78"/>
              </a:rPr>
              <a:t>اصل</a:t>
            </a:r>
            <a:r>
              <a:rPr lang="fa-IR" sz="1700" b="1" dirty="0" smtClean="0">
                <a:effectLst>
                  <a:glow rad="101600">
                    <a:schemeClr val="accent3">
                      <a:satMod val="175000"/>
                      <a:alpha val="40000"/>
                    </a:schemeClr>
                  </a:glow>
                </a:effectLst>
                <a:cs typeface="B Mitra" pitchFamily="2" charset="-78"/>
              </a:rPr>
              <a:t> چهارم</a:t>
            </a:r>
            <a:endParaRPr lang="en-US" sz="1700" b="1" dirty="0" smtClean="0">
              <a:effectLst>
                <a:glow rad="101600">
                  <a:schemeClr val="accent3">
                    <a:satMod val="175000"/>
                    <a:alpha val="40000"/>
                  </a:schemeClr>
                </a:glow>
              </a:effectLst>
              <a:cs typeface="B Mitra" pitchFamily="2" charset="-78"/>
            </a:endParaRPr>
          </a:p>
          <a:p>
            <a:pPr algn="ctr"/>
            <a:r>
              <a:rPr lang="fa-IR" sz="1700" b="1" dirty="0" smtClean="0">
                <a:effectLst>
                  <a:glow rad="101600">
                    <a:schemeClr val="accent3">
                      <a:satMod val="175000"/>
                      <a:alpha val="40000"/>
                    </a:schemeClr>
                  </a:glow>
                </a:effectLst>
                <a:cs typeface="B Mitra" pitchFamily="2" charset="-78"/>
              </a:rPr>
              <a:t>ایجاد ارتباط</a:t>
            </a:r>
          </a:p>
        </p:txBody>
      </p:sp>
      <p:sp>
        <p:nvSpPr>
          <p:cNvPr id="17" name="Rounded Rectangle 16">
            <a:hlinkClick r:id="rId9" action="ppaction://hlinksldjump">
              <a:snd r:embed="rId5" name="thbad.wav"/>
            </a:hlinkClick>
            <a:hlinkHover r:id="" action="ppaction://noaction">
              <a:snd r:embed="rId6" name="0.wav"/>
            </a:hlinkHover>
          </p:cNvPr>
          <p:cNvSpPr/>
          <p:nvPr/>
        </p:nvSpPr>
        <p:spPr>
          <a:xfrm>
            <a:off x="4676628"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0" action="ppaction://hlinksldjump">
              <a:snd r:embed="rId5" name="thbad.wav"/>
            </a:hlinkClick>
            <a:hlinkHover r:id="" action="ppaction://noaction">
              <a:snd r:embed="rId6" name="0.wav"/>
            </a:hlinkHover>
          </p:cNvPr>
          <p:cNvSpPr/>
          <p:nvPr/>
        </p:nvSpPr>
        <p:spPr>
          <a:xfrm>
            <a:off x="431943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9" name="Rounded Rectangle 18">
            <a:hlinkClick r:id="rId11" action="ppaction://hlinksldjump">
              <a:snd r:embed="rId5" name="thbad.wav"/>
            </a:hlinkClick>
            <a:hlinkHover r:id="" action="ppaction://noaction">
              <a:snd r:embed="rId6" name="0.wav"/>
            </a:hlinkHover>
          </p:cNvPr>
          <p:cNvSpPr/>
          <p:nvPr/>
        </p:nvSpPr>
        <p:spPr>
          <a:xfrm>
            <a:off x="39622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20" name="Rounded Rectangle 19">
            <a:hlinkClick r:id="rId12" action="ppaction://hlinksldjump">
              <a:snd r:embed="rId5" name="thbad.wav"/>
            </a:hlinkClick>
            <a:hlinkHover r:id="" action="ppaction://noaction">
              <a:snd r:embed="rId6" name="0.wav"/>
            </a:hlinkHover>
          </p:cNvPr>
          <p:cNvSpPr/>
          <p:nvPr/>
        </p:nvSpPr>
        <p:spPr>
          <a:xfrm>
            <a:off x="360505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22" name="Rounded Rectangle 21">
            <a:hlinkClick r:id="rId13" action="ppaction://hlinksldjump">
              <a:snd r:embed="rId5" name="thbad.wav"/>
            </a:hlinkClick>
            <a:hlinkHover r:id="" action="ppaction://noaction">
              <a:snd r:embed="rId6" name="0.wav"/>
            </a:hlinkHover>
          </p:cNvPr>
          <p:cNvSpPr/>
          <p:nvPr/>
        </p:nvSpPr>
        <p:spPr>
          <a:xfrm>
            <a:off x="324786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23" name="Rounded Rectangle 22">
            <a:hlinkClick r:id="rId14" action="ppaction://hlinksldjump">
              <a:snd r:embed="rId5" name="thbad.wav"/>
            </a:hlinkClick>
            <a:hlinkHover r:id="" action="ppaction://noaction">
              <a:snd r:embed="rId6" name="0.wav"/>
            </a:hlinkHover>
          </p:cNvPr>
          <p:cNvSpPr/>
          <p:nvPr/>
        </p:nvSpPr>
        <p:spPr>
          <a:xfrm>
            <a:off x="289067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24" name="Rounded Rectangle 23">
            <a:hlinkClick r:id="rId15" action="ppaction://hlinksldjump">
              <a:snd r:embed="rId5" name="thbad.wav"/>
            </a:hlinkClick>
            <a:hlinkHover r:id="" action="ppaction://noaction">
              <a:snd r:embed="rId6" name="0.wav"/>
            </a:hlinkHover>
          </p:cNvPr>
          <p:cNvSpPr/>
          <p:nvPr/>
        </p:nvSpPr>
        <p:spPr>
          <a:xfrm>
            <a:off x="253348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25" name="Rounded Rectangle 24">
            <a:hlinkClick r:id="rId16" action="ppaction://hlinksldjump">
              <a:snd r:embed="rId5" name="thbad.wav"/>
            </a:hlinkClick>
            <a:hlinkHover r:id="" action="ppaction://noaction">
              <a:snd r:embed="rId6" name="0.wav"/>
            </a:hlinkHover>
          </p:cNvPr>
          <p:cNvSpPr/>
          <p:nvPr/>
        </p:nvSpPr>
        <p:spPr>
          <a:xfrm>
            <a:off x="217629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27" name="Rounded Rectangle 26">
            <a:hlinkClick r:id="rId17" action="ppaction://hlinksldjump">
              <a:snd r:embed="rId5" name="thbad.wav"/>
            </a:hlinkClick>
            <a:hlinkHover r:id="" action="ppaction://noaction">
              <a:snd r:embed="rId6" name="0.wav"/>
            </a:hlinkHover>
          </p:cNvPr>
          <p:cNvSpPr/>
          <p:nvPr/>
        </p:nvSpPr>
        <p:spPr>
          <a:xfrm>
            <a:off x="181910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28" name="Rounded Rectangle 27">
            <a:hlinkClick r:id="rId18" action="ppaction://hlinksldjump">
              <a:snd r:embed="rId5" name="thbad.wav"/>
            </a:hlinkClick>
            <a:hlinkHover r:id="" action="ppaction://noaction">
              <a:snd r:embed="rId6" name="0.wav"/>
            </a:hlinkHover>
          </p:cNvPr>
          <p:cNvSpPr/>
          <p:nvPr/>
        </p:nvSpPr>
        <p:spPr>
          <a:xfrm>
            <a:off x="1319042"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29" name="Rounded Rectangle 28">
            <a:hlinkClick r:id="rId19" action="ppaction://hlinksldjump">
              <a:snd r:embed="rId5" name="thbad.wav"/>
            </a:hlinkClick>
            <a:hlinkHover r:id="" action="ppaction://noaction">
              <a:snd r:embed="rId6" name="0.wav"/>
            </a:hlinkHover>
          </p:cNvPr>
          <p:cNvSpPr/>
          <p:nvPr/>
        </p:nvSpPr>
        <p:spPr>
          <a:xfrm>
            <a:off x="818976"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
        <p:nvSpPr>
          <p:cNvPr id="31" name="Rounded Rectangle 30">
            <a:hlinkClick r:id="rId20" action="ppaction://hlinksldjump">
              <a:snd r:embed="rId5" name="thbad.wav"/>
            </a:hlinkClick>
            <a:hlinkHover r:id="" action="ppaction://noaction">
              <a:snd r:embed="rId6" name="0.wav"/>
            </a:hlinkHover>
          </p:cNvPr>
          <p:cNvSpPr/>
          <p:nvPr/>
        </p:nvSpPr>
        <p:spPr>
          <a:xfrm>
            <a:off x="317786"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12</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0-#ppt_w/2"/>
                                          </p:val>
                                        </p:tav>
                                        <p:tav tm="100000">
                                          <p:val>
                                            <p:strVal val="#ppt_x"/>
                                          </p:val>
                                        </p:tav>
                                      </p:tavLst>
                                    </p:anim>
                                    <p:anim calcmode="lin" valueType="num">
                                      <p:cBhvr additive="base">
                                        <p:cTn id="32" dur="1000" fill="hold"/>
                                        <p:tgtEl>
                                          <p:spTgt spid="17"/>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0-#ppt_w/2"/>
                                          </p:val>
                                        </p:tav>
                                        <p:tav tm="100000">
                                          <p:val>
                                            <p:strVal val="#ppt_x"/>
                                          </p:val>
                                        </p:tav>
                                      </p:tavLst>
                                    </p:anim>
                                    <p:anim calcmode="lin" valueType="num">
                                      <p:cBhvr additive="base">
                                        <p:cTn id="36" dur="1000" fill="hold"/>
                                        <p:tgtEl>
                                          <p:spTgt spid="18"/>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1000" fill="hold"/>
                                        <p:tgtEl>
                                          <p:spTgt spid="19"/>
                                        </p:tgtEl>
                                        <p:attrNameLst>
                                          <p:attrName>ppt_x</p:attrName>
                                        </p:attrNameLst>
                                      </p:cBhvr>
                                      <p:tavLst>
                                        <p:tav tm="0">
                                          <p:val>
                                            <p:strVal val="0-#ppt_w/2"/>
                                          </p:val>
                                        </p:tav>
                                        <p:tav tm="100000">
                                          <p:val>
                                            <p:strVal val="#ppt_x"/>
                                          </p:val>
                                        </p:tav>
                                      </p:tavLst>
                                    </p:anim>
                                    <p:anim calcmode="lin" valueType="num">
                                      <p:cBhvr additive="base">
                                        <p:cTn id="40" dur="1000" fill="hold"/>
                                        <p:tgtEl>
                                          <p:spTgt spid="19"/>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1000" fill="hold"/>
                                        <p:tgtEl>
                                          <p:spTgt spid="20"/>
                                        </p:tgtEl>
                                        <p:attrNameLst>
                                          <p:attrName>ppt_x</p:attrName>
                                        </p:attrNameLst>
                                      </p:cBhvr>
                                      <p:tavLst>
                                        <p:tav tm="0">
                                          <p:val>
                                            <p:strVal val="0-#ppt_w/2"/>
                                          </p:val>
                                        </p:tav>
                                        <p:tav tm="100000">
                                          <p:val>
                                            <p:strVal val="#ppt_x"/>
                                          </p:val>
                                        </p:tav>
                                      </p:tavLst>
                                    </p:anim>
                                    <p:anim calcmode="lin" valueType="num">
                                      <p:cBhvr additive="base">
                                        <p:cTn id="44" dur="1000" fill="hold"/>
                                        <p:tgtEl>
                                          <p:spTgt spid="20"/>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22"/>
                                        </p:tgtEl>
                                        <p:attrNameLst>
                                          <p:attrName>style.visibility</p:attrName>
                                        </p:attrNameLst>
                                      </p:cBhvr>
                                      <p:to>
                                        <p:strVal val="visible"/>
                                      </p:to>
                                    </p:set>
                                    <p:anim calcmode="lin" valueType="num">
                                      <p:cBhvr additive="base">
                                        <p:cTn id="47" dur="1000" fill="hold"/>
                                        <p:tgtEl>
                                          <p:spTgt spid="22"/>
                                        </p:tgtEl>
                                        <p:attrNameLst>
                                          <p:attrName>ppt_x</p:attrName>
                                        </p:attrNameLst>
                                      </p:cBhvr>
                                      <p:tavLst>
                                        <p:tav tm="0">
                                          <p:val>
                                            <p:strVal val="0-#ppt_w/2"/>
                                          </p:val>
                                        </p:tav>
                                        <p:tav tm="100000">
                                          <p:val>
                                            <p:strVal val="#ppt_x"/>
                                          </p:val>
                                        </p:tav>
                                      </p:tavLst>
                                    </p:anim>
                                    <p:anim calcmode="lin" valueType="num">
                                      <p:cBhvr additive="base">
                                        <p:cTn id="48" dur="1000" fill="hold"/>
                                        <p:tgtEl>
                                          <p:spTgt spid="2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1000" fill="hold"/>
                                        <p:tgtEl>
                                          <p:spTgt spid="23"/>
                                        </p:tgtEl>
                                        <p:attrNameLst>
                                          <p:attrName>ppt_x</p:attrName>
                                        </p:attrNameLst>
                                      </p:cBhvr>
                                      <p:tavLst>
                                        <p:tav tm="0">
                                          <p:val>
                                            <p:strVal val="0-#ppt_w/2"/>
                                          </p:val>
                                        </p:tav>
                                        <p:tav tm="100000">
                                          <p:val>
                                            <p:strVal val="#ppt_x"/>
                                          </p:val>
                                        </p:tav>
                                      </p:tavLst>
                                    </p:anim>
                                    <p:anim calcmode="lin" valueType="num">
                                      <p:cBhvr additive="base">
                                        <p:cTn id="52" dur="1000" fill="hold"/>
                                        <p:tgtEl>
                                          <p:spTgt spid="2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24"/>
                                        </p:tgtEl>
                                        <p:attrNameLst>
                                          <p:attrName>style.visibility</p:attrName>
                                        </p:attrNameLst>
                                      </p:cBhvr>
                                      <p:to>
                                        <p:strVal val="visible"/>
                                      </p:to>
                                    </p:set>
                                    <p:anim calcmode="lin" valueType="num">
                                      <p:cBhvr additive="base">
                                        <p:cTn id="55" dur="1000" fill="hold"/>
                                        <p:tgtEl>
                                          <p:spTgt spid="24"/>
                                        </p:tgtEl>
                                        <p:attrNameLst>
                                          <p:attrName>ppt_x</p:attrName>
                                        </p:attrNameLst>
                                      </p:cBhvr>
                                      <p:tavLst>
                                        <p:tav tm="0">
                                          <p:val>
                                            <p:strVal val="0-#ppt_w/2"/>
                                          </p:val>
                                        </p:tav>
                                        <p:tav tm="100000">
                                          <p:val>
                                            <p:strVal val="#ppt_x"/>
                                          </p:val>
                                        </p:tav>
                                      </p:tavLst>
                                    </p:anim>
                                    <p:anim calcmode="lin" valueType="num">
                                      <p:cBhvr additive="base">
                                        <p:cTn id="56" dur="1000" fill="hold"/>
                                        <p:tgtEl>
                                          <p:spTgt spid="2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cBhvr additive="base">
                                        <p:cTn id="59" dur="1000" fill="hold"/>
                                        <p:tgtEl>
                                          <p:spTgt spid="25"/>
                                        </p:tgtEl>
                                        <p:attrNameLst>
                                          <p:attrName>ppt_x</p:attrName>
                                        </p:attrNameLst>
                                      </p:cBhvr>
                                      <p:tavLst>
                                        <p:tav tm="0">
                                          <p:val>
                                            <p:strVal val="0-#ppt_w/2"/>
                                          </p:val>
                                        </p:tav>
                                        <p:tav tm="100000">
                                          <p:val>
                                            <p:strVal val="#ppt_x"/>
                                          </p:val>
                                        </p:tav>
                                      </p:tavLst>
                                    </p:anim>
                                    <p:anim calcmode="lin" valueType="num">
                                      <p:cBhvr additive="base">
                                        <p:cTn id="60" dur="1000" fill="hold"/>
                                        <p:tgtEl>
                                          <p:spTgt spid="2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0-#ppt_w/2"/>
                                          </p:val>
                                        </p:tav>
                                        <p:tav tm="100000">
                                          <p:val>
                                            <p:strVal val="#ppt_x"/>
                                          </p:val>
                                        </p:tav>
                                      </p:tavLst>
                                    </p:anim>
                                    <p:anim calcmode="lin" valueType="num">
                                      <p:cBhvr additive="base">
                                        <p:cTn id="64" dur="1000" fill="hold"/>
                                        <p:tgtEl>
                                          <p:spTgt spid="27"/>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0-#ppt_w/2"/>
                                          </p:val>
                                        </p:tav>
                                        <p:tav tm="100000">
                                          <p:val>
                                            <p:strVal val="#ppt_x"/>
                                          </p:val>
                                        </p:tav>
                                      </p:tavLst>
                                    </p:anim>
                                    <p:anim calcmode="lin" valueType="num">
                                      <p:cBhvr additive="base">
                                        <p:cTn id="68" dur="1000" fill="hold"/>
                                        <p:tgtEl>
                                          <p:spTgt spid="28"/>
                                        </p:tgtEl>
                                        <p:attrNameLst>
                                          <p:attrName>ppt_y</p:attrName>
                                        </p:attrNameLst>
                                      </p:cBhvr>
                                      <p:tavLst>
                                        <p:tav tm="0">
                                          <p:val>
                                            <p:strVal val="#ppt_y"/>
                                          </p:val>
                                        </p:tav>
                                        <p:tav tm="100000">
                                          <p:val>
                                            <p:strVal val="#ppt_y"/>
                                          </p:val>
                                        </p:tav>
                                      </p:tavLst>
                                    </p:anim>
                                  </p:childTnLst>
                                </p:cTn>
                              </p:par>
                              <p:par>
                                <p:cTn id="69" presetID="7" presetClass="entr" presetSubtype="8"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0-#ppt_w/2"/>
                                          </p:val>
                                        </p:tav>
                                        <p:tav tm="100000">
                                          <p:val>
                                            <p:strVal val="#ppt_x"/>
                                          </p:val>
                                        </p:tav>
                                      </p:tavLst>
                                    </p:anim>
                                    <p:anim calcmode="lin" valueType="num">
                                      <p:cBhvr additive="base">
                                        <p:cTn id="72" dur="1000" fill="hold"/>
                                        <p:tgtEl>
                                          <p:spTgt spid="29"/>
                                        </p:tgtEl>
                                        <p:attrNameLst>
                                          <p:attrName>ppt_y</p:attrName>
                                        </p:attrNameLst>
                                      </p:cBhvr>
                                      <p:tavLst>
                                        <p:tav tm="0">
                                          <p:val>
                                            <p:strVal val="#ppt_y"/>
                                          </p:val>
                                        </p:tav>
                                        <p:tav tm="100000">
                                          <p:val>
                                            <p:strVal val="#ppt_y"/>
                                          </p:val>
                                        </p:tav>
                                      </p:tavLst>
                                    </p:anim>
                                  </p:childTnLst>
                                </p:cTn>
                              </p:par>
                              <p:par>
                                <p:cTn id="73" presetID="7" presetClass="entr" presetSubtype="8" fill="hold" grpId="0" nodeType="withEffect">
                                  <p:stCondLst>
                                    <p:cond delay="0"/>
                                  </p:stCondLst>
                                  <p:childTnLst>
                                    <p:set>
                                      <p:cBhvr>
                                        <p:cTn id="74" dur="1" fill="hold">
                                          <p:stCondLst>
                                            <p:cond delay="0"/>
                                          </p:stCondLst>
                                        </p:cTn>
                                        <p:tgtEl>
                                          <p:spTgt spid="31"/>
                                        </p:tgtEl>
                                        <p:attrNameLst>
                                          <p:attrName>style.visibility</p:attrName>
                                        </p:attrNameLst>
                                      </p:cBhvr>
                                      <p:to>
                                        <p:strVal val="visible"/>
                                      </p:to>
                                    </p:set>
                                    <p:anim calcmode="lin" valueType="num">
                                      <p:cBhvr additive="base">
                                        <p:cTn id="75" dur="1000" fill="hold"/>
                                        <p:tgtEl>
                                          <p:spTgt spid="31"/>
                                        </p:tgtEl>
                                        <p:attrNameLst>
                                          <p:attrName>ppt_x</p:attrName>
                                        </p:attrNameLst>
                                      </p:cBhvr>
                                      <p:tavLst>
                                        <p:tav tm="0">
                                          <p:val>
                                            <p:strVal val="0-#ppt_w/2"/>
                                          </p:val>
                                        </p:tav>
                                        <p:tav tm="100000">
                                          <p:val>
                                            <p:strVal val="#ppt_x"/>
                                          </p:val>
                                        </p:tav>
                                      </p:tavLst>
                                    </p:anim>
                                    <p:anim calcmode="lin" valueType="num">
                                      <p:cBhvr additive="base">
                                        <p:cTn id="76" dur="1000" fill="hold"/>
                                        <p:tgtEl>
                                          <p:spTgt spid="31"/>
                                        </p:tgtEl>
                                        <p:attrNameLst>
                                          <p:attrName>ppt_y</p:attrName>
                                        </p:attrNameLst>
                                      </p:cBhvr>
                                      <p:tavLst>
                                        <p:tav tm="0">
                                          <p:val>
                                            <p:strVal val="#ppt_y"/>
                                          </p:val>
                                        </p:tav>
                                        <p:tav tm="100000">
                                          <p:val>
                                            <p:strVal val="#ppt_y"/>
                                          </p:val>
                                        </p:tav>
                                      </p:tavLst>
                                    </p:anim>
                                  </p:childTnLst>
                                </p:cTn>
                              </p:par>
                            </p:childTnLst>
                          </p:cTn>
                        </p:par>
                        <p:par>
                          <p:cTn id="77" fill="hold">
                            <p:stCondLst>
                              <p:cond delay="2000"/>
                            </p:stCondLst>
                            <p:childTnLst>
                              <p:par>
                                <p:cTn id="78" presetID="10" presetClass="entr" presetSubtype="0" fill="hold" nodeType="afterEffect">
                                  <p:stCondLst>
                                    <p:cond delay="0"/>
                                  </p:stCondLst>
                                  <p:childTnLst>
                                    <p:set>
                                      <p:cBhvr>
                                        <p:cTn id="79" dur="1" fill="hold">
                                          <p:stCondLst>
                                            <p:cond delay="0"/>
                                          </p:stCondLst>
                                        </p:cTn>
                                        <p:tgtEl>
                                          <p:spTgt spid="30"/>
                                        </p:tgtEl>
                                        <p:attrNameLst>
                                          <p:attrName>style.visibility</p:attrName>
                                        </p:attrNameLst>
                                      </p:cBhvr>
                                      <p:to>
                                        <p:strVal val="visible"/>
                                      </p:to>
                                    </p:set>
                                    <p:animEffect transition="in" filter="fade">
                                      <p:cBhvr>
                                        <p:cTn id="80"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7" grpId="0" animBg="1"/>
      <p:bldP spid="18" grpId="0" animBg="1"/>
      <p:bldP spid="19" grpId="0" animBg="1"/>
      <p:bldP spid="20" grpId="0" animBg="1"/>
      <p:bldP spid="22" grpId="0" animBg="1"/>
      <p:bldP spid="23" grpId="0" animBg="1"/>
      <p:bldP spid="24" grpId="0" animBg="1"/>
      <p:bldP spid="25" grpId="0" animBg="1"/>
      <p:bldP spid="27" grpId="0" animBg="1"/>
      <p:bldP spid="28" grpId="0" animBg="1"/>
      <p:bldP spid="29" grpId="0" animBg="1"/>
      <p:bldP spid="31" grpId="0" animBg="1"/>
    </p:bldLst>
  </p:timing>
</p:sld>
</file>

<file path=ppt/slides/slide340.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ar-SA"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موضوعات پیشنهادی، جهت تدریس با اولویت‌بندی</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16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عقــــــاید</a:t>
                      </a:r>
                      <a:endParaRPr lang="en-US" sz="16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endParaRPr lang="en-US" sz="2000" b="1" kern="1200" dirty="0" smtClean="0">
                        <a:solidFill>
                          <a:schemeClr val="tx1"/>
                        </a:solidFill>
                        <a:latin typeface="+mn-lt"/>
                        <a:ea typeface="+mn-ea"/>
                        <a:cs typeface="B Lotus" pitchFamily="2" charset="-78"/>
                      </a:endParaRPr>
                    </a:p>
                    <a:p>
                      <a:pPr algn="just" rtl="1">
                        <a:lnSpc>
                          <a:spcPct val="150000"/>
                        </a:lnSpc>
                      </a:pPr>
                      <a:endParaRPr lang="en-US" sz="18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234384" y="122418"/>
            <a:ext cx="2110585"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وهشتم</a:t>
            </a:r>
          </a:p>
          <a:p>
            <a:pPr algn="ctr"/>
            <a:r>
              <a:rPr lang="fa-IR" sz="1700" b="1" dirty="0" smtClean="0">
                <a:effectLst>
                  <a:glow rad="101600">
                    <a:schemeClr val="accent3">
                      <a:satMod val="175000"/>
                      <a:alpha val="40000"/>
                    </a:schemeClr>
                  </a:glow>
                </a:effectLst>
                <a:cs typeface="B Mitra" pitchFamily="2" charset="-78"/>
              </a:rPr>
              <a:t>اهداف انتقال مفاهیم دینی</a:t>
            </a:r>
          </a:p>
        </p:txBody>
      </p:sp>
      <p:sp>
        <p:nvSpPr>
          <p:cNvPr id="303105" name="Rectangle 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03108" name="Rectangle 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graphicFrame>
        <p:nvGraphicFramePr>
          <p:cNvPr id="16" name="Table 15"/>
          <p:cNvGraphicFramePr>
            <a:graphicFrameLocks noGrp="1"/>
          </p:cNvGraphicFramePr>
          <p:nvPr/>
        </p:nvGraphicFramePr>
        <p:xfrm>
          <a:off x="392877" y="1643050"/>
          <a:ext cx="8358246" cy="4929219"/>
        </p:xfrm>
        <a:graphic>
          <a:graphicData uri="http://schemas.openxmlformats.org/drawingml/2006/table">
            <a:tbl>
              <a:tblPr rtl="1"/>
              <a:tblGrid>
                <a:gridCol w="717358"/>
                <a:gridCol w="2711027"/>
                <a:gridCol w="4929861"/>
              </a:tblGrid>
              <a:tr h="322585">
                <a:tc gridSpan="2">
                  <a:txBody>
                    <a:bodyPr/>
                    <a:lstStyle/>
                    <a:p>
                      <a:pPr indent="179705" algn="ctr" rtl="1">
                        <a:lnSpc>
                          <a:spcPct val="115000"/>
                        </a:lnSpc>
                        <a:spcAft>
                          <a:spcPts val="0"/>
                        </a:spcAft>
                      </a:pPr>
                      <a:r>
                        <a:rPr lang="ar-SA" sz="1700" dirty="0">
                          <a:latin typeface="Times New Roman"/>
                          <a:ea typeface="Calibri"/>
                          <a:cs typeface="B Lotus" pitchFamily="2" charset="-78"/>
                        </a:rPr>
                        <a:t>موضوع کلّی: عقاید</a:t>
                      </a:r>
                      <a:endParaRPr lang="en-US" sz="1700" dirty="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hMerge="1">
                  <a:txBody>
                    <a:bodyPr/>
                    <a:lstStyle/>
                    <a:p>
                      <a:pPr rtl="1"/>
                      <a:endParaRPr lang="fa-IR"/>
                    </a:p>
                  </a:txBody>
                  <a:tcPr/>
                </a:tc>
                <a:tc>
                  <a:txBody>
                    <a:bodyPr/>
                    <a:lstStyle/>
                    <a:p>
                      <a:pPr indent="179705" algn="ctr" rtl="1">
                        <a:lnSpc>
                          <a:spcPct val="115000"/>
                        </a:lnSpc>
                        <a:spcAft>
                          <a:spcPts val="0"/>
                        </a:spcAft>
                      </a:pPr>
                      <a:r>
                        <a:rPr lang="ar-SA" sz="1700">
                          <a:latin typeface="Times New Roman"/>
                          <a:ea typeface="Calibri"/>
                          <a:cs typeface="B Lotus" pitchFamily="2" charset="-78"/>
                        </a:rPr>
                        <a:t>مقطع: راهنمایی</a:t>
                      </a:r>
                      <a:endParaRPr lang="en-US" sz="17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r>
              <a:tr h="663242">
                <a:tc>
                  <a:txBody>
                    <a:bodyPr/>
                    <a:lstStyle/>
                    <a:p>
                      <a:pPr indent="179705" algn="ctr" rtl="1">
                        <a:lnSpc>
                          <a:spcPct val="115000"/>
                        </a:lnSpc>
                        <a:spcAft>
                          <a:spcPts val="0"/>
                        </a:spcAft>
                      </a:pPr>
                      <a:r>
                        <a:rPr lang="ar-SA" sz="1700">
                          <a:latin typeface="Times New Roman"/>
                          <a:ea typeface="Calibri"/>
                          <a:cs typeface="B Lotus" pitchFamily="2" charset="-78"/>
                        </a:rPr>
                        <a:t>ردیف</a:t>
                      </a:r>
                      <a:endParaRPr lang="en-US" sz="17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ctr" rtl="1">
                        <a:lnSpc>
                          <a:spcPct val="115000"/>
                        </a:lnSpc>
                        <a:spcAft>
                          <a:spcPts val="0"/>
                        </a:spcAft>
                      </a:pPr>
                      <a:r>
                        <a:rPr lang="ar-SA" sz="1700">
                          <a:latin typeface="Times New Roman"/>
                          <a:ea typeface="Calibri"/>
                          <a:cs typeface="B Lotus" pitchFamily="2" charset="-78"/>
                        </a:rPr>
                        <a:t>ترتیب دروس</a:t>
                      </a:r>
                      <a:endParaRPr lang="en-US" sz="17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ctr" rtl="1">
                        <a:lnSpc>
                          <a:spcPct val="115000"/>
                        </a:lnSpc>
                        <a:spcAft>
                          <a:spcPts val="0"/>
                        </a:spcAft>
                      </a:pPr>
                      <a:r>
                        <a:rPr lang="ar-SA" sz="1700" dirty="0">
                          <a:latin typeface="Times New Roman"/>
                          <a:ea typeface="Calibri"/>
                          <a:cs typeface="B Lotus" pitchFamily="2" charset="-78"/>
                        </a:rPr>
                        <a:t>ریز موضوعات</a:t>
                      </a:r>
                      <a:endParaRPr lang="en-US" sz="17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22585">
                <a:tc>
                  <a:txBody>
                    <a:bodyPr/>
                    <a:lstStyle/>
                    <a:p>
                      <a:pPr indent="179705" algn="r" rtl="1">
                        <a:lnSpc>
                          <a:spcPct val="115000"/>
                        </a:lnSpc>
                        <a:spcAft>
                          <a:spcPts val="0"/>
                        </a:spcAft>
                      </a:pPr>
                      <a:r>
                        <a:rPr lang="ar-SA" sz="1700">
                          <a:latin typeface="Times New Roman"/>
                          <a:ea typeface="Calibri"/>
                          <a:cs typeface="B Badr"/>
                        </a:rPr>
                        <a:t>11</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700">
                          <a:latin typeface="Times New Roman"/>
                          <a:ea typeface="Calibri"/>
                          <a:cs typeface="B Badr"/>
                        </a:rPr>
                        <a:t>شیطان</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700">
                          <a:latin typeface="Times New Roman"/>
                          <a:ea typeface="Calibri"/>
                          <a:cs typeface="B Badr"/>
                        </a:rPr>
                        <a:t>چرا شیطان انسان‏ها را گمراه می‌کند؟ چگونه؟</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22585">
                <a:tc>
                  <a:txBody>
                    <a:bodyPr/>
                    <a:lstStyle/>
                    <a:p>
                      <a:pPr indent="179705" algn="r" rtl="1">
                        <a:lnSpc>
                          <a:spcPct val="115000"/>
                        </a:lnSpc>
                        <a:spcAft>
                          <a:spcPts val="0"/>
                        </a:spcAft>
                      </a:pPr>
                      <a:r>
                        <a:rPr lang="ar-SA" sz="1700">
                          <a:latin typeface="Times New Roman"/>
                          <a:ea typeface="Calibri"/>
                          <a:cs typeface="B Badr"/>
                        </a:rPr>
                        <a:t>12</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700">
                          <a:latin typeface="Times New Roman"/>
                          <a:ea typeface="Calibri"/>
                          <a:cs typeface="B Badr"/>
                        </a:rPr>
                        <a:t>مهدویّت و انتظار</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700">
                          <a:latin typeface="Times New Roman"/>
                          <a:ea typeface="Calibri"/>
                          <a:cs typeface="B Badr"/>
                        </a:rPr>
                        <a:t>انتظار چیست؟ تعریف، ضرورت</a:t>
                      </a:r>
                      <a:r>
                        <a:rPr lang="ar-SA" sz="1700">
                          <a:latin typeface="Times New Roman"/>
                          <a:ea typeface="Calibri"/>
                          <a:cs typeface="Times New Roman"/>
                        </a:rPr>
                        <a:t>، </a:t>
                      </a:r>
                      <a:r>
                        <a:rPr lang="ar-SA" sz="1700">
                          <a:latin typeface="Times New Roman"/>
                          <a:ea typeface="Calibri"/>
                          <a:cs typeface="B Badr"/>
                        </a:rPr>
                        <a:t>فواید و آثار آن</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22585">
                <a:tc>
                  <a:txBody>
                    <a:bodyPr/>
                    <a:lstStyle/>
                    <a:p>
                      <a:pPr indent="179705" algn="r" rtl="1">
                        <a:lnSpc>
                          <a:spcPct val="115000"/>
                        </a:lnSpc>
                        <a:spcAft>
                          <a:spcPts val="0"/>
                        </a:spcAft>
                      </a:pPr>
                      <a:r>
                        <a:rPr lang="ar-SA" sz="1700">
                          <a:latin typeface="Times New Roman"/>
                          <a:ea typeface="Calibri"/>
                          <a:cs typeface="B Badr"/>
                        </a:rPr>
                        <a:t>13</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700">
                          <a:latin typeface="Times New Roman"/>
                          <a:ea typeface="Calibri"/>
                          <a:cs typeface="B Badr"/>
                        </a:rPr>
                        <a:t>مهدویّت و انتظار</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700">
                          <a:latin typeface="Times New Roman"/>
                          <a:ea typeface="Calibri"/>
                          <a:cs typeface="B Badr"/>
                        </a:rPr>
                        <a:t>ویژگی‌های منتظر واقعی.</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22585">
                <a:tc>
                  <a:txBody>
                    <a:bodyPr/>
                    <a:lstStyle/>
                    <a:p>
                      <a:pPr indent="179705" algn="r" rtl="1">
                        <a:lnSpc>
                          <a:spcPct val="115000"/>
                        </a:lnSpc>
                        <a:spcAft>
                          <a:spcPts val="0"/>
                        </a:spcAft>
                      </a:pPr>
                      <a:r>
                        <a:rPr lang="ar-SA" sz="1700">
                          <a:latin typeface="Times New Roman"/>
                          <a:ea typeface="Calibri"/>
                          <a:cs typeface="B Badr"/>
                        </a:rPr>
                        <a:t>14</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700">
                          <a:latin typeface="Times New Roman"/>
                          <a:ea typeface="Calibri"/>
                          <a:cs typeface="B Badr"/>
                        </a:rPr>
                        <a:t>ولایت فقیه</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700">
                          <a:latin typeface="Times New Roman"/>
                          <a:ea typeface="Calibri"/>
                          <a:cs typeface="B Badr"/>
                        </a:rPr>
                        <a:t>امام خمینی</a:t>
                      </a:r>
                      <a:r>
                        <a:rPr lang="en-US" sz="1700">
                          <a:latin typeface="Roumouz"/>
                          <a:ea typeface="Calibri"/>
                          <a:cs typeface="B Badr"/>
                        </a:rPr>
                        <a:t>)</a:t>
                      </a:r>
                      <a:r>
                        <a:rPr lang="ar-SA" sz="1700">
                          <a:latin typeface="Times New Roman"/>
                          <a:ea typeface="Calibri"/>
                          <a:cs typeface="B Badr"/>
                        </a:rPr>
                        <a:t> و مقام معظّم رهبری، پیروان راستین امامان</a:t>
                      </a:r>
                      <a:r>
                        <a:rPr lang="fa-IR" sz="1700" b="1">
                          <a:latin typeface="Roumouz"/>
                          <a:ea typeface="Calibri"/>
                          <a:cs typeface="B Lotus"/>
                        </a:rPr>
                        <a:t>‏</a:t>
                      </a:r>
                      <a:r>
                        <a:rPr lang="en-US" sz="1700">
                          <a:latin typeface="Roumouz"/>
                          <a:ea typeface="Calibri"/>
                          <a:cs typeface="B Badr"/>
                        </a:rPr>
                        <a:t>(</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583597">
                <a:tc>
                  <a:txBody>
                    <a:bodyPr/>
                    <a:lstStyle/>
                    <a:p>
                      <a:pPr indent="179705" algn="r" rtl="1">
                        <a:lnSpc>
                          <a:spcPct val="115000"/>
                        </a:lnSpc>
                        <a:spcAft>
                          <a:spcPts val="0"/>
                        </a:spcAft>
                      </a:pPr>
                      <a:r>
                        <a:rPr lang="ar-SA" sz="1700">
                          <a:latin typeface="Times New Roman"/>
                          <a:ea typeface="Calibri"/>
                          <a:cs typeface="B Badr"/>
                        </a:rPr>
                        <a:t>15</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700">
                          <a:latin typeface="Times New Roman"/>
                          <a:ea typeface="Calibri"/>
                          <a:cs typeface="B Badr"/>
                        </a:rPr>
                        <a:t>حکومت اسلامی </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700">
                          <a:latin typeface="Times New Roman"/>
                          <a:ea typeface="Calibri"/>
                          <a:cs typeface="B Badr"/>
                        </a:rPr>
                        <a:t>چرا؟ چگونه؟ وظیفه ما در قبال آن</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22585">
                <a:tc>
                  <a:txBody>
                    <a:bodyPr/>
                    <a:lstStyle/>
                    <a:p>
                      <a:pPr indent="179705" algn="r" rtl="1">
                        <a:lnSpc>
                          <a:spcPct val="115000"/>
                        </a:lnSpc>
                        <a:spcAft>
                          <a:spcPts val="0"/>
                        </a:spcAft>
                      </a:pPr>
                      <a:r>
                        <a:rPr lang="ar-SA" sz="1700">
                          <a:latin typeface="Times New Roman"/>
                          <a:ea typeface="Calibri"/>
                          <a:cs typeface="B Badr"/>
                        </a:rPr>
                        <a:t>16</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700">
                          <a:latin typeface="Times New Roman"/>
                          <a:ea typeface="Calibri"/>
                          <a:cs typeface="B Badr"/>
                        </a:rPr>
                        <a:t>محتضر و تلقین</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700">
                          <a:latin typeface="Times New Roman"/>
                          <a:ea typeface="Calibri"/>
                          <a:cs typeface="B Badr"/>
                        </a:rPr>
                        <a:t>حالات و مشاهدات مسافر سفر آخرت، تلقین شهادتین.</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22585">
                <a:tc>
                  <a:txBody>
                    <a:bodyPr/>
                    <a:lstStyle/>
                    <a:p>
                      <a:pPr indent="179705" algn="r" rtl="1">
                        <a:lnSpc>
                          <a:spcPct val="115000"/>
                        </a:lnSpc>
                        <a:spcAft>
                          <a:spcPts val="0"/>
                        </a:spcAft>
                      </a:pPr>
                      <a:r>
                        <a:rPr lang="ar-SA" sz="1700">
                          <a:latin typeface="Times New Roman"/>
                          <a:ea typeface="Calibri"/>
                          <a:cs typeface="B Badr"/>
                        </a:rPr>
                        <a:t>17</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700">
                          <a:latin typeface="Times New Roman"/>
                          <a:ea typeface="Calibri"/>
                          <a:cs typeface="B Badr"/>
                        </a:rPr>
                        <a:t>محتضر</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700">
                          <a:latin typeface="Times New Roman"/>
                          <a:ea typeface="Calibri"/>
                          <a:cs typeface="B Badr"/>
                        </a:rPr>
                        <a:t>تجسم پیامبر</a:t>
                      </a:r>
                      <a:r>
                        <a:rPr lang="en-US" sz="1700">
                          <a:latin typeface="Roumouz"/>
                          <a:ea typeface="Calibri"/>
                          <a:cs typeface="B Badr"/>
                        </a:rPr>
                        <a:t>-</a:t>
                      </a:r>
                      <a:r>
                        <a:rPr lang="ar-SA" sz="1700">
                          <a:latin typeface="Times New Roman"/>
                          <a:ea typeface="Calibri"/>
                          <a:cs typeface="B Badr"/>
                        </a:rPr>
                        <a:t> و امامان</a:t>
                      </a:r>
                      <a:r>
                        <a:rPr lang="fa-IR" sz="1700" b="1">
                          <a:latin typeface="Roumouz"/>
                          <a:ea typeface="Calibri"/>
                          <a:cs typeface="B Lotus"/>
                        </a:rPr>
                        <a:t>‏</a:t>
                      </a:r>
                      <a:r>
                        <a:rPr lang="en-US" sz="1700">
                          <a:latin typeface="Roumouz"/>
                          <a:ea typeface="Calibri"/>
                          <a:cs typeface="B Badr"/>
                        </a:rPr>
                        <a:t>(</a:t>
                      </a:r>
                      <a:r>
                        <a:rPr lang="ar-SA" sz="1700">
                          <a:latin typeface="Times New Roman"/>
                          <a:ea typeface="Calibri"/>
                          <a:cs typeface="B Badr"/>
                        </a:rPr>
                        <a:t>، شیطان و اعمال به هنگام مرگ</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583597">
                <a:tc>
                  <a:txBody>
                    <a:bodyPr/>
                    <a:lstStyle/>
                    <a:p>
                      <a:pPr indent="179705" algn="r" rtl="1">
                        <a:lnSpc>
                          <a:spcPct val="115000"/>
                        </a:lnSpc>
                        <a:spcAft>
                          <a:spcPts val="0"/>
                        </a:spcAft>
                      </a:pPr>
                      <a:r>
                        <a:rPr lang="ar-SA" sz="1700">
                          <a:latin typeface="Times New Roman"/>
                          <a:ea typeface="Calibri"/>
                          <a:cs typeface="B Badr"/>
                        </a:rPr>
                        <a:t>18</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700">
                          <a:latin typeface="Times New Roman"/>
                          <a:ea typeface="Calibri"/>
                          <a:cs typeface="B Badr"/>
                        </a:rPr>
                        <a:t>مرگ</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700">
                          <a:latin typeface="Times New Roman"/>
                          <a:ea typeface="Calibri"/>
                          <a:cs typeface="B Badr"/>
                        </a:rPr>
                        <a:t>آغاز زندگی جدید.</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22585">
                <a:tc>
                  <a:txBody>
                    <a:bodyPr/>
                    <a:lstStyle/>
                    <a:p>
                      <a:pPr indent="179705" algn="r" rtl="1">
                        <a:lnSpc>
                          <a:spcPct val="115000"/>
                        </a:lnSpc>
                        <a:spcAft>
                          <a:spcPts val="0"/>
                        </a:spcAft>
                      </a:pPr>
                      <a:r>
                        <a:rPr lang="ar-SA" sz="1700">
                          <a:latin typeface="Times New Roman"/>
                          <a:ea typeface="Calibri"/>
                          <a:cs typeface="B Badr"/>
                        </a:rPr>
                        <a:t>19</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700">
                          <a:latin typeface="Times New Roman"/>
                          <a:ea typeface="Calibri"/>
                          <a:cs typeface="B Badr"/>
                        </a:rPr>
                        <a:t>مرگ</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700">
                          <a:latin typeface="Times New Roman"/>
                          <a:ea typeface="Calibri"/>
                          <a:cs typeface="B Badr"/>
                        </a:rPr>
                        <a:t>چه کنیم که از مرگ نترسیم؟</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518103">
                <a:tc>
                  <a:txBody>
                    <a:bodyPr/>
                    <a:lstStyle/>
                    <a:p>
                      <a:pPr indent="179705" algn="r" rtl="1">
                        <a:lnSpc>
                          <a:spcPct val="115000"/>
                        </a:lnSpc>
                        <a:spcAft>
                          <a:spcPts val="0"/>
                        </a:spcAft>
                      </a:pPr>
                      <a:r>
                        <a:rPr lang="ar-SA" sz="1700">
                          <a:latin typeface="Times New Roman"/>
                          <a:ea typeface="Calibri"/>
                          <a:cs typeface="B Badr"/>
                        </a:rPr>
                        <a:t>20</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700">
                          <a:latin typeface="Times New Roman"/>
                          <a:ea typeface="Calibri"/>
                          <a:cs typeface="B Badr"/>
                        </a:rPr>
                        <a:t>مرگ</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700" dirty="0">
                          <a:latin typeface="Times New Roman"/>
                          <a:ea typeface="Calibri"/>
                          <a:cs typeface="B Badr"/>
                        </a:rPr>
                        <a:t>عوامل راحتی انتقال به جهان </a:t>
                      </a:r>
                      <a:r>
                        <a:rPr lang="ar-SA" sz="1700" dirty="0" smtClean="0">
                          <a:latin typeface="Times New Roman"/>
                          <a:ea typeface="Calibri"/>
                          <a:cs typeface="B Badr"/>
                        </a:rPr>
                        <a:t>آخرت</a:t>
                      </a:r>
                      <a:endParaRPr lang="en-US" sz="1700" dirty="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bl>
          </a:graphicData>
        </a:graphic>
      </p:graphicFrame>
      <p:sp>
        <p:nvSpPr>
          <p:cNvPr id="15" name="Rounded Rectangle 14">
            <a:hlinkClick r:id="rId9" action="ppaction://hlinksldjump">
              <a:snd r:embed="rId5" name="thbad.wav"/>
            </a:hlinkClick>
            <a:hlinkHover r:id="" action="ppaction://noaction">
              <a:snd r:embed="rId6" name="0.wav"/>
            </a:hlinkHover>
          </p:cNvPr>
          <p:cNvSpPr/>
          <p:nvPr/>
        </p:nvSpPr>
        <p:spPr>
          <a:xfrm>
            <a:off x="278605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22" name="Rounded Rectangle 21">
            <a:hlinkClick r:id="rId10" action="ppaction://hlinksldjump">
              <a:snd r:embed="rId5" name="thbad.wav"/>
            </a:hlinkClick>
            <a:hlinkHover r:id="" action="ppaction://noaction">
              <a:snd r:embed="rId6" name="0.wav"/>
            </a:hlinkHover>
          </p:cNvPr>
          <p:cNvSpPr/>
          <p:nvPr/>
        </p:nvSpPr>
        <p:spPr>
          <a:xfrm>
            <a:off x="242886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23" name="Rounded Rectangle 22">
            <a:hlinkClick r:id="rId11" action="ppaction://hlinksldjump">
              <a:snd r:embed="rId5" name="thbad.wav"/>
            </a:hlinkClick>
            <a:hlinkHover r:id="" action="ppaction://noaction">
              <a:snd r:embed="rId6" name="0.wav"/>
            </a:hlinkHover>
          </p:cNvPr>
          <p:cNvSpPr/>
          <p:nvPr/>
        </p:nvSpPr>
        <p:spPr>
          <a:xfrm>
            <a:off x="207167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24" name="Rounded Rectangle 23">
            <a:hlinkClick r:id="rId12" action="ppaction://hlinksldjump">
              <a:snd r:embed="rId5" name="thbad.wav"/>
            </a:hlinkClick>
            <a:hlinkHover r:id="" action="ppaction://noaction">
              <a:snd r:embed="rId6" name="0.wav"/>
            </a:hlinkHover>
          </p:cNvPr>
          <p:cNvSpPr/>
          <p:nvPr/>
        </p:nvSpPr>
        <p:spPr>
          <a:xfrm>
            <a:off x="171448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25" name="Rounded Rectangle 24">
            <a:hlinkClick r:id="rId13" action="ppaction://hlinksldjump">
              <a:snd r:embed="rId5" name="thbad.wav"/>
            </a:hlinkClick>
            <a:hlinkHover r:id="" action="ppaction://noaction">
              <a:snd r:embed="rId6" name="0.wav"/>
            </a:hlinkHover>
          </p:cNvPr>
          <p:cNvSpPr/>
          <p:nvPr/>
        </p:nvSpPr>
        <p:spPr>
          <a:xfrm>
            <a:off x="135729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27" name="Rounded Rectangle 26">
            <a:hlinkClick r:id="rId14" action="ppaction://hlinksldjump">
              <a:snd r:embed="rId5" name="thbad.wav"/>
            </a:hlinkClick>
            <a:hlinkHover r:id="" action="ppaction://noaction">
              <a:snd r:embed="rId6" name="0.wav"/>
            </a:hlinkHover>
          </p:cNvPr>
          <p:cNvSpPr/>
          <p:nvPr/>
        </p:nvSpPr>
        <p:spPr>
          <a:xfrm>
            <a:off x="1000100"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28" name="Rounded Rectangle 27">
            <a:hlinkClick r:id="rId15" action="ppaction://hlinksldjump">
              <a:snd r:embed="rId5" name="thbad.wav"/>
            </a:hlinkClick>
            <a:hlinkHover r:id="" action="ppaction://noaction">
              <a:snd r:embed="rId6" name="0.wav"/>
            </a:hlinkHover>
          </p:cNvPr>
          <p:cNvSpPr/>
          <p:nvPr/>
        </p:nvSpPr>
        <p:spPr>
          <a:xfrm>
            <a:off x="64291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29" name="Rounded Rectangle 28">
            <a:hlinkClick r:id="rId16" action="ppaction://hlinksldjump">
              <a:snd r:embed="rId5" name="thbad.wav"/>
            </a:hlinkClick>
            <a:hlinkHover r:id="" action="ppaction://noaction">
              <a:snd r:embed="rId6" name="0.wav"/>
            </a:hlinkHover>
          </p:cNvPr>
          <p:cNvSpPr/>
          <p:nvPr/>
        </p:nvSpPr>
        <p:spPr>
          <a:xfrm>
            <a:off x="28572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0-#ppt_w/2"/>
                                          </p:val>
                                        </p:tav>
                                        <p:tav tm="100000">
                                          <p:val>
                                            <p:strVal val="#ppt_x"/>
                                          </p:val>
                                        </p:tav>
                                      </p:tavLst>
                                    </p:anim>
                                    <p:anim calcmode="lin" valueType="num">
                                      <p:cBhvr additive="base">
                                        <p:cTn id="32" dur="1000" fill="hold"/>
                                        <p:tgtEl>
                                          <p:spTgt spid="15"/>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22"/>
                                        </p:tgtEl>
                                        <p:attrNameLst>
                                          <p:attrName>style.visibility</p:attrName>
                                        </p:attrNameLst>
                                      </p:cBhvr>
                                      <p:to>
                                        <p:strVal val="visible"/>
                                      </p:to>
                                    </p:set>
                                    <p:anim calcmode="lin" valueType="num">
                                      <p:cBhvr additive="base">
                                        <p:cTn id="35" dur="1000" fill="hold"/>
                                        <p:tgtEl>
                                          <p:spTgt spid="22"/>
                                        </p:tgtEl>
                                        <p:attrNameLst>
                                          <p:attrName>ppt_x</p:attrName>
                                        </p:attrNameLst>
                                      </p:cBhvr>
                                      <p:tavLst>
                                        <p:tav tm="0">
                                          <p:val>
                                            <p:strVal val="0-#ppt_w/2"/>
                                          </p:val>
                                        </p:tav>
                                        <p:tav tm="100000">
                                          <p:val>
                                            <p:strVal val="#ppt_x"/>
                                          </p:val>
                                        </p:tav>
                                      </p:tavLst>
                                    </p:anim>
                                    <p:anim calcmode="lin" valueType="num">
                                      <p:cBhvr additive="base">
                                        <p:cTn id="36" dur="1000" fill="hold"/>
                                        <p:tgtEl>
                                          <p:spTgt spid="22"/>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23"/>
                                        </p:tgtEl>
                                        <p:attrNameLst>
                                          <p:attrName>style.visibility</p:attrName>
                                        </p:attrNameLst>
                                      </p:cBhvr>
                                      <p:to>
                                        <p:strVal val="visible"/>
                                      </p:to>
                                    </p:set>
                                    <p:anim calcmode="lin" valueType="num">
                                      <p:cBhvr additive="base">
                                        <p:cTn id="39" dur="1000" fill="hold"/>
                                        <p:tgtEl>
                                          <p:spTgt spid="23"/>
                                        </p:tgtEl>
                                        <p:attrNameLst>
                                          <p:attrName>ppt_x</p:attrName>
                                        </p:attrNameLst>
                                      </p:cBhvr>
                                      <p:tavLst>
                                        <p:tav tm="0">
                                          <p:val>
                                            <p:strVal val="0-#ppt_w/2"/>
                                          </p:val>
                                        </p:tav>
                                        <p:tav tm="100000">
                                          <p:val>
                                            <p:strVal val="#ppt_x"/>
                                          </p:val>
                                        </p:tav>
                                      </p:tavLst>
                                    </p:anim>
                                    <p:anim calcmode="lin" valueType="num">
                                      <p:cBhvr additive="base">
                                        <p:cTn id="40" dur="1000" fill="hold"/>
                                        <p:tgtEl>
                                          <p:spTgt spid="23"/>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24"/>
                                        </p:tgtEl>
                                        <p:attrNameLst>
                                          <p:attrName>style.visibility</p:attrName>
                                        </p:attrNameLst>
                                      </p:cBhvr>
                                      <p:to>
                                        <p:strVal val="visible"/>
                                      </p:to>
                                    </p:set>
                                    <p:anim calcmode="lin" valueType="num">
                                      <p:cBhvr additive="base">
                                        <p:cTn id="43" dur="1000" fill="hold"/>
                                        <p:tgtEl>
                                          <p:spTgt spid="24"/>
                                        </p:tgtEl>
                                        <p:attrNameLst>
                                          <p:attrName>ppt_x</p:attrName>
                                        </p:attrNameLst>
                                      </p:cBhvr>
                                      <p:tavLst>
                                        <p:tav tm="0">
                                          <p:val>
                                            <p:strVal val="0-#ppt_w/2"/>
                                          </p:val>
                                        </p:tav>
                                        <p:tav tm="100000">
                                          <p:val>
                                            <p:strVal val="#ppt_x"/>
                                          </p:val>
                                        </p:tav>
                                      </p:tavLst>
                                    </p:anim>
                                    <p:anim calcmode="lin" valueType="num">
                                      <p:cBhvr additive="base">
                                        <p:cTn id="44" dur="1000" fill="hold"/>
                                        <p:tgtEl>
                                          <p:spTgt spid="24"/>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 calcmode="lin" valueType="num">
                                      <p:cBhvr additive="base">
                                        <p:cTn id="47" dur="1000" fill="hold"/>
                                        <p:tgtEl>
                                          <p:spTgt spid="25"/>
                                        </p:tgtEl>
                                        <p:attrNameLst>
                                          <p:attrName>ppt_x</p:attrName>
                                        </p:attrNameLst>
                                      </p:cBhvr>
                                      <p:tavLst>
                                        <p:tav tm="0">
                                          <p:val>
                                            <p:strVal val="0-#ppt_w/2"/>
                                          </p:val>
                                        </p:tav>
                                        <p:tav tm="100000">
                                          <p:val>
                                            <p:strVal val="#ppt_x"/>
                                          </p:val>
                                        </p:tav>
                                      </p:tavLst>
                                    </p:anim>
                                    <p:anim calcmode="lin" valueType="num">
                                      <p:cBhvr additive="base">
                                        <p:cTn id="48" dur="1000" fill="hold"/>
                                        <p:tgtEl>
                                          <p:spTgt spid="25"/>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27"/>
                                        </p:tgtEl>
                                        <p:attrNameLst>
                                          <p:attrName>style.visibility</p:attrName>
                                        </p:attrNameLst>
                                      </p:cBhvr>
                                      <p:to>
                                        <p:strVal val="visible"/>
                                      </p:to>
                                    </p:set>
                                    <p:anim calcmode="lin" valueType="num">
                                      <p:cBhvr additive="base">
                                        <p:cTn id="51" dur="1000" fill="hold"/>
                                        <p:tgtEl>
                                          <p:spTgt spid="27"/>
                                        </p:tgtEl>
                                        <p:attrNameLst>
                                          <p:attrName>ppt_x</p:attrName>
                                        </p:attrNameLst>
                                      </p:cBhvr>
                                      <p:tavLst>
                                        <p:tav tm="0">
                                          <p:val>
                                            <p:strVal val="0-#ppt_w/2"/>
                                          </p:val>
                                        </p:tav>
                                        <p:tav tm="100000">
                                          <p:val>
                                            <p:strVal val="#ppt_x"/>
                                          </p:val>
                                        </p:tav>
                                      </p:tavLst>
                                    </p:anim>
                                    <p:anim calcmode="lin" valueType="num">
                                      <p:cBhvr additive="base">
                                        <p:cTn id="52" dur="1000" fill="hold"/>
                                        <p:tgtEl>
                                          <p:spTgt spid="27"/>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28"/>
                                        </p:tgtEl>
                                        <p:attrNameLst>
                                          <p:attrName>style.visibility</p:attrName>
                                        </p:attrNameLst>
                                      </p:cBhvr>
                                      <p:to>
                                        <p:strVal val="visible"/>
                                      </p:to>
                                    </p:set>
                                    <p:anim calcmode="lin" valueType="num">
                                      <p:cBhvr additive="base">
                                        <p:cTn id="55" dur="1000" fill="hold"/>
                                        <p:tgtEl>
                                          <p:spTgt spid="28"/>
                                        </p:tgtEl>
                                        <p:attrNameLst>
                                          <p:attrName>ppt_x</p:attrName>
                                        </p:attrNameLst>
                                      </p:cBhvr>
                                      <p:tavLst>
                                        <p:tav tm="0">
                                          <p:val>
                                            <p:strVal val="0-#ppt_w/2"/>
                                          </p:val>
                                        </p:tav>
                                        <p:tav tm="100000">
                                          <p:val>
                                            <p:strVal val="#ppt_x"/>
                                          </p:val>
                                        </p:tav>
                                      </p:tavLst>
                                    </p:anim>
                                    <p:anim calcmode="lin" valueType="num">
                                      <p:cBhvr additive="base">
                                        <p:cTn id="56" dur="1000" fill="hold"/>
                                        <p:tgtEl>
                                          <p:spTgt spid="28"/>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29"/>
                                        </p:tgtEl>
                                        <p:attrNameLst>
                                          <p:attrName>style.visibility</p:attrName>
                                        </p:attrNameLst>
                                      </p:cBhvr>
                                      <p:to>
                                        <p:strVal val="visible"/>
                                      </p:to>
                                    </p:set>
                                    <p:anim calcmode="lin" valueType="num">
                                      <p:cBhvr additive="base">
                                        <p:cTn id="59" dur="1000" fill="hold"/>
                                        <p:tgtEl>
                                          <p:spTgt spid="29"/>
                                        </p:tgtEl>
                                        <p:attrNameLst>
                                          <p:attrName>ppt_x</p:attrName>
                                        </p:attrNameLst>
                                      </p:cBhvr>
                                      <p:tavLst>
                                        <p:tav tm="0">
                                          <p:val>
                                            <p:strVal val="0-#ppt_w/2"/>
                                          </p:val>
                                        </p:tav>
                                        <p:tav tm="100000">
                                          <p:val>
                                            <p:strVal val="#ppt_x"/>
                                          </p:val>
                                        </p:tav>
                                      </p:tavLst>
                                    </p:anim>
                                    <p:anim calcmode="lin" valueType="num">
                                      <p:cBhvr additive="base">
                                        <p:cTn id="60" dur="1000" fill="hold"/>
                                        <p:tgtEl>
                                          <p:spTgt spid="29"/>
                                        </p:tgtEl>
                                        <p:attrNameLst>
                                          <p:attrName>ppt_y</p:attrName>
                                        </p:attrNameLst>
                                      </p:cBhvr>
                                      <p:tavLst>
                                        <p:tav tm="0">
                                          <p:val>
                                            <p:strVal val="#ppt_y"/>
                                          </p:val>
                                        </p:tav>
                                        <p:tav tm="100000">
                                          <p:val>
                                            <p:strVal val="#ppt_y"/>
                                          </p:val>
                                        </p:tav>
                                      </p:tavLst>
                                    </p:anim>
                                  </p:childTnLst>
                                </p:cTn>
                              </p:par>
                            </p:childTnLst>
                          </p:cTn>
                        </p:par>
                        <p:par>
                          <p:cTn id="61" fill="hold">
                            <p:stCondLst>
                              <p:cond delay="2000"/>
                            </p:stCondLst>
                            <p:childTnLst>
                              <p:par>
                                <p:cTn id="62" presetID="10" presetClass="entr" presetSubtype="0" fill="hold" nodeType="afterEffect">
                                  <p:stCondLst>
                                    <p:cond delay="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1000"/>
                                        <p:tgtEl>
                                          <p:spTgt spid="30"/>
                                        </p:tgtEl>
                                      </p:cBhvr>
                                    </p:animEffect>
                                  </p:childTnLst>
                                </p:cTn>
                              </p:par>
                              <p:par>
                                <p:cTn id="65" presetID="10" presetClass="entr" presetSubtype="0" fill="hold" nodeType="withEffect">
                                  <p:stCondLst>
                                    <p:cond delay="0"/>
                                  </p:stCondLst>
                                  <p:childTnLst>
                                    <p:set>
                                      <p:cBhvr>
                                        <p:cTn id="66" dur="1" fill="hold">
                                          <p:stCondLst>
                                            <p:cond delay="0"/>
                                          </p:stCondLst>
                                        </p:cTn>
                                        <p:tgtEl>
                                          <p:spTgt spid="16"/>
                                        </p:tgtEl>
                                        <p:attrNameLst>
                                          <p:attrName>style.visibility</p:attrName>
                                        </p:attrNameLst>
                                      </p:cBhvr>
                                      <p:to>
                                        <p:strVal val="visible"/>
                                      </p:to>
                                    </p:set>
                                    <p:animEffect transition="in" filter="fade">
                                      <p:cBhvr>
                                        <p:cTn id="67" dur="1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5" grpId="0" animBg="1"/>
      <p:bldP spid="22" grpId="0" animBg="1"/>
      <p:bldP spid="23" grpId="0" animBg="1"/>
      <p:bldP spid="24" grpId="0" animBg="1"/>
      <p:bldP spid="25" grpId="0" animBg="1"/>
      <p:bldP spid="27" grpId="0" animBg="1"/>
      <p:bldP spid="28" grpId="0" animBg="1"/>
      <p:bldP spid="29" grpId="0" animBg="1"/>
    </p:bldLst>
  </p:timing>
</p:sld>
</file>

<file path=ppt/slides/slide341.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ar-SA"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موضوعات پیشنهادی، جهت تدریس با اولویت‌بندی</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16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عقــــــاید</a:t>
                      </a:r>
                      <a:endParaRPr lang="en-US" sz="16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endParaRPr lang="en-US" sz="2000" b="1" kern="1200" dirty="0" smtClean="0">
                        <a:solidFill>
                          <a:schemeClr val="tx1"/>
                        </a:solidFill>
                        <a:latin typeface="+mn-lt"/>
                        <a:ea typeface="+mn-ea"/>
                        <a:cs typeface="B Lotus" pitchFamily="2" charset="-78"/>
                      </a:endParaRPr>
                    </a:p>
                    <a:p>
                      <a:pPr algn="just" rtl="1">
                        <a:lnSpc>
                          <a:spcPct val="150000"/>
                        </a:lnSpc>
                      </a:pPr>
                      <a:endParaRPr lang="en-US" sz="18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234384" y="122418"/>
            <a:ext cx="2110585"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وهشتم</a:t>
            </a:r>
          </a:p>
          <a:p>
            <a:pPr algn="ctr"/>
            <a:r>
              <a:rPr lang="fa-IR" sz="1700" b="1" dirty="0" smtClean="0">
                <a:effectLst>
                  <a:glow rad="101600">
                    <a:schemeClr val="accent3">
                      <a:satMod val="175000"/>
                      <a:alpha val="40000"/>
                    </a:schemeClr>
                  </a:glow>
                </a:effectLst>
                <a:cs typeface="B Mitra" pitchFamily="2" charset="-78"/>
              </a:rPr>
              <a:t>اهداف انتقال مفاهیم دینی</a:t>
            </a:r>
          </a:p>
        </p:txBody>
      </p:sp>
      <p:sp>
        <p:nvSpPr>
          <p:cNvPr id="303105" name="Rectangle 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03108" name="Rectangle 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graphicFrame>
        <p:nvGraphicFramePr>
          <p:cNvPr id="16" name="Table 15"/>
          <p:cNvGraphicFramePr>
            <a:graphicFrameLocks noGrp="1"/>
          </p:cNvGraphicFramePr>
          <p:nvPr/>
        </p:nvGraphicFramePr>
        <p:xfrm>
          <a:off x="392877" y="1643051"/>
          <a:ext cx="8358246" cy="4937127"/>
        </p:xfrm>
        <a:graphic>
          <a:graphicData uri="http://schemas.openxmlformats.org/drawingml/2006/table">
            <a:tbl>
              <a:tblPr rtl="1"/>
              <a:tblGrid>
                <a:gridCol w="717358"/>
                <a:gridCol w="2711027"/>
                <a:gridCol w="4929861"/>
              </a:tblGrid>
              <a:tr h="311364">
                <a:tc gridSpan="2">
                  <a:txBody>
                    <a:bodyPr/>
                    <a:lstStyle/>
                    <a:p>
                      <a:pPr indent="179705" algn="ctr" rtl="1">
                        <a:lnSpc>
                          <a:spcPct val="115000"/>
                        </a:lnSpc>
                        <a:spcAft>
                          <a:spcPts val="0"/>
                        </a:spcAft>
                      </a:pPr>
                      <a:r>
                        <a:rPr lang="ar-SA" sz="1700" dirty="0">
                          <a:latin typeface="Times New Roman"/>
                          <a:ea typeface="Calibri"/>
                          <a:cs typeface="B Lotus" pitchFamily="2" charset="-78"/>
                        </a:rPr>
                        <a:t>موضوع کلّی: عقاید</a:t>
                      </a:r>
                      <a:endParaRPr lang="en-US" sz="1700" dirty="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hMerge="1">
                  <a:txBody>
                    <a:bodyPr/>
                    <a:lstStyle/>
                    <a:p>
                      <a:pPr rtl="1"/>
                      <a:endParaRPr lang="fa-IR"/>
                    </a:p>
                  </a:txBody>
                  <a:tcPr/>
                </a:tc>
                <a:tc>
                  <a:txBody>
                    <a:bodyPr/>
                    <a:lstStyle/>
                    <a:p>
                      <a:pPr indent="179705" algn="ctr" rtl="1">
                        <a:lnSpc>
                          <a:spcPct val="115000"/>
                        </a:lnSpc>
                        <a:spcAft>
                          <a:spcPts val="0"/>
                        </a:spcAft>
                      </a:pPr>
                      <a:r>
                        <a:rPr lang="ar-SA" sz="1700" dirty="0">
                          <a:latin typeface="Times New Roman"/>
                          <a:ea typeface="Calibri"/>
                          <a:cs typeface="B Lotus" pitchFamily="2" charset="-78"/>
                        </a:rPr>
                        <a:t>مقطع: </a:t>
                      </a:r>
                      <a:r>
                        <a:rPr lang="fa-IR" sz="1700" dirty="0" smtClean="0">
                          <a:latin typeface="Times New Roman"/>
                          <a:ea typeface="Calibri"/>
                          <a:cs typeface="B Lotus" pitchFamily="2" charset="-78"/>
                        </a:rPr>
                        <a:t>دبیرستان</a:t>
                      </a:r>
                      <a:endParaRPr lang="en-US" sz="1700" dirty="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r>
              <a:tr h="640173">
                <a:tc>
                  <a:txBody>
                    <a:bodyPr/>
                    <a:lstStyle/>
                    <a:p>
                      <a:pPr indent="179705" algn="ctr" rtl="1">
                        <a:lnSpc>
                          <a:spcPct val="115000"/>
                        </a:lnSpc>
                        <a:spcAft>
                          <a:spcPts val="0"/>
                        </a:spcAft>
                      </a:pPr>
                      <a:r>
                        <a:rPr lang="ar-SA" sz="1700">
                          <a:latin typeface="Times New Roman"/>
                          <a:ea typeface="Calibri"/>
                          <a:cs typeface="B Lotus" pitchFamily="2" charset="-78"/>
                        </a:rPr>
                        <a:t>ردیف</a:t>
                      </a:r>
                      <a:endParaRPr lang="en-US" sz="17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ctr" rtl="1">
                        <a:lnSpc>
                          <a:spcPct val="115000"/>
                        </a:lnSpc>
                        <a:spcAft>
                          <a:spcPts val="0"/>
                        </a:spcAft>
                      </a:pPr>
                      <a:r>
                        <a:rPr lang="ar-SA" sz="1700">
                          <a:latin typeface="Times New Roman"/>
                          <a:ea typeface="Calibri"/>
                          <a:cs typeface="B Lotus" pitchFamily="2" charset="-78"/>
                        </a:rPr>
                        <a:t>ترتیب دروس</a:t>
                      </a:r>
                      <a:endParaRPr lang="en-US" sz="17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ctr" rtl="1">
                        <a:lnSpc>
                          <a:spcPct val="115000"/>
                        </a:lnSpc>
                        <a:spcAft>
                          <a:spcPts val="0"/>
                        </a:spcAft>
                      </a:pPr>
                      <a:r>
                        <a:rPr lang="ar-SA" sz="1700" dirty="0">
                          <a:latin typeface="Times New Roman"/>
                          <a:ea typeface="Calibri"/>
                          <a:cs typeface="B Lotus" pitchFamily="2" charset="-78"/>
                        </a:rPr>
                        <a:t>ریز موضوعات</a:t>
                      </a:r>
                      <a:endParaRPr lang="en-US" sz="17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482819">
                <a:tc>
                  <a:txBody>
                    <a:bodyPr/>
                    <a:lstStyle/>
                    <a:p>
                      <a:pPr indent="179705" algn="r" rtl="1">
                        <a:lnSpc>
                          <a:spcPct val="115000"/>
                        </a:lnSpc>
                        <a:spcAft>
                          <a:spcPts val="0"/>
                        </a:spcAft>
                      </a:pPr>
                      <a:r>
                        <a:rPr lang="ar-SA" sz="1400">
                          <a:latin typeface="Times New Roman"/>
                          <a:ea typeface="Calibri"/>
                          <a:cs typeface="B Lotus" pitchFamily="2" charset="-78"/>
                        </a:rPr>
                        <a:t>1</a:t>
                      </a:r>
                      <a:endParaRPr lang="en-US" sz="14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400">
                          <a:latin typeface="Times New Roman"/>
                          <a:ea typeface="Calibri"/>
                          <a:cs typeface="B Lotus" pitchFamily="2" charset="-78"/>
                        </a:rPr>
                        <a:t>شیطان شناسی</a:t>
                      </a:r>
                      <a:endParaRPr lang="en-US" sz="14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400" dirty="0">
                          <a:latin typeface="Times New Roman"/>
                          <a:ea typeface="Calibri"/>
                          <a:cs typeface="B Lotus" pitchFamily="2" charset="-78"/>
                        </a:rPr>
                        <a:t>داستان حضرت آدم</a:t>
                      </a:r>
                      <a:r>
                        <a:rPr lang="en-US" sz="1400" dirty="0">
                          <a:latin typeface="Roumouz"/>
                          <a:ea typeface="Calibri"/>
                          <a:cs typeface="B Lotus" pitchFamily="2" charset="-78"/>
                        </a:rPr>
                        <a:t>%</a:t>
                      </a:r>
                      <a:r>
                        <a:rPr lang="ar-SA" sz="1400" dirty="0">
                          <a:latin typeface="Times New Roman"/>
                          <a:ea typeface="Calibri"/>
                          <a:cs typeface="B Lotus" pitchFamily="2" charset="-78"/>
                        </a:rPr>
                        <a:t> و سجده نکردن شیطان بر او و قسمخوردن شیطان برای گمراه نمودن انسان‏</a:t>
                      </a:r>
                      <a:r>
                        <a:rPr lang="ar-SA" sz="1400" dirty="0" smtClean="0">
                          <a:latin typeface="Times New Roman"/>
                          <a:ea typeface="Calibri"/>
                          <a:cs typeface="B Lotus" pitchFamily="2" charset="-78"/>
                        </a:rPr>
                        <a:t>ها</a:t>
                      </a:r>
                      <a:r>
                        <a:rPr lang="fa-IR" sz="1400" baseline="0" dirty="0" smtClean="0">
                          <a:latin typeface="Times New Roman"/>
                          <a:ea typeface="Calibri"/>
                          <a:cs typeface="B Lotus" pitchFamily="2" charset="-78"/>
                        </a:rPr>
                        <a:t> ، </a:t>
                      </a:r>
                      <a:r>
                        <a:rPr lang="ar-SA" sz="1400" dirty="0" smtClean="0">
                          <a:latin typeface="Times New Roman"/>
                          <a:ea typeface="Calibri"/>
                          <a:cs typeface="B Lotus" pitchFamily="2" charset="-78"/>
                        </a:rPr>
                        <a:t>ایمان </a:t>
                      </a:r>
                      <a:r>
                        <a:rPr lang="ar-SA" sz="1400" dirty="0">
                          <a:latin typeface="Times New Roman"/>
                          <a:ea typeface="Calibri"/>
                          <a:cs typeface="B Lotus" pitchFamily="2" charset="-78"/>
                        </a:rPr>
                        <a:t>به وجود شیطان.</a:t>
                      </a:r>
                      <a:endParaRPr lang="en-US" sz="14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11364">
                <a:tc>
                  <a:txBody>
                    <a:bodyPr/>
                    <a:lstStyle/>
                    <a:p>
                      <a:pPr indent="179705" algn="r" rtl="1">
                        <a:lnSpc>
                          <a:spcPct val="115000"/>
                        </a:lnSpc>
                        <a:spcAft>
                          <a:spcPts val="0"/>
                        </a:spcAft>
                      </a:pPr>
                      <a:r>
                        <a:rPr lang="ar-SA" sz="1400">
                          <a:latin typeface="Times New Roman"/>
                          <a:ea typeface="Calibri"/>
                          <a:cs typeface="B Lotus" pitchFamily="2" charset="-78"/>
                        </a:rPr>
                        <a:t>2</a:t>
                      </a:r>
                      <a:endParaRPr lang="en-US" sz="14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400">
                          <a:latin typeface="Times New Roman"/>
                          <a:ea typeface="Calibri"/>
                          <a:cs typeface="B Lotus" pitchFamily="2" charset="-78"/>
                        </a:rPr>
                        <a:t>قهار و جبار بودن خدا</a:t>
                      </a:r>
                      <a:endParaRPr lang="en-US" sz="14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400">
                          <a:latin typeface="Times New Roman"/>
                          <a:ea typeface="Calibri"/>
                          <a:cs typeface="B Lotus" pitchFamily="2" charset="-78"/>
                        </a:rPr>
                        <a:t>خداوند اضافه بر این‏که مهربان است، قهّار و جبّار نیز هست، پس...</a:t>
                      </a:r>
                      <a:endParaRPr lang="en-US" sz="14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11364">
                <a:tc>
                  <a:txBody>
                    <a:bodyPr/>
                    <a:lstStyle/>
                    <a:p>
                      <a:pPr indent="179705" algn="r" rtl="1">
                        <a:lnSpc>
                          <a:spcPct val="115000"/>
                        </a:lnSpc>
                        <a:spcAft>
                          <a:spcPts val="0"/>
                        </a:spcAft>
                      </a:pPr>
                      <a:r>
                        <a:rPr lang="ar-SA" sz="1400">
                          <a:latin typeface="Times New Roman"/>
                          <a:ea typeface="Calibri"/>
                          <a:cs typeface="B Lotus" pitchFamily="2" charset="-78"/>
                        </a:rPr>
                        <a:t>3</a:t>
                      </a:r>
                      <a:endParaRPr lang="en-US" sz="14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400">
                          <a:latin typeface="Times New Roman"/>
                          <a:ea typeface="Calibri"/>
                          <a:cs typeface="B Lotus" pitchFamily="2" charset="-78"/>
                        </a:rPr>
                        <a:t>ایمان </a:t>
                      </a:r>
                      <a:endParaRPr lang="en-US" sz="14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400">
                          <a:latin typeface="Times New Roman"/>
                          <a:ea typeface="Calibri"/>
                          <a:cs typeface="B Lotus" pitchFamily="2" charset="-78"/>
                        </a:rPr>
                        <a:t>مراتب ایمان و راه‏های تقویت آن</a:t>
                      </a:r>
                      <a:endParaRPr lang="en-US" sz="14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11364">
                <a:tc>
                  <a:txBody>
                    <a:bodyPr/>
                    <a:lstStyle/>
                    <a:p>
                      <a:pPr indent="179705" algn="r" rtl="1">
                        <a:lnSpc>
                          <a:spcPct val="115000"/>
                        </a:lnSpc>
                        <a:spcAft>
                          <a:spcPts val="0"/>
                        </a:spcAft>
                      </a:pPr>
                      <a:r>
                        <a:rPr lang="ar-SA" sz="1400">
                          <a:latin typeface="Times New Roman"/>
                          <a:ea typeface="Calibri"/>
                          <a:cs typeface="B Lotus" pitchFamily="2" charset="-78"/>
                        </a:rPr>
                        <a:t>4</a:t>
                      </a:r>
                      <a:endParaRPr lang="en-US" sz="14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400">
                          <a:latin typeface="Times New Roman"/>
                          <a:ea typeface="Calibri"/>
                          <a:cs typeface="B Lotus" pitchFamily="2" charset="-78"/>
                        </a:rPr>
                        <a:t>یقین</a:t>
                      </a:r>
                      <a:endParaRPr lang="en-US" sz="14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400">
                          <a:latin typeface="Times New Roman"/>
                          <a:ea typeface="Calibri"/>
                          <a:cs typeface="B Lotus" pitchFamily="2" charset="-78"/>
                        </a:rPr>
                        <a:t>تعریف یقینو راه‏های رسیدن به آن</a:t>
                      </a:r>
                      <a:endParaRPr lang="en-US" sz="14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563298">
                <a:tc>
                  <a:txBody>
                    <a:bodyPr/>
                    <a:lstStyle/>
                    <a:p>
                      <a:pPr indent="179705" algn="r" rtl="1">
                        <a:lnSpc>
                          <a:spcPct val="115000"/>
                        </a:lnSpc>
                        <a:spcAft>
                          <a:spcPts val="0"/>
                        </a:spcAft>
                      </a:pPr>
                      <a:r>
                        <a:rPr lang="ar-SA" sz="1400">
                          <a:latin typeface="Times New Roman"/>
                          <a:ea typeface="Calibri"/>
                          <a:cs typeface="B Lotus" pitchFamily="2" charset="-78"/>
                        </a:rPr>
                        <a:t>5</a:t>
                      </a:r>
                      <a:endParaRPr lang="en-US" sz="14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400">
                          <a:latin typeface="Times New Roman"/>
                          <a:ea typeface="Calibri"/>
                          <a:cs typeface="B Lotus" pitchFamily="2" charset="-78"/>
                        </a:rPr>
                        <a:t>توکّل و توسّل</a:t>
                      </a:r>
                      <a:endParaRPr lang="en-US" sz="14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400">
                          <a:latin typeface="Times New Roman"/>
                          <a:ea typeface="Calibri"/>
                          <a:cs typeface="B Lotus" pitchFamily="2" charset="-78"/>
                        </a:rPr>
                        <a:t>چیستی، چرایی و چگونگی</a:t>
                      </a:r>
                      <a:endParaRPr lang="en-US" sz="14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11364">
                <a:tc>
                  <a:txBody>
                    <a:bodyPr/>
                    <a:lstStyle/>
                    <a:p>
                      <a:pPr indent="179705" algn="r" rtl="1">
                        <a:lnSpc>
                          <a:spcPct val="115000"/>
                        </a:lnSpc>
                        <a:spcAft>
                          <a:spcPts val="0"/>
                        </a:spcAft>
                      </a:pPr>
                      <a:r>
                        <a:rPr lang="ar-SA" sz="1400">
                          <a:latin typeface="Times New Roman"/>
                          <a:ea typeface="Calibri"/>
                          <a:cs typeface="B Lotus" pitchFamily="2" charset="-78"/>
                        </a:rPr>
                        <a:t>6</a:t>
                      </a:r>
                      <a:endParaRPr lang="en-US" sz="14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400">
                          <a:latin typeface="Times New Roman"/>
                          <a:ea typeface="Calibri"/>
                          <a:cs typeface="B Lotus" pitchFamily="2" charset="-78"/>
                        </a:rPr>
                        <a:t>شرک</a:t>
                      </a:r>
                      <a:endParaRPr lang="en-US" sz="14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400">
                          <a:latin typeface="Times New Roman"/>
                          <a:ea typeface="Calibri"/>
                          <a:cs typeface="B Lotus" pitchFamily="2" charset="-78"/>
                        </a:rPr>
                        <a:t>چیستی، چرایی</a:t>
                      </a:r>
                      <a:endParaRPr lang="en-US" sz="14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11364">
                <a:tc>
                  <a:txBody>
                    <a:bodyPr/>
                    <a:lstStyle/>
                    <a:p>
                      <a:pPr indent="179705" algn="r" rtl="1">
                        <a:lnSpc>
                          <a:spcPct val="115000"/>
                        </a:lnSpc>
                        <a:spcAft>
                          <a:spcPts val="0"/>
                        </a:spcAft>
                      </a:pPr>
                      <a:r>
                        <a:rPr lang="ar-SA" sz="1400">
                          <a:latin typeface="Times New Roman"/>
                          <a:ea typeface="Calibri"/>
                          <a:cs typeface="B Lotus" pitchFamily="2" charset="-78"/>
                        </a:rPr>
                        <a:t>7</a:t>
                      </a:r>
                      <a:endParaRPr lang="en-US" sz="14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400">
                          <a:latin typeface="Times New Roman"/>
                          <a:ea typeface="Calibri"/>
                          <a:cs typeface="B Lotus" pitchFamily="2" charset="-78"/>
                        </a:rPr>
                        <a:t>برهان علّیّت</a:t>
                      </a:r>
                      <a:endParaRPr lang="en-US" sz="14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400">
                          <a:latin typeface="Times New Roman"/>
                          <a:ea typeface="Calibri"/>
                          <a:cs typeface="B Lotus" pitchFamily="2" charset="-78"/>
                        </a:rPr>
                        <a:t>اثبات وجود خدا بر اساس برهان علّیّت.</a:t>
                      </a:r>
                      <a:endParaRPr lang="en-US" sz="14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563298">
                <a:tc>
                  <a:txBody>
                    <a:bodyPr/>
                    <a:lstStyle/>
                    <a:p>
                      <a:pPr indent="179705" algn="r" rtl="1">
                        <a:lnSpc>
                          <a:spcPct val="115000"/>
                        </a:lnSpc>
                        <a:spcAft>
                          <a:spcPts val="0"/>
                        </a:spcAft>
                      </a:pPr>
                      <a:r>
                        <a:rPr lang="ar-SA" sz="1400">
                          <a:latin typeface="Times New Roman"/>
                          <a:ea typeface="Calibri"/>
                          <a:cs typeface="B Lotus" pitchFamily="2" charset="-78"/>
                        </a:rPr>
                        <a:t>8</a:t>
                      </a:r>
                      <a:endParaRPr lang="en-US" sz="14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400">
                          <a:latin typeface="Times New Roman"/>
                          <a:ea typeface="Calibri"/>
                          <a:cs typeface="B Lotus" pitchFamily="2" charset="-78"/>
                        </a:rPr>
                        <a:t>برهان فطرت</a:t>
                      </a:r>
                      <a:endParaRPr lang="en-US" sz="14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400">
                          <a:latin typeface="Times New Roman"/>
                          <a:ea typeface="Calibri"/>
                          <a:cs typeface="B Lotus" pitchFamily="2" charset="-78"/>
                        </a:rPr>
                        <a:t>تمامانسان‏ها در عمق جان خود، خدا را می‌یابند.</a:t>
                      </a:r>
                      <a:endParaRPr lang="en-US" sz="14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11364">
                <a:tc>
                  <a:txBody>
                    <a:bodyPr/>
                    <a:lstStyle/>
                    <a:p>
                      <a:pPr indent="179705" algn="r" rtl="1">
                        <a:lnSpc>
                          <a:spcPct val="115000"/>
                        </a:lnSpc>
                        <a:spcAft>
                          <a:spcPts val="0"/>
                        </a:spcAft>
                      </a:pPr>
                      <a:r>
                        <a:rPr lang="ar-SA" sz="1400">
                          <a:latin typeface="Times New Roman"/>
                          <a:ea typeface="Calibri"/>
                          <a:cs typeface="B Lotus" pitchFamily="2" charset="-78"/>
                        </a:rPr>
                        <a:t>9</a:t>
                      </a:r>
                      <a:endParaRPr lang="en-US" sz="14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400">
                          <a:latin typeface="Times New Roman"/>
                          <a:ea typeface="Calibri"/>
                          <a:cs typeface="B Lotus" pitchFamily="2" charset="-78"/>
                        </a:rPr>
                        <a:t>ملائکه</a:t>
                      </a:r>
                      <a:endParaRPr lang="en-US" sz="14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400">
                          <a:latin typeface="Times New Roman"/>
                          <a:ea typeface="Calibri"/>
                          <a:cs typeface="B Lotus" pitchFamily="2" charset="-78"/>
                        </a:rPr>
                        <a:t>یکی از مصادیق ایمان به غیب، ایمان به وجود ملایکه است.</a:t>
                      </a:r>
                      <a:endParaRPr lang="en-US" sz="14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500082">
                <a:tc>
                  <a:txBody>
                    <a:bodyPr/>
                    <a:lstStyle/>
                    <a:p>
                      <a:pPr indent="179705" algn="r" rtl="1">
                        <a:lnSpc>
                          <a:spcPct val="115000"/>
                        </a:lnSpc>
                        <a:spcAft>
                          <a:spcPts val="0"/>
                        </a:spcAft>
                      </a:pPr>
                      <a:r>
                        <a:rPr lang="ar-SA" sz="1400">
                          <a:latin typeface="Times New Roman"/>
                          <a:ea typeface="Calibri"/>
                          <a:cs typeface="B Lotus" pitchFamily="2" charset="-78"/>
                        </a:rPr>
                        <a:t>10</a:t>
                      </a:r>
                      <a:endParaRPr lang="en-US" sz="14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400">
                          <a:latin typeface="Times New Roman"/>
                          <a:ea typeface="Calibri"/>
                          <a:cs typeface="B Lotus" pitchFamily="2" charset="-78"/>
                        </a:rPr>
                        <a:t>قضا و قدر</a:t>
                      </a:r>
                      <a:endParaRPr lang="en-US" sz="14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400" dirty="0">
                          <a:latin typeface="Times New Roman"/>
                          <a:ea typeface="Calibri"/>
                          <a:cs typeface="B Lotus" pitchFamily="2" charset="-78"/>
                        </a:rPr>
                        <a:t>چیستی، </a:t>
                      </a:r>
                      <a:r>
                        <a:rPr lang="ar-SA" sz="1400" dirty="0" smtClean="0">
                          <a:latin typeface="Times New Roman"/>
                          <a:ea typeface="Calibri"/>
                          <a:cs typeface="B Lotus" pitchFamily="2" charset="-78"/>
                        </a:rPr>
                        <a:t>چرایی،</a:t>
                      </a:r>
                      <a:r>
                        <a:rPr lang="fa-IR" sz="1400" baseline="0" dirty="0" smtClean="0">
                          <a:latin typeface="Times New Roman"/>
                          <a:ea typeface="Calibri"/>
                          <a:cs typeface="B Lotus" pitchFamily="2" charset="-78"/>
                        </a:rPr>
                        <a:t> ، </a:t>
                      </a:r>
                      <a:r>
                        <a:rPr lang="ar-SA" sz="1400" dirty="0" smtClean="0">
                          <a:latin typeface="Times New Roman"/>
                          <a:ea typeface="Calibri"/>
                          <a:cs typeface="B Lotus" pitchFamily="2" charset="-78"/>
                        </a:rPr>
                        <a:t>نظام </a:t>
                      </a:r>
                      <a:r>
                        <a:rPr lang="ar-SA" sz="1400" dirty="0">
                          <a:latin typeface="Times New Roman"/>
                          <a:ea typeface="Calibri"/>
                          <a:cs typeface="B Lotus" pitchFamily="2" charset="-78"/>
                        </a:rPr>
                        <a:t>احسن آفرینش، بر اساس حکمت، قضا و قدر است.</a:t>
                      </a:r>
                      <a:endParaRPr lang="en-US" sz="14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bl>
          </a:graphicData>
        </a:graphic>
      </p:graphicFrame>
      <p:sp>
        <p:nvSpPr>
          <p:cNvPr id="15" name="Rounded Rectangle 14">
            <a:hlinkClick r:id="rId9" action="ppaction://hlinksldjump">
              <a:snd r:embed="rId5" name="thbad.wav"/>
            </a:hlinkClick>
            <a:hlinkHover r:id="" action="ppaction://noaction">
              <a:snd r:embed="rId6" name="0.wav"/>
            </a:hlinkHover>
          </p:cNvPr>
          <p:cNvSpPr/>
          <p:nvPr/>
        </p:nvSpPr>
        <p:spPr>
          <a:xfrm>
            <a:off x="278605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0" action="ppaction://hlinksldjump">
              <a:snd r:embed="rId5" name="thbad.wav"/>
            </a:hlinkClick>
            <a:hlinkHover r:id="" action="ppaction://noaction">
              <a:snd r:embed="rId6" name="0.wav"/>
            </a:hlinkHover>
          </p:cNvPr>
          <p:cNvSpPr/>
          <p:nvPr/>
        </p:nvSpPr>
        <p:spPr>
          <a:xfrm>
            <a:off x="242886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1" action="ppaction://hlinksldjump">
              <a:snd r:embed="rId5" name="thbad.wav"/>
            </a:hlinkClick>
            <a:hlinkHover r:id="" action="ppaction://noaction">
              <a:snd r:embed="rId6" name="0.wav"/>
            </a:hlinkHover>
          </p:cNvPr>
          <p:cNvSpPr/>
          <p:nvPr/>
        </p:nvSpPr>
        <p:spPr>
          <a:xfrm>
            <a:off x="207167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9" name="Rounded Rectangle 18">
            <a:hlinkClick r:id="rId12" action="ppaction://hlinksldjump">
              <a:snd r:embed="rId5" name="thbad.wav"/>
            </a:hlinkClick>
            <a:hlinkHover r:id="" action="ppaction://noaction">
              <a:snd r:embed="rId6" name="0.wav"/>
            </a:hlinkHover>
          </p:cNvPr>
          <p:cNvSpPr/>
          <p:nvPr/>
        </p:nvSpPr>
        <p:spPr>
          <a:xfrm>
            <a:off x="171448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20" name="Rounded Rectangle 19">
            <a:hlinkClick r:id="rId13" action="ppaction://hlinksldjump">
              <a:snd r:embed="rId5" name="thbad.wav"/>
            </a:hlinkClick>
            <a:hlinkHover r:id="" action="ppaction://noaction">
              <a:snd r:embed="rId6" name="0.wav"/>
            </a:hlinkHover>
          </p:cNvPr>
          <p:cNvSpPr/>
          <p:nvPr/>
        </p:nvSpPr>
        <p:spPr>
          <a:xfrm>
            <a:off x="135729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22" name="Rounded Rectangle 21">
            <a:hlinkClick r:id="rId14" action="ppaction://hlinksldjump">
              <a:snd r:embed="rId5" name="thbad.wav"/>
            </a:hlinkClick>
            <a:hlinkHover r:id="" action="ppaction://noaction">
              <a:snd r:embed="rId6" name="0.wav"/>
            </a:hlinkHover>
          </p:cNvPr>
          <p:cNvSpPr/>
          <p:nvPr/>
        </p:nvSpPr>
        <p:spPr>
          <a:xfrm>
            <a:off x="100010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23" name="Rounded Rectangle 22">
            <a:hlinkClick r:id="rId15" action="ppaction://hlinksldjump">
              <a:snd r:embed="rId5" name="thbad.wav"/>
            </a:hlinkClick>
            <a:hlinkHover r:id="" action="ppaction://noaction">
              <a:snd r:embed="rId6" name="0.wav"/>
            </a:hlinkHover>
          </p:cNvPr>
          <p:cNvSpPr/>
          <p:nvPr/>
        </p:nvSpPr>
        <p:spPr>
          <a:xfrm>
            <a:off x="642910"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24" name="Rounded Rectangle 23">
            <a:hlinkClick r:id="rId16" action="ppaction://hlinksldjump">
              <a:snd r:embed="rId5" name="thbad.wav"/>
            </a:hlinkClick>
            <a:hlinkHover r:id="" action="ppaction://noaction">
              <a:snd r:embed="rId6" name="0.wav"/>
            </a:hlinkHover>
          </p:cNvPr>
          <p:cNvSpPr/>
          <p:nvPr/>
        </p:nvSpPr>
        <p:spPr>
          <a:xfrm>
            <a:off x="28572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0-#ppt_w/2"/>
                                          </p:val>
                                        </p:tav>
                                        <p:tav tm="100000">
                                          <p:val>
                                            <p:strVal val="#ppt_x"/>
                                          </p:val>
                                        </p:tav>
                                      </p:tavLst>
                                    </p:anim>
                                    <p:anim calcmode="lin" valueType="num">
                                      <p:cBhvr additive="base">
                                        <p:cTn id="32" dur="1000" fill="hold"/>
                                        <p:tgtEl>
                                          <p:spTgt spid="15"/>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7"/>
                                        </p:tgtEl>
                                        <p:attrNameLst>
                                          <p:attrName>style.visibility</p:attrName>
                                        </p:attrNameLst>
                                      </p:cBhvr>
                                      <p:to>
                                        <p:strVal val="visible"/>
                                      </p:to>
                                    </p:set>
                                    <p:anim calcmode="lin" valueType="num">
                                      <p:cBhvr additive="base">
                                        <p:cTn id="35" dur="1000" fill="hold"/>
                                        <p:tgtEl>
                                          <p:spTgt spid="17"/>
                                        </p:tgtEl>
                                        <p:attrNameLst>
                                          <p:attrName>ppt_x</p:attrName>
                                        </p:attrNameLst>
                                      </p:cBhvr>
                                      <p:tavLst>
                                        <p:tav tm="0">
                                          <p:val>
                                            <p:strVal val="0-#ppt_w/2"/>
                                          </p:val>
                                        </p:tav>
                                        <p:tav tm="100000">
                                          <p:val>
                                            <p:strVal val="#ppt_x"/>
                                          </p:val>
                                        </p:tav>
                                      </p:tavLst>
                                    </p:anim>
                                    <p:anim calcmode="lin" valueType="num">
                                      <p:cBhvr additive="base">
                                        <p:cTn id="36" dur="1000" fill="hold"/>
                                        <p:tgtEl>
                                          <p:spTgt spid="17"/>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8"/>
                                        </p:tgtEl>
                                        <p:attrNameLst>
                                          <p:attrName>style.visibility</p:attrName>
                                        </p:attrNameLst>
                                      </p:cBhvr>
                                      <p:to>
                                        <p:strVal val="visible"/>
                                      </p:to>
                                    </p:set>
                                    <p:anim calcmode="lin" valueType="num">
                                      <p:cBhvr additive="base">
                                        <p:cTn id="39" dur="1000" fill="hold"/>
                                        <p:tgtEl>
                                          <p:spTgt spid="18"/>
                                        </p:tgtEl>
                                        <p:attrNameLst>
                                          <p:attrName>ppt_x</p:attrName>
                                        </p:attrNameLst>
                                      </p:cBhvr>
                                      <p:tavLst>
                                        <p:tav tm="0">
                                          <p:val>
                                            <p:strVal val="0-#ppt_w/2"/>
                                          </p:val>
                                        </p:tav>
                                        <p:tav tm="100000">
                                          <p:val>
                                            <p:strVal val="#ppt_x"/>
                                          </p:val>
                                        </p:tav>
                                      </p:tavLst>
                                    </p:anim>
                                    <p:anim calcmode="lin" valueType="num">
                                      <p:cBhvr additive="base">
                                        <p:cTn id="40" dur="1000" fill="hold"/>
                                        <p:tgtEl>
                                          <p:spTgt spid="18"/>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 calcmode="lin" valueType="num">
                                      <p:cBhvr additive="base">
                                        <p:cTn id="43" dur="1000" fill="hold"/>
                                        <p:tgtEl>
                                          <p:spTgt spid="19"/>
                                        </p:tgtEl>
                                        <p:attrNameLst>
                                          <p:attrName>ppt_x</p:attrName>
                                        </p:attrNameLst>
                                      </p:cBhvr>
                                      <p:tavLst>
                                        <p:tav tm="0">
                                          <p:val>
                                            <p:strVal val="0-#ppt_w/2"/>
                                          </p:val>
                                        </p:tav>
                                        <p:tav tm="100000">
                                          <p:val>
                                            <p:strVal val="#ppt_x"/>
                                          </p:val>
                                        </p:tav>
                                      </p:tavLst>
                                    </p:anim>
                                    <p:anim calcmode="lin" valueType="num">
                                      <p:cBhvr additive="base">
                                        <p:cTn id="44" dur="1000" fill="hold"/>
                                        <p:tgtEl>
                                          <p:spTgt spid="19"/>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20"/>
                                        </p:tgtEl>
                                        <p:attrNameLst>
                                          <p:attrName>style.visibility</p:attrName>
                                        </p:attrNameLst>
                                      </p:cBhvr>
                                      <p:to>
                                        <p:strVal val="visible"/>
                                      </p:to>
                                    </p:set>
                                    <p:anim calcmode="lin" valueType="num">
                                      <p:cBhvr additive="base">
                                        <p:cTn id="47" dur="1000" fill="hold"/>
                                        <p:tgtEl>
                                          <p:spTgt spid="20"/>
                                        </p:tgtEl>
                                        <p:attrNameLst>
                                          <p:attrName>ppt_x</p:attrName>
                                        </p:attrNameLst>
                                      </p:cBhvr>
                                      <p:tavLst>
                                        <p:tav tm="0">
                                          <p:val>
                                            <p:strVal val="0-#ppt_w/2"/>
                                          </p:val>
                                        </p:tav>
                                        <p:tav tm="100000">
                                          <p:val>
                                            <p:strVal val="#ppt_x"/>
                                          </p:val>
                                        </p:tav>
                                      </p:tavLst>
                                    </p:anim>
                                    <p:anim calcmode="lin" valueType="num">
                                      <p:cBhvr additive="base">
                                        <p:cTn id="48" dur="1000" fill="hold"/>
                                        <p:tgtEl>
                                          <p:spTgt spid="20"/>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22"/>
                                        </p:tgtEl>
                                        <p:attrNameLst>
                                          <p:attrName>style.visibility</p:attrName>
                                        </p:attrNameLst>
                                      </p:cBhvr>
                                      <p:to>
                                        <p:strVal val="visible"/>
                                      </p:to>
                                    </p:set>
                                    <p:anim calcmode="lin" valueType="num">
                                      <p:cBhvr additive="base">
                                        <p:cTn id="51" dur="1000" fill="hold"/>
                                        <p:tgtEl>
                                          <p:spTgt spid="22"/>
                                        </p:tgtEl>
                                        <p:attrNameLst>
                                          <p:attrName>ppt_x</p:attrName>
                                        </p:attrNameLst>
                                      </p:cBhvr>
                                      <p:tavLst>
                                        <p:tav tm="0">
                                          <p:val>
                                            <p:strVal val="0-#ppt_w/2"/>
                                          </p:val>
                                        </p:tav>
                                        <p:tav tm="100000">
                                          <p:val>
                                            <p:strVal val="#ppt_x"/>
                                          </p:val>
                                        </p:tav>
                                      </p:tavLst>
                                    </p:anim>
                                    <p:anim calcmode="lin" valueType="num">
                                      <p:cBhvr additive="base">
                                        <p:cTn id="52" dur="1000" fill="hold"/>
                                        <p:tgtEl>
                                          <p:spTgt spid="22"/>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23"/>
                                        </p:tgtEl>
                                        <p:attrNameLst>
                                          <p:attrName>style.visibility</p:attrName>
                                        </p:attrNameLst>
                                      </p:cBhvr>
                                      <p:to>
                                        <p:strVal val="visible"/>
                                      </p:to>
                                    </p:set>
                                    <p:anim calcmode="lin" valueType="num">
                                      <p:cBhvr additive="base">
                                        <p:cTn id="55" dur="1000" fill="hold"/>
                                        <p:tgtEl>
                                          <p:spTgt spid="23"/>
                                        </p:tgtEl>
                                        <p:attrNameLst>
                                          <p:attrName>ppt_x</p:attrName>
                                        </p:attrNameLst>
                                      </p:cBhvr>
                                      <p:tavLst>
                                        <p:tav tm="0">
                                          <p:val>
                                            <p:strVal val="0-#ppt_w/2"/>
                                          </p:val>
                                        </p:tav>
                                        <p:tav tm="100000">
                                          <p:val>
                                            <p:strVal val="#ppt_x"/>
                                          </p:val>
                                        </p:tav>
                                      </p:tavLst>
                                    </p:anim>
                                    <p:anim calcmode="lin" valueType="num">
                                      <p:cBhvr additive="base">
                                        <p:cTn id="56" dur="1000" fill="hold"/>
                                        <p:tgtEl>
                                          <p:spTgt spid="23"/>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additive="base">
                                        <p:cTn id="59" dur="1000" fill="hold"/>
                                        <p:tgtEl>
                                          <p:spTgt spid="24"/>
                                        </p:tgtEl>
                                        <p:attrNameLst>
                                          <p:attrName>ppt_x</p:attrName>
                                        </p:attrNameLst>
                                      </p:cBhvr>
                                      <p:tavLst>
                                        <p:tav tm="0">
                                          <p:val>
                                            <p:strVal val="0-#ppt_w/2"/>
                                          </p:val>
                                        </p:tav>
                                        <p:tav tm="100000">
                                          <p:val>
                                            <p:strVal val="#ppt_x"/>
                                          </p:val>
                                        </p:tav>
                                      </p:tavLst>
                                    </p:anim>
                                    <p:anim calcmode="lin" valueType="num">
                                      <p:cBhvr additive="base">
                                        <p:cTn id="60" dur="1000" fill="hold"/>
                                        <p:tgtEl>
                                          <p:spTgt spid="24"/>
                                        </p:tgtEl>
                                        <p:attrNameLst>
                                          <p:attrName>ppt_y</p:attrName>
                                        </p:attrNameLst>
                                      </p:cBhvr>
                                      <p:tavLst>
                                        <p:tav tm="0">
                                          <p:val>
                                            <p:strVal val="#ppt_y"/>
                                          </p:val>
                                        </p:tav>
                                        <p:tav tm="100000">
                                          <p:val>
                                            <p:strVal val="#ppt_y"/>
                                          </p:val>
                                        </p:tav>
                                      </p:tavLst>
                                    </p:anim>
                                  </p:childTnLst>
                                </p:cTn>
                              </p:par>
                            </p:childTnLst>
                          </p:cTn>
                        </p:par>
                        <p:par>
                          <p:cTn id="61" fill="hold">
                            <p:stCondLst>
                              <p:cond delay="2000"/>
                            </p:stCondLst>
                            <p:childTnLst>
                              <p:par>
                                <p:cTn id="62" presetID="10" presetClass="entr" presetSubtype="0" fill="hold" nodeType="afterEffect">
                                  <p:stCondLst>
                                    <p:cond delay="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1000"/>
                                        <p:tgtEl>
                                          <p:spTgt spid="30"/>
                                        </p:tgtEl>
                                      </p:cBhvr>
                                    </p:animEffect>
                                  </p:childTnLst>
                                </p:cTn>
                              </p:par>
                              <p:par>
                                <p:cTn id="65" presetID="10" presetClass="entr" presetSubtype="0" fill="hold" nodeType="withEffect">
                                  <p:stCondLst>
                                    <p:cond delay="0"/>
                                  </p:stCondLst>
                                  <p:childTnLst>
                                    <p:set>
                                      <p:cBhvr>
                                        <p:cTn id="66" dur="1" fill="hold">
                                          <p:stCondLst>
                                            <p:cond delay="0"/>
                                          </p:stCondLst>
                                        </p:cTn>
                                        <p:tgtEl>
                                          <p:spTgt spid="16"/>
                                        </p:tgtEl>
                                        <p:attrNameLst>
                                          <p:attrName>style.visibility</p:attrName>
                                        </p:attrNameLst>
                                      </p:cBhvr>
                                      <p:to>
                                        <p:strVal val="visible"/>
                                      </p:to>
                                    </p:set>
                                    <p:animEffect transition="in" filter="fade">
                                      <p:cBhvr>
                                        <p:cTn id="67" dur="1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5" grpId="0" animBg="1"/>
      <p:bldP spid="17" grpId="0" animBg="1"/>
      <p:bldP spid="18" grpId="0" animBg="1"/>
      <p:bldP spid="19" grpId="0" animBg="1"/>
      <p:bldP spid="20" grpId="0" animBg="1"/>
      <p:bldP spid="22" grpId="0" animBg="1"/>
      <p:bldP spid="23" grpId="0" animBg="1"/>
      <p:bldP spid="24" grpId="0" animBg="1"/>
    </p:bldLst>
  </p:timing>
</p:sld>
</file>

<file path=ppt/slides/slide342.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ar-SA"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موضوعات پیشنهادی، جهت تدریس با اولویت‌بندی</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16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عقــــــاید</a:t>
                      </a:r>
                      <a:endParaRPr lang="en-US" sz="16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endParaRPr lang="en-US" sz="2000" b="1" kern="1200" dirty="0" smtClean="0">
                        <a:solidFill>
                          <a:schemeClr val="tx1"/>
                        </a:solidFill>
                        <a:latin typeface="+mn-lt"/>
                        <a:ea typeface="+mn-ea"/>
                        <a:cs typeface="B Lotus" pitchFamily="2" charset="-78"/>
                      </a:endParaRPr>
                    </a:p>
                    <a:p>
                      <a:pPr algn="just" rtl="1">
                        <a:lnSpc>
                          <a:spcPct val="150000"/>
                        </a:lnSpc>
                      </a:pPr>
                      <a:endParaRPr lang="en-US" sz="18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234384" y="122418"/>
            <a:ext cx="2110585"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وهشتم</a:t>
            </a:r>
          </a:p>
          <a:p>
            <a:pPr algn="ctr"/>
            <a:r>
              <a:rPr lang="fa-IR" sz="1700" b="1" dirty="0" smtClean="0">
                <a:effectLst>
                  <a:glow rad="101600">
                    <a:schemeClr val="accent3">
                      <a:satMod val="175000"/>
                      <a:alpha val="40000"/>
                    </a:schemeClr>
                  </a:glow>
                </a:effectLst>
                <a:cs typeface="B Mitra" pitchFamily="2" charset="-78"/>
              </a:rPr>
              <a:t>اهداف انتقال مفاهیم دینی</a:t>
            </a:r>
          </a:p>
        </p:txBody>
      </p:sp>
      <p:sp>
        <p:nvSpPr>
          <p:cNvPr id="303105" name="Rectangle 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03108" name="Rectangle 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graphicFrame>
        <p:nvGraphicFramePr>
          <p:cNvPr id="16" name="Table 15"/>
          <p:cNvGraphicFramePr>
            <a:graphicFrameLocks noGrp="1"/>
          </p:cNvGraphicFramePr>
          <p:nvPr/>
        </p:nvGraphicFramePr>
        <p:xfrm>
          <a:off x="392877" y="1643051"/>
          <a:ext cx="8358246" cy="4921986"/>
        </p:xfrm>
        <a:graphic>
          <a:graphicData uri="http://schemas.openxmlformats.org/drawingml/2006/table">
            <a:tbl>
              <a:tblPr rtl="1"/>
              <a:tblGrid>
                <a:gridCol w="717358"/>
                <a:gridCol w="2711027"/>
                <a:gridCol w="4929861"/>
              </a:tblGrid>
              <a:tr h="260039">
                <a:tc gridSpan="2">
                  <a:txBody>
                    <a:bodyPr/>
                    <a:lstStyle/>
                    <a:p>
                      <a:pPr indent="179705" algn="ctr" rtl="1">
                        <a:lnSpc>
                          <a:spcPct val="115000"/>
                        </a:lnSpc>
                        <a:spcAft>
                          <a:spcPts val="0"/>
                        </a:spcAft>
                      </a:pPr>
                      <a:r>
                        <a:rPr lang="ar-SA" sz="1700" dirty="0">
                          <a:latin typeface="Times New Roman"/>
                          <a:ea typeface="Calibri"/>
                          <a:cs typeface="B Lotus" pitchFamily="2" charset="-78"/>
                        </a:rPr>
                        <a:t>موضوع کلّی: عقاید</a:t>
                      </a:r>
                      <a:endParaRPr lang="en-US" sz="1700" dirty="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hMerge="1">
                  <a:txBody>
                    <a:bodyPr/>
                    <a:lstStyle/>
                    <a:p>
                      <a:pPr rtl="1"/>
                      <a:endParaRPr lang="fa-IR"/>
                    </a:p>
                  </a:txBody>
                  <a:tcPr/>
                </a:tc>
                <a:tc>
                  <a:txBody>
                    <a:bodyPr/>
                    <a:lstStyle/>
                    <a:p>
                      <a:pPr indent="179705" algn="ctr" rtl="1">
                        <a:lnSpc>
                          <a:spcPct val="115000"/>
                        </a:lnSpc>
                        <a:spcAft>
                          <a:spcPts val="0"/>
                        </a:spcAft>
                      </a:pPr>
                      <a:r>
                        <a:rPr lang="ar-SA" sz="1700" dirty="0">
                          <a:latin typeface="Times New Roman"/>
                          <a:ea typeface="Calibri"/>
                          <a:cs typeface="B Lotus" pitchFamily="2" charset="-78"/>
                        </a:rPr>
                        <a:t>مقطع: </a:t>
                      </a:r>
                      <a:r>
                        <a:rPr lang="fa-IR" sz="1700" dirty="0" smtClean="0">
                          <a:latin typeface="Times New Roman"/>
                          <a:ea typeface="Calibri"/>
                          <a:cs typeface="B Lotus" pitchFamily="2" charset="-78"/>
                        </a:rPr>
                        <a:t>دبیرستان</a:t>
                      </a:r>
                      <a:endParaRPr lang="en-US" sz="1700" dirty="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r>
              <a:tr h="473268">
                <a:tc>
                  <a:txBody>
                    <a:bodyPr/>
                    <a:lstStyle/>
                    <a:p>
                      <a:pPr indent="179705" algn="ctr" rtl="1">
                        <a:lnSpc>
                          <a:spcPct val="115000"/>
                        </a:lnSpc>
                        <a:spcAft>
                          <a:spcPts val="0"/>
                        </a:spcAft>
                      </a:pPr>
                      <a:r>
                        <a:rPr lang="ar-SA" sz="1700">
                          <a:latin typeface="Times New Roman"/>
                          <a:ea typeface="Calibri"/>
                          <a:cs typeface="B Lotus" pitchFamily="2" charset="-78"/>
                        </a:rPr>
                        <a:t>ردیف</a:t>
                      </a:r>
                      <a:endParaRPr lang="en-US" sz="17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ctr" rtl="1">
                        <a:lnSpc>
                          <a:spcPct val="115000"/>
                        </a:lnSpc>
                        <a:spcAft>
                          <a:spcPts val="0"/>
                        </a:spcAft>
                      </a:pPr>
                      <a:r>
                        <a:rPr lang="ar-SA" sz="1700">
                          <a:latin typeface="Times New Roman"/>
                          <a:ea typeface="Calibri"/>
                          <a:cs typeface="B Lotus" pitchFamily="2" charset="-78"/>
                        </a:rPr>
                        <a:t>ترتیب دروس</a:t>
                      </a:r>
                      <a:endParaRPr lang="en-US" sz="17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ctr" rtl="1">
                        <a:lnSpc>
                          <a:spcPct val="115000"/>
                        </a:lnSpc>
                        <a:spcAft>
                          <a:spcPts val="0"/>
                        </a:spcAft>
                      </a:pPr>
                      <a:r>
                        <a:rPr lang="ar-SA" sz="1700" dirty="0">
                          <a:latin typeface="Times New Roman"/>
                          <a:ea typeface="Calibri"/>
                          <a:cs typeface="B Lotus" pitchFamily="2" charset="-78"/>
                        </a:rPr>
                        <a:t>ریز موضوعات</a:t>
                      </a:r>
                      <a:endParaRPr lang="en-US" sz="17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50167">
                <a:tc>
                  <a:txBody>
                    <a:bodyPr/>
                    <a:lstStyle/>
                    <a:p>
                      <a:pPr indent="179705" algn="r" rtl="1">
                        <a:lnSpc>
                          <a:spcPct val="115000"/>
                        </a:lnSpc>
                        <a:spcAft>
                          <a:spcPts val="0"/>
                        </a:spcAft>
                      </a:pPr>
                      <a:r>
                        <a:rPr lang="ar-SA" sz="1600">
                          <a:latin typeface="Times New Roman"/>
                          <a:ea typeface="Calibri"/>
                          <a:cs typeface="B Lotus" pitchFamily="2" charset="-78"/>
                        </a:rPr>
                        <a:t>11</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600">
                          <a:latin typeface="Times New Roman"/>
                          <a:ea typeface="Calibri"/>
                          <a:cs typeface="B Lotus" pitchFamily="2" charset="-78"/>
                        </a:rPr>
                        <a:t>جبر و اختیار</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400">
                          <a:latin typeface="Times New Roman"/>
                          <a:ea typeface="Calibri"/>
                          <a:cs typeface="B Lotus" pitchFamily="2" charset="-78"/>
                        </a:rPr>
                        <a:t>اختیار و اراده‏ی انسان بر اراده و خواست خداوند، مبتنی است.</a:t>
                      </a:r>
                      <a:endParaRPr lang="en-US" sz="14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428299">
                <a:tc>
                  <a:txBody>
                    <a:bodyPr/>
                    <a:lstStyle/>
                    <a:p>
                      <a:pPr indent="179705" algn="r" rtl="1">
                        <a:lnSpc>
                          <a:spcPct val="115000"/>
                        </a:lnSpc>
                        <a:spcAft>
                          <a:spcPts val="0"/>
                        </a:spcAft>
                      </a:pPr>
                      <a:r>
                        <a:rPr lang="ar-SA" sz="1600">
                          <a:latin typeface="Times New Roman"/>
                          <a:ea typeface="Calibri"/>
                          <a:cs typeface="B Lotus" pitchFamily="2" charset="-78"/>
                        </a:rPr>
                        <a:t>12</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600">
                          <a:latin typeface="Times New Roman"/>
                          <a:ea typeface="Calibri"/>
                          <a:cs typeface="B Lotus" pitchFamily="2" charset="-78"/>
                        </a:rPr>
                        <a:t>وحی و نبوت</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400">
                          <a:latin typeface="Times New Roman"/>
                          <a:ea typeface="Calibri"/>
                          <a:cs typeface="B Lotus" pitchFamily="2" charset="-78"/>
                        </a:rPr>
                        <a:t>پیامبران الهی از شعور خاصّی به نام وحی بر‌خوردارند.</a:t>
                      </a:r>
                      <a:endParaRPr lang="en-US" sz="1400">
                        <a:latin typeface="Times New Roman"/>
                        <a:ea typeface="Calibri"/>
                        <a:cs typeface="B Lotus" pitchFamily="2" charset="-78"/>
                      </a:endParaRPr>
                    </a:p>
                    <a:p>
                      <a:pPr indent="179705" algn="r" rtl="1">
                        <a:lnSpc>
                          <a:spcPct val="115000"/>
                        </a:lnSpc>
                        <a:spcAft>
                          <a:spcPts val="0"/>
                        </a:spcAft>
                      </a:pPr>
                      <a:r>
                        <a:rPr lang="ar-SA" sz="1400">
                          <a:latin typeface="Times New Roman"/>
                          <a:ea typeface="Calibri"/>
                          <a:cs typeface="B Lotus" pitchFamily="2" charset="-78"/>
                        </a:rPr>
                        <a:t>یکی از رسالت‌های پیامبران، تبیین وحی الهی است.</a:t>
                      </a:r>
                      <a:endParaRPr lang="en-US" sz="14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428299">
                <a:tc>
                  <a:txBody>
                    <a:bodyPr/>
                    <a:lstStyle/>
                    <a:p>
                      <a:pPr indent="179705" algn="r" rtl="1">
                        <a:lnSpc>
                          <a:spcPct val="115000"/>
                        </a:lnSpc>
                        <a:spcAft>
                          <a:spcPts val="0"/>
                        </a:spcAft>
                      </a:pPr>
                      <a:r>
                        <a:rPr lang="ar-SA" sz="1600">
                          <a:latin typeface="Times New Roman"/>
                          <a:ea typeface="Calibri"/>
                          <a:cs typeface="B Lotus" pitchFamily="2" charset="-78"/>
                        </a:rPr>
                        <a:t>13</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600">
                          <a:latin typeface="Times New Roman"/>
                          <a:ea typeface="Calibri"/>
                          <a:cs typeface="B Lotus" pitchFamily="2" charset="-78"/>
                        </a:rPr>
                        <a:t>معجزه</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400">
                          <a:latin typeface="Times New Roman"/>
                          <a:ea typeface="Calibri"/>
                          <a:cs typeface="B Lotus" pitchFamily="2" charset="-78"/>
                        </a:rPr>
                        <a:t>چیستی، چرایی.</a:t>
                      </a:r>
                      <a:endParaRPr lang="en-US" sz="1400">
                        <a:latin typeface="Times New Roman"/>
                        <a:ea typeface="Calibri"/>
                        <a:cs typeface="B Lotus" pitchFamily="2" charset="-78"/>
                      </a:endParaRPr>
                    </a:p>
                    <a:p>
                      <a:pPr indent="179705" algn="r" rtl="1">
                        <a:lnSpc>
                          <a:spcPct val="115000"/>
                        </a:lnSpc>
                        <a:spcAft>
                          <a:spcPts val="0"/>
                        </a:spcAft>
                      </a:pPr>
                      <a:r>
                        <a:rPr lang="ar-SA" sz="1400">
                          <a:latin typeface="Times New Roman"/>
                          <a:ea typeface="Calibri"/>
                          <a:cs typeface="B Lotus" pitchFamily="2" charset="-78"/>
                        </a:rPr>
                        <a:t>پیامبران الهی به سلاح معجزه،مجهّز هستند.</a:t>
                      </a:r>
                      <a:endParaRPr lang="en-US" sz="14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428299">
                <a:tc>
                  <a:txBody>
                    <a:bodyPr/>
                    <a:lstStyle/>
                    <a:p>
                      <a:pPr indent="179705" algn="r" rtl="1">
                        <a:lnSpc>
                          <a:spcPct val="115000"/>
                        </a:lnSpc>
                        <a:spcAft>
                          <a:spcPts val="0"/>
                        </a:spcAft>
                      </a:pPr>
                      <a:r>
                        <a:rPr lang="ar-SA" sz="1600">
                          <a:latin typeface="Times New Roman"/>
                          <a:ea typeface="Calibri"/>
                          <a:cs typeface="B Lotus" pitchFamily="2" charset="-78"/>
                        </a:rPr>
                        <a:t>14</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600">
                          <a:latin typeface="Times New Roman"/>
                          <a:ea typeface="Calibri"/>
                          <a:cs typeface="B Lotus" pitchFamily="2" charset="-78"/>
                        </a:rPr>
                        <a:t>معراج</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400">
                          <a:latin typeface="Times New Roman"/>
                          <a:ea typeface="Calibri"/>
                          <a:cs typeface="B Lotus" pitchFamily="2" charset="-78"/>
                        </a:rPr>
                        <a:t>چیستی، چگونگی</a:t>
                      </a:r>
                      <a:endParaRPr lang="en-US" sz="1400">
                        <a:latin typeface="Times New Roman"/>
                        <a:ea typeface="Calibri"/>
                        <a:cs typeface="B Lotus" pitchFamily="2" charset="-78"/>
                      </a:endParaRPr>
                    </a:p>
                    <a:p>
                      <a:pPr indent="179705" algn="r" rtl="1">
                        <a:lnSpc>
                          <a:spcPct val="115000"/>
                        </a:lnSpc>
                        <a:spcAft>
                          <a:spcPts val="0"/>
                        </a:spcAft>
                      </a:pPr>
                      <a:r>
                        <a:rPr lang="ar-SA" sz="1400">
                          <a:latin typeface="Times New Roman"/>
                          <a:ea typeface="Calibri"/>
                          <a:cs typeface="B Lotus" pitchFamily="2" charset="-78"/>
                        </a:rPr>
                        <a:t>یکی از نشانههای رشد و رسیدن به کمالات نهایی انسانی.</a:t>
                      </a:r>
                      <a:endParaRPr lang="en-US" sz="14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428299">
                <a:tc>
                  <a:txBody>
                    <a:bodyPr/>
                    <a:lstStyle/>
                    <a:p>
                      <a:pPr indent="179705" algn="r" rtl="1">
                        <a:lnSpc>
                          <a:spcPct val="115000"/>
                        </a:lnSpc>
                        <a:spcAft>
                          <a:spcPts val="0"/>
                        </a:spcAft>
                      </a:pPr>
                      <a:r>
                        <a:rPr lang="ar-SA" sz="1600">
                          <a:latin typeface="Times New Roman"/>
                          <a:ea typeface="Calibri"/>
                          <a:cs typeface="B Lotus" pitchFamily="2" charset="-78"/>
                        </a:rPr>
                        <a:t>15</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600">
                          <a:latin typeface="Times New Roman"/>
                          <a:ea typeface="Calibri"/>
                          <a:cs typeface="B Lotus" pitchFamily="2" charset="-78"/>
                        </a:rPr>
                        <a:t>شفاعت</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400">
                          <a:latin typeface="Times New Roman"/>
                          <a:ea typeface="Calibri"/>
                          <a:cs typeface="B Lotus" pitchFamily="2" charset="-78"/>
                        </a:rPr>
                        <a:t>چیستی، چرایی، چگونگی</a:t>
                      </a:r>
                      <a:endParaRPr lang="en-US" sz="1400">
                        <a:latin typeface="Times New Roman"/>
                        <a:ea typeface="Calibri"/>
                        <a:cs typeface="B Lotus" pitchFamily="2" charset="-78"/>
                      </a:endParaRPr>
                    </a:p>
                    <a:p>
                      <a:pPr indent="179705" algn="r" rtl="1">
                        <a:lnSpc>
                          <a:spcPct val="115000"/>
                        </a:lnSpc>
                        <a:spcAft>
                          <a:spcPts val="0"/>
                        </a:spcAft>
                      </a:pPr>
                      <a:r>
                        <a:rPr lang="ar-SA" sz="1400">
                          <a:latin typeface="Times New Roman"/>
                          <a:ea typeface="Calibri"/>
                          <a:cs typeface="B Lotus" pitchFamily="2" charset="-78"/>
                        </a:rPr>
                        <a:t>عامل امید به نجات در قیامت.</a:t>
                      </a:r>
                      <a:endParaRPr lang="en-US" sz="14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244743">
                <a:tc>
                  <a:txBody>
                    <a:bodyPr/>
                    <a:lstStyle/>
                    <a:p>
                      <a:pPr indent="179705" algn="r" rtl="1">
                        <a:lnSpc>
                          <a:spcPct val="115000"/>
                        </a:lnSpc>
                        <a:spcAft>
                          <a:spcPts val="0"/>
                        </a:spcAft>
                      </a:pPr>
                      <a:r>
                        <a:rPr lang="ar-SA" sz="1600">
                          <a:latin typeface="Times New Roman"/>
                          <a:ea typeface="Calibri"/>
                          <a:cs typeface="B Lotus" pitchFamily="2" charset="-78"/>
                        </a:rPr>
                        <a:t>16</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600">
                          <a:latin typeface="Times New Roman"/>
                          <a:ea typeface="Calibri"/>
                          <a:cs typeface="B Lotus" pitchFamily="2" charset="-78"/>
                        </a:rPr>
                        <a:t>روح</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400">
                          <a:latin typeface="Times New Roman"/>
                          <a:ea typeface="Calibri"/>
                          <a:cs typeface="B Lotus" pitchFamily="2" charset="-78"/>
                        </a:rPr>
                        <a:t>چیستی، ارتباط ارواح با دنیا، تجرّد نفس و بقای روح</a:t>
                      </a:r>
                      <a:endParaRPr lang="en-US" sz="14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244743">
                <a:tc>
                  <a:txBody>
                    <a:bodyPr/>
                    <a:lstStyle/>
                    <a:p>
                      <a:pPr indent="179705" algn="r" rtl="1">
                        <a:lnSpc>
                          <a:spcPct val="115000"/>
                        </a:lnSpc>
                        <a:spcAft>
                          <a:spcPts val="0"/>
                        </a:spcAft>
                      </a:pPr>
                      <a:r>
                        <a:rPr lang="ar-SA" sz="1600">
                          <a:latin typeface="Times New Roman"/>
                          <a:ea typeface="Calibri"/>
                          <a:cs typeface="B Lotus" pitchFamily="2" charset="-78"/>
                        </a:rPr>
                        <a:t>17</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600">
                          <a:latin typeface="Times New Roman"/>
                          <a:ea typeface="Calibri"/>
                          <a:cs typeface="B Lotus" pitchFamily="2" charset="-78"/>
                        </a:rPr>
                        <a:t>جنّ</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400">
                          <a:latin typeface="Times New Roman"/>
                          <a:ea typeface="Calibri"/>
                          <a:cs typeface="B Lotus" pitchFamily="2" charset="-78"/>
                        </a:rPr>
                        <a:t>چیستی، ایمان به وجود جنّ.</a:t>
                      </a:r>
                      <a:endParaRPr lang="en-US" sz="14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416436">
                <a:tc>
                  <a:txBody>
                    <a:bodyPr/>
                    <a:lstStyle/>
                    <a:p>
                      <a:pPr indent="179705" algn="r" rtl="1">
                        <a:lnSpc>
                          <a:spcPct val="115000"/>
                        </a:lnSpc>
                        <a:spcAft>
                          <a:spcPts val="0"/>
                        </a:spcAft>
                      </a:pPr>
                      <a:r>
                        <a:rPr lang="ar-SA" sz="1600">
                          <a:latin typeface="Times New Roman"/>
                          <a:ea typeface="Calibri"/>
                          <a:cs typeface="B Lotus" pitchFamily="2" charset="-78"/>
                        </a:rPr>
                        <a:t>18</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600">
                          <a:latin typeface="Times New Roman"/>
                          <a:ea typeface="Calibri"/>
                          <a:cs typeface="B Lotus" pitchFamily="2" charset="-78"/>
                        </a:rPr>
                        <a:t>رجعت</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400">
                          <a:latin typeface="Times New Roman"/>
                          <a:ea typeface="Calibri"/>
                          <a:cs typeface="B Lotus" pitchFamily="2" charset="-78"/>
                        </a:rPr>
                        <a:t>چیستی، چرایی، چگونگی</a:t>
                      </a:r>
                      <a:endParaRPr lang="en-US" sz="14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428299">
                <a:tc>
                  <a:txBody>
                    <a:bodyPr/>
                    <a:lstStyle/>
                    <a:p>
                      <a:pPr indent="179705" algn="r" rtl="1">
                        <a:lnSpc>
                          <a:spcPct val="115000"/>
                        </a:lnSpc>
                        <a:spcAft>
                          <a:spcPts val="0"/>
                        </a:spcAft>
                      </a:pPr>
                      <a:r>
                        <a:rPr lang="ar-SA" sz="1600">
                          <a:latin typeface="Times New Roman"/>
                          <a:ea typeface="Calibri"/>
                          <a:cs typeface="B Lotus" pitchFamily="2" charset="-78"/>
                        </a:rPr>
                        <a:t>19</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600">
                          <a:latin typeface="Times New Roman"/>
                          <a:ea typeface="Calibri"/>
                          <a:cs typeface="B Lotus" pitchFamily="2" charset="-78"/>
                        </a:rPr>
                        <a:t>معاد جسمانی</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400">
                          <a:latin typeface="Times New Roman"/>
                          <a:ea typeface="Calibri"/>
                          <a:cs typeface="B Lotus" pitchFamily="2" charset="-78"/>
                        </a:rPr>
                        <a:t>چیستی،</a:t>
                      </a:r>
                      <a:endParaRPr lang="en-US" sz="1400">
                        <a:latin typeface="Times New Roman"/>
                        <a:ea typeface="Calibri"/>
                        <a:cs typeface="B Lotus" pitchFamily="2" charset="-78"/>
                      </a:endParaRPr>
                    </a:p>
                    <a:p>
                      <a:pPr indent="179705" algn="r" rtl="1">
                        <a:lnSpc>
                          <a:spcPct val="115000"/>
                        </a:lnSpc>
                        <a:spcAft>
                          <a:spcPts val="0"/>
                        </a:spcAft>
                      </a:pPr>
                      <a:r>
                        <a:rPr lang="ar-SA" sz="1400">
                          <a:latin typeface="Times New Roman"/>
                          <a:ea typeface="Calibri"/>
                          <a:cs typeface="B Lotus" pitchFamily="2" charset="-78"/>
                        </a:rPr>
                        <a:t>اثبات معاد جسمانی</a:t>
                      </a:r>
                      <a:endParaRPr lang="en-US" sz="14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69701">
                <a:tc>
                  <a:txBody>
                    <a:bodyPr/>
                    <a:lstStyle/>
                    <a:p>
                      <a:pPr indent="179705" algn="r" rtl="1">
                        <a:lnSpc>
                          <a:spcPct val="115000"/>
                        </a:lnSpc>
                        <a:spcAft>
                          <a:spcPts val="0"/>
                        </a:spcAft>
                      </a:pPr>
                      <a:r>
                        <a:rPr lang="ar-SA" sz="1600">
                          <a:latin typeface="Times New Roman"/>
                          <a:ea typeface="Calibri"/>
                          <a:cs typeface="B Lotus" pitchFamily="2" charset="-78"/>
                        </a:rPr>
                        <a:t>20</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600" dirty="0">
                          <a:latin typeface="Times New Roman"/>
                          <a:ea typeface="Calibri"/>
                          <a:cs typeface="B Lotus" pitchFamily="2" charset="-78"/>
                        </a:rPr>
                        <a:t>شاهدان قیامت</a:t>
                      </a:r>
                      <a:endParaRPr lang="en-US" sz="16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400" dirty="0">
                          <a:latin typeface="Times New Roman"/>
                          <a:ea typeface="Calibri"/>
                          <a:cs typeface="B Lotus" pitchFamily="2" charset="-78"/>
                        </a:rPr>
                        <a:t>خدا، پیامبران، ائمّه</a:t>
                      </a:r>
                      <a:r>
                        <a:rPr lang="fa-IR" sz="1400" dirty="0">
                          <a:latin typeface="Roumouz"/>
                          <a:ea typeface="Calibri"/>
                          <a:cs typeface="B Lotus" pitchFamily="2" charset="-78"/>
                        </a:rPr>
                        <a:t>‏</a:t>
                      </a:r>
                      <a:r>
                        <a:rPr lang="en-US" sz="1400" dirty="0">
                          <a:latin typeface="Roumouz"/>
                          <a:ea typeface="Calibri"/>
                          <a:cs typeface="B Lotus" pitchFamily="2" charset="-78"/>
                        </a:rPr>
                        <a:t>(</a:t>
                      </a:r>
                      <a:r>
                        <a:rPr lang="ar-SA" sz="1400" dirty="0">
                          <a:latin typeface="Times New Roman"/>
                          <a:ea typeface="Calibri"/>
                          <a:cs typeface="B Lotus" pitchFamily="2" charset="-78"/>
                        </a:rPr>
                        <a:t>، اعضا و جوارح و....</a:t>
                      </a:r>
                      <a:endParaRPr lang="en-US" sz="14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bl>
          </a:graphicData>
        </a:graphic>
      </p:graphicFrame>
      <p:sp>
        <p:nvSpPr>
          <p:cNvPr id="15" name="Rounded Rectangle 14">
            <a:hlinkClick r:id="rId9" action="ppaction://hlinksldjump">
              <a:snd r:embed="rId5" name="thbad.wav"/>
            </a:hlinkClick>
            <a:hlinkHover r:id="" action="ppaction://noaction">
              <a:snd r:embed="rId6" name="0.wav"/>
            </a:hlinkHover>
          </p:cNvPr>
          <p:cNvSpPr/>
          <p:nvPr/>
        </p:nvSpPr>
        <p:spPr>
          <a:xfrm>
            <a:off x="278605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0" action="ppaction://hlinksldjump">
              <a:snd r:embed="rId5" name="thbad.wav"/>
            </a:hlinkClick>
            <a:hlinkHover r:id="" action="ppaction://noaction">
              <a:snd r:embed="rId6" name="0.wav"/>
            </a:hlinkHover>
          </p:cNvPr>
          <p:cNvSpPr/>
          <p:nvPr/>
        </p:nvSpPr>
        <p:spPr>
          <a:xfrm>
            <a:off x="242886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1" action="ppaction://hlinksldjump">
              <a:snd r:embed="rId5" name="thbad.wav"/>
            </a:hlinkClick>
            <a:hlinkHover r:id="" action="ppaction://noaction">
              <a:snd r:embed="rId6" name="0.wav"/>
            </a:hlinkHover>
          </p:cNvPr>
          <p:cNvSpPr/>
          <p:nvPr/>
        </p:nvSpPr>
        <p:spPr>
          <a:xfrm>
            <a:off x="207167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9" name="Rounded Rectangle 18">
            <a:hlinkClick r:id="rId12" action="ppaction://hlinksldjump">
              <a:snd r:embed="rId5" name="thbad.wav"/>
            </a:hlinkClick>
            <a:hlinkHover r:id="" action="ppaction://noaction">
              <a:snd r:embed="rId6" name="0.wav"/>
            </a:hlinkHover>
          </p:cNvPr>
          <p:cNvSpPr/>
          <p:nvPr/>
        </p:nvSpPr>
        <p:spPr>
          <a:xfrm>
            <a:off x="171448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20" name="Rounded Rectangle 19">
            <a:hlinkClick r:id="rId13" action="ppaction://hlinksldjump">
              <a:snd r:embed="rId5" name="thbad.wav"/>
            </a:hlinkClick>
            <a:hlinkHover r:id="" action="ppaction://noaction">
              <a:snd r:embed="rId6" name="0.wav"/>
            </a:hlinkHover>
          </p:cNvPr>
          <p:cNvSpPr/>
          <p:nvPr/>
        </p:nvSpPr>
        <p:spPr>
          <a:xfrm>
            <a:off x="135729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22" name="Rounded Rectangle 21">
            <a:hlinkClick r:id="rId14" action="ppaction://hlinksldjump">
              <a:snd r:embed="rId5" name="thbad.wav"/>
            </a:hlinkClick>
            <a:hlinkHover r:id="" action="ppaction://noaction">
              <a:snd r:embed="rId6" name="0.wav"/>
            </a:hlinkHover>
          </p:cNvPr>
          <p:cNvSpPr/>
          <p:nvPr/>
        </p:nvSpPr>
        <p:spPr>
          <a:xfrm>
            <a:off x="100010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23" name="Rounded Rectangle 22">
            <a:hlinkClick r:id="rId15" action="ppaction://hlinksldjump">
              <a:snd r:embed="rId5" name="thbad.wav"/>
            </a:hlinkClick>
            <a:hlinkHover r:id="" action="ppaction://noaction">
              <a:snd r:embed="rId6" name="0.wav"/>
            </a:hlinkHover>
          </p:cNvPr>
          <p:cNvSpPr/>
          <p:nvPr/>
        </p:nvSpPr>
        <p:spPr>
          <a:xfrm>
            <a:off x="64291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24" name="Rounded Rectangle 23">
            <a:hlinkClick r:id="rId16" action="ppaction://hlinksldjump">
              <a:snd r:embed="rId5" name="thbad.wav"/>
            </a:hlinkClick>
            <a:hlinkHover r:id="" action="ppaction://noaction">
              <a:snd r:embed="rId6" name="0.wav"/>
            </a:hlinkHover>
          </p:cNvPr>
          <p:cNvSpPr/>
          <p:nvPr/>
        </p:nvSpPr>
        <p:spPr>
          <a:xfrm>
            <a:off x="285720"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0-#ppt_w/2"/>
                                          </p:val>
                                        </p:tav>
                                        <p:tav tm="100000">
                                          <p:val>
                                            <p:strVal val="#ppt_x"/>
                                          </p:val>
                                        </p:tav>
                                      </p:tavLst>
                                    </p:anim>
                                    <p:anim calcmode="lin" valueType="num">
                                      <p:cBhvr additive="base">
                                        <p:cTn id="32" dur="1000" fill="hold"/>
                                        <p:tgtEl>
                                          <p:spTgt spid="15"/>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7"/>
                                        </p:tgtEl>
                                        <p:attrNameLst>
                                          <p:attrName>style.visibility</p:attrName>
                                        </p:attrNameLst>
                                      </p:cBhvr>
                                      <p:to>
                                        <p:strVal val="visible"/>
                                      </p:to>
                                    </p:set>
                                    <p:anim calcmode="lin" valueType="num">
                                      <p:cBhvr additive="base">
                                        <p:cTn id="35" dur="1000" fill="hold"/>
                                        <p:tgtEl>
                                          <p:spTgt spid="17"/>
                                        </p:tgtEl>
                                        <p:attrNameLst>
                                          <p:attrName>ppt_x</p:attrName>
                                        </p:attrNameLst>
                                      </p:cBhvr>
                                      <p:tavLst>
                                        <p:tav tm="0">
                                          <p:val>
                                            <p:strVal val="0-#ppt_w/2"/>
                                          </p:val>
                                        </p:tav>
                                        <p:tav tm="100000">
                                          <p:val>
                                            <p:strVal val="#ppt_x"/>
                                          </p:val>
                                        </p:tav>
                                      </p:tavLst>
                                    </p:anim>
                                    <p:anim calcmode="lin" valueType="num">
                                      <p:cBhvr additive="base">
                                        <p:cTn id="36" dur="1000" fill="hold"/>
                                        <p:tgtEl>
                                          <p:spTgt spid="17"/>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8"/>
                                        </p:tgtEl>
                                        <p:attrNameLst>
                                          <p:attrName>style.visibility</p:attrName>
                                        </p:attrNameLst>
                                      </p:cBhvr>
                                      <p:to>
                                        <p:strVal val="visible"/>
                                      </p:to>
                                    </p:set>
                                    <p:anim calcmode="lin" valueType="num">
                                      <p:cBhvr additive="base">
                                        <p:cTn id="39" dur="1000" fill="hold"/>
                                        <p:tgtEl>
                                          <p:spTgt spid="18"/>
                                        </p:tgtEl>
                                        <p:attrNameLst>
                                          <p:attrName>ppt_x</p:attrName>
                                        </p:attrNameLst>
                                      </p:cBhvr>
                                      <p:tavLst>
                                        <p:tav tm="0">
                                          <p:val>
                                            <p:strVal val="0-#ppt_w/2"/>
                                          </p:val>
                                        </p:tav>
                                        <p:tav tm="100000">
                                          <p:val>
                                            <p:strVal val="#ppt_x"/>
                                          </p:val>
                                        </p:tav>
                                      </p:tavLst>
                                    </p:anim>
                                    <p:anim calcmode="lin" valueType="num">
                                      <p:cBhvr additive="base">
                                        <p:cTn id="40" dur="1000" fill="hold"/>
                                        <p:tgtEl>
                                          <p:spTgt spid="18"/>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 calcmode="lin" valueType="num">
                                      <p:cBhvr additive="base">
                                        <p:cTn id="43" dur="1000" fill="hold"/>
                                        <p:tgtEl>
                                          <p:spTgt spid="19"/>
                                        </p:tgtEl>
                                        <p:attrNameLst>
                                          <p:attrName>ppt_x</p:attrName>
                                        </p:attrNameLst>
                                      </p:cBhvr>
                                      <p:tavLst>
                                        <p:tav tm="0">
                                          <p:val>
                                            <p:strVal val="0-#ppt_w/2"/>
                                          </p:val>
                                        </p:tav>
                                        <p:tav tm="100000">
                                          <p:val>
                                            <p:strVal val="#ppt_x"/>
                                          </p:val>
                                        </p:tav>
                                      </p:tavLst>
                                    </p:anim>
                                    <p:anim calcmode="lin" valueType="num">
                                      <p:cBhvr additive="base">
                                        <p:cTn id="44" dur="1000" fill="hold"/>
                                        <p:tgtEl>
                                          <p:spTgt spid="19"/>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20"/>
                                        </p:tgtEl>
                                        <p:attrNameLst>
                                          <p:attrName>style.visibility</p:attrName>
                                        </p:attrNameLst>
                                      </p:cBhvr>
                                      <p:to>
                                        <p:strVal val="visible"/>
                                      </p:to>
                                    </p:set>
                                    <p:anim calcmode="lin" valueType="num">
                                      <p:cBhvr additive="base">
                                        <p:cTn id="47" dur="1000" fill="hold"/>
                                        <p:tgtEl>
                                          <p:spTgt spid="20"/>
                                        </p:tgtEl>
                                        <p:attrNameLst>
                                          <p:attrName>ppt_x</p:attrName>
                                        </p:attrNameLst>
                                      </p:cBhvr>
                                      <p:tavLst>
                                        <p:tav tm="0">
                                          <p:val>
                                            <p:strVal val="0-#ppt_w/2"/>
                                          </p:val>
                                        </p:tav>
                                        <p:tav tm="100000">
                                          <p:val>
                                            <p:strVal val="#ppt_x"/>
                                          </p:val>
                                        </p:tav>
                                      </p:tavLst>
                                    </p:anim>
                                    <p:anim calcmode="lin" valueType="num">
                                      <p:cBhvr additive="base">
                                        <p:cTn id="48" dur="1000" fill="hold"/>
                                        <p:tgtEl>
                                          <p:spTgt spid="20"/>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22"/>
                                        </p:tgtEl>
                                        <p:attrNameLst>
                                          <p:attrName>style.visibility</p:attrName>
                                        </p:attrNameLst>
                                      </p:cBhvr>
                                      <p:to>
                                        <p:strVal val="visible"/>
                                      </p:to>
                                    </p:set>
                                    <p:anim calcmode="lin" valueType="num">
                                      <p:cBhvr additive="base">
                                        <p:cTn id="51" dur="1000" fill="hold"/>
                                        <p:tgtEl>
                                          <p:spTgt spid="22"/>
                                        </p:tgtEl>
                                        <p:attrNameLst>
                                          <p:attrName>ppt_x</p:attrName>
                                        </p:attrNameLst>
                                      </p:cBhvr>
                                      <p:tavLst>
                                        <p:tav tm="0">
                                          <p:val>
                                            <p:strVal val="0-#ppt_w/2"/>
                                          </p:val>
                                        </p:tav>
                                        <p:tav tm="100000">
                                          <p:val>
                                            <p:strVal val="#ppt_x"/>
                                          </p:val>
                                        </p:tav>
                                      </p:tavLst>
                                    </p:anim>
                                    <p:anim calcmode="lin" valueType="num">
                                      <p:cBhvr additive="base">
                                        <p:cTn id="52" dur="1000" fill="hold"/>
                                        <p:tgtEl>
                                          <p:spTgt spid="22"/>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23"/>
                                        </p:tgtEl>
                                        <p:attrNameLst>
                                          <p:attrName>style.visibility</p:attrName>
                                        </p:attrNameLst>
                                      </p:cBhvr>
                                      <p:to>
                                        <p:strVal val="visible"/>
                                      </p:to>
                                    </p:set>
                                    <p:anim calcmode="lin" valueType="num">
                                      <p:cBhvr additive="base">
                                        <p:cTn id="55" dur="1000" fill="hold"/>
                                        <p:tgtEl>
                                          <p:spTgt spid="23"/>
                                        </p:tgtEl>
                                        <p:attrNameLst>
                                          <p:attrName>ppt_x</p:attrName>
                                        </p:attrNameLst>
                                      </p:cBhvr>
                                      <p:tavLst>
                                        <p:tav tm="0">
                                          <p:val>
                                            <p:strVal val="0-#ppt_w/2"/>
                                          </p:val>
                                        </p:tav>
                                        <p:tav tm="100000">
                                          <p:val>
                                            <p:strVal val="#ppt_x"/>
                                          </p:val>
                                        </p:tav>
                                      </p:tavLst>
                                    </p:anim>
                                    <p:anim calcmode="lin" valueType="num">
                                      <p:cBhvr additive="base">
                                        <p:cTn id="56" dur="1000" fill="hold"/>
                                        <p:tgtEl>
                                          <p:spTgt spid="23"/>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additive="base">
                                        <p:cTn id="59" dur="1000" fill="hold"/>
                                        <p:tgtEl>
                                          <p:spTgt spid="24"/>
                                        </p:tgtEl>
                                        <p:attrNameLst>
                                          <p:attrName>ppt_x</p:attrName>
                                        </p:attrNameLst>
                                      </p:cBhvr>
                                      <p:tavLst>
                                        <p:tav tm="0">
                                          <p:val>
                                            <p:strVal val="0-#ppt_w/2"/>
                                          </p:val>
                                        </p:tav>
                                        <p:tav tm="100000">
                                          <p:val>
                                            <p:strVal val="#ppt_x"/>
                                          </p:val>
                                        </p:tav>
                                      </p:tavLst>
                                    </p:anim>
                                    <p:anim calcmode="lin" valueType="num">
                                      <p:cBhvr additive="base">
                                        <p:cTn id="60" dur="1000" fill="hold"/>
                                        <p:tgtEl>
                                          <p:spTgt spid="24"/>
                                        </p:tgtEl>
                                        <p:attrNameLst>
                                          <p:attrName>ppt_y</p:attrName>
                                        </p:attrNameLst>
                                      </p:cBhvr>
                                      <p:tavLst>
                                        <p:tav tm="0">
                                          <p:val>
                                            <p:strVal val="#ppt_y"/>
                                          </p:val>
                                        </p:tav>
                                        <p:tav tm="100000">
                                          <p:val>
                                            <p:strVal val="#ppt_y"/>
                                          </p:val>
                                        </p:tav>
                                      </p:tavLst>
                                    </p:anim>
                                  </p:childTnLst>
                                </p:cTn>
                              </p:par>
                            </p:childTnLst>
                          </p:cTn>
                        </p:par>
                        <p:par>
                          <p:cTn id="61" fill="hold">
                            <p:stCondLst>
                              <p:cond delay="2000"/>
                            </p:stCondLst>
                            <p:childTnLst>
                              <p:par>
                                <p:cTn id="62" presetID="10" presetClass="entr" presetSubtype="0" fill="hold" nodeType="afterEffect">
                                  <p:stCondLst>
                                    <p:cond delay="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1000"/>
                                        <p:tgtEl>
                                          <p:spTgt spid="30"/>
                                        </p:tgtEl>
                                      </p:cBhvr>
                                    </p:animEffect>
                                  </p:childTnLst>
                                </p:cTn>
                              </p:par>
                              <p:par>
                                <p:cTn id="65" presetID="10" presetClass="entr" presetSubtype="0" fill="hold" nodeType="withEffect">
                                  <p:stCondLst>
                                    <p:cond delay="0"/>
                                  </p:stCondLst>
                                  <p:childTnLst>
                                    <p:set>
                                      <p:cBhvr>
                                        <p:cTn id="66" dur="1" fill="hold">
                                          <p:stCondLst>
                                            <p:cond delay="0"/>
                                          </p:stCondLst>
                                        </p:cTn>
                                        <p:tgtEl>
                                          <p:spTgt spid="16"/>
                                        </p:tgtEl>
                                        <p:attrNameLst>
                                          <p:attrName>style.visibility</p:attrName>
                                        </p:attrNameLst>
                                      </p:cBhvr>
                                      <p:to>
                                        <p:strVal val="visible"/>
                                      </p:to>
                                    </p:set>
                                    <p:animEffect transition="in" filter="fade">
                                      <p:cBhvr>
                                        <p:cTn id="67" dur="1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5" grpId="0" animBg="1"/>
      <p:bldP spid="17" grpId="0" animBg="1"/>
      <p:bldP spid="18" grpId="0" animBg="1"/>
      <p:bldP spid="19" grpId="0" animBg="1"/>
      <p:bldP spid="20" grpId="0" animBg="1"/>
      <p:bldP spid="22" grpId="0" animBg="1"/>
      <p:bldP spid="23" grpId="0" animBg="1"/>
      <p:bldP spid="24" grpId="0" animBg="1"/>
    </p:bldLst>
  </p:timing>
</p:sld>
</file>

<file path=ppt/slides/slide343.xml><?xml version="1.0" encoding="utf-8"?>
<p:sld xmlns:a="http://schemas.openxmlformats.org/drawingml/2006/main" xmlns:r="http://schemas.openxmlformats.org/officeDocument/2006/relationships" xmlns:p="http://schemas.openxmlformats.org/presentationml/2006/main">
  <p:cSld>
    <p:bg>
      <p:bgPr>
        <a:blipFill dpi="0" rotWithShape="1">
          <a:blip r:embed="rId3" cstate="print">
            <a:lum/>
          </a:blip>
          <a:srcRect/>
          <a:stretch>
            <a:fillRect/>
          </a:stretch>
        </a:blipFill>
        <a:effectLst/>
      </p:bgPr>
    </p:bg>
    <p:spTree>
      <p:nvGrpSpPr>
        <p:cNvPr id="1" name=""/>
        <p:cNvGrpSpPr/>
        <p:nvPr/>
      </p:nvGrpSpPr>
      <p:grpSpPr>
        <a:xfrm>
          <a:off x="0" y="0"/>
          <a:ext cx="0" cy="0"/>
          <a:chOff x="0" y="0"/>
          <a:chExt cx="0" cy="0"/>
        </a:xfrm>
      </p:grpSpPr>
      <p:pic>
        <p:nvPicPr>
          <p:cNvPr id="3074"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a:off x="2786050" y="2571744"/>
            <a:ext cx="3643338" cy="1010034"/>
          </a:xfrm>
          <a:prstGeom prst="rect">
            <a:avLst/>
          </a:prstGeom>
          <a:noFill/>
        </p:spPr>
      </p:pic>
      <p:sp>
        <p:nvSpPr>
          <p:cNvPr id="22" name="TextBox 21"/>
          <p:cNvSpPr txBox="1"/>
          <p:nvPr/>
        </p:nvSpPr>
        <p:spPr>
          <a:xfrm>
            <a:off x="2857488" y="285728"/>
            <a:ext cx="3429024" cy="1938992"/>
          </a:xfrm>
          <a:prstGeom prst="rect">
            <a:avLst/>
          </a:prstGeom>
          <a:noFill/>
        </p:spPr>
        <p:txBody>
          <a:bodyPr wrap="square" rtlCol="1">
            <a:spAutoFit/>
          </a:bodyPr>
          <a:lstStyle/>
          <a:p>
            <a:pPr algn="ctr">
              <a:lnSpc>
                <a:spcPct val="150000"/>
              </a:lnSpc>
            </a:pPr>
            <a:r>
              <a:rPr lang="fa-IR" sz="2000" b="1" dirty="0" smtClean="0">
                <a:effectLst>
                  <a:glow rad="139700">
                    <a:srgbClr val="00B050">
                      <a:alpha val="40000"/>
                    </a:srgbClr>
                  </a:glow>
                </a:effectLst>
                <a:cs typeface="B Titr" pitchFamily="2" charset="-78"/>
              </a:rPr>
              <a:t>فصل سوم : مفاهیم دینی مورد نیاز کودک و نوجوان</a:t>
            </a:r>
          </a:p>
          <a:p>
            <a:pPr algn="ctr">
              <a:lnSpc>
                <a:spcPct val="150000"/>
              </a:lnSpc>
            </a:pPr>
            <a:endParaRPr lang="fa-IR" sz="2000" b="1" dirty="0" smtClean="0">
              <a:effectLst>
                <a:glow rad="139700">
                  <a:srgbClr val="00B050">
                    <a:alpha val="40000"/>
                  </a:srgbClr>
                </a:glow>
              </a:effectLst>
              <a:cs typeface="B Titr" pitchFamily="2" charset="-78"/>
            </a:endParaRPr>
          </a:p>
          <a:p>
            <a:pPr algn="ctr">
              <a:lnSpc>
                <a:spcPct val="150000"/>
              </a:lnSpc>
            </a:pPr>
            <a:r>
              <a:rPr lang="fa-IR" sz="2000" b="1" dirty="0" smtClean="0">
                <a:effectLst>
                  <a:glow rad="139700">
                    <a:srgbClr val="00B050">
                      <a:alpha val="40000"/>
                    </a:srgbClr>
                  </a:glow>
                </a:effectLst>
                <a:cs typeface="B Titr" pitchFamily="2" charset="-78"/>
              </a:rPr>
              <a:t>جلسه بیست ونهم</a:t>
            </a:r>
          </a:p>
        </p:txBody>
      </p:sp>
      <p:sp>
        <p:nvSpPr>
          <p:cNvPr id="14" name="TextBox 13"/>
          <p:cNvSpPr txBox="1"/>
          <p:nvPr/>
        </p:nvSpPr>
        <p:spPr>
          <a:xfrm>
            <a:off x="3846308" y="2834387"/>
            <a:ext cx="1522823" cy="484748"/>
          </a:xfrm>
          <a:prstGeom prst="rect">
            <a:avLst/>
          </a:prstGeom>
          <a:noFill/>
        </p:spPr>
        <p:txBody>
          <a:bodyPr wrap="square" rtlCol="1" anchor="ctr">
            <a:spAutoFit/>
          </a:bodyPr>
          <a:lstStyle/>
          <a:p>
            <a:pPr algn="ctr">
              <a:lnSpc>
                <a:spcPct val="150000"/>
              </a:lnSpc>
            </a:pPr>
            <a:r>
              <a:rPr lang="fa-IR" b="1" dirty="0" smtClean="0">
                <a:effectLst/>
                <a:cs typeface="B Mitra" pitchFamily="2" charset="-78"/>
              </a:rPr>
              <a:t>مقدمه</a:t>
            </a:r>
            <a:endParaRPr lang="fa-IR" sz="1700" b="1" dirty="0">
              <a:effectLst/>
              <a:cs typeface="B Mitra" pitchFamily="2" charset="-78"/>
            </a:endParaRPr>
          </a:p>
        </p:txBody>
      </p:sp>
      <p:pic>
        <p:nvPicPr>
          <p:cNvPr id="76" name="Picture 2" descr="G:\ramezan 1390\pic - file\bais\b1.jpg">
            <a:hlinkClick r:id="rId5" action="ppaction://hlinksldjump">
              <a:snd r:embed="rId6" name="thbad.wav"/>
            </a:hlinkClick>
            <a:hlinkHover r:id="" action="ppaction://noaction">
              <a:snd r:embed="rId7" name="0.wav"/>
            </a:hlinkHover>
          </p:cNvPr>
          <p:cNvPicPr>
            <a:picLocks noChangeAspect="1" noChangeArrowheads="1"/>
          </p:cNvPicPr>
          <p:nvPr/>
        </p:nvPicPr>
        <p:blipFill>
          <a:blip r:embed="rId8" cstate="print"/>
          <a:srcRect/>
          <a:stretch>
            <a:fillRect/>
          </a:stretch>
        </p:blipFill>
        <p:spPr bwMode="auto">
          <a:xfrm>
            <a:off x="7929586" y="241290"/>
            <a:ext cx="383226" cy="396000"/>
          </a:xfrm>
          <a:prstGeom prst="rect">
            <a:avLst/>
          </a:prstGeom>
          <a:noFill/>
        </p:spPr>
      </p:pic>
      <p:pic>
        <p:nvPicPr>
          <p:cNvPr id="77" name="Picture 5" descr="D:\narmafzar H edayat\power point\Ordodari\pic\exist copy.png">
            <a:hlinkClick r:id="" action="ppaction://hlinkshowjump?jump=endshow">
              <a:snd r:embed="rId6" name="thbad.wav"/>
            </a:hlinkClick>
            <a:hlinkHover r:id="" action="ppaction://noaction">
              <a:snd r:embed="rId7" name="0.wav"/>
            </a:hlinkHover>
          </p:cNvPr>
          <p:cNvPicPr>
            <a:picLocks noChangeAspect="1" noChangeArrowheads="1"/>
          </p:cNvPicPr>
          <p:nvPr/>
        </p:nvPicPr>
        <p:blipFill>
          <a:blip r:embed="rId9" cstate="print"/>
          <a:srcRect/>
          <a:stretch>
            <a:fillRect/>
          </a:stretch>
        </p:blipFill>
        <p:spPr bwMode="auto">
          <a:xfrm>
            <a:off x="8358214" y="214290"/>
            <a:ext cx="450000" cy="450000"/>
          </a:xfrm>
          <a:prstGeom prst="rect">
            <a:avLst/>
          </a:prstGeom>
          <a:noFill/>
        </p:spPr>
      </p:pic>
      <p:pic>
        <p:nvPicPr>
          <p:cNvPr id="38"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a:off x="2786050" y="3505208"/>
            <a:ext cx="3643338" cy="1010034"/>
          </a:xfrm>
          <a:prstGeom prst="rect">
            <a:avLst/>
          </a:prstGeom>
          <a:noFill/>
        </p:spPr>
      </p:pic>
      <p:sp>
        <p:nvSpPr>
          <p:cNvPr id="39" name="TextBox 38">
            <a:hlinkClick r:id="rId10" action="ppaction://hlinksldjump">
              <a:snd r:embed="rId6" name="thbad.wav"/>
            </a:hlinkClick>
            <a:hlinkHover r:id="" action="ppaction://noaction">
              <a:snd r:embed="rId7" name="0.wav"/>
            </a:hlinkHover>
          </p:cNvPr>
          <p:cNvSpPr txBox="1"/>
          <p:nvPr/>
        </p:nvSpPr>
        <p:spPr>
          <a:xfrm>
            <a:off x="3453399" y="3767851"/>
            <a:ext cx="2308641" cy="484748"/>
          </a:xfrm>
          <a:prstGeom prst="rect">
            <a:avLst/>
          </a:prstGeom>
          <a:noFill/>
        </p:spPr>
        <p:txBody>
          <a:bodyPr wrap="square" rtlCol="1" anchor="ctr">
            <a:spAutoFit/>
          </a:bodyPr>
          <a:lstStyle/>
          <a:p>
            <a:pPr algn="ctr">
              <a:lnSpc>
                <a:spcPct val="150000"/>
              </a:lnSpc>
            </a:pPr>
            <a:r>
              <a:rPr lang="fa-IR" b="1" dirty="0" smtClean="0">
                <a:effectLst>
                  <a:glow rad="101600">
                    <a:schemeClr val="accent3">
                      <a:satMod val="175000"/>
                      <a:alpha val="40000"/>
                    </a:schemeClr>
                  </a:glow>
                </a:effectLst>
                <a:cs typeface="B Mitra" pitchFamily="2" charset="-78"/>
              </a:rPr>
              <a:t>اهداف انتقال مفاهیم دینی</a:t>
            </a:r>
            <a:endParaRPr lang="fa-IR" b="1" dirty="0">
              <a:effectLst>
                <a:glow rad="101600">
                  <a:schemeClr val="accent3">
                    <a:satMod val="175000"/>
                    <a:alpha val="40000"/>
                  </a:schemeClr>
                </a:glow>
              </a:effectLst>
              <a:cs typeface="B Mitra" pitchFamily="2" charset="-78"/>
            </a:endParaRPr>
          </a:p>
        </p:txBody>
      </p:sp>
    </p:spTree>
  </p:cSld>
  <p:clrMapOvr>
    <a:masterClrMapping/>
  </p:clrMapOvr>
  <p:transition advClick="0">
    <p:sndAc>
      <p:stSnd>
        <p:snd r:embed="rId2" name="W8.WAV"/>
      </p:stSnd>
    </p:sndAc>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strVal val="#ppt_w*0.70"/>
                                          </p:val>
                                        </p:tav>
                                        <p:tav tm="100000">
                                          <p:val>
                                            <p:strVal val="#ppt_w"/>
                                          </p:val>
                                        </p:tav>
                                      </p:tavLst>
                                    </p:anim>
                                    <p:anim calcmode="lin" valueType="num">
                                      <p:cBhvr>
                                        <p:cTn id="8" dur="1000" fill="hold"/>
                                        <p:tgtEl>
                                          <p:spTgt spid="22"/>
                                        </p:tgtEl>
                                        <p:attrNameLst>
                                          <p:attrName>ppt_h</p:attrName>
                                        </p:attrNameLst>
                                      </p:cBhvr>
                                      <p:tavLst>
                                        <p:tav tm="0">
                                          <p:val>
                                            <p:strVal val="#ppt_h"/>
                                          </p:val>
                                        </p:tav>
                                        <p:tav tm="100000">
                                          <p:val>
                                            <p:strVal val="#ppt_h"/>
                                          </p:val>
                                        </p:tav>
                                      </p:tavLst>
                                    </p:anim>
                                    <p:animEffect transition="in" filter="fade">
                                      <p:cBhvr>
                                        <p:cTn id="9" dur="1000"/>
                                        <p:tgtEl>
                                          <p:spTgt spid="22"/>
                                        </p:tgtEl>
                                      </p:cBhvr>
                                    </p:animEffect>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3074"/>
                                        </p:tgtEl>
                                        <p:attrNameLst>
                                          <p:attrName>style.visibility</p:attrName>
                                        </p:attrNameLst>
                                      </p:cBhvr>
                                      <p:to>
                                        <p:strVal val="visible"/>
                                      </p:to>
                                    </p:set>
                                    <p:animEffect transition="in" filter="fade">
                                      <p:cBhvr>
                                        <p:cTn id="13" dur="1000"/>
                                        <p:tgtEl>
                                          <p:spTgt spid="3074"/>
                                        </p:tgtEl>
                                      </p:cBhvr>
                                    </p:animEffect>
                                    <p:anim calcmode="lin" valueType="num">
                                      <p:cBhvr>
                                        <p:cTn id="14" dur="1000" fill="hold"/>
                                        <p:tgtEl>
                                          <p:spTgt spid="3074"/>
                                        </p:tgtEl>
                                        <p:attrNameLst>
                                          <p:attrName>ppt_x</p:attrName>
                                        </p:attrNameLst>
                                      </p:cBhvr>
                                      <p:tavLst>
                                        <p:tav tm="0">
                                          <p:val>
                                            <p:strVal val="#ppt_x"/>
                                          </p:val>
                                        </p:tav>
                                        <p:tav tm="100000">
                                          <p:val>
                                            <p:strVal val="#ppt_x"/>
                                          </p:val>
                                        </p:tav>
                                      </p:tavLst>
                                    </p:anim>
                                    <p:anim calcmode="lin" valueType="num">
                                      <p:cBhvr>
                                        <p:cTn id="15" dur="1000" fill="hold"/>
                                        <p:tgtEl>
                                          <p:spTgt spid="3074"/>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10" presetClass="entr" presetSubtype="0"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1000"/>
                                        <p:tgtEl>
                                          <p:spTgt spid="14"/>
                                        </p:tgtEl>
                                      </p:cBhvr>
                                    </p:animEffect>
                                  </p:childTnLst>
                                </p:cTn>
                              </p:par>
                            </p:childTnLst>
                          </p:cTn>
                        </p:par>
                        <p:par>
                          <p:cTn id="20" fill="hold">
                            <p:stCondLst>
                              <p:cond delay="3000"/>
                            </p:stCondLst>
                            <p:childTnLst>
                              <p:par>
                                <p:cTn id="21" presetID="42" presetClass="entr" presetSubtype="0" fill="hold" nodeType="afterEffect">
                                  <p:stCondLst>
                                    <p:cond delay="0"/>
                                  </p:stCondLst>
                                  <p:childTnLst>
                                    <p:set>
                                      <p:cBhvr>
                                        <p:cTn id="22" dur="1" fill="hold">
                                          <p:stCondLst>
                                            <p:cond delay="0"/>
                                          </p:stCondLst>
                                        </p:cTn>
                                        <p:tgtEl>
                                          <p:spTgt spid="38"/>
                                        </p:tgtEl>
                                        <p:attrNameLst>
                                          <p:attrName>style.visibility</p:attrName>
                                        </p:attrNameLst>
                                      </p:cBhvr>
                                      <p:to>
                                        <p:strVal val="visible"/>
                                      </p:to>
                                    </p:set>
                                    <p:animEffect transition="in" filter="fade">
                                      <p:cBhvr>
                                        <p:cTn id="23" dur="1000"/>
                                        <p:tgtEl>
                                          <p:spTgt spid="38"/>
                                        </p:tgtEl>
                                      </p:cBhvr>
                                    </p:animEffect>
                                    <p:anim calcmode="lin" valueType="num">
                                      <p:cBhvr>
                                        <p:cTn id="24" dur="1000" fill="hold"/>
                                        <p:tgtEl>
                                          <p:spTgt spid="38"/>
                                        </p:tgtEl>
                                        <p:attrNameLst>
                                          <p:attrName>ppt_x</p:attrName>
                                        </p:attrNameLst>
                                      </p:cBhvr>
                                      <p:tavLst>
                                        <p:tav tm="0">
                                          <p:val>
                                            <p:strVal val="#ppt_x"/>
                                          </p:val>
                                        </p:tav>
                                        <p:tav tm="100000">
                                          <p:val>
                                            <p:strVal val="#ppt_x"/>
                                          </p:val>
                                        </p:tav>
                                      </p:tavLst>
                                    </p:anim>
                                    <p:anim calcmode="lin" valueType="num">
                                      <p:cBhvr>
                                        <p:cTn id="25" dur="1000" fill="hold"/>
                                        <p:tgtEl>
                                          <p:spTgt spid="38"/>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10" presetClass="entr" presetSubtype="0"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childTnLst>
                                </p:cTn>
                              </p:par>
                            </p:childTnLst>
                          </p:cTn>
                        </p:par>
                        <p:par>
                          <p:cTn id="30" fill="hold">
                            <p:stCondLst>
                              <p:cond delay="5000"/>
                            </p:stCondLst>
                            <p:childTnLst>
                              <p:par>
                                <p:cTn id="31" presetID="53" presetClass="entr" presetSubtype="0" fill="hold" nodeType="afterEffect">
                                  <p:stCondLst>
                                    <p:cond delay="0"/>
                                  </p:stCondLst>
                                  <p:childTnLst>
                                    <p:set>
                                      <p:cBhvr>
                                        <p:cTn id="32" dur="1" fill="hold">
                                          <p:stCondLst>
                                            <p:cond delay="0"/>
                                          </p:stCondLst>
                                        </p:cTn>
                                        <p:tgtEl>
                                          <p:spTgt spid="77"/>
                                        </p:tgtEl>
                                        <p:attrNameLst>
                                          <p:attrName>style.visibility</p:attrName>
                                        </p:attrNameLst>
                                      </p:cBhvr>
                                      <p:to>
                                        <p:strVal val="visible"/>
                                      </p:to>
                                    </p:set>
                                    <p:anim calcmode="lin" valueType="num">
                                      <p:cBhvr>
                                        <p:cTn id="33" dur="1000" fill="hold"/>
                                        <p:tgtEl>
                                          <p:spTgt spid="77"/>
                                        </p:tgtEl>
                                        <p:attrNameLst>
                                          <p:attrName>ppt_w</p:attrName>
                                        </p:attrNameLst>
                                      </p:cBhvr>
                                      <p:tavLst>
                                        <p:tav tm="0">
                                          <p:val>
                                            <p:fltVal val="0"/>
                                          </p:val>
                                        </p:tav>
                                        <p:tav tm="100000">
                                          <p:val>
                                            <p:strVal val="#ppt_w"/>
                                          </p:val>
                                        </p:tav>
                                      </p:tavLst>
                                    </p:anim>
                                    <p:anim calcmode="lin" valueType="num">
                                      <p:cBhvr>
                                        <p:cTn id="34" dur="1000" fill="hold"/>
                                        <p:tgtEl>
                                          <p:spTgt spid="77"/>
                                        </p:tgtEl>
                                        <p:attrNameLst>
                                          <p:attrName>ppt_h</p:attrName>
                                        </p:attrNameLst>
                                      </p:cBhvr>
                                      <p:tavLst>
                                        <p:tav tm="0">
                                          <p:val>
                                            <p:fltVal val="0"/>
                                          </p:val>
                                        </p:tav>
                                        <p:tav tm="100000">
                                          <p:val>
                                            <p:strVal val="#ppt_h"/>
                                          </p:val>
                                        </p:tav>
                                      </p:tavLst>
                                    </p:anim>
                                    <p:animEffect transition="in" filter="fade">
                                      <p:cBhvr>
                                        <p:cTn id="35" dur="1000"/>
                                        <p:tgtEl>
                                          <p:spTgt spid="77"/>
                                        </p:tgtEl>
                                      </p:cBhvr>
                                    </p:animEffect>
                                  </p:childTnLst>
                                </p:cTn>
                              </p:par>
                            </p:childTnLst>
                          </p:cTn>
                        </p:par>
                        <p:par>
                          <p:cTn id="36" fill="hold">
                            <p:stCondLst>
                              <p:cond delay="6000"/>
                            </p:stCondLst>
                            <p:childTnLst>
                              <p:par>
                                <p:cTn id="37" presetID="53" presetClass="entr" presetSubtype="0" fill="hold" nodeType="afterEffect">
                                  <p:stCondLst>
                                    <p:cond delay="0"/>
                                  </p:stCondLst>
                                  <p:childTnLst>
                                    <p:set>
                                      <p:cBhvr>
                                        <p:cTn id="38" dur="1" fill="hold">
                                          <p:stCondLst>
                                            <p:cond delay="0"/>
                                          </p:stCondLst>
                                        </p:cTn>
                                        <p:tgtEl>
                                          <p:spTgt spid="76"/>
                                        </p:tgtEl>
                                        <p:attrNameLst>
                                          <p:attrName>style.visibility</p:attrName>
                                        </p:attrNameLst>
                                      </p:cBhvr>
                                      <p:to>
                                        <p:strVal val="visible"/>
                                      </p:to>
                                    </p:set>
                                    <p:anim calcmode="lin" valueType="num">
                                      <p:cBhvr>
                                        <p:cTn id="39" dur="1000" fill="hold"/>
                                        <p:tgtEl>
                                          <p:spTgt spid="76"/>
                                        </p:tgtEl>
                                        <p:attrNameLst>
                                          <p:attrName>ppt_w</p:attrName>
                                        </p:attrNameLst>
                                      </p:cBhvr>
                                      <p:tavLst>
                                        <p:tav tm="0">
                                          <p:val>
                                            <p:fltVal val="0"/>
                                          </p:val>
                                        </p:tav>
                                        <p:tav tm="100000">
                                          <p:val>
                                            <p:strVal val="#ppt_w"/>
                                          </p:val>
                                        </p:tav>
                                      </p:tavLst>
                                    </p:anim>
                                    <p:anim calcmode="lin" valueType="num">
                                      <p:cBhvr>
                                        <p:cTn id="40" dur="1000" fill="hold"/>
                                        <p:tgtEl>
                                          <p:spTgt spid="76"/>
                                        </p:tgtEl>
                                        <p:attrNameLst>
                                          <p:attrName>ppt_h</p:attrName>
                                        </p:attrNameLst>
                                      </p:cBhvr>
                                      <p:tavLst>
                                        <p:tav tm="0">
                                          <p:val>
                                            <p:fltVal val="0"/>
                                          </p:val>
                                        </p:tav>
                                        <p:tav tm="100000">
                                          <p:val>
                                            <p:strVal val="#ppt_h"/>
                                          </p:val>
                                        </p:tav>
                                      </p:tavLst>
                                    </p:anim>
                                    <p:animEffect transition="in" filter="fade">
                                      <p:cBhvr>
                                        <p:cTn id="41"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14" grpId="0"/>
      <p:bldP spid="39" grpId="0"/>
    </p:bldLst>
  </p:timing>
</p:sld>
</file>

<file path=ppt/slides/slide344.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ar-SA"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موضوعات پیشنهادی، جهت تدریس با اولویت‌بندی</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1800" b="1" kern="1200" dirty="0" smtClean="0">
                          <a:solidFill>
                            <a:schemeClr val="tx1"/>
                          </a:solidFill>
                          <a:latin typeface="+mn-lt"/>
                          <a:ea typeface="+mn-ea"/>
                          <a:cs typeface="B Lotus" pitchFamily="2" charset="-78"/>
                        </a:rPr>
                        <a:t>اخــــــلاق</a:t>
                      </a:r>
                      <a:endParaRPr lang="en-US" sz="1800" b="1" kern="1200" dirty="0" smtClean="0">
                        <a:solidFill>
                          <a:schemeClr val="tx1"/>
                        </a:solidFill>
                        <a:latin typeface="+mn-lt"/>
                        <a:ea typeface="+mn-ea"/>
                        <a:cs typeface="B Lotus" pitchFamily="2" charset="-78"/>
                      </a:endParaRPr>
                    </a:p>
                    <a:p>
                      <a:pPr algn="just" rtl="1">
                        <a:lnSpc>
                          <a:spcPct val="150000"/>
                        </a:lnSpc>
                      </a:pPr>
                      <a:endParaRPr lang="en-US" sz="18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234384" y="122418"/>
            <a:ext cx="2110585"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ونهم</a:t>
            </a:r>
          </a:p>
          <a:p>
            <a:pPr algn="ctr"/>
            <a:r>
              <a:rPr lang="fa-IR" sz="1700" b="1" dirty="0" smtClean="0">
                <a:effectLst>
                  <a:glow rad="101600">
                    <a:schemeClr val="accent3">
                      <a:satMod val="175000"/>
                      <a:alpha val="40000"/>
                    </a:schemeClr>
                  </a:glow>
                </a:effectLst>
                <a:cs typeface="B Mitra" pitchFamily="2" charset="-78"/>
              </a:rPr>
              <a:t>اهداف انتقال مفاهیم دینی</a:t>
            </a:r>
          </a:p>
        </p:txBody>
      </p:sp>
      <p:sp>
        <p:nvSpPr>
          <p:cNvPr id="303105" name="Rectangle 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03108" name="Rectangle 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 name="Rounded Rectangle 9">
            <a:hlinkClick r:id="rId9" action="ppaction://hlinksldjump">
              <a:snd r:embed="rId5" name="thbad.wav"/>
            </a:hlinkClick>
            <a:hlinkHover r:id="" action="ppaction://noaction">
              <a:snd r:embed="rId6" name="0.wav"/>
            </a:hlinkHover>
          </p:cNvPr>
          <p:cNvSpPr/>
          <p:nvPr/>
        </p:nvSpPr>
        <p:spPr>
          <a:xfrm>
            <a:off x="1571604"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0" action="ppaction://hlinksldjump">
              <a:snd r:embed="rId5" name="thbad.wav"/>
            </a:hlinkClick>
            <a:hlinkHover r:id="" action="ppaction://noaction">
              <a:snd r:embed="rId6" name="0.wav"/>
            </a:hlinkHover>
          </p:cNvPr>
          <p:cNvSpPr/>
          <p:nvPr/>
        </p:nvSpPr>
        <p:spPr>
          <a:xfrm>
            <a:off x="114297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1" action="ppaction://hlinksldjump">
              <a:snd r:embed="rId5" name="thbad.wav"/>
            </a:hlinkClick>
            <a:hlinkHover r:id="" action="ppaction://noaction">
              <a:snd r:embed="rId6" name="0.wav"/>
            </a:hlinkHover>
          </p:cNvPr>
          <p:cNvSpPr/>
          <p:nvPr/>
        </p:nvSpPr>
        <p:spPr>
          <a:xfrm>
            <a:off x="7143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2" action="ppaction://hlinksldjump">
              <a:snd r:embed="rId5" name="thbad.wav"/>
            </a:hlinkClick>
            <a:hlinkHover r:id="" action="ppaction://noaction">
              <a:snd r:embed="rId6" name="0.wav"/>
            </a:hlinkHover>
          </p:cNvPr>
          <p:cNvSpPr/>
          <p:nvPr/>
        </p:nvSpPr>
        <p:spPr>
          <a:xfrm>
            <a:off x="28572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graphicFrame>
        <p:nvGraphicFramePr>
          <p:cNvPr id="16" name="Table 15"/>
          <p:cNvGraphicFramePr>
            <a:graphicFrameLocks noGrp="1"/>
          </p:cNvGraphicFramePr>
          <p:nvPr/>
        </p:nvGraphicFramePr>
        <p:xfrm>
          <a:off x="392877" y="1643051"/>
          <a:ext cx="8358246" cy="4856488"/>
        </p:xfrm>
        <a:graphic>
          <a:graphicData uri="http://schemas.openxmlformats.org/drawingml/2006/table">
            <a:tbl>
              <a:tblPr rtl="1"/>
              <a:tblGrid>
                <a:gridCol w="717358"/>
                <a:gridCol w="2711027"/>
                <a:gridCol w="4929861"/>
              </a:tblGrid>
              <a:tr h="268173">
                <a:tc gridSpan="2">
                  <a:txBody>
                    <a:bodyPr/>
                    <a:lstStyle/>
                    <a:p>
                      <a:pPr indent="179705" algn="ctr" rtl="1">
                        <a:lnSpc>
                          <a:spcPct val="115000"/>
                        </a:lnSpc>
                        <a:spcAft>
                          <a:spcPts val="0"/>
                        </a:spcAft>
                      </a:pPr>
                      <a:r>
                        <a:rPr lang="ar-SA" sz="1800" dirty="0">
                          <a:latin typeface="Times New Roman"/>
                          <a:ea typeface="Calibri"/>
                          <a:cs typeface="B Lotus" pitchFamily="2" charset="-78"/>
                        </a:rPr>
                        <a:t>موضوع کلّی: اخلاق</a:t>
                      </a:r>
                      <a:endParaRPr lang="en-US" sz="18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hMerge="1">
                  <a:txBody>
                    <a:bodyPr/>
                    <a:lstStyle/>
                    <a:p>
                      <a:pPr rtl="1"/>
                      <a:endParaRPr lang="fa-IR"/>
                    </a:p>
                  </a:txBody>
                  <a:tcPr/>
                </a:tc>
                <a:tc>
                  <a:txBody>
                    <a:bodyPr/>
                    <a:lstStyle/>
                    <a:p>
                      <a:pPr indent="179705" algn="ctr" rtl="1">
                        <a:lnSpc>
                          <a:spcPct val="115000"/>
                        </a:lnSpc>
                        <a:spcAft>
                          <a:spcPts val="0"/>
                        </a:spcAft>
                      </a:pPr>
                      <a:r>
                        <a:rPr lang="ar-SA" sz="1800" dirty="0">
                          <a:latin typeface="Times New Roman"/>
                          <a:ea typeface="Calibri"/>
                          <a:cs typeface="B Lotus" pitchFamily="2" charset="-78"/>
                        </a:rPr>
                        <a:t>مقطع: اوّل، دوّم و سوّم ابتدایی</a:t>
                      </a:r>
                      <a:endParaRPr lang="en-US" sz="18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r>
              <a:tr h="536346">
                <a:tc>
                  <a:txBody>
                    <a:bodyPr/>
                    <a:lstStyle/>
                    <a:p>
                      <a:pPr indent="179705" algn="ctr" rtl="1">
                        <a:lnSpc>
                          <a:spcPct val="115000"/>
                        </a:lnSpc>
                        <a:spcAft>
                          <a:spcPts val="0"/>
                        </a:spcAft>
                      </a:pPr>
                      <a:r>
                        <a:rPr lang="ar-SA" sz="1800">
                          <a:latin typeface="Times New Roman"/>
                          <a:ea typeface="Calibri"/>
                          <a:cs typeface="B Lotus" pitchFamily="2" charset="-78"/>
                        </a:rPr>
                        <a:t>ردیف</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ctr" rtl="1">
                        <a:lnSpc>
                          <a:spcPct val="115000"/>
                        </a:lnSpc>
                        <a:spcAft>
                          <a:spcPts val="0"/>
                        </a:spcAft>
                      </a:pPr>
                      <a:r>
                        <a:rPr lang="ar-SA" sz="1800">
                          <a:latin typeface="Times New Roman"/>
                          <a:ea typeface="Calibri"/>
                          <a:cs typeface="B Lotus" pitchFamily="2" charset="-78"/>
                        </a:rPr>
                        <a:t>ترتیب دروس</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ctr" rtl="1">
                        <a:lnSpc>
                          <a:spcPct val="115000"/>
                        </a:lnSpc>
                        <a:spcAft>
                          <a:spcPts val="0"/>
                        </a:spcAft>
                      </a:pPr>
                      <a:r>
                        <a:rPr lang="ar-SA" sz="1800" dirty="0">
                          <a:latin typeface="Times New Roman"/>
                          <a:ea typeface="Calibri"/>
                          <a:cs typeface="B Lotus" pitchFamily="2" charset="-78"/>
                        </a:rPr>
                        <a:t>ریز موضوعات</a:t>
                      </a:r>
                      <a:endParaRPr lang="en-US" sz="18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268173">
                <a:tc>
                  <a:txBody>
                    <a:bodyPr/>
                    <a:lstStyle/>
                    <a:p>
                      <a:pPr indent="179705" algn="r" rtl="1">
                        <a:lnSpc>
                          <a:spcPct val="115000"/>
                        </a:lnSpc>
                        <a:spcAft>
                          <a:spcPts val="0"/>
                        </a:spcAft>
                      </a:pPr>
                      <a:r>
                        <a:rPr lang="ar-SA" sz="1800">
                          <a:latin typeface="Times New Roman"/>
                          <a:ea typeface="Calibri"/>
                          <a:cs typeface="B Lotus" pitchFamily="2" charset="-78"/>
                        </a:rPr>
                        <a:t>1</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600">
                          <a:latin typeface="Times New Roman"/>
                          <a:ea typeface="Calibri"/>
                          <a:cs typeface="B Lotus" pitchFamily="2" charset="-78"/>
                        </a:rPr>
                        <a:t>احترام به پدر و مادر</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600">
                          <a:latin typeface="Times New Roman"/>
                          <a:ea typeface="Calibri"/>
                          <a:cs typeface="B Lotus" pitchFamily="2" charset="-78"/>
                        </a:rPr>
                        <a:t>گوش دادن، کمک و خدمت کردن و اذیّت نکردن آن‏ها.</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268173">
                <a:tc>
                  <a:txBody>
                    <a:bodyPr/>
                    <a:lstStyle/>
                    <a:p>
                      <a:pPr indent="179705" algn="r" rtl="1">
                        <a:lnSpc>
                          <a:spcPct val="115000"/>
                        </a:lnSpc>
                        <a:spcAft>
                          <a:spcPts val="0"/>
                        </a:spcAft>
                      </a:pPr>
                      <a:r>
                        <a:rPr lang="ar-SA" sz="1800">
                          <a:latin typeface="Times New Roman"/>
                          <a:ea typeface="Calibri"/>
                          <a:cs typeface="B Lotus" pitchFamily="2" charset="-78"/>
                        </a:rPr>
                        <a:t>2</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600">
                          <a:latin typeface="Times New Roman"/>
                          <a:ea typeface="Calibri"/>
                          <a:cs typeface="B Lotus" pitchFamily="2" charset="-78"/>
                        </a:rPr>
                        <a:t>احترام به معلّم</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600">
                          <a:latin typeface="Times New Roman"/>
                          <a:ea typeface="Calibri"/>
                          <a:cs typeface="B Lotus" pitchFamily="2" charset="-78"/>
                        </a:rPr>
                        <a:t>آداب برخورد با معلّم و گوش دادن به حرف او.</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268173">
                <a:tc>
                  <a:txBody>
                    <a:bodyPr/>
                    <a:lstStyle/>
                    <a:p>
                      <a:pPr indent="179705" algn="r" rtl="1">
                        <a:lnSpc>
                          <a:spcPct val="115000"/>
                        </a:lnSpc>
                        <a:spcAft>
                          <a:spcPts val="0"/>
                        </a:spcAft>
                      </a:pPr>
                      <a:r>
                        <a:rPr lang="ar-SA" sz="1800">
                          <a:latin typeface="Times New Roman"/>
                          <a:ea typeface="Calibri"/>
                          <a:cs typeface="B Lotus" pitchFamily="2" charset="-78"/>
                        </a:rPr>
                        <a:t>3</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600">
                          <a:latin typeface="Times New Roman"/>
                          <a:ea typeface="Calibri"/>
                          <a:cs typeface="B Lotus" pitchFamily="2" charset="-78"/>
                        </a:rPr>
                        <a:t>احترام به بزرگ‌ترها</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600">
                          <a:latin typeface="Times New Roman"/>
                          <a:ea typeface="Calibri"/>
                          <a:cs typeface="B Lotus" pitchFamily="2" charset="-78"/>
                        </a:rPr>
                        <a:t>رعایت ادب و احترام در برخورد با افراد خوب و بزرگ‌تر.</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268173">
                <a:tc>
                  <a:txBody>
                    <a:bodyPr/>
                    <a:lstStyle/>
                    <a:p>
                      <a:pPr indent="179705" algn="r" rtl="1">
                        <a:lnSpc>
                          <a:spcPct val="115000"/>
                        </a:lnSpc>
                        <a:spcAft>
                          <a:spcPts val="0"/>
                        </a:spcAft>
                      </a:pPr>
                      <a:r>
                        <a:rPr lang="ar-SA" sz="1800">
                          <a:latin typeface="Times New Roman"/>
                          <a:ea typeface="Calibri"/>
                          <a:cs typeface="B Lotus" pitchFamily="2" charset="-78"/>
                        </a:rPr>
                        <a:t>4</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600">
                          <a:latin typeface="Times New Roman"/>
                          <a:ea typeface="Calibri"/>
                          <a:cs typeface="B Lotus" pitchFamily="2" charset="-78"/>
                        </a:rPr>
                        <a:t>زبان و گفتار</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600">
                          <a:latin typeface="Times New Roman"/>
                          <a:ea typeface="Calibri"/>
                          <a:cs typeface="B Lotus" pitchFamily="2" charset="-78"/>
                        </a:rPr>
                        <a:t>با دیگران با سخنان نیکو صحبت کنیم...</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57423">
                <a:tc>
                  <a:txBody>
                    <a:bodyPr/>
                    <a:lstStyle/>
                    <a:p>
                      <a:pPr indent="179705" algn="r" rtl="1">
                        <a:lnSpc>
                          <a:spcPct val="115000"/>
                        </a:lnSpc>
                        <a:spcAft>
                          <a:spcPts val="0"/>
                        </a:spcAft>
                      </a:pPr>
                      <a:r>
                        <a:rPr lang="ar-SA" sz="1800">
                          <a:latin typeface="Times New Roman"/>
                          <a:ea typeface="Calibri"/>
                          <a:cs typeface="B Lotus" pitchFamily="2" charset="-78"/>
                        </a:rPr>
                        <a:t>5</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600">
                          <a:latin typeface="Times New Roman"/>
                          <a:ea typeface="Calibri"/>
                          <a:cs typeface="B Lotus" pitchFamily="2" charset="-78"/>
                        </a:rPr>
                        <a:t>زبان و گفتار</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600">
                          <a:latin typeface="Times New Roman"/>
                          <a:ea typeface="Calibri"/>
                          <a:cs typeface="B Lotus" pitchFamily="2" charset="-78"/>
                        </a:rPr>
                        <a:t>حرف‌های زشت را اصلاً نباید به زبان بیاوریم.</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536346">
                <a:tc>
                  <a:txBody>
                    <a:bodyPr/>
                    <a:lstStyle/>
                    <a:p>
                      <a:pPr indent="179705" algn="r" rtl="1">
                        <a:lnSpc>
                          <a:spcPct val="115000"/>
                        </a:lnSpc>
                        <a:spcAft>
                          <a:spcPts val="0"/>
                        </a:spcAft>
                      </a:pPr>
                      <a:r>
                        <a:rPr lang="ar-SA" sz="1800">
                          <a:latin typeface="Times New Roman"/>
                          <a:ea typeface="Calibri"/>
                          <a:cs typeface="B Lotus" pitchFamily="2" charset="-78"/>
                        </a:rPr>
                        <a:t>6</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600">
                          <a:latin typeface="Times New Roman"/>
                          <a:ea typeface="Calibri"/>
                          <a:cs typeface="B Lotus" pitchFamily="2" charset="-78"/>
                        </a:rPr>
                        <a:t>دعا</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600">
                          <a:latin typeface="Times New Roman"/>
                          <a:ea typeface="Calibri"/>
                          <a:cs typeface="B Lotus" pitchFamily="2" charset="-78"/>
                        </a:rPr>
                        <a:t>هر چه را دوست داریم، از خدا بخواهیم.</a:t>
                      </a:r>
                      <a:endParaRPr lang="en-US" sz="1600">
                        <a:latin typeface="Times New Roman"/>
                        <a:ea typeface="Calibri"/>
                        <a:cs typeface="B Lotus" pitchFamily="2" charset="-78"/>
                      </a:endParaRPr>
                    </a:p>
                    <a:p>
                      <a:pPr indent="179705" algn="r" rtl="1">
                        <a:lnSpc>
                          <a:spcPct val="115000"/>
                        </a:lnSpc>
                        <a:spcAft>
                          <a:spcPts val="0"/>
                        </a:spcAft>
                      </a:pPr>
                      <a:r>
                        <a:rPr lang="ar-SA" sz="1600">
                          <a:latin typeface="Times New Roman"/>
                          <a:ea typeface="Calibri"/>
                          <a:cs typeface="B Lotus" pitchFamily="2" charset="-78"/>
                        </a:rPr>
                        <a:t>چگونه و چه چیزهایی از خدا بخواهیم؟</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268173">
                <a:tc>
                  <a:txBody>
                    <a:bodyPr/>
                    <a:lstStyle/>
                    <a:p>
                      <a:pPr indent="179705" algn="r" rtl="1">
                        <a:lnSpc>
                          <a:spcPct val="115000"/>
                        </a:lnSpc>
                        <a:spcAft>
                          <a:spcPts val="0"/>
                        </a:spcAft>
                      </a:pPr>
                      <a:r>
                        <a:rPr lang="ar-SA" sz="1800">
                          <a:latin typeface="Times New Roman"/>
                          <a:ea typeface="Calibri"/>
                          <a:cs typeface="B Lotus" pitchFamily="2" charset="-78"/>
                        </a:rPr>
                        <a:t>7</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600">
                          <a:latin typeface="Times New Roman"/>
                          <a:ea typeface="Calibri"/>
                          <a:cs typeface="B Lotus" pitchFamily="2" charset="-78"/>
                        </a:rPr>
                        <a:t>سلام</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marL="457200" indent="-457200" algn="r" rtl="1">
                        <a:lnSpc>
                          <a:spcPct val="115000"/>
                        </a:lnSpc>
                        <a:spcAft>
                          <a:spcPts val="0"/>
                        </a:spcAft>
                      </a:pPr>
                      <a:r>
                        <a:rPr lang="ar-SA" sz="1600">
                          <a:latin typeface="Times New Roman"/>
                          <a:ea typeface="Calibri"/>
                          <a:cs typeface="B Lotus" pitchFamily="2" charset="-78"/>
                        </a:rPr>
                        <a:t>ثواب چگونگی سلام کردن و...</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536346">
                <a:tc>
                  <a:txBody>
                    <a:bodyPr/>
                    <a:lstStyle/>
                    <a:p>
                      <a:pPr indent="179705" algn="r" rtl="1">
                        <a:lnSpc>
                          <a:spcPct val="115000"/>
                        </a:lnSpc>
                        <a:spcAft>
                          <a:spcPts val="0"/>
                        </a:spcAft>
                      </a:pPr>
                      <a:r>
                        <a:rPr lang="ar-SA" sz="1800">
                          <a:latin typeface="Times New Roman"/>
                          <a:ea typeface="Calibri"/>
                          <a:cs typeface="B Lotus" pitchFamily="2" charset="-78"/>
                        </a:rPr>
                        <a:t>8</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600">
                          <a:latin typeface="Times New Roman"/>
                          <a:ea typeface="Calibri"/>
                          <a:cs typeface="B Lotus" pitchFamily="2" charset="-78"/>
                        </a:rPr>
                        <a:t>شکر و سپاسگزاری</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600">
                          <a:latin typeface="Times New Roman"/>
                          <a:ea typeface="Calibri"/>
                          <a:cs typeface="B Lotus" pitchFamily="2" charset="-78"/>
                        </a:rPr>
                        <a:t>ما باید از خدا، پدر و مادر،معلّم و هر کسی که به ما لطفی می‌کند،تشکّر کنیم.</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536346">
                <a:tc>
                  <a:txBody>
                    <a:bodyPr/>
                    <a:lstStyle/>
                    <a:p>
                      <a:pPr indent="179705" algn="r" rtl="1">
                        <a:lnSpc>
                          <a:spcPct val="115000"/>
                        </a:lnSpc>
                        <a:spcAft>
                          <a:spcPts val="0"/>
                        </a:spcAft>
                      </a:pPr>
                      <a:r>
                        <a:rPr lang="ar-SA" sz="1800">
                          <a:latin typeface="Times New Roman"/>
                          <a:ea typeface="Calibri"/>
                          <a:cs typeface="B Lotus" pitchFamily="2" charset="-78"/>
                        </a:rPr>
                        <a:t>9</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600">
                          <a:latin typeface="Times New Roman"/>
                          <a:ea typeface="Calibri"/>
                          <a:cs typeface="B Lotus" pitchFamily="2" charset="-78"/>
                        </a:rPr>
                        <a:t>نظافت و پاکیزگی</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600">
                          <a:latin typeface="Times New Roman"/>
                          <a:ea typeface="Calibri"/>
                          <a:cs typeface="B Lotus" pitchFamily="2" charset="-78"/>
                        </a:rPr>
                        <a:t>سفارش دین اسلام به پاکیزگی،</a:t>
                      </a:r>
                      <a:endParaRPr lang="en-US" sz="1600">
                        <a:latin typeface="Times New Roman"/>
                        <a:ea typeface="Calibri"/>
                        <a:cs typeface="B Lotus" pitchFamily="2" charset="-78"/>
                      </a:endParaRPr>
                    </a:p>
                    <a:p>
                      <a:pPr indent="179705" algn="r" rtl="1">
                        <a:lnSpc>
                          <a:spcPct val="115000"/>
                        </a:lnSpc>
                        <a:spcAft>
                          <a:spcPts val="0"/>
                        </a:spcAft>
                      </a:pPr>
                      <a:r>
                        <a:rPr lang="ar-SA" sz="1600">
                          <a:latin typeface="Times New Roman"/>
                          <a:ea typeface="Calibri"/>
                          <a:cs typeface="B Lotus" pitchFamily="2" charset="-78"/>
                        </a:rPr>
                        <a:t>پیامبران و امامان همیشه پاکیزه بوده‌اند.</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17311">
                <a:tc>
                  <a:txBody>
                    <a:bodyPr/>
                    <a:lstStyle/>
                    <a:p>
                      <a:pPr indent="179705" algn="r" rtl="1">
                        <a:lnSpc>
                          <a:spcPct val="115000"/>
                        </a:lnSpc>
                        <a:spcAft>
                          <a:spcPts val="0"/>
                        </a:spcAft>
                      </a:pPr>
                      <a:r>
                        <a:rPr lang="ar-SA" sz="1800">
                          <a:latin typeface="Times New Roman"/>
                          <a:ea typeface="Calibri"/>
                          <a:cs typeface="B Lotus" pitchFamily="2" charset="-78"/>
                        </a:rPr>
                        <a:t>10</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600">
                          <a:latin typeface="Times New Roman"/>
                          <a:ea typeface="Calibri"/>
                          <a:cs typeface="B Lotus" pitchFamily="2" charset="-78"/>
                        </a:rPr>
                        <a:t>درس خواندن</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600" dirty="0">
                          <a:latin typeface="Times New Roman"/>
                          <a:ea typeface="Calibri"/>
                          <a:cs typeface="B Lotus" pitchFamily="2" charset="-78"/>
                        </a:rPr>
                        <a:t>خدا جویندگان علم را دوست دارد.</a:t>
                      </a:r>
                      <a:endParaRPr lang="en-US" sz="16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bl>
          </a:graphicData>
        </a:graphic>
      </p:graphicFrame>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1000" fill="hold"/>
                                        <p:tgtEl>
                                          <p:spTgt spid="10"/>
                                        </p:tgtEl>
                                        <p:attrNameLst>
                                          <p:attrName>ppt_x</p:attrName>
                                        </p:attrNameLst>
                                      </p:cBhvr>
                                      <p:tavLst>
                                        <p:tav tm="0">
                                          <p:val>
                                            <p:strVal val="0-#ppt_w/2"/>
                                          </p:val>
                                        </p:tav>
                                        <p:tav tm="100000">
                                          <p:val>
                                            <p:strVal val="#ppt_x"/>
                                          </p:val>
                                        </p:tav>
                                      </p:tavLst>
                                    </p:anim>
                                    <p:anim calcmode="lin" valueType="num">
                                      <p:cBhvr additive="base">
                                        <p:cTn id="32" dur="1000" fill="hold"/>
                                        <p:tgtEl>
                                          <p:spTgt spid="10"/>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additive="base">
                                        <p:cTn id="35" dur="1000" fill="hold"/>
                                        <p:tgtEl>
                                          <p:spTgt spid="11"/>
                                        </p:tgtEl>
                                        <p:attrNameLst>
                                          <p:attrName>ppt_x</p:attrName>
                                        </p:attrNameLst>
                                      </p:cBhvr>
                                      <p:tavLst>
                                        <p:tav tm="0">
                                          <p:val>
                                            <p:strVal val="0-#ppt_w/2"/>
                                          </p:val>
                                        </p:tav>
                                        <p:tav tm="100000">
                                          <p:val>
                                            <p:strVal val="#ppt_x"/>
                                          </p:val>
                                        </p:tav>
                                      </p:tavLst>
                                    </p:anim>
                                    <p:anim calcmode="lin" valueType="num">
                                      <p:cBhvr additive="base">
                                        <p:cTn id="36" dur="1000" fill="hold"/>
                                        <p:tgtEl>
                                          <p:spTgt spid="11"/>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2"/>
                                        </p:tgtEl>
                                        <p:attrNameLst>
                                          <p:attrName>style.visibility</p:attrName>
                                        </p:attrNameLst>
                                      </p:cBhvr>
                                      <p:to>
                                        <p:strVal val="visible"/>
                                      </p:to>
                                    </p:set>
                                    <p:anim calcmode="lin" valueType="num">
                                      <p:cBhvr additive="base">
                                        <p:cTn id="39" dur="1000" fill="hold"/>
                                        <p:tgtEl>
                                          <p:spTgt spid="12"/>
                                        </p:tgtEl>
                                        <p:attrNameLst>
                                          <p:attrName>ppt_x</p:attrName>
                                        </p:attrNameLst>
                                      </p:cBhvr>
                                      <p:tavLst>
                                        <p:tav tm="0">
                                          <p:val>
                                            <p:strVal val="0-#ppt_w/2"/>
                                          </p:val>
                                        </p:tav>
                                        <p:tav tm="100000">
                                          <p:val>
                                            <p:strVal val="#ppt_x"/>
                                          </p:val>
                                        </p:tav>
                                      </p:tavLst>
                                    </p:anim>
                                    <p:anim calcmode="lin" valueType="num">
                                      <p:cBhvr additive="base">
                                        <p:cTn id="40" dur="1000" fill="hold"/>
                                        <p:tgtEl>
                                          <p:spTgt spid="12"/>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3"/>
                                        </p:tgtEl>
                                        <p:attrNameLst>
                                          <p:attrName>style.visibility</p:attrName>
                                        </p:attrNameLst>
                                      </p:cBhvr>
                                      <p:to>
                                        <p:strVal val="visible"/>
                                      </p:to>
                                    </p:set>
                                    <p:anim calcmode="lin" valueType="num">
                                      <p:cBhvr additive="base">
                                        <p:cTn id="43" dur="1000" fill="hold"/>
                                        <p:tgtEl>
                                          <p:spTgt spid="13"/>
                                        </p:tgtEl>
                                        <p:attrNameLst>
                                          <p:attrName>ppt_x</p:attrName>
                                        </p:attrNameLst>
                                      </p:cBhvr>
                                      <p:tavLst>
                                        <p:tav tm="0">
                                          <p:val>
                                            <p:strVal val="0-#ppt_w/2"/>
                                          </p:val>
                                        </p:tav>
                                        <p:tav tm="100000">
                                          <p:val>
                                            <p:strVal val="#ppt_x"/>
                                          </p:val>
                                        </p:tav>
                                      </p:tavLst>
                                    </p:anim>
                                    <p:anim calcmode="lin" valueType="num">
                                      <p:cBhvr additive="base">
                                        <p:cTn id="44" dur="1000" fill="hold"/>
                                        <p:tgtEl>
                                          <p:spTgt spid="13"/>
                                        </p:tgtEl>
                                        <p:attrNameLst>
                                          <p:attrName>ppt_y</p:attrName>
                                        </p:attrNameLst>
                                      </p:cBhvr>
                                      <p:tavLst>
                                        <p:tav tm="0">
                                          <p:val>
                                            <p:strVal val="#ppt_y"/>
                                          </p:val>
                                        </p:tav>
                                        <p:tav tm="100000">
                                          <p:val>
                                            <p:strVal val="#ppt_y"/>
                                          </p:val>
                                        </p:tav>
                                      </p:tavLst>
                                    </p:anim>
                                  </p:childTnLst>
                                </p:cTn>
                              </p:par>
                            </p:childTnLst>
                          </p:cTn>
                        </p:par>
                        <p:par>
                          <p:cTn id="45" fill="hold">
                            <p:stCondLst>
                              <p:cond delay="2000"/>
                            </p:stCondLst>
                            <p:childTnLst>
                              <p:par>
                                <p:cTn id="46" presetID="10" presetClass="entr" presetSubtype="0" fill="hold" nodeType="afterEffect">
                                  <p:stCondLst>
                                    <p:cond delay="0"/>
                                  </p:stCondLst>
                                  <p:childTnLst>
                                    <p:set>
                                      <p:cBhvr>
                                        <p:cTn id="47" dur="1" fill="hold">
                                          <p:stCondLst>
                                            <p:cond delay="0"/>
                                          </p:stCondLst>
                                        </p:cTn>
                                        <p:tgtEl>
                                          <p:spTgt spid="30"/>
                                        </p:tgtEl>
                                        <p:attrNameLst>
                                          <p:attrName>style.visibility</p:attrName>
                                        </p:attrNameLst>
                                      </p:cBhvr>
                                      <p:to>
                                        <p:strVal val="visible"/>
                                      </p:to>
                                    </p:set>
                                    <p:animEffect transition="in" filter="fade">
                                      <p:cBhvr>
                                        <p:cTn id="48" dur="1000"/>
                                        <p:tgtEl>
                                          <p:spTgt spid="30"/>
                                        </p:tgtEl>
                                      </p:cBhvr>
                                    </p:animEffect>
                                  </p:childTnLst>
                                </p:cTn>
                              </p:par>
                              <p:par>
                                <p:cTn id="49" presetID="10" presetClass="entr" presetSubtype="0" fill="hold" nodeType="withEffect">
                                  <p:stCondLst>
                                    <p:cond delay="0"/>
                                  </p:stCondLst>
                                  <p:childTnLst>
                                    <p:set>
                                      <p:cBhvr>
                                        <p:cTn id="50" dur="1" fill="hold">
                                          <p:stCondLst>
                                            <p:cond delay="0"/>
                                          </p:stCondLst>
                                        </p:cTn>
                                        <p:tgtEl>
                                          <p:spTgt spid="16"/>
                                        </p:tgtEl>
                                        <p:attrNameLst>
                                          <p:attrName>style.visibility</p:attrName>
                                        </p:attrNameLst>
                                      </p:cBhvr>
                                      <p:to>
                                        <p:strVal val="visible"/>
                                      </p:to>
                                    </p:set>
                                    <p:animEffect transition="in" filter="fade">
                                      <p:cBhvr>
                                        <p:cTn id="51" dur="1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0" grpId="0" animBg="1"/>
      <p:bldP spid="11" grpId="0" animBg="1"/>
      <p:bldP spid="12" grpId="0" animBg="1"/>
      <p:bldP spid="13" grpId="0" animBg="1"/>
    </p:bldLst>
  </p:timing>
</p:sld>
</file>

<file path=ppt/slides/slide345.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ar-SA"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موضوعات پیشنهادی، جهت تدریس با اولویت‌بندی</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1800" b="1" kern="1200" dirty="0" smtClean="0">
                          <a:solidFill>
                            <a:schemeClr val="tx1"/>
                          </a:solidFill>
                          <a:latin typeface="+mn-lt"/>
                          <a:ea typeface="+mn-ea"/>
                          <a:cs typeface="B Lotus" pitchFamily="2" charset="-78"/>
                        </a:rPr>
                        <a:t>اخــــــلاق</a:t>
                      </a:r>
                      <a:endParaRPr lang="en-US" sz="1800" b="1"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234384" y="122418"/>
            <a:ext cx="2110585"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ونهم</a:t>
            </a:r>
          </a:p>
          <a:p>
            <a:pPr algn="ctr"/>
            <a:r>
              <a:rPr lang="fa-IR" sz="1700" b="1" dirty="0" smtClean="0">
                <a:effectLst>
                  <a:glow rad="101600">
                    <a:schemeClr val="accent3">
                      <a:satMod val="175000"/>
                      <a:alpha val="40000"/>
                    </a:schemeClr>
                  </a:glow>
                </a:effectLst>
                <a:cs typeface="B Mitra" pitchFamily="2" charset="-78"/>
              </a:rPr>
              <a:t>اهداف انتقال مفاهیم دینی</a:t>
            </a:r>
          </a:p>
        </p:txBody>
      </p:sp>
      <p:sp>
        <p:nvSpPr>
          <p:cNvPr id="303105" name="Rectangle 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03108" name="Rectangle 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graphicFrame>
        <p:nvGraphicFramePr>
          <p:cNvPr id="16" name="Table 15"/>
          <p:cNvGraphicFramePr>
            <a:graphicFrameLocks noGrp="1"/>
          </p:cNvGraphicFramePr>
          <p:nvPr/>
        </p:nvGraphicFramePr>
        <p:xfrm>
          <a:off x="392877" y="1781367"/>
          <a:ext cx="8358246" cy="4719467"/>
        </p:xfrm>
        <a:graphic>
          <a:graphicData uri="http://schemas.openxmlformats.org/drawingml/2006/table">
            <a:tbl>
              <a:tblPr rtl="1"/>
              <a:tblGrid>
                <a:gridCol w="717358"/>
                <a:gridCol w="2711027"/>
                <a:gridCol w="4929861"/>
              </a:tblGrid>
              <a:tr h="322585">
                <a:tc gridSpan="2">
                  <a:txBody>
                    <a:bodyPr/>
                    <a:lstStyle/>
                    <a:p>
                      <a:pPr indent="179705" algn="ctr" rtl="1">
                        <a:lnSpc>
                          <a:spcPct val="115000"/>
                        </a:lnSpc>
                        <a:spcAft>
                          <a:spcPts val="0"/>
                        </a:spcAft>
                      </a:pPr>
                      <a:r>
                        <a:rPr lang="ar-SA" sz="1800" dirty="0">
                          <a:latin typeface="Times New Roman"/>
                          <a:ea typeface="Calibri"/>
                          <a:cs typeface="B Lotus" pitchFamily="2" charset="-78"/>
                        </a:rPr>
                        <a:t>موضوع کلّی: اخلاق</a:t>
                      </a:r>
                      <a:endParaRPr lang="en-US" sz="18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hMerge="1">
                  <a:txBody>
                    <a:bodyPr/>
                    <a:lstStyle/>
                    <a:p>
                      <a:pPr rtl="1"/>
                      <a:endParaRPr lang="fa-IR"/>
                    </a:p>
                  </a:txBody>
                  <a:tcPr/>
                </a:tc>
                <a:tc>
                  <a:txBody>
                    <a:bodyPr/>
                    <a:lstStyle/>
                    <a:p>
                      <a:pPr indent="179705" algn="ctr" rtl="1">
                        <a:lnSpc>
                          <a:spcPct val="115000"/>
                        </a:lnSpc>
                        <a:spcAft>
                          <a:spcPts val="0"/>
                        </a:spcAft>
                      </a:pPr>
                      <a:r>
                        <a:rPr lang="ar-SA" sz="1800" dirty="0">
                          <a:latin typeface="Times New Roman"/>
                          <a:ea typeface="Calibri"/>
                          <a:cs typeface="B Lotus" pitchFamily="2" charset="-78"/>
                        </a:rPr>
                        <a:t>مقطع: اوّل، دوّم و سوّم ابتدایی</a:t>
                      </a:r>
                      <a:endParaRPr lang="en-US" sz="18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r>
              <a:tr h="663242">
                <a:tc>
                  <a:txBody>
                    <a:bodyPr/>
                    <a:lstStyle/>
                    <a:p>
                      <a:pPr indent="179705" algn="ctr" rtl="1">
                        <a:lnSpc>
                          <a:spcPct val="115000"/>
                        </a:lnSpc>
                        <a:spcAft>
                          <a:spcPts val="0"/>
                        </a:spcAft>
                      </a:pPr>
                      <a:r>
                        <a:rPr lang="ar-SA" sz="1700">
                          <a:latin typeface="Times New Roman"/>
                          <a:ea typeface="Calibri"/>
                          <a:cs typeface="B Lotus" pitchFamily="2" charset="-78"/>
                        </a:rPr>
                        <a:t>ردیف</a:t>
                      </a:r>
                      <a:endParaRPr lang="en-US" sz="17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ctr" rtl="1">
                        <a:lnSpc>
                          <a:spcPct val="115000"/>
                        </a:lnSpc>
                        <a:spcAft>
                          <a:spcPts val="0"/>
                        </a:spcAft>
                      </a:pPr>
                      <a:r>
                        <a:rPr lang="ar-SA" sz="1700">
                          <a:latin typeface="Times New Roman"/>
                          <a:ea typeface="Calibri"/>
                          <a:cs typeface="B Lotus" pitchFamily="2" charset="-78"/>
                        </a:rPr>
                        <a:t>ترتیب دروس</a:t>
                      </a:r>
                      <a:endParaRPr lang="en-US" sz="17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ctr" rtl="1">
                        <a:lnSpc>
                          <a:spcPct val="115000"/>
                        </a:lnSpc>
                        <a:spcAft>
                          <a:spcPts val="0"/>
                        </a:spcAft>
                      </a:pPr>
                      <a:r>
                        <a:rPr lang="ar-SA" sz="1700" dirty="0">
                          <a:latin typeface="Times New Roman"/>
                          <a:ea typeface="Calibri"/>
                          <a:cs typeface="B Lotus" pitchFamily="2" charset="-78"/>
                        </a:rPr>
                        <a:t>ریز موضوعات</a:t>
                      </a:r>
                      <a:endParaRPr lang="en-US" sz="17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22585">
                <a:tc>
                  <a:txBody>
                    <a:bodyPr/>
                    <a:lstStyle/>
                    <a:p>
                      <a:pPr indent="179705" algn="r" rtl="1">
                        <a:lnSpc>
                          <a:spcPct val="115000"/>
                        </a:lnSpc>
                        <a:spcAft>
                          <a:spcPts val="0"/>
                        </a:spcAft>
                      </a:pPr>
                      <a:r>
                        <a:rPr lang="ar-SA" sz="1700">
                          <a:latin typeface="Times New Roman"/>
                          <a:ea typeface="Calibri"/>
                          <a:cs typeface="B Badr"/>
                        </a:rPr>
                        <a:t>11</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800">
                          <a:latin typeface="Times New Roman"/>
                          <a:ea typeface="Calibri"/>
                          <a:cs typeface="B Lotus" pitchFamily="2" charset="-78"/>
                        </a:rPr>
                        <a:t>نیکو‌کاری</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800">
                          <a:latin typeface="Times New Roman"/>
                          <a:ea typeface="Calibri"/>
                          <a:cs typeface="B Lotus" pitchFamily="2" charset="-78"/>
                        </a:rPr>
                        <a:t>همیشه به دنبال انجام کارهای نیک و کمک به دیگران باشیم.</a:t>
                      </a:r>
                      <a:endParaRPr lang="en-US" sz="18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22585">
                <a:tc>
                  <a:txBody>
                    <a:bodyPr/>
                    <a:lstStyle/>
                    <a:p>
                      <a:pPr indent="179705" algn="r" rtl="1">
                        <a:lnSpc>
                          <a:spcPct val="115000"/>
                        </a:lnSpc>
                        <a:spcAft>
                          <a:spcPts val="0"/>
                        </a:spcAft>
                      </a:pPr>
                      <a:r>
                        <a:rPr lang="ar-SA" sz="1700">
                          <a:latin typeface="Times New Roman"/>
                          <a:ea typeface="Calibri"/>
                          <a:cs typeface="B Badr"/>
                        </a:rPr>
                        <a:t>12</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800">
                          <a:latin typeface="Times New Roman"/>
                          <a:ea typeface="Calibri"/>
                          <a:cs typeface="B Lotus" pitchFamily="2" charset="-78"/>
                        </a:rPr>
                        <a:t>امانت‏داری- رازداری</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a:latin typeface="Times New Roman"/>
                          <a:ea typeface="Calibri"/>
                          <a:cs typeface="B Lotus" pitchFamily="2" charset="-78"/>
                        </a:rPr>
                        <a:t>اگر کسی به ما رازی گفت، یا امانتی سپرد، از آن کاملاً حفاظت کنیم.</a:t>
                      </a:r>
                      <a:endParaRPr lang="en-US" sz="18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22585">
                <a:tc>
                  <a:txBody>
                    <a:bodyPr/>
                    <a:lstStyle/>
                    <a:p>
                      <a:pPr indent="179705" algn="r" rtl="1">
                        <a:lnSpc>
                          <a:spcPct val="115000"/>
                        </a:lnSpc>
                        <a:spcAft>
                          <a:spcPts val="0"/>
                        </a:spcAft>
                      </a:pPr>
                      <a:r>
                        <a:rPr lang="ar-SA" sz="1700">
                          <a:latin typeface="Times New Roman"/>
                          <a:ea typeface="Calibri"/>
                          <a:cs typeface="B Badr"/>
                        </a:rPr>
                        <a:t>13</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800">
                          <a:latin typeface="Times New Roman"/>
                          <a:ea typeface="Calibri"/>
                          <a:cs typeface="B Lotus" pitchFamily="2" charset="-78"/>
                        </a:rPr>
                        <a:t>انجام واجبات</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a:latin typeface="Times New Roman"/>
                          <a:ea typeface="Calibri"/>
                          <a:cs typeface="B Lotus" pitchFamily="2" charset="-78"/>
                        </a:rPr>
                        <a:t>کارهایی که خدا از ما خواسته است، حتماً انجام بدهیم؛ مثل نماز، روزه و....</a:t>
                      </a:r>
                      <a:endParaRPr lang="en-US" sz="18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22585">
                <a:tc>
                  <a:txBody>
                    <a:bodyPr/>
                    <a:lstStyle/>
                    <a:p>
                      <a:pPr indent="179705" algn="r" rtl="1">
                        <a:lnSpc>
                          <a:spcPct val="115000"/>
                        </a:lnSpc>
                        <a:spcAft>
                          <a:spcPts val="0"/>
                        </a:spcAft>
                      </a:pPr>
                      <a:r>
                        <a:rPr lang="ar-SA" sz="1700">
                          <a:latin typeface="Times New Roman"/>
                          <a:ea typeface="Calibri"/>
                          <a:cs typeface="B Badr"/>
                        </a:rPr>
                        <a:t>14</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800">
                          <a:latin typeface="Times New Roman"/>
                          <a:ea typeface="Calibri"/>
                          <a:cs typeface="B Lotus" pitchFamily="2" charset="-78"/>
                        </a:rPr>
                        <a:t>ترک محرّمات</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800">
                          <a:latin typeface="Times New Roman"/>
                          <a:ea typeface="Calibri"/>
                          <a:cs typeface="B Lotus" pitchFamily="2" charset="-78"/>
                        </a:rPr>
                        <a:t>هیچ وقت کارهای بد را انجام ندهیم؛ مثل دروغ، دزدی و....</a:t>
                      </a:r>
                      <a:endParaRPr lang="en-US" sz="18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583597">
                <a:tc>
                  <a:txBody>
                    <a:bodyPr/>
                    <a:lstStyle/>
                    <a:p>
                      <a:pPr indent="179705" algn="r" rtl="1">
                        <a:lnSpc>
                          <a:spcPct val="115000"/>
                        </a:lnSpc>
                        <a:spcAft>
                          <a:spcPts val="0"/>
                        </a:spcAft>
                      </a:pPr>
                      <a:r>
                        <a:rPr lang="ar-SA" sz="1700">
                          <a:latin typeface="Times New Roman"/>
                          <a:ea typeface="Calibri"/>
                          <a:cs typeface="B Badr"/>
                        </a:rPr>
                        <a:t>15</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800">
                          <a:latin typeface="Times New Roman"/>
                          <a:ea typeface="Calibri"/>
                          <a:cs typeface="B Lotus" pitchFamily="2" charset="-78"/>
                        </a:rPr>
                        <a:t>نماز</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800">
                          <a:latin typeface="Times New Roman"/>
                          <a:ea typeface="Calibri"/>
                          <a:cs typeface="B Lotus" pitchFamily="2" charset="-78"/>
                        </a:rPr>
                        <a:t>نماز کمک خواستن از خدا است.</a:t>
                      </a:r>
                      <a:endParaRPr lang="en-US" sz="18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22585">
                <a:tc>
                  <a:txBody>
                    <a:bodyPr/>
                    <a:lstStyle/>
                    <a:p>
                      <a:pPr indent="179705" algn="r" rtl="1">
                        <a:lnSpc>
                          <a:spcPct val="115000"/>
                        </a:lnSpc>
                        <a:spcAft>
                          <a:spcPts val="0"/>
                        </a:spcAft>
                      </a:pPr>
                      <a:r>
                        <a:rPr lang="ar-SA" sz="1700">
                          <a:latin typeface="Times New Roman"/>
                          <a:ea typeface="Calibri"/>
                          <a:cs typeface="B Badr"/>
                        </a:rPr>
                        <a:t>16</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800">
                          <a:latin typeface="Times New Roman"/>
                          <a:ea typeface="Calibri"/>
                          <a:cs typeface="B Lotus" pitchFamily="2" charset="-78"/>
                        </a:rPr>
                        <a:t>آداب مسجد</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800">
                          <a:latin typeface="Times New Roman"/>
                          <a:ea typeface="Calibri"/>
                          <a:cs typeface="B Lotus" pitchFamily="2" charset="-78"/>
                        </a:rPr>
                        <a:t>ضرورت،اهمّیّت و...</a:t>
                      </a:r>
                      <a:endParaRPr lang="en-US" sz="18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22585">
                <a:tc>
                  <a:txBody>
                    <a:bodyPr/>
                    <a:lstStyle/>
                    <a:p>
                      <a:pPr indent="179705" algn="r" rtl="1">
                        <a:lnSpc>
                          <a:spcPct val="115000"/>
                        </a:lnSpc>
                        <a:spcAft>
                          <a:spcPts val="0"/>
                        </a:spcAft>
                      </a:pPr>
                      <a:r>
                        <a:rPr lang="ar-SA" sz="1700">
                          <a:latin typeface="Times New Roman"/>
                          <a:ea typeface="Calibri"/>
                          <a:cs typeface="B Badr"/>
                        </a:rPr>
                        <a:t>17</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800">
                          <a:latin typeface="Times New Roman"/>
                          <a:ea typeface="Calibri"/>
                          <a:cs typeface="B Lotus" pitchFamily="2" charset="-78"/>
                        </a:rPr>
                        <a:t>آداب میهمانی</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800">
                          <a:latin typeface="Times New Roman"/>
                          <a:ea typeface="Calibri"/>
                          <a:cs typeface="B Lotus" pitchFamily="2" charset="-78"/>
                        </a:rPr>
                        <a:t>میهمان حبیب خدا است،اهمّیّت مهمان، آداب مهمانی</a:t>
                      </a:r>
                      <a:endParaRPr lang="en-US" sz="18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583597">
                <a:tc>
                  <a:txBody>
                    <a:bodyPr/>
                    <a:lstStyle/>
                    <a:p>
                      <a:pPr indent="179705" algn="r" rtl="1">
                        <a:lnSpc>
                          <a:spcPct val="115000"/>
                        </a:lnSpc>
                        <a:spcAft>
                          <a:spcPts val="0"/>
                        </a:spcAft>
                      </a:pPr>
                      <a:r>
                        <a:rPr lang="ar-SA" sz="1700">
                          <a:latin typeface="Times New Roman"/>
                          <a:ea typeface="Calibri"/>
                          <a:cs typeface="B Badr"/>
                        </a:rPr>
                        <a:t>18</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800">
                          <a:latin typeface="Times New Roman"/>
                          <a:ea typeface="Calibri"/>
                          <a:cs typeface="B Lotus" pitchFamily="2" charset="-78"/>
                        </a:rPr>
                        <a:t>آداب لباس پوشیدن</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800">
                          <a:latin typeface="Times New Roman"/>
                          <a:ea typeface="Calibri"/>
                          <a:cs typeface="B Lotus" pitchFamily="2" charset="-78"/>
                        </a:rPr>
                        <a:t>پوشیدن لباس برای چه؟ چه لباسی؟ چگونه پوشیدن</a:t>
                      </a:r>
                      <a:endParaRPr lang="en-US" sz="18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22585">
                <a:tc>
                  <a:txBody>
                    <a:bodyPr/>
                    <a:lstStyle/>
                    <a:p>
                      <a:pPr indent="179705" algn="r" rtl="1">
                        <a:lnSpc>
                          <a:spcPct val="115000"/>
                        </a:lnSpc>
                        <a:spcAft>
                          <a:spcPts val="0"/>
                        </a:spcAft>
                      </a:pPr>
                      <a:r>
                        <a:rPr lang="ar-SA" sz="1700">
                          <a:latin typeface="Times New Roman"/>
                          <a:ea typeface="Calibri"/>
                          <a:cs typeface="B Badr"/>
                        </a:rPr>
                        <a:t>19</a:t>
                      </a:r>
                      <a:endParaRPr lang="en-US" sz="1700">
                        <a:latin typeface="Times New Roman"/>
                        <a:ea typeface="Calibri"/>
                        <a:cs typeface="B Badr"/>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800">
                          <a:latin typeface="Times New Roman"/>
                          <a:ea typeface="Calibri"/>
                          <a:cs typeface="B Lotus" pitchFamily="2" charset="-78"/>
                        </a:rPr>
                        <a:t>گردش و بازی</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800" dirty="0">
                          <a:latin typeface="Times New Roman"/>
                          <a:ea typeface="Calibri"/>
                          <a:cs typeface="B Lotus" pitchFamily="2" charset="-78"/>
                        </a:rPr>
                        <a:t>ضرورت، چگونه ؟ چه مقدار؟ و....   </a:t>
                      </a:r>
                      <a:endParaRPr lang="en-US" sz="1800" dirty="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bl>
          </a:graphicData>
        </a:graphic>
      </p:graphicFrame>
      <p:sp>
        <p:nvSpPr>
          <p:cNvPr id="17" name="Rounded Rectangle 16">
            <a:hlinkClick r:id="rId9" action="ppaction://hlinksldjump">
              <a:snd r:embed="rId5" name="thbad.wav"/>
            </a:hlinkClick>
            <a:hlinkHover r:id="" action="ppaction://noaction">
              <a:snd r:embed="rId6" name="0.wav"/>
            </a:hlinkHover>
          </p:cNvPr>
          <p:cNvSpPr/>
          <p:nvPr/>
        </p:nvSpPr>
        <p:spPr>
          <a:xfrm>
            <a:off x="157160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0" action="ppaction://hlinksldjump">
              <a:snd r:embed="rId5" name="thbad.wav"/>
            </a:hlinkClick>
            <a:hlinkHover r:id="" action="ppaction://noaction">
              <a:snd r:embed="rId6" name="0.wav"/>
            </a:hlinkHover>
          </p:cNvPr>
          <p:cNvSpPr/>
          <p:nvPr/>
        </p:nvSpPr>
        <p:spPr>
          <a:xfrm>
            <a:off x="1142976"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9" name="Rounded Rectangle 18">
            <a:hlinkClick r:id="rId11" action="ppaction://hlinksldjump">
              <a:snd r:embed="rId5" name="thbad.wav"/>
            </a:hlinkClick>
            <a:hlinkHover r:id="" action="ppaction://noaction">
              <a:snd r:embed="rId6" name="0.wav"/>
            </a:hlinkHover>
          </p:cNvPr>
          <p:cNvSpPr/>
          <p:nvPr/>
        </p:nvSpPr>
        <p:spPr>
          <a:xfrm>
            <a:off x="7143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20" name="Rounded Rectangle 19">
            <a:hlinkClick r:id="rId12" action="ppaction://hlinksldjump">
              <a:snd r:embed="rId5" name="thbad.wav"/>
            </a:hlinkClick>
            <a:hlinkHover r:id="" action="ppaction://noaction">
              <a:snd r:embed="rId6" name="0.wav"/>
            </a:hlinkHover>
          </p:cNvPr>
          <p:cNvSpPr/>
          <p:nvPr/>
        </p:nvSpPr>
        <p:spPr>
          <a:xfrm>
            <a:off x="28572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0-#ppt_w/2"/>
                                          </p:val>
                                        </p:tav>
                                        <p:tav tm="100000">
                                          <p:val>
                                            <p:strVal val="#ppt_x"/>
                                          </p:val>
                                        </p:tav>
                                      </p:tavLst>
                                    </p:anim>
                                    <p:anim calcmode="lin" valueType="num">
                                      <p:cBhvr additive="base">
                                        <p:cTn id="32" dur="1000" fill="hold"/>
                                        <p:tgtEl>
                                          <p:spTgt spid="17"/>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0-#ppt_w/2"/>
                                          </p:val>
                                        </p:tav>
                                        <p:tav tm="100000">
                                          <p:val>
                                            <p:strVal val="#ppt_x"/>
                                          </p:val>
                                        </p:tav>
                                      </p:tavLst>
                                    </p:anim>
                                    <p:anim calcmode="lin" valueType="num">
                                      <p:cBhvr additive="base">
                                        <p:cTn id="36" dur="1000" fill="hold"/>
                                        <p:tgtEl>
                                          <p:spTgt spid="18"/>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1000" fill="hold"/>
                                        <p:tgtEl>
                                          <p:spTgt spid="19"/>
                                        </p:tgtEl>
                                        <p:attrNameLst>
                                          <p:attrName>ppt_x</p:attrName>
                                        </p:attrNameLst>
                                      </p:cBhvr>
                                      <p:tavLst>
                                        <p:tav tm="0">
                                          <p:val>
                                            <p:strVal val="0-#ppt_w/2"/>
                                          </p:val>
                                        </p:tav>
                                        <p:tav tm="100000">
                                          <p:val>
                                            <p:strVal val="#ppt_x"/>
                                          </p:val>
                                        </p:tav>
                                      </p:tavLst>
                                    </p:anim>
                                    <p:anim calcmode="lin" valueType="num">
                                      <p:cBhvr additive="base">
                                        <p:cTn id="40" dur="1000" fill="hold"/>
                                        <p:tgtEl>
                                          <p:spTgt spid="19"/>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1000" fill="hold"/>
                                        <p:tgtEl>
                                          <p:spTgt spid="20"/>
                                        </p:tgtEl>
                                        <p:attrNameLst>
                                          <p:attrName>ppt_x</p:attrName>
                                        </p:attrNameLst>
                                      </p:cBhvr>
                                      <p:tavLst>
                                        <p:tav tm="0">
                                          <p:val>
                                            <p:strVal val="0-#ppt_w/2"/>
                                          </p:val>
                                        </p:tav>
                                        <p:tav tm="100000">
                                          <p:val>
                                            <p:strVal val="#ppt_x"/>
                                          </p:val>
                                        </p:tav>
                                      </p:tavLst>
                                    </p:anim>
                                    <p:anim calcmode="lin" valueType="num">
                                      <p:cBhvr additive="base">
                                        <p:cTn id="44" dur="1000" fill="hold"/>
                                        <p:tgtEl>
                                          <p:spTgt spid="20"/>
                                        </p:tgtEl>
                                        <p:attrNameLst>
                                          <p:attrName>ppt_y</p:attrName>
                                        </p:attrNameLst>
                                      </p:cBhvr>
                                      <p:tavLst>
                                        <p:tav tm="0">
                                          <p:val>
                                            <p:strVal val="#ppt_y"/>
                                          </p:val>
                                        </p:tav>
                                        <p:tav tm="100000">
                                          <p:val>
                                            <p:strVal val="#ppt_y"/>
                                          </p:val>
                                        </p:tav>
                                      </p:tavLst>
                                    </p:anim>
                                  </p:childTnLst>
                                </p:cTn>
                              </p:par>
                            </p:childTnLst>
                          </p:cTn>
                        </p:par>
                        <p:par>
                          <p:cTn id="45" fill="hold">
                            <p:stCondLst>
                              <p:cond delay="2000"/>
                            </p:stCondLst>
                            <p:childTnLst>
                              <p:par>
                                <p:cTn id="46" presetID="10" presetClass="entr" presetSubtype="0" fill="hold" nodeType="afterEffect">
                                  <p:stCondLst>
                                    <p:cond delay="0"/>
                                  </p:stCondLst>
                                  <p:childTnLst>
                                    <p:set>
                                      <p:cBhvr>
                                        <p:cTn id="47" dur="1" fill="hold">
                                          <p:stCondLst>
                                            <p:cond delay="0"/>
                                          </p:stCondLst>
                                        </p:cTn>
                                        <p:tgtEl>
                                          <p:spTgt spid="30"/>
                                        </p:tgtEl>
                                        <p:attrNameLst>
                                          <p:attrName>style.visibility</p:attrName>
                                        </p:attrNameLst>
                                      </p:cBhvr>
                                      <p:to>
                                        <p:strVal val="visible"/>
                                      </p:to>
                                    </p:set>
                                    <p:animEffect transition="in" filter="fade">
                                      <p:cBhvr>
                                        <p:cTn id="48" dur="1000"/>
                                        <p:tgtEl>
                                          <p:spTgt spid="30"/>
                                        </p:tgtEl>
                                      </p:cBhvr>
                                    </p:animEffect>
                                  </p:childTnLst>
                                </p:cTn>
                              </p:par>
                              <p:par>
                                <p:cTn id="49" presetID="10" presetClass="entr" presetSubtype="0" fill="hold" nodeType="withEffect">
                                  <p:stCondLst>
                                    <p:cond delay="0"/>
                                  </p:stCondLst>
                                  <p:childTnLst>
                                    <p:set>
                                      <p:cBhvr>
                                        <p:cTn id="50" dur="1" fill="hold">
                                          <p:stCondLst>
                                            <p:cond delay="0"/>
                                          </p:stCondLst>
                                        </p:cTn>
                                        <p:tgtEl>
                                          <p:spTgt spid="16"/>
                                        </p:tgtEl>
                                        <p:attrNameLst>
                                          <p:attrName>style.visibility</p:attrName>
                                        </p:attrNameLst>
                                      </p:cBhvr>
                                      <p:to>
                                        <p:strVal val="visible"/>
                                      </p:to>
                                    </p:set>
                                    <p:animEffect transition="in" filter="fade">
                                      <p:cBhvr>
                                        <p:cTn id="51" dur="1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7" grpId="0" animBg="1"/>
      <p:bldP spid="18" grpId="0" animBg="1"/>
      <p:bldP spid="19" grpId="0" animBg="1"/>
      <p:bldP spid="20" grpId="0" animBg="1"/>
    </p:bldLst>
  </p:timing>
</p:sld>
</file>

<file path=ppt/slides/slide346.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ar-SA"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موضوعات پیشنهادی، جهت تدریس با اولویت‌بندی</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1800" b="1" kern="1200" dirty="0" smtClean="0">
                          <a:solidFill>
                            <a:schemeClr val="tx1"/>
                          </a:solidFill>
                          <a:latin typeface="+mn-lt"/>
                          <a:ea typeface="+mn-ea"/>
                          <a:cs typeface="B Lotus" pitchFamily="2" charset="-78"/>
                        </a:rPr>
                        <a:t>اخــــــلاق</a:t>
                      </a:r>
                      <a:endParaRPr lang="en-US" sz="1800" b="1"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234384" y="122418"/>
            <a:ext cx="2110585"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ونهم</a:t>
            </a:r>
          </a:p>
          <a:p>
            <a:pPr algn="ctr"/>
            <a:r>
              <a:rPr lang="fa-IR" sz="1700" b="1" dirty="0" smtClean="0">
                <a:effectLst>
                  <a:glow rad="101600">
                    <a:schemeClr val="accent3">
                      <a:satMod val="175000"/>
                      <a:alpha val="40000"/>
                    </a:schemeClr>
                  </a:glow>
                </a:effectLst>
                <a:cs typeface="B Mitra" pitchFamily="2" charset="-78"/>
              </a:rPr>
              <a:t>اهداف انتقال مفاهیم دینی</a:t>
            </a:r>
          </a:p>
        </p:txBody>
      </p:sp>
      <p:sp>
        <p:nvSpPr>
          <p:cNvPr id="303105" name="Rectangle 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03108" name="Rectangle 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graphicFrame>
        <p:nvGraphicFramePr>
          <p:cNvPr id="16" name="Table 15"/>
          <p:cNvGraphicFramePr>
            <a:graphicFrameLocks noGrp="1"/>
          </p:cNvGraphicFramePr>
          <p:nvPr/>
        </p:nvGraphicFramePr>
        <p:xfrm>
          <a:off x="392877" y="1643051"/>
          <a:ext cx="8358246" cy="4980905"/>
        </p:xfrm>
        <a:graphic>
          <a:graphicData uri="http://schemas.openxmlformats.org/drawingml/2006/table">
            <a:tbl>
              <a:tblPr rtl="1"/>
              <a:tblGrid>
                <a:gridCol w="717358"/>
                <a:gridCol w="2711027"/>
                <a:gridCol w="4929861"/>
              </a:tblGrid>
              <a:tr h="296365">
                <a:tc gridSpan="2">
                  <a:txBody>
                    <a:bodyPr/>
                    <a:lstStyle/>
                    <a:p>
                      <a:pPr indent="179705" algn="ctr" rtl="1">
                        <a:lnSpc>
                          <a:spcPct val="115000"/>
                        </a:lnSpc>
                        <a:spcAft>
                          <a:spcPts val="0"/>
                        </a:spcAft>
                      </a:pPr>
                      <a:r>
                        <a:rPr lang="ar-SA" sz="1600" dirty="0">
                          <a:latin typeface="Times New Roman"/>
                          <a:ea typeface="Calibri"/>
                          <a:cs typeface="B Lotus" pitchFamily="2" charset="-78"/>
                        </a:rPr>
                        <a:t>موضوع کلّی: اخلاق</a:t>
                      </a:r>
                      <a:endParaRPr lang="en-US" sz="1600" dirty="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hMerge="1">
                  <a:txBody>
                    <a:bodyPr/>
                    <a:lstStyle/>
                    <a:p>
                      <a:pPr rtl="1"/>
                      <a:endParaRPr lang="fa-IR"/>
                    </a:p>
                  </a:txBody>
                  <a:tcPr/>
                </a:tc>
                <a:tc>
                  <a:txBody>
                    <a:bodyPr/>
                    <a:lstStyle/>
                    <a:p>
                      <a:pPr indent="179705" algn="ctr" rtl="1">
                        <a:lnSpc>
                          <a:spcPct val="115000"/>
                        </a:lnSpc>
                        <a:spcAft>
                          <a:spcPts val="0"/>
                        </a:spcAft>
                      </a:pPr>
                      <a:r>
                        <a:rPr lang="ar-SA" sz="1600">
                          <a:latin typeface="Times New Roman"/>
                          <a:ea typeface="Calibri"/>
                          <a:cs typeface="B Lotus" pitchFamily="2" charset="-78"/>
                        </a:rPr>
                        <a:t>مقطع: چهارم و پنجم ابتدایی</a:t>
                      </a:r>
                      <a:endParaRPr lang="en-US" sz="16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r>
              <a:tr h="609335">
                <a:tc>
                  <a:txBody>
                    <a:bodyPr/>
                    <a:lstStyle/>
                    <a:p>
                      <a:pPr indent="179705" algn="ctr" rtl="1">
                        <a:lnSpc>
                          <a:spcPct val="115000"/>
                        </a:lnSpc>
                        <a:spcAft>
                          <a:spcPts val="0"/>
                        </a:spcAft>
                      </a:pPr>
                      <a:r>
                        <a:rPr lang="ar-SA" sz="1600">
                          <a:latin typeface="Times New Roman"/>
                          <a:ea typeface="Calibri"/>
                          <a:cs typeface="B Lotus" pitchFamily="2" charset="-78"/>
                        </a:rPr>
                        <a:t>ردیف</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ctr" rtl="1">
                        <a:lnSpc>
                          <a:spcPct val="115000"/>
                        </a:lnSpc>
                        <a:spcAft>
                          <a:spcPts val="0"/>
                        </a:spcAft>
                      </a:pPr>
                      <a:r>
                        <a:rPr lang="ar-SA" sz="1600">
                          <a:latin typeface="Times New Roman"/>
                          <a:ea typeface="Calibri"/>
                          <a:cs typeface="B Lotus" pitchFamily="2" charset="-78"/>
                        </a:rPr>
                        <a:t>ترتیب دروس</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ctr" rtl="1">
                        <a:lnSpc>
                          <a:spcPct val="115000"/>
                        </a:lnSpc>
                        <a:spcAft>
                          <a:spcPts val="0"/>
                        </a:spcAft>
                      </a:pPr>
                      <a:r>
                        <a:rPr lang="ar-SA" sz="1600" dirty="0">
                          <a:latin typeface="Times New Roman"/>
                          <a:ea typeface="Calibri"/>
                          <a:cs typeface="B Lotus" pitchFamily="2" charset="-78"/>
                        </a:rPr>
                        <a:t>ریز موضوعات</a:t>
                      </a:r>
                      <a:endParaRPr lang="en-US" sz="16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459561">
                <a:tc>
                  <a:txBody>
                    <a:bodyPr/>
                    <a:lstStyle/>
                    <a:p>
                      <a:pPr indent="179705" algn="r" rtl="1">
                        <a:lnSpc>
                          <a:spcPct val="115000"/>
                        </a:lnSpc>
                        <a:spcAft>
                          <a:spcPts val="0"/>
                        </a:spcAft>
                      </a:pPr>
                      <a:r>
                        <a:rPr lang="ar-SA" sz="1600">
                          <a:latin typeface="Times New Roman"/>
                          <a:ea typeface="Calibri"/>
                          <a:cs typeface="B Lotus" pitchFamily="2" charset="-78"/>
                        </a:rPr>
                        <a:t>1</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600">
                          <a:latin typeface="Times New Roman"/>
                          <a:ea typeface="Calibri"/>
                          <a:cs typeface="B Lotus" pitchFamily="2" charset="-78"/>
                        </a:rPr>
                        <a:t>احترام به والدین</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600">
                          <a:latin typeface="Times New Roman"/>
                          <a:ea typeface="Calibri"/>
                          <a:cs typeface="B Lotus" pitchFamily="2" charset="-78"/>
                        </a:rPr>
                        <a:t>احترام به پدر و مادر، در گفتار و کردار</a:t>
                      </a:r>
                      <a:endParaRPr lang="en-US" sz="16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533816">
                <a:tc>
                  <a:txBody>
                    <a:bodyPr/>
                    <a:lstStyle/>
                    <a:p>
                      <a:pPr indent="179705" algn="r" rtl="1">
                        <a:lnSpc>
                          <a:spcPct val="115000"/>
                        </a:lnSpc>
                        <a:spcAft>
                          <a:spcPts val="0"/>
                        </a:spcAft>
                      </a:pPr>
                      <a:r>
                        <a:rPr lang="ar-SA" sz="1600">
                          <a:latin typeface="Times New Roman"/>
                          <a:ea typeface="Calibri"/>
                          <a:cs typeface="B Lotus" pitchFamily="2" charset="-78"/>
                        </a:rPr>
                        <a:t>2</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600">
                          <a:latin typeface="Times New Roman"/>
                          <a:ea typeface="Calibri"/>
                          <a:cs typeface="B Lotus" pitchFamily="2" charset="-78"/>
                        </a:rPr>
                        <a:t>احسان و نیکی</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600">
                          <a:latin typeface="Times New Roman"/>
                          <a:ea typeface="Calibri"/>
                          <a:cs typeface="B Lotus" pitchFamily="2" charset="-78"/>
                        </a:rPr>
                        <a:t>احسان به دیگران</a:t>
                      </a:r>
                      <a:endParaRPr lang="en-US" sz="1600">
                        <a:latin typeface="Times New Roman"/>
                        <a:ea typeface="Calibri"/>
                        <a:cs typeface="B Lotus" pitchFamily="2" charset="-78"/>
                      </a:endParaRPr>
                    </a:p>
                    <a:p>
                      <a:pPr indent="179705" algn="r" rtl="1">
                        <a:lnSpc>
                          <a:spcPct val="115000"/>
                        </a:lnSpc>
                        <a:spcAft>
                          <a:spcPts val="0"/>
                        </a:spcAft>
                      </a:pPr>
                      <a:r>
                        <a:rPr lang="ar-SA" sz="1600">
                          <a:latin typeface="Times New Roman"/>
                          <a:ea typeface="Calibri"/>
                          <a:cs typeface="B Lotus" pitchFamily="2" charset="-78"/>
                        </a:rPr>
                        <a:t>رد نکردن احسان از سوی دیگران</a:t>
                      </a:r>
                      <a:endParaRPr lang="en-US" sz="16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296365">
                <a:tc>
                  <a:txBody>
                    <a:bodyPr/>
                    <a:lstStyle/>
                    <a:p>
                      <a:pPr indent="179705" algn="r" rtl="1">
                        <a:lnSpc>
                          <a:spcPct val="115000"/>
                        </a:lnSpc>
                        <a:spcAft>
                          <a:spcPts val="0"/>
                        </a:spcAft>
                      </a:pPr>
                      <a:r>
                        <a:rPr lang="ar-SA" sz="1600">
                          <a:latin typeface="Times New Roman"/>
                          <a:ea typeface="Calibri"/>
                          <a:cs typeface="B Lotus" pitchFamily="2" charset="-78"/>
                        </a:rPr>
                        <a:t>3</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600">
                          <a:latin typeface="Times New Roman"/>
                          <a:ea typeface="Calibri"/>
                          <a:cs typeface="B Lotus" pitchFamily="2" charset="-78"/>
                        </a:rPr>
                        <a:t>اسراف و تبذیر</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600">
                          <a:latin typeface="Times New Roman"/>
                          <a:ea typeface="Calibri"/>
                          <a:cs typeface="B Lotus" pitchFamily="2" charset="-78"/>
                        </a:rPr>
                        <a:t>در خوردن، پوشیدن، تفریح و...</a:t>
                      </a:r>
                      <a:endParaRPr lang="en-US" sz="16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296365">
                <a:tc>
                  <a:txBody>
                    <a:bodyPr/>
                    <a:lstStyle/>
                    <a:p>
                      <a:pPr indent="179705" algn="r" rtl="1">
                        <a:lnSpc>
                          <a:spcPct val="115000"/>
                        </a:lnSpc>
                        <a:spcAft>
                          <a:spcPts val="0"/>
                        </a:spcAft>
                      </a:pPr>
                      <a:r>
                        <a:rPr lang="ar-SA" sz="1600">
                          <a:latin typeface="Times New Roman"/>
                          <a:ea typeface="Calibri"/>
                          <a:cs typeface="B Lotus" pitchFamily="2" charset="-78"/>
                        </a:rPr>
                        <a:t>4</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600">
                          <a:latin typeface="Times New Roman"/>
                          <a:ea typeface="Calibri"/>
                          <a:cs typeface="B Lotus" pitchFamily="2" charset="-78"/>
                        </a:rPr>
                        <a:t>تسلیم</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600">
                          <a:latin typeface="Times New Roman"/>
                          <a:ea typeface="Calibri"/>
                          <a:cs typeface="B Lotus" pitchFamily="2" charset="-78"/>
                        </a:rPr>
                        <a:t>در برابر اوامر الهی بی‌چون و چرا باید تسلیم شد.</a:t>
                      </a:r>
                      <a:endParaRPr lang="en-US" sz="16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536163">
                <a:tc>
                  <a:txBody>
                    <a:bodyPr/>
                    <a:lstStyle/>
                    <a:p>
                      <a:pPr indent="179705" algn="r" rtl="1">
                        <a:lnSpc>
                          <a:spcPct val="115000"/>
                        </a:lnSpc>
                        <a:spcAft>
                          <a:spcPts val="0"/>
                        </a:spcAft>
                      </a:pPr>
                      <a:r>
                        <a:rPr lang="ar-SA" sz="1600">
                          <a:latin typeface="Times New Roman"/>
                          <a:ea typeface="Calibri"/>
                          <a:cs typeface="B Lotus" pitchFamily="2" charset="-78"/>
                        </a:rPr>
                        <a:t>5</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600">
                          <a:latin typeface="Times New Roman"/>
                          <a:ea typeface="Calibri"/>
                          <a:cs typeface="B Lotus" pitchFamily="2" charset="-78"/>
                        </a:rPr>
                        <a:t>خوش اخلاقی</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600">
                          <a:latin typeface="Times New Roman"/>
                          <a:ea typeface="Calibri"/>
                          <a:cs typeface="B Lotus" pitchFamily="2" charset="-78"/>
                        </a:rPr>
                        <a:t>پیامبر اسلام</a:t>
                      </a:r>
                      <a:r>
                        <a:rPr lang="en-US" sz="1600">
                          <a:latin typeface="Roumouz"/>
                          <a:ea typeface="Calibri"/>
                          <a:cs typeface="B Lotus" pitchFamily="2" charset="-78"/>
                        </a:rPr>
                        <a:t>-</a:t>
                      </a:r>
                      <a:r>
                        <a:rPr lang="ar-SA" sz="1600">
                          <a:latin typeface="Times New Roman"/>
                          <a:ea typeface="Calibri"/>
                          <a:cs typeface="B Lotus" pitchFamily="2" charset="-78"/>
                        </a:rPr>
                        <a:t>که خوش اخلاق‌ترین انسان‏ها بوده ما هم باید خوش اخلاق باشیم.</a:t>
                      </a:r>
                      <a:endParaRPr lang="en-US" sz="16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296365">
                <a:tc>
                  <a:txBody>
                    <a:bodyPr/>
                    <a:lstStyle/>
                    <a:p>
                      <a:pPr indent="179705" algn="r" rtl="1">
                        <a:lnSpc>
                          <a:spcPct val="115000"/>
                        </a:lnSpc>
                        <a:spcAft>
                          <a:spcPts val="0"/>
                        </a:spcAft>
                      </a:pPr>
                      <a:r>
                        <a:rPr lang="ar-SA" sz="1600">
                          <a:latin typeface="Times New Roman"/>
                          <a:ea typeface="Calibri"/>
                          <a:cs typeface="B Lotus" pitchFamily="2" charset="-78"/>
                        </a:rPr>
                        <a:t>6</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600">
                          <a:latin typeface="Times New Roman"/>
                          <a:ea typeface="Calibri"/>
                          <a:cs typeface="B Lotus" pitchFamily="2" charset="-78"/>
                        </a:rPr>
                        <a:t>دوستی</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600">
                          <a:latin typeface="Times New Roman"/>
                          <a:ea typeface="Calibri"/>
                          <a:cs typeface="B Lotus" pitchFamily="2" charset="-78"/>
                        </a:rPr>
                        <a:t>آداب برخورد با دوستان.</a:t>
                      </a:r>
                      <a:endParaRPr lang="en-US" sz="16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296365">
                <a:tc>
                  <a:txBody>
                    <a:bodyPr/>
                    <a:lstStyle/>
                    <a:p>
                      <a:pPr indent="179705" algn="r" rtl="1">
                        <a:lnSpc>
                          <a:spcPct val="115000"/>
                        </a:lnSpc>
                        <a:spcAft>
                          <a:spcPts val="0"/>
                        </a:spcAft>
                      </a:pPr>
                      <a:r>
                        <a:rPr lang="ar-SA" sz="1600">
                          <a:latin typeface="Times New Roman"/>
                          <a:ea typeface="Calibri"/>
                          <a:cs typeface="B Lotus" pitchFamily="2" charset="-78"/>
                        </a:rPr>
                        <a:t>7</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600">
                          <a:latin typeface="Times New Roman"/>
                          <a:ea typeface="Calibri"/>
                          <a:cs typeface="B Lotus" pitchFamily="2" charset="-78"/>
                        </a:rPr>
                        <a:t>راست‌گویی</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600">
                          <a:latin typeface="Times New Roman"/>
                          <a:ea typeface="Calibri"/>
                          <a:cs typeface="B Lotus" pitchFamily="2" charset="-78"/>
                        </a:rPr>
                        <a:t>راست‏گویی، اساس درست‏کاری است.</a:t>
                      </a:r>
                      <a:endParaRPr lang="en-US" sz="16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536163">
                <a:tc>
                  <a:txBody>
                    <a:bodyPr/>
                    <a:lstStyle/>
                    <a:p>
                      <a:pPr indent="179705" algn="r" rtl="1">
                        <a:lnSpc>
                          <a:spcPct val="115000"/>
                        </a:lnSpc>
                        <a:spcAft>
                          <a:spcPts val="0"/>
                        </a:spcAft>
                      </a:pPr>
                      <a:r>
                        <a:rPr lang="ar-SA" sz="1600">
                          <a:latin typeface="Times New Roman"/>
                          <a:ea typeface="Calibri"/>
                          <a:cs typeface="B Lotus" pitchFamily="2" charset="-78"/>
                        </a:rPr>
                        <a:t>8</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600">
                          <a:latin typeface="Times New Roman"/>
                          <a:ea typeface="Calibri"/>
                          <a:cs typeface="B Lotus" pitchFamily="2" charset="-78"/>
                        </a:rPr>
                        <a:t>دروغ‌گویی</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600">
                          <a:latin typeface="Times New Roman"/>
                          <a:ea typeface="Calibri"/>
                          <a:cs typeface="B Lotus" pitchFamily="2" charset="-78"/>
                        </a:rPr>
                        <a:t>دروغ کلید زشتی‌هاست.</a:t>
                      </a:r>
                      <a:endParaRPr lang="en-US" sz="16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296365">
                <a:tc>
                  <a:txBody>
                    <a:bodyPr/>
                    <a:lstStyle/>
                    <a:p>
                      <a:pPr indent="179705" algn="r" rtl="1">
                        <a:lnSpc>
                          <a:spcPct val="115000"/>
                        </a:lnSpc>
                        <a:spcAft>
                          <a:spcPts val="0"/>
                        </a:spcAft>
                      </a:pPr>
                      <a:r>
                        <a:rPr lang="ar-SA" sz="1600">
                          <a:latin typeface="Times New Roman"/>
                          <a:ea typeface="Calibri"/>
                          <a:cs typeface="B Lotus" pitchFamily="2" charset="-78"/>
                        </a:rPr>
                        <a:t>9</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600">
                          <a:latin typeface="Times New Roman"/>
                          <a:ea typeface="Calibri"/>
                          <a:cs typeface="B Lotus" pitchFamily="2" charset="-78"/>
                        </a:rPr>
                        <a:t>علم‌جویی</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600">
                          <a:latin typeface="Times New Roman"/>
                          <a:ea typeface="Calibri"/>
                          <a:cs typeface="B Lotus" pitchFamily="2" charset="-78"/>
                        </a:rPr>
                        <a:t>یاد دادن و یاد گرفتن علم، عبادت است.</a:t>
                      </a:r>
                      <a:endParaRPr lang="en-US" sz="16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475992">
                <a:tc>
                  <a:txBody>
                    <a:bodyPr/>
                    <a:lstStyle/>
                    <a:p>
                      <a:pPr indent="179705" algn="r" rtl="1">
                        <a:lnSpc>
                          <a:spcPct val="115000"/>
                        </a:lnSpc>
                        <a:spcAft>
                          <a:spcPts val="0"/>
                        </a:spcAft>
                      </a:pPr>
                      <a:r>
                        <a:rPr lang="ar-SA" sz="1600">
                          <a:latin typeface="Times New Roman"/>
                          <a:ea typeface="Calibri"/>
                          <a:cs typeface="B Lotus" pitchFamily="2" charset="-78"/>
                        </a:rPr>
                        <a:t>10</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600" dirty="0">
                          <a:latin typeface="Times New Roman"/>
                          <a:ea typeface="Calibri"/>
                          <a:cs typeface="B Lotus" pitchFamily="2" charset="-78"/>
                        </a:rPr>
                        <a:t>قناعت</a:t>
                      </a:r>
                      <a:endParaRPr lang="en-US" sz="16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600" dirty="0">
                          <a:latin typeface="Times New Roman"/>
                          <a:ea typeface="Calibri"/>
                          <a:cs typeface="B Lotus" pitchFamily="2" charset="-78"/>
                        </a:rPr>
                        <a:t>بهترین راه استفاده از روزی، قناعت است.</a:t>
                      </a:r>
                      <a:endParaRPr lang="en-US" sz="1600" dirty="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bl>
          </a:graphicData>
        </a:graphic>
      </p:graphicFrame>
      <p:sp>
        <p:nvSpPr>
          <p:cNvPr id="11" name="Rounded Rectangle 10">
            <a:hlinkClick r:id="rId9" action="ppaction://hlinksldjump">
              <a:snd r:embed="rId5" name="thbad.wav"/>
            </a:hlinkClick>
            <a:hlinkHover r:id="" action="ppaction://noaction">
              <a:snd r:embed="rId6" name="0.wav"/>
            </a:hlinkHover>
          </p:cNvPr>
          <p:cNvSpPr/>
          <p:nvPr/>
        </p:nvSpPr>
        <p:spPr>
          <a:xfrm>
            <a:off x="157160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0" action="ppaction://hlinksldjump">
              <a:snd r:embed="rId5" name="thbad.wav"/>
            </a:hlinkClick>
            <a:hlinkHover r:id="" action="ppaction://noaction">
              <a:snd r:embed="rId6" name="0.wav"/>
            </a:hlinkHover>
          </p:cNvPr>
          <p:cNvSpPr/>
          <p:nvPr/>
        </p:nvSpPr>
        <p:spPr>
          <a:xfrm>
            <a:off x="114297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1" action="ppaction://hlinksldjump">
              <a:snd r:embed="rId5" name="thbad.wav"/>
            </a:hlinkClick>
            <a:hlinkHover r:id="" action="ppaction://noaction">
              <a:snd r:embed="rId6" name="0.wav"/>
            </a:hlinkHover>
          </p:cNvPr>
          <p:cNvSpPr/>
          <p:nvPr/>
        </p:nvSpPr>
        <p:spPr>
          <a:xfrm>
            <a:off x="714348"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2" action="ppaction://hlinksldjump">
              <a:snd r:embed="rId5" name="thbad.wav"/>
            </a:hlinkClick>
            <a:hlinkHover r:id="" action="ppaction://noaction">
              <a:snd r:embed="rId6" name="0.wav"/>
            </a:hlinkHover>
          </p:cNvPr>
          <p:cNvSpPr/>
          <p:nvPr/>
        </p:nvSpPr>
        <p:spPr>
          <a:xfrm>
            <a:off x="28572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additive="base">
                                        <p:cTn id="31" dur="1000" fill="hold"/>
                                        <p:tgtEl>
                                          <p:spTgt spid="11"/>
                                        </p:tgtEl>
                                        <p:attrNameLst>
                                          <p:attrName>ppt_x</p:attrName>
                                        </p:attrNameLst>
                                      </p:cBhvr>
                                      <p:tavLst>
                                        <p:tav tm="0">
                                          <p:val>
                                            <p:strVal val="0-#ppt_w/2"/>
                                          </p:val>
                                        </p:tav>
                                        <p:tav tm="100000">
                                          <p:val>
                                            <p:strVal val="#ppt_x"/>
                                          </p:val>
                                        </p:tav>
                                      </p:tavLst>
                                    </p:anim>
                                    <p:anim calcmode="lin" valueType="num">
                                      <p:cBhvr additive="base">
                                        <p:cTn id="32" dur="1000" fill="hold"/>
                                        <p:tgtEl>
                                          <p:spTgt spid="11"/>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 calcmode="lin" valueType="num">
                                      <p:cBhvr additive="base">
                                        <p:cTn id="35" dur="1000" fill="hold"/>
                                        <p:tgtEl>
                                          <p:spTgt spid="12"/>
                                        </p:tgtEl>
                                        <p:attrNameLst>
                                          <p:attrName>ppt_x</p:attrName>
                                        </p:attrNameLst>
                                      </p:cBhvr>
                                      <p:tavLst>
                                        <p:tav tm="0">
                                          <p:val>
                                            <p:strVal val="0-#ppt_w/2"/>
                                          </p:val>
                                        </p:tav>
                                        <p:tav tm="100000">
                                          <p:val>
                                            <p:strVal val="#ppt_x"/>
                                          </p:val>
                                        </p:tav>
                                      </p:tavLst>
                                    </p:anim>
                                    <p:anim calcmode="lin" valueType="num">
                                      <p:cBhvr additive="base">
                                        <p:cTn id="36" dur="1000" fill="hold"/>
                                        <p:tgtEl>
                                          <p:spTgt spid="12"/>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3"/>
                                        </p:tgtEl>
                                        <p:attrNameLst>
                                          <p:attrName>style.visibility</p:attrName>
                                        </p:attrNameLst>
                                      </p:cBhvr>
                                      <p:to>
                                        <p:strVal val="visible"/>
                                      </p:to>
                                    </p:set>
                                    <p:anim calcmode="lin" valueType="num">
                                      <p:cBhvr additive="base">
                                        <p:cTn id="39" dur="1000" fill="hold"/>
                                        <p:tgtEl>
                                          <p:spTgt spid="13"/>
                                        </p:tgtEl>
                                        <p:attrNameLst>
                                          <p:attrName>ppt_x</p:attrName>
                                        </p:attrNameLst>
                                      </p:cBhvr>
                                      <p:tavLst>
                                        <p:tav tm="0">
                                          <p:val>
                                            <p:strVal val="0-#ppt_w/2"/>
                                          </p:val>
                                        </p:tav>
                                        <p:tav tm="100000">
                                          <p:val>
                                            <p:strVal val="#ppt_x"/>
                                          </p:val>
                                        </p:tav>
                                      </p:tavLst>
                                    </p:anim>
                                    <p:anim calcmode="lin" valueType="num">
                                      <p:cBhvr additive="base">
                                        <p:cTn id="40" dur="1000" fill="hold"/>
                                        <p:tgtEl>
                                          <p:spTgt spid="13"/>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4"/>
                                        </p:tgtEl>
                                        <p:attrNameLst>
                                          <p:attrName>style.visibility</p:attrName>
                                        </p:attrNameLst>
                                      </p:cBhvr>
                                      <p:to>
                                        <p:strVal val="visible"/>
                                      </p:to>
                                    </p:set>
                                    <p:anim calcmode="lin" valueType="num">
                                      <p:cBhvr additive="base">
                                        <p:cTn id="43" dur="1000" fill="hold"/>
                                        <p:tgtEl>
                                          <p:spTgt spid="14"/>
                                        </p:tgtEl>
                                        <p:attrNameLst>
                                          <p:attrName>ppt_x</p:attrName>
                                        </p:attrNameLst>
                                      </p:cBhvr>
                                      <p:tavLst>
                                        <p:tav tm="0">
                                          <p:val>
                                            <p:strVal val="0-#ppt_w/2"/>
                                          </p:val>
                                        </p:tav>
                                        <p:tav tm="100000">
                                          <p:val>
                                            <p:strVal val="#ppt_x"/>
                                          </p:val>
                                        </p:tav>
                                      </p:tavLst>
                                    </p:anim>
                                    <p:anim calcmode="lin" valueType="num">
                                      <p:cBhvr additive="base">
                                        <p:cTn id="44" dur="1000" fill="hold"/>
                                        <p:tgtEl>
                                          <p:spTgt spid="14"/>
                                        </p:tgtEl>
                                        <p:attrNameLst>
                                          <p:attrName>ppt_y</p:attrName>
                                        </p:attrNameLst>
                                      </p:cBhvr>
                                      <p:tavLst>
                                        <p:tav tm="0">
                                          <p:val>
                                            <p:strVal val="#ppt_y"/>
                                          </p:val>
                                        </p:tav>
                                        <p:tav tm="100000">
                                          <p:val>
                                            <p:strVal val="#ppt_y"/>
                                          </p:val>
                                        </p:tav>
                                      </p:tavLst>
                                    </p:anim>
                                  </p:childTnLst>
                                </p:cTn>
                              </p:par>
                            </p:childTnLst>
                          </p:cTn>
                        </p:par>
                        <p:par>
                          <p:cTn id="45" fill="hold">
                            <p:stCondLst>
                              <p:cond delay="2000"/>
                            </p:stCondLst>
                            <p:childTnLst>
                              <p:par>
                                <p:cTn id="46" presetID="10" presetClass="entr" presetSubtype="0" fill="hold" nodeType="afterEffect">
                                  <p:stCondLst>
                                    <p:cond delay="0"/>
                                  </p:stCondLst>
                                  <p:childTnLst>
                                    <p:set>
                                      <p:cBhvr>
                                        <p:cTn id="47" dur="1" fill="hold">
                                          <p:stCondLst>
                                            <p:cond delay="0"/>
                                          </p:stCondLst>
                                        </p:cTn>
                                        <p:tgtEl>
                                          <p:spTgt spid="30"/>
                                        </p:tgtEl>
                                        <p:attrNameLst>
                                          <p:attrName>style.visibility</p:attrName>
                                        </p:attrNameLst>
                                      </p:cBhvr>
                                      <p:to>
                                        <p:strVal val="visible"/>
                                      </p:to>
                                    </p:set>
                                    <p:animEffect transition="in" filter="fade">
                                      <p:cBhvr>
                                        <p:cTn id="48" dur="1000"/>
                                        <p:tgtEl>
                                          <p:spTgt spid="30"/>
                                        </p:tgtEl>
                                      </p:cBhvr>
                                    </p:animEffect>
                                  </p:childTnLst>
                                </p:cTn>
                              </p:par>
                              <p:par>
                                <p:cTn id="49" presetID="10" presetClass="entr" presetSubtype="0" fill="hold" nodeType="withEffect">
                                  <p:stCondLst>
                                    <p:cond delay="0"/>
                                  </p:stCondLst>
                                  <p:childTnLst>
                                    <p:set>
                                      <p:cBhvr>
                                        <p:cTn id="50" dur="1" fill="hold">
                                          <p:stCondLst>
                                            <p:cond delay="0"/>
                                          </p:stCondLst>
                                        </p:cTn>
                                        <p:tgtEl>
                                          <p:spTgt spid="16"/>
                                        </p:tgtEl>
                                        <p:attrNameLst>
                                          <p:attrName>style.visibility</p:attrName>
                                        </p:attrNameLst>
                                      </p:cBhvr>
                                      <p:to>
                                        <p:strVal val="visible"/>
                                      </p:to>
                                    </p:set>
                                    <p:animEffect transition="in" filter="fade">
                                      <p:cBhvr>
                                        <p:cTn id="51" dur="1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1" grpId="0" animBg="1"/>
      <p:bldP spid="12" grpId="0" animBg="1"/>
      <p:bldP spid="13" grpId="0" animBg="1"/>
      <p:bldP spid="14" grpId="0" animBg="1"/>
    </p:bldLst>
  </p:timing>
</p:sld>
</file>

<file path=ppt/slides/slide347.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ar-SA"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موضوعات پیشنهادی، جهت تدریس با اولویت‌بندی</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1800" b="1" kern="1200" dirty="0" smtClean="0">
                          <a:solidFill>
                            <a:schemeClr val="tx1"/>
                          </a:solidFill>
                          <a:latin typeface="+mn-lt"/>
                          <a:ea typeface="+mn-ea"/>
                          <a:cs typeface="B Lotus" pitchFamily="2" charset="-78"/>
                        </a:rPr>
                        <a:t>اخــــــلاق</a:t>
                      </a:r>
                      <a:endParaRPr lang="en-US" sz="1800" b="1"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234384" y="122418"/>
            <a:ext cx="2110585"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بیست ونهم</a:t>
            </a:r>
          </a:p>
          <a:p>
            <a:pPr algn="ctr"/>
            <a:r>
              <a:rPr lang="fa-IR" sz="1700" b="1" dirty="0" smtClean="0">
                <a:effectLst>
                  <a:glow rad="101600">
                    <a:schemeClr val="accent3">
                      <a:satMod val="175000"/>
                      <a:alpha val="40000"/>
                    </a:schemeClr>
                  </a:glow>
                </a:effectLst>
                <a:cs typeface="B Mitra" pitchFamily="2" charset="-78"/>
              </a:rPr>
              <a:t>اهداف انتقال مفاهیم دینی</a:t>
            </a:r>
          </a:p>
        </p:txBody>
      </p:sp>
      <p:sp>
        <p:nvSpPr>
          <p:cNvPr id="303105" name="Rectangle 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03108" name="Rectangle 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graphicFrame>
        <p:nvGraphicFramePr>
          <p:cNvPr id="16" name="Table 15"/>
          <p:cNvGraphicFramePr>
            <a:graphicFrameLocks noGrp="1"/>
          </p:cNvGraphicFramePr>
          <p:nvPr/>
        </p:nvGraphicFramePr>
        <p:xfrm>
          <a:off x="392877" y="1643051"/>
          <a:ext cx="8358246" cy="4857381"/>
        </p:xfrm>
        <a:graphic>
          <a:graphicData uri="http://schemas.openxmlformats.org/drawingml/2006/table">
            <a:tbl>
              <a:tblPr rtl="1"/>
              <a:tblGrid>
                <a:gridCol w="717358"/>
                <a:gridCol w="2711027"/>
                <a:gridCol w="4929861"/>
              </a:tblGrid>
              <a:tr h="260039">
                <a:tc gridSpan="2">
                  <a:txBody>
                    <a:bodyPr/>
                    <a:lstStyle/>
                    <a:p>
                      <a:pPr indent="179705" algn="ctr" rtl="1">
                        <a:lnSpc>
                          <a:spcPct val="115000"/>
                        </a:lnSpc>
                        <a:spcAft>
                          <a:spcPts val="0"/>
                        </a:spcAft>
                      </a:pPr>
                      <a:r>
                        <a:rPr lang="ar-SA" sz="1600" dirty="0">
                          <a:latin typeface="Times New Roman"/>
                          <a:ea typeface="Calibri"/>
                          <a:cs typeface="B Lotus" pitchFamily="2" charset="-78"/>
                        </a:rPr>
                        <a:t>موضوع کلّی: اخلاق</a:t>
                      </a:r>
                      <a:endParaRPr lang="en-US" sz="1600" dirty="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hMerge="1">
                  <a:txBody>
                    <a:bodyPr/>
                    <a:lstStyle/>
                    <a:p>
                      <a:pPr rtl="1"/>
                      <a:endParaRPr lang="fa-IR"/>
                    </a:p>
                  </a:txBody>
                  <a:tcPr/>
                </a:tc>
                <a:tc>
                  <a:txBody>
                    <a:bodyPr/>
                    <a:lstStyle/>
                    <a:p>
                      <a:pPr indent="179705" algn="ctr" rtl="1">
                        <a:lnSpc>
                          <a:spcPct val="115000"/>
                        </a:lnSpc>
                        <a:spcAft>
                          <a:spcPts val="0"/>
                        </a:spcAft>
                      </a:pPr>
                      <a:r>
                        <a:rPr lang="ar-SA" sz="1600">
                          <a:latin typeface="Times New Roman"/>
                          <a:ea typeface="Calibri"/>
                          <a:cs typeface="B Lotus" pitchFamily="2" charset="-78"/>
                        </a:rPr>
                        <a:t>مقطع: چهارم و پنجم ابتدایی</a:t>
                      </a:r>
                      <a:endParaRPr lang="en-US" sz="16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r>
              <a:tr h="473268">
                <a:tc>
                  <a:txBody>
                    <a:bodyPr/>
                    <a:lstStyle/>
                    <a:p>
                      <a:pPr indent="179705" algn="ctr" rtl="1">
                        <a:lnSpc>
                          <a:spcPct val="115000"/>
                        </a:lnSpc>
                        <a:spcAft>
                          <a:spcPts val="0"/>
                        </a:spcAft>
                      </a:pPr>
                      <a:r>
                        <a:rPr lang="ar-SA" sz="1600">
                          <a:latin typeface="Times New Roman"/>
                          <a:ea typeface="Calibri"/>
                          <a:cs typeface="B Lotus" pitchFamily="2" charset="-78"/>
                        </a:rPr>
                        <a:t>ردیف</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ctr" rtl="1">
                        <a:lnSpc>
                          <a:spcPct val="115000"/>
                        </a:lnSpc>
                        <a:spcAft>
                          <a:spcPts val="0"/>
                        </a:spcAft>
                      </a:pPr>
                      <a:r>
                        <a:rPr lang="ar-SA" sz="1600">
                          <a:latin typeface="Times New Roman"/>
                          <a:ea typeface="Calibri"/>
                          <a:cs typeface="B Lotus" pitchFamily="2" charset="-78"/>
                        </a:rPr>
                        <a:t>ترتیب دروس</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ctr" rtl="1">
                        <a:lnSpc>
                          <a:spcPct val="115000"/>
                        </a:lnSpc>
                        <a:spcAft>
                          <a:spcPts val="0"/>
                        </a:spcAft>
                      </a:pPr>
                      <a:r>
                        <a:rPr lang="ar-SA" sz="1600" dirty="0">
                          <a:latin typeface="Times New Roman"/>
                          <a:ea typeface="Calibri"/>
                          <a:cs typeface="B Lotus" pitchFamily="2" charset="-78"/>
                        </a:rPr>
                        <a:t>ریز موضوعات</a:t>
                      </a:r>
                      <a:endParaRPr lang="en-US" sz="16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50167">
                <a:tc>
                  <a:txBody>
                    <a:bodyPr/>
                    <a:lstStyle/>
                    <a:p>
                      <a:pPr indent="179705" algn="r" rtl="1">
                        <a:lnSpc>
                          <a:spcPct val="115000"/>
                        </a:lnSpc>
                        <a:spcAft>
                          <a:spcPts val="0"/>
                        </a:spcAft>
                      </a:pPr>
                      <a:r>
                        <a:rPr lang="ar-SA" sz="1600">
                          <a:latin typeface="Times New Roman"/>
                          <a:ea typeface="Calibri"/>
                          <a:cs typeface="B Lotus" pitchFamily="2" charset="-78"/>
                        </a:rPr>
                        <a:t>11</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600" dirty="0">
                          <a:latin typeface="Times New Roman"/>
                          <a:ea typeface="Calibri"/>
                          <a:cs typeface="B Lotus" pitchFamily="2" charset="-78"/>
                        </a:rPr>
                        <a:t>امید</a:t>
                      </a:r>
                      <a:endParaRPr lang="en-US" sz="16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600">
                          <a:latin typeface="Times New Roman"/>
                          <a:ea typeface="Calibri"/>
                          <a:cs typeface="B Lotus" pitchFamily="2" charset="-78"/>
                        </a:rPr>
                        <a:t>امیدواری به پشتیبانی خدا</a:t>
                      </a:r>
                      <a:endParaRPr lang="en-US" sz="16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428299">
                <a:tc>
                  <a:txBody>
                    <a:bodyPr/>
                    <a:lstStyle/>
                    <a:p>
                      <a:pPr indent="179705" algn="r" rtl="1">
                        <a:lnSpc>
                          <a:spcPct val="115000"/>
                        </a:lnSpc>
                        <a:spcAft>
                          <a:spcPts val="0"/>
                        </a:spcAft>
                      </a:pPr>
                      <a:r>
                        <a:rPr lang="ar-SA" sz="1600">
                          <a:latin typeface="Times New Roman"/>
                          <a:ea typeface="Calibri"/>
                          <a:cs typeface="B Lotus" pitchFamily="2" charset="-78"/>
                        </a:rPr>
                        <a:t>12</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600">
                          <a:latin typeface="Times New Roman"/>
                          <a:ea typeface="Calibri"/>
                          <a:cs typeface="B Lotus" pitchFamily="2" charset="-78"/>
                        </a:rPr>
                        <a:t>وفای به عهد</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600">
                          <a:latin typeface="Times New Roman"/>
                          <a:ea typeface="Calibri"/>
                          <a:cs typeface="B Lotus" pitchFamily="2" charset="-78"/>
                        </a:rPr>
                        <a:t>از مشخّصات افراد درست‌کار، وفای به عهد است.</a:t>
                      </a:r>
                      <a:endParaRPr lang="en-US" sz="1600">
                        <a:latin typeface="Times New Roman"/>
                        <a:ea typeface="Calibri"/>
                        <a:cs typeface="B Lotus" pitchFamily="2" charset="-78"/>
                      </a:endParaRPr>
                    </a:p>
                    <a:p>
                      <a:pPr indent="179705" algn="r" rtl="1">
                        <a:lnSpc>
                          <a:spcPct val="115000"/>
                        </a:lnSpc>
                        <a:spcAft>
                          <a:spcPts val="0"/>
                        </a:spcAft>
                      </a:pPr>
                      <a:r>
                        <a:rPr lang="ar-SA" sz="1600">
                          <a:latin typeface="Times New Roman"/>
                          <a:ea typeface="Calibri"/>
                          <a:cs typeface="B Lotus" pitchFamily="2" charset="-78"/>
                        </a:rPr>
                        <a:t>از مشخّصات افراد بدکار، بد قولی است.</a:t>
                      </a:r>
                      <a:endParaRPr lang="en-US" sz="16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428299">
                <a:tc>
                  <a:txBody>
                    <a:bodyPr/>
                    <a:lstStyle/>
                    <a:p>
                      <a:pPr indent="179705" algn="r" rtl="1">
                        <a:lnSpc>
                          <a:spcPct val="115000"/>
                        </a:lnSpc>
                        <a:spcAft>
                          <a:spcPts val="0"/>
                        </a:spcAft>
                      </a:pPr>
                      <a:r>
                        <a:rPr lang="ar-SA" sz="1600">
                          <a:latin typeface="Times New Roman"/>
                          <a:ea typeface="Calibri"/>
                          <a:cs typeface="B Lotus" pitchFamily="2" charset="-78"/>
                        </a:rPr>
                        <a:t>13</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600">
                          <a:latin typeface="Times New Roman"/>
                          <a:ea typeface="Calibri"/>
                          <a:cs typeface="B Lotus" pitchFamily="2" charset="-78"/>
                        </a:rPr>
                        <a:t>کنترل نگاه</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600">
                          <a:latin typeface="Times New Roman"/>
                          <a:ea typeface="Calibri"/>
                          <a:cs typeface="B Lotus" pitchFamily="2" charset="-78"/>
                        </a:rPr>
                        <a:t>اگر از چشم،مراقبت شود، انسان چیزهایی را می‌بیند که دیگران نمی‌توانند ببینند.</a:t>
                      </a:r>
                      <a:endParaRPr lang="en-US" sz="16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428299">
                <a:tc>
                  <a:txBody>
                    <a:bodyPr/>
                    <a:lstStyle/>
                    <a:p>
                      <a:pPr indent="179705" algn="r" rtl="1">
                        <a:lnSpc>
                          <a:spcPct val="115000"/>
                        </a:lnSpc>
                        <a:spcAft>
                          <a:spcPts val="0"/>
                        </a:spcAft>
                      </a:pPr>
                      <a:r>
                        <a:rPr lang="ar-SA" sz="1600">
                          <a:latin typeface="Times New Roman"/>
                          <a:ea typeface="Calibri"/>
                          <a:cs typeface="B Lotus" pitchFamily="2" charset="-78"/>
                        </a:rPr>
                        <a:t>14</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600">
                          <a:latin typeface="Times New Roman"/>
                          <a:ea typeface="Calibri"/>
                          <a:cs typeface="B Lotus" pitchFamily="2" charset="-78"/>
                        </a:rPr>
                        <a:t>تمسخر</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600">
                          <a:latin typeface="Times New Roman"/>
                          <a:ea typeface="Calibri"/>
                          <a:cs typeface="B Lotus" pitchFamily="2" charset="-78"/>
                        </a:rPr>
                        <a:t>پرهیز از مسخره کردن</a:t>
                      </a:r>
                      <a:endParaRPr lang="en-US" sz="16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428299">
                <a:tc>
                  <a:txBody>
                    <a:bodyPr/>
                    <a:lstStyle/>
                    <a:p>
                      <a:pPr indent="179705" algn="r" rtl="1">
                        <a:lnSpc>
                          <a:spcPct val="115000"/>
                        </a:lnSpc>
                        <a:spcAft>
                          <a:spcPts val="0"/>
                        </a:spcAft>
                      </a:pPr>
                      <a:r>
                        <a:rPr lang="ar-SA" sz="1600">
                          <a:latin typeface="Times New Roman"/>
                          <a:ea typeface="Calibri"/>
                          <a:cs typeface="B Lotus" pitchFamily="2" charset="-78"/>
                        </a:rPr>
                        <a:t>15</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600">
                          <a:latin typeface="Times New Roman"/>
                          <a:ea typeface="Calibri"/>
                          <a:cs typeface="B Lotus" pitchFamily="2" charset="-78"/>
                        </a:rPr>
                        <a:t>عبادت</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600">
                          <a:latin typeface="Times New Roman"/>
                          <a:ea typeface="Calibri"/>
                          <a:cs typeface="B Lotus" pitchFamily="2" charset="-78"/>
                        </a:rPr>
                        <a:t>نزدیک شدن به خدا، چگونگی عبادت.</a:t>
                      </a:r>
                      <a:endParaRPr lang="en-US" sz="16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244743">
                <a:tc>
                  <a:txBody>
                    <a:bodyPr/>
                    <a:lstStyle/>
                    <a:p>
                      <a:pPr indent="179705" algn="r" rtl="1">
                        <a:lnSpc>
                          <a:spcPct val="115000"/>
                        </a:lnSpc>
                        <a:spcAft>
                          <a:spcPts val="0"/>
                        </a:spcAft>
                      </a:pPr>
                      <a:r>
                        <a:rPr lang="ar-SA" sz="1600">
                          <a:latin typeface="Times New Roman"/>
                          <a:ea typeface="Calibri"/>
                          <a:cs typeface="B Lotus" pitchFamily="2" charset="-78"/>
                        </a:rPr>
                        <a:t>16</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600">
                          <a:latin typeface="Times New Roman"/>
                          <a:ea typeface="Calibri"/>
                          <a:cs typeface="B Lotus" pitchFamily="2" charset="-78"/>
                        </a:rPr>
                        <a:t>نماز</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600">
                          <a:latin typeface="Times New Roman"/>
                          <a:ea typeface="Calibri"/>
                          <a:cs typeface="B Lotus" pitchFamily="2" charset="-78"/>
                        </a:rPr>
                        <a:t>ارتباط همیشگی با خدا.</a:t>
                      </a:r>
                      <a:endParaRPr lang="en-US" sz="16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244743">
                <a:tc>
                  <a:txBody>
                    <a:bodyPr/>
                    <a:lstStyle/>
                    <a:p>
                      <a:pPr indent="179705" algn="r" rtl="1">
                        <a:lnSpc>
                          <a:spcPct val="115000"/>
                        </a:lnSpc>
                        <a:spcAft>
                          <a:spcPts val="0"/>
                        </a:spcAft>
                      </a:pPr>
                      <a:r>
                        <a:rPr lang="ar-SA" sz="1600">
                          <a:latin typeface="Times New Roman"/>
                          <a:ea typeface="Calibri"/>
                          <a:cs typeface="B Lotus" pitchFamily="2" charset="-78"/>
                        </a:rPr>
                        <a:t>17</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600">
                          <a:latin typeface="Times New Roman"/>
                          <a:ea typeface="Calibri"/>
                          <a:cs typeface="B Lotus" pitchFamily="2" charset="-78"/>
                        </a:rPr>
                        <a:t>آداب جشن و شادی</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600">
                          <a:latin typeface="Times New Roman"/>
                          <a:ea typeface="Calibri"/>
                          <a:cs typeface="B Lotus" pitchFamily="2" charset="-78"/>
                        </a:rPr>
                        <a:t>ضرورت، اهمّیّت، چگونگی، مقدار، احکام و....</a:t>
                      </a:r>
                      <a:endParaRPr lang="en-US" sz="16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416436">
                <a:tc>
                  <a:txBody>
                    <a:bodyPr/>
                    <a:lstStyle/>
                    <a:p>
                      <a:pPr indent="179705" algn="r" rtl="1">
                        <a:lnSpc>
                          <a:spcPct val="115000"/>
                        </a:lnSpc>
                        <a:spcAft>
                          <a:spcPts val="0"/>
                        </a:spcAft>
                      </a:pPr>
                      <a:r>
                        <a:rPr lang="ar-SA" sz="1600">
                          <a:latin typeface="Times New Roman"/>
                          <a:ea typeface="Calibri"/>
                          <a:cs typeface="B Lotus" pitchFamily="2" charset="-78"/>
                        </a:rPr>
                        <a:t>18</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600">
                          <a:latin typeface="Times New Roman"/>
                          <a:ea typeface="Calibri"/>
                          <a:cs typeface="B Lotus" pitchFamily="2" charset="-78"/>
                        </a:rPr>
                        <a:t>محبّت</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600">
                          <a:latin typeface="Times New Roman"/>
                          <a:ea typeface="Calibri"/>
                          <a:cs typeface="B Lotus" pitchFamily="2" charset="-78"/>
                        </a:rPr>
                        <a:t>دوست داشتن خدا، پیامبران، امامان، اولیای خداو....</a:t>
                      </a:r>
                      <a:endParaRPr lang="en-US" sz="16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428299">
                <a:tc>
                  <a:txBody>
                    <a:bodyPr/>
                    <a:lstStyle/>
                    <a:p>
                      <a:pPr indent="179705" algn="r" rtl="1">
                        <a:lnSpc>
                          <a:spcPct val="115000"/>
                        </a:lnSpc>
                        <a:spcAft>
                          <a:spcPts val="0"/>
                        </a:spcAft>
                      </a:pPr>
                      <a:r>
                        <a:rPr lang="ar-SA" sz="1600">
                          <a:latin typeface="Times New Roman"/>
                          <a:ea typeface="Calibri"/>
                          <a:cs typeface="B Lotus" pitchFamily="2" charset="-78"/>
                        </a:rPr>
                        <a:t>19</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600">
                          <a:latin typeface="Times New Roman"/>
                          <a:ea typeface="Calibri"/>
                          <a:cs typeface="B Lotus" pitchFamily="2" charset="-78"/>
                        </a:rPr>
                        <a:t>عفو و بخشایش</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600">
                          <a:latin typeface="Times New Roman"/>
                          <a:ea typeface="Calibri"/>
                          <a:cs typeface="B Lotus" pitchFamily="2" charset="-78"/>
                        </a:rPr>
                        <a:t>زمانی که از کسی عصبانی شدیم، او را عفو کنیم..</a:t>
                      </a:r>
                      <a:endParaRPr lang="en-US" sz="16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69701">
                <a:tc>
                  <a:txBody>
                    <a:bodyPr/>
                    <a:lstStyle/>
                    <a:p>
                      <a:pPr indent="179705" algn="r" rtl="1">
                        <a:lnSpc>
                          <a:spcPct val="115000"/>
                        </a:lnSpc>
                        <a:spcAft>
                          <a:spcPts val="0"/>
                        </a:spcAft>
                      </a:pPr>
                      <a:r>
                        <a:rPr lang="ar-SA" sz="1600">
                          <a:latin typeface="Times New Roman"/>
                          <a:ea typeface="Calibri"/>
                          <a:cs typeface="B Lotus" pitchFamily="2" charset="-78"/>
                        </a:rPr>
                        <a:t>20</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600" dirty="0">
                          <a:latin typeface="Times New Roman"/>
                          <a:ea typeface="Calibri"/>
                          <a:cs typeface="B Lotus" pitchFamily="2" charset="-78"/>
                        </a:rPr>
                        <a:t>کینه و کدورت</a:t>
                      </a:r>
                      <a:endParaRPr lang="en-US" sz="16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600" dirty="0">
                          <a:latin typeface="Times New Roman"/>
                          <a:ea typeface="Calibri"/>
                          <a:cs typeface="B Lotus" pitchFamily="2" charset="-78"/>
                        </a:rPr>
                        <a:t>از مشخّصات افراد بدکار، کینه داشتن و کدورت است.</a:t>
                      </a:r>
                      <a:endParaRPr lang="en-US" sz="1600" dirty="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bl>
          </a:graphicData>
        </a:graphic>
      </p:graphicFrame>
      <p:sp>
        <p:nvSpPr>
          <p:cNvPr id="11" name="Rounded Rectangle 10">
            <a:hlinkClick r:id="rId9" action="ppaction://hlinksldjump">
              <a:snd r:embed="rId5" name="thbad.wav"/>
            </a:hlinkClick>
            <a:hlinkHover r:id="" action="ppaction://noaction">
              <a:snd r:embed="rId6" name="0.wav"/>
            </a:hlinkHover>
          </p:cNvPr>
          <p:cNvSpPr/>
          <p:nvPr/>
        </p:nvSpPr>
        <p:spPr>
          <a:xfrm>
            <a:off x="157160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0" action="ppaction://hlinksldjump">
              <a:snd r:embed="rId5" name="thbad.wav"/>
            </a:hlinkClick>
            <a:hlinkHover r:id="" action="ppaction://noaction">
              <a:snd r:embed="rId6" name="0.wav"/>
            </a:hlinkHover>
          </p:cNvPr>
          <p:cNvSpPr/>
          <p:nvPr/>
        </p:nvSpPr>
        <p:spPr>
          <a:xfrm>
            <a:off x="114297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1" action="ppaction://hlinksldjump">
              <a:snd r:embed="rId5" name="thbad.wav"/>
            </a:hlinkClick>
            <a:hlinkHover r:id="" action="ppaction://noaction">
              <a:snd r:embed="rId6" name="0.wav"/>
            </a:hlinkHover>
          </p:cNvPr>
          <p:cNvSpPr/>
          <p:nvPr/>
        </p:nvSpPr>
        <p:spPr>
          <a:xfrm>
            <a:off x="7143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2" action="ppaction://hlinksldjump">
              <a:snd r:embed="rId5" name="thbad.wav"/>
            </a:hlinkClick>
            <a:hlinkHover r:id="" action="ppaction://noaction">
              <a:snd r:embed="rId6" name="0.wav"/>
            </a:hlinkHover>
          </p:cNvPr>
          <p:cNvSpPr/>
          <p:nvPr/>
        </p:nvSpPr>
        <p:spPr>
          <a:xfrm>
            <a:off x="285720"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additive="base">
                                        <p:cTn id="31" dur="1000" fill="hold"/>
                                        <p:tgtEl>
                                          <p:spTgt spid="11"/>
                                        </p:tgtEl>
                                        <p:attrNameLst>
                                          <p:attrName>ppt_x</p:attrName>
                                        </p:attrNameLst>
                                      </p:cBhvr>
                                      <p:tavLst>
                                        <p:tav tm="0">
                                          <p:val>
                                            <p:strVal val="0-#ppt_w/2"/>
                                          </p:val>
                                        </p:tav>
                                        <p:tav tm="100000">
                                          <p:val>
                                            <p:strVal val="#ppt_x"/>
                                          </p:val>
                                        </p:tav>
                                      </p:tavLst>
                                    </p:anim>
                                    <p:anim calcmode="lin" valueType="num">
                                      <p:cBhvr additive="base">
                                        <p:cTn id="32" dur="1000" fill="hold"/>
                                        <p:tgtEl>
                                          <p:spTgt spid="11"/>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 calcmode="lin" valueType="num">
                                      <p:cBhvr additive="base">
                                        <p:cTn id="35" dur="1000" fill="hold"/>
                                        <p:tgtEl>
                                          <p:spTgt spid="12"/>
                                        </p:tgtEl>
                                        <p:attrNameLst>
                                          <p:attrName>ppt_x</p:attrName>
                                        </p:attrNameLst>
                                      </p:cBhvr>
                                      <p:tavLst>
                                        <p:tav tm="0">
                                          <p:val>
                                            <p:strVal val="0-#ppt_w/2"/>
                                          </p:val>
                                        </p:tav>
                                        <p:tav tm="100000">
                                          <p:val>
                                            <p:strVal val="#ppt_x"/>
                                          </p:val>
                                        </p:tav>
                                      </p:tavLst>
                                    </p:anim>
                                    <p:anim calcmode="lin" valueType="num">
                                      <p:cBhvr additive="base">
                                        <p:cTn id="36" dur="1000" fill="hold"/>
                                        <p:tgtEl>
                                          <p:spTgt spid="12"/>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3"/>
                                        </p:tgtEl>
                                        <p:attrNameLst>
                                          <p:attrName>style.visibility</p:attrName>
                                        </p:attrNameLst>
                                      </p:cBhvr>
                                      <p:to>
                                        <p:strVal val="visible"/>
                                      </p:to>
                                    </p:set>
                                    <p:anim calcmode="lin" valueType="num">
                                      <p:cBhvr additive="base">
                                        <p:cTn id="39" dur="1000" fill="hold"/>
                                        <p:tgtEl>
                                          <p:spTgt spid="13"/>
                                        </p:tgtEl>
                                        <p:attrNameLst>
                                          <p:attrName>ppt_x</p:attrName>
                                        </p:attrNameLst>
                                      </p:cBhvr>
                                      <p:tavLst>
                                        <p:tav tm="0">
                                          <p:val>
                                            <p:strVal val="0-#ppt_w/2"/>
                                          </p:val>
                                        </p:tav>
                                        <p:tav tm="100000">
                                          <p:val>
                                            <p:strVal val="#ppt_x"/>
                                          </p:val>
                                        </p:tav>
                                      </p:tavLst>
                                    </p:anim>
                                    <p:anim calcmode="lin" valueType="num">
                                      <p:cBhvr additive="base">
                                        <p:cTn id="40" dur="1000" fill="hold"/>
                                        <p:tgtEl>
                                          <p:spTgt spid="13"/>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4"/>
                                        </p:tgtEl>
                                        <p:attrNameLst>
                                          <p:attrName>style.visibility</p:attrName>
                                        </p:attrNameLst>
                                      </p:cBhvr>
                                      <p:to>
                                        <p:strVal val="visible"/>
                                      </p:to>
                                    </p:set>
                                    <p:anim calcmode="lin" valueType="num">
                                      <p:cBhvr additive="base">
                                        <p:cTn id="43" dur="1000" fill="hold"/>
                                        <p:tgtEl>
                                          <p:spTgt spid="14"/>
                                        </p:tgtEl>
                                        <p:attrNameLst>
                                          <p:attrName>ppt_x</p:attrName>
                                        </p:attrNameLst>
                                      </p:cBhvr>
                                      <p:tavLst>
                                        <p:tav tm="0">
                                          <p:val>
                                            <p:strVal val="0-#ppt_w/2"/>
                                          </p:val>
                                        </p:tav>
                                        <p:tav tm="100000">
                                          <p:val>
                                            <p:strVal val="#ppt_x"/>
                                          </p:val>
                                        </p:tav>
                                      </p:tavLst>
                                    </p:anim>
                                    <p:anim calcmode="lin" valueType="num">
                                      <p:cBhvr additive="base">
                                        <p:cTn id="44" dur="1000" fill="hold"/>
                                        <p:tgtEl>
                                          <p:spTgt spid="14"/>
                                        </p:tgtEl>
                                        <p:attrNameLst>
                                          <p:attrName>ppt_y</p:attrName>
                                        </p:attrNameLst>
                                      </p:cBhvr>
                                      <p:tavLst>
                                        <p:tav tm="0">
                                          <p:val>
                                            <p:strVal val="#ppt_y"/>
                                          </p:val>
                                        </p:tav>
                                        <p:tav tm="100000">
                                          <p:val>
                                            <p:strVal val="#ppt_y"/>
                                          </p:val>
                                        </p:tav>
                                      </p:tavLst>
                                    </p:anim>
                                  </p:childTnLst>
                                </p:cTn>
                              </p:par>
                            </p:childTnLst>
                          </p:cTn>
                        </p:par>
                        <p:par>
                          <p:cTn id="45" fill="hold">
                            <p:stCondLst>
                              <p:cond delay="2000"/>
                            </p:stCondLst>
                            <p:childTnLst>
                              <p:par>
                                <p:cTn id="46" presetID="10" presetClass="entr" presetSubtype="0" fill="hold" nodeType="afterEffect">
                                  <p:stCondLst>
                                    <p:cond delay="0"/>
                                  </p:stCondLst>
                                  <p:childTnLst>
                                    <p:set>
                                      <p:cBhvr>
                                        <p:cTn id="47" dur="1" fill="hold">
                                          <p:stCondLst>
                                            <p:cond delay="0"/>
                                          </p:stCondLst>
                                        </p:cTn>
                                        <p:tgtEl>
                                          <p:spTgt spid="30"/>
                                        </p:tgtEl>
                                        <p:attrNameLst>
                                          <p:attrName>style.visibility</p:attrName>
                                        </p:attrNameLst>
                                      </p:cBhvr>
                                      <p:to>
                                        <p:strVal val="visible"/>
                                      </p:to>
                                    </p:set>
                                    <p:animEffect transition="in" filter="fade">
                                      <p:cBhvr>
                                        <p:cTn id="48" dur="1000"/>
                                        <p:tgtEl>
                                          <p:spTgt spid="30"/>
                                        </p:tgtEl>
                                      </p:cBhvr>
                                    </p:animEffect>
                                  </p:childTnLst>
                                </p:cTn>
                              </p:par>
                              <p:par>
                                <p:cTn id="49" presetID="10" presetClass="entr" presetSubtype="0" fill="hold" nodeType="withEffect">
                                  <p:stCondLst>
                                    <p:cond delay="0"/>
                                  </p:stCondLst>
                                  <p:childTnLst>
                                    <p:set>
                                      <p:cBhvr>
                                        <p:cTn id="50" dur="1" fill="hold">
                                          <p:stCondLst>
                                            <p:cond delay="0"/>
                                          </p:stCondLst>
                                        </p:cTn>
                                        <p:tgtEl>
                                          <p:spTgt spid="16"/>
                                        </p:tgtEl>
                                        <p:attrNameLst>
                                          <p:attrName>style.visibility</p:attrName>
                                        </p:attrNameLst>
                                      </p:cBhvr>
                                      <p:to>
                                        <p:strVal val="visible"/>
                                      </p:to>
                                    </p:set>
                                    <p:animEffect transition="in" filter="fade">
                                      <p:cBhvr>
                                        <p:cTn id="51" dur="1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1" grpId="0" animBg="1"/>
      <p:bldP spid="12" grpId="0" animBg="1"/>
      <p:bldP spid="13" grpId="0" animBg="1"/>
      <p:bldP spid="14" grpId="0" animBg="1"/>
    </p:bldLst>
  </p:timing>
</p:sld>
</file>

<file path=ppt/slides/slide348.xml><?xml version="1.0" encoding="utf-8"?>
<p:sld xmlns:a="http://schemas.openxmlformats.org/drawingml/2006/main" xmlns:r="http://schemas.openxmlformats.org/officeDocument/2006/relationships" xmlns:p="http://schemas.openxmlformats.org/presentationml/2006/main">
  <p:cSld>
    <p:bg>
      <p:bgPr>
        <a:blipFill dpi="0" rotWithShape="1">
          <a:blip r:embed="rId3" cstate="print">
            <a:lum/>
          </a:blip>
          <a:srcRect/>
          <a:stretch>
            <a:fillRect/>
          </a:stretch>
        </a:blipFill>
        <a:effectLst/>
      </p:bgPr>
    </p:bg>
    <p:spTree>
      <p:nvGrpSpPr>
        <p:cNvPr id="1" name=""/>
        <p:cNvGrpSpPr/>
        <p:nvPr/>
      </p:nvGrpSpPr>
      <p:grpSpPr>
        <a:xfrm>
          <a:off x="0" y="0"/>
          <a:ext cx="0" cy="0"/>
          <a:chOff x="0" y="0"/>
          <a:chExt cx="0" cy="0"/>
        </a:xfrm>
      </p:grpSpPr>
      <p:pic>
        <p:nvPicPr>
          <p:cNvPr id="3074"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a:off x="2786050" y="2571744"/>
            <a:ext cx="3643338" cy="1010034"/>
          </a:xfrm>
          <a:prstGeom prst="rect">
            <a:avLst/>
          </a:prstGeom>
          <a:noFill/>
        </p:spPr>
      </p:pic>
      <p:sp>
        <p:nvSpPr>
          <p:cNvPr id="22" name="TextBox 21"/>
          <p:cNvSpPr txBox="1"/>
          <p:nvPr/>
        </p:nvSpPr>
        <p:spPr>
          <a:xfrm>
            <a:off x="2857488" y="285728"/>
            <a:ext cx="3429024" cy="1938992"/>
          </a:xfrm>
          <a:prstGeom prst="rect">
            <a:avLst/>
          </a:prstGeom>
          <a:noFill/>
        </p:spPr>
        <p:txBody>
          <a:bodyPr wrap="square" rtlCol="1">
            <a:spAutoFit/>
          </a:bodyPr>
          <a:lstStyle/>
          <a:p>
            <a:pPr algn="ctr">
              <a:lnSpc>
                <a:spcPct val="150000"/>
              </a:lnSpc>
            </a:pPr>
            <a:r>
              <a:rPr lang="fa-IR" sz="2000" b="1" dirty="0" smtClean="0">
                <a:effectLst>
                  <a:glow rad="139700">
                    <a:srgbClr val="00B050">
                      <a:alpha val="40000"/>
                    </a:srgbClr>
                  </a:glow>
                </a:effectLst>
                <a:cs typeface="B Titr" pitchFamily="2" charset="-78"/>
              </a:rPr>
              <a:t>فصل سوم : مفاهیم دینی مورد نیاز کودک و نوجوان</a:t>
            </a:r>
          </a:p>
          <a:p>
            <a:pPr algn="ctr">
              <a:lnSpc>
                <a:spcPct val="150000"/>
              </a:lnSpc>
            </a:pPr>
            <a:endParaRPr lang="fa-IR" sz="2000" b="1" dirty="0" smtClean="0">
              <a:effectLst>
                <a:glow rad="139700">
                  <a:srgbClr val="00B050">
                    <a:alpha val="40000"/>
                  </a:srgbClr>
                </a:glow>
              </a:effectLst>
              <a:cs typeface="B Titr" pitchFamily="2" charset="-78"/>
            </a:endParaRPr>
          </a:p>
          <a:p>
            <a:pPr algn="ctr">
              <a:lnSpc>
                <a:spcPct val="150000"/>
              </a:lnSpc>
            </a:pPr>
            <a:r>
              <a:rPr lang="fa-IR" sz="2000" b="1" dirty="0" smtClean="0">
                <a:effectLst>
                  <a:glow rad="139700">
                    <a:srgbClr val="00B050">
                      <a:alpha val="40000"/>
                    </a:srgbClr>
                  </a:glow>
                </a:effectLst>
                <a:cs typeface="B Titr" pitchFamily="2" charset="-78"/>
              </a:rPr>
              <a:t>جلسه سی ام</a:t>
            </a:r>
          </a:p>
        </p:txBody>
      </p:sp>
      <p:sp>
        <p:nvSpPr>
          <p:cNvPr id="14" name="TextBox 13"/>
          <p:cNvSpPr txBox="1"/>
          <p:nvPr/>
        </p:nvSpPr>
        <p:spPr>
          <a:xfrm>
            <a:off x="3846308" y="2834387"/>
            <a:ext cx="1522823" cy="484748"/>
          </a:xfrm>
          <a:prstGeom prst="rect">
            <a:avLst/>
          </a:prstGeom>
          <a:noFill/>
        </p:spPr>
        <p:txBody>
          <a:bodyPr wrap="square" rtlCol="1" anchor="ctr">
            <a:spAutoFit/>
          </a:bodyPr>
          <a:lstStyle/>
          <a:p>
            <a:pPr algn="ctr">
              <a:lnSpc>
                <a:spcPct val="150000"/>
              </a:lnSpc>
            </a:pPr>
            <a:r>
              <a:rPr lang="fa-IR" b="1" dirty="0" smtClean="0">
                <a:effectLst/>
                <a:cs typeface="B Mitra" pitchFamily="2" charset="-78"/>
              </a:rPr>
              <a:t>مقدمه</a:t>
            </a:r>
            <a:endParaRPr lang="fa-IR" sz="1700" b="1" dirty="0">
              <a:effectLst/>
              <a:cs typeface="B Mitra" pitchFamily="2" charset="-78"/>
            </a:endParaRPr>
          </a:p>
        </p:txBody>
      </p:sp>
      <p:pic>
        <p:nvPicPr>
          <p:cNvPr id="76" name="Picture 2" descr="G:\ramezan 1390\pic - file\bais\b1.jpg">
            <a:hlinkClick r:id="rId5" action="ppaction://hlinksldjump">
              <a:snd r:embed="rId6" name="thbad.wav"/>
            </a:hlinkClick>
            <a:hlinkHover r:id="" action="ppaction://noaction">
              <a:snd r:embed="rId7" name="0.wav"/>
            </a:hlinkHover>
          </p:cNvPr>
          <p:cNvPicPr>
            <a:picLocks noChangeAspect="1" noChangeArrowheads="1"/>
          </p:cNvPicPr>
          <p:nvPr/>
        </p:nvPicPr>
        <p:blipFill>
          <a:blip r:embed="rId8" cstate="print"/>
          <a:srcRect/>
          <a:stretch>
            <a:fillRect/>
          </a:stretch>
        </p:blipFill>
        <p:spPr bwMode="auto">
          <a:xfrm>
            <a:off x="7929586" y="241290"/>
            <a:ext cx="383226" cy="396000"/>
          </a:xfrm>
          <a:prstGeom prst="rect">
            <a:avLst/>
          </a:prstGeom>
          <a:noFill/>
        </p:spPr>
      </p:pic>
      <p:pic>
        <p:nvPicPr>
          <p:cNvPr id="77" name="Picture 5" descr="D:\narmafzar H edayat\power point\Ordodari\pic\exist copy.png">
            <a:hlinkClick r:id="" action="ppaction://hlinkshowjump?jump=endshow">
              <a:snd r:embed="rId6" name="thbad.wav"/>
            </a:hlinkClick>
            <a:hlinkHover r:id="" action="ppaction://noaction">
              <a:snd r:embed="rId7" name="0.wav"/>
            </a:hlinkHover>
          </p:cNvPr>
          <p:cNvPicPr>
            <a:picLocks noChangeAspect="1" noChangeArrowheads="1"/>
          </p:cNvPicPr>
          <p:nvPr/>
        </p:nvPicPr>
        <p:blipFill>
          <a:blip r:embed="rId9" cstate="print"/>
          <a:srcRect/>
          <a:stretch>
            <a:fillRect/>
          </a:stretch>
        </p:blipFill>
        <p:spPr bwMode="auto">
          <a:xfrm>
            <a:off x="8358214" y="214290"/>
            <a:ext cx="450000" cy="450000"/>
          </a:xfrm>
          <a:prstGeom prst="rect">
            <a:avLst/>
          </a:prstGeom>
          <a:noFill/>
        </p:spPr>
      </p:pic>
      <p:pic>
        <p:nvPicPr>
          <p:cNvPr id="38"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a:off x="2786050" y="3505208"/>
            <a:ext cx="3643338" cy="1010034"/>
          </a:xfrm>
          <a:prstGeom prst="rect">
            <a:avLst/>
          </a:prstGeom>
          <a:noFill/>
        </p:spPr>
      </p:pic>
      <p:sp>
        <p:nvSpPr>
          <p:cNvPr id="39" name="TextBox 38">
            <a:hlinkClick r:id="rId10" action="ppaction://hlinksldjump">
              <a:snd r:embed="rId6" name="thbad.wav"/>
            </a:hlinkClick>
            <a:hlinkHover r:id="" action="ppaction://noaction">
              <a:snd r:embed="rId7" name="0.wav"/>
            </a:hlinkHover>
          </p:cNvPr>
          <p:cNvSpPr txBox="1"/>
          <p:nvPr/>
        </p:nvSpPr>
        <p:spPr>
          <a:xfrm>
            <a:off x="3453399" y="3767851"/>
            <a:ext cx="2308641" cy="484748"/>
          </a:xfrm>
          <a:prstGeom prst="rect">
            <a:avLst/>
          </a:prstGeom>
          <a:noFill/>
        </p:spPr>
        <p:txBody>
          <a:bodyPr wrap="square" rtlCol="1" anchor="ctr">
            <a:spAutoFit/>
          </a:bodyPr>
          <a:lstStyle/>
          <a:p>
            <a:pPr algn="ctr">
              <a:lnSpc>
                <a:spcPct val="150000"/>
              </a:lnSpc>
            </a:pPr>
            <a:r>
              <a:rPr lang="fa-IR" b="1" dirty="0" smtClean="0">
                <a:effectLst>
                  <a:glow rad="101600">
                    <a:schemeClr val="accent3">
                      <a:satMod val="175000"/>
                      <a:alpha val="40000"/>
                    </a:schemeClr>
                  </a:glow>
                </a:effectLst>
                <a:cs typeface="B Mitra" pitchFamily="2" charset="-78"/>
              </a:rPr>
              <a:t>اهداف انتقال مفاهیم دینی</a:t>
            </a:r>
            <a:endParaRPr lang="fa-IR" b="1" dirty="0">
              <a:effectLst>
                <a:glow rad="101600">
                  <a:schemeClr val="accent3">
                    <a:satMod val="175000"/>
                    <a:alpha val="40000"/>
                  </a:schemeClr>
                </a:glow>
              </a:effectLst>
              <a:cs typeface="B Mitra" pitchFamily="2" charset="-78"/>
            </a:endParaRPr>
          </a:p>
        </p:txBody>
      </p:sp>
    </p:spTree>
  </p:cSld>
  <p:clrMapOvr>
    <a:masterClrMapping/>
  </p:clrMapOvr>
  <p:transition advClick="0">
    <p:sndAc>
      <p:stSnd>
        <p:snd r:embed="rId2" name="W8.WAV"/>
      </p:stSnd>
    </p:sndAc>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strVal val="#ppt_w*0.70"/>
                                          </p:val>
                                        </p:tav>
                                        <p:tav tm="100000">
                                          <p:val>
                                            <p:strVal val="#ppt_w"/>
                                          </p:val>
                                        </p:tav>
                                      </p:tavLst>
                                    </p:anim>
                                    <p:anim calcmode="lin" valueType="num">
                                      <p:cBhvr>
                                        <p:cTn id="8" dur="1000" fill="hold"/>
                                        <p:tgtEl>
                                          <p:spTgt spid="22"/>
                                        </p:tgtEl>
                                        <p:attrNameLst>
                                          <p:attrName>ppt_h</p:attrName>
                                        </p:attrNameLst>
                                      </p:cBhvr>
                                      <p:tavLst>
                                        <p:tav tm="0">
                                          <p:val>
                                            <p:strVal val="#ppt_h"/>
                                          </p:val>
                                        </p:tav>
                                        <p:tav tm="100000">
                                          <p:val>
                                            <p:strVal val="#ppt_h"/>
                                          </p:val>
                                        </p:tav>
                                      </p:tavLst>
                                    </p:anim>
                                    <p:animEffect transition="in" filter="fade">
                                      <p:cBhvr>
                                        <p:cTn id="9" dur="1000"/>
                                        <p:tgtEl>
                                          <p:spTgt spid="22"/>
                                        </p:tgtEl>
                                      </p:cBhvr>
                                    </p:animEffect>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3074"/>
                                        </p:tgtEl>
                                        <p:attrNameLst>
                                          <p:attrName>style.visibility</p:attrName>
                                        </p:attrNameLst>
                                      </p:cBhvr>
                                      <p:to>
                                        <p:strVal val="visible"/>
                                      </p:to>
                                    </p:set>
                                    <p:animEffect transition="in" filter="fade">
                                      <p:cBhvr>
                                        <p:cTn id="13" dur="1000"/>
                                        <p:tgtEl>
                                          <p:spTgt spid="3074"/>
                                        </p:tgtEl>
                                      </p:cBhvr>
                                    </p:animEffect>
                                    <p:anim calcmode="lin" valueType="num">
                                      <p:cBhvr>
                                        <p:cTn id="14" dur="1000" fill="hold"/>
                                        <p:tgtEl>
                                          <p:spTgt spid="3074"/>
                                        </p:tgtEl>
                                        <p:attrNameLst>
                                          <p:attrName>ppt_x</p:attrName>
                                        </p:attrNameLst>
                                      </p:cBhvr>
                                      <p:tavLst>
                                        <p:tav tm="0">
                                          <p:val>
                                            <p:strVal val="#ppt_x"/>
                                          </p:val>
                                        </p:tav>
                                        <p:tav tm="100000">
                                          <p:val>
                                            <p:strVal val="#ppt_x"/>
                                          </p:val>
                                        </p:tav>
                                      </p:tavLst>
                                    </p:anim>
                                    <p:anim calcmode="lin" valueType="num">
                                      <p:cBhvr>
                                        <p:cTn id="15" dur="1000" fill="hold"/>
                                        <p:tgtEl>
                                          <p:spTgt spid="3074"/>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10" presetClass="entr" presetSubtype="0"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1000"/>
                                        <p:tgtEl>
                                          <p:spTgt spid="14"/>
                                        </p:tgtEl>
                                      </p:cBhvr>
                                    </p:animEffect>
                                  </p:childTnLst>
                                </p:cTn>
                              </p:par>
                            </p:childTnLst>
                          </p:cTn>
                        </p:par>
                        <p:par>
                          <p:cTn id="20" fill="hold">
                            <p:stCondLst>
                              <p:cond delay="3000"/>
                            </p:stCondLst>
                            <p:childTnLst>
                              <p:par>
                                <p:cTn id="21" presetID="42" presetClass="entr" presetSubtype="0" fill="hold" nodeType="afterEffect">
                                  <p:stCondLst>
                                    <p:cond delay="0"/>
                                  </p:stCondLst>
                                  <p:childTnLst>
                                    <p:set>
                                      <p:cBhvr>
                                        <p:cTn id="22" dur="1" fill="hold">
                                          <p:stCondLst>
                                            <p:cond delay="0"/>
                                          </p:stCondLst>
                                        </p:cTn>
                                        <p:tgtEl>
                                          <p:spTgt spid="38"/>
                                        </p:tgtEl>
                                        <p:attrNameLst>
                                          <p:attrName>style.visibility</p:attrName>
                                        </p:attrNameLst>
                                      </p:cBhvr>
                                      <p:to>
                                        <p:strVal val="visible"/>
                                      </p:to>
                                    </p:set>
                                    <p:animEffect transition="in" filter="fade">
                                      <p:cBhvr>
                                        <p:cTn id="23" dur="1000"/>
                                        <p:tgtEl>
                                          <p:spTgt spid="38"/>
                                        </p:tgtEl>
                                      </p:cBhvr>
                                    </p:animEffect>
                                    <p:anim calcmode="lin" valueType="num">
                                      <p:cBhvr>
                                        <p:cTn id="24" dur="1000" fill="hold"/>
                                        <p:tgtEl>
                                          <p:spTgt spid="38"/>
                                        </p:tgtEl>
                                        <p:attrNameLst>
                                          <p:attrName>ppt_x</p:attrName>
                                        </p:attrNameLst>
                                      </p:cBhvr>
                                      <p:tavLst>
                                        <p:tav tm="0">
                                          <p:val>
                                            <p:strVal val="#ppt_x"/>
                                          </p:val>
                                        </p:tav>
                                        <p:tav tm="100000">
                                          <p:val>
                                            <p:strVal val="#ppt_x"/>
                                          </p:val>
                                        </p:tav>
                                      </p:tavLst>
                                    </p:anim>
                                    <p:anim calcmode="lin" valueType="num">
                                      <p:cBhvr>
                                        <p:cTn id="25" dur="1000" fill="hold"/>
                                        <p:tgtEl>
                                          <p:spTgt spid="38"/>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10" presetClass="entr" presetSubtype="0"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childTnLst>
                                </p:cTn>
                              </p:par>
                            </p:childTnLst>
                          </p:cTn>
                        </p:par>
                        <p:par>
                          <p:cTn id="30" fill="hold">
                            <p:stCondLst>
                              <p:cond delay="5000"/>
                            </p:stCondLst>
                            <p:childTnLst>
                              <p:par>
                                <p:cTn id="31" presetID="53" presetClass="entr" presetSubtype="0" fill="hold" nodeType="afterEffect">
                                  <p:stCondLst>
                                    <p:cond delay="0"/>
                                  </p:stCondLst>
                                  <p:childTnLst>
                                    <p:set>
                                      <p:cBhvr>
                                        <p:cTn id="32" dur="1" fill="hold">
                                          <p:stCondLst>
                                            <p:cond delay="0"/>
                                          </p:stCondLst>
                                        </p:cTn>
                                        <p:tgtEl>
                                          <p:spTgt spid="77"/>
                                        </p:tgtEl>
                                        <p:attrNameLst>
                                          <p:attrName>style.visibility</p:attrName>
                                        </p:attrNameLst>
                                      </p:cBhvr>
                                      <p:to>
                                        <p:strVal val="visible"/>
                                      </p:to>
                                    </p:set>
                                    <p:anim calcmode="lin" valueType="num">
                                      <p:cBhvr>
                                        <p:cTn id="33" dur="1000" fill="hold"/>
                                        <p:tgtEl>
                                          <p:spTgt spid="77"/>
                                        </p:tgtEl>
                                        <p:attrNameLst>
                                          <p:attrName>ppt_w</p:attrName>
                                        </p:attrNameLst>
                                      </p:cBhvr>
                                      <p:tavLst>
                                        <p:tav tm="0">
                                          <p:val>
                                            <p:fltVal val="0"/>
                                          </p:val>
                                        </p:tav>
                                        <p:tav tm="100000">
                                          <p:val>
                                            <p:strVal val="#ppt_w"/>
                                          </p:val>
                                        </p:tav>
                                      </p:tavLst>
                                    </p:anim>
                                    <p:anim calcmode="lin" valueType="num">
                                      <p:cBhvr>
                                        <p:cTn id="34" dur="1000" fill="hold"/>
                                        <p:tgtEl>
                                          <p:spTgt spid="77"/>
                                        </p:tgtEl>
                                        <p:attrNameLst>
                                          <p:attrName>ppt_h</p:attrName>
                                        </p:attrNameLst>
                                      </p:cBhvr>
                                      <p:tavLst>
                                        <p:tav tm="0">
                                          <p:val>
                                            <p:fltVal val="0"/>
                                          </p:val>
                                        </p:tav>
                                        <p:tav tm="100000">
                                          <p:val>
                                            <p:strVal val="#ppt_h"/>
                                          </p:val>
                                        </p:tav>
                                      </p:tavLst>
                                    </p:anim>
                                    <p:animEffect transition="in" filter="fade">
                                      <p:cBhvr>
                                        <p:cTn id="35" dur="1000"/>
                                        <p:tgtEl>
                                          <p:spTgt spid="77"/>
                                        </p:tgtEl>
                                      </p:cBhvr>
                                    </p:animEffect>
                                  </p:childTnLst>
                                </p:cTn>
                              </p:par>
                            </p:childTnLst>
                          </p:cTn>
                        </p:par>
                        <p:par>
                          <p:cTn id="36" fill="hold">
                            <p:stCondLst>
                              <p:cond delay="6000"/>
                            </p:stCondLst>
                            <p:childTnLst>
                              <p:par>
                                <p:cTn id="37" presetID="53" presetClass="entr" presetSubtype="0" fill="hold" nodeType="afterEffect">
                                  <p:stCondLst>
                                    <p:cond delay="0"/>
                                  </p:stCondLst>
                                  <p:childTnLst>
                                    <p:set>
                                      <p:cBhvr>
                                        <p:cTn id="38" dur="1" fill="hold">
                                          <p:stCondLst>
                                            <p:cond delay="0"/>
                                          </p:stCondLst>
                                        </p:cTn>
                                        <p:tgtEl>
                                          <p:spTgt spid="76"/>
                                        </p:tgtEl>
                                        <p:attrNameLst>
                                          <p:attrName>style.visibility</p:attrName>
                                        </p:attrNameLst>
                                      </p:cBhvr>
                                      <p:to>
                                        <p:strVal val="visible"/>
                                      </p:to>
                                    </p:set>
                                    <p:anim calcmode="lin" valueType="num">
                                      <p:cBhvr>
                                        <p:cTn id="39" dur="1000" fill="hold"/>
                                        <p:tgtEl>
                                          <p:spTgt spid="76"/>
                                        </p:tgtEl>
                                        <p:attrNameLst>
                                          <p:attrName>ppt_w</p:attrName>
                                        </p:attrNameLst>
                                      </p:cBhvr>
                                      <p:tavLst>
                                        <p:tav tm="0">
                                          <p:val>
                                            <p:fltVal val="0"/>
                                          </p:val>
                                        </p:tav>
                                        <p:tav tm="100000">
                                          <p:val>
                                            <p:strVal val="#ppt_w"/>
                                          </p:val>
                                        </p:tav>
                                      </p:tavLst>
                                    </p:anim>
                                    <p:anim calcmode="lin" valueType="num">
                                      <p:cBhvr>
                                        <p:cTn id="40" dur="1000" fill="hold"/>
                                        <p:tgtEl>
                                          <p:spTgt spid="76"/>
                                        </p:tgtEl>
                                        <p:attrNameLst>
                                          <p:attrName>ppt_h</p:attrName>
                                        </p:attrNameLst>
                                      </p:cBhvr>
                                      <p:tavLst>
                                        <p:tav tm="0">
                                          <p:val>
                                            <p:fltVal val="0"/>
                                          </p:val>
                                        </p:tav>
                                        <p:tav tm="100000">
                                          <p:val>
                                            <p:strVal val="#ppt_h"/>
                                          </p:val>
                                        </p:tav>
                                      </p:tavLst>
                                    </p:anim>
                                    <p:animEffect transition="in" filter="fade">
                                      <p:cBhvr>
                                        <p:cTn id="41"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14" grpId="0"/>
      <p:bldP spid="39" grpId="0"/>
    </p:bldLst>
  </p:timing>
</p:sld>
</file>

<file path=ppt/slides/slide349.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ar-SA"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موضوعات پیشنهادی، جهت تدریس با اولویت‌بندی</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1800" b="1" kern="1200" dirty="0" smtClean="0">
                          <a:solidFill>
                            <a:schemeClr val="tx1"/>
                          </a:solidFill>
                          <a:latin typeface="+mn-lt"/>
                          <a:ea typeface="+mn-ea"/>
                          <a:cs typeface="B Lotus" pitchFamily="2" charset="-78"/>
                        </a:rPr>
                        <a:t>اخــــــلاق</a:t>
                      </a:r>
                      <a:endParaRPr lang="en-US" sz="1800" b="1" kern="1200" dirty="0" smtClean="0">
                        <a:solidFill>
                          <a:schemeClr val="tx1"/>
                        </a:solidFill>
                        <a:latin typeface="+mn-lt"/>
                        <a:ea typeface="+mn-ea"/>
                        <a:cs typeface="B Lotus" pitchFamily="2" charset="-78"/>
                      </a:endParaRPr>
                    </a:p>
                    <a:p>
                      <a:pPr algn="just" rtl="1">
                        <a:lnSpc>
                          <a:spcPct val="150000"/>
                        </a:lnSpc>
                      </a:pPr>
                      <a:endParaRPr lang="en-US" sz="18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234384" y="122418"/>
            <a:ext cx="2110585"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سی ام</a:t>
            </a:r>
          </a:p>
          <a:p>
            <a:pPr algn="ctr"/>
            <a:r>
              <a:rPr lang="fa-IR" sz="1700" b="1" dirty="0" smtClean="0">
                <a:effectLst>
                  <a:glow rad="101600">
                    <a:schemeClr val="accent3">
                      <a:satMod val="175000"/>
                      <a:alpha val="40000"/>
                    </a:schemeClr>
                  </a:glow>
                </a:effectLst>
                <a:cs typeface="B Mitra" pitchFamily="2" charset="-78"/>
              </a:rPr>
              <a:t>اهداف انتقال مفاهیم دینی</a:t>
            </a:r>
          </a:p>
        </p:txBody>
      </p:sp>
      <p:sp>
        <p:nvSpPr>
          <p:cNvPr id="303105" name="Rectangle 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03108" name="Rectangle 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 name="Rounded Rectangle 9">
            <a:hlinkClick r:id="rId9" action="ppaction://hlinksldjump">
              <a:snd r:embed="rId5" name="thbad.wav"/>
            </a:hlinkClick>
            <a:hlinkHover r:id="" action="ppaction://noaction">
              <a:snd r:embed="rId6" name="0.wav"/>
            </a:hlinkHover>
          </p:cNvPr>
          <p:cNvSpPr/>
          <p:nvPr/>
        </p:nvSpPr>
        <p:spPr>
          <a:xfrm>
            <a:off x="1571604"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0" action="ppaction://hlinksldjump">
              <a:snd r:embed="rId5" name="thbad.wav"/>
            </a:hlinkClick>
            <a:hlinkHover r:id="" action="ppaction://noaction">
              <a:snd r:embed="rId6" name="0.wav"/>
            </a:hlinkHover>
          </p:cNvPr>
          <p:cNvSpPr/>
          <p:nvPr/>
        </p:nvSpPr>
        <p:spPr>
          <a:xfrm>
            <a:off x="114297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1" action="ppaction://hlinksldjump">
              <a:snd r:embed="rId5" name="thbad.wav"/>
            </a:hlinkClick>
            <a:hlinkHover r:id="" action="ppaction://noaction">
              <a:snd r:embed="rId6" name="0.wav"/>
            </a:hlinkHover>
          </p:cNvPr>
          <p:cNvSpPr/>
          <p:nvPr/>
        </p:nvSpPr>
        <p:spPr>
          <a:xfrm>
            <a:off x="7143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2" action="ppaction://hlinksldjump">
              <a:snd r:embed="rId5" name="thbad.wav"/>
            </a:hlinkClick>
            <a:hlinkHover r:id="" action="ppaction://noaction">
              <a:snd r:embed="rId6" name="0.wav"/>
            </a:hlinkHover>
          </p:cNvPr>
          <p:cNvSpPr/>
          <p:nvPr/>
        </p:nvSpPr>
        <p:spPr>
          <a:xfrm>
            <a:off x="28572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graphicFrame>
        <p:nvGraphicFramePr>
          <p:cNvPr id="16" name="Table 15"/>
          <p:cNvGraphicFramePr>
            <a:graphicFrameLocks noGrp="1"/>
          </p:cNvGraphicFramePr>
          <p:nvPr/>
        </p:nvGraphicFramePr>
        <p:xfrm>
          <a:off x="392877" y="1731925"/>
          <a:ext cx="8358246" cy="4697471"/>
        </p:xfrm>
        <a:graphic>
          <a:graphicData uri="http://schemas.openxmlformats.org/drawingml/2006/table">
            <a:tbl>
              <a:tblPr rtl="1"/>
              <a:tblGrid>
                <a:gridCol w="717358"/>
                <a:gridCol w="2711027"/>
                <a:gridCol w="4929861"/>
              </a:tblGrid>
              <a:tr h="260039">
                <a:tc gridSpan="2">
                  <a:txBody>
                    <a:bodyPr/>
                    <a:lstStyle/>
                    <a:p>
                      <a:pPr indent="179705" algn="ctr" rtl="1">
                        <a:lnSpc>
                          <a:spcPct val="115000"/>
                        </a:lnSpc>
                        <a:spcAft>
                          <a:spcPts val="0"/>
                        </a:spcAft>
                      </a:pPr>
                      <a:r>
                        <a:rPr lang="ar-SA" sz="1800" dirty="0">
                          <a:latin typeface="Times New Roman"/>
                          <a:ea typeface="Calibri"/>
                          <a:cs typeface="B Lotus" pitchFamily="2" charset="-78"/>
                        </a:rPr>
                        <a:t>موضوع کلّی: اخلاق</a:t>
                      </a:r>
                      <a:endParaRPr lang="en-US" sz="1800" dirty="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hMerge="1">
                  <a:txBody>
                    <a:bodyPr/>
                    <a:lstStyle/>
                    <a:p>
                      <a:pPr rtl="1"/>
                      <a:endParaRPr lang="fa-IR"/>
                    </a:p>
                  </a:txBody>
                  <a:tcPr/>
                </a:tc>
                <a:tc>
                  <a:txBody>
                    <a:bodyPr/>
                    <a:lstStyle/>
                    <a:p>
                      <a:pPr indent="179705" algn="ctr" rtl="1">
                        <a:lnSpc>
                          <a:spcPct val="115000"/>
                        </a:lnSpc>
                        <a:spcAft>
                          <a:spcPts val="0"/>
                        </a:spcAft>
                      </a:pPr>
                      <a:r>
                        <a:rPr lang="ar-SA" sz="1800" dirty="0">
                          <a:latin typeface="Times New Roman"/>
                          <a:ea typeface="Calibri"/>
                          <a:cs typeface="B Lotus" pitchFamily="2" charset="-78"/>
                        </a:rPr>
                        <a:t>مقطع: راهنمایی</a:t>
                      </a:r>
                      <a:endParaRPr lang="en-US" sz="1800" dirty="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r>
              <a:tr h="473268">
                <a:tc>
                  <a:txBody>
                    <a:bodyPr/>
                    <a:lstStyle/>
                    <a:p>
                      <a:pPr marR="71755" indent="179705" algn="ctr" rtl="1">
                        <a:lnSpc>
                          <a:spcPct val="115000"/>
                        </a:lnSpc>
                        <a:spcAft>
                          <a:spcPts val="0"/>
                        </a:spcAft>
                      </a:pPr>
                      <a:r>
                        <a:rPr lang="ar-SA" sz="1800">
                          <a:latin typeface="Times New Roman"/>
                          <a:ea typeface="Calibri"/>
                          <a:cs typeface="B Lotus" pitchFamily="2" charset="-78"/>
                        </a:rPr>
                        <a:t>ردیف</a:t>
                      </a:r>
                      <a:endParaRPr lang="en-US" sz="1800">
                        <a:latin typeface="Times New Roman"/>
                        <a:ea typeface="Calibri"/>
                        <a:cs typeface="B Lotus" pitchFamily="2" charset="-78"/>
                      </a:endParaRPr>
                    </a:p>
                  </a:txBody>
                  <a:tcPr marL="68580" marR="68580" marT="0" marB="0" vert="vert27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ctr" rtl="1">
                        <a:lnSpc>
                          <a:spcPct val="115000"/>
                        </a:lnSpc>
                        <a:spcAft>
                          <a:spcPts val="0"/>
                        </a:spcAft>
                      </a:pPr>
                      <a:r>
                        <a:rPr lang="ar-SA" sz="1800">
                          <a:latin typeface="Times New Roman"/>
                          <a:ea typeface="Calibri"/>
                          <a:cs typeface="B Lotus" pitchFamily="2" charset="-78"/>
                        </a:rPr>
                        <a:t>ترتیب دروس</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ctr" rtl="1">
                        <a:lnSpc>
                          <a:spcPct val="115000"/>
                        </a:lnSpc>
                        <a:spcAft>
                          <a:spcPts val="0"/>
                        </a:spcAft>
                      </a:pPr>
                      <a:r>
                        <a:rPr lang="ar-SA" sz="1800">
                          <a:latin typeface="Times New Roman"/>
                          <a:ea typeface="Calibri"/>
                          <a:cs typeface="B Lotus" pitchFamily="2" charset="-78"/>
                        </a:rPr>
                        <a:t>ریز موضوعات</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50167">
                <a:tc>
                  <a:txBody>
                    <a:bodyPr/>
                    <a:lstStyle/>
                    <a:p>
                      <a:pPr indent="179705" algn="r" rtl="1">
                        <a:lnSpc>
                          <a:spcPct val="115000"/>
                        </a:lnSpc>
                        <a:spcAft>
                          <a:spcPts val="0"/>
                        </a:spcAft>
                      </a:pPr>
                      <a:r>
                        <a:rPr lang="ar-SA" sz="1800">
                          <a:latin typeface="Times New Roman"/>
                          <a:ea typeface="Calibri"/>
                          <a:cs typeface="B Lotus" pitchFamily="2" charset="-78"/>
                        </a:rPr>
                        <a:t>1</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800">
                          <a:latin typeface="Times New Roman"/>
                          <a:ea typeface="Calibri"/>
                          <a:cs typeface="B Lotus" pitchFamily="2" charset="-78"/>
                        </a:rPr>
                        <a:t>تفکّر</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800">
                          <a:latin typeface="Times New Roman"/>
                          <a:ea typeface="Calibri"/>
                          <a:cs typeface="B Lotus" pitchFamily="2" charset="-78"/>
                        </a:rPr>
                        <a:t>تفکّر در آیات الهی، آفاق و انفس</a:t>
                      </a:r>
                      <a:endParaRPr lang="en-US" sz="18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428299">
                <a:tc>
                  <a:txBody>
                    <a:bodyPr/>
                    <a:lstStyle/>
                    <a:p>
                      <a:pPr indent="179705" algn="r" rtl="1">
                        <a:lnSpc>
                          <a:spcPct val="115000"/>
                        </a:lnSpc>
                        <a:spcAft>
                          <a:spcPts val="0"/>
                        </a:spcAft>
                      </a:pPr>
                      <a:r>
                        <a:rPr lang="ar-SA" sz="1800">
                          <a:latin typeface="Times New Roman"/>
                          <a:ea typeface="Calibri"/>
                          <a:cs typeface="B Lotus" pitchFamily="2" charset="-78"/>
                        </a:rPr>
                        <a:t>2</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800">
                          <a:latin typeface="Times New Roman"/>
                          <a:ea typeface="Calibri"/>
                          <a:cs typeface="B Lotus" pitchFamily="2" charset="-78"/>
                        </a:rPr>
                        <a:t>دوستی</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800">
                          <a:latin typeface="Times New Roman"/>
                          <a:ea typeface="Calibri"/>
                          <a:cs typeface="B Lotus" pitchFamily="2" charset="-78"/>
                        </a:rPr>
                        <a:t>ویژگی‌های دوستان خوب و بد، انتخاب دوست</a:t>
                      </a:r>
                      <a:endParaRPr lang="en-US" sz="18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428299">
                <a:tc>
                  <a:txBody>
                    <a:bodyPr/>
                    <a:lstStyle/>
                    <a:p>
                      <a:pPr indent="179705" algn="r" rtl="1">
                        <a:lnSpc>
                          <a:spcPct val="115000"/>
                        </a:lnSpc>
                        <a:spcAft>
                          <a:spcPts val="0"/>
                        </a:spcAft>
                      </a:pPr>
                      <a:r>
                        <a:rPr lang="ar-SA" sz="1800">
                          <a:latin typeface="Times New Roman"/>
                          <a:ea typeface="Calibri"/>
                          <a:cs typeface="B Lotus" pitchFamily="2" charset="-78"/>
                        </a:rPr>
                        <a:t>3</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800">
                          <a:latin typeface="Times New Roman"/>
                          <a:ea typeface="Calibri"/>
                          <a:cs typeface="B Lotus" pitchFamily="2" charset="-78"/>
                        </a:rPr>
                        <a:t>مشورت </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800">
                          <a:latin typeface="Times New Roman"/>
                          <a:ea typeface="Calibri"/>
                          <a:cs typeface="B Lotus" pitchFamily="2" charset="-78"/>
                        </a:rPr>
                        <a:t>ضرورت، کیفیّت، با چه اشخاصی؟ و...</a:t>
                      </a:r>
                      <a:endParaRPr lang="en-US" sz="18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428299">
                <a:tc>
                  <a:txBody>
                    <a:bodyPr/>
                    <a:lstStyle/>
                    <a:p>
                      <a:pPr indent="179705" algn="r" rtl="1">
                        <a:lnSpc>
                          <a:spcPct val="115000"/>
                        </a:lnSpc>
                        <a:spcAft>
                          <a:spcPts val="0"/>
                        </a:spcAft>
                      </a:pPr>
                      <a:r>
                        <a:rPr lang="ar-SA" sz="1800">
                          <a:latin typeface="Times New Roman"/>
                          <a:ea typeface="Calibri"/>
                          <a:cs typeface="B Lotus" pitchFamily="2" charset="-78"/>
                        </a:rPr>
                        <a:t>4</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800">
                          <a:latin typeface="Times New Roman"/>
                          <a:ea typeface="Calibri"/>
                          <a:cs typeface="B Lotus" pitchFamily="2" charset="-78"/>
                        </a:rPr>
                        <a:t>ذکر</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800">
                          <a:latin typeface="Times New Roman"/>
                          <a:ea typeface="Calibri"/>
                          <a:cs typeface="B Lotus" pitchFamily="2" charset="-78"/>
                        </a:rPr>
                        <a:t>ذکر، آرام بخش دل‌ها.</a:t>
                      </a:r>
                      <a:endParaRPr lang="en-US" sz="18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428299">
                <a:tc>
                  <a:txBody>
                    <a:bodyPr/>
                    <a:lstStyle/>
                    <a:p>
                      <a:pPr indent="179705" algn="r" rtl="1">
                        <a:lnSpc>
                          <a:spcPct val="115000"/>
                        </a:lnSpc>
                        <a:spcAft>
                          <a:spcPts val="0"/>
                        </a:spcAft>
                      </a:pPr>
                      <a:r>
                        <a:rPr lang="ar-SA" sz="1800">
                          <a:latin typeface="Times New Roman"/>
                          <a:ea typeface="Calibri"/>
                          <a:cs typeface="B Lotus" pitchFamily="2" charset="-78"/>
                        </a:rPr>
                        <a:t>5</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800">
                          <a:latin typeface="Times New Roman"/>
                          <a:ea typeface="Calibri"/>
                          <a:cs typeface="B Lotus" pitchFamily="2" charset="-78"/>
                        </a:rPr>
                        <a:t>صداقت</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800">
                          <a:latin typeface="Times New Roman"/>
                          <a:ea typeface="Calibri"/>
                          <a:cs typeface="B Lotus" pitchFamily="2" charset="-78"/>
                        </a:rPr>
                        <a:t>در گفتار و کردار</a:t>
                      </a:r>
                      <a:endParaRPr lang="en-US" sz="18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244743">
                <a:tc>
                  <a:txBody>
                    <a:bodyPr/>
                    <a:lstStyle/>
                    <a:p>
                      <a:pPr indent="179705" algn="r" rtl="1">
                        <a:lnSpc>
                          <a:spcPct val="115000"/>
                        </a:lnSpc>
                        <a:spcAft>
                          <a:spcPts val="0"/>
                        </a:spcAft>
                      </a:pPr>
                      <a:r>
                        <a:rPr lang="ar-SA" sz="1800">
                          <a:latin typeface="Times New Roman"/>
                          <a:ea typeface="Calibri"/>
                          <a:cs typeface="B Lotus" pitchFamily="2" charset="-78"/>
                        </a:rPr>
                        <a:t>6</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800">
                          <a:latin typeface="Times New Roman"/>
                          <a:ea typeface="Calibri"/>
                          <a:cs typeface="B Lotus" pitchFamily="2" charset="-78"/>
                        </a:rPr>
                        <a:t>عزّت</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800">
                          <a:latin typeface="Times New Roman"/>
                          <a:ea typeface="Calibri"/>
                          <a:cs typeface="B Lotus" pitchFamily="2" charset="-78"/>
                        </a:rPr>
                        <a:t>عزیز شدن و عزیز ماندن</a:t>
                      </a:r>
                      <a:endParaRPr lang="en-US" sz="18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244743">
                <a:tc>
                  <a:txBody>
                    <a:bodyPr/>
                    <a:lstStyle/>
                    <a:p>
                      <a:pPr indent="179705" algn="r" rtl="1">
                        <a:lnSpc>
                          <a:spcPct val="115000"/>
                        </a:lnSpc>
                        <a:spcAft>
                          <a:spcPts val="0"/>
                        </a:spcAft>
                      </a:pPr>
                      <a:r>
                        <a:rPr lang="ar-SA" sz="1800">
                          <a:latin typeface="Times New Roman"/>
                          <a:ea typeface="Calibri"/>
                          <a:cs typeface="B Lotus" pitchFamily="2" charset="-78"/>
                        </a:rPr>
                        <a:t>7</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800">
                          <a:latin typeface="Times New Roman"/>
                          <a:ea typeface="Calibri"/>
                          <a:cs typeface="B Lotus" pitchFamily="2" charset="-78"/>
                        </a:rPr>
                        <a:t>عمر</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800">
                          <a:latin typeface="Times New Roman"/>
                          <a:ea typeface="Calibri"/>
                          <a:cs typeface="B Lotus" pitchFamily="2" charset="-78"/>
                        </a:rPr>
                        <a:t>استفاده از عمر در جهت رشد و شکوفایی</a:t>
                      </a:r>
                      <a:endParaRPr lang="en-US" sz="18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416436">
                <a:tc>
                  <a:txBody>
                    <a:bodyPr/>
                    <a:lstStyle/>
                    <a:p>
                      <a:pPr indent="179705" algn="r" rtl="1">
                        <a:lnSpc>
                          <a:spcPct val="115000"/>
                        </a:lnSpc>
                        <a:spcAft>
                          <a:spcPts val="0"/>
                        </a:spcAft>
                      </a:pPr>
                      <a:r>
                        <a:rPr lang="ar-SA" sz="1800">
                          <a:latin typeface="Times New Roman"/>
                          <a:ea typeface="Calibri"/>
                          <a:cs typeface="B Lotus" pitchFamily="2" charset="-78"/>
                        </a:rPr>
                        <a:t>8</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800">
                          <a:latin typeface="Times New Roman"/>
                          <a:ea typeface="Calibri"/>
                          <a:cs typeface="B Lotus" pitchFamily="2" charset="-78"/>
                        </a:rPr>
                        <a:t>حسن ظن</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800">
                          <a:latin typeface="Times New Roman"/>
                          <a:ea typeface="Calibri"/>
                          <a:cs typeface="B Lotus" pitchFamily="2" charset="-78"/>
                        </a:rPr>
                        <a:t>به خدا، پیامبران، امامان و پدر و مادر و...، دیدن خوبی‌ها و...</a:t>
                      </a:r>
                      <a:endParaRPr lang="en-US" sz="18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428299">
                <a:tc>
                  <a:txBody>
                    <a:bodyPr/>
                    <a:lstStyle/>
                    <a:p>
                      <a:pPr indent="179705" algn="r" rtl="1">
                        <a:lnSpc>
                          <a:spcPct val="115000"/>
                        </a:lnSpc>
                        <a:spcAft>
                          <a:spcPts val="0"/>
                        </a:spcAft>
                      </a:pPr>
                      <a:r>
                        <a:rPr lang="ar-SA" sz="1800">
                          <a:latin typeface="Times New Roman"/>
                          <a:ea typeface="Calibri"/>
                          <a:cs typeface="B Lotus" pitchFamily="2" charset="-78"/>
                        </a:rPr>
                        <a:t>9</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800">
                          <a:latin typeface="Times New Roman"/>
                          <a:ea typeface="Calibri"/>
                          <a:cs typeface="B Lotus" pitchFamily="2" charset="-78"/>
                        </a:rPr>
                        <a:t>سوء ظن</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800">
                          <a:latin typeface="Times New Roman"/>
                          <a:ea typeface="Calibri"/>
                          <a:cs typeface="B Lotus" pitchFamily="2" charset="-78"/>
                        </a:rPr>
                        <a:t>دوری از سوء ظن، گمان بد به دیگران، دیدن بدی‌ها و...</a:t>
                      </a:r>
                      <a:endParaRPr lang="en-US" sz="18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69701">
                <a:tc>
                  <a:txBody>
                    <a:bodyPr/>
                    <a:lstStyle/>
                    <a:p>
                      <a:pPr indent="179705" algn="r" rtl="1">
                        <a:lnSpc>
                          <a:spcPct val="115000"/>
                        </a:lnSpc>
                        <a:spcAft>
                          <a:spcPts val="0"/>
                        </a:spcAft>
                      </a:pPr>
                      <a:r>
                        <a:rPr lang="ar-SA" sz="1800">
                          <a:latin typeface="Times New Roman"/>
                          <a:ea typeface="Calibri"/>
                          <a:cs typeface="B Lotus" pitchFamily="2" charset="-78"/>
                        </a:rPr>
                        <a:t>10</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800">
                          <a:latin typeface="Times New Roman"/>
                          <a:ea typeface="Calibri"/>
                          <a:cs typeface="B Lotus" pitchFamily="2" charset="-78"/>
                        </a:rPr>
                        <a:t>آراستگی و مدگرایی</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800" dirty="0">
                          <a:latin typeface="Times New Roman"/>
                          <a:ea typeface="Calibri"/>
                          <a:cs typeface="B Lotus" pitchFamily="2" charset="-78"/>
                        </a:rPr>
                        <a:t>محدوده‏ی آراستگی، نیاز به الگوی خوب و کامل و...</a:t>
                      </a:r>
                      <a:endParaRPr lang="en-US" sz="1800" dirty="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bl>
          </a:graphicData>
        </a:graphic>
      </p:graphicFrame>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1000" fill="hold"/>
                                        <p:tgtEl>
                                          <p:spTgt spid="10"/>
                                        </p:tgtEl>
                                        <p:attrNameLst>
                                          <p:attrName>ppt_x</p:attrName>
                                        </p:attrNameLst>
                                      </p:cBhvr>
                                      <p:tavLst>
                                        <p:tav tm="0">
                                          <p:val>
                                            <p:strVal val="0-#ppt_w/2"/>
                                          </p:val>
                                        </p:tav>
                                        <p:tav tm="100000">
                                          <p:val>
                                            <p:strVal val="#ppt_x"/>
                                          </p:val>
                                        </p:tav>
                                      </p:tavLst>
                                    </p:anim>
                                    <p:anim calcmode="lin" valueType="num">
                                      <p:cBhvr additive="base">
                                        <p:cTn id="32" dur="1000" fill="hold"/>
                                        <p:tgtEl>
                                          <p:spTgt spid="10"/>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additive="base">
                                        <p:cTn id="35" dur="1000" fill="hold"/>
                                        <p:tgtEl>
                                          <p:spTgt spid="11"/>
                                        </p:tgtEl>
                                        <p:attrNameLst>
                                          <p:attrName>ppt_x</p:attrName>
                                        </p:attrNameLst>
                                      </p:cBhvr>
                                      <p:tavLst>
                                        <p:tav tm="0">
                                          <p:val>
                                            <p:strVal val="0-#ppt_w/2"/>
                                          </p:val>
                                        </p:tav>
                                        <p:tav tm="100000">
                                          <p:val>
                                            <p:strVal val="#ppt_x"/>
                                          </p:val>
                                        </p:tav>
                                      </p:tavLst>
                                    </p:anim>
                                    <p:anim calcmode="lin" valueType="num">
                                      <p:cBhvr additive="base">
                                        <p:cTn id="36" dur="1000" fill="hold"/>
                                        <p:tgtEl>
                                          <p:spTgt spid="11"/>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2"/>
                                        </p:tgtEl>
                                        <p:attrNameLst>
                                          <p:attrName>style.visibility</p:attrName>
                                        </p:attrNameLst>
                                      </p:cBhvr>
                                      <p:to>
                                        <p:strVal val="visible"/>
                                      </p:to>
                                    </p:set>
                                    <p:anim calcmode="lin" valueType="num">
                                      <p:cBhvr additive="base">
                                        <p:cTn id="39" dur="1000" fill="hold"/>
                                        <p:tgtEl>
                                          <p:spTgt spid="12"/>
                                        </p:tgtEl>
                                        <p:attrNameLst>
                                          <p:attrName>ppt_x</p:attrName>
                                        </p:attrNameLst>
                                      </p:cBhvr>
                                      <p:tavLst>
                                        <p:tav tm="0">
                                          <p:val>
                                            <p:strVal val="0-#ppt_w/2"/>
                                          </p:val>
                                        </p:tav>
                                        <p:tav tm="100000">
                                          <p:val>
                                            <p:strVal val="#ppt_x"/>
                                          </p:val>
                                        </p:tav>
                                      </p:tavLst>
                                    </p:anim>
                                    <p:anim calcmode="lin" valueType="num">
                                      <p:cBhvr additive="base">
                                        <p:cTn id="40" dur="1000" fill="hold"/>
                                        <p:tgtEl>
                                          <p:spTgt spid="12"/>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3"/>
                                        </p:tgtEl>
                                        <p:attrNameLst>
                                          <p:attrName>style.visibility</p:attrName>
                                        </p:attrNameLst>
                                      </p:cBhvr>
                                      <p:to>
                                        <p:strVal val="visible"/>
                                      </p:to>
                                    </p:set>
                                    <p:anim calcmode="lin" valueType="num">
                                      <p:cBhvr additive="base">
                                        <p:cTn id="43" dur="1000" fill="hold"/>
                                        <p:tgtEl>
                                          <p:spTgt spid="13"/>
                                        </p:tgtEl>
                                        <p:attrNameLst>
                                          <p:attrName>ppt_x</p:attrName>
                                        </p:attrNameLst>
                                      </p:cBhvr>
                                      <p:tavLst>
                                        <p:tav tm="0">
                                          <p:val>
                                            <p:strVal val="0-#ppt_w/2"/>
                                          </p:val>
                                        </p:tav>
                                        <p:tav tm="100000">
                                          <p:val>
                                            <p:strVal val="#ppt_x"/>
                                          </p:val>
                                        </p:tav>
                                      </p:tavLst>
                                    </p:anim>
                                    <p:anim calcmode="lin" valueType="num">
                                      <p:cBhvr additive="base">
                                        <p:cTn id="44" dur="1000" fill="hold"/>
                                        <p:tgtEl>
                                          <p:spTgt spid="13"/>
                                        </p:tgtEl>
                                        <p:attrNameLst>
                                          <p:attrName>ppt_y</p:attrName>
                                        </p:attrNameLst>
                                      </p:cBhvr>
                                      <p:tavLst>
                                        <p:tav tm="0">
                                          <p:val>
                                            <p:strVal val="#ppt_y"/>
                                          </p:val>
                                        </p:tav>
                                        <p:tav tm="100000">
                                          <p:val>
                                            <p:strVal val="#ppt_y"/>
                                          </p:val>
                                        </p:tav>
                                      </p:tavLst>
                                    </p:anim>
                                  </p:childTnLst>
                                </p:cTn>
                              </p:par>
                            </p:childTnLst>
                          </p:cTn>
                        </p:par>
                        <p:par>
                          <p:cTn id="45" fill="hold">
                            <p:stCondLst>
                              <p:cond delay="2000"/>
                            </p:stCondLst>
                            <p:childTnLst>
                              <p:par>
                                <p:cTn id="46" presetID="10" presetClass="entr" presetSubtype="0" fill="hold" nodeType="afterEffect">
                                  <p:stCondLst>
                                    <p:cond delay="0"/>
                                  </p:stCondLst>
                                  <p:childTnLst>
                                    <p:set>
                                      <p:cBhvr>
                                        <p:cTn id="47" dur="1" fill="hold">
                                          <p:stCondLst>
                                            <p:cond delay="0"/>
                                          </p:stCondLst>
                                        </p:cTn>
                                        <p:tgtEl>
                                          <p:spTgt spid="30"/>
                                        </p:tgtEl>
                                        <p:attrNameLst>
                                          <p:attrName>style.visibility</p:attrName>
                                        </p:attrNameLst>
                                      </p:cBhvr>
                                      <p:to>
                                        <p:strVal val="visible"/>
                                      </p:to>
                                    </p:set>
                                    <p:animEffect transition="in" filter="fade">
                                      <p:cBhvr>
                                        <p:cTn id="48" dur="1000"/>
                                        <p:tgtEl>
                                          <p:spTgt spid="30"/>
                                        </p:tgtEl>
                                      </p:cBhvr>
                                    </p:animEffect>
                                  </p:childTnLst>
                                </p:cTn>
                              </p:par>
                              <p:par>
                                <p:cTn id="49" presetID="10" presetClass="entr" presetSubtype="0" fill="hold" nodeType="withEffect">
                                  <p:stCondLst>
                                    <p:cond delay="0"/>
                                  </p:stCondLst>
                                  <p:childTnLst>
                                    <p:set>
                                      <p:cBhvr>
                                        <p:cTn id="50" dur="1" fill="hold">
                                          <p:stCondLst>
                                            <p:cond delay="0"/>
                                          </p:stCondLst>
                                        </p:cTn>
                                        <p:tgtEl>
                                          <p:spTgt spid="16"/>
                                        </p:tgtEl>
                                        <p:attrNameLst>
                                          <p:attrName>style.visibility</p:attrName>
                                        </p:attrNameLst>
                                      </p:cBhvr>
                                      <p:to>
                                        <p:strVal val="visible"/>
                                      </p:to>
                                    </p:set>
                                    <p:animEffect transition="in" filter="fade">
                                      <p:cBhvr>
                                        <p:cTn id="51" dur="1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0" grpId="0" animBg="1"/>
      <p:bldP spid="11" grpId="0" animBg="1"/>
      <p:bldP spid="12" grpId="0" animBg="1"/>
      <p:bldP spid="13"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0" kern="1200" dirty="0" smtClean="0">
                        <a:solidFill>
                          <a:schemeClr val="tx1"/>
                        </a:solidFill>
                        <a:latin typeface="+mn-lt"/>
                        <a:ea typeface="+mn-ea"/>
                        <a:cs typeface="B Lotus" pitchFamily="2" charset="-78"/>
                      </a:endParaRPr>
                    </a:p>
                    <a:p>
                      <a:pPr algn="just" rtl="1">
                        <a:lnSpc>
                          <a:spcPct val="150000"/>
                        </a:lnSpc>
                      </a:pPr>
                      <a:endParaRPr lang="fa-IR" sz="2200" b="0" kern="1200" dirty="0" smtClean="0">
                        <a:solidFill>
                          <a:schemeClr val="tx1"/>
                        </a:solidFill>
                        <a:latin typeface="+mn-lt"/>
                        <a:ea typeface="+mn-ea"/>
                        <a:cs typeface="B Lotus" pitchFamily="2" charset="-78"/>
                      </a:endParaRPr>
                    </a:p>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6. تأکيد بر اهمّيّت مطلب</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7. بیان هیجانی واحساسی، در ارتباط</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8.توجّه به چارچوب‏های ذهنی و صفات شخصیّتی افراد،</a:t>
                      </a:r>
                      <a:endPar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endParaRPr lang="en-US"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مثلاً: بعضی منطقی‌اند، بعضی احساسی و زود رنج، و بعضی مغرور و متکبّر، و....</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643438" y="139463"/>
            <a:ext cx="3357586"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چهارم / </a:t>
            </a:r>
            <a:r>
              <a:rPr lang="ar-SA" sz="1700" b="1" dirty="0" smtClean="0">
                <a:effectLst>
                  <a:glow rad="101600">
                    <a:schemeClr val="accent3">
                      <a:satMod val="175000"/>
                      <a:alpha val="40000"/>
                    </a:schemeClr>
                  </a:glow>
                </a:effectLst>
                <a:cs typeface="B Mitra" pitchFamily="2" charset="-78"/>
              </a:rPr>
              <a:t>اصل</a:t>
            </a:r>
            <a:r>
              <a:rPr lang="fa-IR" sz="1700" b="1" dirty="0" smtClean="0">
                <a:effectLst>
                  <a:glow rad="101600">
                    <a:schemeClr val="accent3">
                      <a:satMod val="175000"/>
                      <a:alpha val="40000"/>
                    </a:schemeClr>
                  </a:glow>
                </a:effectLst>
                <a:cs typeface="B Mitra" pitchFamily="2" charset="-78"/>
              </a:rPr>
              <a:t> چهارم</a:t>
            </a:r>
            <a:endParaRPr lang="en-US" sz="1700" b="1" dirty="0" smtClean="0">
              <a:effectLst>
                <a:glow rad="101600">
                  <a:schemeClr val="accent3">
                    <a:satMod val="175000"/>
                    <a:alpha val="40000"/>
                  </a:schemeClr>
                </a:glow>
              </a:effectLst>
              <a:cs typeface="B Mitra" pitchFamily="2" charset="-78"/>
            </a:endParaRPr>
          </a:p>
          <a:p>
            <a:pPr algn="ctr"/>
            <a:r>
              <a:rPr lang="fa-IR" sz="1700" b="1" dirty="0" smtClean="0">
                <a:effectLst>
                  <a:glow rad="101600">
                    <a:schemeClr val="accent3">
                      <a:satMod val="175000"/>
                      <a:alpha val="40000"/>
                    </a:schemeClr>
                  </a:glow>
                </a:effectLst>
                <a:cs typeface="B Mitra" pitchFamily="2" charset="-78"/>
              </a:rPr>
              <a:t>ایجاد ارتباط</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67662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4319438"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9622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60505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324786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89067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53348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217629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181910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1319042"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a:off x="818976"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a:off x="317786"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12</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grpId="0"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par>
                                <p:cTn id="73" presetID="7" presetClass="entr" presetSubtype="8" fill="hold" grpId="0" nodeType="withEffect">
                                  <p:stCondLst>
                                    <p:cond delay="0"/>
                                  </p:stCondLst>
                                  <p:childTnLst>
                                    <p:set>
                                      <p:cBhvr>
                                        <p:cTn id="74" dur="1" fill="hold">
                                          <p:stCondLst>
                                            <p:cond delay="0"/>
                                          </p:stCondLst>
                                        </p:cTn>
                                        <p:tgtEl>
                                          <p:spTgt spid="19"/>
                                        </p:tgtEl>
                                        <p:attrNameLst>
                                          <p:attrName>style.visibility</p:attrName>
                                        </p:attrNameLst>
                                      </p:cBhvr>
                                      <p:to>
                                        <p:strVal val="visible"/>
                                      </p:to>
                                    </p:set>
                                    <p:anim calcmode="lin" valueType="num">
                                      <p:cBhvr additive="base">
                                        <p:cTn id="75" dur="1000" fill="hold"/>
                                        <p:tgtEl>
                                          <p:spTgt spid="19"/>
                                        </p:tgtEl>
                                        <p:attrNameLst>
                                          <p:attrName>ppt_x</p:attrName>
                                        </p:attrNameLst>
                                      </p:cBhvr>
                                      <p:tavLst>
                                        <p:tav tm="0">
                                          <p:val>
                                            <p:strVal val="0-#ppt_w/2"/>
                                          </p:val>
                                        </p:tav>
                                        <p:tav tm="100000">
                                          <p:val>
                                            <p:strVal val="#ppt_x"/>
                                          </p:val>
                                        </p:tav>
                                      </p:tavLst>
                                    </p:anim>
                                    <p:anim calcmode="lin" valueType="num">
                                      <p:cBhvr additive="base">
                                        <p:cTn id="76" dur="1000" fill="hold"/>
                                        <p:tgtEl>
                                          <p:spTgt spid="19"/>
                                        </p:tgtEl>
                                        <p:attrNameLst>
                                          <p:attrName>ppt_y</p:attrName>
                                        </p:attrNameLst>
                                      </p:cBhvr>
                                      <p:tavLst>
                                        <p:tav tm="0">
                                          <p:val>
                                            <p:strVal val="#ppt_y"/>
                                          </p:val>
                                        </p:tav>
                                        <p:tav tm="100000">
                                          <p:val>
                                            <p:strVal val="#ppt_y"/>
                                          </p:val>
                                        </p:tav>
                                      </p:tavLst>
                                    </p:anim>
                                  </p:childTnLst>
                                </p:cTn>
                              </p:par>
                            </p:childTnLst>
                          </p:cTn>
                        </p:par>
                        <p:par>
                          <p:cTn id="77" fill="hold">
                            <p:stCondLst>
                              <p:cond delay="2000"/>
                            </p:stCondLst>
                            <p:childTnLst>
                              <p:par>
                                <p:cTn id="78" presetID="10" presetClass="entr" presetSubtype="0" fill="hold" nodeType="afterEffect">
                                  <p:stCondLst>
                                    <p:cond delay="0"/>
                                  </p:stCondLst>
                                  <p:childTnLst>
                                    <p:set>
                                      <p:cBhvr>
                                        <p:cTn id="79" dur="1" fill="hold">
                                          <p:stCondLst>
                                            <p:cond delay="0"/>
                                          </p:stCondLst>
                                        </p:cTn>
                                        <p:tgtEl>
                                          <p:spTgt spid="30"/>
                                        </p:tgtEl>
                                        <p:attrNameLst>
                                          <p:attrName>style.visibility</p:attrName>
                                        </p:attrNameLst>
                                      </p:cBhvr>
                                      <p:to>
                                        <p:strVal val="visible"/>
                                      </p:to>
                                    </p:set>
                                    <p:animEffect transition="in" filter="fade">
                                      <p:cBhvr>
                                        <p:cTn id="80"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Lst>
  </p:timing>
</p:sld>
</file>

<file path=ppt/slides/slide350.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85216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1800" b="1" kern="1200" dirty="0" smtClean="0">
                        <a:solidFill>
                          <a:schemeClr val="tx1"/>
                        </a:solidFill>
                        <a:latin typeface="+mn-lt"/>
                        <a:ea typeface="+mn-ea"/>
                        <a:cs typeface="B Lotus" pitchFamily="2" charset="-78"/>
                      </a:endParaRPr>
                    </a:p>
                    <a:p>
                      <a:pPr algn="just" rtl="1">
                        <a:lnSpc>
                          <a:spcPct val="150000"/>
                        </a:lnSpc>
                      </a:pPr>
                      <a:endParaRPr lang="fa-IR" sz="1800" b="1" kern="1200" dirty="0" smtClean="0">
                        <a:solidFill>
                          <a:schemeClr val="tx1"/>
                        </a:solidFill>
                        <a:latin typeface="+mn-lt"/>
                        <a:ea typeface="+mn-ea"/>
                        <a:cs typeface="B Lotus" pitchFamily="2" charset="-78"/>
                      </a:endParaRPr>
                    </a:p>
                    <a:p>
                      <a:pPr algn="just" rtl="1">
                        <a:lnSpc>
                          <a:spcPct val="150000"/>
                        </a:lnSpc>
                      </a:pPr>
                      <a:endParaRPr lang="fa-IR" sz="1800" b="1" kern="1200" dirty="0" smtClean="0">
                        <a:solidFill>
                          <a:schemeClr val="tx1"/>
                        </a:solidFill>
                        <a:latin typeface="+mn-lt"/>
                        <a:ea typeface="+mn-ea"/>
                        <a:cs typeface="B Lotus" pitchFamily="2" charset="-78"/>
                      </a:endParaRPr>
                    </a:p>
                    <a:p>
                      <a:pPr algn="just" rtl="1">
                        <a:lnSpc>
                          <a:spcPct val="150000"/>
                        </a:lnSpc>
                      </a:pPr>
                      <a:endParaRPr lang="fa-IR" sz="1800" b="1" kern="1200" dirty="0" smtClean="0">
                        <a:solidFill>
                          <a:schemeClr val="tx1"/>
                        </a:solidFill>
                        <a:latin typeface="+mn-lt"/>
                        <a:ea typeface="+mn-ea"/>
                        <a:cs typeface="B Lotus" pitchFamily="2" charset="-78"/>
                      </a:endParaRPr>
                    </a:p>
                    <a:p>
                      <a:pPr algn="just" rtl="1">
                        <a:lnSpc>
                          <a:spcPct val="150000"/>
                        </a:lnSpc>
                      </a:pPr>
                      <a:endParaRPr lang="fa-IR" sz="1800" b="1" kern="1200" dirty="0" smtClean="0">
                        <a:solidFill>
                          <a:schemeClr val="tx1"/>
                        </a:solidFill>
                        <a:latin typeface="+mn-lt"/>
                        <a:ea typeface="+mn-ea"/>
                        <a:cs typeface="B Lotus" pitchFamily="2" charset="-78"/>
                      </a:endParaRPr>
                    </a:p>
                    <a:p>
                      <a:pPr algn="just" rtl="1">
                        <a:lnSpc>
                          <a:spcPct val="150000"/>
                        </a:lnSpc>
                      </a:pPr>
                      <a:endParaRPr lang="fa-IR" sz="1800" b="1" kern="1200" dirty="0" smtClean="0">
                        <a:solidFill>
                          <a:schemeClr val="tx1"/>
                        </a:solidFill>
                        <a:latin typeface="+mn-lt"/>
                        <a:ea typeface="+mn-ea"/>
                        <a:cs typeface="B Lotus" pitchFamily="2" charset="-78"/>
                      </a:endParaRPr>
                    </a:p>
                    <a:p>
                      <a:pPr algn="just" rtl="1">
                        <a:lnSpc>
                          <a:spcPct val="150000"/>
                        </a:lnSpc>
                      </a:pPr>
                      <a:endParaRPr lang="fa-IR" sz="1800" b="1" kern="1200" dirty="0" smtClean="0">
                        <a:solidFill>
                          <a:schemeClr val="tx1"/>
                        </a:solidFill>
                        <a:latin typeface="+mn-lt"/>
                        <a:ea typeface="+mn-ea"/>
                        <a:cs typeface="B Lotus" pitchFamily="2" charset="-78"/>
                      </a:endParaRPr>
                    </a:p>
                    <a:p>
                      <a:pPr algn="just" rtl="1">
                        <a:lnSpc>
                          <a:spcPct val="150000"/>
                        </a:lnSpc>
                      </a:pPr>
                      <a:endParaRPr lang="fa-IR" sz="1800" b="1" kern="1200" dirty="0" smtClean="0">
                        <a:solidFill>
                          <a:schemeClr val="tx1"/>
                        </a:solidFill>
                        <a:latin typeface="+mn-lt"/>
                        <a:ea typeface="+mn-ea"/>
                        <a:cs typeface="B Lotus" pitchFamily="2" charset="-78"/>
                      </a:endParaRPr>
                    </a:p>
                    <a:p>
                      <a:pPr algn="just" rtl="1">
                        <a:lnSpc>
                          <a:spcPct val="150000"/>
                        </a:lnSpc>
                      </a:pPr>
                      <a:endParaRPr lang="fa-IR" sz="1800" b="1" kern="1200" dirty="0" smtClean="0">
                        <a:solidFill>
                          <a:schemeClr val="tx1"/>
                        </a:solidFill>
                        <a:latin typeface="+mn-lt"/>
                        <a:ea typeface="+mn-ea"/>
                        <a:cs typeface="B Lotus" pitchFamily="2" charset="-78"/>
                      </a:endParaRPr>
                    </a:p>
                    <a:p>
                      <a:pPr algn="just" rtl="1">
                        <a:lnSpc>
                          <a:spcPct val="150000"/>
                        </a:lnSpc>
                      </a:pPr>
                      <a:endParaRPr lang="fa-IR" sz="1800" b="1" kern="1200" dirty="0" smtClean="0">
                        <a:solidFill>
                          <a:schemeClr val="tx1"/>
                        </a:solidFill>
                        <a:latin typeface="+mn-lt"/>
                        <a:ea typeface="+mn-ea"/>
                        <a:cs typeface="B Lotus" pitchFamily="2" charset="-78"/>
                      </a:endParaRPr>
                    </a:p>
                    <a:p>
                      <a:pPr algn="just" rtl="1">
                        <a:lnSpc>
                          <a:spcPct val="150000"/>
                        </a:lnSpc>
                      </a:pPr>
                      <a:endParaRPr lang="fa-IR" sz="1800" b="1" kern="1200" dirty="0" smtClean="0">
                        <a:solidFill>
                          <a:schemeClr val="tx1"/>
                        </a:solidFill>
                        <a:latin typeface="+mn-lt"/>
                        <a:ea typeface="+mn-ea"/>
                        <a:cs typeface="B Lotus" pitchFamily="2" charset="-78"/>
                      </a:endParaRPr>
                    </a:p>
                    <a:p>
                      <a:pPr algn="just" rtl="1">
                        <a:lnSpc>
                          <a:spcPct val="150000"/>
                        </a:lnSpc>
                      </a:pPr>
                      <a:endParaRPr lang="fa-IR" sz="1800" b="1" kern="1200" dirty="0" smtClean="0">
                        <a:solidFill>
                          <a:schemeClr val="tx1"/>
                        </a:solidFill>
                        <a:latin typeface="+mn-lt"/>
                        <a:ea typeface="+mn-ea"/>
                        <a:cs typeface="B Lotus" pitchFamily="2" charset="-78"/>
                      </a:endParaRPr>
                    </a:p>
                    <a:p>
                      <a:pPr algn="just" rtl="1">
                        <a:lnSpc>
                          <a:spcPct val="150000"/>
                        </a:lnSpc>
                      </a:pPr>
                      <a:r>
                        <a:rPr lang="ar-SA" sz="1800" b="1" kern="1200" dirty="0" smtClean="0">
                          <a:solidFill>
                            <a:schemeClr val="tx1"/>
                          </a:solidFill>
                          <a:latin typeface="+mn-lt"/>
                          <a:ea typeface="+mn-ea"/>
                          <a:cs typeface="B Lotus" pitchFamily="2" charset="-78"/>
                        </a:rPr>
                        <a:t>و تصمیم‌گیری، عجله، برنامه‌ریزی، فحش و ناسزا، مردم آزاری، دعوا کردن، بسیج، دشمن شناسی و... از دیگر نمونه‏های موضوعات اخلاقی هستند. </a:t>
                      </a:r>
                      <a:endParaRPr lang="en-US" sz="18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234384" y="122418"/>
            <a:ext cx="2110585"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سی ام</a:t>
            </a:r>
          </a:p>
          <a:p>
            <a:pPr algn="ctr"/>
            <a:r>
              <a:rPr lang="fa-IR" sz="1700" b="1" dirty="0" smtClean="0">
                <a:effectLst>
                  <a:glow rad="101600">
                    <a:schemeClr val="accent3">
                      <a:satMod val="175000"/>
                      <a:alpha val="40000"/>
                    </a:schemeClr>
                  </a:glow>
                </a:effectLst>
                <a:cs typeface="B Mitra" pitchFamily="2" charset="-78"/>
              </a:rPr>
              <a:t>اهداف انتقال مفاهیم دینی</a:t>
            </a:r>
          </a:p>
        </p:txBody>
      </p:sp>
      <p:sp>
        <p:nvSpPr>
          <p:cNvPr id="303105" name="Rectangle 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03108" name="Rectangle 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graphicFrame>
        <p:nvGraphicFramePr>
          <p:cNvPr id="16" name="Table 15"/>
          <p:cNvGraphicFramePr>
            <a:graphicFrameLocks noGrp="1"/>
          </p:cNvGraphicFramePr>
          <p:nvPr/>
        </p:nvGraphicFramePr>
        <p:xfrm>
          <a:off x="392877" y="928670"/>
          <a:ext cx="8358246" cy="4864192"/>
        </p:xfrm>
        <a:graphic>
          <a:graphicData uri="http://schemas.openxmlformats.org/drawingml/2006/table">
            <a:tbl>
              <a:tblPr rtl="1"/>
              <a:tblGrid>
                <a:gridCol w="717358"/>
                <a:gridCol w="2711027"/>
                <a:gridCol w="4929861"/>
              </a:tblGrid>
              <a:tr h="311088">
                <a:tc gridSpan="2">
                  <a:txBody>
                    <a:bodyPr/>
                    <a:lstStyle/>
                    <a:p>
                      <a:pPr indent="179705" algn="ctr" rtl="1">
                        <a:lnSpc>
                          <a:spcPct val="115000"/>
                        </a:lnSpc>
                        <a:spcAft>
                          <a:spcPts val="0"/>
                        </a:spcAft>
                      </a:pPr>
                      <a:r>
                        <a:rPr lang="ar-SA" sz="1800" dirty="0">
                          <a:latin typeface="Times New Roman"/>
                          <a:ea typeface="Calibri"/>
                          <a:cs typeface="B Lotus" pitchFamily="2" charset="-78"/>
                        </a:rPr>
                        <a:t>موضوع کلّی: اخلاق</a:t>
                      </a:r>
                      <a:endParaRPr lang="en-US" sz="1800" dirty="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hMerge="1">
                  <a:txBody>
                    <a:bodyPr/>
                    <a:lstStyle/>
                    <a:p>
                      <a:pPr rtl="1"/>
                      <a:endParaRPr lang="fa-IR"/>
                    </a:p>
                  </a:txBody>
                  <a:tcPr/>
                </a:tc>
                <a:tc>
                  <a:txBody>
                    <a:bodyPr/>
                    <a:lstStyle/>
                    <a:p>
                      <a:pPr indent="179705" algn="ctr" rtl="1">
                        <a:lnSpc>
                          <a:spcPct val="115000"/>
                        </a:lnSpc>
                        <a:spcAft>
                          <a:spcPts val="0"/>
                        </a:spcAft>
                      </a:pPr>
                      <a:r>
                        <a:rPr lang="ar-SA" sz="1800" dirty="0">
                          <a:latin typeface="Times New Roman"/>
                          <a:ea typeface="Calibri"/>
                          <a:cs typeface="B Lotus" pitchFamily="2" charset="-78"/>
                        </a:rPr>
                        <a:t>مقطع: راهنمایی</a:t>
                      </a:r>
                      <a:endParaRPr lang="en-US" sz="1800" dirty="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r>
              <a:tr h="448182">
                <a:tc>
                  <a:txBody>
                    <a:bodyPr/>
                    <a:lstStyle/>
                    <a:p>
                      <a:pPr marR="71755" indent="179705" algn="ctr" rtl="1">
                        <a:lnSpc>
                          <a:spcPct val="115000"/>
                        </a:lnSpc>
                        <a:spcAft>
                          <a:spcPts val="0"/>
                        </a:spcAft>
                      </a:pPr>
                      <a:r>
                        <a:rPr lang="ar-SA" sz="1800">
                          <a:latin typeface="Times New Roman"/>
                          <a:ea typeface="Calibri"/>
                          <a:cs typeface="B Lotus" pitchFamily="2" charset="-78"/>
                        </a:rPr>
                        <a:t>ردیف</a:t>
                      </a:r>
                      <a:endParaRPr lang="en-US" sz="1800">
                        <a:latin typeface="Times New Roman"/>
                        <a:ea typeface="Calibri"/>
                        <a:cs typeface="B Lotus" pitchFamily="2" charset="-78"/>
                      </a:endParaRPr>
                    </a:p>
                  </a:txBody>
                  <a:tcPr marL="68580" marR="68580" marT="0" marB="0" vert="vert27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ctr" rtl="1">
                        <a:lnSpc>
                          <a:spcPct val="115000"/>
                        </a:lnSpc>
                        <a:spcAft>
                          <a:spcPts val="0"/>
                        </a:spcAft>
                      </a:pPr>
                      <a:r>
                        <a:rPr lang="ar-SA" sz="1800">
                          <a:latin typeface="Times New Roman"/>
                          <a:ea typeface="Calibri"/>
                          <a:cs typeface="B Lotus" pitchFamily="2" charset="-78"/>
                        </a:rPr>
                        <a:t>ترتیب دروس</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ctr" rtl="1">
                        <a:lnSpc>
                          <a:spcPct val="115000"/>
                        </a:lnSpc>
                        <a:spcAft>
                          <a:spcPts val="0"/>
                        </a:spcAft>
                      </a:pPr>
                      <a:r>
                        <a:rPr lang="ar-SA" sz="1800">
                          <a:latin typeface="Times New Roman"/>
                          <a:ea typeface="Calibri"/>
                          <a:cs typeface="B Lotus" pitchFamily="2" charset="-78"/>
                        </a:rPr>
                        <a:t>ریز موضوعات</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31607">
                <a:tc>
                  <a:txBody>
                    <a:bodyPr/>
                    <a:lstStyle/>
                    <a:p>
                      <a:pPr indent="179705" algn="r" rtl="1">
                        <a:lnSpc>
                          <a:spcPct val="115000"/>
                        </a:lnSpc>
                        <a:spcAft>
                          <a:spcPts val="0"/>
                        </a:spcAft>
                      </a:pPr>
                      <a:r>
                        <a:rPr lang="ar-SA" sz="1600">
                          <a:latin typeface="Times New Roman"/>
                          <a:ea typeface="Calibri"/>
                          <a:cs typeface="B Lotus" pitchFamily="2" charset="-78"/>
                        </a:rPr>
                        <a:t>11</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600">
                          <a:latin typeface="Times New Roman"/>
                          <a:ea typeface="Calibri"/>
                          <a:cs typeface="B Lotus" pitchFamily="2" charset="-78"/>
                        </a:rPr>
                        <a:t>استقامت و پایداری</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600">
                          <a:latin typeface="Times New Roman"/>
                          <a:ea typeface="Calibri"/>
                          <a:cs typeface="B Lotus" pitchFamily="2" charset="-78"/>
                        </a:rPr>
                        <a:t>فضیلت پایداری در راه دین، حجاب، نماز، عقیده و...</a:t>
                      </a:r>
                      <a:endParaRPr lang="en-US" sz="16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553046">
                <a:tc>
                  <a:txBody>
                    <a:bodyPr/>
                    <a:lstStyle/>
                    <a:p>
                      <a:pPr indent="179705" algn="r" rtl="1">
                        <a:lnSpc>
                          <a:spcPct val="115000"/>
                        </a:lnSpc>
                        <a:spcAft>
                          <a:spcPts val="0"/>
                        </a:spcAft>
                      </a:pPr>
                      <a:r>
                        <a:rPr lang="ar-SA" sz="1600">
                          <a:latin typeface="Times New Roman"/>
                          <a:ea typeface="Calibri"/>
                          <a:cs typeface="B Lotus" pitchFamily="2" charset="-78"/>
                        </a:rPr>
                        <a:t>12</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600">
                          <a:latin typeface="Times New Roman"/>
                          <a:ea typeface="Calibri"/>
                          <a:cs typeface="B Lotus" pitchFamily="2" charset="-78"/>
                        </a:rPr>
                        <a:t>حلم و بردباری</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600">
                          <a:latin typeface="Times New Roman"/>
                          <a:ea typeface="Calibri"/>
                          <a:cs typeface="B Lotus" pitchFamily="2" charset="-78"/>
                        </a:rPr>
                        <a:t>ثمرات حلم و بردباری</a:t>
                      </a:r>
                      <a:endParaRPr lang="en-US" sz="1600">
                        <a:latin typeface="Times New Roman"/>
                        <a:ea typeface="Calibri"/>
                        <a:cs typeface="B Lotus" pitchFamily="2" charset="-78"/>
                      </a:endParaRPr>
                    </a:p>
                    <a:p>
                      <a:pPr indent="179705" algn="r" rtl="1">
                        <a:lnSpc>
                          <a:spcPct val="115000"/>
                        </a:lnSpc>
                        <a:spcAft>
                          <a:spcPts val="0"/>
                        </a:spcAft>
                      </a:pPr>
                      <a:r>
                        <a:rPr lang="ar-SA" sz="1600">
                          <a:latin typeface="Times New Roman"/>
                          <a:ea typeface="Calibri"/>
                          <a:cs typeface="B Lotus" pitchFamily="2" charset="-78"/>
                        </a:rPr>
                        <a:t>آسیب‌های نداشتن حلم و بردباری</a:t>
                      </a:r>
                      <a:endParaRPr lang="en-US" sz="16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405597">
                <a:tc>
                  <a:txBody>
                    <a:bodyPr/>
                    <a:lstStyle/>
                    <a:p>
                      <a:pPr indent="179705" algn="r" rtl="1">
                        <a:lnSpc>
                          <a:spcPct val="115000"/>
                        </a:lnSpc>
                        <a:spcAft>
                          <a:spcPts val="0"/>
                        </a:spcAft>
                      </a:pPr>
                      <a:r>
                        <a:rPr lang="ar-SA" sz="1600">
                          <a:latin typeface="Times New Roman"/>
                          <a:ea typeface="Calibri"/>
                          <a:cs typeface="B Lotus" pitchFamily="2" charset="-78"/>
                        </a:rPr>
                        <a:t>13</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600">
                          <a:latin typeface="Times New Roman"/>
                          <a:ea typeface="Calibri"/>
                          <a:cs typeface="B Lotus" pitchFamily="2" charset="-78"/>
                        </a:rPr>
                        <a:t>خوف و رجا</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600">
                          <a:latin typeface="Times New Roman"/>
                          <a:ea typeface="Calibri"/>
                          <a:cs typeface="B Lotus" pitchFamily="2" charset="-78"/>
                        </a:rPr>
                        <a:t>تعریف و محدوده</a:t>
                      </a:r>
                      <a:endParaRPr lang="en-US" sz="16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405597">
                <a:tc>
                  <a:txBody>
                    <a:bodyPr/>
                    <a:lstStyle/>
                    <a:p>
                      <a:pPr indent="179705" algn="r" rtl="1">
                        <a:lnSpc>
                          <a:spcPct val="115000"/>
                        </a:lnSpc>
                        <a:spcAft>
                          <a:spcPts val="0"/>
                        </a:spcAft>
                      </a:pPr>
                      <a:r>
                        <a:rPr lang="ar-SA" sz="1600">
                          <a:latin typeface="Times New Roman"/>
                          <a:ea typeface="Calibri"/>
                          <a:cs typeface="B Lotus" pitchFamily="2" charset="-78"/>
                        </a:rPr>
                        <a:t>14</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600">
                          <a:latin typeface="Times New Roman"/>
                          <a:ea typeface="Calibri"/>
                          <a:cs typeface="B Lotus" pitchFamily="2" charset="-78"/>
                        </a:rPr>
                        <a:t>زیارت </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600">
                          <a:latin typeface="Times New Roman"/>
                          <a:ea typeface="Calibri"/>
                          <a:cs typeface="B Lotus" pitchFamily="2" charset="-78"/>
                        </a:rPr>
                        <a:t>تصفیه روح و جان، آرامش وامیدواری</a:t>
                      </a:r>
                      <a:endParaRPr lang="en-US" sz="16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405597">
                <a:tc>
                  <a:txBody>
                    <a:bodyPr/>
                    <a:lstStyle/>
                    <a:p>
                      <a:pPr indent="179705" algn="r" rtl="1">
                        <a:lnSpc>
                          <a:spcPct val="115000"/>
                        </a:lnSpc>
                        <a:spcAft>
                          <a:spcPts val="0"/>
                        </a:spcAft>
                      </a:pPr>
                      <a:r>
                        <a:rPr lang="ar-SA" sz="1600">
                          <a:latin typeface="Times New Roman"/>
                          <a:ea typeface="Calibri"/>
                          <a:cs typeface="B Lotus" pitchFamily="2" charset="-78"/>
                        </a:rPr>
                        <a:t>15</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600">
                          <a:latin typeface="Times New Roman"/>
                          <a:ea typeface="Calibri"/>
                          <a:cs typeface="B Lotus" pitchFamily="2" charset="-78"/>
                        </a:rPr>
                        <a:t>عفو و کظم غیظ</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600">
                          <a:latin typeface="Times New Roman"/>
                          <a:ea typeface="Calibri"/>
                          <a:cs typeface="B Lotus" pitchFamily="2" charset="-78"/>
                        </a:rPr>
                        <a:t>آثار مثبت عفو و گذشت و آثار منفی خشم و کینه</a:t>
                      </a:r>
                      <a:endParaRPr lang="en-US" sz="16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553046">
                <a:tc>
                  <a:txBody>
                    <a:bodyPr/>
                    <a:lstStyle/>
                    <a:p>
                      <a:pPr indent="179705" algn="r" rtl="1">
                        <a:lnSpc>
                          <a:spcPct val="115000"/>
                        </a:lnSpc>
                        <a:spcAft>
                          <a:spcPts val="0"/>
                        </a:spcAft>
                      </a:pPr>
                      <a:r>
                        <a:rPr lang="ar-SA" sz="1600">
                          <a:latin typeface="Times New Roman"/>
                          <a:ea typeface="Calibri"/>
                          <a:cs typeface="B Lotus" pitchFamily="2" charset="-78"/>
                        </a:rPr>
                        <a:t>16</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600">
                          <a:latin typeface="Times New Roman"/>
                          <a:ea typeface="Calibri"/>
                          <a:cs typeface="B Lotus" pitchFamily="2" charset="-78"/>
                        </a:rPr>
                        <a:t>شیطان</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600">
                          <a:latin typeface="Times New Roman"/>
                          <a:ea typeface="Calibri"/>
                          <a:cs typeface="B Lotus" pitchFamily="2" charset="-78"/>
                        </a:rPr>
                        <a:t>شناخت شیطان.</a:t>
                      </a:r>
                      <a:endParaRPr lang="en-US" sz="1600">
                        <a:latin typeface="Times New Roman"/>
                        <a:ea typeface="Calibri"/>
                        <a:cs typeface="B Lotus" pitchFamily="2" charset="-78"/>
                      </a:endParaRPr>
                    </a:p>
                    <a:p>
                      <a:pPr indent="179705" algn="r" rtl="1">
                        <a:lnSpc>
                          <a:spcPct val="115000"/>
                        </a:lnSpc>
                        <a:spcAft>
                          <a:spcPts val="0"/>
                        </a:spcAft>
                      </a:pPr>
                      <a:r>
                        <a:rPr lang="ar-SA" sz="1600">
                          <a:latin typeface="Times New Roman"/>
                          <a:ea typeface="Calibri"/>
                          <a:cs typeface="B Lotus" pitchFamily="2" charset="-78"/>
                        </a:rPr>
                        <a:t>راه‏های مقابله با شیطان</a:t>
                      </a:r>
                      <a:endParaRPr lang="en-US" sz="16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276523">
                <a:tc>
                  <a:txBody>
                    <a:bodyPr/>
                    <a:lstStyle/>
                    <a:p>
                      <a:pPr indent="179705" algn="r" rtl="1">
                        <a:lnSpc>
                          <a:spcPct val="115000"/>
                        </a:lnSpc>
                        <a:spcAft>
                          <a:spcPts val="0"/>
                        </a:spcAft>
                      </a:pPr>
                      <a:r>
                        <a:rPr lang="ar-SA" sz="1600">
                          <a:latin typeface="Times New Roman"/>
                          <a:ea typeface="Calibri"/>
                          <a:cs typeface="B Lotus" pitchFamily="2" charset="-78"/>
                        </a:rPr>
                        <a:t>17</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600">
                          <a:latin typeface="Times New Roman"/>
                          <a:ea typeface="Calibri"/>
                          <a:cs typeface="B Lotus" pitchFamily="2" charset="-78"/>
                        </a:rPr>
                        <a:t>حسد</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600">
                          <a:latin typeface="Times New Roman"/>
                          <a:ea typeface="Calibri"/>
                          <a:cs typeface="B Lotus" pitchFamily="2" charset="-78"/>
                        </a:rPr>
                        <a:t>تعریف، آثار سوء آن وراه‏های درمان.</a:t>
                      </a:r>
                      <a:endParaRPr lang="en-US" sz="16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94362">
                <a:tc>
                  <a:txBody>
                    <a:bodyPr/>
                    <a:lstStyle/>
                    <a:p>
                      <a:pPr indent="179705" algn="r" rtl="1">
                        <a:lnSpc>
                          <a:spcPct val="115000"/>
                        </a:lnSpc>
                        <a:spcAft>
                          <a:spcPts val="0"/>
                        </a:spcAft>
                      </a:pPr>
                      <a:r>
                        <a:rPr lang="ar-SA" sz="1600">
                          <a:latin typeface="Times New Roman"/>
                          <a:ea typeface="Calibri"/>
                          <a:cs typeface="B Lotus" pitchFamily="2" charset="-78"/>
                        </a:rPr>
                        <a:t>18</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600">
                          <a:latin typeface="Times New Roman"/>
                          <a:ea typeface="Calibri"/>
                          <a:cs typeface="B Lotus" pitchFamily="2" charset="-78"/>
                        </a:rPr>
                        <a:t>قهر و آشتی</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600">
                          <a:latin typeface="Times New Roman"/>
                          <a:ea typeface="Calibri"/>
                          <a:cs typeface="B Lotus" pitchFamily="2" charset="-78"/>
                        </a:rPr>
                        <a:t>آثار مثبت و منفی و مدّت زمان آن.</a:t>
                      </a:r>
                      <a:endParaRPr lang="en-US" sz="16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405597">
                <a:tc>
                  <a:txBody>
                    <a:bodyPr/>
                    <a:lstStyle/>
                    <a:p>
                      <a:pPr indent="179705" algn="r" rtl="1">
                        <a:lnSpc>
                          <a:spcPct val="115000"/>
                        </a:lnSpc>
                        <a:spcAft>
                          <a:spcPts val="0"/>
                        </a:spcAft>
                      </a:pPr>
                      <a:r>
                        <a:rPr lang="ar-SA" sz="1600">
                          <a:latin typeface="Times New Roman"/>
                          <a:ea typeface="Calibri"/>
                          <a:cs typeface="B Lotus" pitchFamily="2" charset="-78"/>
                        </a:rPr>
                        <a:t>19</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600">
                          <a:latin typeface="Times New Roman"/>
                          <a:ea typeface="Calibri"/>
                          <a:cs typeface="B Lotus" pitchFamily="2" charset="-78"/>
                        </a:rPr>
                        <a:t>اضطراب</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600">
                          <a:latin typeface="Times New Roman"/>
                          <a:ea typeface="Calibri"/>
                          <a:cs typeface="B Lotus" pitchFamily="2" charset="-78"/>
                        </a:rPr>
                        <a:t>یعنی چه؟ چرا اضطراب؟ درمانش چگونه است؟ </a:t>
                      </a:r>
                      <a:endParaRPr lang="en-US" sz="16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50105">
                <a:tc>
                  <a:txBody>
                    <a:bodyPr/>
                    <a:lstStyle/>
                    <a:p>
                      <a:pPr indent="179705" algn="r" rtl="1">
                        <a:lnSpc>
                          <a:spcPct val="115000"/>
                        </a:lnSpc>
                        <a:spcAft>
                          <a:spcPts val="0"/>
                        </a:spcAft>
                      </a:pPr>
                      <a:r>
                        <a:rPr lang="ar-SA" sz="1600">
                          <a:latin typeface="Times New Roman"/>
                          <a:ea typeface="Calibri"/>
                          <a:cs typeface="B Lotus" pitchFamily="2" charset="-78"/>
                        </a:rPr>
                        <a:t>20</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indent="179705" algn="r" rtl="1">
                        <a:lnSpc>
                          <a:spcPct val="115000"/>
                        </a:lnSpc>
                        <a:spcAft>
                          <a:spcPts val="0"/>
                        </a:spcAft>
                      </a:pPr>
                      <a:r>
                        <a:rPr lang="ar-SA" sz="1600" dirty="0">
                          <a:latin typeface="Times New Roman"/>
                          <a:ea typeface="Calibri"/>
                          <a:cs typeface="B Lotus" pitchFamily="2" charset="-78"/>
                        </a:rPr>
                        <a:t>پرخاشگری</a:t>
                      </a:r>
                      <a:endParaRPr lang="en-US" sz="16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indent="179705" algn="r" rtl="1">
                        <a:lnSpc>
                          <a:spcPct val="115000"/>
                        </a:lnSpc>
                        <a:spcAft>
                          <a:spcPts val="0"/>
                        </a:spcAft>
                      </a:pPr>
                      <a:r>
                        <a:rPr lang="ar-SA" sz="1600" dirty="0">
                          <a:latin typeface="Times New Roman"/>
                          <a:ea typeface="Calibri"/>
                          <a:cs typeface="B Lotus" pitchFamily="2" charset="-78"/>
                        </a:rPr>
                        <a:t>یعنی چه؟ چرا پرخاش‏گری؟ درمانش چگونه است؟</a:t>
                      </a:r>
                      <a:endParaRPr lang="en-US" sz="1600" dirty="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bl>
          </a:graphicData>
        </a:graphic>
      </p:graphicFrame>
      <p:sp>
        <p:nvSpPr>
          <p:cNvPr id="17" name="Rounded Rectangle 16">
            <a:hlinkClick r:id="rId9" action="ppaction://hlinksldjump">
              <a:snd r:embed="rId5" name="thbad.wav"/>
            </a:hlinkClick>
            <a:hlinkHover r:id="" action="ppaction://noaction">
              <a:snd r:embed="rId6" name="0.wav"/>
            </a:hlinkHover>
          </p:cNvPr>
          <p:cNvSpPr/>
          <p:nvPr/>
        </p:nvSpPr>
        <p:spPr>
          <a:xfrm>
            <a:off x="157160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0" action="ppaction://hlinksldjump">
              <a:snd r:embed="rId5" name="thbad.wav"/>
            </a:hlinkClick>
            <a:hlinkHover r:id="" action="ppaction://noaction">
              <a:snd r:embed="rId6" name="0.wav"/>
            </a:hlinkHover>
          </p:cNvPr>
          <p:cNvSpPr/>
          <p:nvPr/>
        </p:nvSpPr>
        <p:spPr>
          <a:xfrm>
            <a:off x="1142976"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9" name="Rounded Rectangle 18">
            <a:hlinkClick r:id="rId11" action="ppaction://hlinksldjump">
              <a:snd r:embed="rId5" name="thbad.wav"/>
            </a:hlinkClick>
            <a:hlinkHover r:id="" action="ppaction://noaction">
              <a:snd r:embed="rId6" name="0.wav"/>
            </a:hlinkHover>
          </p:cNvPr>
          <p:cNvSpPr/>
          <p:nvPr/>
        </p:nvSpPr>
        <p:spPr>
          <a:xfrm>
            <a:off x="7143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20" name="Rounded Rectangle 19">
            <a:hlinkClick r:id="rId12" action="ppaction://hlinksldjump">
              <a:snd r:embed="rId5" name="thbad.wav"/>
            </a:hlinkClick>
            <a:hlinkHover r:id="" action="ppaction://noaction">
              <a:snd r:embed="rId6" name="0.wav"/>
            </a:hlinkHover>
          </p:cNvPr>
          <p:cNvSpPr/>
          <p:nvPr/>
        </p:nvSpPr>
        <p:spPr>
          <a:xfrm>
            <a:off x="28572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0-#ppt_w/2"/>
                                          </p:val>
                                        </p:tav>
                                        <p:tav tm="100000">
                                          <p:val>
                                            <p:strVal val="#ppt_x"/>
                                          </p:val>
                                        </p:tav>
                                      </p:tavLst>
                                    </p:anim>
                                    <p:anim calcmode="lin" valueType="num">
                                      <p:cBhvr additive="base">
                                        <p:cTn id="32" dur="1000" fill="hold"/>
                                        <p:tgtEl>
                                          <p:spTgt spid="17"/>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0-#ppt_w/2"/>
                                          </p:val>
                                        </p:tav>
                                        <p:tav tm="100000">
                                          <p:val>
                                            <p:strVal val="#ppt_x"/>
                                          </p:val>
                                        </p:tav>
                                      </p:tavLst>
                                    </p:anim>
                                    <p:anim calcmode="lin" valueType="num">
                                      <p:cBhvr additive="base">
                                        <p:cTn id="36" dur="1000" fill="hold"/>
                                        <p:tgtEl>
                                          <p:spTgt spid="18"/>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1000" fill="hold"/>
                                        <p:tgtEl>
                                          <p:spTgt spid="19"/>
                                        </p:tgtEl>
                                        <p:attrNameLst>
                                          <p:attrName>ppt_x</p:attrName>
                                        </p:attrNameLst>
                                      </p:cBhvr>
                                      <p:tavLst>
                                        <p:tav tm="0">
                                          <p:val>
                                            <p:strVal val="0-#ppt_w/2"/>
                                          </p:val>
                                        </p:tav>
                                        <p:tav tm="100000">
                                          <p:val>
                                            <p:strVal val="#ppt_x"/>
                                          </p:val>
                                        </p:tav>
                                      </p:tavLst>
                                    </p:anim>
                                    <p:anim calcmode="lin" valueType="num">
                                      <p:cBhvr additive="base">
                                        <p:cTn id="40" dur="1000" fill="hold"/>
                                        <p:tgtEl>
                                          <p:spTgt spid="19"/>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1000" fill="hold"/>
                                        <p:tgtEl>
                                          <p:spTgt spid="20"/>
                                        </p:tgtEl>
                                        <p:attrNameLst>
                                          <p:attrName>ppt_x</p:attrName>
                                        </p:attrNameLst>
                                      </p:cBhvr>
                                      <p:tavLst>
                                        <p:tav tm="0">
                                          <p:val>
                                            <p:strVal val="0-#ppt_w/2"/>
                                          </p:val>
                                        </p:tav>
                                        <p:tav tm="100000">
                                          <p:val>
                                            <p:strVal val="#ppt_x"/>
                                          </p:val>
                                        </p:tav>
                                      </p:tavLst>
                                    </p:anim>
                                    <p:anim calcmode="lin" valueType="num">
                                      <p:cBhvr additive="base">
                                        <p:cTn id="44" dur="1000" fill="hold"/>
                                        <p:tgtEl>
                                          <p:spTgt spid="20"/>
                                        </p:tgtEl>
                                        <p:attrNameLst>
                                          <p:attrName>ppt_y</p:attrName>
                                        </p:attrNameLst>
                                      </p:cBhvr>
                                      <p:tavLst>
                                        <p:tav tm="0">
                                          <p:val>
                                            <p:strVal val="#ppt_y"/>
                                          </p:val>
                                        </p:tav>
                                        <p:tav tm="100000">
                                          <p:val>
                                            <p:strVal val="#ppt_y"/>
                                          </p:val>
                                        </p:tav>
                                      </p:tavLst>
                                    </p:anim>
                                  </p:childTnLst>
                                </p:cTn>
                              </p:par>
                            </p:childTnLst>
                          </p:cTn>
                        </p:par>
                        <p:par>
                          <p:cTn id="45" fill="hold">
                            <p:stCondLst>
                              <p:cond delay="2000"/>
                            </p:stCondLst>
                            <p:childTnLst>
                              <p:par>
                                <p:cTn id="46" presetID="10" presetClass="entr" presetSubtype="0" fill="hold" nodeType="afterEffect">
                                  <p:stCondLst>
                                    <p:cond delay="0"/>
                                  </p:stCondLst>
                                  <p:childTnLst>
                                    <p:set>
                                      <p:cBhvr>
                                        <p:cTn id="47" dur="1" fill="hold">
                                          <p:stCondLst>
                                            <p:cond delay="0"/>
                                          </p:stCondLst>
                                        </p:cTn>
                                        <p:tgtEl>
                                          <p:spTgt spid="30"/>
                                        </p:tgtEl>
                                        <p:attrNameLst>
                                          <p:attrName>style.visibility</p:attrName>
                                        </p:attrNameLst>
                                      </p:cBhvr>
                                      <p:to>
                                        <p:strVal val="visible"/>
                                      </p:to>
                                    </p:set>
                                    <p:animEffect transition="in" filter="fade">
                                      <p:cBhvr>
                                        <p:cTn id="48" dur="1000"/>
                                        <p:tgtEl>
                                          <p:spTgt spid="30"/>
                                        </p:tgtEl>
                                      </p:cBhvr>
                                    </p:animEffect>
                                  </p:childTnLst>
                                </p:cTn>
                              </p:par>
                              <p:par>
                                <p:cTn id="49" presetID="10" presetClass="entr" presetSubtype="0" fill="hold" nodeType="withEffect">
                                  <p:stCondLst>
                                    <p:cond delay="0"/>
                                  </p:stCondLst>
                                  <p:childTnLst>
                                    <p:set>
                                      <p:cBhvr>
                                        <p:cTn id="50" dur="1" fill="hold">
                                          <p:stCondLst>
                                            <p:cond delay="0"/>
                                          </p:stCondLst>
                                        </p:cTn>
                                        <p:tgtEl>
                                          <p:spTgt spid="16"/>
                                        </p:tgtEl>
                                        <p:attrNameLst>
                                          <p:attrName>style.visibility</p:attrName>
                                        </p:attrNameLst>
                                      </p:cBhvr>
                                      <p:to>
                                        <p:strVal val="visible"/>
                                      </p:to>
                                    </p:set>
                                    <p:animEffect transition="in" filter="fade">
                                      <p:cBhvr>
                                        <p:cTn id="51" dur="1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7" grpId="0" animBg="1"/>
      <p:bldP spid="18" grpId="0" animBg="1"/>
      <p:bldP spid="19" grpId="0" animBg="1"/>
      <p:bldP spid="20" grpId="0" animBg="1"/>
    </p:bldLst>
  </p:timing>
</p:sld>
</file>

<file path=ppt/slides/slide351.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ar-SA"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موضوعات پیشنهادی، جهت تدریس با اولویت‌بندی</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1800" b="1" kern="1200" dirty="0" smtClean="0">
                          <a:solidFill>
                            <a:schemeClr val="tx1"/>
                          </a:solidFill>
                          <a:latin typeface="+mn-lt"/>
                          <a:ea typeface="+mn-ea"/>
                          <a:cs typeface="B Lotus" pitchFamily="2" charset="-78"/>
                        </a:rPr>
                        <a:t>اخــــــلاق</a:t>
                      </a:r>
                      <a:endParaRPr lang="en-US" sz="1800" b="1" kern="1200" dirty="0" smtClean="0">
                        <a:solidFill>
                          <a:schemeClr val="tx1"/>
                        </a:solidFill>
                        <a:latin typeface="+mn-lt"/>
                        <a:ea typeface="+mn-ea"/>
                        <a:cs typeface="B Lotus" pitchFamily="2" charset="-78"/>
                      </a:endParaRPr>
                    </a:p>
                    <a:p>
                      <a:pPr algn="just" rtl="1">
                        <a:lnSpc>
                          <a:spcPct val="150000"/>
                        </a:lnSpc>
                      </a:pPr>
                      <a:endParaRPr lang="en-US" sz="18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234384" y="122418"/>
            <a:ext cx="2110585"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سی ام</a:t>
            </a:r>
          </a:p>
          <a:p>
            <a:pPr algn="ctr"/>
            <a:r>
              <a:rPr lang="fa-IR" sz="1700" b="1" dirty="0" smtClean="0">
                <a:effectLst>
                  <a:glow rad="101600">
                    <a:schemeClr val="accent3">
                      <a:satMod val="175000"/>
                      <a:alpha val="40000"/>
                    </a:schemeClr>
                  </a:glow>
                </a:effectLst>
                <a:cs typeface="B Mitra" pitchFamily="2" charset="-78"/>
              </a:rPr>
              <a:t>اهداف انتقال مفاهیم دینی</a:t>
            </a:r>
          </a:p>
        </p:txBody>
      </p:sp>
      <p:sp>
        <p:nvSpPr>
          <p:cNvPr id="303105" name="Rectangle 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03108" name="Rectangle 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graphicFrame>
        <p:nvGraphicFramePr>
          <p:cNvPr id="16" name="Table 15"/>
          <p:cNvGraphicFramePr>
            <a:graphicFrameLocks noGrp="1"/>
          </p:cNvGraphicFramePr>
          <p:nvPr/>
        </p:nvGraphicFramePr>
        <p:xfrm>
          <a:off x="392877" y="1731925"/>
          <a:ext cx="8358246" cy="4813611"/>
        </p:xfrm>
        <a:graphic>
          <a:graphicData uri="http://schemas.openxmlformats.org/drawingml/2006/table">
            <a:tbl>
              <a:tblPr rtl="1"/>
              <a:tblGrid>
                <a:gridCol w="717358"/>
                <a:gridCol w="2711027"/>
                <a:gridCol w="4929861"/>
              </a:tblGrid>
              <a:tr h="306528">
                <a:tc gridSpan="2">
                  <a:txBody>
                    <a:bodyPr/>
                    <a:lstStyle/>
                    <a:p>
                      <a:pPr algn="ctr" rtl="1">
                        <a:lnSpc>
                          <a:spcPct val="115000"/>
                        </a:lnSpc>
                        <a:spcAft>
                          <a:spcPts val="0"/>
                        </a:spcAft>
                      </a:pPr>
                      <a:r>
                        <a:rPr lang="ar-SA" sz="1800" dirty="0">
                          <a:latin typeface="Times New Roman"/>
                          <a:ea typeface="Calibri"/>
                          <a:cs typeface="B Lotus" pitchFamily="2" charset="-78"/>
                        </a:rPr>
                        <a:t>موضوع کلّی: اخلاق</a:t>
                      </a:r>
                      <a:endParaRPr lang="en-US" sz="1800" dirty="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hMerge="1">
                  <a:txBody>
                    <a:bodyPr/>
                    <a:lstStyle/>
                    <a:p>
                      <a:pPr rtl="1"/>
                      <a:endParaRPr lang="fa-IR"/>
                    </a:p>
                  </a:txBody>
                  <a:tcPr/>
                </a:tc>
                <a:tc>
                  <a:txBody>
                    <a:bodyPr/>
                    <a:lstStyle/>
                    <a:p>
                      <a:pPr algn="ctr" rtl="1">
                        <a:lnSpc>
                          <a:spcPct val="115000"/>
                        </a:lnSpc>
                        <a:spcAft>
                          <a:spcPts val="0"/>
                        </a:spcAft>
                      </a:pPr>
                      <a:r>
                        <a:rPr lang="ar-SA" sz="1800">
                          <a:latin typeface="Times New Roman"/>
                          <a:ea typeface="Calibri"/>
                          <a:cs typeface="B Lotus" pitchFamily="2" charset="-78"/>
                        </a:rPr>
                        <a:t>مقطع: دبیرستان</a:t>
                      </a:r>
                      <a:endParaRPr lang="en-US" sz="18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r>
              <a:tr h="412580">
                <a:tc>
                  <a:txBody>
                    <a:bodyPr/>
                    <a:lstStyle/>
                    <a:p>
                      <a:pPr algn="ctr" rtl="1">
                        <a:lnSpc>
                          <a:spcPct val="115000"/>
                        </a:lnSpc>
                        <a:spcAft>
                          <a:spcPts val="0"/>
                        </a:spcAft>
                      </a:pPr>
                      <a:r>
                        <a:rPr lang="ar-SA" sz="1800">
                          <a:latin typeface="Times New Roman"/>
                          <a:ea typeface="Calibri"/>
                          <a:cs typeface="B Lotus" pitchFamily="2" charset="-78"/>
                        </a:rPr>
                        <a:t>ردیف</a:t>
                      </a:r>
                      <a:endParaRPr lang="en-US" sz="1800">
                        <a:latin typeface="Times New Roman"/>
                        <a:ea typeface="Calibri"/>
                        <a:cs typeface="B Lotus" pitchFamily="2" charset="-78"/>
                      </a:endParaRPr>
                    </a:p>
                  </a:txBody>
                  <a:tcPr marL="68580" marR="68580" marT="0" marB="0" vert="vert27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ctr" rtl="1">
                        <a:lnSpc>
                          <a:spcPct val="115000"/>
                        </a:lnSpc>
                        <a:spcAft>
                          <a:spcPts val="0"/>
                        </a:spcAft>
                      </a:pPr>
                      <a:r>
                        <a:rPr lang="ar-SA" sz="1800" dirty="0">
                          <a:latin typeface="Times New Roman"/>
                          <a:ea typeface="Calibri"/>
                          <a:cs typeface="B Lotus" pitchFamily="2" charset="-78"/>
                        </a:rPr>
                        <a:t>ترتیب دروس</a:t>
                      </a:r>
                      <a:endParaRPr lang="en-US" sz="18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ctr" rtl="1">
                        <a:lnSpc>
                          <a:spcPct val="115000"/>
                        </a:lnSpc>
                        <a:spcAft>
                          <a:spcPts val="0"/>
                        </a:spcAft>
                      </a:pPr>
                      <a:r>
                        <a:rPr lang="ar-SA" sz="1800">
                          <a:latin typeface="Times New Roman"/>
                          <a:ea typeface="Calibri"/>
                          <a:cs typeface="B Lotus" pitchFamily="2" charset="-78"/>
                        </a:rPr>
                        <a:t>ریز موضوعات</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06528">
                <a:tc>
                  <a:txBody>
                    <a:bodyPr/>
                    <a:lstStyle/>
                    <a:p>
                      <a:pPr algn="r" rtl="1">
                        <a:lnSpc>
                          <a:spcPct val="115000"/>
                        </a:lnSpc>
                        <a:spcAft>
                          <a:spcPts val="0"/>
                        </a:spcAft>
                      </a:pPr>
                      <a:r>
                        <a:rPr lang="ar-SA" sz="1800">
                          <a:latin typeface="Times New Roman"/>
                          <a:ea typeface="Calibri"/>
                          <a:cs typeface="B Lotus" pitchFamily="2" charset="-78"/>
                        </a:rPr>
                        <a:t>1</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حق الله</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a:latin typeface="Times New Roman"/>
                          <a:ea typeface="Calibri"/>
                          <a:cs typeface="B Lotus" pitchFamily="2" charset="-78"/>
                        </a:rPr>
                        <a:t>تعریف، راه‏های جبران آن</a:t>
                      </a:r>
                      <a:endParaRPr lang="en-US" sz="18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509114">
                <a:tc>
                  <a:txBody>
                    <a:bodyPr/>
                    <a:lstStyle/>
                    <a:p>
                      <a:pPr algn="r" rtl="1">
                        <a:lnSpc>
                          <a:spcPct val="115000"/>
                        </a:lnSpc>
                        <a:spcAft>
                          <a:spcPts val="0"/>
                        </a:spcAft>
                      </a:pPr>
                      <a:r>
                        <a:rPr lang="ar-SA" sz="1800">
                          <a:latin typeface="Times New Roman"/>
                          <a:ea typeface="Calibri"/>
                          <a:cs typeface="B Lotus" pitchFamily="2" charset="-78"/>
                        </a:rPr>
                        <a:t>2</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حق النّاس</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a:latin typeface="Times New Roman"/>
                          <a:ea typeface="Calibri"/>
                          <a:cs typeface="B Lotus" pitchFamily="2" charset="-78"/>
                        </a:rPr>
                        <a:t>تعریف، راه‏های جبران آن</a:t>
                      </a:r>
                      <a:endParaRPr lang="en-US" sz="18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73378">
                <a:tc>
                  <a:txBody>
                    <a:bodyPr/>
                    <a:lstStyle/>
                    <a:p>
                      <a:pPr algn="r" rtl="1">
                        <a:lnSpc>
                          <a:spcPct val="115000"/>
                        </a:lnSpc>
                        <a:spcAft>
                          <a:spcPts val="0"/>
                        </a:spcAft>
                      </a:pPr>
                      <a:r>
                        <a:rPr lang="ar-SA" sz="1800">
                          <a:latin typeface="Times New Roman"/>
                          <a:ea typeface="Calibri"/>
                          <a:cs typeface="B Lotus" pitchFamily="2" charset="-78"/>
                        </a:rPr>
                        <a:t>3</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اخلاص</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a:latin typeface="Times New Roman"/>
                          <a:ea typeface="Calibri"/>
                          <a:cs typeface="B Lotus" pitchFamily="2" charset="-78"/>
                        </a:rPr>
                        <a:t>تعریف، راه‏های رسیدن به اخلاص</a:t>
                      </a:r>
                      <a:endParaRPr lang="en-US" sz="18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73378">
                <a:tc>
                  <a:txBody>
                    <a:bodyPr/>
                    <a:lstStyle/>
                    <a:p>
                      <a:pPr algn="r" rtl="1">
                        <a:lnSpc>
                          <a:spcPct val="115000"/>
                        </a:lnSpc>
                        <a:spcAft>
                          <a:spcPts val="0"/>
                        </a:spcAft>
                      </a:pPr>
                      <a:r>
                        <a:rPr lang="ar-SA" sz="1800">
                          <a:latin typeface="Times New Roman"/>
                          <a:ea typeface="Calibri"/>
                          <a:cs typeface="B Lotus" pitchFamily="2" charset="-78"/>
                        </a:rPr>
                        <a:t>4</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ایمان</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a:latin typeface="Times New Roman"/>
                          <a:ea typeface="Calibri"/>
                          <a:cs typeface="B Lotus" pitchFamily="2" charset="-78"/>
                        </a:rPr>
                        <a:t>مراتب ایمان و راه‏های تقویت آن</a:t>
                      </a:r>
                      <a:endParaRPr lang="en-US" sz="18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73378">
                <a:tc>
                  <a:txBody>
                    <a:bodyPr/>
                    <a:lstStyle/>
                    <a:p>
                      <a:pPr algn="r" rtl="1">
                        <a:lnSpc>
                          <a:spcPct val="115000"/>
                        </a:lnSpc>
                        <a:spcAft>
                          <a:spcPts val="0"/>
                        </a:spcAft>
                      </a:pPr>
                      <a:r>
                        <a:rPr lang="ar-SA" sz="1800">
                          <a:latin typeface="Times New Roman"/>
                          <a:ea typeface="Calibri"/>
                          <a:cs typeface="B Lotus" pitchFamily="2" charset="-78"/>
                        </a:rPr>
                        <a:t>5</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تقوا </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a:latin typeface="Times New Roman"/>
                          <a:ea typeface="Calibri"/>
                          <a:cs typeface="B Lotus" pitchFamily="2" charset="-78"/>
                        </a:rPr>
                        <a:t>تقوا زمینه‌ساز بهره‌مندی از بصیرت</a:t>
                      </a:r>
                      <a:endParaRPr lang="en-US" sz="18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509114">
                <a:tc>
                  <a:txBody>
                    <a:bodyPr/>
                    <a:lstStyle/>
                    <a:p>
                      <a:pPr algn="r" rtl="1">
                        <a:lnSpc>
                          <a:spcPct val="115000"/>
                        </a:lnSpc>
                        <a:spcAft>
                          <a:spcPts val="0"/>
                        </a:spcAft>
                      </a:pPr>
                      <a:r>
                        <a:rPr lang="ar-SA" sz="1800">
                          <a:latin typeface="Times New Roman"/>
                          <a:ea typeface="Calibri"/>
                          <a:cs typeface="B Lotus" pitchFamily="2" charset="-78"/>
                        </a:rPr>
                        <a:t>6</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توبه</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a:latin typeface="Times New Roman"/>
                          <a:ea typeface="Calibri"/>
                          <a:cs typeface="B Lotus" pitchFamily="2" charset="-78"/>
                        </a:rPr>
                        <a:t>راه جبران حق الله، راه‏های توبه، آثار توبه</a:t>
                      </a:r>
                      <a:endParaRPr lang="en-US" sz="18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06528">
                <a:tc>
                  <a:txBody>
                    <a:bodyPr/>
                    <a:lstStyle/>
                    <a:p>
                      <a:pPr algn="r" rtl="1">
                        <a:lnSpc>
                          <a:spcPct val="115000"/>
                        </a:lnSpc>
                        <a:spcAft>
                          <a:spcPts val="0"/>
                        </a:spcAft>
                      </a:pPr>
                      <a:r>
                        <a:rPr lang="ar-SA" sz="1800">
                          <a:latin typeface="Times New Roman"/>
                          <a:ea typeface="Calibri"/>
                          <a:cs typeface="B Lotus" pitchFamily="2" charset="-78"/>
                        </a:rPr>
                        <a:t>7</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عقل </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a:latin typeface="Times New Roman"/>
                          <a:ea typeface="Calibri"/>
                          <a:cs typeface="B Lotus" pitchFamily="2" charset="-78"/>
                        </a:rPr>
                        <a:t>عقل حجّت دوم خدا بر انسان، پیروی از عقل</a:t>
                      </a:r>
                      <a:endParaRPr lang="en-US" sz="18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63035">
                <a:tc>
                  <a:txBody>
                    <a:bodyPr/>
                    <a:lstStyle/>
                    <a:p>
                      <a:pPr algn="r" rtl="1">
                        <a:lnSpc>
                          <a:spcPct val="115000"/>
                        </a:lnSpc>
                        <a:spcAft>
                          <a:spcPts val="0"/>
                        </a:spcAft>
                      </a:pPr>
                      <a:r>
                        <a:rPr lang="ar-SA" sz="1800">
                          <a:latin typeface="Times New Roman"/>
                          <a:ea typeface="Calibri"/>
                          <a:cs typeface="B Lotus" pitchFamily="2" charset="-78"/>
                        </a:rPr>
                        <a:t>8</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خودشناسی و اعتماد به نفس</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a:latin typeface="Times New Roman"/>
                          <a:ea typeface="Calibri"/>
                          <a:cs typeface="B Lotus" pitchFamily="2" charset="-78"/>
                        </a:rPr>
                        <a:t>شناخت خود، از کجا؟ به کجا؟ برای چه؟  </a:t>
                      </a:r>
                      <a:endParaRPr lang="en-US" sz="18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613055">
                <a:tc>
                  <a:txBody>
                    <a:bodyPr/>
                    <a:lstStyle/>
                    <a:p>
                      <a:pPr algn="r" rtl="1">
                        <a:lnSpc>
                          <a:spcPct val="115000"/>
                        </a:lnSpc>
                        <a:spcAft>
                          <a:spcPts val="0"/>
                        </a:spcAft>
                      </a:pPr>
                      <a:r>
                        <a:rPr lang="ar-SA" sz="1800">
                          <a:latin typeface="Times New Roman"/>
                          <a:ea typeface="Calibri"/>
                          <a:cs typeface="B Lotus" pitchFamily="2" charset="-78"/>
                        </a:rPr>
                        <a:t>9</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خود باختگی </a:t>
                      </a:r>
                      <a:endParaRPr lang="en-US" sz="1800">
                        <a:latin typeface="Times New Roman"/>
                        <a:ea typeface="Calibri"/>
                        <a:cs typeface="B Lotus" pitchFamily="2" charset="-78"/>
                      </a:endParaRPr>
                    </a:p>
                    <a:p>
                      <a:pPr algn="r" rtl="1">
                        <a:lnSpc>
                          <a:spcPct val="115000"/>
                        </a:lnSpc>
                        <a:spcAft>
                          <a:spcPts val="0"/>
                        </a:spcAft>
                      </a:pPr>
                      <a:r>
                        <a:rPr lang="ar-SA" sz="1800">
                          <a:latin typeface="Times New Roman"/>
                          <a:ea typeface="Calibri"/>
                          <a:cs typeface="B Lotus" pitchFamily="2" charset="-78"/>
                        </a:rPr>
                        <a:t>و خود پسندی</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a:latin typeface="Times New Roman"/>
                          <a:ea typeface="Calibri"/>
                          <a:cs typeface="B Lotus" pitchFamily="2" charset="-78"/>
                        </a:rPr>
                        <a:t>خود کم‌بینی، آثار منفی آن</a:t>
                      </a:r>
                      <a:endParaRPr lang="en-US" sz="1800">
                        <a:latin typeface="Times New Roman"/>
                        <a:ea typeface="Calibri"/>
                        <a:cs typeface="B Lotus" pitchFamily="2" charset="-78"/>
                      </a:endParaRPr>
                    </a:p>
                    <a:p>
                      <a:pPr algn="r" rtl="1">
                        <a:lnSpc>
                          <a:spcPct val="115000"/>
                        </a:lnSpc>
                        <a:spcAft>
                          <a:spcPts val="0"/>
                        </a:spcAft>
                      </a:pPr>
                      <a:r>
                        <a:rPr lang="ar-SA" sz="1800">
                          <a:latin typeface="Times New Roman"/>
                          <a:ea typeface="Calibri"/>
                          <a:cs typeface="B Lotus" pitchFamily="2" charset="-78"/>
                        </a:rPr>
                        <a:t>غرور و تکبّر و آثار منفی آن</a:t>
                      </a:r>
                      <a:endParaRPr lang="en-US" sz="180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22294">
                <a:tc>
                  <a:txBody>
                    <a:bodyPr/>
                    <a:lstStyle/>
                    <a:p>
                      <a:pPr algn="r" rtl="1">
                        <a:lnSpc>
                          <a:spcPct val="115000"/>
                        </a:lnSpc>
                        <a:spcAft>
                          <a:spcPts val="0"/>
                        </a:spcAft>
                      </a:pPr>
                      <a:r>
                        <a:rPr lang="ar-SA" sz="1800">
                          <a:latin typeface="Times New Roman"/>
                          <a:ea typeface="Calibri"/>
                          <a:cs typeface="B Lotus" pitchFamily="2" charset="-78"/>
                        </a:rPr>
                        <a:t>10</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dirty="0">
                          <a:latin typeface="Times New Roman"/>
                          <a:ea typeface="Calibri"/>
                          <a:cs typeface="B Lotus" pitchFamily="2" charset="-78"/>
                        </a:rPr>
                        <a:t>خود سازی</a:t>
                      </a:r>
                      <a:endParaRPr lang="en-US" sz="18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dirty="0">
                          <a:latin typeface="Times New Roman"/>
                          <a:ea typeface="Calibri"/>
                          <a:cs typeface="B Lotus" pitchFamily="2" charset="-78"/>
                        </a:rPr>
                        <a:t>شرایط و چگونگی</a:t>
                      </a:r>
                      <a:endParaRPr lang="en-US" sz="1800" dirty="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bl>
          </a:graphicData>
        </a:graphic>
      </p:graphicFrame>
      <p:sp>
        <p:nvSpPr>
          <p:cNvPr id="11" name="Rounded Rectangle 10">
            <a:hlinkClick r:id="rId9" action="ppaction://hlinksldjump">
              <a:snd r:embed="rId5" name="thbad.wav"/>
            </a:hlinkClick>
            <a:hlinkHover r:id="" action="ppaction://noaction">
              <a:snd r:embed="rId6" name="0.wav"/>
            </a:hlinkHover>
          </p:cNvPr>
          <p:cNvSpPr/>
          <p:nvPr/>
        </p:nvSpPr>
        <p:spPr>
          <a:xfrm>
            <a:off x="157160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0" action="ppaction://hlinksldjump">
              <a:snd r:embed="rId5" name="thbad.wav"/>
            </a:hlinkClick>
            <a:hlinkHover r:id="" action="ppaction://noaction">
              <a:snd r:embed="rId6" name="0.wav"/>
            </a:hlinkHover>
          </p:cNvPr>
          <p:cNvSpPr/>
          <p:nvPr/>
        </p:nvSpPr>
        <p:spPr>
          <a:xfrm>
            <a:off x="114297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1" action="ppaction://hlinksldjump">
              <a:snd r:embed="rId5" name="thbad.wav"/>
            </a:hlinkClick>
            <a:hlinkHover r:id="" action="ppaction://noaction">
              <a:snd r:embed="rId6" name="0.wav"/>
            </a:hlinkHover>
          </p:cNvPr>
          <p:cNvSpPr/>
          <p:nvPr/>
        </p:nvSpPr>
        <p:spPr>
          <a:xfrm>
            <a:off x="714348"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2" action="ppaction://hlinksldjump">
              <a:snd r:embed="rId5" name="thbad.wav"/>
            </a:hlinkClick>
            <a:hlinkHover r:id="" action="ppaction://noaction">
              <a:snd r:embed="rId6" name="0.wav"/>
            </a:hlinkHover>
          </p:cNvPr>
          <p:cNvSpPr/>
          <p:nvPr/>
        </p:nvSpPr>
        <p:spPr>
          <a:xfrm>
            <a:off x="28572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additive="base">
                                        <p:cTn id="31" dur="1000" fill="hold"/>
                                        <p:tgtEl>
                                          <p:spTgt spid="11"/>
                                        </p:tgtEl>
                                        <p:attrNameLst>
                                          <p:attrName>ppt_x</p:attrName>
                                        </p:attrNameLst>
                                      </p:cBhvr>
                                      <p:tavLst>
                                        <p:tav tm="0">
                                          <p:val>
                                            <p:strVal val="0-#ppt_w/2"/>
                                          </p:val>
                                        </p:tav>
                                        <p:tav tm="100000">
                                          <p:val>
                                            <p:strVal val="#ppt_x"/>
                                          </p:val>
                                        </p:tav>
                                      </p:tavLst>
                                    </p:anim>
                                    <p:anim calcmode="lin" valueType="num">
                                      <p:cBhvr additive="base">
                                        <p:cTn id="32" dur="1000" fill="hold"/>
                                        <p:tgtEl>
                                          <p:spTgt spid="11"/>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 calcmode="lin" valueType="num">
                                      <p:cBhvr additive="base">
                                        <p:cTn id="35" dur="1000" fill="hold"/>
                                        <p:tgtEl>
                                          <p:spTgt spid="12"/>
                                        </p:tgtEl>
                                        <p:attrNameLst>
                                          <p:attrName>ppt_x</p:attrName>
                                        </p:attrNameLst>
                                      </p:cBhvr>
                                      <p:tavLst>
                                        <p:tav tm="0">
                                          <p:val>
                                            <p:strVal val="0-#ppt_w/2"/>
                                          </p:val>
                                        </p:tav>
                                        <p:tav tm="100000">
                                          <p:val>
                                            <p:strVal val="#ppt_x"/>
                                          </p:val>
                                        </p:tav>
                                      </p:tavLst>
                                    </p:anim>
                                    <p:anim calcmode="lin" valueType="num">
                                      <p:cBhvr additive="base">
                                        <p:cTn id="36" dur="1000" fill="hold"/>
                                        <p:tgtEl>
                                          <p:spTgt spid="12"/>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3"/>
                                        </p:tgtEl>
                                        <p:attrNameLst>
                                          <p:attrName>style.visibility</p:attrName>
                                        </p:attrNameLst>
                                      </p:cBhvr>
                                      <p:to>
                                        <p:strVal val="visible"/>
                                      </p:to>
                                    </p:set>
                                    <p:anim calcmode="lin" valueType="num">
                                      <p:cBhvr additive="base">
                                        <p:cTn id="39" dur="1000" fill="hold"/>
                                        <p:tgtEl>
                                          <p:spTgt spid="13"/>
                                        </p:tgtEl>
                                        <p:attrNameLst>
                                          <p:attrName>ppt_x</p:attrName>
                                        </p:attrNameLst>
                                      </p:cBhvr>
                                      <p:tavLst>
                                        <p:tav tm="0">
                                          <p:val>
                                            <p:strVal val="0-#ppt_w/2"/>
                                          </p:val>
                                        </p:tav>
                                        <p:tav tm="100000">
                                          <p:val>
                                            <p:strVal val="#ppt_x"/>
                                          </p:val>
                                        </p:tav>
                                      </p:tavLst>
                                    </p:anim>
                                    <p:anim calcmode="lin" valueType="num">
                                      <p:cBhvr additive="base">
                                        <p:cTn id="40" dur="1000" fill="hold"/>
                                        <p:tgtEl>
                                          <p:spTgt spid="13"/>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4"/>
                                        </p:tgtEl>
                                        <p:attrNameLst>
                                          <p:attrName>style.visibility</p:attrName>
                                        </p:attrNameLst>
                                      </p:cBhvr>
                                      <p:to>
                                        <p:strVal val="visible"/>
                                      </p:to>
                                    </p:set>
                                    <p:anim calcmode="lin" valueType="num">
                                      <p:cBhvr additive="base">
                                        <p:cTn id="43" dur="1000" fill="hold"/>
                                        <p:tgtEl>
                                          <p:spTgt spid="14"/>
                                        </p:tgtEl>
                                        <p:attrNameLst>
                                          <p:attrName>ppt_x</p:attrName>
                                        </p:attrNameLst>
                                      </p:cBhvr>
                                      <p:tavLst>
                                        <p:tav tm="0">
                                          <p:val>
                                            <p:strVal val="0-#ppt_w/2"/>
                                          </p:val>
                                        </p:tav>
                                        <p:tav tm="100000">
                                          <p:val>
                                            <p:strVal val="#ppt_x"/>
                                          </p:val>
                                        </p:tav>
                                      </p:tavLst>
                                    </p:anim>
                                    <p:anim calcmode="lin" valueType="num">
                                      <p:cBhvr additive="base">
                                        <p:cTn id="44" dur="1000" fill="hold"/>
                                        <p:tgtEl>
                                          <p:spTgt spid="14"/>
                                        </p:tgtEl>
                                        <p:attrNameLst>
                                          <p:attrName>ppt_y</p:attrName>
                                        </p:attrNameLst>
                                      </p:cBhvr>
                                      <p:tavLst>
                                        <p:tav tm="0">
                                          <p:val>
                                            <p:strVal val="#ppt_y"/>
                                          </p:val>
                                        </p:tav>
                                        <p:tav tm="100000">
                                          <p:val>
                                            <p:strVal val="#ppt_y"/>
                                          </p:val>
                                        </p:tav>
                                      </p:tavLst>
                                    </p:anim>
                                  </p:childTnLst>
                                </p:cTn>
                              </p:par>
                            </p:childTnLst>
                          </p:cTn>
                        </p:par>
                        <p:par>
                          <p:cTn id="45" fill="hold">
                            <p:stCondLst>
                              <p:cond delay="2000"/>
                            </p:stCondLst>
                            <p:childTnLst>
                              <p:par>
                                <p:cTn id="46" presetID="10" presetClass="entr" presetSubtype="0" fill="hold" nodeType="afterEffect">
                                  <p:stCondLst>
                                    <p:cond delay="0"/>
                                  </p:stCondLst>
                                  <p:childTnLst>
                                    <p:set>
                                      <p:cBhvr>
                                        <p:cTn id="47" dur="1" fill="hold">
                                          <p:stCondLst>
                                            <p:cond delay="0"/>
                                          </p:stCondLst>
                                        </p:cTn>
                                        <p:tgtEl>
                                          <p:spTgt spid="30"/>
                                        </p:tgtEl>
                                        <p:attrNameLst>
                                          <p:attrName>style.visibility</p:attrName>
                                        </p:attrNameLst>
                                      </p:cBhvr>
                                      <p:to>
                                        <p:strVal val="visible"/>
                                      </p:to>
                                    </p:set>
                                    <p:animEffect transition="in" filter="fade">
                                      <p:cBhvr>
                                        <p:cTn id="48" dur="1000"/>
                                        <p:tgtEl>
                                          <p:spTgt spid="30"/>
                                        </p:tgtEl>
                                      </p:cBhvr>
                                    </p:animEffect>
                                  </p:childTnLst>
                                </p:cTn>
                              </p:par>
                              <p:par>
                                <p:cTn id="49" presetID="10" presetClass="entr" presetSubtype="0" fill="hold" nodeType="withEffect">
                                  <p:stCondLst>
                                    <p:cond delay="0"/>
                                  </p:stCondLst>
                                  <p:childTnLst>
                                    <p:set>
                                      <p:cBhvr>
                                        <p:cTn id="50" dur="1" fill="hold">
                                          <p:stCondLst>
                                            <p:cond delay="0"/>
                                          </p:stCondLst>
                                        </p:cTn>
                                        <p:tgtEl>
                                          <p:spTgt spid="16"/>
                                        </p:tgtEl>
                                        <p:attrNameLst>
                                          <p:attrName>style.visibility</p:attrName>
                                        </p:attrNameLst>
                                      </p:cBhvr>
                                      <p:to>
                                        <p:strVal val="visible"/>
                                      </p:to>
                                    </p:set>
                                    <p:animEffect transition="in" filter="fade">
                                      <p:cBhvr>
                                        <p:cTn id="51" dur="1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1" grpId="0" animBg="1"/>
      <p:bldP spid="12" grpId="0" animBg="1"/>
      <p:bldP spid="13" grpId="0" animBg="1"/>
      <p:bldP spid="14" grpId="0" animBg="1"/>
    </p:bldLst>
  </p:timing>
</p:sld>
</file>

<file path=ppt/slides/slide352.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1600" b="1" kern="1200" dirty="0" smtClean="0">
                        <a:solidFill>
                          <a:schemeClr val="tx1"/>
                        </a:solidFill>
                        <a:latin typeface="+mn-lt"/>
                        <a:ea typeface="+mn-ea"/>
                        <a:cs typeface="B Lotus" pitchFamily="2" charset="-78"/>
                      </a:endParaRPr>
                    </a:p>
                    <a:p>
                      <a:pPr algn="just" rtl="1">
                        <a:lnSpc>
                          <a:spcPct val="150000"/>
                        </a:lnSpc>
                      </a:pPr>
                      <a:endParaRPr lang="fa-IR" sz="1600" b="1" kern="1200" dirty="0" smtClean="0">
                        <a:solidFill>
                          <a:schemeClr val="tx1"/>
                        </a:solidFill>
                        <a:latin typeface="+mn-lt"/>
                        <a:ea typeface="+mn-ea"/>
                        <a:cs typeface="B Lotus" pitchFamily="2" charset="-78"/>
                      </a:endParaRPr>
                    </a:p>
                    <a:p>
                      <a:pPr algn="just" rtl="1">
                        <a:lnSpc>
                          <a:spcPct val="150000"/>
                        </a:lnSpc>
                      </a:pPr>
                      <a:endParaRPr lang="fa-IR" sz="1600" b="1" kern="1200" dirty="0" smtClean="0">
                        <a:solidFill>
                          <a:schemeClr val="tx1"/>
                        </a:solidFill>
                        <a:latin typeface="+mn-lt"/>
                        <a:ea typeface="+mn-ea"/>
                        <a:cs typeface="B Lotus" pitchFamily="2" charset="-78"/>
                      </a:endParaRPr>
                    </a:p>
                    <a:p>
                      <a:pPr algn="just" rtl="1">
                        <a:lnSpc>
                          <a:spcPct val="150000"/>
                        </a:lnSpc>
                      </a:pPr>
                      <a:endParaRPr lang="fa-IR" sz="1600" b="1" kern="1200" dirty="0" smtClean="0">
                        <a:solidFill>
                          <a:schemeClr val="tx1"/>
                        </a:solidFill>
                        <a:latin typeface="+mn-lt"/>
                        <a:ea typeface="+mn-ea"/>
                        <a:cs typeface="B Lotus" pitchFamily="2" charset="-78"/>
                      </a:endParaRPr>
                    </a:p>
                    <a:p>
                      <a:pPr algn="just" rtl="1">
                        <a:lnSpc>
                          <a:spcPct val="150000"/>
                        </a:lnSpc>
                      </a:pPr>
                      <a:endParaRPr lang="fa-IR" sz="1600" b="1" kern="1200" dirty="0" smtClean="0">
                        <a:solidFill>
                          <a:schemeClr val="tx1"/>
                        </a:solidFill>
                        <a:latin typeface="+mn-lt"/>
                        <a:ea typeface="+mn-ea"/>
                        <a:cs typeface="B Lotus" pitchFamily="2" charset="-78"/>
                      </a:endParaRPr>
                    </a:p>
                    <a:p>
                      <a:pPr algn="just" rtl="1">
                        <a:lnSpc>
                          <a:spcPct val="150000"/>
                        </a:lnSpc>
                      </a:pPr>
                      <a:endParaRPr lang="fa-IR" sz="1600" b="1" kern="1200" dirty="0" smtClean="0">
                        <a:solidFill>
                          <a:schemeClr val="tx1"/>
                        </a:solidFill>
                        <a:latin typeface="+mn-lt"/>
                        <a:ea typeface="+mn-ea"/>
                        <a:cs typeface="B Lotus" pitchFamily="2" charset="-78"/>
                      </a:endParaRPr>
                    </a:p>
                    <a:p>
                      <a:pPr algn="just" rtl="1">
                        <a:lnSpc>
                          <a:spcPct val="150000"/>
                        </a:lnSpc>
                      </a:pPr>
                      <a:endParaRPr lang="fa-IR" sz="1600" b="1" kern="1200" dirty="0" smtClean="0">
                        <a:solidFill>
                          <a:schemeClr val="tx1"/>
                        </a:solidFill>
                        <a:latin typeface="+mn-lt"/>
                        <a:ea typeface="+mn-ea"/>
                        <a:cs typeface="B Lotus" pitchFamily="2" charset="-78"/>
                      </a:endParaRPr>
                    </a:p>
                    <a:p>
                      <a:pPr algn="just" rtl="1">
                        <a:lnSpc>
                          <a:spcPct val="150000"/>
                        </a:lnSpc>
                      </a:pPr>
                      <a:endParaRPr lang="fa-IR" sz="1600" b="1" kern="1200" dirty="0" smtClean="0">
                        <a:solidFill>
                          <a:schemeClr val="tx1"/>
                        </a:solidFill>
                        <a:latin typeface="+mn-lt"/>
                        <a:ea typeface="+mn-ea"/>
                        <a:cs typeface="B Lotus" pitchFamily="2" charset="-78"/>
                      </a:endParaRPr>
                    </a:p>
                    <a:p>
                      <a:pPr algn="just" rtl="1">
                        <a:lnSpc>
                          <a:spcPct val="150000"/>
                        </a:lnSpc>
                      </a:pPr>
                      <a:endParaRPr lang="fa-IR" sz="1600" b="1" kern="1200" dirty="0" smtClean="0">
                        <a:solidFill>
                          <a:schemeClr val="tx1"/>
                        </a:solidFill>
                        <a:latin typeface="+mn-lt"/>
                        <a:ea typeface="+mn-ea"/>
                        <a:cs typeface="B Lotus" pitchFamily="2" charset="-78"/>
                      </a:endParaRPr>
                    </a:p>
                    <a:p>
                      <a:pPr algn="just" rtl="1">
                        <a:lnSpc>
                          <a:spcPct val="150000"/>
                        </a:lnSpc>
                      </a:pPr>
                      <a:endParaRPr lang="fa-IR" sz="1600" b="1" kern="1200" dirty="0" smtClean="0">
                        <a:solidFill>
                          <a:schemeClr val="tx1"/>
                        </a:solidFill>
                        <a:latin typeface="+mn-lt"/>
                        <a:ea typeface="+mn-ea"/>
                        <a:cs typeface="B Lotus" pitchFamily="2" charset="-78"/>
                      </a:endParaRPr>
                    </a:p>
                    <a:p>
                      <a:pPr algn="just" rtl="1">
                        <a:lnSpc>
                          <a:spcPct val="150000"/>
                        </a:lnSpc>
                      </a:pPr>
                      <a:endParaRPr lang="fa-IR" sz="1600" b="1" kern="1200" dirty="0" smtClean="0">
                        <a:solidFill>
                          <a:schemeClr val="tx1"/>
                        </a:solidFill>
                        <a:latin typeface="+mn-lt"/>
                        <a:ea typeface="+mn-ea"/>
                        <a:cs typeface="B Lotus" pitchFamily="2" charset="-78"/>
                      </a:endParaRPr>
                    </a:p>
                    <a:p>
                      <a:pPr algn="just" rtl="1">
                        <a:lnSpc>
                          <a:spcPct val="150000"/>
                        </a:lnSpc>
                      </a:pPr>
                      <a:endParaRPr lang="fa-IR" sz="1600" b="1" kern="1200" dirty="0" smtClean="0">
                        <a:solidFill>
                          <a:schemeClr val="tx1"/>
                        </a:solidFill>
                        <a:latin typeface="+mn-lt"/>
                        <a:ea typeface="+mn-ea"/>
                        <a:cs typeface="B Lotus" pitchFamily="2" charset="-78"/>
                      </a:endParaRPr>
                    </a:p>
                    <a:p>
                      <a:pPr algn="just" rtl="1">
                        <a:lnSpc>
                          <a:spcPct val="150000"/>
                        </a:lnSpc>
                      </a:pPr>
                      <a:endParaRPr lang="fa-IR" sz="1600" b="1" kern="1200" dirty="0" smtClean="0">
                        <a:solidFill>
                          <a:schemeClr val="tx1"/>
                        </a:solidFill>
                        <a:latin typeface="+mn-lt"/>
                        <a:ea typeface="+mn-ea"/>
                        <a:cs typeface="B Lotus" pitchFamily="2" charset="-78"/>
                      </a:endParaRPr>
                    </a:p>
                    <a:p>
                      <a:pPr algn="just" rtl="1">
                        <a:lnSpc>
                          <a:spcPct val="150000"/>
                        </a:lnSpc>
                      </a:pPr>
                      <a:r>
                        <a:rPr lang="ar-SA" sz="1800" b="1" kern="1200" dirty="0" smtClean="0">
                          <a:solidFill>
                            <a:schemeClr val="tx1"/>
                          </a:solidFill>
                          <a:latin typeface="+mn-lt"/>
                          <a:ea typeface="+mn-ea"/>
                          <a:cs typeface="B Lotus" pitchFamily="2" charset="-78"/>
                        </a:rPr>
                        <a:t>و تفکّر،محبّت، هویّت، مسئولیّت، اراده، فلسفه‏ی بلایا، خواب و رؤیا، شانس، غرب‏شناسی، موسیقی، روابط، نقد و انتقاد، خوش‌بینی و... نیز می‌تواند موضوعاتی باشند که در این مبحث می‌توانند در جدول مربوط ارائه گردند</a:t>
                      </a:r>
                      <a:endParaRPr lang="en-US" sz="16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234384" y="122418"/>
            <a:ext cx="2110585"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سی ام</a:t>
            </a:r>
          </a:p>
          <a:p>
            <a:pPr algn="ctr"/>
            <a:r>
              <a:rPr lang="fa-IR" sz="1700" b="1" dirty="0" smtClean="0">
                <a:effectLst>
                  <a:glow rad="101600">
                    <a:schemeClr val="accent3">
                      <a:satMod val="175000"/>
                      <a:alpha val="40000"/>
                    </a:schemeClr>
                  </a:glow>
                </a:effectLst>
                <a:cs typeface="B Mitra" pitchFamily="2" charset="-78"/>
              </a:rPr>
              <a:t>اهداف انتقال مفاهیم دینی</a:t>
            </a:r>
          </a:p>
        </p:txBody>
      </p:sp>
      <p:sp>
        <p:nvSpPr>
          <p:cNvPr id="303105" name="Rectangle 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03108" name="Rectangle 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graphicFrame>
        <p:nvGraphicFramePr>
          <p:cNvPr id="16" name="Table 15"/>
          <p:cNvGraphicFramePr>
            <a:graphicFrameLocks noGrp="1"/>
          </p:cNvGraphicFramePr>
          <p:nvPr/>
        </p:nvGraphicFramePr>
        <p:xfrm>
          <a:off x="392877" y="928670"/>
          <a:ext cx="8358246" cy="4777850"/>
        </p:xfrm>
        <a:graphic>
          <a:graphicData uri="http://schemas.openxmlformats.org/drawingml/2006/table">
            <a:tbl>
              <a:tblPr rtl="1"/>
              <a:tblGrid>
                <a:gridCol w="717358"/>
                <a:gridCol w="2711027"/>
                <a:gridCol w="4929861"/>
              </a:tblGrid>
              <a:tr h="306528">
                <a:tc gridSpan="2">
                  <a:txBody>
                    <a:bodyPr/>
                    <a:lstStyle/>
                    <a:p>
                      <a:pPr algn="ctr" rtl="1">
                        <a:lnSpc>
                          <a:spcPct val="115000"/>
                        </a:lnSpc>
                        <a:spcAft>
                          <a:spcPts val="0"/>
                        </a:spcAft>
                      </a:pPr>
                      <a:r>
                        <a:rPr lang="ar-SA" sz="1800" dirty="0">
                          <a:latin typeface="Times New Roman"/>
                          <a:ea typeface="Calibri"/>
                          <a:cs typeface="B Lotus" pitchFamily="2" charset="-78"/>
                        </a:rPr>
                        <a:t>موضوع کلّی: اخلاق</a:t>
                      </a:r>
                      <a:endParaRPr lang="en-US" sz="1800" dirty="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hMerge="1">
                  <a:txBody>
                    <a:bodyPr/>
                    <a:lstStyle/>
                    <a:p>
                      <a:pPr rtl="1"/>
                      <a:endParaRPr lang="fa-IR"/>
                    </a:p>
                  </a:txBody>
                  <a:tcPr/>
                </a:tc>
                <a:tc>
                  <a:txBody>
                    <a:bodyPr/>
                    <a:lstStyle/>
                    <a:p>
                      <a:pPr algn="ctr" rtl="1">
                        <a:lnSpc>
                          <a:spcPct val="115000"/>
                        </a:lnSpc>
                        <a:spcAft>
                          <a:spcPts val="0"/>
                        </a:spcAft>
                      </a:pPr>
                      <a:r>
                        <a:rPr lang="ar-SA" sz="1800" dirty="0">
                          <a:latin typeface="Times New Roman"/>
                          <a:ea typeface="Calibri"/>
                          <a:cs typeface="B Lotus" pitchFamily="2" charset="-78"/>
                        </a:rPr>
                        <a:t>مقطع: دبیرستان</a:t>
                      </a:r>
                      <a:endParaRPr lang="en-US" sz="1800" dirty="0">
                        <a:latin typeface="Times New Roman"/>
                        <a:ea typeface="Calibri"/>
                        <a:cs typeface="B Lotus"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r>
              <a:tr h="412580">
                <a:tc>
                  <a:txBody>
                    <a:bodyPr/>
                    <a:lstStyle/>
                    <a:p>
                      <a:pPr algn="ctr" rtl="1">
                        <a:lnSpc>
                          <a:spcPct val="115000"/>
                        </a:lnSpc>
                        <a:spcAft>
                          <a:spcPts val="0"/>
                        </a:spcAft>
                      </a:pPr>
                      <a:r>
                        <a:rPr lang="ar-SA" sz="1800">
                          <a:latin typeface="Times New Roman"/>
                          <a:ea typeface="Calibri"/>
                          <a:cs typeface="B Lotus" pitchFamily="2" charset="-78"/>
                        </a:rPr>
                        <a:t>ردیف</a:t>
                      </a:r>
                      <a:endParaRPr lang="en-US" sz="1800">
                        <a:latin typeface="Times New Roman"/>
                        <a:ea typeface="Calibri"/>
                        <a:cs typeface="B Lotus" pitchFamily="2" charset="-78"/>
                      </a:endParaRPr>
                    </a:p>
                  </a:txBody>
                  <a:tcPr marL="68580" marR="68580" marT="0" marB="0" vert="vert27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ctr" rtl="1">
                        <a:lnSpc>
                          <a:spcPct val="115000"/>
                        </a:lnSpc>
                        <a:spcAft>
                          <a:spcPts val="0"/>
                        </a:spcAft>
                      </a:pPr>
                      <a:r>
                        <a:rPr lang="ar-SA" sz="1800">
                          <a:latin typeface="Times New Roman"/>
                          <a:ea typeface="Calibri"/>
                          <a:cs typeface="B Lotus" pitchFamily="2" charset="-78"/>
                        </a:rPr>
                        <a:t>ترتیب دروس</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ctr" rtl="1">
                        <a:lnSpc>
                          <a:spcPct val="115000"/>
                        </a:lnSpc>
                        <a:spcAft>
                          <a:spcPts val="0"/>
                        </a:spcAft>
                      </a:pPr>
                      <a:r>
                        <a:rPr lang="ar-SA" sz="1800">
                          <a:latin typeface="Times New Roman"/>
                          <a:ea typeface="Calibri"/>
                          <a:cs typeface="B Lotus" pitchFamily="2" charset="-78"/>
                        </a:rPr>
                        <a:t>ریز موضوعات</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06528">
                <a:tc>
                  <a:txBody>
                    <a:bodyPr/>
                    <a:lstStyle/>
                    <a:p>
                      <a:pPr algn="r" rtl="1">
                        <a:lnSpc>
                          <a:spcPct val="115000"/>
                        </a:lnSpc>
                        <a:spcAft>
                          <a:spcPts val="0"/>
                        </a:spcAft>
                      </a:pPr>
                      <a:r>
                        <a:rPr lang="ar-SA" sz="1600">
                          <a:latin typeface="Times New Roman"/>
                          <a:ea typeface="Calibri"/>
                          <a:cs typeface="B Lotus" pitchFamily="2" charset="-78"/>
                        </a:rPr>
                        <a:t>11</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600">
                          <a:latin typeface="Times New Roman"/>
                          <a:ea typeface="Calibri"/>
                          <a:cs typeface="B Lotus" pitchFamily="2" charset="-78"/>
                        </a:rPr>
                        <a:t>هوا و هوس</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600">
                          <a:latin typeface="Times New Roman"/>
                          <a:ea typeface="Calibri"/>
                          <a:cs typeface="B Lotus" pitchFamily="2" charset="-78"/>
                        </a:rPr>
                        <a:t>تعریف وچگونگی غلبه بر آن</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509114">
                <a:tc>
                  <a:txBody>
                    <a:bodyPr/>
                    <a:lstStyle/>
                    <a:p>
                      <a:pPr algn="r" rtl="1">
                        <a:lnSpc>
                          <a:spcPct val="115000"/>
                        </a:lnSpc>
                        <a:spcAft>
                          <a:spcPts val="0"/>
                        </a:spcAft>
                      </a:pPr>
                      <a:r>
                        <a:rPr lang="ar-SA" sz="1600">
                          <a:latin typeface="Times New Roman"/>
                          <a:ea typeface="Calibri"/>
                          <a:cs typeface="B Lotus" pitchFamily="2" charset="-78"/>
                        </a:rPr>
                        <a:t>12</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600">
                          <a:latin typeface="Times New Roman"/>
                          <a:ea typeface="Calibri"/>
                          <a:cs typeface="B Lotus" pitchFamily="2" charset="-78"/>
                        </a:rPr>
                        <a:t>آرزو و امید</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600">
                          <a:latin typeface="Times New Roman"/>
                          <a:ea typeface="Calibri"/>
                          <a:cs typeface="B Lotus" pitchFamily="2" charset="-78"/>
                        </a:rPr>
                        <a:t>تعریف، تفاوت، چگونگی جهت دهی به آرزوها، کیفیّت امیدوار شدن</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73378">
                <a:tc>
                  <a:txBody>
                    <a:bodyPr/>
                    <a:lstStyle/>
                    <a:p>
                      <a:pPr algn="r" rtl="1">
                        <a:lnSpc>
                          <a:spcPct val="115000"/>
                        </a:lnSpc>
                        <a:spcAft>
                          <a:spcPts val="0"/>
                        </a:spcAft>
                      </a:pPr>
                      <a:r>
                        <a:rPr lang="ar-SA" sz="1600">
                          <a:latin typeface="Times New Roman"/>
                          <a:ea typeface="Calibri"/>
                          <a:cs typeface="B Lotus" pitchFamily="2" charset="-78"/>
                        </a:rPr>
                        <a:t>13</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600">
                          <a:latin typeface="Times New Roman"/>
                          <a:ea typeface="Calibri"/>
                          <a:cs typeface="B Lotus" pitchFamily="2" charset="-78"/>
                        </a:rPr>
                        <a:t>غفلت</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600">
                          <a:latin typeface="Times New Roman"/>
                          <a:ea typeface="Calibri"/>
                          <a:cs typeface="B Lotus" pitchFamily="2" charset="-78"/>
                        </a:rPr>
                        <a:t>نتایج غفلت، آثار منفی آن، چگونگی درمان</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73378">
                <a:tc>
                  <a:txBody>
                    <a:bodyPr/>
                    <a:lstStyle/>
                    <a:p>
                      <a:pPr algn="r" rtl="1">
                        <a:lnSpc>
                          <a:spcPct val="115000"/>
                        </a:lnSpc>
                        <a:spcAft>
                          <a:spcPts val="0"/>
                        </a:spcAft>
                      </a:pPr>
                      <a:r>
                        <a:rPr lang="ar-SA" sz="1600">
                          <a:latin typeface="Times New Roman"/>
                          <a:ea typeface="Calibri"/>
                          <a:cs typeface="B Lotus" pitchFamily="2" charset="-78"/>
                        </a:rPr>
                        <a:t>14</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600">
                          <a:latin typeface="Times New Roman"/>
                          <a:ea typeface="Calibri"/>
                          <a:cs typeface="B Lotus" pitchFamily="2" charset="-78"/>
                        </a:rPr>
                        <a:t>لذّت</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600">
                          <a:latin typeface="Times New Roman"/>
                          <a:ea typeface="Calibri"/>
                          <a:cs typeface="B Lotus" pitchFamily="2" charset="-78"/>
                        </a:rPr>
                        <a:t>چیستی، چرایی، چگونگی </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73378">
                <a:tc>
                  <a:txBody>
                    <a:bodyPr/>
                    <a:lstStyle/>
                    <a:p>
                      <a:pPr algn="r" rtl="1">
                        <a:lnSpc>
                          <a:spcPct val="115000"/>
                        </a:lnSpc>
                        <a:spcAft>
                          <a:spcPts val="0"/>
                        </a:spcAft>
                      </a:pPr>
                      <a:r>
                        <a:rPr lang="ar-SA" sz="1600">
                          <a:latin typeface="Times New Roman"/>
                          <a:ea typeface="Calibri"/>
                          <a:cs typeface="B Lotus" pitchFamily="2" charset="-78"/>
                        </a:rPr>
                        <a:t>15</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600">
                          <a:latin typeface="Times New Roman"/>
                          <a:ea typeface="Calibri"/>
                          <a:cs typeface="B Lotus" pitchFamily="2" charset="-78"/>
                        </a:rPr>
                        <a:t>غیرت</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600">
                          <a:latin typeface="Times New Roman"/>
                          <a:ea typeface="Calibri"/>
                          <a:cs typeface="B Lotus" pitchFamily="2" charset="-78"/>
                        </a:rPr>
                        <a:t>دفاع از عقیده، حفظ حجاب، حفظ حیا و...</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509114">
                <a:tc>
                  <a:txBody>
                    <a:bodyPr/>
                    <a:lstStyle/>
                    <a:p>
                      <a:pPr algn="r" rtl="1">
                        <a:lnSpc>
                          <a:spcPct val="115000"/>
                        </a:lnSpc>
                        <a:spcAft>
                          <a:spcPts val="0"/>
                        </a:spcAft>
                      </a:pPr>
                      <a:r>
                        <a:rPr lang="ar-SA" sz="1600">
                          <a:latin typeface="Times New Roman"/>
                          <a:ea typeface="Calibri"/>
                          <a:cs typeface="B Lotus" pitchFamily="2" charset="-78"/>
                        </a:rPr>
                        <a:t>16</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600">
                          <a:latin typeface="Times New Roman"/>
                          <a:ea typeface="Calibri"/>
                          <a:cs typeface="B Lotus" pitchFamily="2" charset="-78"/>
                        </a:rPr>
                        <a:t>حیا و عفّت و نگاه</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600">
                          <a:latin typeface="Times New Roman"/>
                          <a:ea typeface="Calibri"/>
                          <a:cs typeface="B Lotus" pitchFamily="2" charset="-78"/>
                        </a:rPr>
                        <a:t>تعریف، آثار، نمونه‏ها</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06528">
                <a:tc>
                  <a:txBody>
                    <a:bodyPr/>
                    <a:lstStyle/>
                    <a:p>
                      <a:pPr algn="r" rtl="1">
                        <a:lnSpc>
                          <a:spcPct val="115000"/>
                        </a:lnSpc>
                        <a:spcAft>
                          <a:spcPts val="0"/>
                        </a:spcAft>
                      </a:pPr>
                      <a:r>
                        <a:rPr lang="ar-SA" sz="1600">
                          <a:latin typeface="Times New Roman"/>
                          <a:ea typeface="Calibri"/>
                          <a:cs typeface="B Lotus" pitchFamily="2" charset="-78"/>
                        </a:rPr>
                        <a:t>17</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600">
                          <a:latin typeface="Times New Roman"/>
                          <a:ea typeface="Calibri"/>
                          <a:cs typeface="B Lotus" pitchFamily="2" charset="-78"/>
                        </a:rPr>
                        <a:t>یاد مرگ</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600">
                          <a:latin typeface="Times New Roman"/>
                          <a:ea typeface="Calibri"/>
                          <a:cs typeface="B Lotus" pitchFamily="2" charset="-78"/>
                        </a:rPr>
                        <a:t>بهترین راه برای کنترل هوا و هوس</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63035">
                <a:tc>
                  <a:txBody>
                    <a:bodyPr/>
                    <a:lstStyle/>
                    <a:p>
                      <a:pPr algn="r" rtl="1">
                        <a:lnSpc>
                          <a:spcPct val="115000"/>
                        </a:lnSpc>
                        <a:spcAft>
                          <a:spcPts val="0"/>
                        </a:spcAft>
                      </a:pPr>
                      <a:r>
                        <a:rPr lang="ar-SA" sz="1600">
                          <a:latin typeface="Times New Roman"/>
                          <a:ea typeface="Calibri"/>
                          <a:cs typeface="B Lotus" pitchFamily="2" charset="-78"/>
                        </a:rPr>
                        <a:t>18</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600">
                          <a:latin typeface="Times New Roman"/>
                          <a:ea typeface="Calibri"/>
                          <a:cs typeface="B Lotus" pitchFamily="2" charset="-78"/>
                        </a:rPr>
                        <a:t>کسب مال حلال</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600">
                          <a:latin typeface="Times New Roman"/>
                          <a:ea typeface="Calibri"/>
                          <a:cs typeface="B Lotus" pitchFamily="2" charset="-78"/>
                        </a:rPr>
                        <a:t>آثار مثبت آن، آثار منفی مال حرام</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613055">
                <a:tc>
                  <a:txBody>
                    <a:bodyPr/>
                    <a:lstStyle/>
                    <a:p>
                      <a:pPr algn="r" rtl="1">
                        <a:lnSpc>
                          <a:spcPct val="115000"/>
                        </a:lnSpc>
                        <a:spcAft>
                          <a:spcPts val="0"/>
                        </a:spcAft>
                      </a:pPr>
                      <a:r>
                        <a:rPr lang="ar-SA" sz="1600">
                          <a:latin typeface="Times New Roman"/>
                          <a:ea typeface="Calibri"/>
                          <a:cs typeface="B Lotus" pitchFamily="2" charset="-78"/>
                        </a:rPr>
                        <a:t>19</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600">
                          <a:latin typeface="Times New Roman"/>
                          <a:ea typeface="Calibri"/>
                          <a:cs typeface="B Lotus" pitchFamily="2" charset="-78"/>
                        </a:rPr>
                        <a:t>نشاط و سرور</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600">
                          <a:latin typeface="Times New Roman"/>
                          <a:ea typeface="Calibri"/>
                          <a:cs typeface="B Lotus" pitchFamily="2" charset="-78"/>
                        </a:rPr>
                        <a:t>محدوده‏ی غم و شادی، آیا نشاط همان شادی است؟</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22294">
                <a:tc>
                  <a:txBody>
                    <a:bodyPr/>
                    <a:lstStyle/>
                    <a:p>
                      <a:pPr algn="r" rtl="1">
                        <a:lnSpc>
                          <a:spcPct val="115000"/>
                        </a:lnSpc>
                        <a:spcAft>
                          <a:spcPts val="0"/>
                        </a:spcAft>
                      </a:pPr>
                      <a:r>
                        <a:rPr lang="ar-SA" sz="1600">
                          <a:latin typeface="Times New Roman"/>
                          <a:ea typeface="Calibri"/>
                          <a:cs typeface="B Lotus" pitchFamily="2" charset="-78"/>
                        </a:rPr>
                        <a:t>20</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600">
                          <a:latin typeface="Times New Roman"/>
                          <a:ea typeface="Calibri"/>
                          <a:cs typeface="B Lotus" pitchFamily="2" charset="-78"/>
                        </a:rPr>
                        <a:t>آراستگی</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600" dirty="0">
                          <a:latin typeface="Times New Roman"/>
                          <a:ea typeface="Calibri"/>
                          <a:cs typeface="B Lotus" pitchFamily="2" charset="-78"/>
                        </a:rPr>
                        <a:t>تعریف، محدوده، آراستگی ظاهری و باطنی، چگونگی</a:t>
                      </a:r>
                      <a:endParaRPr lang="en-US" sz="16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bl>
          </a:graphicData>
        </a:graphic>
      </p:graphicFrame>
      <p:sp>
        <p:nvSpPr>
          <p:cNvPr id="11" name="Rounded Rectangle 10">
            <a:hlinkClick r:id="rId9" action="ppaction://hlinksldjump">
              <a:snd r:embed="rId5" name="thbad.wav"/>
            </a:hlinkClick>
            <a:hlinkHover r:id="" action="ppaction://noaction">
              <a:snd r:embed="rId6" name="0.wav"/>
            </a:hlinkHover>
          </p:cNvPr>
          <p:cNvSpPr/>
          <p:nvPr/>
        </p:nvSpPr>
        <p:spPr>
          <a:xfrm>
            <a:off x="157160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0" action="ppaction://hlinksldjump">
              <a:snd r:embed="rId5" name="thbad.wav"/>
            </a:hlinkClick>
            <a:hlinkHover r:id="" action="ppaction://noaction">
              <a:snd r:embed="rId6" name="0.wav"/>
            </a:hlinkHover>
          </p:cNvPr>
          <p:cNvSpPr/>
          <p:nvPr/>
        </p:nvSpPr>
        <p:spPr>
          <a:xfrm>
            <a:off x="114297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1" action="ppaction://hlinksldjump">
              <a:snd r:embed="rId5" name="thbad.wav"/>
            </a:hlinkClick>
            <a:hlinkHover r:id="" action="ppaction://noaction">
              <a:snd r:embed="rId6" name="0.wav"/>
            </a:hlinkHover>
          </p:cNvPr>
          <p:cNvSpPr/>
          <p:nvPr/>
        </p:nvSpPr>
        <p:spPr>
          <a:xfrm>
            <a:off x="7143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2" action="ppaction://hlinksldjump">
              <a:snd r:embed="rId5" name="thbad.wav"/>
            </a:hlinkClick>
            <a:hlinkHover r:id="" action="ppaction://noaction">
              <a:snd r:embed="rId6" name="0.wav"/>
            </a:hlinkHover>
          </p:cNvPr>
          <p:cNvSpPr/>
          <p:nvPr/>
        </p:nvSpPr>
        <p:spPr>
          <a:xfrm>
            <a:off x="285720"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additive="base">
                                        <p:cTn id="31" dur="1000" fill="hold"/>
                                        <p:tgtEl>
                                          <p:spTgt spid="11"/>
                                        </p:tgtEl>
                                        <p:attrNameLst>
                                          <p:attrName>ppt_x</p:attrName>
                                        </p:attrNameLst>
                                      </p:cBhvr>
                                      <p:tavLst>
                                        <p:tav tm="0">
                                          <p:val>
                                            <p:strVal val="0-#ppt_w/2"/>
                                          </p:val>
                                        </p:tav>
                                        <p:tav tm="100000">
                                          <p:val>
                                            <p:strVal val="#ppt_x"/>
                                          </p:val>
                                        </p:tav>
                                      </p:tavLst>
                                    </p:anim>
                                    <p:anim calcmode="lin" valueType="num">
                                      <p:cBhvr additive="base">
                                        <p:cTn id="32" dur="1000" fill="hold"/>
                                        <p:tgtEl>
                                          <p:spTgt spid="11"/>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1000" fill="hold"/>
                                        <p:tgtEl>
                                          <p:spTgt spid="13"/>
                                        </p:tgtEl>
                                        <p:attrNameLst>
                                          <p:attrName>ppt_x</p:attrName>
                                        </p:attrNameLst>
                                      </p:cBhvr>
                                      <p:tavLst>
                                        <p:tav tm="0">
                                          <p:val>
                                            <p:strVal val="0-#ppt_w/2"/>
                                          </p:val>
                                        </p:tav>
                                        <p:tav tm="100000">
                                          <p:val>
                                            <p:strVal val="#ppt_x"/>
                                          </p:val>
                                        </p:tav>
                                      </p:tavLst>
                                    </p:anim>
                                    <p:anim calcmode="lin" valueType="num">
                                      <p:cBhvr additive="base">
                                        <p:cTn id="36" dur="1000" fill="hold"/>
                                        <p:tgtEl>
                                          <p:spTgt spid="13"/>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2"/>
                                        </p:tgtEl>
                                        <p:attrNameLst>
                                          <p:attrName>style.visibility</p:attrName>
                                        </p:attrNameLst>
                                      </p:cBhvr>
                                      <p:to>
                                        <p:strVal val="visible"/>
                                      </p:to>
                                    </p:set>
                                    <p:anim calcmode="lin" valueType="num">
                                      <p:cBhvr additive="base">
                                        <p:cTn id="39" dur="1000" fill="hold"/>
                                        <p:tgtEl>
                                          <p:spTgt spid="12"/>
                                        </p:tgtEl>
                                        <p:attrNameLst>
                                          <p:attrName>ppt_x</p:attrName>
                                        </p:attrNameLst>
                                      </p:cBhvr>
                                      <p:tavLst>
                                        <p:tav tm="0">
                                          <p:val>
                                            <p:strVal val="0-#ppt_w/2"/>
                                          </p:val>
                                        </p:tav>
                                        <p:tav tm="100000">
                                          <p:val>
                                            <p:strVal val="#ppt_x"/>
                                          </p:val>
                                        </p:tav>
                                      </p:tavLst>
                                    </p:anim>
                                    <p:anim calcmode="lin" valueType="num">
                                      <p:cBhvr additive="base">
                                        <p:cTn id="40" dur="1000" fill="hold"/>
                                        <p:tgtEl>
                                          <p:spTgt spid="12"/>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4"/>
                                        </p:tgtEl>
                                        <p:attrNameLst>
                                          <p:attrName>style.visibility</p:attrName>
                                        </p:attrNameLst>
                                      </p:cBhvr>
                                      <p:to>
                                        <p:strVal val="visible"/>
                                      </p:to>
                                    </p:set>
                                    <p:anim calcmode="lin" valueType="num">
                                      <p:cBhvr additive="base">
                                        <p:cTn id="43" dur="1000" fill="hold"/>
                                        <p:tgtEl>
                                          <p:spTgt spid="14"/>
                                        </p:tgtEl>
                                        <p:attrNameLst>
                                          <p:attrName>ppt_x</p:attrName>
                                        </p:attrNameLst>
                                      </p:cBhvr>
                                      <p:tavLst>
                                        <p:tav tm="0">
                                          <p:val>
                                            <p:strVal val="0-#ppt_w/2"/>
                                          </p:val>
                                        </p:tav>
                                        <p:tav tm="100000">
                                          <p:val>
                                            <p:strVal val="#ppt_x"/>
                                          </p:val>
                                        </p:tav>
                                      </p:tavLst>
                                    </p:anim>
                                    <p:anim calcmode="lin" valueType="num">
                                      <p:cBhvr additive="base">
                                        <p:cTn id="44" dur="1000" fill="hold"/>
                                        <p:tgtEl>
                                          <p:spTgt spid="14"/>
                                        </p:tgtEl>
                                        <p:attrNameLst>
                                          <p:attrName>ppt_y</p:attrName>
                                        </p:attrNameLst>
                                      </p:cBhvr>
                                      <p:tavLst>
                                        <p:tav tm="0">
                                          <p:val>
                                            <p:strVal val="#ppt_y"/>
                                          </p:val>
                                        </p:tav>
                                        <p:tav tm="100000">
                                          <p:val>
                                            <p:strVal val="#ppt_y"/>
                                          </p:val>
                                        </p:tav>
                                      </p:tavLst>
                                    </p:anim>
                                  </p:childTnLst>
                                </p:cTn>
                              </p:par>
                            </p:childTnLst>
                          </p:cTn>
                        </p:par>
                        <p:par>
                          <p:cTn id="45" fill="hold">
                            <p:stCondLst>
                              <p:cond delay="2000"/>
                            </p:stCondLst>
                            <p:childTnLst>
                              <p:par>
                                <p:cTn id="46" presetID="10" presetClass="entr" presetSubtype="0" fill="hold" nodeType="afterEffect">
                                  <p:stCondLst>
                                    <p:cond delay="0"/>
                                  </p:stCondLst>
                                  <p:childTnLst>
                                    <p:set>
                                      <p:cBhvr>
                                        <p:cTn id="47" dur="1" fill="hold">
                                          <p:stCondLst>
                                            <p:cond delay="0"/>
                                          </p:stCondLst>
                                        </p:cTn>
                                        <p:tgtEl>
                                          <p:spTgt spid="30"/>
                                        </p:tgtEl>
                                        <p:attrNameLst>
                                          <p:attrName>style.visibility</p:attrName>
                                        </p:attrNameLst>
                                      </p:cBhvr>
                                      <p:to>
                                        <p:strVal val="visible"/>
                                      </p:to>
                                    </p:set>
                                    <p:animEffect transition="in" filter="fade">
                                      <p:cBhvr>
                                        <p:cTn id="48" dur="1000"/>
                                        <p:tgtEl>
                                          <p:spTgt spid="30"/>
                                        </p:tgtEl>
                                      </p:cBhvr>
                                    </p:animEffect>
                                  </p:childTnLst>
                                </p:cTn>
                              </p:par>
                              <p:par>
                                <p:cTn id="49" presetID="10" presetClass="entr" presetSubtype="0" fill="hold" nodeType="withEffect">
                                  <p:stCondLst>
                                    <p:cond delay="0"/>
                                  </p:stCondLst>
                                  <p:childTnLst>
                                    <p:set>
                                      <p:cBhvr>
                                        <p:cTn id="50" dur="1" fill="hold">
                                          <p:stCondLst>
                                            <p:cond delay="0"/>
                                          </p:stCondLst>
                                        </p:cTn>
                                        <p:tgtEl>
                                          <p:spTgt spid="16"/>
                                        </p:tgtEl>
                                        <p:attrNameLst>
                                          <p:attrName>style.visibility</p:attrName>
                                        </p:attrNameLst>
                                      </p:cBhvr>
                                      <p:to>
                                        <p:strVal val="visible"/>
                                      </p:to>
                                    </p:set>
                                    <p:animEffect transition="in" filter="fade">
                                      <p:cBhvr>
                                        <p:cTn id="51" dur="1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1" grpId="0" animBg="1"/>
      <p:bldP spid="12" grpId="0" animBg="1"/>
      <p:bldP spid="13" grpId="0" animBg="1"/>
      <p:bldP spid="14" grpId="0" animBg="1"/>
    </p:bldLst>
  </p:timing>
</p:sld>
</file>

<file path=ppt/slides/slide353.xml><?xml version="1.0" encoding="utf-8"?>
<p:sld xmlns:a="http://schemas.openxmlformats.org/drawingml/2006/main" xmlns:r="http://schemas.openxmlformats.org/officeDocument/2006/relationships" xmlns:p="http://schemas.openxmlformats.org/presentationml/2006/main">
  <p:cSld>
    <p:bg>
      <p:bgPr>
        <a:blipFill dpi="0" rotWithShape="1">
          <a:blip r:embed="rId3" cstate="print">
            <a:lum/>
          </a:blip>
          <a:srcRect/>
          <a:stretch>
            <a:fillRect/>
          </a:stretch>
        </a:blipFill>
        <a:effectLst/>
      </p:bgPr>
    </p:bg>
    <p:spTree>
      <p:nvGrpSpPr>
        <p:cNvPr id="1" name=""/>
        <p:cNvGrpSpPr/>
        <p:nvPr/>
      </p:nvGrpSpPr>
      <p:grpSpPr>
        <a:xfrm>
          <a:off x="0" y="0"/>
          <a:ext cx="0" cy="0"/>
          <a:chOff x="0" y="0"/>
          <a:chExt cx="0" cy="0"/>
        </a:xfrm>
      </p:grpSpPr>
      <p:pic>
        <p:nvPicPr>
          <p:cNvPr id="3074"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a:off x="2786050" y="2571744"/>
            <a:ext cx="3643338" cy="1010034"/>
          </a:xfrm>
          <a:prstGeom prst="rect">
            <a:avLst/>
          </a:prstGeom>
          <a:noFill/>
        </p:spPr>
      </p:pic>
      <p:sp>
        <p:nvSpPr>
          <p:cNvPr id="22" name="TextBox 21"/>
          <p:cNvSpPr txBox="1"/>
          <p:nvPr/>
        </p:nvSpPr>
        <p:spPr>
          <a:xfrm>
            <a:off x="2857488" y="285728"/>
            <a:ext cx="3429024" cy="1938992"/>
          </a:xfrm>
          <a:prstGeom prst="rect">
            <a:avLst/>
          </a:prstGeom>
          <a:noFill/>
        </p:spPr>
        <p:txBody>
          <a:bodyPr wrap="square" rtlCol="1">
            <a:spAutoFit/>
          </a:bodyPr>
          <a:lstStyle/>
          <a:p>
            <a:pPr algn="ctr">
              <a:lnSpc>
                <a:spcPct val="150000"/>
              </a:lnSpc>
            </a:pPr>
            <a:r>
              <a:rPr lang="fa-IR" sz="2000" b="1" dirty="0" smtClean="0">
                <a:effectLst>
                  <a:glow rad="139700">
                    <a:srgbClr val="00B050">
                      <a:alpha val="40000"/>
                    </a:srgbClr>
                  </a:glow>
                </a:effectLst>
                <a:cs typeface="B Titr" pitchFamily="2" charset="-78"/>
              </a:rPr>
              <a:t>فصل سوم : مفاهیم دینی مورد نیاز کودک و نوجوان</a:t>
            </a:r>
          </a:p>
          <a:p>
            <a:pPr algn="ctr">
              <a:lnSpc>
                <a:spcPct val="150000"/>
              </a:lnSpc>
            </a:pPr>
            <a:endParaRPr lang="fa-IR" sz="2000" b="1" dirty="0" smtClean="0">
              <a:effectLst>
                <a:glow rad="139700">
                  <a:srgbClr val="00B050">
                    <a:alpha val="40000"/>
                  </a:srgbClr>
                </a:glow>
              </a:effectLst>
              <a:cs typeface="B Titr" pitchFamily="2" charset="-78"/>
            </a:endParaRPr>
          </a:p>
          <a:p>
            <a:pPr algn="ctr">
              <a:lnSpc>
                <a:spcPct val="150000"/>
              </a:lnSpc>
            </a:pPr>
            <a:r>
              <a:rPr lang="fa-IR" sz="2000" b="1" dirty="0" smtClean="0">
                <a:effectLst>
                  <a:glow rad="139700">
                    <a:srgbClr val="00B050">
                      <a:alpha val="40000"/>
                    </a:srgbClr>
                  </a:glow>
                </a:effectLst>
                <a:cs typeface="B Titr" pitchFamily="2" charset="-78"/>
              </a:rPr>
              <a:t>جلسه سی ویکم</a:t>
            </a:r>
          </a:p>
        </p:txBody>
      </p:sp>
      <p:sp>
        <p:nvSpPr>
          <p:cNvPr id="14" name="TextBox 13"/>
          <p:cNvSpPr txBox="1"/>
          <p:nvPr/>
        </p:nvSpPr>
        <p:spPr>
          <a:xfrm>
            <a:off x="3846308" y="2834387"/>
            <a:ext cx="1522823" cy="484748"/>
          </a:xfrm>
          <a:prstGeom prst="rect">
            <a:avLst/>
          </a:prstGeom>
          <a:noFill/>
        </p:spPr>
        <p:txBody>
          <a:bodyPr wrap="square" rtlCol="1" anchor="ctr">
            <a:spAutoFit/>
          </a:bodyPr>
          <a:lstStyle/>
          <a:p>
            <a:pPr algn="ctr">
              <a:lnSpc>
                <a:spcPct val="150000"/>
              </a:lnSpc>
            </a:pPr>
            <a:r>
              <a:rPr lang="fa-IR" b="1" dirty="0" smtClean="0">
                <a:effectLst/>
                <a:cs typeface="B Mitra" pitchFamily="2" charset="-78"/>
              </a:rPr>
              <a:t>مقدمه</a:t>
            </a:r>
            <a:endParaRPr lang="fa-IR" sz="1700" b="1" dirty="0">
              <a:effectLst/>
              <a:cs typeface="B Mitra" pitchFamily="2" charset="-78"/>
            </a:endParaRPr>
          </a:p>
        </p:txBody>
      </p:sp>
      <p:pic>
        <p:nvPicPr>
          <p:cNvPr id="76" name="Picture 2" descr="G:\ramezan 1390\pic - file\bais\b1.jpg">
            <a:hlinkClick r:id="rId5" action="ppaction://hlinksldjump">
              <a:snd r:embed="rId6" name="thbad.wav"/>
            </a:hlinkClick>
            <a:hlinkHover r:id="" action="ppaction://noaction">
              <a:snd r:embed="rId7" name="0.wav"/>
            </a:hlinkHover>
          </p:cNvPr>
          <p:cNvPicPr>
            <a:picLocks noChangeAspect="1" noChangeArrowheads="1"/>
          </p:cNvPicPr>
          <p:nvPr/>
        </p:nvPicPr>
        <p:blipFill>
          <a:blip r:embed="rId8" cstate="print"/>
          <a:srcRect/>
          <a:stretch>
            <a:fillRect/>
          </a:stretch>
        </p:blipFill>
        <p:spPr bwMode="auto">
          <a:xfrm>
            <a:off x="7929586" y="241290"/>
            <a:ext cx="383226" cy="396000"/>
          </a:xfrm>
          <a:prstGeom prst="rect">
            <a:avLst/>
          </a:prstGeom>
          <a:noFill/>
        </p:spPr>
      </p:pic>
      <p:pic>
        <p:nvPicPr>
          <p:cNvPr id="77" name="Picture 5" descr="D:\narmafzar H edayat\power point\Ordodari\pic\exist copy.png">
            <a:hlinkClick r:id="" action="ppaction://hlinkshowjump?jump=endshow">
              <a:snd r:embed="rId6" name="thbad.wav"/>
            </a:hlinkClick>
            <a:hlinkHover r:id="" action="ppaction://noaction">
              <a:snd r:embed="rId7" name="0.wav"/>
            </a:hlinkHover>
          </p:cNvPr>
          <p:cNvPicPr>
            <a:picLocks noChangeAspect="1" noChangeArrowheads="1"/>
          </p:cNvPicPr>
          <p:nvPr/>
        </p:nvPicPr>
        <p:blipFill>
          <a:blip r:embed="rId9" cstate="print"/>
          <a:srcRect/>
          <a:stretch>
            <a:fillRect/>
          </a:stretch>
        </p:blipFill>
        <p:spPr bwMode="auto">
          <a:xfrm>
            <a:off x="8358214" y="214290"/>
            <a:ext cx="450000" cy="450000"/>
          </a:xfrm>
          <a:prstGeom prst="rect">
            <a:avLst/>
          </a:prstGeom>
          <a:noFill/>
        </p:spPr>
      </p:pic>
      <p:pic>
        <p:nvPicPr>
          <p:cNvPr id="38"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a:off x="2786050" y="3505208"/>
            <a:ext cx="3643338" cy="1010034"/>
          </a:xfrm>
          <a:prstGeom prst="rect">
            <a:avLst/>
          </a:prstGeom>
          <a:noFill/>
        </p:spPr>
      </p:pic>
      <p:sp>
        <p:nvSpPr>
          <p:cNvPr id="39" name="TextBox 38">
            <a:hlinkClick r:id="rId10" action="ppaction://hlinksldjump">
              <a:snd r:embed="rId6" name="thbad.wav"/>
            </a:hlinkClick>
            <a:hlinkHover r:id="" action="ppaction://noaction">
              <a:snd r:embed="rId7" name="0.wav"/>
            </a:hlinkHover>
          </p:cNvPr>
          <p:cNvSpPr txBox="1"/>
          <p:nvPr/>
        </p:nvSpPr>
        <p:spPr>
          <a:xfrm>
            <a:off x="3453399" y="3767851"/>
            <a:ext cx="2308641" cy="484748"/>
          </a:xfrm>
          <a:prstGeom prst="rect">
            <a:avLst/>
          </a:prstGeom>
          <a:noFill/>
        </p:spPr>
        <p:txBody>
          <a:bodyPr wrap="square" rtlCol="1" anchor="ctr">
            <a:spAutoFit/>
          </a:bodyPr>
          <a:lstStyle/>
          <a:p>
            <a:pPr algn="ctr">
              <a:lnSpc>
                <a:spcPct val="150000"/>
              </a:lnSpc>
            </a:pPr>
            <a:r>
              <a:rPr lang="fa-IR" b="1" dirty="0" smtClean="0">
                <a:effectLst>
                  <a:glow rad="101600">
                    <a:schemeClr val="accent3">
                      <a:satMod val="175000"/>
                      <a:alpha val="40000"/>
                    </a:schemeClr>
                  </a:glow>
                </a:effectLst>
                <a:cs typeface="B Mitra" pitchFamily="2" charset="-78"/>
              </a:rPr>
              <a:t>اهداف انتقال مفاهیم دینی</a:t>
            </a:r>
            <a:endParaRPr lang="fa-IR" b="1" dirty="0">
              <a:effectLst>
                <a:glow rad="101600">
                  <a:schemeClr val="accent3">
                    <a:satMod val="175000"/>
                    <a:alpha val="40000"/>
                  </a:schemeClr>
                </a:glow>
              </a:effectLst>
              <a:cs typeface="B Mitra" pitchFamily="2" charset="-78"/>
            </a:endParaRPr>
          </a:p>
        </p:txBody>
      </p:sp>
    </p:spTree>
  </p:cSld>
  <p:clrMapOvr>
    <a:masterClrMapping/>
  </p:clrMapOvr>
  <p:transition advClick="0">
    <p:sndAc>
      <p:stSnd>
        <p:snd r:embed="rId2" name="W8.WAV"/>
      </p:stSnd>
    </p:sndAc>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strVal val="#ppt_w*0.70"/>
                                          </p:val>
                                        </p:tav>
                                        <p:tav tm="100000">
                                          <p:val>
                                            <p:strVal val="#ppt_w"/>
                                          </p:val>
                                        </p:tav>
                                      </p:tavLst>
                                    </p:anim>
                                    <p:anim calcmode="lin" valueType="num">
                                      <p:cBhvr>
                                        <p:cTn id="8" dur="1000" fill="hold"/>
                                        <p:tgtEl>
                                          <p:spTgt spid="22"/>
                                        </p:tgtEl>
                                        <p:attrNameLst>
                                          <p:attrName>ppt_h</p:attrName>
                                        </p:attrNameLst>
                                      </p:cBhvr>
                                      <p:tavLst>
                                        <p:tav tm="0">
                                          <p:val>
                                            <p:strVal val="#ppt_h"/>
                                          </p:val>
                                        </p:tav>
                                        <p:tav tm="100000">
                                          <p:val>
                                            <p:strVal val="#ppt_h"/>
                                          </p:val>
                                        </p:tav>
                                      </p:tavLst>
                                    </p:anim>
                                    <p:animEffect transition="in" filter="fade">
                                      <p:cBhvr>
                                        <p:cTn id="9" dur="1000"/>
                                        <p:tgtEl>
                                          <p:spTgt spid="22"/>
                                        </p:tgtEl>
                                      </p:cBhvr>
                                    </p:animEffect>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3074"/>
                                        </p:tgtEl>
                                        <p:attrNameLst>
                                          <p:attrName>style.visibility</p:attrName>
                                        </p:attrNameLst>
                                      </p:cBhvr>
                                      <p:to>
                                        <p:strVal val="visible"/>
                                      </p:to>
                                    </p:set>
                                    <p:animEffect transition="in" filter="fade">
                                      <p:cBhvr>
                                        <p:cTn id="13" dur="1000"/>
                                        <p:tgtEl>
                                          <p:spTgt spid="3074"/>
                                        </p:tgtEl>
                                      </p:cBhvr>
                                    </p:animEffect>
                                    <p:anim calcmode="lin" valueType="num">
                                      <p:cBhvr>
                                        <p:cTn id="14" dur="1000" fill="hold"/>
                                        <p:tgtEl>
                                          <p:spTgt spid="3074"/>
                                        </p:tgtEl>
                                        <p:attrNameLst>
                                          <p:attrName>ppt_x</p:attrName>
                                        </p:attrNameLst>
                                      </p:cBhvr>
                                      <p:tavLst>
                                        <p:tav tm="0">
                                          <p:val>
                                            <p:strVal val="#ppt_x"/>
                                          </p:val>
                                        </p:tav>
                                        <p:tav tm="100000">
                                          <p:val>
                                            <p:strVal val="#ppt_x"/>
                                          </p:val>
                                        </p:tav>
                                      </p:tavLst>
                                    </p:anim>
                                    <p:anim calcmode="lin" valueType="num">
                                      <p:cBhvr>
                                        <p:cTn id="15" dur="1000" fill="hold"/>
                                        <p:tgtEl>
                                          <p:spTgt spid="3074"/>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10" presetClass="entr" presetSubtype="0"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1000"/>
                                        <p:tgtEl>
                                          <p:spTgt spid="14"/>
                                        </p:tgtEl>
                                      </p:cBhvr>
                                    </p:animEffect>
                                  </p:childTnLst>
                                </p:cTn>
                              </p:par>
                            </p:childTnLst>
                          </p:cTn>
                        </p:par>
                        <p:par>
                          <p:cTn id="20" fill="hold">
                            <p:stCondLst>
                              <p:cond delay="3000"/>
                            </p:stCondLst>
                            <p:childTnLst>
                              <p:par>
                                <p:cTn id="21" presetID="42" presetClass="entr" presetSubtype="0" fill="hold" nodeType="afterEffect">
                                  <p:stCondLst>
                                    <p:cond delay="0"/>
                                  </p:stCondLst>
                                  <p:childTnLst>
                                    <p:set>
                                      <p:cBhvr>
                                        <p:cTn id="22" dur="1" fill="hold">
                                          <p:stCondLst>
                                            <p:cond delay="0"/>
                                          </p:stCondLst>
                                        </p:cTn>
                                        <p:tgtEl>
                                          <p:spTgt spid="38"/>
                                        </p:tgtEl>
                                        <p:attrNameLst>
                                          <p:attrName>style.visibility</p:attrName>
                                        </p:attrNameLst>
                                      </p:cBhvr>
                                      <p:to>
                                        <p:strVal val="visible"/>
                                      </p:to>
                                    </p:set>
                                    <p:animEffect transition="in" filter="fade">
                                      <p:cBhvr>
                                        <p:cTn id="23" dur="1000"/>
                                        <p:tgtEl>
                                          <p:spTgt spid="38"/>
                                        </p:tgtEl>
                                      </p:cBhvr>
                                    </p:animEffect>
                                    <p:anim calcmode="lin" valueType="num">
                                      <p:cBhvr>
                                        <p:cTn id="24" dur="1000" fill="hold"/>
                                        <p:tgtEl>
                                          <p:spTgt spid="38"/>
                                        </p:tgtEl>
                                        <p:attrNameLst>
                                          <p:attrName>ppt_x</p:attrName>
                                        </p:attrNameLst>
                                      </p:cBhvr>
                                      <p:tavLst>
                                        <p:tav tm="0">
                                          <p:val>
                                            <p:strVal val="#ppt_x"/>
                                          </p:val>
                                        </p:tav>
                                        <p:tav tm="100000">
                                          <p:val>
                                            <p:strVal val="#ppt_x"/>
                                          </p:val>
                                        </p:tav>
                                      </p:tavLst>
                                    </p:anim>
                                    <p:anim calcmode="lin" valueType="num">
                                      <p:cBhvr>
                                        <p:cTn id="25" dur="1000" fill="hold"/>
                                        <p:tgtEl>
                                          <p:spTgt spid="38"/>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10" presetClass="entr" presetSubtype="0"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childTnLst>
                                </p:cTn>
                              </p:par>
                            </p:childTnLst>
                          </p:cTn>
                        </p:par>
                        <p:par>
                          <p:cTn id="30" fill="hold">
                            <p:stCondLst>
                              <p:cond delay="5000"/>
                            </p:stCondLst>
                            <p:childTnLst>
                              <p:par>
                                <p:cTn id="31" presetID="53" presetClass="entr" presetSubtype="0" fill="hold" nodeType="afterEffect">
                                  <p:stCondLst>
                                    <p:cond delay="0"/>
                                  </p:stCondLst>
                                  <p:childTnLst>
                                    <p:set>
                                      <p:cBhvr>
                                        <p:cTn id="32" dur="1" fill="hold">
                                          <p:stCondLst>
                                            <p:cond delay="0"/>
                                          </p:stCondLst>
                                        </p:cTn>
                                        <p:tgtEl>
                                          <p:spTgt spid="77"/>
                                        </p:tgtEl>
                                        <p:attrNameLst>
                                          <p:attrName>style.visibility</p:attrName>
                                        </p:attrNameLst>
                                      </p:cBhvr>
                                      <p:to>
                                        <p:strVal val="visible"/>
                                      </p:to>
                                    </p:set>
                                    <p:anim calcmode="lin" valueType="num">
                                      <p:cBhvr>
                                        <p:cTn id="33" dur="1000" fill="hold"/>
                                        <p:tgtEl>
                                          <p:spTgt spid="77"/>
                                        </p:tgtEl>
                                        <p:attrNameLst>
                                          <p:attrName>ppt_w</p:attrName>
                                        </p:attrNameLst>
                                      </p:cBhvr>
                                      <p:tavLst>
                                        <p:tav tm="0">
                                          <p:val>
                                            <p:fltVal val="0"/>
                                          </p:val>
                                        </p:tav>
                                        <p:tav tm="100000">
                                          <p:val>
                                            <p:strVal val="#ppt_w"/>
                                          </p:val>
                                        </p:tav>
                                      </p:tavLst>
                                    </p:anim>
                                    <p:anim calcmode="lin" valueType="num">
                                      <p:cBhvr>
                                        <p:cTn id="34" dur="1000" fill="hold"/>
                                        <p:tgtEl>
                                          <p:spTgt spid="77"/>
                                        </p:tgtEl>
                                        <p:attrNameLst>
                                          <p:attrName>ppt_h</p:attrName>
                                        </p:attrNameLst>
                                      </p:cBhvr>
                                      <p:tavLst>
                                        <p:tav tm="0">
                                          <p:val>
                                            <p:fltVal val="0"/>
                                          </p:val>
                                        </p:tav>
                                        <p:tav tm="100000">
                                          <p:val>
                                            <p:strVal val="#ppt_h"/>
                                          </p:val>
                                        </p:tav>
                                      </p:tavLst>
                                    </p:anim>
                                    <p:animEffect transition="in" filter="fade">
                                      <p:cBhvr>
                                        <p:cTn id="35" dur="1000"/>
                                        <p:tgtEl>
                                          <p:spTgt spid="77"/>
                                        </p:tgtEl>
                                      </p:cBhvr>
                                    </p:animEffect>
                                  </p:childTnLst>
                                </p:cTn>
                              </p:par>
                            </p:childTnLst>
                          </p:cTn>
                        </p:par>
                        <p:par>
                          <p:cTn id="36" fill="hold">
                            <p:stCondLst>
                              <p:cond delay="6000"/>
                            </p:stCondLst>
                            <p:childTnLst>
                              <p:par>
                                <p:cTn id="37" presetID="53" presetClass="entr" presetSubtype="0" fill="hold" nodeType="afterEffect">
                                  <p:stCondLst>
                                    <p:cond delay="0"/>
                                  </p:stCondLst>
                                  <p:childTnLst>
                                    <p:set>
                                      <p:cBhvr>
                                        <p:cTn id="38" dur="1" fill="hold">
                                          <p:stCondLst>
                                            <p:cond delay="0"/>
                                          </p:stCondLst>
                                        </p:cTn>
                                        <p:tgtEl>
                                          <p:spTgt spid="76"/>
                                        </p:tgtEl>
                                        <p:attrNameLst>
                                          <p:attrName>style.visibility</p:attrName>
                                        </p:attrNameLst>
                                      </p:cBhvr>
                                      <p:to>
                                        <p:strVal val="visible"/>
                                      </p:to>
                                    </p:set>
                                    <p:anim calcmode="lin" valueType="num">
                                      <p:cBhvr>
                                        <p:cTn id="39" dur="1000" fill="hold"/>
                                        <p:tgtEl>
                                          <p:spTgt spid="76"/>
                                        </p:tgtEl>
                                        <p:attrNameLst>
                                          <p:attrName>ppt_w</p:attrName>
                                        </p:attrNameLst>
                                      </p:cBhvr>
                                      <p:tavLst>
                                        <p:tav tm="0">
                                          <p:val>
                                            <p:fltVal val="0"/>
                                          </p:val>
                                        </p:tav>
                                        <p:tav tm="100000">
                                          <p:val>
                                            <p:strVal val="#ppt_w"/>
                                          </p:val>
                                        </p:tav>
                                      </p:tavLst>
                                    </p:anim>
                                    <p:anim calcmode="lin" valueType="num">
                                      <p:cBhvr>
                                        <p:cTn id="40" dur="1000" fill="hold"/>
                                        <p:tgtEl>
                                          <p:spTgt spid="76"/>
                                        </p:tgtEl>
                                        <p:attrNameLst>
                                          <p:attrName>ppt_h</p:attrName>
                                        </p:attrNameLst>
                                      </p:cBhvr>
                                      <p:tavLst>
                                        <p:tav tm="0">
                                          <p:val>
                                            <p:fltVal val="0"/>
                                          </p:val>
                                        </p:tav>
                                        <p:tav tm="100000">
                                          <p:val>
                                            <p:strVal val="#ppt_h"/>
                                          </p:val>
                                        </p:tav>
                                      </p:tavLst>
                                    </p:anim>
                                    <p:animEffect transition="in" filter="fade">
                                      <p:cBhvr>
                                        <p:cTn id="41"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14" grpId="0"/>
      <p:bldP spid="39" grpId="0"/>
    </p:bldLst>
  </p:timing>
</p:sld>
</file>

<file path=ppt/slides/slide354.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ar-SA"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موضوعات پیشنهادی، جهت تدریس با اولویت‌بندی</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r>
                        <a:rPr lang="ar-SA"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احــــــکام</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endParaRPr lang="en-US" sz="1800" b="1" kern="1200" dirty="0">
                        <a:solidFill>
                          <a:schemeClr val="tx1"/>
                        </a:solidFill>
                        <a:effectLst>
                          <a:outerShdw blurRad="38100" dist="38100" dir="2700000" algn="tl">
                            <a:srgbClr val="000000">
                              <a:alpha val="43137"/>
                            </a:srgbClr>
                          </a:outerShdw>
                        </a:effectLst>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234384" y="122418"/>
            <a:ext cx="2110585"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سی ویکم</a:t>
            </a:r>
          </a:p>
          <a:p>
            <a:pPr algn="ctr"/>
            <a:r>
              <a:rPr lang="fa-IR" sz="1700" b="1" dirty="0" smtClean="0">
                <a:effectLst>
                  <a:glow rad="101600">
                    <a:schemeClr val="accent3">
                      <a:satMod val="175000"/>
                      <a:alpha val="40000"/>
                    </a:schemeClr>
                  </a:glow>
                </a:effectLst>
                <a:cs typeface="B Mitra" pitchFamily="2" charset="-78"/>
              </a:rPr>
              <a:t>اهداف انتقال مفاهیم دینی</a:t>
            </a:r>
          </a:p>
        </p:txBody>
      </p:sp>
      <p:sp>
        <p:nvSpPr>
          <p:cNvPr id="303105" name="Rectangle 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03108" name="Rectangle 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 name="Rounded Rectangle 9">
            <a:hlinkClick r:id="rId9" action="ppaction://hlinksldjump">
              <a:snd r:embed="rId5" name="thbad.wav"/>
            </a:hlinkClick>
            <a:hlinkHover r:id="" action="ppaction://noaction">
              <a:snd r:embed="rId6" name="0.wav"/>
            </a:hlinkHover>
          </p:cNvPr>
          <p:cNvSpPr/>
          <p:nvPr/>
        </p:nvSpPr>
        <p:spPr>
          <a:xfrm>
            <a:off x="1142976"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0" action="ppaction://hlinksldjump">
              <a:snd r:embed="rId5" name="thbad.wav"/>
            </a:hlinkClick>
            <a:hlinkHover r:id="" action="ppaction://noaction">
              <a:snd r:embed="rId6" name="0.wav"/>
            </a:hlinkHover>
          </p:cNvPr>
          <p:cNvSpPr/>
          <p:nvPr/>
        </p:nvSpPr>
        <p:spPr>
          <a:xfrm>
            <a:off x="7143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1" action="ppaction://hlinksldjump">
              <a:snd r:embed="rId5" name="thbad.wav"/>
            </a:hlinkClick>
            <a:hlinkHover r:id="" action="ppaction://noaction">
              <a:snd r:embed="rId6" name="0.wav"/>
            </a:hlinkHover>
          </p:cNvPr>
          <p:cNvSpPr/>
          <p:nvPr/>
        </p:nvSpPr>
        <p:spPr>
          <a:xfrm>
            <a:off x="28572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graphicFrame>
        <p:nvGraphicFramePr>
          <p:cNvPr id="16" name="Table 15"/>
          <p:cNvGraphicFramePr>
            <a:graphicFrameLocks noGrp="1"/>
          </p:cNvGraphicFramePr>
          <p:nvPr/>
        </p:nvGraphicFramePr>
        <p:xfrm>
          <a:off x="392877" y="1731925"/>
          <a:ext cx="8358246" cy="4851482"/>
        </p:xfrm>
        <a:graphic>
          <a:graphicData uri="http://schemas.openxmlformats.org/drawingml/2006/table">
            <a:tbl>
              <a:tblPr rtl="1"/>
              <a:tblGrid>
                <a:gridCol w="717358"/>
                <a:gridCol w="2711027"/>
                <a:gridCol w="4929861"/>
              </a:tblGrid>
              <a:tr h="313612">
                <a:tc gridSpan="2">
                  <a:txBody>
                    <a:bodyPr/>
                    <a:lstStyle/>
                    <a:p>
                      <a:pPr algn="ctr" rtl="1">
                        <a:lnSpc>
                          <a:spcPct val="115000"/>
                        </a:lnSpc>
                        <a:spcAft>
                          <a:spcPts val="0"/>
                        </a:spcAft>
                      </a:pPr>
                      <a:r>
                        <a:rPr lang="ar-SA" sz="1800" dirty="0">
                          <a:latin typeface="Times New Roman"/>
                          <a:ea typeface="Calibri"/>
                          <a:cs typeface="B Lotus" pitchFamily="2" charset="-78"/>
                        </a:rPr>
                        <a:t>موضوع کلّی: احکام</a:t>
                      </a:r>
                      <a:endParaRPr lang="en-US" sz="18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hMerge="1">
                  <a:txBody>
                    <a:bodyPr/>
                    <a:lstStyle/>
                    <a:p>
                      <a:pPr rtl="1"/>
                      <a:endParaRPr lang="fa-IR"/>
                    </a:p>
                  </a:txBody>
                  <a:tcPr/>
                </a:tc>
                <a:tc>
                  <a:txBody>
                    <a:bodyPr/>
                    <a:lstStyle/>
                    <a:p>
                      <a:pPr algn="ctr" rtl="1">
                        <a:lnSpc>
                          <a:spcPct val="115000"/>
                        </a:lnSpc>
                        <a:spcAft>
                          <a:spcPts val="0"/>
                        </a:spcAft>
                      </a:pPr>
                      <a:r>
                        <a:rPr lang="ar-SA" sz="1800">
                          <a:latin typeface="Times New Roman"/>
                          <a:ea typeface="Calibri"/>
                          <a:cs typeface="B Lotus" pitchFamily="2" charset="-78"/>
                        </a:rPr>
                        <a:t>مقطع: اول، دوم و سوم ابتدایی</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r>
              <a:tr h="387072">
                <a:tc>
                  <a:txBody>
                    <a:bodyPr/>
                    <a:lstStyle/>
                    <a:p>
                      <a:pPr algn="ctr" rtl="1">
                        <a:lnSpc>
                          <a:spcPct val="115000"/>
                        </a:lnSpc>
                        <a:spcAft>
                          <a:spcPts val="0"/>
                        </a:spcAft>
                      </a:pPr>
                      <a:r>
                        <a:rPr lang="ar-SA" sz="1800">
                          <a:latin typeface="Times New Roman"/>
                          <a:ea typeface="Calibri"/>
                          <a:cs typeface="B Lotus" pitchFamily="2" charset="-78"/>
                        </a:rPr>
                        <a:t>رد</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ctr" rtl="1">
                        <a:lnSpc>
                          <a:spcPct val="115000"/>
                        </a:lnSpc>
                        <a:spcAft>
                          <a:spcPts val="0"/>
                        </a:spcAft>
                      </a:pPr>
                      <a:r>
                        <a:rPr lang="ar-SA" sz="1800">
                          <a:latin typeface="Times New Roman"/>
                          <a:ea typeface="Calibri"/>
                          <a:cs typeface="B Lotus" pitchFamily="2" charset="-78"/>
                        </a:rPr>
                        <a:t>ترتیب دروس</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ctr" rtl="1">
                        <a:lnSpc>
                          <a:spcPct val="115000"/>
                        </a:lnSpc>
                        <a:spcAft>
                          <a:spcPts val="0"/>
                        </a:spcAft>
                      </a:pPr>
                      <a:r>
                        <a:rPr lang="ar-SA" sz="1800">
                          <a:latin typeface="Times New Roman"/>
                          <a:ea typeface="Calibri"/>
                          <a:cs typeface="B Lotus" pitchFamily="2" charset="-78"/>
                        </a:rPr>
                        <a:t>ریز موضوعات</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13612">
                <a:tc>
                  <a:txBody>
                    <a:bodyPr/>
                    <a:lstStyle/>
                    <a:p>
                      <a:pPr algn="r" rtl="1">
                        <a:lnSpc>
                          <a:spcPct val="115000"/>
                        </a:lnSpc>
                        <a:spcAft>
                          <a:spcPts val="0"/>
                        </a:spcAft>
                      </a:pPr>
                      <a:r>
                        <a:rPr lang="ar-SA" sz="1800">
                          <a:latin typeface="Times New Roman"/>
                          <a:ea typeface="Calibri"/>
                          <a:cs typeface="B Lotus" pitchFamily="2" charset="-78"/>
                        </a:rPr>
                        <a:t>1</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انواع احکام1</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dirty="0">
                          <a:latin typeface="Times New Roman"/>
                          <a:ea typeface="Calibri"/>
                          <a:cs typeface="B Lotus" pitchFamily="2" charset="-78"/>
                        </a:rPr>
                        <a:t>واجب و مستحب</a:t>
                      </a:r>
                      <a:endParaRPr lang="en-US" sz="18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477637">
                <a:tc>
                  <a:txBody>
                    <a:bodyPr/>
                    <a:lstStyle/>
                    <a:p>
                      <a:pPr algn="r" rtl="1">
                        <a:lnSpc>
                          <a:spcPct val="115000"/>
                        </a:lnSpc>
                        <a:spcAft>
                          <a:spcPts val="0"/>
                        </a:spcAft>
                      </a:pPr>
                      <a:r>
                        <a:rPr lang="ar-SA" sz="1800">
                          <a:latin typeface="Times New Roman"/>
                          <a:ea typeface="Calibri"/>
                          <a:cs typeface="B Lotus" pitchFamily="2" charset="-78"/>
                        </a:rPr>
                        <a:t>2</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dirty="0">
                          <a:latin typeface="Times New Roman"/>
                          <a:ea typeface="Calibri"/>
                          <a:cs typeface="B Lotus" pitchFamily="2" charset="-78"/>
                        </a:rPr>
                        <a:t>انواع احکام2</a:t>
                      </a:r>
                      <a:endParaRPr lang="en-US" sz="18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a:latin typeface="Times New Roman"/>
                          <a:ea typeface="Calibri"/>
                          <a:cs typeface="B Lotus" pitchFamily="2" charset="-78"/>
                        </a:rPr>
                        <a:t>مباح، مکروه و حرام</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627225">
                <a:tc>
                  <a:txBody>
                    <a:bodyPr/>
                    <a:lstStyle/>
                    <a:p>
                      <a:pPr algn="r" rtl="1">
                        <a:lnSpc>
                          <a:spcPct val="115000"/>
                        </a:lnSpc>
                        <a:spcAft>
                          <a:spcPts val="0"/>
                        </a:spcAft>
                      </a:pPr>
                      <a:r>
                        <a:rPr lang="ar-SA" sz="1800">
                          <a:latin typeface="Times New Roman"/>
                          <a:ea typeface="Calibri"/>
                          <a:cs typeface="B Lotus" pitchFamily="2" charset="-78"/>
                        </a:rPr>
                        <a:t>3</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فروع دین</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a:latin typeface="Times New Roman"/>
                          <a:ea typeface="Calibri"/>
                          <a:cs typeface="B Lotus" pitchFamily="2" charset="-78"/>
                        </a:rPr>
                        <a:t>نماز و روزه، حج، جهاد، خمس و زکات</a:t>
                      </a:r>
                      <a:endParaRPr lang="en-US" sz="1800">
                        <a:latin typeface="Times New Roman"/>
                        <a:ea typeface="Calibri"/>
                        <a:cs typeface="B Lotus" pitchFamily="2" charset="-78"/>
                      </a:endParaRPr>
                    </a:p>
                    <a:p>
                      <a:pPr algn="r" rtl="1">
                        <a:lnSpc>
                          <a:spcPct val="115000"/>
                        </a:lnSpc>
                        <a:spcAft>
                          <a:spcPts val="0"/>
                        </a:spcAft>
                      </a:pPr>
                      <a:r>
                        <a:rPr lang="ar-SA" sz="1800">
                          <a:latin typeface="Times New Roman"/>
                          <a:ea typeface="Calibri"/>
                          <a:cs typeface="B Lotus" pitchFamily="2" charset="-78"/>
                        </a:rPr>
                        <a:t> امر به معروف و نهی از منکر،تولّی و تبرّی (فقط حفظ کنند) </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50293">
                <a:tc>
                  <a:txBody>
                    <a:bodyPr/>
                    <a:lstStyle/>
                    <a:p>
                      <a:pPr algn="r" rtl="1">
                        <a:lnSpc>
                          <a:spcPct val="115000"/>
                        </a:lnSpc>
                        <a:spcAft>
                          <a:spcPts val="0"/>
                        </a:spcAft>
                      </a:pPr>
                      <a:r>
                        <a:rPr lang="ar-SA" sz="1800">
                          <a:latin typeface="Times New Roman"/>
                          <a:ea typeface="Calibri"/>
                          <a:cs typeface="B Lotus" pitchFamily="2" charset="-78"/>
                        </a:rPr>
                        <a:t>4</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مقدّمات نماز1</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a:latin typeface="Times New Roman"/>
                          <a:ea typeface="Calibri"/>
                          <a:cs typeface="B Lotus" pitchFamily="2" charset="-78"/>
                        </a:rPr>
                        <a:t>کیفیّت وضو گرفتن</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50293">
                <a:tc>
                  <a:txBody>
                    <a:bodyPr/>
                    <a:lstStyle/>
                    <a:p>
                      <a:pPr algn="r" rtl="1">
                        <a:lnSpc>
                          <a:spcPct val="115000"/>
                        </a:lnSpc>
                        <a:spcAft>
                          <a:spcPts val="0"/>
                        </a:spcAft>
                      </a:pPr>
                      <a:r>
                        <a:rPr lang="ar-SA" sz="1800">
                          <a:latin typeface="Times New Roman"/>
                          <a:ea typeface="Calibri"/>
                          <a:cs typeface="B Lotus" pitchFamily="2" charset="-78"/>
                        </a:rPr>
                        <a:t>5</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مقدّمات نماز2</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dirty="0">
                          <a:latin typeface="Times New Roman"/>
                          <a:ea typeface="Calibri"/>
                          <a:cs typeface="B Lotus" pitchFamily="2" charset="-78"/>
                        </a:rPr>
                        <a:t>شرایط وضو گرفتن</a:t>
                      </a:r>
                      <a:endParaRPr lang="en-US" sz="18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477637">
                <a:tc>
                  <a:txBody>
                    <a:bodyPr/>
                    <a:lstStyle/>
                    <a:p>
                      <a:pPr algn="r" rtl="1">
                        <a:lnSpc>
                          <a:spcPct val="115000"/>
                        </a:lnSpc>
                        <a:spcAft>
                          <a:spcPts val="0"/>
                        </a:spcAft>
                      </a:pPr>
                      <a:r>
                        <a:rPr lang="ar-SA" sz="1800">
                          <a:latin typeface="Times New Roman"/>
                          <a:ea typeface="Calibri"/>
                          <a:cs typeface="B Lotus" pitchFamily="2" charset="-78"/>
                        </a:rPr>
                        <a:t>6</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مقدّمات نماز3</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a:latin typeface="Times New Roman"/>
                          <a:ea typeface="Calibri"/>
                          <a:cs typeface="B Lotus" pitchFamily="2" charset="-78"/>
                        </a:rPr>
                        <a:t>قبله، مکان و لباس</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13612">
                <a:tc>
                  <a:txBody>
                    <a:bodyPr/>
                    <a:lstStyle/>
                    <a:p>
                      <a:pPr algn="r" rtl="1">
                        <a:lnSpc>
                          <a:spcPct val="115000"/>
                        </a:lnSpc>
                        <a:spcAft>
                          <a:spcPts val="0"/>
                        </a:spcAft>
                      </a:pPr>
                      <a:r>
                        <a:rPr lang="ar-SA" sz="1800">
                          <a:latin typeface="Times New Roman"/>
                          <a:ea typeface="Calibri"/>
                          <a:cs typeface="B Lotus" pitchFamily="2" charset="-78"/>
                        </a:rPr>
                        <a:t>7</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اذان و اقامه</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a:latin typeface="Times New Roman"/>
                          <a:ea typeface="Calibri"/>
                          <a:cs typeface="B Lotus" pitchFamily="2" charset="-78"/>
                        </a:rPr>
                        <a:t>آموزش اذان و اقامه</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40590">
                <a:tc>
                  <a:txBody>
                    <a:bodyPr/>
                    <a:lstStyle/>
                    <a:p>
                      <a:pPr algn="r" rtl="1">
                        <a:lnSpc>
                          <a:spcPct val="115000"/>
                        </a:lnSpc>
                        <a:spcAft>
                          <a:spcPts val="0"/>
                        </a:spcAft>
                      </a:pPr>
                      <a:r>
                        <a:rPr lang="ar-SA" sz="1800">
                          <a:latin typeface="Times New Roman"/>
                          <a:ea typeface="Calibri"/>
                          <a:cs typeface="B Lotus" pitchFamily="2" charset="-78"/>
                        </a:rPr>
                        <a:t>8</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نماز1</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a:latin typeface="Times New Roman"/>
                          <a:ea typeface="Calibri"/>
                          <a:cs typeface="B Lotus" pitchFamily="2" charset="-78"/>
                        </a:rPr>
                        <a:t>نیّت، تکبیرۀ الاحرام و قیام</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575152">
                <a:tc>
                  <a:txBody>
                    <a:bodyPr/>
                    <a:lstStyle/>
                    <a:p>
                      <a:pPr algn="r" rtl="1">
                        <a:lnSpc>
                          <a:spcPct val="115000"/>
                        </a:lnSpc>
                        <a:spcAft>
                          <a:spcPts val="0"/>
                        </a:spcAft>
                      </a:pPr>
                      <a:r>
                        <a:rPr lang="ar-SA" sz="1800">
                          <a:latin typeface="Times New Roman"/>
                          <a:ea typeface="Calibri"/>
                          <a:cs typeface="B Lotus" pitchFamily="2" charset="-78"/>
                        </a:rPr>
                        <a:t>9</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نماز2</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a:latin typeface="Times New Roman"/>
                          <a:ea typeface="Calibri"/>
                          <a:cs typeface="B Lotus" pitchFamily="2" charset="-78"/>
                        </a:rPr>
                        <a:t>قرائت</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13612">
                <a:tc>
                  <a:txBody>
                    <a:bodyPr/>
                    <a:lstStyle/>
                    <a:p>
                      <a:pPr algn="r" rtl="1">
                        <a:lnSpc>
                          <a:spcPct val="115000"/>
                        </a:lnSpc>
                        <a:spcAft>
                          <a:spcPts val="0"/>
                        </a:spcAft>
                      </a:pPr>
                      <a:r>
                        <a:rPr lang="ar-SA" sz="1800">
                          <a:latin typeface="Times New Roman"/>
                          <a:ea typeface="Calibri"/>
                          <a:cs typeface="B Lotus" pitchFamily="2" charset="-78"/>
                        </a:rPr>
                        <a:t>10</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نماز3</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dirty="0">
                          <a:latin typeface="Times New Roman"/>
                          <a:ea typeface="Calibri"/>
                          <a:cs typeface="B Lotus" pitchFamily="2" charset="-78"/>
                        </a:rPr>
                        <a:t>رکوع و سجود</a:t>
                      </a:r>
                      <a:endParaRPr lang="en-US" sz="18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bl>
          </a:graphicData>
        </a:graphic>
      </p:graphicFrame>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1000" fill="hold"/>
                                        <p:tgtEl>
                                          <p:spTgt spid="10"/>
                                        </p:tgtEl>
                                        <p:attrNameLst>
                                          <p:attrName>ppt_x</p:attrName>
                                        </p:attrNameLst>
                                      </p:cBhvr>
                                      <p:tavLst>
                                        <p:tav tm="0">
                                          <p:val>
                                            <p:strVal val="0-#ppt_w/2"/>
                                          </p:val>
                                        </p:tav>
                                        <p:tav tm="100000">
                                          <p:val>
                                            <p:strVal val="#ppt_x"/>
                                          </p:val>
                                        </p:tav>
                                      </p:tavLst>
                                    </p:anim>
                                    <p:anim calcmode="lin" valueType="num">
                                      <p:cBhvr additive="base">
                                        <p:cTn id="32" dur="1000" fill="hold"/>
                                        <p:tgtEl>
                                          <p:spTgt spid="10"/>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additive="base">
                                        <p:cTn id="35" dur="1000" fill="hold"/>
                                        <p:tgtEl>
                                          <p:spTgt spid="11"/>
                                        </p:tgtEl>
                                        <p:attrNameLst>
                                          <p:attrName>ppt_x</p:attrName>
                                        </p:attrNameLst>
                                      </p:cBhvr>
                                      <p:tavLst>
                                        <p:tav tm="0">
                                          <p:val>
                                            <p:strVal val="0-#ppt_w/2"/>
                                          </p:val>
                                        </p:tav>
                                        <p:tav tm="100000">
                                          <p:val>
                                            <p:strVal val="#ppt_x"/>
                                          </p:val>
                                        </p:tav>
                                      </p:tavLst>
                                    </p:anim>
                                    <p:anim calcmode="lin" valueType="num">
                                      <p:cBhvr additive="base">
                                        <p:cTn id="36" dur="1000" fill="hold"/>
                                        <p:tgtEl>
                                          <p:spTgt spid="11"/>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2"/>
                                        </p:tgtEl>
                                        <p:attrNameLst>
                                          <p:attrName>style.visibility</p:attrName>
                                        </p:attrNameLst>
                                      </p:cBhvr>
                                      <p:to>
                                        <p:strVal val="visible"/>
                                      </p:to>
                                    </p:set>
                                    <p:anim calcmode="lin" valueType="num">
                                      <p:cBhvr additive="base">
                                        <p:cTn id="39" dur="1000" fill="hold"/>
                                        <p:tgtEl>
                                          <p:spTgt spid="12"/>
                                        </p:tgtEl>
                                        <p:attrNameLst>
                                          <p:attrName>ppt_x</p:attrName>
                                        </p:attrNameLst>
                                      </p:cBhvr>
                                      <p:tavLst>
                                        <p:tav tm="0">
                                          <p:val>
                                            <p:strVal val="0-#ppt_w/2"/>
                                          </p:val>
                                        </p:tav>
                                        <p:tav tm="100000">
                                          <p:val>
                                            <p:strVal val="#ppt_x"/>
                                          </p:val>
                                        </p:tav>
                                      </p:tavLst>
                                    </p:anim>
                                    <p:anim calcmode="lin" valueType="num">
                                      <p:cBhvr additive="base">
                                        <p:cTn id="40" dur="1000" fill="hold"/>
                                        <p:tgtEl>
                                          <p:spTgt spid="12"/>
                                        </p:tgtEl>
                                        <p:attrNameLst>
                                          <p:attrName>ppt_y</p:attrName>
                                        </p:attrNameLst>
                                      </p:cBhvr>
                                      <p:tavLst>
                                        <p:tav tm="0">
                                          <p:val>
                                            <p:strVal val="#ppt_y"/>
                                          </p:val>
                                        </p:tav>
                                        <p:tav tm="100000">
                                          <p:val>
                                            <p:strVal val="#ppt_y"/>
                                          </p:val>
                                        </p:tav>
                                      </p:tavLst>
                                    </p:anim>
                                  </p:childTnLst>
                                </p:cTn>
                              </p:par>
                            </p:childTnLst>
                          </p:cTn>
                        </p:par>
                        <p:par>
                          <p:cTn id="41" fill="hold">
                            <p:stCondLst>
                              <p:cond delay="2000"/>
                            </p:stCondLst>
                            <p:childTnLst>
                              <p:par>
                                <p:cTn id="42" presetID="10" presetClass="entr" presetSubtype="0" fill="hold" nodeType="afterEffect">
                                  <p:stCondLst>
                                    <p:cond delay="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1000"/>
                                        <p:tgtEl>
                                          <p:spTgt spid="30"/>
                                        </p:tgtEl>
                                      </p:cBhvr>
                                    </p:animEffect>
                                  </p:childTnLst>
                                </p:cTn>
                              </p:par>
                              <p:par>
                                <p:cTn id="45" presetID="10" presetClass="entr" presetSubtype="0" fill="hold" nodeType="withEffect">
                                  <p:stCondLst>
                                    <p:cond delay="0"/>
                                  </p:stCondLst>
                                  <p:childTnLst>
                                    <p:set>
                                      <p:cBhvr>
                                        <p:cTn id="46" dur="1" fill="hold">
                                          <p:stCondLst>
                                            <p:cond delay="0"/>
                                          </p:stCondLst>
                                        </p:cTn>
                                        <p:tgtEl>
                                          <p:spTgt spid="16"/>
                                        </p:tgtEl>
                                        <p:attrNameLst>
                                          <p:attrName>style.visibility</p:attrName>
                                        </p:attrNameLst>
                                      </p:cBhvr>
                                      <p:to>
                                        <p:strVal val="visible"/>
                                      </p:to>
                                    </p:set>
                                    <p:animEffect transition="in" filter="fade">
                                      <p:cBhvr>
                                        <p:cTn id="47" dur="1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0" grpId="0" animBg="1"/>
      <p:bldP spid="11" grpId="0" animBg="1"/>
      <p:bldP spid="12" grpId="0" animBg="1"/>
    </p:bldLst>
  </p:timing>
</p:sld>
</file>

<file path=ppt/slides/slide355.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ar-SA"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موضوعات پیشنهادی، جهت تدریس با اولویت‌بندی</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r>
                        <a:rPr lang="ar-SA"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احــــــکام</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endParaRPr lang="en-US" sz="1800" b="1" kern="1200" dirty="0">
                        <a:solidFill>
                          <a:schemeClr val="tx1"/>
                        </a:solidFill>
                        <a:effectLst>
                          <a:outerShdw blurRad="38100" dist="38100" dir="2700000" algn="tl">
                            <a:srgbClr val="000000">
                              <a:alpha val="43137"/>
                            </a:srgbClr>
                          </a:outerShdw>
                        </a:effectLst>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234384" y="122418"/>
            <a:ext cx="2110585"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سی ویکم</a:t>
            </a:r>
          </a:p>
          <a:p>
            <a:pPr algn="ctr"/>
            <a:r>
              <a:rPr lang="fa-IR" sz="1700" b="1" dirty="0" smtClean="0">
                <a:effectLst>
                  <a:glow rad="101600">
                    <a:schemeClr val="accent3">
                      <a:satMod val="175000"/>
                      <a:alpha val="40000"/>
                    </a:schemeClr>
                  </a:glow>
                </a:effectLst>
                <a:cs typeface="B Mitra" pitchFamily="2" charset="-78"/>
              </a:rPr>
              <a:t>اهداف انتقال مفاهیم دینی</a:t>
            </a:r>
          </a:p>
        </p:txBody>
      </p:sp>
      <p:sp>
        <p:nvSpPr>
          <p:cNvPr id="303105" name="Rectangle 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03108" name="Rectangle 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graphicFrame>
        <p:nvGraphicFramePr>
          <p:cNvPr id="16" name="Table 15"/>
          <p:cNvGraphicFramePr>
            <a:graphicFrameLocks noGrp="1"/>
          </p:cNvGraphicFramePr>
          <p:nvPr/>
        </p:nvGraphicFramePr>
        <p:xfrm>
          <a:off x="392877" y="1731925"/>
          <a:ext cx="8358246" cy="4847771"/>
        </p:xfrm>
        <a:graphic>
          <a:graphicData uri="http://schemas.openxmlformats.org/drawingml/2006/table">
            <a:tbl>
              <a:tblPr rtl="1"/>
              <a:tblGrid>
                <a:gridCol w="717358"/>
                <a:gridCol w="2711027"/>
                <a:gridCol w="4929861"/>
              </a:tblGrid>
              <a:tr h="313612">
                <a:tc gridSpan="2">
                  <a:txBody>
                    <a:bodyPr/>
                    <a:lstStyle/>
                    <a:p>
                      <a:pPr algn="ctr" rtl="1">
                        <a:lnSpc>
                          <a:spcPct val="115000"/>
                        </a:lnSpc>
                        <a:spcAft>
                          <a:spcPts val="0"/>
                        </a:spcAft>
                      </a:pPr>
                      <a:r>
                        <a:rPr lang="ar-SA" sz="1800" dirty="0">
                          <a:latin typeface="Times New Roman"/>
                          <a:ea typeface="Calibri"/>
                          <a:cs typeface="B Lotus" pitchFamily="2" charset="-78"/>
                        </a:rPr>
                        <a:t>موضوع کلّی: احکام</a:t>
                      </a:r>
                      <a:endParaRPr lang="en-US" sz="18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hMerge="1">
                  <a:txBody>
                    <a:bodyPr/>
                    <a:lstStyle/>
                    <a:p>
                      <a:pPr rtl="1"/>
                      <a:endParaRPr lang="fa-IR"/>
                    </a:p>
                  </a:txBody>
                  <a:tcPr/>
                </a:tc>
                <a:tc>
                  <a:txBody>
                    <a:bodyPr/>
                    <a:lstStyle/>
                    <a:p>
                      <a:pPr algn="ctr" rtl="1">
                        <a:lnSpc>
                          <a:spcPct val="115000"/>
                        </a:lnSpc>
                        <a:spcAft>
                          <a:spcPts val="0"/>
                        </a:spcAft>
                      </a:pPr>
                      <a:r>
                        <a:rPr lang="ar-SA" sz="1800">
                          <a:latin typeface="Times New Roman"/>
                          <a:ea typeface="Calibri"/>
                          <a:cs typeface="B Lotus" pitchFamily="2" charset="-78"/>
                        </a:rPr>
                        <a:t>مقطع: اول، دوم و سوم ابتدایی</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r>
              <a:tr h="387072">
                <a:tc>
                  <a:txBody>
                    <a:bodyPr/>
                    <a:lstStyle/>
                    <a:p>
                      <a:pPr algn="ctr" rtl="1">
                        <a:lnSpc>
                          <a:spcPct val="115000"/>
                        </a:lnSpc>
                        <a:spcAft>
                          <a:spcPts val="0"/>
                        </a:spcAft>
                      </a:pPr>
                      <a:r>
                        <a:rPr lang="ar-SA" sz="1800">
                          <a:latin typeface="Times New Roman"/>
                          <a:ea typeface="Calibri"/>
                          <a:cs typeface="B Lotus" pitchFamily="2" charset="-78"/>
                        </a:rPr>
                        <a:t>رد</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ctr" rtl="1">
                        <a:lnSpc>
                          <a:spcPct val="115000"/>
                        </a:lnSpc>
                        <a:spcAft>
                          <a:spcPts val="0"/>
                        </a:spcAft>
                      </a:pPr>
                      <a:r>
                        <a:rPr lang="ar-SA" sz="1800">
                          <a:latin typeface="Times New Roman"/>
                          <a:ea typeface="Calibri"/>
                          <a:cs typeface="B Lotus" pitchFamily="2" charset="-78"/>
                        </a:rPr>
                        <a:t>ترتیب دروس</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ctr" rtl="1">
                        <a:lnSpc>
                          <a:spcPct val="115000"/>
                        </a:lnSpc>
                        <a:spcAft>
                          <a:spcPts val="0"/>
                        </a:spcAft>
                      </a:pPr>
                      <a:r>
                        <a:rPr lang="ar-SA" sz="1800">
                          <a:latin typeface="Times New Roman"/>
                          <a:ea typeface="Calibri"/>
                          <a:cs typeface="B Lotus" pitchFamily="2" charset="-78"/>
                        </a:rPr>
                        <a:t>ریز موضوعات</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13612">
                <a:tc>
                  <a:txBody>
                    <a:bodyPr/>
                    <a:lstStyle/>
                    <a:p>
                      <a:pPr algn="r" rtl="1">
                        <a:lnSpc>
                          <a:spcPct val="115000"/>
                        </a:lnSpc>
                        <a:spcAft>
                          <a:spcPts val="0"/>
                        </a:spcAft>
                      </a:pPr>
                      <a:r>
                        <a:rPr lang="ar-SA" sz="1800">
                          <a:latin typeface="Times New Roman"/>
                          <a:ea typeface="Calibri"/>
                          <a:cs typeface="B Lotus" pitchFamily="2" charset="-78"/>
                        </a:rPr>
                        <a:t>11</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نماز4</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a:latin typeface="Times New Roman"/>
                          <a:ea typeface="Calibri"/>
                          <a:cs typeface="B Lotus" pitchFamily="2" charset="-78"/>
                        </a:rPr>
                        <a:t>تسبیحات اربعه و قنوت</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477637">
                <a:tc>
                  <a:txBody>
                    <a:bodyPr/>
                    <a:lstStyle/>
                    <a:p>
                      <a:pPr algn="r" rtl="1">
                        <a:lnSpc>
                          <a:spcPct val="115000"/>
                        </a:lnSpc>
                        <a:spcAft>
                          <a:spcPts val="0"/>
                        </a:spcAft>
                      </a:pPr>
                      <a:r>
                        <a:rPr lang="ar-SA" sz="1800" dirty="0">
                          <a:latin typeface="Times New Roman"/>
                          <a:ea typeface="Calibri"/>
                          <a:cs typeface="B Lotus" pitchFamily="2" charset="-78"/>
                        </a:rPr>
                        <a:t>12</a:t>
                      </a:r>
                      <a:endParaRPr lang="en-US" sz="18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نماز5</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a:latin typeface="Times New Roman"/>
                          <a:ea typeface="Calibri"/>
                          <a:cs typeface="B Lotus" pitchFamily="2" charset="-78"/>
                        </a:rPr>
                        <a:t>تشهّد و سلام</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627225">
                <a:tc>
                  <a:txBody>
                    <a:bodyPr/>
                    <a:lstStyle/>
                    <a:p>
                      <a:pPr algn="r" rtl="1">
                        <a:lnSpc>
                          <a:spcPct val="115000"/>
                        </a:lnSpc>
                        <a:spcAft>
                          <a:spcPts val="0"/>
                        </a:spcAft>
                      </a:pPr>
                      <a:r>
                        <a:rPr lang="ar-SA" sz="1800" dirty="0">
                          <a:latin typeface="Times New Roman"/>
                          <a:ea typeface="Calibri"/>
                          <a:cs typeface="B Lotus" pitchFamily="2" charset="-78"/>
                        </a:rPr>
                        <a:t>13</a:t>
                      </a:r>
                      <a:endParaRPr lang="en-US" sz="18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نماز6</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a:latin typeface="Times New Roman"/>
                          <a:ea typeface="Calibri"/>
                          <a:cs typeface="B Lotus" pitchFamily="2" charset="-78"/>
                        </a:rPr>
                        <a:t>چیزهایی که نماز را باطل می‌کند</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50293">
                <a:tc>
                  <a:txBody>
                    <a:bodyPr/>
                    <a:lstStyle/>
                    <a:p>
                      <a:pPr algn="r" rtl="1">
                        <a:lnSpc>
                          <a:spcPct val="115000"/>
                        </a:lnSpc>
                        <a:spcAft>
                          <a:spcPts val="0"/>
                        </a:spcAft>
                      </a:pPr>
                      <a:r>
                        <a:rPr lang="ar-SA" sz="1800" dirty="0">
                          <a:latin typeface="Times New Roman"/>
                          <a:ea typeface="Calibri"/>
                          <a:cs typeface="B Lotus" pitchFamily="2" charset="-78"/>
                        </a:rPr>
                        <a:t>14</a:t>
                      </a:r>
                      <a:endParaRPr lang="en-US" sz="18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سلام</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a:latin typeface="Times New Roman"/>
                          <a:ea typeface="Calibri"/>
                          <a:cs typeface="B Lotus" pitchFamily="2" charset="-78"/>
                        </a:rPr>
                        <a:t>سلام کردن، جواب سلام، ثواب سلام</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50293">
                <a:tc>
                  <a:txBody>
                    <a:bodyPr/>
                    <a:lstStyle/>
                    <a:p>
                      <a:pPr algn="r" rtl="1">
                        <a:lnSpc>
                          <a:spcPct val="115000"/>
                        </a:lnSpc>
                        <a:spcAft>
                          <a:spcPts val="0"/>
                        </a:spcAft>
                      </a:pPr>
                      <a:r>
                        <a:rPr lang="ar-SA" sz="1800" dirty="0">
                          <a:latin typeface="Times New Roman"/>
                          <a:ea typeface="Calibri"/>
                          <a:cs typeface="B Lotus" pitchFamily="2" charset="-78"/>
                        </a:rPr>
                        <a:t>15</a:t>
                      </a:r>
                      <a:endParaRPr lang="en-US" sz="18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خوردن و آشامیدن</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a:latin typeface="Times New Roman"/>
                          <a:ea typeface="Calibri"/>
                          <a:cs typeface="B Lotus" pitchFamily="2" charset="-78"/>
                        </a:rPr>
                        <a:t>مستحبّات و مکروهات، حلال و حرام</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477637">
                <a:tc>
                  <a:txBody>
                    <a:bodyPr/>
                    <a:lstStyle/>
                    <a:p>
                      <a:pPr algn="r" rtl="1">
                        <a:lnSpc>
                          <a:spcPct val="115000"/>
                        </a:lnSpc>
                        <a:spcAft>
                          <a:spcPts val="0"/>
                        </a:spcAft>
                      </a:pPr>
                      <a:r>
                        <a:rPr lang="ar-SA" sz="1800" dirty="0">
                          <a:latin typeface="Times New Roman"/>
                          <a:ea typeface="Calibri"/>
                          <a:cs typeface="B Lotus" pitchFamily="2" charset="-78"/>
                        </a:rPr>
                        <a:t>16</a:t>
                      </a:r>
                      <a:endParaRPr lang="en-US" sz="18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خوابیدن</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a:latin typeface="Times New Roman"/>
                          <a:ea typeface="Calibri"/>
                          <a:cs typeface="B Lotus" pitchFamily="2" charset="-78"/>
                        </a:rPr>
                        <a:t>مستحبّات و مکروهات</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13612">
                <a:tc>
                  <a:txBody>
                    <a:bodyPr/>
                    <a:lstStyle/>
                    <a:p>
                      <a:pPr algn="r" rtl="1">
                        <a:lnSpc>
                          <a:spcPct val="115000"/>
                        </a:lnSpc>
                        <a:spcAft>
                          <a:spcPts val="0"/>
                        </a:spcAft>
                      </a:pPr>
                      <a:r>
                        <a:rPr lang="ar-SA" sz="1800" dirty="0">
                          <a:latin typeface="Times New Roman"/>
                          <a:ea typeface="Calibri"/>
                          <a:cs typeface="B Lotus" pitchFamily="2" charset="-78"/>
                        </a:rPr>
                        <a:t>17</a:t>
                      </a:r>
                      <a:endParaRPr lang="en-US" sz="18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مسجد</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a:latin typeface="Times New Roman"/>
                          <a:ea typeface="Calibri"/>
                          <a:cs typeface="B Lotus" pitchFamily="2" charset="-78"/>
                        </a:rPr>
                        <a:t>مستحبّات و مکروهات</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40590">
                <a:tc>
                  <a:txBody>
                    <a:bodyPr/>
                    <a:lstStyle/>
                    <a:p>
                      <a:pPr algn="r" rtl="1">
                        <a:lnSpc>
                          <a:spcPct val="115000"/>
                        </a:lnSpc>
                        <a:spcAft>
                          <a:spcPts val="0"/>
                        </a:spcAft>
                      </a:pPr>
                      <a:r>
                        <a:rPr lang="ar-SA" sz="1800" dirty="0">
                          <a:latin typeface="Times New Roman"/>
                          <a:ea typeface="Calibri"/>
                          <a:cs typeface="B Lotus" pitchFamily="2" charset="-78"/>
                        </a:rPr>
                        <a:t>18</a:t>
                      </a:r>
                      <a:endParaRPr lang="en-US" sz="18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قرآن</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a:latin typeface="Times New Roman"/>
                          <a:ea typeface="Calibri"/>
                          <a:cs typeface="B Lotus" pitchFamily="2" charset="-78"/>
                        </a:rPr>
                        <a:t>مستحبّات و مکروهات</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575152">
                <a:tc>
                  <a:txBody>
                    <a:bodyPr/>
                    <a:lstStyle/>
                    <a:p>
                      <a:pPr algn="r" rtl="1">
                        <a:lnSpc>
                          <a:spcPct val="115000"/>
                        </a:lnSpc>
                        <a:spcAft>
                          <a:spcPts val="0"/>
                        </a:spcAft>
                      </a:pPr>
                      <a:r>
                        <a:rPr lang="ar-SA" sz="1800" dirty="0">
                          <a:latin typeface="Times New Roman"/>
                          <a:ea typeface="Calibri"/>
                          <a:cs typeface="B Lotus" pitchFamily="2" charset="-78"/>
                        </a:rPr>
                        <a:t>19</a:t>
                      </a:r>
                      <a:endParaRPr lang="en-US" sz="18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اشیای پیدا شده</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a:latin typeface="Times New Roman"/>
                          <a:ea typeface="Calibri"/>
                          <a:cs typeface="B Lotus" pitchFamily="2" charset="-78"/>
                        </a:rPr>
                        <a:t>وظیفه‏ی شخصی که شیئی را پیدا می‌کند.</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13612">
                <a:tc>
                  <a:txBody>
                    <a:bodyPr/>
                    <a:lstStyle/>
                    <a:p>
                      <a:pPr algn="r" rtl="1">
                        <a:lnSpc>
                          <a:spcPct val="115000"/>
                        </a:lnSpc>
                        <a:spcAft>
                          <a:spcPts val="0"/>
                        </a:spcAft>
                      </a:pPr>
                      <a:r>
                        <a:rPr lang="ar-SA" sz="1800" dirty="0">
                          <a:latin typeface="Times New Roman"/>
                          <a:ea typeface="Calibri"/>
                          <a:cs typeface="B Lotus" pitchFamily="2" charset="-78"/>
                        </a:rPr>
                        <a:t>20</a:t>
                      </a:r>
                      <a:endParaRPr lang="en-US" sz="18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پوشش</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dirty="0">
                          <a:latin typeface="Times New Roman"/>
                          <a:ea typeface="Calibri"/>
                          <a:cs typeface="B Lotus" pitchFamily="2" charset="-78"/>
                        </a:rPr>
                        <a:t>در نماز، در منزل و بیرون، میهمانی‌ها</a:t>
                      </a:r>
                      <a:endParaRPr lang="en-US" sz="18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bl>
          </a:graphicData>
        </a:graphic>
      </p:graphicFrame>
      <p:sp>
        <p:nvSpPr>
          <p:cNvPr id="17" name="Rounded Rectangle 16">
            <a:hlinkClick r:id="rId9" action="ppaction://hlinksldjump">
              <a:snd r:embed="rId5" name="thbad.wav"/>
            </a:hlinkClick>
            <a:hlinkHover r:id="" action="ppaction://noaction">
              <a:snd r:embed="rId6" name="0.wav"/>
            </a:hlinkHover>
          </p:cNvPr>
          <p:cNvSpPr/>
          <p:nvPr/>
        </p:nvSpPr>
        <p:spPr>
          <a:xfrm>
            <a:off x="114297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0" action="ppaction://hlinksldjump">
              <a:snd r:embed="rId5" name="thbad.wav"/>
            </a:hlinkClick>
            <a:hlinkHover r:id="" action="ppaction://noaction">
              <a:snd r:embed="rId6" name="0.wav"/>
            </a:hlinkHover>
          </p:cNvPr>
          <p:cNvSpPr/>
          <p:nvPr/>
        </p:nvSpPr>
        <p:spPr>
          <a:xfrm>
            <a:off x="714348"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9" name="Rounded Rectangle 18">
            <a:hlinkClick r:id="rId11" action="ppaction://hlinksldjump">
              <a:snd r:embed="rId5" name="thbad.wav"/>
            </a:hlinkClick>
            <a:hlinkHover r:id="" action="ppaction://noaction">
              <a:snd r:embed="rId6" name="0.wav"/>
            </a:hlinkHover>
          </p:cNvPr>
          <p:cNvSpPr/>
          <p:nvPr/>
        </p:nvSpPr>
        <p:spPr>
          <a:xfrm>
            <a:off x="28572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0-#ppt_w/2"/>
                                          </p:val>
                                        </p:tav>
                                        <p:tav tm="100000">
                                          <p:val>
                                            <p:strVal val="#ppt_x"/>
                                          </p:val>
                                        </p:tav>
                                      </p:tavLst>
                                    </p:anim>
                                    <p:anim calcmode="lin" valueType="num">
                                      <p:cBhvr additive="base">
                                        <p:cTn id="32" dur="1000" fill="hold"/>
                                        <p:tgtEl>
                                          <p:spTgt spid="17"/>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0-#ppt_w/2"/>
                                          </p:val>
                                        </p:tav>
                                        <p:tav tm="100000">
                                          <p:val>
                                            <p:strVal val="#ppt_x"/>
                                          </p:val>
                                        </p:tav>
                                      </p:tavLst>
                                    </p:anim>
                                    <p:anim calcmode="lin" valueType="num">
                                      <p:cBhvr additive="base">
                                        <p:cTn id="36" dur="1000" fill="hold"/>
                                        <p:tgtEl>
                                          <p:spTgt spid="18"/>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1000" fill="hold"/>
                                        <p:tgtEl>
                                          <p:spTgt spid="19"/>
                                        </p:tgtEl>
                                        <p:attrNameLst>
                                          <p:attrName>ppt_x</p:attrName>
                                        </p:attrNameLst>
                                      </p:cBhvr>
                                      <p:tavLst>
                                        <p:tav tm="0">
                                          <p:val>
                                            <p:strVal val="0-#ppt_w/2"/>
                                          </p:val>
                                        </p:tav>
                                        <p:tav tm="100000">
                                          <p:val>
                                            <p:strVal val="#ppt_x"/>
                                          </p:val>
                                        </p:tav>
                                      </p:tavLst>
                                    </p:anim>
                                    <p:anim calcmode="lin" valueType="num">
                                      <p:cBhvr additive="base">
                                        <p:cTn id="40" dur="1000" fill="hold"/>
                                        <p:tgtEl>
                                          <p:spTgt spid="19"/>
                                        </p:tgtEl>
                                        <p:attrNameLst>
                                          <p:attrName>ppt_y</p:attrName>
                                        </p:attrNameLst>
                                      </p:cBhvr>
                                      <p:tavLst>
                                        <p:tav tm="0">
                                          <p:val>
                                            <p:strVal val="#ppt_y"/>
                                          </p:val>
                                        </p:tav>
                                        <p:tav tm="100000">
                                          <p:val>
                                            <p:strVal val="#ppt_y"/>
                                          </p:val>
                                        </p:tav>
                                      </p:tavLst>
                                    </p:anim>
                                  </p:childTnLst>
                                </p:cTn>
                              </p:par>
                            </p:childTnLst>
                          </p:cTn>
                        </p:par>
                        <p:par>
                          <p:cTn id="41" fill="hold">
                            <p:stCondLst>
                              <p:cond delay="2000"/>
                            </p:stCondLst>
                            <p:childTnLst>
                              <p:par>
                                <p:cTn id="42" presetID="10" presetClass="entr" presetSubtype="0" fill="hold" nodeType="afterEffect">
                                  <p:stCondLst>
                                    <p:cond delay="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1000"/>
                                        <p:tgtEl>
                                          <p:spTgt spid="30"/>
                                        </p:tgtEl>
                                      </p:cBhvr>
                                    </p:animEffect>
                                  </p:childTnLst>
                                </p:cTn>
                              </p:par>
                              <p:par>
                                <p:cTn id="45" presetID="10" presetClass="entr" presetSubtype="0" fill="hold" nodeType="withEffect">
                                  <p:stCondLst>
                                    <p:cond delay="0"/>
                                  </p:stCondLst>
                                  <p:childTnLst>
                                    <p:set>
                                      <p:cBhvr>
                                        <p:cTn id="46" dur="1" fill="hold">
                                          <p:stCondLst>
                                            <p:cond delay="0"/>
                                          </p:stCondLst>
                                        </p:cTn>
                                        <p:tgtEl>
                                          <p:spTgt spid="16"/>
                                        </p:tgtEl>
                                        <p:attrNameLst>
                                          <p:attrName>style.visibility</p:attrName>
                                        </p:attrNameLst>
                                      </p:cBhvr>
                                      <p:to>
                                        <p:strVal val="visible"/>
                                      </p:to>
                                    </p:set>
                                    <p:animEffect transition="in" filter="fade">
                                      <p:cBhvr>
                                        <p:cTn id="47" dur="1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7" grpId="0" animBg="1"/>
      <p:bldP spid="18" grpId="0" animBg="1"/>
      <p:bldP spid="19" grpId="0" animBg="1"/>
    </p:bldLst>
  </p:timing>
</p:sld>
</file>

<file path=ppt/slides/slide356.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ar-SA"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موضوعات پیشنهادی، جهت تدریس با اولویت‌بندی</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r>
                        <a:rPr lang="ar-SA"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احــــــکام</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endParaRPr lang="en-US" sz="1800" b="1" kern="1200" dirty="0">
                        <a:solidFill>
                          <a:schemeClr val="tx1"/>
                        </a:solidFill>
                        <a:effectLst>
                          <a:outerShdw blurRad="38100" dist="38100" dir="2700000" algn="tl">
                            <a:srgbClr val="000000">
                              <a:alpha val="43137"/>
                            </a:srgbClr>
                          </a:outerShdw>
                        </a:effectLst>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234384" y="122418"/>
            <a:ext cx="2110585"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سی ویکم</a:t>
            </a:r>
          </a:p>
          <a:p>
            <a:pPr algn="ctr"/>
            <a:r>
              <a:rPr lang="fa-IR" sz="1700" b="1" dirty="0" smtClean="0">
                <a:effectLst>
                  <a:glow rad="101600">
                    <a:schemeClr val="accent3">
                      <a:satMod val="175000"/>
                      <a:alpha val="40000"/>
                    </a:schemeClr>
                  </a:glow>
                </a:effectLst>
                <a:cs typeface="B Mitra" pitchFamily="2" charset="-78"/>
              </a:rPr>
              <a:t>اهداف انتقال مفاهیم دینی</a:t>
            </a:r>
          </a:p>
        </p:txBody>
      </p:sp>
      <p:sp>
        <p:nvSpPr>
          <p:cNvPr id="303105" name="Rectangle 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03108" name="Rectangle 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graphicFrame>
        <p:nvGraphicFramePr>
          <p:cNvPr id="16" name="Table 15"/>
          <p:cNvGraphicFramePr>
            <a:graphicFrameLocks noGrp="1"/>
          </p:cNvGraphicFramePr>
          <p:nvPr/>
        </p:nvGraphicFramePr>
        <p:xfrm>
          <a:off x="392877" y="1571613"/>
          <a:ext cx="8358246" cy="4929226"/>
        </p:xfrm>
        <a:graphic>
          <a:graphicData uri="http://schemas.openxmlformats.org/drawingml/2006/table">
            <a:tbl>
              <a:tblPr rtl="1"/>
              <a:tblGrid>
                <a:gridCol w="717358"/>
                <a:gridCol w="2711027"/>
                <a:gridCol w="4929861"/>
              </a:tblGrid>
              <a:tr h="293734">
                <a:tc gridSpan="2">
                  <a:txBody>
                    <a:bodyPr/>
                    <a:lstStyle/>
                    <a:p>
                      <a:pPr algn="ctr" rtl="1">
                        <a:lnSpc>
                          <a:spcPct val="115000"/>
                        </a:lnSpc>
                        <a:spcAft>
                          <a:spcPts val="0"/>
                        </a:spcAft>
                      </a:pPr>
                      <a:r>
                        <a:rPr lang="ar-SA" sz="1600" dirty="0">
                          <a:latin typeface="Times New Roman"/>
                          <a:ea typeface="Calibri"/>
                          <a:cs typeface="B Lotus" pitchFamily="2" charset="-78"/>
                        </a:rPr>
                        <a:t>موضوع کلّی: احکام</a:t>
                      </a:r>
                      <a:endParaRPr lang="en-US" sz="16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hMerge="1">
                  <a:txBody>
                    <a:bodyPr/>
                    <a:lstStyle/>
                    <a:p>
                      <a:pPr rtl="1"/>
                      <a:endParaRPr lang="fa-IR"/>
                    </a:p>
                  </a:txBody>
                  <a:tcPr/>
                </a:tc>
                <a:tc>
                  <a:txBody>
                    <a:bodyPr/>
                    <a:lstStyle/>
                    <a:p>
                      <a:pPr algn="ctr" rtl="1">
                        <a:lnSpc>
                          <a:spcPct val="115000"/>
                        </a:lnSpc>
                        <a:spcAft>
                          <a:spcPts val="0"/>
                        </a:spcAft>
                      </a:pPr>
                      <a:r>
                        <a:rPr lang="ar-SA" sz="1600">
                          <a:latin typeface="Times New Roman"/>
                          <a:ea typeface="Calibri"/>
                          <a:cs typeface="B Lotus" pitchFamily="2" charset="-78"/>
                        </a:rPr>
                        <a:t>مقطع: چهارم و پنجم ابتدایی</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r>
              <a:tr h="293734">
                <a:tc>
                  <a:txBody>
                    <a:bodyPr/>
                    <a:lstStyle/>
                    <a:p>
                      <a:pPr algn="ctr" rtl="1">
                        <a:lnSpc>
                          <a:spcPct val="115000"/>
                        </a:lnSpc>
                        <a:spcAft>
                          <a:spcPts val="0"/>
                        </a:spcAft>
                      </a:pPr>
                      <a:r>
                        <a:rPr lang="ar-SA" sz="1600">
                          <a:latin typeface="Times New Roman"/>
                          <a:ea typeface="Calibri"/>
                          <a:cs typeface="B Lotus" pitchFamily="2" charset="-78"/>
                        </a:rPr>
                        <a:t>ردیف</a:t>
                      </a:r>
                      <a:endParaRPr lang="en-US" sz="1600">
                        <a:latin typeface="Times New Roman"/>
                        <a:ea typeface="Calibri"/>
                        <a:cs typeface="B Lotus" pitchFamily="2" charset="-78"/>
                      </a:endParaRPr>
                    </a:p>
                  </a:txBody>
                  <a:tcPr marL="68580" marR="68580" marT="0" marB="0" vert="vert27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ctr" rtl="1">
                        <a:lnSpc>
                          <a:spcPct val="115000"/>
                        </a:lnSpc>
                        <a:spcAft>
                          <a:spcPts val="0"/>
                        </a:spcAft>
                      </a:pPr>
                      <a:r>
                        <a:rPr lang="ar-SA" sz="1600" dirty="0">
                          <a:latin typeface="Times New Roman"/>
                          <a:ea typeface="Calibri"/>
                          <a:cs typeface="B Lotus" pitchFamily="2" charset="-78"/>
                        </a:rPr>
                        <a:t>ترتیب دروس</a:t>
                      </a:r>
                      <a:endParaRPr lang="en-US" sz="16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ctr" rtl="1">
                        <a:lnSpc>
                          <a:spcPct val="115000"/>
                        </a:lnSpc>
                        <a:spcAft>
                          <a:spcPts val="0"/>
                        </a:spcAft>
                      </a:pPr>
                      <a:r>
                        <a:rPr lang="ar-SA" sz="1600">
                          <a:latin typeface="Times New Roman"/>
                          <a:ea typeface="Calibri"/>
                          <a:cs typeface="B Lotus" pitchFamily="2" charset="-78"/>
                        </a:rPr>
                        <a:t>ریز موضوعات</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293734">
                <a:tc>
                  <a:txBody>
                    <a:bodyPr/>
                    <a:lstStyle/>
                    <a:p>
                      <a:pPr algn="r" rtl="1">
                        <a:lnSpc>
                          <a:spcPct val="115000"/>
                        </a:lnSpc>
                        <a:spcAft>
                          <a:spcPts val="0"/>
                        </a:spcAft>
                      </a:pPr>
                      <a:r>
                        <a:rPr lang="ar-SA" sz="1600">
                          <a:latin typeface="Times New Roman"/>
                          <a:ea typeface="Calibri"/>
                          <a:cs typeface="B Lotus" pitchFamily="2" charset="-78"/>
                        </a:rPr>
                        <a:t>1</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600">
                          <a:latin typeface="Times New Roman"/>
                          <a:ea typeface="Calibri"/>
                          <a:cs typeface="B Lotus" pitchFamily="2" charset="-78"/>
                        </a:rPr>
                        <a:t>یادآوری انواع احکام و فروع دین</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600">
                          <a:latin typeface="Times New Roman"/>
                          <a:ea typeface="Calibri"/>
                          <a:cs typeface="B Lotus" pitchFamily="2" charset="-78"/>
                        </a:rPr>
                        <a:t>واجب، مستحب، مباح، مکروه، حرام و توضیح هر کدام</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293734">
                <a:tc>
                  <a:txBody>
                    <a:bodyPr/>
                    <a:lstStyle/>
                    <a:p>
                      <a:pPr algn="r" rtl="1">
                        <a:lnSpc>
                          <a:spcPct val="115000"/>
                        </a:lnSpc>
                        <a:spcAft>
                          <a:spcPts val="0"/>
                        </a:spcAft>
                      </a:pPr>
                      <a:r>
                        <a:rPr lang="ar-SA" sz="1600">
                          <a:latin typeface="Times New Roman"/>
                          <a:ea typeface="Calibri"/>
                          <a:cs typeface="B Lotus" pitchFamily="2" charset="-78"/>
                        </a:rPr>
                        <a:t>2</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600">
                          <a:latin typeface="Times New Roman"/>
                          <a:ea typeface="Calibri"/>
                          <a:cs typeface="B Lotus" pitchFamily="2" charset="-78"/>
                        </a:rPr>
                        <a:t>تقلید</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600">
                          <a:latin typeface="Times New Roman"/>
                          <a:ea typeface="Calibri"/>
                          <a:cs typeface="B Lotus" pitchFamily="2" charset="-78"/>
                        </a:rPr>
                        <a:t>حتماً باید از مجتهد تقلید کرد، معرّفی مراجع اعلم</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63793">
                <a:tc>
                  <a:txBody>
                    <a:bodyPr/>
                    <a:lstStyle/>
                    <a:p>
                      <a:pPr algn="r" rtl="1">
                        <a:lnSpc>
                          <a:spcPct val="115000"/>
                        </a:lnSpc>
                        <a:spcAft>
                          <a:spcPts val="0"/>
                        </a:spcAft>
                      </a:pPr>
                      <a:r>
                        <a:rPr lang="ar-SA" sz="1600">
                          <a:latin typeface="Times New Roman"/>
                          <a:ea typeface="Calibri"/>
                          <a:cs typeface="B Lotus" pitchFamily="2" charset="-78"/>
                        </a:rPr>
                        <a:t>3</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600">
                          <a:latin typeface="Times New Roman"/>
                          <a:ea typeface="Calibri"/>
                          <a:cs typeface="B Lotus" pitchFamily="2" charset="-78"/>
                        </a:rPr>
                        <a:t>نجاسات</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600">
                          <a:latin typeface="Times New Roman"/>
                          <a:ea typeface="Calibri"/>
                          <a:cs typeface="B Lotus" pitchFamily="2" charset="-78"/>
                        </a:rPr>
                        <a:t>انواع ( ادرار، مدفوع، خون و...)</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293734">
                <a:tc>
                  <a:txBody>
                    <a:bodyPr/>
                    <a:lstStyle/>
                    <a:p>
                      <a:pPr algn="r" rtl="1">
                        <a:lnSpc>
                          <a:spcPct val="115000"/>
                        </a:lnSpc>
                        <a:spcAft>
                          <a:spcPts val="0"/>
                        </a:spcAft>
                      </a:pPr>
                      <a:r>
                        <a:rPr lang="ar-SA" sz="1600">
                          <a:latin typeface="Times New Roman"/>
                          <a:ea typeface="Calibri"/>
                          <a:cs typeface="B Lotus" pitchFamily="2" charset="-78"/>
                        </a:rPr>
                        <a:t>4</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600">
                          <a:latin typeface="Times New Roman"/>
                          <a:ea typeface="Calibri"/>
                          <a:cs typeface="B Lotus" pitchFamily="2" charset="-78"/>
                        </a:rPr>
                        <a:t>طهارت: پاک کننده‌ها</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600">
                          <a:latin typeface="Times New Roman"/>
                          <a:ea typeface="Calibri"/>
                          <a:cs typeface="B Lotus" pitchFamily="2" charset="-78"/>
                        </a:rPr>
                        <a:t>آب، آفتاب، زمین</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293734">
                <a:tc>
                  <a:txBody>
                    <a:bodyPr/>
                    <a:lstStyle/>
                    <a:p>
                      <a:pPr algn="r" rtl="1">
                        <a:lnSpc>
                          <a:spcPct val="115000"/>
                        </a:lnSpc>
                        <a:spcAft>
                          <a:spcPts val="0"/>
                        </a:spcAft>
                      </a:pPr>
                      <a:r>
                        <a:rPr lang="ar-SA" sz="1600">
                          <a:latin typeface="Times New Roman"/>
                          <a:ea typeface="Calibri"/>
                          <a:cs typeface="B Lotus" pitchFamily="2" charset="-78"/>
                        </a:rPr>
                        <a:t>5</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600">
                          <a:latin typeface="Times New Roman"/>
                          <a:ea typeface="Calibri"/>
                          <a:cs typeface="B Lotus" pitchFamily="2" charset="-78"/>
                        </a:rPr>
                        <a:t>مقدّمات نماز: وضو</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600">
                          <a:latin typeface="Times New Roman"/>
                          <a:ea typeface="Calibri"/>
                          <a:cs typeface="B Lotus" pitchFamily="2" charset="-78"/>
                        </a:rPr>
                        <a:t>شرایط آب وضو و ظرف آب، اعضای وضو</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293734">
                <a:tc>
                  <a:txBody>
                    <a:bodyPr/>
                    <a:lstStyle/>
                    <a:p>
                      <a:pPr algn="r" rtl="1">
                        <a:lnSpc>
                          <a:spcPct val="115000"/>
                        </a:lnSpc>
                        <a:spcAft>
                          <a:spcPts val="0"/>
                        </a:spcAft>
                      </a:pPr>
                      <a:r>
                        <a:rPr lang="ar-SA" sz="1600">
                          <a:latin typeface="Times New Roman"/>
                          <a:ea typeface="Calibri"/>
                          <a:cs typeface="B Lotus" pitchFamily="2" charset="-78"/>
                        </a:rPr>
                        <a:t>6</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600">
                          <a:latin typeface="Times New Roman"/>
                          <a:ea typeface="Calibri"/>
                          <a:cs typeface="B Lotus" pitchFamily="2" charset="-78"/>
                        </a:rPr>
                        <a:t>مقدّمات نماز: وضو</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600">
                          <a:latin typeface="Times New Roman"/>
                          <a:ea typeface="Calibri"/>
                          <a:cs typeface="B Lotus" pitchFamily="2" charset="-78"/>
                        </a:rPr>
                        <a:t>شرایط اعضای وضو و...</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293734">
                <a:tc>
                  <a:txBody>
                    <a:bodyPr/>
                    <a:lstStyle/>
                    <a:p>
                      <a:pPr algn="r" rtl="1">
                        <a:lnSpc>
                          <a:spcPct val="115000"/>
                        </a:lnSpc>
                        <a:spcAft>
                          <a:spcPts val="0"/>
                        </a:spcAft>
                      </a:pPr>
                      <a:r>
                        <a:rPr lang="ar-SA" sz="1600">
                          <a:latin typeface="Times New Roman"/>
                          <a:ea typeface="Calibri"/>
                          <a:cs typeface="B Lotus" pitchFamily="2" charset="-78"/>
                        </a:rPr>
                        <a:t>7</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600">
                          <a:latin typeface="Times New Roman"/>
                          <a:ea typeface="Calibri"/>
                          <a:cs typeface="B Lotus" pitchFamily="2" charset="-78"/>
                        </a:rPr>
                        <a:t>تیمّم</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600">
                          <a:latin typeface="Times New Roman"/>
                          <a:ea typeface="Calibri"/>
                          <a:cs typeface="B Lotus" pitchFamily="2" charset="-78"/>
                        </a:rPr>
                        <a:t>تیمّم بر چه چیزهایی صحیح است؟ چگونگی تیمم</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293734">
                <a:tc>
                  <a:txBody>
                    <a:bodyPr/>
                    <a:lstStyle/>
                    <a:p>
                      <a:pPr algn="r" rtl="1">
                        <a:lnSpc>
                          <a:spcPct val="115000"/>
                        </a:lnSpc>
                        <a:spcAft>
                          <a:spcPts val="0"/>
                        </a:spcAft>
                      </a:pPr>
                      <a:r>
                        <a:rPr lang="fa-IR" sz="1600" dirty="0" smtClean="0">
                          <a:latin typeface="Times New Roman"/>
                          <a:ea typeface="Calibri"/>
                          <a:cs typeface="B Lotus" pitchFamily="2" charset="-78"/>
                        </a:rPr>
                        <a:t>8</a:t>
                      </a:r>
                      <a:endParaRPr lang="en-US" sz="16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600">
                          <a:latin typeface="Times New Roman"/>
                          <a:ea typeface="Calibri"/>
                          <a:cs typeface="B Lotus" pitchFamily="2" charset="-78"/>
                        </a:rPr>
                        <a:t>مقدّمات نماز: اوقات نماز</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600">
                          <a:latin typeface="Times New Roman"/>
                          <a:ea typeface="Calibri"/>
                          <a:cs typeface="B Lotus" pitchFamily="2" charset="-78"/>
                        </a:rPr>
                        <a:t>صبح، ظهر و عصر، مغرب و عشا</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33590">
                <a:tc>
                  <a:txBody>
                    <a:bodyPr/>
                    <a:lstStyle/>
                    <a:p>
                      <a:pPr algn="r" rtl="1">
                        <a:lnSpc>
                          <a:spcPct val="115000"/>
                        </a:lnSpc>
                        <a:spcAft>
                          <a:spcPts val="0"/>
                        </a:spcAft>
                      </a:pPr>
                      <a:r>
                        <a:rPr lang="fa-IR" sz="1600" dirty="0" smtClean="0">
                          <a:latin typeface="Times New Roman"/>
                          <a:ea typeface="Calibri"/>
                          <a:cs typeface="B Lotus" pitchFamily="2" charset="-78"/>
                        </a:rPr>
                        <a:t>9</a:t>
                      </a:r>
                      <a:endParaRPr lang="en-US" sz="16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600" dirty="0">
                          <a:latin typeface="Times New Roman"/>
                          <a:ea typeface="Calibri"/>
                          <a:cs typeface="B Lotus" pitchFamily="2" charset="-78"/>
                        </a:rPr>
                        <a:t>مقدّمات نماز: پوشش</a:t>
                      </a:r>
                      <a:endParaRPr lang="en-US" sz="16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600" dirty="0">
                          <a:latin typeface="Times New Roman"/>
                          <a:ea typeface="Calibri"/>
                          <a:cs typeface="B Lotus" pitchFamily="2" charset="-78"/>
                        </a:rPr>
                        <a:t>مقدار و نوع پوشش، شرایط لباس نمازگزار</a:t>
                      </a:r>
                      <a:endParaRPr lang="en-US" sz="16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33590">
                <a:tc>
                  <a:txBody>
                    <a:bodyPr/>
                    <a:lstStyle/>
                    <a:p>
                      <a:pPr algn="r" rtl="1">
                        <a:lnSpc>
                          <a:spcPct val="115000"/>
                        </a:lnSpc>
                        <a:spcAft>
                          <a:spcPts val="0"/>
                        </a:spcAft>
                      </a:pPr>
                      <a:r>
                        <a:rPr lang="fa-IR" sz="1600" dirty="0" smtClean="0">
                          <a:latin typeface="Times New Roman"/>
                          <a:ea typeface="Calibri"/>
                          <a:cs typeface="B Lotus" pitchFamily="2" charset="-78"/>
                        </a:rPr>
                        <a:t>10</a:t>
                      </a:r>
                      <a:endParaRPr lang="en-US" sz="16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600">
                          <a:latin typeface="Times New Roman"/>
                          <a:ea typeface="Calibri"/>
                          <a:cs typeface="B Lotus" pitchFamily="2" charset="-78"/>
                        </a:rPr>
                        <a:t>مقدّمات نماز: مکان وقبله</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600">
                          <a:latin typeface="Times New Roman"/>
                          <a:ea typeface="Calibri"/>
                          <a:cs typeface="B Lotus" pitchFamily="2" charset="-78"/>
                        </a:rPr>
                        <a:t>شرایط مکان، بحث قبله</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587467">
                <a:tc>
                  <a:txBody>
                    <a:bodyPr/>
                    <a:lstStyle/>
                    <a:p>
                      <a:pPr algn="r" rtl="1">
                        <a:lnSpc>
                          <a:spcPct val="115000"/>
                        </a:lnSpc>
                        <a:spcAft>
                          <a:spcPts val="0"/>
                        </a:spcAft>
                      </a:pPr>
                      <a:r>
                        <a:rPr lang="ar-SA" sz="1600" dirty="0" smtClean="0">
                          <a:latin typeface="Times New Roman"/>
                          <a:ea typeface="Calibri"/>
                          <a:cs typeface="B Lotus" pitchFamily="2" charset="-78"/>
                        </a:rPr>
                        <a:t>1</a:t>
                      </a:r>
                      <a:r>
                        <a:rPr lang="fa-IR" sz="1600" dirty="0" smtClean="0">
                          <a:latin typeface="Times New Roman"/>
                          <a:ea typeface="Calibri"/>
                          <a:cs typeface="B Lotus" pitchFamily="2" charset="-78"/>
                        </a:rPr>
                        <a:t>1</a:t>
                      </a:r>
                      <a:endParaRPr lang="en-US" sz="16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600">
                          <a:latin typeface="Times New Roman"/>
                          <a:ea typeface="Calibri"/>
                          <a:cs typeface="B Lotus" pitchFamily="2" charset="-78"/>
                        </a:rPr>
                        <a:t>واجبات نماز </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600">
                          <a:latin typeface="Times New Roman"/>
                          <a:ea typeface="Calibri"/>
                          <a:cs typeface="B Lotus" pitchFamily="2" charset="-78"/>
                        </a:rPr>
                        <a:t>نیّت، قیام و تکبیرۀ الاحرام، رکوع و سجود، قرائت و ذکر، تشهّد و سلام، ترتیب و موالات</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33590">
                <a:tc>
                  <a:txBody>
                    <a:bodyPr/>
                    <a:lstStyle/>
                    <a:p>
                      <a:pPr algn="r" rtl="1">
                        <a:lnSpc>
                          <a:spcPct val="115000"/>
                        </a:lnSpc>
                        <a:spcAft>
                          <a:spcPts val="0"/>
                        </a:spcAft>
                      </a:pPr>
                      <a:r>
                        <a:rPr lang="fa-IR" sz="1600" dirty="0" smtClean="0">
                          <a:latin typeface="Times New Roman"/>
                          <a:ea typeface="Calibri"/>
                          <a:cs typeface="B Lotus" pitchFamily="2" charset="-78"/>
                        </a:rPr>
                        <a:t>12</a:t>
                      </a:r>
                      <a:endParaRPr lang="en-US" sz="16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600">
                          <a:latin typeface="Times New Roman"/>
                          <a:ea typeface="Calibri"/>
                          <a:cs typeface="B Lotus" pitchFamily="2" charset="-78"/>
                        </a:rPr>
                        <a:t>مبطلات نماز</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600">
                          <a:latin typeface="Times New Roman"/>
                          <a:ea typeface="Calibri"/>
                          <a:cs typeface="B Lotus" pitchFamily="2" charset="-78"/>
                        </a:rPr>
                        <a:t>خوردن و آشامیدن، صحبت کردن و...</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33590">
                <a:tc>
                  <a:txBody>
                    <a:bodyPr/>
                    <a:lstStyle/>
                    <a:p>
                      <a:pPr algn="r" rtl="1">
                        <a:lnSpc>
                          <a:spcPct val="115000"/>
                        </a:lnSpc>
                        <a:spcAft>
                          <a:spcPts val="0"/>
                        </a:spcAft>
                      </a:pPr>
                      <a:r>
                        <a:rPr lang="fa-IR" sz="1600" dirty="0" smtClean="0">
                          <a:latin typeface="Times New Roman"/>
                          <a:ea typeface="Calibri"/>
                          <a:cs typeface="B Lotus" pitchFamily="2" charset="-78"/>
                        </a:rPr>
                        <a:t>13</a:t>
                      </a:r>
                      <a:endParaRPr lang="en-US" sz="16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600">
                          <a:latin typeface="Times New Roman"/>
                          <a:ea typeface="Calibri"/>
                          <a:cs typeface="B Lotus" pitchFamily="2" charset="-78"/>
                        </a:rPr>
                        <a:t>روزه</a:t>
                      </a:r>
                      <a:endParaRPr lang="en-US" sz="16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600" dirty="0">
                          <a:latin typeface="Times New Roman"/>
                          <a:ea typeface="Calibri"/>
                          <a:cs typeface="B Lotus" pitchFamily="2" charset="-78"/>
                        </a:rPr>
                        <a:t>واجبات و مبطلات روزه</a:t>
                      </a:r>
                      <a:endParaRPr lang="en-US" sz="16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bl>
          </a:graphicData>
        </a:graphic>
      </p:graphicFrame>
      <p:sp>
        <p:nvSpPr>
          <p:cNvPr id="11" name="Rounded Rectangle 10">
            <a:hlinkClick r:id="rId9" action="ppaction://hlinksldjump">
              <a:snd r:embed="rId5" name="thbad.wav"/>
            </a:hlinkClick>
            <a:hlinkHover r:id="" action="ppaction://noaction">
              <a:snd r:embed="rId6" name="0.wav"/>
            </a:hlinkHover>
          </p:cNvPr>
          <p:cNvSpPr/>
          <p:nvPr/>
        </p:nvSpPr>
        <p:spPr>
          <a:xfrm>
            <a:off x="114297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0" action="ppaction://hlinksldjump">
              <a:snd r:embed="rId5" name="thbad.wav"/>
            </a:hlinkClick>
            <a:hlinkHover r:id="" action="ppaction://noaction">
              <a:snd r:embed="rId6" name="0.wav"/>
            </a:hlinkHover>
          </p:cNvPr>
          <p:cNvSpPr/>
          <p:nvPr/>
        </p:nvSpPr>
        <p:spPr>
          <a:xfrm>
            <a:off x="7143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1" action="ppaction://hlinksldjump">
              <a:snd r:embed="rId5" name="thbad.wav"/>
            </a:hlinkClick>
            <a:hlinkHover r:id="" action="ppaction://noaction">
              <a:snd r:embed="rId6" name="0.wav"/>
            </a:hlinkHover>
          </p:cNvPr>
          <p:cNvSpPr/>
          <p:nvPr/>
        </p:nvSpPr>
        <p:spPr>
          <a:xfrm>
            <a:off x="285720"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additive="base">
                                        <p:cTn id="31" dur="1000" fill="hold"/>
                                        <p:tgtEl>
                                          <p:spTgt spid="11"/>
                                        </p:tgtEl>
                                        <p:attrNameLst>
                                          <p:attrName>ppt_x</p:attrName>
                                        </p:attrNameLst>
                                      </p:cBhvr>
                                      <p:tavLst>
                                        <p:tav tm="0">
                                          <p:val>
                                            <p:strVal val="0-#ppt_w/2"/>
                                          </p:val>
                                        </p:tav>
                                        <p:tav tm="100000">
                                          <p:val>
                                            <p:strVal val="#ppt_x"/>
                                          </p:val>
                                        </p:tav>
                                      </p:tavLst>
                                    </p:anim>
                                    <p:anim calcmode="lin" valueType="num">
                                      <p:cBhvr additive="base">
                                        <p:cTn id="32" dur="1000" fill="hold"/>
                                        <p:tgtEl>
                                          <p:spTgt spid="11"/>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 calcmode="lin" valueType="num">
                                      <p:cBhvr additive="base">
                                        <p:cTn id="35" dur="1000" fill="hold"/>
                                        <p:tgtEl>
                                          <p:spTgt spid="12"/>
                                        </p:tgtEl>
                                        <p:attrNameLst>
                                          <p:attrName>ppt_x</p:attrName>
                                        </p:attrNameLst>
                                      </p:cBhvr>
                                      <p:tavLst>
                                        <p:tav tm="0">
                                          <p:val>
                                            <p:strVal val="0-#ppt_w/2"/>
                                          </p:val>
                                        </p:tav>
                                        <p:tav tm="100000">
                                          <p:val>
                                            <p:strVal val="#ppt_x"/>
                                          </p:val>
                                        </p:tav>
                                      </p:tavLst>
                                    </p:anim>
                                    <p:anim calcmode="lin" valueType="num">
                                      <p:cBhvr additive="base">
                                        <p:cTn id="36" dur="1000" fill="hold"/>
                                        <p:tgtEl>
                                          <p:spTgt spid="12"/>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3"/>
                                        </p:tgtEl>
                                        <p:attrNameLst>
                                          <p:attrName>style.visibility</p:attrName>
                                        </p:attrNameLst>
                                      </p:cBhvr>
                                      <p:to>
                                        <p:strVal val="visible"/>
                                      </p:to>
                                    </p:set>
                                    <p:anim calcmode="lin" valueType="num">
                                      <p:cBhvr additive="base">
                                        <p:cTn id="39" dur="1000" fill="hold"/>
                                        <p:tgtEl>
                                          <p:spTgt spid="13"/>
                                        </p:tgtEl>
                                        <p:attrNameLst>
                                          <p:attrName>ppt_x</p:attrName>
                                        </p:attrNameLst>
                                      </p:cBhvr>
                                      <p:tavLst>
                                        <p:tav tm="0">
                                          <p:val>
                                            <p:strVal val="0-#ppt_w/2"/>
                                          </p:val>
                                        </p:tav>
                                        <p:tav tm="100000">
                                          <p:val>
                                            <p:strVal val="#ppt_x"/>
                                          </p:val>
                                        </p:tav>
                                      </p:tavLst>
                                    </p:anim>
                                    <p:anim calcmode="lin" valueType="num">
                                      <p:cBhvr additive="base">
                                        <p:cTn id="40" dur="1000" fill="hold"/>
                                        <p:tgtEl>
                                          <p:spTgt spid="13"/>
                                        </p:tgtEl>
                                        <p:attrNameLst>
                                          <p:attrName>ppt_y</p:attrName>
                                        </p:attrNameLst>
                                      </p:cBhvr>
                                      <p:tavLst>
                                        <p:tav tm="0">
                                          <p:val>
                                            <p:strVal val="#ppt_y"/>
                                          </p:val>
                                        </p:tav>
                                        <p:tav tm="100000">
                                          <p:val>
                                            <p:strVal val="#ppt_y"/>
                                          </p:val>
                                        </p:tav>
                                      </p:tavLst>
                                    </p:anim>
                                  </p:childTnLst>
                                </p:cTn>
                              </p:par>
                            </p:childTnLst>
                          </p:cTn>
                        </p:par>
                        <p:par>
                          <p:cTn id="41" fill="hold">
                            <p:stCondLst>
                              <p:cond delay="2000"/>
                            </p:stCondLst>
                            <p:childTnLst>
                              <p:par>
                                <p:cTn id="42" presetID="10" presetClass="entr" presetSubtype="0" fill="hold" nodeType="afterEffect">
                                  <p:stCondLst>
                                    <p:cond delay="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1000"/>
                                        <p:tgtEl>
                                          <p:spTgt spid="30"/>
                                        </p:tgtEl>
                                      </p:cBhvr>
                                    </p:animEffect>
                                  </p:childTnLst>
                                </p:cTn>
                              </p:par>
                              <p:par>
                                <p:cTn id="45" presetID="10" presetClass="entr" presetSubtype="0" fill="hold" nodeType="withEffect">
                                  <p:stCondLst>
                                    <p:cond delay="0"/>
                                  </p:stCondLst>
                                  <p:childTnLst>
                                    <p:set>
                                      <p:cBhvr>
                                        <p:cTn id="46" dur="1" fill="hold">
                                          <p:stCondLst>
                                            <p:cond delay="0"/>
                                          </p:stCondLst>
                                        </p:cTn>
                                        <p:tgtEl>
                                          <p:spTgt spid="16"/>
                                        </p:tgtEl>
                                        <p:attrNameLst>
                                          <p:attrName>style.visibility</p:attrName>
                                        </p:attrNameLst>
                                      </p:cBhvr>
                                      <p:to>
                                        <p:strVal val="visible"/>
                                      </p:to>
                                    </p:set>
                                    <p:animEffect transition="in" filter="fade">
                                      <p:cBhvr>
                                        <p:cTn id="47" dur="1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1" grpId="0" animBg="1"/>
      <p:bldP spid="12" grpId="0" animBg="1"/>
      <p:bldP spid="13" grpId="0" animBg="1"/>
    </p:bldLst>
  </p:timing>
</p:sld>
</file>

<file path=ppt/slides/slide357.xml><?xml version="1.0" encoding="utf-8"?>
<p:sld xmlns:a="http://schemas.openxmlformats.org/drawingml/2006/main" xmlns:r="http://schemas.openxmlformats.org/officeDocument/2006/relationships" xmlns:p="http://schemas.openxmlformats.org/presentationml/2006/main">
  <p:cSld>
    <p:bg>
      <p:bgPr>
        <a:blipFill dpi="0" rotWithShape="1">
          <a:blip r:embed="rId3" cstate="print">
            <a:lum/>
          </a:blip>
          <a:srcRect/>
          <a:stretch>
            <a:fillRect/>
          </a:stretch>
        </a:blipFill>
        <a:effectLst/>
      </p:bgPr>
    </p:bg>
    <p:spTree>
      <p:nvGrpSpPr>
        <p:cNvPr id="1" name=""/>
        <p:cNvGrpSpPr/>
        <p:nvPr/>
      </p:nvGrpSpPr>
      <p:grpSpPr>
        <a:xfrm>
          <a:off x="0" y="0"/>
          <a:ext cx="0" cy="0"/>
          <a:chOff x="0" y="0"/>
          <a:chExt cx="0" cy="0"/>
        </a:xfrm>
      </p:grpSpPr>
      <p:pic>
        <p:nvPicPr>
          <p:cNvPr id="3074"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a:off x="2786050" y="2571744"/>
            <a:ext cx="3643338" cy="1010034"/>
          </a:xfrm>
          <a:prstGeom prst="rect">
            <a:avLst/>
          </a:prstGeom>
          <a:noFill/>
        </p:spPr>
      </p:pic>
      <p:sp>
        <p:nvSpPr>
          <p:cNvPr id="22" name="TextBox 21"/>
          <p:cNvSpPr txBox="1"/>
          <p:nvPr/>
        </p:nvSpPr>
        <p:spPr>
          <a:xfrm>
            <a:off x="2857488" y="285728"/>
            <a:ext cx="3429024" cy="1938992"/>
          </a:xfrm>
          <a:prstGeom prst="rect">
            <a:avLst/>
          </a:prstGeom>
          <a:noFill/>
        </p:spPr>
        <p:txBody>
          <a:bodyPr wrap="square" rtlCol="1">
            <a:spAutoFit/>
          </a:bodyPr>
          <a:lstStyle/>
          <a:p>
            <a:pPr algn="ctr">
              <a:lnSpc>
                <a:spcPct val="150000"/>
              </a:lnSpc>
            </a:pPr>
            <a:r>
              <a:rPr lang="fa-IR" sz="2000" b="1" dirty="0" smtClean="0">
                <a:effectLst>
                  <a:glow rad="139700">
                    <a:srgbClr val="00B050">
                      <a:alpha val="40000"/>
                    </a:srgbClr>
                  </a:glow>
                </a:effectLst>
                <a:cs typeface="B Titr" pitchFamily="2" charset="-78"/>
              </a:rPr>
              <a:t>فصل سوم : مفاهیم دینی مورد نیاز کودک و نوجوان</a:t>
            </a:r>
          </a:p>
          <a:p>
            <a:pPr algn="ctr">
              <a:lnSpc>
                <a:spcPct val="150000"/>
              </a:lnSpc>
            </a:pPr>
            <a:endParaRPr lang="fa-IR" sz="2000" b="1" dirty="0" smtClean="0">
              <a:effectLst>
                <a:glow rad="139700">
                  <a:srgbClr val="00B050">
                    <a:alpha val="40000"/>
                  </a:srgbClr>
                </a:glow>
              </a:effectLst>
              <a:cs typeface="B Titr" pitchFamily="2" charset="-78"/>
            </a:endParaRPr>
          </a:p>
          <a:p>
            <a:pPr algn="ctr">
              <a:lnSpc>
                <a:spcPct val="150000"/>
              </a:lnSpc>
            </a:pPr>
            <a:r>
              <a:rPr lang="fa-IR" sz="2000" b="1" dirty="0" smtClean="0">
                <a:effectLst>
                  <a:glow rad="139700">
                    <a:srgbClr val="00B050">
                      <a:alpha val="40000"/>
                    </a:srgbClr>
                  </a:glow>
                </a:effectLst>
                <a:cs typeface="B Titr" pitchFamily="2" charset="-78"/>
              </a:rPr>
              <a:t>جلسه سی ودوم</a:t>
            </a:r>
          </a:p>
        </p:txBody>
      </p:sp>
      <p:sp>
        <p:nvSpPr>
          <p:cNvPr id="14" name="TextBox 13"/>
          <p:cNvSpPr txBox="1"/>
          <p:nvPr/>
        </p:nvSpPr>
        <p:spPr>
          <a:xfrm>
            <a:off x="3846308" y="2834387"/>
            <a:ext cx="1522823" cy="484748"/>
          </a:xfrm>
          <a:prstGeom prst="rect">
            <a:avLst/>
          </a:prstGeom>
          <a:noFill/>
        </p:spPr>
        <p:txBody>
          <a:bodyPr wrap="square" rtlCol="1" anchor="ctr">
            <a:spAutoFit/>
          </a:bodyPr>
          <a:lstStyle/>
          <a:p>
            <a:pPr algn="ctr">
              <a:lnSpc>
                <a:spcPct val="150000"/>
              </a:lnSpc>
            </a:pPr>
            <a:r>
              <a:rPr lang="fa-IR" b="1" dirty="0" smtClean="0">
                <a:effectLst/>
                <a:cs typeface="B Mitra" pitchFamily="2" charset="-78"/>
              </a:rPr>
              <a:t>مقدمه</a:t>
            </a:r>
            <a:endParaRPr lang="fa-IR" sz="1700" b="1" dirty="0">
              <a:effectLst/>
              <a:cs typeface="B Mitra" pitchFamily="2" charset="-78"/>
            </a:endParaRPr>
          </a:p>
        </p:txBody>
      </p:sp>
      <p:pic>
        <p:nvPicPr>
          <p:cNvPr id="76" name="Picture 2" descr="G:\ramezan 1390\pic - file\bais\b1.jpg">
            <a:hlinkClick r:id="rId5" action="ppaction://hlinksldjump">
              <a:snd r:embed="rId6" name="thbad.wav"/>
            </a:hlinkClick>
            <a:hlinkHover r:id="" action="ppaction://noaction">
              <a:snd r:embed="rId7" name="0.wav"/>
            </a:hlinkHover>
          </p:cNvPr>
          <p:cNvPicPr>
            <a:picLocks noChangeAspect="1" noChangeArrowheads="1"/>
          </p:cNvPicPr>
          <p:nvPr/>
        </p:nvPicPr>
        <p:blipFill>
          <a:blip r:embed="rId8" cstate="print"/>
          <a:srcRect/>
          <a:stretch>
            <a:fillRect/>
          </a:stretch>
        </p:blipFill>
        <p:spPr bwMode="auto">
          <a:xfrm>
            <a:off x="7929586" y="241290"/>
            <a:ext cx="383226" cy="396000"/>
          </a:xfrm>
          <a:prstGeom prst="rect">
            <a:avLst/>
          </a:prstGeom>
          <a:noFill/>
        </p:spPr>
      </p:pic>
      <p:pic>
        <p:nvPicPr>
          <p:cNvPr id="77" name="Picture 5" descr="D:\narmafzar H edayat\power point\Ordodari\pic\exist copy.png">
            <a:hlinkClick r:id="" action="ppaction://hlinkshowjump?jump=endshow">
              <a:snd r:embed="rId6" name="thbad.wav"/>
            </a:hlinkClick>
            <a:hlinkHover r:id="" action="ppaction://noaction">
              <a:snd r:embed="rId7" name="0.wav"/>
            </a:hlinkHover>
          </p:cNvPr>
          <p:cNvPicPr>
            <a:picLocks noChangeAspect="1" noChangeArrowheads="1"/>
          </p:cNvPicPr>
          <p:nvPr/>
        </p:nvPicPr>
        <p:blipFill>
          <a:blip r:embed="rId9" cstate="print"/>
          <a:srcRect/>
          <a:stretch>
            <a:fillRect/>
          </a:stretch>
        </p:blipFill>
        <p:spPr bwMode="auto">
          <a:xfrm>
            <a:off x="8358214" y="214290"/>
            <a:ext cx="450000" cy="450000"/>
          </a:xfrm>
          <a:prstGeom prst="rect">
            <a:avLst/>
          </a:prstGeom>
          <a:noFill/>
        </p:spPr>
      </p:pic>
      <p:pic>
        <p:nvPicPr>
          <p:cNvPr id="38"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a:off x="2786050" y="3505208"/>
            <a:ext cx="3643338" cy="1010034"/>
          </a:xfrm>
          <a:prstGeom prst="rect">
            <a:avLst/>
          </a:prstGeom>
          <a:noFill/>
        </p:spPr>
      </p:pic>
      <p:sp>
        <p:nvSpPr>
          <p:cNvPr id="39" name="TextBox 38">
            <a:hlinkClick r:id="rId10" action="ppaction://hlinksldjump">
              <a:snd r:embed="rId6" name="thbad.wav"/>
            </a:hlinkClick>
            <a:hlinkHover r:id="" action="ppaction://noaction">
              <a:snd r:embed="rId7" name="0.wav"/>
            </a:hlinkHover>
          </p:cNvPr>
          <p:cNvSpPr txBox="1"/>
          <p:nvPr/>
        </p:nvSpPr>
        <p:spPr>
          <a:xfrm>
            <a:off x="3453399" y="3767851"/>
            <a:ext cx="2308641" cy="484748"/>
          </a:xfrm>
          <a:prstGeom prst="rect">
            <a:avLst/>
          </a:prstGeom>
          <a:noFill/>
        </p:spPr>
        <p:txBody>
          <a:bodyPr wrap="square" rtlCol="1" anchor="ctr">
            <a:spAutoFit/>
          </a:bodyPr>
          <a:lstStyle/>
          <a:p>
            <a:pPr algn="ctr">
              <a:lnSpc>
                <a:spcPct val="150000"/>
              </a:lnSpc>
            </a:pPr>
            <a:r>
              <a:rPr lang="fa-IR" b="1" dirty="0" smtClean="0">
                <a:effectLst>
                  <a:glow rad="101600">
                    <a:schemeClr val="accent3">
                      <a:satMod val="175000"/>
                      <a:alpha val="40000"/>
                    </a:schemeClr>
                  </a:glow>
                </a:effectLst>
                <a:cs typeface="B Mitra" pitchFamily="2" charset="-78"/>
              </a:rPr>
              <a:t>اهداف انتقال مفاهیم دینی</a:t>
            </a:r>
            <a:endParaRPr lang="fa-IR" b="1" dirty="0">
              <a:effectLst>
                <a:glow rad="101600">
                  <a:schemeClr val="accent3">
                    <a:satMod val="175000"/>
                    <a:alpha val="40000"/>
                  </a:schemeClr>
                </a:glow>
              </a:effectLst>
              <a:cs typeface="B Mitra" pitchFamily="2" charset="-78"/>
            </a:endParaRPr>
          </a:p>
        </p:txBody>
      </p:sp>
    </p:spTree>
  </p:cSld>
  <p:clrMapOvr>
    <a:masterClrMapping/>
  </p:clrMapOvr>
  <p:transition advClick="0">
    <p:sndAc>
      <p:stSnd>
        <p:snd r:embed="rId2" name="W8.WAV"/>
      </p:stSnd>
    </p:sndAc>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strVal val="#ppt_w*0.70"/>
                                          </p:val>
                                        </p:tav>
                                        <p:tav tm="100000">
                                          <p:val>
                                            <p:strVal val="#ppt_w"/>
                                          </p:val>
                                        </p:tav>
                                      </p:tavLst>
                                    </p:anim>
                                    <p:anim calcmode="lin" valueType="num">
                                      <p:cBhvr>
                                        <p:cTn id="8" dur="1000" fill="hold"/>
                                        <p:tgtEl>
                                          <p:spTgt spid="22"/>
                                        </p:tgtEl>
                                        <p:attrNameLst>
                                          <p:attrName>ppt_h</p:attrName>
                                        </p:attrNameLst>
                                      </p:cBhvr>
                                      <p:tavLst>
                                        <p:tav tm="0">
                                          <p:val>
                                            <p:strVal val="#ppt_h"/>
                                          </p:val>
                                        </p:tav>
                                        <p:tav tm="100000">
                                          <p:val>
                                            <p:strVal val="#ppt_h"/>
                                          </p:val>
                                        </p:tav>
                                      </p:tavLst>
                                    </p:anim>
                                    <p:animEffect transition="in" filter="fade">
                                      <p:cBhvr>
                                        <p:cTn id="9" dur="1000"/>
                                        <p:tgtEl>
                                          <p:spTgt spid="22"/>
                                        </p:tgtEl>
                                      </p:cBhvr>
                                    </p:animEffect>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3074"/>
                                        </p:tgtEl>
                                        <p:attrNameLst>
                                          <p:attrName>style.visibility</p:attrName>
                                        </p:attrNameLst>
                                      </p:cBhvr>
                                      <p:to>
                                        <p:strVal val="visible"/>
                                      </p:to>
                                    </p:set>
                                    <p:animEffect transition="in" filter="fade">
                                      <p:cBhvr>
                                        <p:cTn id="13" dur="1000"/>
                                        <p:tgtEl>
                                          <p:spTgt spid="3074"/>
                                        </p:tgtEl>
                                      </p:cBhvr>
                                    </p:animEffect>
                                    <p:anim calcmode="lin" valueType="num">
                                      <p:cBhvr>
                                        <p:cTn id="14" dur="1000" fill="hold"/>
                                        <p:tgtEl>
                                          <p:spTgt spid="3074"/>
                                        </p:tgtEl>
                                        <p:attrNameLst>
                                          <p:attrName>ppt_x</p:attrName>
                                        </p:attrNameLst>
                                      </p:cBhvr>
                                      <p:tavLst>
                                        <p:tav tm="0">
                                          <p:val>
                                            <p:strVal val="#ppt_x"/>
                                          </p:val>
                                        </p:tav>
                                        <p:tav tm="100000">
                                          <p:val>
                                            <p:strVal val="#ppt_x"/>
                                          </p:val>
                                        </p:tav>
                                      </p:tavLst>
                                    </p:anim>
                                    <p:anim calcmode="lin" valueType="num">
                                      <p:cBhvr>
                                        <p:cTn id="15" dur="1000" fill="hold"/>
                                        <p:tgtEl>
                                          <p:spTgt spid="3074"/>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10" presetClass="entr" presetSubtype="0"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1000"/>
                                        <p:tgtEl>
                                          <p:spTgt spid="14"/>
                                        </p:tgtEl>
                                      </p:cBhvr>
                                    </p:animEffect>
                                  </p:childTnLst>
                                </p:cTn>
                              </p:par>
                            </p:childTnLst>
                          </p:cTn>
                        </p:par>
                        <p:par>
                          <p:cTn id="20" fill="hold">
                            <p:stCondLst>
                              <p:cond delay="3000"/>
                            </p:stCondLst>
                            <p:childTnLst>
                              <p:par>
                                <p:cTn id="21" presetID="42" presetClass="entr" presetSubtype="0" fill="hold" nodeType="afterEffect">
                                  <p:stCondLst>
                                    <p:cond delay="0"/>
                                  </p:stCondLst>
                                  <p:childTnLst>
                                    <p:set>
                                      <p:cBhvr>
                                        <p:cTn id="22" dur="1" fill="hold">
                                          <p:stCondLst>
                                            <p:cond delay="0"/>
                                          </p:stCondLst>
                                        </p:cTn>
                                        <p:tgtEl>
                                          <p:spTgt spid="38"/>
                                        </p:tgtEl>
                                        <p:attrNameLst>
                                          <p:attrName>style.visibility</p:attrName>
                                        </p:attrNameLst>
                                      </p:cBhvr>
                                      <p:to>
                                        <p:strVal val="visible"/>
                                      </p:to>
                                    </p:set>
                                    <p:animEffect transition="in" filter="fade">
                                      <p:cBhvr>
                                        <p:cTn id="23" dur="1000"/>
                                        <p:tgtEl>
                                          <p:spTgt spid="38"/>
                                        </p:tgtEl>
                                      </p:cBhvr>
                                    </p:animEffect>
                                    <p:anim calcmode="lin" valueType="num">
                                      <p:cBhvr>
                                        <p:cTn id="24" dur="1000" fill="hold"/>
                                        <p:tgtEl>
                                          <p:spTgt spid="38"/>
                                        </p:tgtEl>
                                        <p:attrNameLst>
                                          <p:attrName>ppt_x</p:attrName>
                                        </p:attrNameLst>
                                      </p:cBhvr>
                                      <p:tavLst>
                                        <p:tav tm="0">
                                          <p:val>
                                            <p:strVal val="#ppt_x"/>
                                          </p:val>
                                        </p:tav>
                                        <p:tav tm="100000">
                                          <p:val>
                                            <p:strVal val="#ppt_x"/>
                                          </p:val>
                                        </p:tav>
                                      </p:tavLst>
                                    </p:anim>
                                    <p:anim calcmode="lin" valueType="num">
                                      <p:cBhvr>
                                        <p:cTn id="25" dur="1000" fill="hold"/>
                                        <p:tgtEl>
                                          <p:spTgt spid="38"/>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10" presetClass="entr" presetSubtype="0"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childTnLst>
                                </p:cTn>
                              </p:par>
                            </p:childTnLst>
                          </p:cTn>
                        </p:par>
                        <p:par>
                          <p:cTn id="30" fill="hold">
                            <p:stCondLst>
                              <p:cond delay="5000"/>
                            </p:stCondLst>
                            <p:childTnLst>
                              <p:par>
                                <p:cTn id="31" presetID="53" presetClass="entr" presetSubtype="0" fill="hold" nodeType="afterEffect">
                                  <p:stCondLst>
                                    <p:cond delay="0"/>
                                  </p:stCondLst>
                                  <p:childTnLst>
                                    <p:set>
                                      <p:cBhvr>
                                        <p:cTn id="32" dur="1" fill="hold">
                                          <p:stCondLst>
                                            <p:cond delay="0"/>
                                          </p:stCondLst>
                                        </p:cTn>
                                        <p:tgtEl>
                                          <p:spTgt spid="77"/>
                                        </p:tgtEl>
                                        <p:attrNameLst>
                                          <p:attrName>style.visibility</p:attrName>
                                        </p:attrNameLst>
                                      </p:cBhvr>
                                      <p:to>
                                        <p:strVal val="visible"/>
                                      </p:to>
                                    </p:set>
                                    <p:anim calcmode="lin" valueType="num">
                                      <p:cBhvr>
                                        <p:cTn id="33" dur="1000" fill="hold"/>
                                        <p:tgtEl>
                                          <p:spTgt spid="77"/>
                                        </p:tgtEl>
                                        <p:attrNameLst>
                                          <p:attrName>ppt_w</p:attrName>
                                        </p:attrNameLst>
                                      </p:cBhvr>
                                      <p:tavLst>
                                        <p:tav tm="0">
                                          <p:val>
                                            <p:fltVal val="0"/>
                                          </p:val>
                                        </p:tav>
                                        <p:tav tm="100000">
                                          <p:val>
                                            <p:strVal val="#ppt_w"/>
                                          </p:val>
                                        </p:tav>
                                      </p:tavLst>
                                    </p:anim>
                                    <p:anim calcmode="lin" valueType="num">
                                      <p:cBhvr>
                                        <p:cTn id="34" dur="1000" fill="hold"/>
                                        <p:tgtEl>
                                          <p:spTgt spid="77"/>
                                        </p:tgtEl>
                                        <p:attrNameLst>
                                          <p:attrName>ppt_h</p:attrName>
                                        </p:attrNameLst>
                                      </p:cBhvr>
                                      <p:tavLst>
                                        <p:tav tm="0">
                                          <p:val>
                                            <p:fltVal val="0"/>
                                          </p:val>
                                        </p:tav>
                                        <p:tav tm="100000">
                                          <p:val>
                                            <p:strVal val="#ppt_h"/>
                                          </p:val>
                                        </p:tav>
                                      </p:tavLst>
                                    </p:anim>
                                    <p:animEffect transition="in" filter="fade">
                                      <p:cBhvr>
                                        <p:cTn id="35" dur="1000"/>
                                        <p:tgtEl>
                                          <p:spTgt spid="77"/>
                                        </p:tgtEl>
                                      </p:cBhvr>
                                    </p:animEffect>
                                  </p:childTnLst>
                                </p:cTn>
                              </p:par>
                            </p:childTnLst>
                          </p:cTn>
                        </p:par>
                        <p:par>
                          <p:cTn id="36" fill="hold">
                            <p:stCondLst>
                              <p:cond delay="6000"/>
                            </p:stCondLst>
                            <p:childTnLst>
                              <p:par>
                                <p:cTn id="37" presetID="53" presetClass="entr" presetSubtype="0" fill="hold" nodeType="afterEffect">
                                  <p:stCondLst>
                                    <p:cond delay="0"/>
                                  </p:stCondLst>
                                  <p:childTnLst>
                                    <p:set>
                                      <p:cBhvr>
                                        <p:cTn id="38" dur="1" fill="hold">
                                          <p:stCondLst>
                                            <p:cond delay="0"/>
                                          </p:stCondLst>
                                        </p:cTn>
                                        <p:tgtEl>
                                          <p:spTgt spid="76"/>
                                        </p:tgtEl>
                                        <p:attrNameLst>
                                          <p:attrName>style.visibility</p:attrName>
                                        </p:attrNameLst>
                                      </p:cBhvr>
                                      <p:to>
                                        <p:strVal val="visible"/>
                                      </p:to>
                                    </p:set>
                                    <p:anim calcmode="lin" valueType="num">
                                      <p:cBhvr>
                                        <p:cTn id="39" dur="1000" fill="hold"/>
                                        <p:tgtEl>
                                          <p:spTgt spid="76"/>
                                        </p:tgtEl>
                                        <p:attrNameLst>
                                          <p:attrName>ppt_w</p:attrName>
                                        </p:attrNameLst>
                                      </p:cBhvr>
                                      <p:tavLst>
                                        <p:tav tm="0">
                                          <p:val>
                                            <p:fltVal val="0"/>
                                          </p:val>
                                        </p:tav>
                                        <p:tav tm="100000">
                                          <p:val>
                                            <p:strVal val="#ppt_w"/>
                                          </p:val>
                                        </p:tav>
                                      </p:tavLst>
                                    </p:anim>
                                    <p:anim calcmode="lin" valueType="num">
                                      <p:cBhvr>
                                        <p:cTn id="40" dur="1000" fill="hold"/>
                                        <p:tgtEl>
                                          <p:spTgt spid="76"/>
                                        </p:tgtEl>
                                        <p:attrNameLst>
                                          <p:attrName>ppt_h</p:attrName>
                                        </p:attrNameLst>
                                      </p:cBhvr>
                                      <p:tavLst>
                                        <p:tav tm="0">
                                          <p:val>
                                            <p:fltVal val="0"/>
                                          </p:val>
                                        </p:tav>
                                        <p:tav tm="100000">
                                          <p:val>
                                            <p:strVal val="#ppt_h"/>
                                          </p:val>
                                        </p:tav>
                                      </p:tavLst>
                                    </p:anim>
                                    <p:animEffect transition="in" filter="fade">
                                      <p:cBhvr>
                                        <p:cTn id="41"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14" grpId="0"/>
      <p:bldP spid="39" grpId="0"/>
    </p:bldLst>
  </p:timing>
</p:sld>
</file>

<file path=ppt/slides/slide358.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ar-SA"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موضوعات پیشنهادی، جهت تدریس با اولویت‌بندی</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r>
                        <a:rPr lang="ar-SA"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احــــــکام</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endParaRPr lang="en-US" sz="18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234384" y="122418"/>
            <a:ext cx="2110585"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سی ودوم</a:t>
            </a:r>
          </a:p>
          <a:p>
            <a:pPr algn="ctr"/>
            <a:r>
              <a:rPr lang="fa-IR" sz="1700" b="1" dirty="0" smtClean="0">
                <a:effectLst>
                  <a:glow rad="101600">
                    <a:schemeClr val="accent3">
                      <a:satMod val="175000"/>
                      <a:alpha val="40000"/>
                    </a:schemeClr>
                  </a:glow>
                </a:effectLst>
                <a:cs typeface="B Mitra" pitchFamily="2" charset="-78"/>
              </a:rPr>
              <a:t>اهداف انتقال مفاهیم دینی</a:t>
            </a:r>
          </a:p>
        </p:txBody>
      </p:sp>
      <p:sp>
        <p:nvSpPr>
          <p:cNvPr id="303105" name="Rectangle 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03108" name="Rectangle 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 name="Rounded Rectangle 9">
            <a:hlinkClick r:id="rId9" action="ppaction://hlinksldjump">
              <a:snd r:embed="rId5" name="thbad.wav"/>
            </a:hlinkClick>
            <a:hlinkHover r:id="" action="ppaction://noaction">
              <a:snd r:embed="rId6" name="0.wav"/>
            </a:hlinkHover>
          </p:cNvPr>
          <p:cNvSpPr/>
          <p:nvPr/>
        </p:nvSpPr>
        <p:spPr>
          <a:xfrm>
            <a:off x="1604794"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0" action="ppaction://hlinksldjump">
              <a:snd r:embed="rId5" name="thbad.wav"/>
            </a:hlinkClick>
            <a:hlinkHover r:id="" action="ppaction://noaction">
              <a:snd r:embed="rId6" name="0.wav"/>
            </a:hlinkHover>
          </p:cNvPr>
          <p:cNvSpPr/>
          <p:nvPr/>
        </p:nvSpPr>
        <p:spPr>
          <a:xfrm>
            <a:off x="117616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1" action="ppaction://hlinksldjump">
              <a:snd r:embed="rId5" name="thbad.wav"/>
            </a:hlinkClick>
            <a:hlinkHover r:id="" action="ppaction://noaction">
              <a:snd r:embed="rId6" name="0.wav"/>
            </a:hlinkHover>
          </p:cNvPr>
          <p:cNvSpPr/>
          <p:nvPr/>
        </p:nvSpPr>
        <p:spPr>
          <a:xfrm>
            <a:off x="74753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2" action="ppaction://hlinksldjump">
              <a:snd r:embed="rId5" name="thbad.wav"/>
            </a:hlinkClick>
            <a:hlinkHover r:id="" action="ppaction://noaction">
              <a:snd r:embed="rId6" name="0.wav"/>
            </a:hlinkHover>
          </p:cNvPr>
          <p:cNvSpPr/>
          <p:nvPr/>
        </p:nvSpPr>
        <p:spPr>
          <a:xfrm>
            <a:off x="31891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graphicFrame>
        <p:nvGraphicFramePr>
          <p:cNvPr id="16" name="Table 15"/>
          <p:cNvGraphicFramePr>
            <a:graphicFrameLocks noGrp="1"/>
          </p:cNvGraphicFramePr>
          <p:nvPr/>
        </p:nvGraphicFramePr>
        <p:xfrm>
          <a:off x="392877" y="1731925"/>
          <a:ext cx="8358246" cy="4845363"/>
        </p:xfrm>
        <a:graphic>
          <a:graphicData uri="http://schemas.openxmlformats.org/drawingml/2006/table">
            <a:tbl>
              <a:tblPr rtl="1"/>
              <a:tblGrid>
                <a:gridCol w="717358"/>
                <a:gridCol w="2711027"/>
                <a:gridCol w="4929861"/>
              </a:tblGrid>
              <a:tr h="287010">
                <a:tc gridSpan="2">
                  <a:txBody>
                    <a:bodyPr/>
                    <a:lstStyle/>
                    <a:p>
                      <a:pPr algn="ctr" rtl="1">
                        <a:lnSpc>
                          <a:spcPct val="115000"/>
                        </a:lnSpc>
                        <a:spcAft>
                          <a:spcPts val="0"/>
                        </a:spcAft>
                      </a:pPr>
                      <a:r>
                        <a:rPr lang="ar-SA" sz="1800" dirty="0">
                          <a:latin typeface="Times New Roman"/>
                          <a:ea typeface="Calibri"/>
                          <a:cs typeface="B Lotus" pitchFamily="2" charset="-78"/>
                        </a:rPr>
                        <a:t>موضوع کلّی: احکام</a:t>
                      </a:r>
                      <a:endParaRPr lang="en-US" sz="18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hMerge="1">
                  <a:txBody>
                    <a:bodyPr/>
                    <a:lstStyle/>
                    <a:p>
                      <a:pPr rtl="1"/>
                      <a:endParaRPr lang="fa-IR"/>
                    </a:p>
                  </a:txBody>
                  <a:tcPr/>
                </a:tc>
                <a:tc>
                  <a:txBody>
                    <a:bodyPr/>
                    <a:lstStyle/>
                    <a:p>
                      <a:pPr algn="ctr" rtl="1">
                        <a:lnSpc>
                          <a:spcPct val="115000"/>
                        </a:lnSpc>
                        <a:spcAft>
                          <a:spcPts val="0"/>
                        </a:spcAft>
                      </a:pPr>
                      <a:r>
                        <a:rPr lang="ar-SA" sz="1800" dirty="0">
                          <a:latin typeface="Times New Roman"/>
                          <a:ea typeface="Calibri"/>
                          <a:cs typeface="B Lotus" pitchFamily="2" charset="-78"/>
                        </a:rPr>
                        <a:t>مقطع: </a:t>
                      </a:r>
                      <a:r>
                        <a:rPr lang="fa-IR" sz="1800" dirty="0" smtClean="0">
                          <a:latin typeface="Times New Roman"/>
                          <a:ea typeface="Calibri"/>
                          <a:cs typeface="B Lotus" pitchFamily="2" charset="-78"/>
                        </a:rPr>
                        <a:t>راهنمایی</a:t>
                      </a:r>
                      <a:endParaRPr lang="en-US" sz="18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r>
              <a:tr h="352155">
                <a:tc>
                  <a:txBody>
                    <a:bodyPr/>
                    <a:lstStyle/>
                    <a:p>
                      <a:pPr algn="ctr" rtl="1">
                        <a:lnSpc>
                          <a:spcPct val="115000"/>
                        </a:lnSpc>
                        <a:spcAft>
                          <a:spcPts val="0"/>
                        </a:spcAft>
                      </a:pPr>
                      <a:r>
                        <a:rPr lang="ar-SA" sz="1800">
                          <a:latin typeface="Times New Roman"/>
                          <a:ea typeface="Calibri"/>
                          <a:cs typeface="B Lotus" pitchFamily="2" charset="-78"/>
                        </a:rPr>
                        <a:t>رد</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ctr" rtl="1">
                        <a:lnSpc>
                          <a:spcPct val="115000"/>
                        </a:lnSpc>
                        <a:spcAft>
                          <a:spcPts val="0"/>
                        </a:spcAft>
                      </a:pPr>
                      <a:r>
                        <a:rPr lang="ar-SA" sz="1800">
                          <a:latin typeface="Times New Roman"/>
                          <a:ea typeface="Calibri"/>
                          <a:cs typeface="B Lotus" pitchFamily="2" charset="-78"/>
                        </a:rPr>
                        <a:t>ترتیب دروس</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ctr" rtl="1">
                        <a:lnSpc>
                          <a:spcPct val="115000"/>
                        </a:lnSpc>
                        <a:spcAft>
                          <a:spcPts val="0"/>
                        </a:spcAft>
                      </a:pPr>
                      <a:r>
                        <a:rPr lang="ar-SA" sz="1800">
                          <a:latin typeface="Times New Roman"/>
                          <a:ea typeface="Calibri"/>
                          <a:cs typeface="B Lotus" pitchFamily="2" charset="-78"/>
                        </a:rPr>
                        <a:t>ریز موضوعات</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287010">
                <a:tc>
                  <a:txBody>
                    <a:bodyPr/>
                    <a:lstStyle/>
                    <a:p>
                      <a:pPr algn="r" rtl="1">
                        <a:lnSpc>
                          <a:spcPct val="115000"/>
                        </a:lnSpc>
                        <a:spcAft>
                          <a:spcPts val="0"/>
                        </a:spcAft>
                      </a:pPr>
                      <a:r>
                        <a:rPr lang="ar-SA" sz="1800">
                          <a:latin typeface="Times New Roman"/>
                          <a:ea typeface="Calibri"/>
                          <a:cs typeface="B Lotus" pitchFamily="2" charset="-78"/>
                        </a:rPr>
                        <a:t>1</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تقلید</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a:latin typeface="Times New Roman"/>
                          <a:ea typeface="Calibri"/>
                          <a:cs typeface="B Lotus" pitchFamily="2" charset="-78"/>
                        </a:rPr>
                        <a:t>چرایی، چگونگی،راه‏های به دست آوردن فتوای مجتهد و...</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434550">
                <a:tc>
                  <a:txBody>
                    <a:bodyPr/>
                    <a:lstStyle/>
                    <a:p>
                      <a:pPr algn="r" rtl="1">
                        <a:lnSpc>
                          <a:spcPct val="115000"/>
                        </a:lnSpc>
                        <a:spcAft>
                          <a:spcPts val="0"/>
                        </a:spcAft>
                      </a:pPr>
                      <a:r>
                        <a:rPr lang="ar-SA" sz="1800">
                          <a:latin typeface="Times New Roman"/>
                          <a:ea typeface="Calibri"/>
                          <a:cs typeface="B Lotus" pitchFamily="2" charset="-78"/>
                        </a:rPr>
                        <a:t>2</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بلوغ و سنّ تکلیف</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a:latin typeface="Times New Roman"/>
                          <a:ea typeface="Calibri"/>
                          <a:cs typeface="B Lotus" pitchFamily="2" charset="-78"/>
                        </a:rPr>
                        <a:t>شرایط، زمان، چه کار باید کرد؟</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570644">
                <a:tc>
                  <a:txBody>
                    <a:bodyPr/>
                    <a:lstStyle/>
                    <a:p>
                      <a:pPr algn="r" rtl="1">
                        <a:lnSpc>
                          <a:spcPct val="115000"/>
                        </a:lnSpc>
                        <a:spcAft>
                          <a:spcPts val="0"/>
                        </a:spcAft>
                      </a:pPr>
                      <a:r>
                        <a:rPr lang="ar-SA" sz="1800">
                          <a:latin typeface="Times New Roman"/>
                          <a:ea typeface="Calibri"/>
                          <a:cs typeface="B Lotus" pitchFamily="2" charset="-78"/>
                        </a:rPr>
                        <a:t>3</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نجاسات</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a:latin typeface="Times New Roman"/>
                          <a:ea typeface="Calibri"/>
                          <a:cs typeface="B Lotus" pitchFamily="2" charset="-78"/>
                        </a:rPr>
                        <a:t>کافر، شراب، مردار و...</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18694">
                <a:tc>
                  <a:txBody>
                    <a:bodyPr/>
                    <a:lstStyle/>
                    <a:p>
                      <a:pPr algn="r" rtl="1">
                        <a:lnSpc>
                          <a:spcPct val="115000"/>
                        </a:lnSpc>
                        <a:spcAft>
                          <a:spcPts val="0"/>
                        </a:spcAft>
                      </a:pPr>
                      <a:r>
                        <a:rPr lang="ar-SA" sz="1800">
                          <a:latin typeface="Times New Roman"/>
                          <a:ea typeface="Calibri"/>
                          <a:cs typeface="B Lotus" pitchFamily="2" charset="-78"/>
                        </a:rPr>
                        <a:t>4</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طهارت: پاک کننده‌ها</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a:latin typeface="Times New Roman"/>
                          <a:ea typeface="Calibri"/>
                          <a:cs typeface="B Lotus" pitchFamily="2" charset="-78"/>
                        </a:rPr>
                        <a:t>اسلام، تبعیّت، استحاله و...</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18694">
                <a:tc>
                  <a:txBody>
                    <a:bodyPr/>
                    <a:lstStyle/>
                    <a:p>
                      <a:pPr algn="r" rtl="1">
                        <a:lnSpc>
                          <a:spcPct val="115000"/>
                        </a:lnSpc>
                        <a:spcAft>
                          <a:spcPts val="0"/>
                        </a:spcAft>
                      </a:pPr>
                      <a:r>
                        <a:rPr lang="ar-SA" sz="1800">
                          <a:latin typeface="Times New Roman"/>
                          <a:ea typeface="Calibri"/>
                          <a:cs typeface="B Lotus" pitchFamily="2" charset="-78"/>
                        </a:rPr>
                        <a:t>5</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وضوی جبیره</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a:latin typeface="Times New Roman"/>
                          <a:ea typeface="Calibri"/>
                          <a:cs typeface="B Lotus" pitchFamily="2" charset="-78"/>
                        </a:rPr>
                        <a:t>کیفیّت وضوی جبیره</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434550">
                <a:tc>
                  <a:txBody>
                    <a:bodyPr/>
                    <a:lstStyle/>
                    <a:p>
                      <a:pPr algn="r" rtl="1">
                        <a:lnSpc>
                          <a:spcPct val="115000"/>
                        </a:lnSpc>
                        <a:spcAft>
                          <a:spcPts val="0"/>
                        </a:spcAft>
                      </a:pPr>
                      <a:r>
                        <a:rPr lang="ar-SA" sz="1800">
                          <a:latin typeface="Times New Roman"/>
                          <a:ea typeface="Calibri"/>
                          <a:cs typeface="B Lotus" pitchFamily="2" charset="-78"/>
                        </a:rPr>
                        <a:t>6</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غسل</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a:latin typeface="Times New Roman"/>
                          <a:ea typeface="Calibri"/>
                          <a:cs typeface="B Lotus" pitchFamily="2" charset="-78"/>
                        </a:rPr>
                        <a:t>ترتیبی و ارتماسی، غسل جمعه و...</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574020">
                <a:tc>
                  <a:txBody>
                    <a:bodyPr/>
                    <a:lstStyle/>
                    <a:p>
                      <a:pPr algn="r" rtl="1">
                        <a:lnSpc>
                          <a:spcPct val="115000"/>
                        </a:lnSpc>
                        <a:spcAft>
                          <a:spcPts val="0"/>
                        </a:spcAft>
                      </a:pPr>
                      <a:r>
                        <a:rPr lang="ar-SA" sz="1800">
                          <a:latin typeface="Times New Roman"/>
                          <a:ea typeface="Calibri"/>
                          <a:cs typeface="B Lotus" pitchFamily="2" charset="-78"/>
                        </a:rPr>
                        <a:t>7</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رکن و غیر رکن</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a:latin typeface="Times New Roman"/>
                          <a:ea typeface="Calibri"/>
                          <a:cs typeface="B Lotus" pitchFamily="2" charset="-78"/>
                        </a:rPr>
                        <a:t>یاد آوری مقدّمات و واجبات نماز و توضیح رکن و غیر رکن و تفاوت آن‏ها.</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09866">
                <a:tc>
                  <a:txBody>
                    <a:bodyPr/>
                    <a:lstStyle/>
                    <a:p>
                      <a:pPr algn="r" rtl="1">
                        <a:lnSpc>
                          <a:spcPct val="115000"/>
                        </a:lnSpc>
                        <a:spcAft>
                          <a:spcPts val="0"/>
                        </a:spcAft>
                      </a:pPr>
                      <a:r>
                        <a:rPr lang="ar-SA" sz="1800">
                          <a:latin typeface="Times New Roman"/>
                          <a:ea typeface="Calibri"/>
                          <a:cs typeface="B Lotus" pitchFamily="2" charset="-78"/>
                        </a:rPr>
                        <a:t>8</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نمازهای واجب</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a:latin typeface="Times New Roman"/>
                          <a:ea typeface="Calibri"/>
                          <a:cs typeface="B Lotus" pitchFamily="2" charset="-78"/>
                        </a:rPr>
                        <a:t>یومیه، آیات ( کیفیت نماز آیات و...) </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523268">
                <a:tc>
                  <a:txBody>
                    <a:bodyPr/>
                    <a:lstStyle/>
                    <a:p>
                      <a:pPr algn="r" rtl="1">
                        <a:lnSpc>
                          <a:spcPct val="115000"/>
                        </a:lnSpc>
                        <a:spcAft>
                          <a:spcPts val="0"/>
                        </a:spcAft>
                      </a:pPr>
                      <a:r>
                        <a:rPr lang="ar-SA" sz="1800">
                          <a:latin typeface="Times New Roman"/>
                          <a:ea typeface="Calibri"/>
                          <a:cs typeface="B Lotus" pitchFamily="2" charset="-78"/>
                        </a:rPr>
                        <a:t>9</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نمازهای واجب</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a:latin typeface="Times New Roman"/>
                          <a:ea typeface="Calibri"/>
                          <a:cs typeface="B Lotus" pitchFamily="2" charset="-78"/>
                        </a:rPr>
                        <a:t>میّت، طواف، نذری، نماز پدر بر پسر بزرگتر</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287010">
                <a:tc>
                  <a:txBody>
                    <a:bodyPr/>
                    <a:lstStyle/>
                    <a:p>
                      <a:pPr algn="r" rtl="1">
                        <a:lnSpc>
                          <a:spcPct val="115000"/>
                        </a:lnSpc>
                        <a:spcAft>
                          <a:spcPts val="0"/>
                        </a:spcAft>
                      </a:pPr>
                      <a:r>
                        <a:rPr lang="ar-SA" sz="1800">
                          <a:latin typeface="Times New Roman"/>
                          <a:ea typeface="Calibri"/>
                          <a:cs typeface="B Lotus" pitchFamily="2" charset="-78"/>
                        </a:rPr>
                        <a:t>10</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نماز جماعت</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dirty="0">
                          <a:latin typeface="Times New Roman"/>
                          <a:ea typeface="Calibri"/>
                          <a:cs typeface="B Lotus" pitchFamily="2" charset="-78"/>
                        </a:rPr>
                        <a:t>ثواب، شرایط</a:t>
                      </a:r>
                      <a:endParaRPr lang="en-US" sz="18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bl>
          </a:graphicData>
        </a:graphic>
      </p:graphicFrame>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1000" fill="hold"/>
                                        <p:tgtEl>
                                          <p:spTgt spid="10"/>
                                        </p:tgtEl>
                                        <p:attrNameLst>
                                          <p:attrName>ppt_x</p:attrName>
                                        </p:attrNameLst>
                                      </p:cBhvr>
                                      <p:tavLst>
                                        <p:tav tm="0">
                                          <p:val>
                                            <p:strVal val="0-#ppt_w/2"/>
                                          </p:val>
                                        </p:tav>
                                        <p:tav tm="100000">
                                          <p:val>
                                            <p:strVal val="#ppt_x"/>
                                          </p:val>
                                        </p:tav>
                                      </p:tavLst>
                                    </p:anim>
                                    <p:anim calcmode="lin" valueType="num">
                                      <p:cBhvr additive="base">
                                        <p:cTn id="32" dur="1000" fill="hold"/>
                                        <p:tgtEl>
                                          <p:spTgt spid="10"/>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additive="base">
                                        <p:cTn id="35" dur="1000" fill="hold"/>
                                        <p:tgtEl>
                                          <p:spTgt spid="11"/>
                                        </p:tgtEl>
                                        <p:attrNameLst>
                                          <p:attrName>ppt_x</p:attrName>
                                        </p:attrNameLst>
                                      </p:cBhvr>
                                      <p:tavLst>
                                        <p:tav tm="0">
                                          <p:val>
                                            <p:strVal val="0-#ppt_w/2"/>
                                          </p:val>
                                        </p:tav>
                                        <p:tav tm="100000">
                                          <p:val>
                                            <p:strVal val="#ppt_x"/>
                                          </p:val>
                                        </p:tav>
                                      </p:tavLst>
                                    </p:anim>
                                    <p:anim calcmode="lin" valueType="num">
                                      <p:cBhvr additive="base">
                                        <p:cTn id="36" dur="1000" fill="hold"/>
                                        <p:tgtEl>
                                          <p:spTgt spid="11"/>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2"/>
                                        </p:tgtEl>
                                        <p:attrNameLst>
                                          <p:attrName>style.visibility</p:attrName>
                                        </p:attrNameLst>
                                      </p:cBhvr>
                                      <p:to>
                                        <p:strVal val="visible"/>
                                      </p:to>
                                    </p:set>
                                    <p:anim calcmode="lin" valueType="num">
                                      <p:cBhvr additive="base">
                                        <p:cTn id="39" dur="1000" fill="hold"/>
                                        <p:tgtEl>
                                          <p:spTgt spid="12"/>
                                        </p:tgtEl>
                                        <p:attrNameLst>
                                          <p:attrName>ppt_x</p:attrName>
                                        </p:attrNameLst>
                                      </p:cBhvr>
                                      <p:tavLst>
                                        <p:tav tm="0">
                                          <p:val>
                                            <p:strVal val="0-#ppt_w/2"/>
                                          </p:val>
                                        </p:tav>
                                        <p:tav tm="100000">
                                          <p:val>
                                            <p:strVal val="#ppt_x"/>
                                          </p:val>
                                        </p:tav>
                                      </p:tavLst>
                                    </p:anim>
                                    <p:anim calcmode="lin" valueType="num">
                                      <p:cBhvr additive="base">
                                        <p:cTn id="40" dur="1000" fill="hold"/>
                                        <p:tgtEl>
                                          <p:spTgt spid="12"/>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3"/>
                                        </p:tgtEl>
                                        <p:attrNameLst>
                                          <p:attrName>style.visibility</p:attrName>
                                        </p:attrNameLst>
                                      </p:cBhvr>
                                      <p:to>
                                        <p:strVal val="visible"/>
                                      </p:to>
                                    </p:set>
                                    <p:anim calcmode="lin" valueType="num">
                                      <p:cBhvr additive="base">
                                        <p:cTn id="43" dur="1000" fill="hold"/>
                                        <p:tgtEl>
                                          <p:spTgt spid="13"/>
                                        </p:tgtEl>
                                        <p:attrNameLst>
                                          <p:attrName>ppt_x</p:attrName>
                                        </p:attrNameLst>
                                      </p:cBhvr>
                                      <p:tavLst>
                                        <p:tav tm="0">
                                          <p:val>
                                            <p:strVal val="0-#ppt_w/2"/>
                                          </p:val>
                                        </p:tav>
                                        <p:tav tm="100000">
                                          <p:val>
                                            <p:strVal val="#ppt_x"/>
                                          </p:val>
                                        </p:tav>
                                      </p:tavLst>
                                    </p:anim>
                                    <p:anim calcmode="lin" valueType="num">
                                      <p:cBhvr additive="base">
                                        <p:cTn id="44" dur="1000" fill="hold"/>
                                        <p:tgtEl>
                                          <p:spTgt spid="13"/>
                                        </p:tgtEl>
                                        <p:attrNameLst>
                                          <p:attrName>ppt_y</p:attrName>
                                        </p:attrNameLst>
                                      </p:cBhvr>
                                      <p:tavLst>
                                        <p:tav tm="0">
                                          <p:val>
                                            <p:strVal val="#ppt_y"/>
                                          </p:val>
                                        </p:tav>
                                        <p:tav tm="100000">
                                          <p:val>
                                            <p:strVal val="#ppt_y"/>
                                          </p:val>
                                        </p:tav>
                                      </p:tavLst>
                                    </p:anim>
                                  </p:childTnLst>
                                </p:cTn>
                              </p:par>
                            </p:childTnLst>
                          </p:cTn>
                        </p:par>
                        <p:par>
                          <p:cTn id="45" fill="hold">
                            <p:stCondLst>
                              <p:cond delay="2000"/>
                            </p:stCondLst>
                            <p:childTnLst>
                              <p:par>
                                <p:cTn id="46" presetID="10" presetClass="entr" presetSubtype="0" fill="hold" nodeType="afterEffect">
                                  <p:stCondLst>
                                    <p:cond delay="0"/>
                                  </p:stCondLst>
                                  <p:childTnLst>
                                    <p:set>
                                      <p:cBhvr>
                                        <p:cTn id="47" dur="1" fill="hold">
                                          <p:stCondLst>
                                            <p:cond delay="0"/>
                                          </p:stCondLst>
                                        </p:cTn>
                                        <p:tgtEl>
                                          <p:spTgt spid="30"/>
                                        </p:tgtEl>
                                        <p:attrNameLst>
                                          <p:attrName>style.visibility</p:attrName>
                                        </p:attrNameLst>
                                      </p:cBhvr>
                                      <p:to>
                                        <p:strVal val="visible"/>
                                      </p:to>
                                    </p:set>
                                    <p:animEffect transition="in" filter="fade">
                                      <p:cBhvr>
                                        <p:cTn id="48" dur="1000"/>
                                        <p:tgtEl>
                                          <p:spTgt spid="30"/>
                                        </p:tgtEl>
                                      </p:cBhvr>
                                    </p:animEffect>
                                  </p:childTnLst>
                                </p:cTn>
                              </p:par>
                              <p:par>
                                <p:cTn id="49" presetID="10" presetClass="entr" presetSubtype="0" fill="hold" nodeType="withEffect">
                                  <p:stCondLst>
                                    <p:cond delay="0"/>
                                  </p:stCondLst>
                                  <p:childTnLst>
                                    <p:set>
                                      <p:cBhvr>
                                        <p:cTn id="50" dur="1" fill="hold">
                                          <p:stCondLst>
                                            <p:cond delay="0"/>
                                          </p:stCondLst>
                                        </p:cTn>
                                        <p:tgtEl>
                                          <p:spTgt spid="16"/>
                                        </p:tgtEl>
                                        <p:attrNameLst>
                                          <p:attrName>style.visibility</p:attrName>
                                        </p:attrNameLst>
                                      </p:cBhvr>
                                      <p:to>
                                        <p:strVal val="visible"/>
                                      </p:to>
                                    </p:set>
                                    <p:animEffect transition="in" filter="fade">
                                      <p:cBhvr>
                                        <p:cTn id="51" dur="1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0" grpId="0" animBg="1"/>
      <p:bldP spid="11" grpId="0" animBg="1"/>
      <p:bldP spid="12" grpId="0" animBg="1"/>
      <p:bldP spid="13" grpId="0" animBg="1"/>
    </p:bldLst>
  </p:timing>
</p:sld>
</file>

<file path=ppt/slides/slide359.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ar-SA"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موضوعات پیشنهادی، جهت تدریس با اولویت‌بندی</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r>
                        <a:rPr lang="ar-SA"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احــــــکام</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endParaRPr lang="en-US" sz="18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234384" y="122418"/>
            <a:ext cx="2110585"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سی ودوم</a:t>
            </a:r>
          </a:p>
          <a:p>
            <a:pPr algn="ctr"/>
            <a:r>
              <a:rPr lang="fa-IR" sz="1700" b="1" dirty="0" smtClean="0">
                <a:effectLst>
                  <a:glow rad="101600">
                    <a:schemeClr val="accent3">
                      <a:satMod val="175000"/>
                      <a:alpha val="40000"/>
                    </a:schemeClr>
                  </a:glow>
                </a:effectLst>
                <a:cs typeface="B Mitra" pitchFamily="2" charset="-78"/>
              </a:rPr>
              <a:t>اهداف انتقال مفاهیم دینی</a:t>
            </a:r>
          </a:p>
        </p:txBody>
      </p:sp>
      <p:sp>
        <p:nvSpPr>
          <p:cNvPr id="303105" name="Rectangle 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03108" name="Rectangle 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graphicFrame>
        <p:nvGraphicFramePr>
          <p:cNvPr id="16" name="Table 15"/>
          <p:cNvGraphicFramePr>
            <a:graphicFrameLocks noGrp="1"/>
          </p:cNvGraphicFramePr>
          <p:nvPr/>
        </p:nvGraphicFramePr>
        <p:xfrm>
          <a:off x="392877" y="1731925"/>
          <a:ext cx="8358246" cy="4785221"/>
        </p:xfrm>
        <a:graphic>
          <a:graphicData uri="http://schemas.openxmlformats.org/drawingml/2006/table">
            <a:tbl>
              <a:tblPr rtl="1"/>
              <a:tblGrid>
                <a:gridCol w="717358"/>
                <a:gridCol w="2711027"/>
                <a:gridCol w="4929861"/>
              </a:tblGrid>
              <a:tr h="287010">
                <a:tc gridSpan="2">
                  <a:txBody>
                    <a:bodyPr/>
                    <a:lstStyle/>
                    <a:p>
                      <a:pPr algn="ctr" rtl="1">
                        <a:lnSpc>
                          <a:spcPct val="115000"/>
                        </a:lnSpc>
                        <a:spcAft>
                          <a:spcPts val="0"/>
                        </a:spcAft>
                      </a:pPr>
                      <a:r>
                        <a:rPr lang="ar-SA" sz="1800" dirty="0">
                          <a:latin typeface="Times New Roman"/>
                          <a:ea typeface="Calibri"/>
                          <a:cs typeface="B Lotus" pitchFamily="2" charset="-78"/>
                        </a:rPr>
                        <a:t>موضوع کلّی: احکام</a:t>
                      </a:r>
                      <a:endParaRPr lang="en-US" sz="18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hMerge="1">
                  <a:txBody>
                    <a:bodyPr/>
                    <a:lstStyle/>
                    <a:p>
                      <a:pPr rtl="1"/>
                      <a:endParaRPr lang="fa-IR"/>
                    </a:p>
                  </a:txBody>
                  <a:tcPr/>
                </a:tc>
                <a:tc>
                  <a:txBody>
                    <a:bodyPr/>
                    <a:lstStyle/>
                    <a:p>
                      <a:pPr algn="ctr" rtl="1">
                        <a:lnSpc>
                          <a:spcPct val="115000"/>
                        </a:lnSpc>
                        <a:spcAft>
                          <a:spcPts val="0"/>
                        </a:spcAft>
                      </a:pPr>
                      <a:r>
                        <a:rPr lang="ar-SA" sz="1800" dirty="0">
                          <a:latin typeface="Times New Roman"/>
                          <a:ea typeface="Calibri"/>
                          <a:cs typeface="B Lotus" pitchFamily="2" charset="-78"/>
                        </a:rPr>
                        <a:t>مقطع: </a:t>
                      </a:r>
                      <a:r>
                        <a:rPr lang="fa-IR" sz="1800" dirty="0" smtClean="0">
                          <a:latin typeface="Times New Roman"/>
                          <a:ea typeface="Calibri"/>
                          <a:cs typeface="B Lotus" pitchFamily="2" charset="-78"/>
                        </a:rPr>
                        <a:t>راهنمایی</a:t>
                      </a:r>
                      <a:endParaRPr lang="en-US" sz="18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r>
              <a:tr h="352155">
                <a:tc>
                  <a:txBody>
                    <a:bodyPr/>
                    <a:lstStyle/>
                    <a:p>
                      <a:pPr algn="ctr" rtl="1">
                        <a:lnSpc>
                          <a:spcPct val="115000"/>
                        </a:lnSpc>
                        <a:spcAft>
                          <a:spcPts val="0"/>
                        </a:spcAft>
                      </a:pPr>
                      <a:r>
                        <a:rPr lang="ar-SA" sz="1800">
                          <a:latin typeface="Times New Roman"/>
                          <a:ea typeface="Calibri"/>
                          <a:cs typeface="B Lotus" pitchFamily="2" charset="-78"/>
                        </a:rPr>
                        <a:t>رد</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ctr" rtl="1">
                        <a:lnSpc>
                          <a:spcPct val="115000"/>
                        </a:lnSpc>
                        <a:spcAft>
                          <a:spcPts val="0"/>
                        </a:spcAft>
                      </a:pPr>
                      <a:r>
                        <a:rPr lang="ar-SA" sz="1800">
                          <a:latin typeface="Times New Roman"/>
                          <a:ea typeface="Calibri"/>
                          <a:cs typeface="B Lotus" pitchFamily="2" charset="-78"/>
                        </a:rPr>
                        <a:t>ترتیب دروس</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ctr" rtl="1">
                        <a:lnSpc>
                          <a:spcPct val="115000"/>
                        </a:lnSpc>
                        <a:spcAft>
                          <a:spcPts val="0"/>
                        </a:spcAft>
                      </a:pPr>
                      <a:r>
                        <a:rPr lang="ar-SA" sz="1800">
                          <a:latin typeface="Times New Roman"/>
                          <a:ea typeface="Calibri"/>
                          <a:cs typeface="B Lotus" pitchFamily="2" charset="-78"/>
                        </a:rPr>
                        <a:t>ریز موضوعات</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287010">
                <a:tc>
                  <a:txBody>
                    <a:bodyPr/>
                    <a:lstStyle/>
                    <a:p>
                      <a:pPr algn="r" rtl="1">
                        <a:lnSpc>
                          <a:spcPct val="115000"/>
                        </a:lnSpc>
                        <a:spcAft>
                          <a:spcPts val="0"/>
                        </a:spcAft>
                      </a:pPr>
                      <a:r>
                        <a:rPr lang="ar-SA" sz="1800" dirty="0">
                          <a:latin typeface="Times New Roman"/>
                          <a:ea typeface="Calibri"/>
                          <a:cs typeface="B Lotus" pitchFamily="2" charset="-78"/>
                        </a:rPr>
                        <a:t>12</a:t>
                      </a:r>
                      <a:endParaRPr lang="en-US" sz="18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نماز جماعت</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a:latin typeface="Times New Roman"/>
                          <a:ea typeface="Calibri"/>
                          <a:cs typeface="B Lotus" pitchFamily="2" charset="-78"/>
                        </a:rPr>
                        <a:t>حالات مختلف پیوستن به نماز جماعت</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434550">
                <a:tc>
                  <a:txBody>
                    <a:bodyPr/>
                    <a:lstStyle/>
                    <a:p>
                      <a:pPr algn="r" rtl="1">
                        <a:lnSpc>
                          <a:spcPct val="115000"/>
                        </a:lnSpc>
                        <a:spcAft>
                          <a:spcPts val="0"/>
                        </a:spcAft>
                      </a:pPr>
                      <a:r>
                        <a:rPr lang="ar-SA" sz="1800" dirty="0">
                          <a:latin typeface="Times New Roman"/>
                          <a:ea typeface="Calibri"/>
                          <a:cs typeface="B Lotus" pitchFamily="2" charset="-78"/>
                        </a:rPr>
                        <a:t>13</a:t>
                      </a:r>
                      <a:endParaRPr lang="en-US" sz="18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نماز مسافر</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a:latin typeface="Times New Roman"/>
                          <a:ea typeface="Calibri"/>
                          <a:cs typeface="B Lotus" pitchFamily="2" charset="-78"/>
                        </a:rPr>
                        <a:t>شرایط و کیفیّت.</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570644">
                <a:tc>
                  <a:txBody>
                    <a:bodyPr/>
                    <a:lstStyle/>
                    <a:p>
                      <a:pPr algn="r" rtl="1">
                        <a:lnSpc>
                          <a:spcPct val="115000"/>
                        </a:lnSpc>
                        <a:spcAft>
                          <a:spcPts val="0"/>
                        </a:spcAft>
                      </a:pPr>
                      <a:r>
                        <a:rPr lang="ar-SA" sz="1800" dirty="0">
                          <a:latin typeface="Times New Roman"/>
                          <a:ea typeface="Calibri"/>
                          <a:cs typeface="B Lotus" pitchFamily="2" charset="-78"/>
                        </a:rPr>
                        <a:t>14</a:t>
                      </a:r>
                      <a:endParaRPr lang="en-US" sz="18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نماز های مستحب</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a:latin typeface="Times New Roman"/>
                          <a:ea typeface="Calibri"/>
                          <a:cs typeface="B Lotus" pitchFamily="2" charset="-78"/>
                        </a:rPr>
                        <a:t>عید فطر، قربان و...</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18694">
                <a:tc>
                  <a:txBody>
                    <a:bodyPr/>
                    <a:lstStyle/>
                    <a:p>
                      <a:pPr algn="r" rtl="1">
                        <a:lnSpc>
                          <a:spcPct val="115000"/>
                        </a:lnSpc>
                        <a:spcAft>
                          <a:spcPts val="0"/>
                        </a:spcAft>
                      </a:pPr>
                      <a:r>
                        <a:rPr lang="ar-SA" sz="1800" dirty="0">
                          <a:latin typeface="Times New Roman"/>
                          <a:ea typeface="Calibri"/>
                          <a:cs typeface="B Lotus" pitchFamily="2" charset="-78"/>
                        </a:rPr>
                        <a:t>15</a:t>
                      </a:r>
                      <a:endParaRPr lang="en-US" sz="18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نماز حاجت و وحشت</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a:latin typeface="Times New Roman"/>
                          <a:ea typeface="Calibri"/>
                          <a:cs typeface="B Lotus" pitchFamily="2" charset="-78"/>
                        </a:rPr>
                        <a:t>شرایط و کیفیّت</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18694">
                <a:tc>
                  <a:txBody>
                    <a:bodyPr/>
                    <a:lstStyle/>
                    <a:p>
                      <a:pPr algn="r" rtl="1">
                        <a:lnSpc>
                          <a:spcPct val="115000"/>
                        </a:lnSpc>
                        <a:spcAft>
                          <a:spcPts val="0"/>
                        </a:spcAft>
                      </a:pPr>
                      <a:r>
                        <a:rPr lang="ar-SA" sz="1800" dirty="0">
                          <a:latin typeface="Times New Roman"/>
                          <a:ea typeface="Calibri"/>
                          <a:cs typeface="B Lotus" pitchFamily="2" charset="-78"/>
                        </a:rPr>
                        <a:t>16</a:t>
                      </a:r>
                      <a:endParaRPr lang="en-US" sz="18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سجده‏ی سهو و سجده‌های واجب قرآنی</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a:latin typeface="Times New Roman"/>
                          <a:ea typeface="Calibri"/>
                          <a:cs typeface="B Lotus" pitchFamily="2" charset="-78"/>
                        </a:rPr>
                        <a:t>شرایط و کیفیّت، معرّفی سوره‌هایی که سجده‏ی واجب دارند.</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434550">
                <a:tc>
                  <a:txBody>
                    <a:bodyPr/>
                    <a:lstStyle/>
                    <a:p>
                      <a:pPr algn="r" rtl="1">
                        <a:lnSpc>
                          <a:spcPct val="115000"/>
                        </a:lnSpc>
                        <a:spcAft>
                          <a:spcPts val="0"/>
                        </a:spcAft>
                      </a:pPr>
                      <a:r>
                        <a:rPr lang="ar-SA" sz="1800" dirty="0">
                          <a:latin typeface="Times New Roman"/>
                          <a:ea typeface="Calibri"/>
                          <a:cs typeface="B Lotus" pitchFamily="2" charset="-78"/>
                        </a:rPr>
                        <a:t>17</a:t>
                      </a:r>
                      <a:endParaRPr lang="en-US" sz="18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شکّیّات نماز ونماز احتیاط</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a:latin typeface="Times New Roman"/>
                          <a:ea typeface="Calibri"/>
                          <a:cs typeface="B Lotus" pitchFamily="2" charset="-78"/>
                        </a:rPr>
                        <a:t>شرایط و کیفیّت</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574020">
                <a:tc>
                  <a:txBody>
                    <a:bodyPr/>
                    <a:lstStyle/>
                    <a:p>
                      <a:pPr algn="r" rtl="1">
                        <a:lnSpc>
                          <a:spcPct val="115000"/>
                        </a:lnSpc>
                        <a:spcAft>
                          <a:spcPts val="0"/>
                        </a:spcAft>
                      </a:pPr>
                      <a:r>
                        <a:rPr lang="ar-SA" sz="1800" dirty="0">
                          <a:latin typeface="Times New Roman"/>
                          <a:ea typeface="Calibri"/>
                          <a:cs typeface="B Lotus" pitchFamily="2" charset="-78"/>
                        </a:rPr>
                        <a:t>18</a:t>
                      </a:r>
                      <a:endParaRPr lang="en-US" sz="18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محرم و نامحرم</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a:latin typeface="Times New Roman"/>
                          <a:ea typeface="Calibri"/>
                          <a:cs typeface="B Lotus" pitchFamily="2" charset="-78"/>
                        </a:rPr>
                        <a:t>معرّفی محارم و بیان احکام آن‏ها</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09866">
                <a:tc>
                  <a:txBody>
                    <a:bodyPr/>
                    <a:lstStyle/>
                    <a:p>
                      <a:pPr algn="r" rtl="1">
                        <a:lnSpc>
                          <a:spcPct val="115000"/>
                        </a:lnSpc>
                        <a:spcAft>
                          <a:spcPts val="0"/>
                        </a:spcAft>
                      </a:pPr>
                      <a:r>
                        <a:rPr lang="ar-SA" sz="1800" dirty="0">
                          <a:latin typeface="Times New Roman"/>
                          <a:ea typeface="Calibri"/>
                          <a:cs typeface="B Lotus" pitchFamily="2" charset="-78"/>
                        </a:rPr>
                        <a:t>19</a:t>
                      </a:r>
                      <a:endParaRPr lang="en-US" sz="18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پوشش و حجاب</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a:latin typeface="Times New Roman"/>
                          <a:ea typeface="Calibri"/>
                          <a:cs typeface="B Lotus" pitchFamily="2" charset="-78"/>
                        </a:rPr>
                        <a:t>احکام پوشش مردان و زنان، مقدار، کیفیّت و...</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523268">
                <a:tc>
                  <a:txBody>
                    <a:bodyPr/>
                    <a:lstStyle/>
                    <a:p>
                      <a:pPr algn="r" rtl="1">
                        <a:lnSpc>
                          <a:spcPct val="115000"/>
                        </a:lnSpc>
                        <a:spcAft>
                          <a:spcPts val="0"/>
                        </a:spcAft>
                      </a:pPr>
                      <a:r>
                        <a:rPr lang="ar-SA" sz="1800" dirty="0">
                          <a:latin typeface="Times New Roman"/>
                          <a:ea typeface="Calibri"/>
                          <a:cs typeface="B Lotus" pitchFamily="2" charset="-78"/>
                        </a:rPr>
                        <a:t>20</a:t>
                      </a:r>
                      <a:endParaRPr lang="en-US" sz="18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غنا: موسیقی و ترانه</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dirty="0">
                          <a:latin typeface="Times New Roman"/>
                          <a:ea typeface="Calibri"/>
                          <a:cs typeface="B Lotus" pitchFamily="2" charset="-78"/>
                        </a:rPr>
                        <a:t>احکام گوش دادن به ترانه و </a:t>
                      </a:r>
                      <a:r>
                        <a:rPr lang="ar-SA" sz="1800" dirty="0" smtClean="0">
                          <a:latin typeface="Times New Roman"/>
                          <a:ea typeface="Calibri"/>
                          <a:cs typeface="B Lotus" pitchFamily="2" charset="-78"/>
                        </a:rPr>
                        <a:t>موسیقی</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bl>
          </a:graphicData>
        </a:graphic>
      </p:graphicFrame>
      <p:sp>
        <p:nvSpPr>
          <p:cNvPr id="17" name="Rounded Rectangle 16">
            <a:hlinkClick r:id="rId9" action="ppaction://hlinksldjump">
              <a:snd r:embed="rId5" name="thbad.wav"/>
            </a:hlinkClick>
            <a:hlinkHover r:id="" action="ppaction://noaction">
              <a:snd r:embed="rId6" name="0.wav"/>
            </a:hlinkHover>
          </p:cNvPr>
          <p:cNvSpPr/>
          <p:nvPr/>
        </p:nvSpPr>
        <p:spPr>
          <a:xfrm>
            <a:off x="160479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0" action="ppaction://hlinksldjump">
              <a:snd r:embed="rId5" name="thbad.wav"/>
            </a:hlinkClick>
            <a:hlinkHover r:id="" action="ppaction://noaction">
              <a:snd r:embed="rId6" name="0.wav"/>
            </a:hlinkHover>
          </p:cNvPr>
          <p:cNvSpPr/>
          <p:nvPr/>
        </p:nvSpPr>
        <p:spPr>
          <a:xfrm>
            <a:off x="1176166"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9" name="Rounded Rectangle 18">
            <a:hlinkClick r:id="rId11" action="ppaction://hlinksldjump">
              <a:snd r:embed="rId5" name="thbad.wav"/>
            </a:hlinkClick>
            <a:hlinkHover r:id="" action="ppaction://noaction">
              <a:snd r:embed="rId6" name="0.wav"/>
            </a:hlinkHover>
          </p:cNvPr>
          <p:cNvSpPr/>
          <p:nvPr/>
        </p:nvSpPr>
        <p:spPr>
          <a:xfrm>
            <a:off x="74753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20" name="Rounded Rectangle 19">
            <a:hlinkClick r:id="rId12" action="ppaction://hlinksldjump">
              <a:snd r:embed="rId5" name="thbad.wav"/>
            </a:hlinkClick>
            <a:hlinkHover r:id="" action="ppaction://noaction">
              <a:snd r:embed="rId6" name="0.wav"/>
            </a:hlinkHover>
          </p:cNvPr>
          <p:cNvSpPr/>
          <p:nvPr/>
        </p:nvSpPr>
        <p:spPr>
          <a:xfrm>
            <a:off x="31891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0-#ppt_w/2"/>
                                          </p:val>
                                        </p:tav>
                                        <p:tav tm="100000">
                                          <p:val>
                                            <p:strVal val="#ppt_x"/>
                                          </p:val>
                                        </p:tav>
                                      </p:tavLst>
                                    </p:anim>
                                    <p:anim calcmode="lin" valueType="num">
                                      <p:cBhvr additive="base">
                                        <p:cTn id="32" dur="1000" fill="hold"/>
                                        <p:tgtEl>
                                          <p:spTgt spid="17"/>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0-#ppt_w/2"/>
                                          </p:val>
                                        </p:tav>
                                        <p:tav tm="100000">
                                          <p:val>
                                            <p:strVal val="#ppt_x"/>
                                          </p:val>
                                        </p:tav>
                                      </p:tavLst>
                                    </p:anim>
                                    <p:anim calcmode="lin" valueType="num">
                                      <p:cBhvr additive="base">
                                        <p:cTn id="36" dur="1000" fill="hold"/>
                                        <p:tgtEl>
                                          <p:spTgt spid="18"/>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1000" fill="hold"/>
                                        <p:tgtEl>
                                          <p:spTgt spid="19"/>
                                        </p:tgtEl>
                                        <p:attrNameLst>
                                          <p:attrName>ppt_x</p:attrName>
                                        </p:attrNameLst>
                                      </p:cBhvr>
                                      <p:tavLst>
                                        <p:tav tm="0">
                                          <p:val>
                                            <p:strVal val="0-#ppt_w/2"/>
                                          </p:val>
                                        </p:tav>
                                        <p:tav tm="100000">
                                          <p:val>
                                            <p:strVal val="#ppt_x"/>
                                          </p:val>
                                        </p:tav>
                                      </p:tavLst>
                                    </p:anim>
                                    <p:anim calcmode="lin" valueType="num">
                                      <p:cBhvr additive="base">
                                        <p:cTn id="40" dur="1000" fill="hold"/>
                                        <p:tgtEl>
                                          <p:spTgt spid="19"/>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1000" fill="hold"/>
                                        <p:tgtEl>
                                          <p:spTgt spid="20"/>
                                        </p:tgtEl>
                                        <p:attrNameLst>
                                          <p:attrName>ppt_x</p:attrName>
                                        </p:attrNameLst>
                                      </p:cBhvr>
                                      <p:tavLst>
                                        <p:tav tm="0">
                                          <p:val>
                                            <p:strVal val="0-#ppt_w/2"/>
                                          </p:val>
                                        </p:tav>
                                        <p:tav tm="100000">
                                          <p:val>
                                            <p:strVal val="#ppt_x"/>
                                          </p:val>
                                        </p:tav>
                                      </p:tavLst>
                                    </p:anim>
                                    <p:anim calcmode="lin" valueType="num">
                                      <p:cBhvr additive="base">
                                        <p:cTn id="44" dur="1000" fill="hold"/>
                                        <p:tgtEl>
                                          <p:spTgt spid="20"/>
                                        </p:tgtEl>
                                        <p:attrNameLst>
                                          <p:attrName>ppt_y</p:attrName>
                                        </p:attrNameLst>
                                      </p:cBhvr>
                                      <p:tavLst>
                                        <p:tav tm="0">
                                          <p:val>
                                            <p:strVal val="#ppt_y"/>
                                          </p:val>
                                        </p:tav>
                                        <p:tav tm="100000">
                                          <p:val>
                                            <p:strVal val="#ppt_y"/>
                                          </p:val>
                                        </p:tav>
                                      </p:tavLst>
                                    </p:anim>
                                  </p:childTnLst>
                                </p:cTn>
                              </p:par>
                            </p:childTnLst>
                          </p:cTn>
                        </p:par>
                        <p:par>
                          <p:cTn id="45" fill="hold">
                            <p:stCondLst>
                              <p:cond delay="2000"/>
                            </p:stCondLst>
                            <p:childTnLst>
                              <p:par>
                                <p:cTn id="46" presetID="10" presetClass="entr" presetSubtype="0" fill="hold" nodeType="afterEffect">
                                  <p:stCondLst>
                                    <p:cond delay="0"/>
                                  </p:stCondLst>
                                  <p:childTnLst>
                                    <p:set>
                                      <p:cBhvr>
                                        <p:cTn id="47" dur="1" fill="hold">
                                          <p:stCondLst>
                                            <p:cond delay="0"/>
                                          </p:stCondLst>
                                        </p:cTn>
                                        <p:tgtEl>
                                          <p:spTgt spid="30"/>
                                        </p:tgtEl>
                                        <p:attrNameLst>
                                          <p:attrName>style.visibility</p:attrName>
                                        </p:attrNameLst>
                                      </p:cBhvr>
                                      <p:to>
                                        <p:strVal val="visible"/>
                                      </p:to>
                                    </p:set>
                                    <p:animEffect transition="in" filter="fade">
                                      <p:cBhvr>
                                        <p:cTn id="48" dur="1000"/>
                                        <p:tgtEl>
                                          <p:spTgt spid="30"/>
                                        </p:tgtEl>
                                      </p:cBhvr>
                                    </p:animEffect>
                                  </p:childTnLst>
                                </p:cTn>
                              </p:par>
                              <p:par>
                                <p:cTn id="49" presetID="10" presetClass="entr" presetSubtype="0" fill="hold" nodeType="withEffect">
                                  <p:stCondLst>
                                    <p:cond delay="0"/>
                                  </p:stCondLst>
                                  <p:childTnLst>
                                    <p:set>
                                      <p:cBhvr>
                                        <p:cTn id="50" dur="1" fill="hold">
                                          <p:stCondLst>
                                            <p:cond delay="0"/>
                                          </p:stCondLst>
                                        </p:cTn>
                                        <p:tgtEl>
                                          <p:spTgt spid="16"/>
                                        </p:tgtEl>
                                        <p:attrNameLst>
                                          <p:attrName>style.visibility</p:attrName>
                                        </p:attrNameLst>
                                      </p:cBhvr>
                                      <p:to>
                                        <p:strVal val="visible"/>
                                      </p:to>
                                    </p:set>
                                    <p:animEffect transition="in" filter="fade">
                                      <p:cBhvr>
                                        <p:cTn id="51" dur="1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7" grpId="0" animBg="1"/>
      <p:bldP spid="18" grpId="0" animBg="1"/>
      <p:bldP spid="19" grpId="0" animBg="1"/>
      <p:bldP spid="20"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0" kern="1200" dirty="0" smtClean="0">
                        <a:solidFill>
                          <a:schemeClr val="tx1"/>
                        </a:solidFill>
                        <a:latin typeface="+mn-lt"/>
                        <a:ea typeface="+mn-ea"/>
                        <a:cs typeface="B Lotus" pitchFamily="2" charset="-78"/>
                      </a:endParaRPr>
                    </a:p>
                    <a:p>
                      <a:pPr rtl="1">
                        <a:lnSpc>
                          <a:spcPct val="150000"/>
                        </a:lnSpc>
                      </a:pPr>
                      <a:r>
                        <a:rPr lang="fa-IR" sz="2200" b="0"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چند نکته:</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buFontTx/>
                        <a:buNone/>
                      </a:pPr>
                      <a:r>
                        <a:rPr lang="fa-IR" sz="2200" b="1" kern="1200" dirty="0" smtClean="0">
                          <a:solidFill>
                            <a:schemeClr val="tx1"/>
                          </a:solidFill>
                          <a:latin typeface="+mn-lt"/>
                          <a:ea typeface="+mn-ea"/>
                          <a:cs typeface="B Lotus" pitchFamily="2" charset="-78"/>
                        </a:rPr>
                        <a:t>الف) کسی که احساسی است، نمی‌شود با منطق با او صحبت کرد.</a:t>
                      </a:r>
                      <a:endParaRPr lang="en-US" sz="2200" b="1" kern="1200" dirty="0" smtClean="0">
                        <a:solidFill>
                          <a:schemeClr val="tx1"/>
                        </a:solidFill>
                        <a:latin typeface="+mn-lt"/>
                        <a:ea typeface="+mn-ea"/>
                        <a:cs typeface="B Lotus" pitchFamily="2" charset="-78"/>
                      </a:endParaRPr>
                    </a:p>
                    <a:p>
                      <a:pPr lvl="1" rtl="1">
                        <a:lnSpc>
                          <a:spcPct val="150000"/>
                        </a:lnSpc>
                        <a:buFontTx/>
                        <a:buNone/>
                      </a:pPr>
                      <a:r>
                        <a:rPr lang="fa-IR" sz="2200" b="1" kern="1200" dirty="0" smtClean="0">
                          <a:solidFill>
                            <a:schemeClr val="tx1"/>
                          </a:solidFill>
                          <a:latin typeface="+mn-lt"/>
                          <a:ea typeface="+mn-ea"/>
                          <a:cs typeface="B Lotus" pitchFamily="2" charset="-78"/>
                        </a:rPr>
                        <a:t>ب)کسی که تمایل به آزادی نامحدوددارد، نمی‌توان با رفتارهای محدودکننده بااو ارتباط برقرار کرد؛ زیرا،مسئولیّت نمي‏پذيرد.</a:t>
                      </a:r>
                      <a:endParaRPr lang="en-US" sz="2200" b="1" kern="1200" dirty="0" smtClean="0">
                        <a:solidFill>
                          <a:schemeClr val="tx1"/>
                        </a:solidFill>
                        <a:latin typeface="+mn-lt"/>
                        <a:ea typeface="+mn-ea"/>
                        <a:cs typeface="B Lotus" pitchFamily="2" charset="-78"/>
                      </a:endParaRPr>
                    </a:p>
                    <a:p>
                      <a:pPr lvl="1" rtl="1">
                        <a:lnSpc>
                          <a:spcPct val="150000"/>
                        </a:lnSpc>
                        <a:buFontTx/>
                        <a:buNone/>
                      </a:pPr>
                      <a:r>
                        <a:rPr lang="fa-IR" sz="2200" b="1" kern="1200" dirty="0" smtClean="0">
                          <a:solidFill>
                            <a:schemeClr val="tx1"/>
                          </a:solidFill>
                          <a:latin typeface="+mn-lt"/>
                          <a:ea typeface="+mn-ea"/>
                          <a:cs typeface="B Lotus" pitchFamily="2" charset="-78"/>
                        </a:rPr>
                        <a:t>ج) کسی که تمایل به استقلال فردی دارد، گوشه‌گیر است و به روابط، سوء ظن دارد.</a:t>
                      </a:r>
                      <a:endParaRPr lang="en-US" sz="2200" b="1" kern="1200" dirty="0" smtClean="0">
                        <a:solidFill>
                          <a:schemeClr val="tx1"/>
                        </a:solidFill>
                        <a:latin typeface="+mn-lt"/>
                        <a:ea typeface="+mn-ea"/>
                        <a:cs typeface="B Lotus" pitchFamily="2" charset="-78"/>
                      </a:endParaRPr>
                    </a:p>
                    <a:p>
                      <a:pPr lvl="1" rtl="1">
                        <a:lnSpc>
                          <a:spcPct val="150000"/>
                        </a:lnSpc>
                        <a:buFontTx/>
                        <a:buNone/>
                      </a:pPr>
                      <a:r>
                        <a:rPr lang="fa-IR" sz="2200" b="1" kern="1200" dirty="0" smtClean="0">
                          <a:solidFill>
                            <a:schemeClr val="tx1"/>
                          </a:solidFill>
                          <a:latin typeface="+mn-lt"/>
                          <a:ea typeface="+mn-ea"/>
                          <a:cs typeface="B Lotus" pitchFamily="2" charset="-78"/>
                        </a:rPr>
                        <a:t>د) کسی که تمایل به محدود شدن خود و خواسته‏هایش دارد، تسلیم، مطیع وحلیم خواهد بود.</a:t>
                      </a:r>
                      <a:endParaRPr lang="en-US" sz="2200" b="1" kern="1200" dirty="0" smtClean="0">
                        <a:solidFill>
                          <a:schemeClr val="tx1"/>
                        </a:solidFill>
                        <a:latin typeface="+mn-lt"/>
                        <a:ea typeface="+mn-ea"/>
                        <a:cs typeface="B Lotus" pitchFamily="2" charset="-78"/>
                      </a:endParaRPr>
                    </a:p>
                    <a:p>
                      <a:pPr lvl="1" rtl="1">
                        <a:lnSpc>
                          <a:spcPct val="150000"/>
                        </a:lnSpc>
                        <a:buFontTx/>
                        <a:buNone/>
                      </a:pPr>
                      <a:r>
                        <a:rPr lang="fa-IR" sz="2200" b="1" kern="1200" dirty="0" smtClean="0">
                          <a:solidFill>
                            <a:schemeClr val="tx1"/>
                          </a:solidFill>
                          <a:latin typeface="+mn-lt"/>
                          <a:ea typeface="+mn-ea"/>
                          <a:cs typeface="B Lotus" pitchFamily="2" charset="-78"/>
                        </a:rPr>
                        <a:t>هـ ) کسی که تمایل به وقار ومتین بودن،و گرفتن خود در اجتماع دارد، از بگو بخند، مسخره بازي و ادا و اطوار درآوردن خودداری می‌کند.</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643438" y="139463"/>
            <a:ext cx="3357586"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چهارم / </a:t>
            </a:r>
            <a:r>
              <a:rPr lang="ar-SA" sz="1700" b="1" dirty="0" smtClean="0">
                <a:effectLst>
                  <a:glow rad="101600">
                    <a:schemeClr val="accent3">
                      <a:satMod val="175000"/>
                      <a:alpha val="40000"/>
                    </a:schemeClr>
                  </a:glow>
                </a:effectLst>
                <a:cs typeface="B Mitra" pitchFamily="2" charset="-78"/>
              </a:rPr>
              <a:t>اصل</a:t>
            </a:r>
            <a:r>
              <a:rPr lang="fa-IR" sz="1700" b="1" dirty="0" smtClean="0">
                <a:effectLst>
                  <a:glow rad="101600">
                    <a:schemeClr val="accent3">
                      <a:satMod val="175000"/>
                      <a:alpha val="40000"/>
                    </a:schemeClr>
                  </a:glow>
                </a:effectLst>
                <a:cs typeface="B Mitra" pitchFamily="2" charset="-78"/>
              </a:rPr>
              <a:t> چهارم</a:t>
            </a:r>
            <a:endParaRPr lang="en-US" sz="1700" b="1" dirty="0" smtClean="0">
              <a:effectLst>
                <a:glow rad="101600">
                  <a:schemeClr val="accent3">
                    <a:satMod val="175000"/>
                    <a:alpha val="40000"/>
                  </a:schemeClr>
                </a:glow>
              </a:effectLst>
              <a:cs typeface="B Mitra" pitchFamily="2" charset="-78"/>
            </a:endParaRPr>
          </a:p>
          <a:p>
            <a:pPr algn="ctr"/>
            <a:r>
              <a:rPr lang="fa-IR" sz="1700" b="1" dirty="0" smtClean="0">
                <a:effectLst>
                  <a:glow rad="101600">
                    <a:schemeClr val="accent3">
                      <a:satMod val="175000"/>
                      <a:alpha val="40000"/>
                    </a:schemeClr>
                  </a:glow>
                </a:effectLst>
                <a:cs typeface="B Mitra" pitchFamily="2" charset="-78"/>
              </a:rPr>
              <a:t>ایجاد ارتباط</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67662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431943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962248"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60505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324786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89067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53348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217629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181910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1319042"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a:off x="818976"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a:off x="317786"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12</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grpId="0"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par>
                                <p:cTn id="73" presetID="7" presetClass="entr" presetSubtype="8" fill="hold" grpId="0" nodeType="withEffect">
                                  <p:stCondLst>
                                    <p:cond delay="0"/>
                                  </p:stCondLst>
                                  <p:childTnLst>
                                    <p:set>
                                      <p:cBhvr>
                                        <p:cTn id="74" dur="1" fill="hold">
                                          <p:stCondLst>
                                            <p:cond delay="0"/>
                                          </p:stCondLst>
                                        </p:cTn>
                                        <p:tgtEl>
                                          <p:spTgt spid="19"/>
                                        </p:tgtEl>
                                        <p:attrNameLst>
                                          <p:attrName>style.visibility</p:attrName>
                                        </p:attrNameLst>
                                      </p:cBhvr>
                                      <p:to>
                                        <p:strVal val="visible"/>
                                      </p:to>
                                    </p:set>
                                    <p:anim calcmode="lin" valueType="num">
                                      <p:cBhvr additive="base">
                                        <p:cTn id="75" dur="1000" fill="hold"/>
                                        <p:tgtEl>
                                          <p:spTgt spid="19"/>
                                        </p:tgtEl>
                                        <p:attrNameLst>
                                          <p:attrName>ppt_x</p:attrName>
                                        </p:attrNameLst>
                                      </p:cBhvr>
                                      <p:tavLst>
                                        <p:tav tm="0">
                                          <p:val>
                                            <p:strVal val="0-#ppt_w/2"/>
                                          </p:val>
                                        </p:tav>
                                        <p:tav tm="100000">
                                          <p:val>
                                            <p:strVal val="#ppt_x"/>
                                          </p:val>
                                        </p:tav>
                                      </p:tavLst>
                                    </p:anim>
                                    <p:anim calcmode="lin" valueType="num">
                                      <p:cBhvr additive="base">
                                        <p:cTn id="76" dur="1000" fill="hold"/>
                                        <p:tgtEl>
                                          <p:spTgt spid="19"/>
                                        </p:tgtEl>
                                        <p:attrNameLst>
                                          <p:attrName>ppt_y</p:attrName>
                                        </p:attrNameLst>
                                      </p:cBhvr>
                                      <p:tavLst>
                                        <p:tav tm="0">
                                          <p:val>
                                            <p:strVal val="#ppt_y"/>
                                          </p:val>
                                        </p:tav>
                                        <p:tav tm="100000">
                                          <p:val>
                                            <p:strVal val="#ppt_y"/>
                                          </p:val>
                                        </p:tav>
                                      </p:tavLst>
                                    </p:anim>
                                  </p:childTnLst>
                                </p:cTn>
                              </p:par>
                            </p:childTnLst>
                          </p:cTn>
                        </p:par>
                        <p:par>
                          <p:cTn id="77" fill="hold">
                            <p:stCondLst>
                              <p:cond delay="2000"/>
                            </p:stCondLst>
                            <p:childTnLst>
                              <p:par>
                                <p:cTn id="78" presetID="10" presetClass="entr" presetSubtype="0" fill="hold" nodeType="afterEffect">
                                  <p:stCondLst>
                                    <p:cond delay="0"/>
                                  </p:stCondLst>
                                  <p:childTnLst>
                                    <p:set>
                                      <p:cBhvr>
                                        <p:cTn id="79" dur="1" fill="hold">
                                          <p:stCondLst>
                                            <p:cond delay="0"/>
                                          </p:stCondLst>
                                        </p:cTn>
                                        <p:tgtEl>
                                          <p:spTgt spid="30"/>
                                        </p:tgtEl>
                                        <p:attrNameLst>
                                          <p:attrName>style.visibility</p:attrName>
                                        </p:attrNameLst>
                                      </p:cBhvr>
                                      <p:to>
                                        <p:strVal val="visible"/>
                                      </p:to>
                                    </p:set>
                                    <p:animEffect transition="in" filter="fade">
                                      <p:cBhvr>
                                        <p:cTn id="80"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Lst>
  </p:timing>
</p:sld>
</file>

<file path=ppt/slides/slide360.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ar-SA"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موضوعات پیشنهادی، جهت تدریس با اولویت‌بندی</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r>
                        <a:rPr lang="ar-SA"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احــــــکام</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endParaRPr lang="en-US" sz="18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234384" y="122418"/>
            <a:ext cx="2110585"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سی ودوم</a:t>
            </a:r>
          </a:p>
          <a:p>
            <a:pPr algn="ctr"/>
            <a:r>
              <a:rPr lang="fa-IR" sz="1700" b="1" dirty="0" smtClean="0">
                <a:effectLst>
                  <a:glow rad="101600">
                    <a:schemeClr val="accent3">
                      <a:satMod val="175000"/>
                      <a:alpha val="40000"/>
                    </a:schemeClr>
                  </a:glow>
                </a:effectLst>
                <a:cs typeface="B Mitra" pitchFamily="2" charset="-78"/>
              </a:rPr>
              <a:t>اهداف انتقال مفاهیم دینی</a:t>
            </a:r>
          </a:p>
        </p:txBody>
      </p:sp>
      <p:sp>
        <p:nvSpPr>
          <p:cNvPr id="303105" name="Rectangle 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03108" name="Rectangle 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graphicFrame>
        <p:nvGraphicFramePr>
          <p:cNvPr id="16" name="Table 15"/>
          <p:cNvGraphicFramePr>
            <a:graphicFrameLocks noGrp="1"/>
          </p:cNvGraphicFramePr>
          <p:nvPr/>
        </p:nvGraphicFramePr>
        <p:xfrm>
          <a:off x="392877" y="1731925"/>
          <a:ext cx="8358246" cy="4828342"/>
        </p:xfrm>
        <a:graphic>
          <a:graphicData uri="http://schemas.openxmlformats.org/drawingml/2006/table">
            <a:tbl>
              <a:tblPr rtl="1"/>
              <a:tblGrid>
                <a:gridCol w="717358"/>
                <a:gridCol w="2711027"/>
                <a:gridCol w="4929861"/>
              </a:tblGrid>
              <a:tr h="307890">
                <a:tc gridSpan="2">
                  <a:txBody>
                    <a:bodyPr/>
                    <a:lstStyle/>
                    <a:p>
                      <a:pPr algn="ctr" rtl="1">
                        <a:lnSpc>
                          <a:spcPct val="115000"/>
                        </a:lnSpc>
                        <a:spcAft>
                          <a:spcPts val="0"/>
                        </a:spcAft>
                      </a:pPr>
                      <a:r>
                        <a:rPr lang="ar-SA" sz="1800" dirty="0">
                          <a:latin typeface="Times New Roman"/>
                          <a:ea typeface="Calibri"/>
                          <a:cs typeface="B Lotus" pitchFamily="2" charset="-78"/>
                        </a:rPr>
                        <a:t>موضوع کلی: احکام</a:t>
                      </a:r>
                      <a:endParaRPr lang="en-US" sz="18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hMerge="1">
                  <a:txBody>
                    <a:bodyPr/>
                    <a:lstStyle/>
                    <a:p>
                      <a:pPr rtl="1"/>
                      <a:endParaRPr lang="fa-IR"/>
                    </a:p>
                  </a:txBody>
                  <a:tcPr/>
                </a:tc>
                <a:tc>
                  <a:txBody>
                    <a:bodyPr/>
                    <a:lstStyle/>
                    <a:p>
                      <a:pPr algn="ctr" rtl="1">
                        <a:lnSpc>
                          <a:spcPct val="115000"/>
                        </a:lnSpc>
                        <a:spcAft>
                          <a:spcPts val="0"/>
                        </a:spcAft>
                      </a:pPr>
                      <a:r>
                        <a:rPr lang="ar-SA" sz="1800">
                          <a:latin typeface="Times New Roman"/>
                          <a:ea typeface="Calibri"/>
                          <a:cs typeface="B Lotus" pitchFamily="2" charset="-78"/>
                        </a:rPr>
                        <a:t>مقطع: دبیرستان</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r>
              <a:tr h="309083">
                <a:tc>
                  <a:txBody>
                    <a:bodyPr/>
                    <a:lstStyle/>
                    <a:p>
                      <a:pPr algn="ctr" rtl="1">
                        <a:lnSpc>
                          <a:spcPct val="115000"/>
                        </a:lnSpc>
                        <a:spcAft>
                          <a:spcPts val="0"/>
                        </a:spcAft>
                      </a:pPr>
                      <a:r>
                        <a:rPr lang="ar-SA" sz="1800">
                          <a:latin typeface="Times New Roman"/>
                          <a:ea typeface="Calibri"/>
                          <a:cs typeface="B Lotus" pitchFamily="2" charset="-78"/>
                        </a:rPr>
                        <a:t>ردیف</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ctr" rtl="1">
                        <a:lnSpc>
                          <a:spcPct val="115000"/>
                        </a:lnSpc>
                        <a:spcAft>
                          <a:spcPts val="0"/>
                        </a:spcAft>
                      </a:pPr>
                      <a:r>
                        <a:rPr lang="ar-SA" sz="1800">
                          <a:latin typeface="Times New Roman"/>
                          <a:ea typeface="Calibri"/>
                          <a:cs typeface="B Lotus" pitchFamily="2" charset="-78"/>
                        </a:rPr>
                        <a:t>ترتیب دروس</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ctr" rtl="1">
                        <a:lnSpc>
                          <a:spcPct val="115000"/>
                        </a:lnSpc>
                        <a:spcAft>
                          <a:spcPts val="0"/>
                        </a:spcAft>
                      </a:pPr>
                      <a:r>
                        <a:rPr lang="ar-SA" sz="1800">
                          <a:latin typeface="Times New Roman"/>
                          <a:ea typeface="Calibri"/>
                          <a:cs typeface="B Lotus" pitchFamily="2" charset="-78"/>
                        </a:rPr>
                        <a:t>ریز موضوعات</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07890">
                <a:tc>
                  <a:txBody>
                    <a:bodyPr/>
                    <a:lstStyle/>
                    <a:p>
                      <a:pPr algn="r" rtl="1">
                        <a:lnSpc>
                          <a:spcPct val="115000"/>
                        </a:lnSpc>
                        <a:spcAft>
                          <a:spcPts val="0"/>
                        </a:spcAft>
                      </a:pPr>
                      <a:r>
                        <a:rPr lang="ar-SA" sz="1800">
                          <a:latin typeface="Times New Roman"/>
                          <a:ea typeface="Calibri"/>
                          <a:cs typeface="B Lotus" pitchFamily="2" charset="-78"/>
                        </a:rPr>
                        <a:t>1</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تقلید</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a:latin typeface="Times New Roman"/>
                          <a:ea typeface="Calibri"/>
                          <a:cs typeface="B Lotus" pitchFamily="2" charset="-78"/>
                        </a:rPr>
                        <a:t>چرایی، چگونگی؛ در حدّ دبیرستان و عمیق بیان شود.</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615780">
                <a:tc>
                  <a:txBody>
                    <a:bodyPr/>
                    <a:lstStyle/>
                    <a:p>
                      <a:pPr algn="r" rtl="1">
                        <a:lnSpc>
                          <a:spcPct val="115000"/>
                        </a:lnSpc>
                        <a:spcAft>
                          <a:spcPts val="0"/>
                        </a:spcAft>
                      </a:pPr>
                      <a:r>
                        <a:rPr lang="ar-SA" sz="1800">
                          <a:latin typeface="Times New Roman"/>
                          <a:ea typeface="Calibri"/>
                          <a:cs typeface="B Lotus" pitchFamily="2" charset="-78"/>
                        </a:rPr>
                        <a:t>2</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فتوا، احتیاط مستحب و احتیاط واجب</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a:latin typeface="Times New Roman"/>
                          <a:ea typeface="Calibri"/>
                          <a:cs typeface="B Lotus" pitchFamily="2" charset="-78"/>
                        </a:rPr>
                        <a:t>تعریف هر کدام، تفاوت فتاوا با همدیگر، وظیفه‏ی مکلّف.</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500849">
                <a:tc>
                  <a:txBody>
                    <a:bodyPr/>
                    <a:lstStyle/>
                    <a:p>
                      <a:pPr algn="r" rtl="1">
                        <a:lnSpc>
                          <a:spcPct val="115000"/>
                        </a:lnSpc>
                        <a:spcAft>
                          <a:spcPts val="0"/>
                        </a:spcAft>
                      </a:pPr>
                      <a:r>
                        <a:rPr lang="ar-SA" sz="1800">
                          <a:latin typeface="Times New Roman"/>
                          <a:ea typeface="Calibri"/>
                          <a:cs typeface="B Lotus" pitchFamily="2" charset="-78"/>
                        </a:rPr>
                        <a:t>3</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تکلیف و بلوغ</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a:latin typeface="Times New Roman"/>
                          <a:ea typeface="Calibri"/>
                          <a:cs typeface="B Lotus" pitchFamily="2" charset="-78"/>
                        </a:rPr>
                        <a:t>اهمّیّت، احکام مرتبط و...</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07890">
                <a:tc>
                  <a:txBody>
                    <a:bodyPr/>
                    <a:lstStyle/>
                    <a:p>
                      <a:pPr algn="r" rtl="1">
                        <a:lnSpc>
                          <a:spcPct val="115000"/>
                        </a:lnSpc>
                        <a:spcAft>
                          <a:spcPts val="0"/>
                        </a:spcAft>
                      </a:pPr>
                      <a:r>
                        <a:rPr lang="ar-SA" sz="1800">
                          <a:latin typeface="Times New Roman"/>
                          <a:ea typeface="Calibri"/>
                          <a:cs typeface="B Lotus" pitchFamily="2" charset="-78"/>
                        </a:rPr>
                        <a:t>4</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غسل‌های واجب</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a:latin typeface="Times New Roman"/>
                          <a:ea typeface="Calibri"/>
                          <a:cs typeface="B Lotus" pitchFamily="2" charset="-78"/>
                        </a:rPr>
                        <a:t>جنابت و...</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07890">
                <a:tc>
                  <a:txBody>
                    <a:bodyPr/>
                    <a:lstStyle/>
                    <a:p>
                      <a:pPr algn="r" rtl="1">
                        <a:lnSpc>
                          <a:spcPct val="115000"/>
                        </a:lnSpc>
                        <a:spcAft>
                          <a:spcPts val="0"/>
                        </a:spcAft>
                      </a:pPr>
                      <a:r>
                        <a:rPr lang="ar-SA" sz="1800">
                          <a:latin typeface="Times New Roman"/>
                          <a:ea typeface="Calibri"/>
                          <a:cs typeface="B Lotus" pitchFamily="2" charset="-78"/>
                        </a:rPr>
                        <a:t>5</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اعتکاف</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a:latin typeface="Times New Roman"/>
                          <a:ea typeface="Calibri"/>
                          <a:cs typeface="B Lotus" pitchFamily="2" charset="-78"/>
                        </a:rPr>
                        <a:t>شرایط، اهمّیّت و احکام آن</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81401">
                <a:tc>
                  <a:txBody>
                    <a:bodyPr/>
                    <a:lstStyle/>
                    <a:p>
                      <a:pPr algn="r" rtl="1">
                        <a:lnSpc>
                          <a:spcPct val="115000"/>
                        </a:lnSpc>
                        <a:spcAft>
                          <a:spcPts val="0"/>
                        </a:spcAft>
                      </a:pPr>
                      <a:r>
                        <a:rPr lang="ar-SA" sz="1800">
                          <a:latin typeface="Times New Roman"/>
                          <a:ea typeface="Calibri"/>
                          <a:cs typeface="B Lotus" pitchFamily="2" charset="-78"/>
                        </a:rPr>
                        <a:t>6</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نماز شب</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a:latin typeface="Times New Roman"/>
                          <a:ea typeface="Calibri"/>
                          <a:cs typeface="B Lotus" pitchFamily="2" charset="-78"/>
                        </a:rPr>
                        <a:t>اهمّیّت و کیّفیّت.</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503812">
                <a:tc>
                  <a:txBody>
                    <a:bodyPr/>
                    <a:lstStyle/>
                    <a:p>
                      <a:pPr algn="r" rtl="1">
                        <a:lnSpc>
                          <a:spcPct val="115000"/>
                        </a:lnSpc>
                        <a:spcAft>
                          <a:spcPts val="0"/>
                        </a:spcAft>
                      </a:pPr>
                      <a:r>
                        <a:rPr lang="ar-SA" sz="1800">
                          <a:latin typeface="Times New Roman"/>
                          <a:ea typeface="Calibri"/>
                          <a:cs typeface="B Lotus" pitchFamily="2" charset="-78"/>
                        </a:rPr>
                        <a:t>7</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نماز جمعه</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a:latin typeface="Times New Roman"/>
                          <a:ea typeface="Calibri"/>
                          <a:cs typeface="B Lotus" pitchFamily="2" charset="-78"/>
                        </a:rPr>
                        <a:t>ضرورت و کیّفیّت.</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07890">
                <a:tc>
                  <a:txBody>
                    <a:bodyPr/>
                    <a:lstStyle/>
                    <a:p>
                      <a:pPr algn="r" rtl="1">
                        <a:lnSpc>
                          <a:spcPct val="115000"/>
                        </a:lnSpc>
                        <a:spcAft>
                          <a:spcPts val="0"/>
                        </a:spcAft>
                      </a:pPr>
                      <a:r>
                        <a:rPr lang="ar-SA" sz="1800">
                          <a:latin typeface="Times New Roman"/>
                          <a:ea typeface="Calibri"/>
                          <a:cs typeface="B Lotus" pitchFamily="2" charset="-78"/>
                        </a:rPr>
                        <a:t>8</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احکام نگاه</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a:latin typeface="Times New Roman"/>
                          <a:ea typeface="Calibri"/>
                          <a:cs typeface="B Lotus" pitchFamily="2" charset="-78"/>
                        </a:rPr>
                        <a:t>اهمّیّت، آثار سوء نگاه حرام و... </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459268">
                <a:tc>
                  <a:txBody>
                    <a:bodyPr/>
                    <a:lstStyle/>
                    <a:p>
                      <a:pPr algn="r" rtl="1">
                        <a:lnSpc>
                          <a:spcPct val="115000"/>
                        </a:lnSpc>
                        <a:spcAft>
                          <a:spcPts val="0"/>
                        </a:spcAft>
                      </a:pPr>
                      <a:r>
                        <a:rPr lang="ar-SA" sz="1800">
                          <a:latin typeface="Times New Roman"/>
                          <a:ea typeface="Calibri"/>
                          <a:cs typeface="B Lotus" pitchFamily="2" charset="-78"/>
                        </a:rPr>
                        <a:t>9</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آرایش</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a:latin typeface="Times New Roman"/>
                          <a:ea typeface="Calibri"/>
                          <a:cs typeface="B Lotus" pitchFamily="2" charset="-78"/>
                        </a:rPr>
                        <a:t>حدّ وحدود آرایش و آثار منفی آن</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459268">
                <a:tc>
                  <a:txBody>
                    <a:bodyPr/>
                    <a:lstStyle/>
                    <a:p>
                      <a:pPr algn="r" rtl="1">
                        <a:lnSpc>
                          <a:spcPct val="115000"/>
                        </a:lnSpc>
                        <a:spcAft>
                          <a:spcPts val="0"/>
                        </a:spcAft>
                      </a:pPr>
                      <a:r>
                        <a:rPr lang="ar-SA" sz="1800">
                          <a:latin typeface="Times New Roman"/>
                          <a:ea typeface="Calibri"/>
                          <a:cs typeface="B Lotus" pitchFamily="2" charset="-78"/>
                        </a:rPr>
                        <a:t>10</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dirty="0">
                          <a:latin typeface="Times New Roman"/>
                          <a:ea typeface="Calibri"/>
                          <a:cs typeface="B Lotus" pitchFamily="2" charset="-78"/>
                        </a:rPr>
                        <a:t>پوشش و مد</a:t>
                      </a:r>
                      <a:endParaRPr lang="en-US" sz="18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dirty="0">
                          <a:latin typeface="Times New Roman"/>
                          <a:ea typeface="Calibri"/>
                          <a:cs typeface="B Lotus" pitchFamily="2" charset="-78"/>
                        </a:rPr>
                        <a:t>اهمّیّت و احکام آن</a:t>
                      </a:r>
                      <a:endParaRPr lang="en-US" sz="18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bl>
          </a:graphicData>
        </a:graphic>
      </p:graphicFrame>
      <p:sp>
        <p:nvSpPr>
          <p:cNvPr id="11" name="Rounded Rectangle 10">
            <a:hlinkClick r:id="rId9" action="ppaction://hlinksldjump">
              <a:snd r:embed="rId5" name="thbad.wav"/>
            </a:hlinkClick>
            <a:hlinkHover r:id="" action="ppaction://noaction">
              <a:snd r:embed="rId6" name="0.wav"/>
            </a:hlinkHover>
          </p:cNvPr>
          <p:cNvSpPr/>
          <p:nvPr/>
        </p:nvSpPr>
        <p:spPr>
          <a:xfrm>
            <a:off x="160479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0" action="ppaction://hlinksldjump">
              <a:snd r:embed="rId5" name="thbad.wav"/>
            </a:hlinkClick>
            <a:hlinkHover r:id="" action="ppaction://noaction">
              <a:snd r:embed="rId6" name="0.wav"/>
            </a:hlinkHover>
          </p:cNvPr>
          <p:cNvSpPr/>
          <p:nvPr/>
        </p:nvSpPr>
        <p:spPr>
          <a:xfrm>
            <a:off x="117616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1" action="ppaction://hlinksldjump">
              <a:snd r:embed="rId5" name="thbad.wav"/>
            </a:hlinkClick>
            <a:hlinkHover r:id="" action="ppaction://noaction">
              <a:snd r:embed="rId6" name="0.wav"/>
            </a:hlinkHover>
          </p:cNvPr>
          <p:cNvSpPr/>
          <p:nvPr/>
        </p:nvSpPr>
        <p:spPr>
          <a:xfrm>
            <a:off x="747538"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2" action="ppaction://hlinksldjump">
              <a:snd r:embed="rId5" name="thbad.wav"/>
            </a:hlinkClick>
            <a:hlinkHover r:id="" action="ppaction://noaction">
              <a:snd r:embed="rId6" name="0.wav"/>
            </a:hlinkHover>
          </p:cNvPr>
          <p:cNvSpPr/>
          <p:nvPr/>
        </p:nvSpPr>
        <p:spPr>
          <a:xfrm>
            <a:off x="31891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additive="base">
                                        <p:cTn id="31" dur="1000" fill="hold"/>
                                        <p:tgtEl>
                                          <p:spTgt spid="11"/>
                                        </p:tgtEl>
                                        <p:attrNameLst>
                                          <p:attrName>ppt_x</p:attrName>
                                        </p:attrNameLst>
                                      </p:cBhvr>
                                      <p:tavLst>
                                        <p:tav tm="0">
                                          <p:val>
                                            <p:strVal val="0-#ppt_w/2"/>
                                          </p:val>
                                        </p:tav>
                                        <p:tav tm="100000">
                                          <p:val>
                                            <p:strVal val="#ppt_x"/>
                                          </p:val>
                                        </p:tav>
                                      </p:tavLst>
                                    </p:anim>
                                    <p:anim calcmode="lin" valueType="num">
                                      <p:cBhvr additive="base">
                                        <p:cTn id="32" dur="1000" fill="hold"/>
                                        <p:tgtEl>
                                          <p:spTgt spid="11"/>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 calcmode="lin" valueType="num">
                                      <p:cBhvr additive="base">
                                        <p:cTn id="35" dur="1000" fill="hold"/>
                                        <p:tgtEl>
                                          <p:spTgt spid="12"/>
                                        </p:tgtEl>
                                        <p:attrNameLst>
                                          <p:attrName>ppt_x</p:attrName>
                                        </p:attrNameLst>
                                      </p:cBhvr>
                                      <p:tavLst>
                                        <p:tav tm="0">
                                          <p:val>
                                            <p:strVal val="0-#ppt_w/2"/>
                                          </p:val>
                                        </p:tav>
                                        <p:tav tm="100000">
                                          <p:val>
                                            <p:strVal val="#ppt_x"/>
                                          </p:val>
                                        </p:tav>
                                      </p:tavLst>
                                    </p:anim>
                                    <p:anim calcmode="lin" valueType="num">
                                      <p:cBhvr additive="base">
                                        <p:cTn id="36" dur="1000" fill="hold"/>
                                        <p:tgtEl>
                                          <p:spTgt spid="12"/>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3"/>
                                        </p:tgtEl>
                                        <p:attrNameLst>
                                          <p:attrName>style.visibility</p:attrName>
                                        </p:attrNameLst>
                                      </p:cBhvr>
                                      <p:to>
                                        <p:strVal val="visible"/>
                                      </p:to>
                                    </p:set>
                                    <p:anim calcmode="lin" valueType="num">
                                      <p:cBhvr additive="base">
                                        <p:cTn id="39" dur="1000" fill="hold"/>
                                        <p:tgtEl>
                                          <p:spTgt spid="13"/>
                                        </p:tgtEl>
                                        <p:attrNameLst>
                                          <p:attrName>ppt_x</p:attrName>
                                        </p:attrNameLst>
                                      </p:cBhvr>
                                      <p:tavLst>
                                        <p:tav tm="0">
                                          <p:val>
                                            <p:strVal val="0-#ppt_w/2"/>
                                          </p:val>
                                        </p:tav>
                                        <p:tav tm="100000">
                                          <p:val>
                                            <p:strVal val="#ppt_x"/>
                                          </p:val>
                                        </p:tav>
                                      </p:tavLst>
                                    </p:anim>
                                    <p:anim calcmode="lin" valueType="num">
                                      <p:cBhvr additive="base">
                                        <p:cTn id="40" dur="1000" fill="hold"/>
                                        <p:tgtEl>
                                          <p:spTgt spid="13"/>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4"/>
                                        </p:tgtEl>
                                        <p:attrNameLst>
                                          <p:attrName>style.visibility</p:attrName>
                                        </p:attrNameLst>
                                      </p:cBhvr>
                                      <p:to>
                                        <p:strVal val="visible"/>
                                      </p:to>
                                    </p:set>
                                    <p:anim calcmode="lin" valueType="num">
                                      <p:cBhvr additive="base">
                                        <p:cTn id="43" dur="1000" fill="hold"/>
                                        <p:tgtEl>
                                          <p:spTgt spid="14"/>
                                        </p:tgtEl>
                                        <p:attrNameLst>
                                          <p:attrName>ppt_x</p:attrName>
                                        </p:attrNameLst>
                                      </p:cBhvr>
                                      <p:tavLst>
                                        <p:tav tm="0">
                                          <p:val>
                                            <p:strVal val="0-#ppt_w/2"/>
                                          </p:val>
                                        </p:tav>
                                        <p:tav tm="100000">
                                          <p:val>
                                            <p:strVal val="#ppt_x"/>
                                          </p:val>
                                        </p:tav>
                                      </p:tavLst>
                                    </p:anim>
                                    <p:anim calcmode="lin" valueType="num">
                                      <p:cBhvr additive="base">
                                        <p:cTn id="44" dur="1000" fill="hold"/>
                                        <p:tgtEl>
                                          <p:spTgt spid="14"/>
                                        </p:tgtEl>
                                        <p:attrNameLst>
                                          <p:attrName>ppt_y</p:attrName>
                                        </p:attrNameLst>
                                      </p:cBhvr>
                                      <p:tavLst>
                                        <p:tav tm="0">
                                          <p:val>
                                            <p:strVal val="#ppt_y"/>
                                          </p:val>
                                        </p:tav>
                                        <p:tav tm="100000">
                                          <p:val>
                                            <p:strVal val="#ppt_y"/>
                                          </p:val>
                                        </p:tav>
                                      </p:tavLst>
                                    </p:anim>
                                  </p:childTnLst>
                                </p:cTn>
                              </p:par>
                            </p:childTnLst>
                          </p:cTn>
                        </p:par>
                        <p:par>
                          <p:cTn id="45" fill="hold">
                            <p:stCondLst>
                              <p:cond delay="2000"/>
                            </p:stCondLst>
                            <p:childTnLst>
                              <p:par>
                                <p:cTn id="46" presetID="10" presetClass="entr" presetSubtype="0" fill="hold" nodeType="afterEffect">
                                  <p:stCondLst>
                                    <p:cond delay="0"/>
                                  </p:stCondLst>
                                  <p:childTnLst>
                                    <p:set>
                                      <p:cBhvr>
                                        <p:cTn id="47" dur="1" fill="hold">
                                          <p:stCondLst>
                                            <p:cond delay="0"/>
                                          </p:stCondLst>
                                        </p:cTn>
                                        <p:tgtEl>
                                          <p:spTgt spid="30"/>
                                        </p:tgtEl>
                                        <p:attrNameLst>
                                          <p:attrName>style.visibility</p:attrName>
                                        </p:attrNameLst>
                                      </p:cBhvr>
                                      <p:to>
                                        <p:strVal val="visible"/>
                                      </p:to>
                                    </p:set>
                                    <p:animEffect transition="in" filter="fade">
                                      <p:cBhvr>
                                        <p:cTn id="48" dur="1000"/>
                                        <p:tgtEl>
                                          <p:spTgt spid="30"/>
                                        </p:tgtEl>
                                      </p:cBhvr>
                                    </p:animEffect>
                                  </p:childTnLst>
                                </p:cTn>
                              </p:par>
                              <p:par>
                                <p:cTn id="49" presetID="10" presetClass="entr" presetSubtype="0" fill="hold" nodeType="withEffect">
                                  <p:stCondLst>
                                    <p:cond delay="0"/>
                                  </p:stCondLst>
                                  <p:childTnLst>
                                    <p:set>
                                      <p:cBhvr>
                                        <p:cTn id="50" dur="1" fill="hold">
                                          <p:stCondLst>
                                            <p:cond delay="0"/>
                                          </p:stCondLst>
                                        </p:cTn>
                                        <p:tgtEl>
                                          <p:spTgt spid="16"/>
                                        </p:tgtEl>
                                        <p:attrNameLst>
                                          <p:attrName>style.visibility</p:attrName>
                                        </p:attrNameLst>
                                      </p:cBhvr>
                                      <p:to>
                                        <p:strVal val="visible"/>
                                      </p:to>
                                    </p:set>
                                    <p:animEffect transition="in" filter="fade">
                                      <p:cBhvr>
                                        <p:cTn id="51" dur="1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1" grpId="0" animBg="1"/>
      <p:bldP spid="12" grpId="0" animBg="1"/>
      <p:bldP spid="13" grpId="0" animBg="1"/>
      <p:bldP spid="14" grpId="0" animBg="1"/>
    </p:bldLst>
  </p:timing>
</p:sld>
</file>

<file path=ppt/slides/slide361.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ar-SA"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موضوعات پیشنهادی، جهت تدریس با اولویت‌بندی</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r>
                        <a:rPr lang="ar-SA"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احــــــکام</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endParaRPr lang="en-US" sz="18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234384" y="122418"/>
            <a:ext cx="2110585"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سی ودوم</a:t>
            </a:r>
          </a:p>
          <a:p>
            <a:pPr algn="ctr"/>
            <a:r>
              <a:rPr lang="fa-IR" sz="1700" b="1" dirty="0" smtClean="0">
                <a:effectLst>
                  <a:glow rad="101600">
                    <a:schemeClr val="accent3">
                      <a:satMod val="175000"/>
                      <a:alpha val="40000"/>
                    </a:schemeClr>
                  </a:glow>
                </a:effectLst>
                <a:cs typeface="B Mitra" pitchFamily="2" charset="-78"/>
              </a:rPr>
              <a:t>اهداف انتقال مفاهیم دینی</a:t>
            </a:r>
          </a:p>
        </p:txBody>
      </p:sp>
      <p:sp>
        <p:nvSpPr>
          <p:cNvPr id="303105" name="Rectangle 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03108" name="Rectangle 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graphicFrame>
        <p:nvGraphicFramePr>
          <p:cNvPr id="16" name="Table 15"/>
          <p:cNvGraphicFramePr>
            <a:graphicFrameLocks noGrp="1"/>
          </p:cNvGraphicFramePr>
          <p:nvPr/>
        </p:nvGraphicFramePr>
        <p:xfrm>
          <a:off x="392877" y="1731925"/>
          <a:ext cx="8358246" cy="4813186"/>
        </p:xfrm>
        <a:graphic>
          <a:graphicData uri="http://schemas.openxmlformats.org/drawingml/2006/table">
            <a:tbl>
              <a:tblPr rtl="1"/>
              <a:tblGrid>
                <a:gridCol w="717358"/>
                <a:gridCol w="2711027"/>
                <a:gridCol w="4929861"/>
              </a:tblGrid>
              <a:tr h="307890">
                <a:tc gridSpan="2">
                  <a:txBody>
                    <a:bodyPr/>
                    <a:lstStyle/>
                    <a:p>
                      <a:pPr algn="ctr" rtl="1">
                        <a:lnSpc>
                          <a:spcPct val="115000"/>
                        </a:lnSpc>
                        <a:spcAft>
                          <a:spcPts val="0"/>
                        </a:spcAft>
                      </a:pPr>
                      <a:r>
                        <a:rPr lang="ar-SA" sz="1800" dirty="0">
                          <a:latin typeface="Times New Roman"/>
                          <a:ea typeface="Calibri"/>
                          <a:cs typeface="B Lotus" pitchFamily="2" charset="-78"/>
                        </a:rPr>
                        <a:t>موضوع کلی: احکام</a:t>
                      </a:r>
                      <a:endParaRPr lang="en-US" sz="18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hMerge="1">
                  <a:txBody>
                    <a:bodyPr/>
                    <a:lstStyle/>
                    <a:p>
                      <a:pPr rtl="1"/>
                      <a:endParaRPr lang="fa-IR"/>
                    </a:p>
                  </a:txBody>
                  <a:tcPr/>
                </a:tc>
                <a:tc>
                  <a:txBody>
                    <a:bodyPr/>
                    <a:lstStyle/>
                    <a:p>
                      <a:pPr algn="ctr" rtl="1">
                        <a:lnSpc>
                          <a:spcPct val="115000"/>
                        </a:lnSpc>
                        <a:spcAft>
                          <a:spcPts val="0"/>
                        </a:spcAft>
                      </a:pPr>
                      <a:r>
                        <a:rPr lang="ar-SA" sz="1800">
                          <a:latin typeface="Times New Roman"/>
                          <a:ea typeface="Calibri"/>
                          <a:cs typeface="B Lotus" pitchFamily="2" charset="-78"/>
                        </a:rPr>
                        <a:t>مقطع: دبیرستان</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r>
              <a:tr h="309083">
                <a:tc>
                  <a:txBody>
                    <a:bodyPr/>
                    <a:lstStyle/>
                    <a:p>
                      <a:pPr algn="ctr" rtl="1">
                        <a:lnSpc>
                          <a:spcPct val="115000"/>
                        </a:lnSpc>
                        <a:spcAft>
                          <a:spcPts val="0"/>
                        </a:spcAft>
                      </a:pPr>
                      <a:r>
                        <a:rPr lang="ar-SA" sz="1800">
                          <a:latin typeface="Times New Roman"/>
                          <a:ea typeface="Calibri"/>
                          <a:cs typeface="B Lotus" pitchFamily="2" charset="-78"/>
                        </a:rPr>
                        <a:t>ردیف</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ctr" rtl="1">
                        <a:lnSpc>
                          <a:spcPct val="115000"/>
                        </a:lnSpc>
                        <a:spcAft>
                          <a:spcPts val="0"/>
                        </a:spcAft>
                      </a:pPr>
                      <a:r>
                        <a:rPr lang="ar-SA" sz="1800">
                          <a:latin typeface="Times New Roman"/>
                          <a:ea typeface="Calibri"/>
                          <a:cs typeface="B Lotus" pitchFamily="2" charset="-78"/>
                        </a:rPr>
                        <a:t>ترتیب دروس</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ctr" rtl="1">
                        <a:lnSpc>
                          <a:spcPct val="115000"/>
                        </a:lnSpc>
                        <a:spcAft>
                          <a:spcPts val="0"/>
                        </a:spcAft>
                      </a:pPr>
                      <a:r>
                        <a:rPr lang="ar-SA" sz="1800">
                          <a:latin typeface="Times New Roman"/>
                          <a:ea typeface="Calibri"/>
                          <a:cs typeface="B Lotus" pitchFamily="2" charset="-78"/>
                        </a:rPr>
                        <a:t>ریز موضوعات</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07890">
                <a:tc>
                  <a:txBody>
                    <a:bodyPr/>
                    <a:lstStyle/>
                    <a:p>
                      <a:pPr algn="r" rtl="1">
                        <a:lnSpc>
                          <a:spcPct val="115000"/>
                        </a:lnSpc>
                        <a:spcAft>
                          <a:spcPts val="0"/>
                        </a:spcAft>
                      </a:pPr>
                      <a:r>
                        <a:rPr lang="ar-SA" sz="1800">
                          <a:latin typeface="Times New Roman"/>
                          <a:ea typeface="Calibri"/>
                          <a:cs typeface="B Lotus" pitchFamily="2" charset="-78"/>
                        </a:rPr>
                        <a:t>11</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روزه</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a:latin typeface="Times New Roman"/>
                          <a:ea typeface="Calibri"/>
                          <a:cs typeface="B Lotus" pitchFamily="2" charset="-78"/>
                        </a:rPr>
                        <a:t>ضرورت و کیفیّت</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615780">
                <a:tc>
                  <a:txBody>
                    <a:bodyPr/>
                    <a:lstStyle/>
                    <a:p>
                      <a:pPr algn="r" rtl="1">
                        <a:lnSpc>
                          <a:spcPct val="115000"/>
                        </a:lnSpc>
                        <a:spcAft>
                          <a:spcPts val="0"/>
                        </a:spcAft>
                      </a:pPr>
                      <a:r>
                        <a:rPr lang="ar-SA" sz="1800">
                          <a:latin typeface="Times New Roman"/>
                          <a:ea typeface="Calibri"/>
                          <a:cs typeface="B Lotus" pitchFamily="2" charset="-78"/>
                        </a:rPr>
                        <a:t>12</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خمس</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a:latin typeface="Times New Roman"/>
                          <a:ea typeface="Calibri"/>
                          <a:cs typeface="B Lotus" pitchFamily="2" charset="-78"/>
                        </a:rPr>
                        <a:t>ضرورت و کیفیّت</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500849">
                <a:tc>
                  <a:txBody>
                    <a:bodyPr/>
                    <a:lstStyle/>
                    <a:p>
                      <a:pPr algn="r" rtl="1">
                        <a:lnSpc>
                          <a:spcPct val="115000"/>
                        </a:lnSpc>
                        <a:spcAft>
                          <a:spcPts val="0"/>
                        </a:spcAft>
                      </a:pPr>
                      <a:r>
                        <a:rPr lang="ar-SA" sz="1800">
                          <a:latin typeface="Times New Roman"/>
                          <a:ea typeface="Calibri"/>
                          <a:cs typeface="B Lotus" pitchFamily="2" charset="-78"/>
                        </a:rPr>
                        <a:t>13</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زکات</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a:latin typeface="Times New Roman"/>
                          <a:ea typeface="Calibri"/>
                          <a:cs typeface="B Lotus" pitchFamily="2" charset="-78"/>
                        </a:rPr>
                        <a:t>ضرورت و کیفیّت</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07890">
                <a:tc>
                  <a:txBody>
                    <a:bodyPr/>
                    <a:lstStyle/>
                    <a:p>
                      <a:pPr algn="r" rtl="1">
                        <a:lnSpc>
                          <a:spcPct val="115000"/>
                        </a:lnSpc>
                        <a:spcAft>
                          <a:spcPts val="0"/>
                        </a:spcAft>
                      </a:pPr>
                      <a:r>
                        <a:rPr lang="ar-SA" sz="1800">
                          <a:latin typeface="Times New Roman"/>
                          <a:ea typeface="Calibri"/>
                          <a:cs typeface="B Lotus" pitchFamily="2" charset="-78"/>
                        </a:rPr>
                        <a:t>14</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امر به معروف و نهی از منکر</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a:latin typeface="Times New Roman"/>
                          <a:ea typeface="Calibri"/>
                          <a:cs typeface="B Lotus" pitchFamily="2" charset="-78"/>
                        </a:rPr>
                        <a:t>ضرورت و شرایط آن </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07890">
                <a:tc>
                  <a:txBody>
                    <a:bodyPr/>
                    <a:lstStyle/>
                    <a:p>
                      <a:pPr algn="r" rtl="1">
                        <a:lnSpc>
                          <a:spcPct val="115000"/>
                        </a:lnSpc>
                        <a:spcAft>
                          <a:spcPts val="0"/>
                        </a:spcAft>
                      </a:pPr>
                      <a:r>
                        <a:rPr lang="ar-SA" sz="1800">
                          <a:latin typeface="Times New Roman"/>
                          <a:ea typeface="Calibri"/>
                          <a:cs typeface="B Lotus" pitchFamily="2" charset="-78"/>
                        </a:rPr>
                        <a:t>15</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حج </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a:latin typeface="Times New Roman"/>
                          <a:ea typeface="Calibri"/>
                          <a:cs typeface="B Lotus" pitchFamily="2" charset="-78"/>
                        </a:rPr>
                        <a:t>اهمّیّت و احکام آن</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81401">
                <a:tc>
                  <a:txBody>
                    <a:bodyPr/>
                    <a:lstStyle/>
                    <a:p>
                      <a:pPr algn="r" rtl="1">
                        <a:lnSpc>
                          <a:spcPct val="115000"/>
                        </a:lnSpc>
                        <a:spcAft>
                          <a:spcPts val="0"/>
                        </a:spcAft>
                      </a:pPr>
                      <a:r>
                        <a:rPr lang="ar-SA" sz="1800">
                          <a:latin typeface="Times New Roman"/>
                          <a:ea typeface="Calibri"/>
                          <a:cs typeface="B Lotus" pitchFamily="2" charset="-78"/>
                        </a:rPr>
                        <a:t>16</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جهاد و دفاع</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a:latin typeface="Times New Roman"/>
                          <a:ea typeface="Calibri"/>
                          <a:cs typeface="B Lotus" pitchFamily="2" charset="-78"/>
                        </a:rPr>
                        <a:t>ضرورت و احکام آن</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503812">
                <a:tc>
                  <a:txBody>
                    <a:bodyPr/>
                    <a:lstStyle/>
                    <a:p>
                      <a:pPr algn="r" rtl="1">
                        <a:lnSpc>
                          <a:spcPct val="115000"/>
                        </a:lnSpc>
                        <a:spcAft>
                          <a:spcPts val="0"/>
                        </a:spcAft>
                      </a:pPr>
                      <a:r>
                        <a:rPr lang="ar-SA" sz="1800">
                          <a:latin typeface="Times New Roman"/>
                          <a:ea typeface="Calibri"/>
                          <a:cs typeface="B Lotus" pitchFamily="2" charset="-78"/>
                        </a:rPr>
                        <a:t>17</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ازدواج </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a:latin typeface="Times New Roman"/>
                          <a:ea typeface="Calibri"/>
                          <a:cs typeface="B Lotus" pitchFamily="2" charset="-78"/>
                        </a:rPr>
                        <a:t>اهمّیّت و احکام آن</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307890">
                <a:tc>
                  <a:txBody>
                    <a:bodyPr/>
                    <a:lstStyle/>
                    <a:p>
                      <a:pPr algn="r" rtl="1">
                        <a:lnSpc>
                          <a:spcPct val="115000"/>
                        </a:lnSpc>
                        <a:spcAft>
                          <a:spcPts val="0"/>
                        </a:spcAft>
                      </a:pPr>
                      <a:r>
                        <a:rPr lang="ar-SA" sz="1800">
                          <a:latin typeface="Times New Roman"/>
                          <a:ea typeface="Calibri"/>
                          <a:cs typeface="B Lotus" pitchFamily="2" charset="-78"/>
                        </a:rPr>
                        <a:t>18</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قوانین اجتماعی و حکومتی</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a:latin typeface="Times New Roman"/>
                          <a:ea typeface="Calibri"/>
                          <a:cs typeface="B Lotus" pitchFamily="2" charset="-78"/>
                        </a:rPr>
                        <a:t>ضرورت و احکام آن</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459268">
                <a:tc>
                  <a:txBody>
                    <a:bodyPr/>
                    <a:lstStyle/>
                    <a:p>
                      <a:pPr algn="r" rtl="1">
                        <a:lnSpc>
                          <a:spcPct val="115000"/>
                        </a:lnSpc>
                        <a:spcAft>
                          <a:spcPts val="0"/>
                        </a:spcAft>
                      </a:pPr>
                      <a:r>
                        <a:rPr lang="ar-SA" sz="1800">
                          <a:latin typeface="Times New Roman"/>
                          <a:ea typeface="Calibri"/>
                          <a:cs typeface="B Lotus" pitchFamily="2" charset="-78"/>
                        </a:rPr>
                        <a:t>19</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نذر، عهد و قسَم</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a:latin typeface="Times New Roman"/>
                          <a:ea typeface="Calibri"/>
                          <a:cs typeface="B Lotus" pitchFamily="2" charset="-78"/>
                        </a:rPr>
                        <a:t>ضرورت و احکام آن</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r h="459268">
                <a:tc>
                  <a:txBody>
                    <a:bodyPr/>
                    <a:lstStyle/>
                    <a:p>
                      <a:pPr algn="r" rtl="1">
                        <a:lnSpc>
                          <a:spcPct val="115000"/>
                        </a:lnSpc>
                        <a:spcAft>
                          <a:spcPts val="0"/>
                        </a:spcAft>
                      </a:pPr>
                      <a:r>
                        <a:rPr lang="ar-SA" sz="1800">
                          <a:latin typeface="Times New Roman"/>
                          <a:ea typeface="Calibri"/>
                          <a:cs typeface="B Lotus" pitchFamily="2" charset="-78"/>
                        </a:rPr>
                        <a:t>20</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r" rtl="1">
                        <a:lnSpc>
                          <a:spcPct val="115000"/>
                        </a:lnSpc>
                        <a:spcAft>
                          <a:spcPts val="0"/>
                        </a:spcAft>
                      </a:pPr>
                      <a:r>
                        <a:rPr lang="ar-SA" sz="1800">
                          <a:latin typeface="Times New Roman"/>
                          <a:ea typeface="Calibri"/>
                          <a:cs typeface="B Lotus" pitchFamily="2" charset="-78"/>
                        </a:rPr>
                        <a:t>وصیّت</a:t>
                      </a:r>
                      <a:endParaRPr lang="en-US" sz="180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algn="r" rtl="1">
                        <a:lnSpc>
                          <a:spcPct val="115000"/>
                        </a:lnSpc>
                        <a:spcAft>
                          <a:spcPts val="0"/>
                        </a:spcAft>
                      </a:pPr>
                      <a:r>
                        <a:rPr lang="ar-SA" sz="1800" dirty="0">
                          <a:latin typeface="Times New Roman"/>
                          <a:ea typeface="Calibri"/>
                          <a:cs typeface="B Lotus" pitchFamily="2" charset="-78"/>
                        </a:rPr>
                        <a:t>ضرورت و احکام آن</a:t>
                      </a:r>
                      <a:endParaRPr lang="en-US" sz="1800" dirty="0">
                        <a:latin typeface="Times New Roman"/>
                        <a:ea typeface="Calibri"/>
                        <a:cs typeface="B Lotus" pitchFamily="2" charset="-78"/>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60000"/>
                        <a:lumOff val="40000"/>
                      </a:schemeClr>
                    </a:solidFill>
                  </a:tcPr>
                </a:tc>
              </a:tr>
            </a:tbl>
          </a:graphicData>
        </a:graphic>
      </p:graphicFrame>
      <p:sp>
        <p:nvSpPr>
          <p:cNvPr id="11" name="Rounded Rectangle 10">
            <a:hlinkClick r:id="rId9" action="ppaction://hlinksldjump">
              <a:snd r:embed="rId5" name="thbad.wav"/>
            </a:hlinkClick>
            <a:hlinkHover r:id="" action="ppaction://noaction">
              <a:snd r:embed="rId6" name="0.wav"/>
            </a:hlinkHover>
          </p:cNvPr>
          <p:cNvSpPr/>
          <p:nvPr/>
        </p:nvSpPr>
        <p:spPr>
          <a:xfrm>
            <a:off x="160479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0" action="ppaction://hlinksldjump">
              <a:snd r:embed="rId5" name="thbad.wav"/>
            </a:hlinkClick>
            <a:hlinkHover r:id="" action="ppaction://noaction">
              <a:snd r:embed="rId6" name="0.wav"/>
            </a:hlinkHover>
          </p:cNvPr>
          <p:cNvSpPr/>
          <p:nvPr/>
        </p:nvSpPr>
        <p:spPr>
          <a:xfrm>
            <a:off x="117616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1" action="ppaction://hlinksldjump">
              <a:snd r:embed="rId5" name="thbad.wav"/>
            </a:hlinkClick>
            <a:hlinkHover r:id="" action="ppaction://noaction">
              <a:snd r:embed="rId6" name="0.wav"/>
            </a:hlinkHover>
          </p:cNvPr>
          <p:cNvSpPr/>
          <p:nvPr/>
        </p:nvSpPr>
        <p:spPr>
          <a:xfrm>
            <a:off x="74753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2" action="ppaction://hlinksldjump">
              <a:snd r:embed="rId5" name="thbad.wav"/>
            </a:hlinkClick>
            <a:hlinkHover r:id="" action="ppaction://noaction">
              <a:snd r:embed="rId6" name="0.wav"/>
            </a:hlinkHover>
          </p:cNvPr>
          <p:cNvSpPr/>
          <p:nvPr/>
        </p:nvSpPr>
        <p:spPr>
          <a:xfrm>
            <a:off x="318910"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additive="base">
                                        <p:cTn id="31" dur="1000" fill="hold"/>
                                        <p:tgtEl>
                                          <p:spTgt spid="11"/>
                                        </p:tgtEl>
                                        <p:attrNameLst>
                                          <p:attrName>ppt_x</p:attrName>
                                        </p:attrNameLst>
                                      </p:cBhvr>
                                      <p:tavLst>
                                        <p:tav tm="0">
                                          <p:val>
                                            <p:strVal val="0-#ppt_w/2"/>
                                          </p:val>
                                        </p:tav>
                                        <p:tav tm="100000">
                                          <p:val>
                                            <p:strVal val="#ppt_x"/>
                                          </p:val>
                                        </p:tav>
                                      </p:tavLst>
                                    </p:anim>
                                    <p:anim calcmode="lin" valueType="num">
                                      <p:cBhvr additive="base">
                                        <p:cTn id="32" dur="1000" fill="hold"/>
                                        <p:tgtEl>
                                          <p:spTgt spid="11"/>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 calcmode="lin" valueType="num">
                                      <p:cBhvr additive="base">
                                        <p:cTn id="35" dur="1000" fill="hold"/>
                                        <p:tgtEl>
                                          <p:spTgt spid="12"/>
                                        </p:tgtEl>
                                        <p:attrNameLst>
                                          <p:attrName>ppt_x</p:attrName>
                                        </p:attrNameLst>
                                      </p:cBhvr>
                                      <p:tavLst>
                                        <p:tav tm="0">
                                          <p:val>
                                            <p:strVal val="0-#ppt_w/2"/>
                                          </p:val>
                                        </p:tav>
                                        <p:tav tm="100000">
                                          <p:val>
                                            <p:strVal val="#ppt_x"/>
                                          </p:val>
                                        </p:tav>
                                      </p:tavLst>
                                    </p:anim>
                                    <p:anim calcmode="lin" valueType="num">
                                      <p:cBhvr additive="base">
                                        <p:cTn id="36" dur="1000" fill="hold"/>
                                        <p:tgtEl>
                                          <p:spTgt spid="12"/>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3"/>
                                        </p:tgtEl>
                                        <p:attrNameLst>
                                          <p:attrName>style.visibility</p:attrName>
                                        </p:attrNameLst>
                                      </p:cBhvr>
                                      <p:to>
                                        <p:strVal val="visible"/>
                                      </p:to>
                                    </p:set>
                                    <p:anim calcmode="lin" valueType="num">
                                      <p:cBhvr additive="base">
                                        <p:cTn id="39" dur="1000" fill="hold"/>
                                        <p:tgtEl>
                                          <p:spTgt spid="13"/>
                                        </p:tgtEl>
                                        <p:attrNameLst>
                                          <p:attrName>ppt_x</p:attrName>
                                        </p:attrNameLst>
                                      </p:cBhvr>
                                      <p:tavLst>
                                        <p:tav tm="0">
                                          <p:val>
                                            <p:strVal val="0-#ppt_w/2"/>
                                          </p:val>
                                        </p:tav>
                                        <p:tav tm="100000">
                                          <p:val>
                                            <p:strVal val="#ppt_x"/>
                                          </p:val>
                                        </p:tav>
                                      </p:tavLst>
                                    </p:anim>
                                    <p:anim calcmode="lin" valueType="num">
                                      <p:cBhvr additive="base">
                                        <p:cTn id="40" dur="1000" fill="hold"/>
                                        <p:tgtEl>
                                          <p:spTgt spid="13"/>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4"/>
                                        </p:tgtEl>
                                        <p:attrNameLst>
                                          <p:attrName>style.visibility</p:attrName>
                                        </p:attrNameLst>
                                      </p:cBhvr>
                                      <p:to>
                                        <p:strVal val="visible"/>
                                      </p:to>
                                    </p:set>
                                    <p:anim calcmode="lin" valueType="num">
                                      <p:cBhvr additive="base">
                                        <p:cTn id="43" dur="1000" fill="hold"/>
                                        <p:tgtEl>
                                          <p:spTgt spid="14"/>
                                        </p:tgtEl>
                                        <p:attrNameLst>
                                          <p:attrName>ppt_x</p:attrName>
                                        </p:attrNameLst>
                                      </p:cBhvr>
                                      <p:tavLst>
                                        <p:tav tm="0">
                                          <p:val>
                                            <p:strVal val="0-#ppt_w/2"/>
                                          </p:val>
                                        </p:tav>
                                        <p:tav tm="100000">
                                          <p:val>
                                            <p:strVal val="#ppt_x"/>
                                          </p:val>
                                        </p:tav>
                                      </p:tavLst>
                                    </p:anim>
                                    <p:anim calcmode="lin" valueType="num">
                                      <p:cBhvr additive="base">
                                        <p:cTn id="44" dur="1000" fill="hold"/>
                                        <p:tgtEl>
                                          <p:spTgt spid="14"/>
                                        </p:tgtEl>
                                        <p:attrNameLst>
                                          <p:attrName>ppt_y</p:attrName>
                                        </p:attrNameLst>
                                      </p:cBhvr>
                                      <p:tavLst>
                                        <p:tav tm="0">
                                          <p:val>
                                            <p:strVal val="#ppt_y"/>
                                          </p:val>
                                        </p:tav>
                                        <p:tav tm="100000">
                                          <p:val>
                                            <p:strVal val="#ppt_y"/>
                                          </p:val>
                                        </p:tav>
                                      </p:tavLst>
                                    </p:anim>
                                  </p:childTnLst>
                                </p:cTn>
                              </p:par>
                            </p:childTnLst>
                          </p:cTn>
                        </p:par>
                        <p:par>
                          <p:cTn id="45" fill="hold">
                            <p:stCondLst>
                              <p:cond delay="2000"/>
                            </p:stCondLst>
                            <p:childTnLst>
                              <p:par>
                                <p:cTn id="46" presetID="10" presetClass="entr" presetSubtype="0" fill="hold" nodeType="afterEffect">
                                  <p:stCondLst>
                                    <p:cond delay="0"/>
                                  </p:stCondLst>
                                  <p:childTnLst>
                                    <p:set>
                                      <p:cBhvr>
                                        <p:cTn id="47" dur="1" fill="hold">
                                          <p:stCondLst>
                                            <p:cond delay="0"/>
                                          </p:stCondLst>
                                        </p:cTn>
                                        <p:tgtEl>
                                          <p:spTgt spid="30"/>
                                        </p:tgtEl>
                                        <p:attrNameLst>
                                          <p:attrName>style.visibility</p:attrName>
                                        </p:attrNameLst>
                                      </p:cBhvr>
                                      <p:to>
                                        <p:strVal val="visible"/>
                                      </p:to>
                                    </p:set>
                                    <p:animEffect transition="in" filter="fade">
                                      <p:cBhvr>
                                        <p:cTn id="48" dur="1000"/>
                                        <p:tgtEl>
                                          <p:spTgt spid="30"/>
                                        </p:tgtEl>
                                      </p:cBhvr>
                                    </p:animEffect>
                                  </p:childTnLst>
                                </p:cTn>
                              </p:par>
                              <p:par>
                                <p:cTn id="49" presetID="10" presetClass="entr" presetSubtype="0" fill="hold" nodeType="withEffect">
                                  <p:stCondLst>
                                    <p:cond delay="0"/>
                                  </p:stCondLst>
                                  <p:childTnLst>
                                    <p:set>
                                      <p:cBhvr>
                                        <p:cTn id="50" dur="1" fill="hold">
                                          <p:stCondLst>
                                            <p:cond delay="0"/>
                                          </p:stCondLst>
                                        </p:cTn>
                                        <p:tgtEl>
                                          <p:spTgt spid="16"/>
                                        </p:tgtEl>
                                        <p:attrNameLst>
                                          <p:attrName>style.visibility</p:attrName>
                                        </p:attrNameLst>
                                      </p:cBhvr>
                                      <p:to>
                                        <p:strVal val="visible"/>
                                      </p:to>
                                    </p:set>
                                    <p:animEffect transition="in" filter="fade">
                                      <p:cBhvr>
                                        <p:cTn id="51" dur="1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1" grpId="0" animBg="1"/>
      <p:bldP spid="12" grpId="0" animBg="1"/>
      <p:bldP spid="13" grpId="0" animBg="1"/>
      <p:bldP spid="14"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lvl="1" algn="just" rtl="1">
                        <a:lnSpc>
                          <a:spcPct val="150000"/>
                        </a:lnSpc>
                      </a:pPr>
                      <a:endParaRPr lang="fa-IR"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و) کسی که خودکم بین است، نقاط مثبت خود را نمی‏بیند؛ لذا قدرت ابتکار وخلّاقیّت ندارد.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ز) کسی که تمایل به جلب محبّت دیگران دارد، تلاش می‏کند تا دیگران را ازخود راضی نگه دارد.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ح) کسی که تمایل به قدرت دارد، تشنه‏ی نفوذ بر دیگران ودر اختیار داشتن دل آن‏ها است.</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ط) کسی که تخیّل‏گرا است، خیال‏باف و رؤیاپرست است.</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ی) کسی که تمایل به انحرافات دارد، شهوت‌خواهی افراطی، انحرافات جنسی و فحّاشی، از ویژگی‏های او خواهد بود.</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643438" y="139463"/>
            <a:ext cx="3357586"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چهارم / </a:t>
            </a:r>
            <a:r>
              <a:rPr lang="ar-SA" sz="1700" b="1" dirty="0" smtClean="0">
                <a:effectLst>
                  <a:glow rad="101600">
                    <a:schemeClr val="accent3">
                      <a:satMod val="175000"/>
                      <a:alpha val="40000"/>
                    </a:schemeClr>
                  </a:glow>
                </a:effectLst>
                <a:cs typeface="B Mitra" pitchFamily="2" charset="-78"/>
              </a:rPr>
              <a:t>اصل</a:t>
            </a:r>
            <a:r>
              <a:rPr lang="fa-IR" sz="1700" b="1" dirty="0" smtClean="0">
                <a:effectLst>
                  <a:glow rad="101600">
                    <a:schemeClr val="accent3">
                      <a:satMod val="175000"/>
                      <a:alpha val="40000"/>
                    </a:schemeClr>
                  </a:glow>
                </a:effectLst>
                <a:cs typeface="B Mitra" pitchFamily="2" charset="-78"/>
              </a:rPr>
              <a:t> چهارم</a:t>
            </a:r>
            <a:endParaRPr lang="en-US" sz="1700" b="1" dirty="0" smtClean="0">
              <a:effectLst>
                <a:glow rad="101600">
                  <a:schemeClr val="accent3">
                    <a:satMod val="175000"/>
                    <a:alpha val="40000"/>
                  </a:schemeClr>
                </a:glow>
              </a:effectLst>
              <a:cs typeface="B Mitra" pitchFamily="2" charset="-78"/>
            </a:endParaRPr>
          </a:p>
          <a:p>
            <a:pPr algn="ctr"/>
            <a:r>
              <a:rPr lang="fa-IR" sz="1700" b="1" dirty="0" smtClean="0">
                <a:effectLst>
                  <a:glow rad="101600">
                    <a:schemeClr val="accent3">
                      <a:satMod val="175000"/>
                      <a:alpha val="40000"/>
                    </a:schemeClr>
                  </a:glow>
                </a:effectLst>
                <a:cs typeface="B Mitra" pitchFamily="2" charset="-78"/>
              </a:rPr>
              <a:t>ایجاد ارتباط</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67662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431943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9622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605058"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324786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89067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53348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217629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181910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1319042"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a:off x="818976"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a:off x="317786"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12</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grpId="0"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par>
                                <p:cTn id="73" presetID="7" presetClass="entr" presetSubtype="8" fill="hold" grpId="0" nodeType="withEffect">
                                  <p:stCondLst>
                                    <p:cond delay="0"/>
                                  </p:stCondLst>
                                  <p:childTnLst>
                                    <p:set>
                                      <p:cBhvr>
                                        <p:cTn id="74" dur="1" fill="hold">
                                          <p:stCondLst>
                                            <p:cond delay="0"/>
                                          </p:stCondLst>
                                        </p:cTn>
                                        <p:tgtEl>
                                          <p:spTgt spid="19"/>
                                        </p:tgtEl>
                                        <p:attrNameLst>
                                          <p:attrName>style.visibility</p:attrName>
                                        </p:attrNameLst>
                                      </p:cBhvr>
                                      <p:to>
                                        <p:strVal val="visible"/>
                                      </p:to>
                                    </p:set>
                                    <p:anim calcmode="lin" valueType="num">
                                      <p:cBhvr additive="base">
                                        <p:cTn id="75" dur="1000" fill="hold"/>
                                        <p:tgtEl>
                                          <p:spTgt spid="19"/>
                                        </p:tgtEl>
                                        <p:attrNameLst>
                                          <p:attrName>ppt_x</p:attrName>
                                        </p:attrNameLst>
                                      </p:cBhvr>
                                      <p:tavLst>
                                        <p:tav tm="0">
                                          <p:val>
                                            <p:strVal val="0-#ppt_w/2"/>
                                          </p:val>
                                        </p:tav>
                                        <p:tav tm="100000">
                                          <p:val>
                                            <p:strVal val="#ppt_x"/>
                                          </p:val>
                                        </p:tav>
                                      </p:tavLst>
                                    </p:anim>
                                    <p:anim calcmode="lin" valueType="num">
                                      <p:cBhvr additive="base">
                                        <p:cTn id="76" dur="1000" fill="hold"/>
                                        <p:tgtEl>
                                          <p:spTgt spid="19"/>
                                        </p:tgtEl>
                                        <p:attrNameLst>
                                          <p:attrName>ppt_y</p:attrName>
                                        </p:attrNameLst>
                                      </p:cBhvr>
                                      <p:tavLst>
                                        <p:tav tm="0">
                                          <p:val>
                                            <p:strVal val="#ppt_y"/>
                                          </p:val>
                                        </p:tav>
                                        <p:tav tm="100000">
                                          <p:val>
                                            <p:strVal val="#ppt_y"/>
                                          </p:val>
                                        </p:tav>
                                      </p:tavLst>
                                    </p:anim>
                                  </p:childTnLst>
                                </p:cTn>
                              </p:par>
                            </p:childTnLst>
                          </p:cTn>
                        </p:par>
                        <p:par>
                          <p:cTn id="77" fill="hold">
                            <p:stCondLst>
                              <p:cond delay="2000"/>
                            </p:stCondLst>
                            <p:childTnLst>
                              <p:par>
                                <p:cTn id="78" presetID="10" presetClass="entr" presetSubtype="0" fill="hold" nodeType="afterEffect">
                                  <p:stCondLst>
                                    <p:cond delay="0"/>
                                  </p:stCondLst>
                                  <p:childTnLst>
                                    <p:set>
                                      <p:cBhvr>
                                        <p:cTn id="79" dur="1" fill="hold">
                                          <p:stCondLst>
                                            <p:cond delay="0"/>
                                          </p:stCondLst>
                                        </p:cTn>
                                        <p:tgtEl>
                                          <p:spTgt spid="30"/>
                                        </p:tgtEl>
                                        <p:attrNameLst>
                                          <p:attrName>style.visibility</p:attrName>
                                        </p:attrNameLst>
                                      </p:cBhvr>
                                      <p:to>
                                        <p:strVal val="visible"/>
                                      </p:to>
                                    </p:set>
                                    <p:animEffect transition="in" filter="fade">
                                      <p:cBhvr>
                                        <p:cTn id="80"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r>
                        <a:rPr lang="ar-SA" sz="2200" b="1" kern="1200" dirty="0" smtClean="0">
                          <a:solidFill>
                            <a:schemeClr val="tx1"/>
                          </a:solidFill>
                          <a:latin typeface="+mn-lt"/>
                          <a:ea typeface="+mn-ea"/>
                          <a:cs typeface="B Lotus" pitchFamily="2" charset="-78"/>
                        </a:rPr>
                        <a:t>9. رفع نیازهای مادّی ومعنوی افراد</a:t>
                      </a:r>
                      <a:endParaRPr lang="en-US" sz="2200" b="1" kern="1200" dirty="0" smtClean="0">
                        <a:solidFill>
                          <a:schemeClr val="tx1"/>
                        </a:solidFill>
                        <a:latin typeface="+mn-lt"/>
                        <a:ea typeface="+mn-ea"/>
                        <a:cs typeface="B Lotus" pitchFamily="2" charset="-78"/>
                      </a:endParaRPr>
                    </a:p>
                    <a:p>
                      <a:pPr algn="just" rtl="1">
                        <a:lnSpc>
                          <a:spcPct val="150000"/>
                        </a:lnSpc>
                      </a:pPr>
                      <a:r>
                        <a:rPr lang="ar-SA" sz="2200" b="1" kern="1200" dirty="0" smtClean="0">
                          <a:solidFill>
                            <a:schemeClr val="tx1"/>
                          </a:solidFill>
                          <a:latin typeface="+mn-lt"/>
                          <a:ea typeface="+mn-ea"/>
                          <a:cs typeface="B Lotus" pitchFamily="2" charset="-78"/>
                        </a:rPr>
                        <a:t>11. خوب گوش دادن به حرف‏های مخاطب</a:t>
                      </a:r>
                      <a:endParaRPr lang="en-US" sz="2200" b="1" kern="1200" dirty="0" smtClean="0">
                        <a:solidFill>
                          <a:schemeClr val="tx1"/>
                        </a:solidFill>
                        <a:latin typeface="+mn-lt"/>
                        <a:ea typeface="+mn-ea"/>
                        <a:cs typeface="B Lotus" pitchFamily="2" charset="-78"/>
                      </a:endParaRPr>
                    </a:p>
                    <a:p>
                      <a:pPr algn="just" rtl="1">
                        <a:lnSpc>
                          <a:spcPct val="150000"/>
                        </a:lnSpc>
                      </a:pPr>
                      <a:r>
                        <a:rPr lang="fa-IR" sz="2200" b="0"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نکات اجرایی در گوش کردن</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1800" b="1" kern="1200" dirty="0" smtClean="0">
                          <a:solidFill>
                            <a:schemeClr val="tx1"/>
                          </a:solidFill>
                          <a:latin typeface="+mn-lt"/>
                          <a:ea typeface="+mn-ea"/>
                          <a:cs typeface="B Lotus" pitchFamily="2" charset="-78"/>
                        </a:rPr>
                        <a:t>1. باید کاملاً به طرف مقابل وصورت او توجّه داشت. توجّه کردن، ارتباط غیرکلامی است که نشان می‏دهد شما به سخنان فرد در حال صحبت، دقیقاًگوش می‏دهید.</a:t>
                      </a:r>
                      <a:endParaRPr lang="en-US" sz="1800" b="1" kern="1200" dirty="0" smtClean="0">
                        <a:solidFill>
                          <a:schemeClr val="tx1"/>
                        </a:solidFill>
                        <a:latin typeface="+mn-lt"/>
                        <a:ea typeface="+mn-ea"/>
                        <a:cs typeface="B Lotus" pitchFamily="2" charset="-78"/>
                      </a:endParaRPr>
                    </a:p>
                    <a:p>
                      <a:pPr lvl="1" algn="just" rtl="1">
                        <a:lnSpc>
                          <a:spcPct val="150000"/>
                        </a:lnSpc>
                      </a:pPr>
                      <a:r>
                        <a:rPr lang="fa-IR" sz="1800" b="1" kern="1200" dirty="0" smtClean="0">
                          <a:solidFill>
                            <a:schemeClr val="tx1"/>
                          </a:solidFill>
                          <a:latin typeface="+mn-lt"/>
                          <a:ea typeface="+mn-ea"/>
                          <a:cs typeface="B Lotus" pitchFamily="2" charset="-78"/>
                        </a:rPr>
                        <a:t>2. باید در جریان گفت وگو، از طریق هوشیاری همراه با آرامش بدنی، توجّه داشتنخود را انتقال دهید.</a:t>
                      </a:r>
                    </a:p>
                    <a:p>
                      <a:pPr lvl="1" rtl="1">
                        <a:lnSpc>
                          <a:spcPct val="150000"/>
                        </a:lnSpc>
                      </a:pPr>
                      <a:r>
                        <a:rPr lang="fa-IR" sz="1800" b="1" kern="1200" dirty="0" smtClean="0">
                          <a:solidFill>
                            <a:schemeClr val="tx1"/>
                          </a:solidFill>
                          <a:latin typeface="+mn-lt"/>
                          <a:ea typeface="+mn-ea"/>
                          <a:cs typeface="B Lotus" pitchFamily="2" charset="-78"/>
                        </a:rPr>
                        <a:t>3. در هنگام گوش کردن، با حرکات مناسب بدنی، به او القا کنیم که به حرف‏هایش گوش می‏دهیم.</a:t>
                      </a:r>
                      <a:endParaRPr lang="en-US" sz="1800" b="1" kern="1200" dirty="0" smtClean="0">
                        <a:solidFill>
                          <a:schemeClr val="tx1"/>
                        </a:solidFill>
                        <a:latin typeface="+mn-lt"/>
                        <a:ea typeface="+mn-ea"/>
                        <a:cs typeface="B Lotus" pitchFamily="2" charset="-78"/>
                      </a:endParaRPr>
                    </a:p>
                    <a:p>
                      <a:pPr lvl="1" rtl="1">
                        <a:lnSpc>
                          <a:spcPct val="150000"/>
                        </a:lnSpc>
                      </a:pPr>
                      <a:r>
                        <a:rPr lang="fa-IR" sz="1800" b="1" kern="1200" dirty="0" smtClean="0">
                          <a:solidFill>
                            <a:schemeClr val="tx1"/>
                          </a:solidFill>
                          <a:latin typeface="+mn-lt"/>
                          <a:ea typeface="+mn-ea"/>
                          <a:cs typeface="B Lotus" pitchFamily="2" charset="-78"/>
                        </a:rPr>
                        <a:t>4.باید از حرکات و رفتاری که حواس مخاطب را پرت می‏کند پرهیز کرد، مانند: بازی کردن با دکمه، خودکار، تسبیح، میز و...</a:t>
                      </a:r>
                      <a:endParaRPr lang="en-US" sz="1800" b="1" kern="1200" dirty="0" smtClean="0">
                        <a:solidFill>
                          <a:schemeClr val="tx1"/>
                        </a:solidFill>
                        <a:latin typeface="+mn-lt"/>
                        <a:ea typeface="+mn-ea"/>
                        <a:cs typeface="B Lotus" pitchFamily="2" charset="-78"/>
                      </a:endParaRPr>
                    </a:p>
                    <a:p>
                      <a:pPr lvl="1" rtl="1">
                        <a:lnSpc>
                          <a:spcPct val="150000"/>
                        </a:lnSpc>
                      </a:pPr>
                      <a:r>
                        <a:rPr lang="fa-IR" sz="1800" b="1" kern="1200" dirty="0" smtClean="0">
                          <a:solidFill>
                            <a:schemeClr val="tx1"/>
                          </a:solidFill>
                          <a:latin typeface="+mn-lt"/>
                          <a:ea typeface="+mn-ea"/>
                          <a:cs typeface="B Lotus" pitchFamily="2" charset="-78"/>
                        </a:rPr>
                        <a:t>5.باید محیط، حواس‏پرت‏کن نباشد؛ مانند شلوغی محیط، سردی یا گرمی هوا و...</a:t>
                      </a:r>
                      <a:endParaRPr lang="en-US" sz="1800" b="1" kern="1200" dirty="0" smtClean="0">
                        <a:solidFill>
                          <a:schemeClr val="tx1"/>
                        </a:solidFill>
                        <a:latin typeface="+mn-lt"/>
                        <a:ea typeface="+mn-ea"/>
                        <a:cs typeface="B Lotus" pitchFamily="2" charset="-78"/>
                      </a:endParaRPr>
                    </a:p>
                    <a:p>
                      <a:pPr lvl="1">
                        <a:lnSpc>
                          <a:spcPct val="150000"/>
                        </a:lnSpc>
                      </a:pPr>
                      <a:r>
                        <a:rPr lang="ar-SA" sz="1800" b="1" kern="1200" dirty="0" smtClean="0">
                          <a:solidFill>
                            <a:schemeClr val="tx1"/>
                          </a:solidFill>
                          <a:latin typeface="+mn-lt"/>
                          <a:ea typeface="+mn-ea"/>
                          <a:cs typeface="B Lotus" pitchFamily="2" charset="-78"/>
                        </a:rPr>
                        <a:t>6. باید به زبان بدن طرف مقابل، هنگام مشاهده، خوب توجّه داشت. </a:t>
                      </a:r>
                      <a:endParaRPr lang="en-US" sz="1800" b="1"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643438" y="139463"/>
            <a:ext cx="3357586"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چهارم / </a:t>
            </a:r>
            <a:r>
              <a:rPr lang="ar-SA" sz="1700" b="1" dirty="0" smtClean="0">
                <a:effectLst>
                  <a:glow rad="101600">
                    <a:schemeClr val="accent3">
                      <a:satMod val="175000"/>
                      <a:alpha val="40000"/>
                    </a:schemeClr>
                  </a:glow>
                </a:effectLst>
                <a:cs typeface="B Mitra" pitchFamily="2" charset="-78"/>
              </a:rPr>
              <a:t>اصل</a:t>
            </a:r>
            <a:r>
              <a:rPr lang="fa-IR" sz="1700" b="1" dirty="0" smtClean="0">
                <a:effectLst>
                  <a:glow rad="101600">
                    <a:schemeClr val="accent3">
                      <a:satMod val="175000"/>
                      <a:alpha val="40000"/>
                    </a:schemeClr>
                  </a:glow>
                </a:effectLst>
                <a:cs typeface="B Mitra" pitchFamily="2" charset="-78"/>
              </a:rPr>
              <a:t> چهارم</a:t>
            </a:r>
            <a:endParaRPr lang="en-US" sz="1700" b="1" dirty="0" smtClean="0">
              <a:effectLst>
                <a:glow rad="101600">
                  <a:schemeClr val="accent3">
                    <a:satMod val="175000"/>
                    <a:alpha val="40000"/>
                  </a:schemeClr>
                </a:glow>
              </a:effectLst>
              <a:cs typeface="B Mitra" pitchFamily="2" charset="-78"/>
            </a:endParaRPr>
          </a:p>
          <a:p>
            <a:pPr algn="ctr"/>
            <a:r>
              <a:rPr lang="fa-IR" sz="1700" b="1" dirty="0" smtClean="0">
                <a:effectLst>
                  <a:glow rad="101600">
                    <a:schemeClr val="accent3">
                      <a:satMod val="175000"/>
                      <a:alpha val="40000"/>
                    </a:schemeClr>
                  </a:glow>
                </a:effectLst>
                <a:cs typeface="B Mitra" pitchFamily="2" charset="-78"/>
              </a:rPr>
              <a:t>ایجاد ارتباط</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67662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431943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9622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60505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3247868"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89067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53348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217629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181910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1319042"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a:off x="818976"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a:off x="317786"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12</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grpId="0"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par>
                                <p:cTn id="73" presetID="7" presetClass="entr" presetSubtype="8" fill="hold" grpId="0" nodeType="withEffect">
                                  <p:stCondLst>
                                    <p:cond delay="0"/>
                                  </p:stCondLst>
                                  <p:childTnLst>
                                    <p:set>
                                      <p:cBhvr>
                                        <p:cTn id="74" dur="1" fill="hold">
                                          <p:stCondLst>
                                            <p:cond delay="0"/>
                                          </p:stCondLst>
                                        </p:cTn>
                                        <p:tgtEl>
                                          <p:spTgt spid="19"/>
                                        </p:tgtEl>
                                        <p:attrNameLst>
                                          <p:attrName>style.visibility</p:attrName>
                                        </p:attrNameLst>
                                      </p:cBhvr>
                                      <p:to>
                                        <p:strVal val="visible"/>
                                      </p:to>
                                    </p:set>
                                    <p:anim calcmode="lin" valueType="num">
                                      <p:cBhvr additive="base">
                                        <p:cTn id="75" dur="1000" fill="hold"/>
                                        <p:tgtEl>
                                          <p:spTgt spid="19"/>
                                        </p:tgtEl>
                                        <p:attrNameLst>
                                          <p:attrName>ppt_x</p:attrName>
                                        </p:attrNameLst>
                                      </p:cBhvr>
                                      <p:tavLst>
                                        <p:tav tm="0">
                                          <p:val>
                                            <p:strVal val="0-#ppt_w/2"/>
                                          </p:val>
                                        </p:tav>
                                        <p:tav tm="100000">
                                          <p:val>
                                            <p:strVal val="#ppt_x"/>
                                          </p:val>
                                        </p:tav>
                                      </p:tavLst>
                                    </p:anim>
                                    <p:anim calcmode="lin" valueType="num">
                                      <p:cBhvr additive="base">
                                        <p:cTn id="76" dur="1000" fill="hold"/>
                                        <p:tgtEl>
                                          <p:spTgt spid="19"/>
                                        </p:tgtEl>
                                        <p:attrNameLst>
                                          <p:attrName>ppt_y</p:attrName>
                                        </p:attrNameLst>
                                      </p:cBhvr>
                                      <p:tavLst>
                                        <p:tav tm="0">
                                          <p:val>
                                            <p:strVal val="#ppt_y"/>
                                          </p:val>
                                        </p:tav>
                                        <p:tav tm="100000">
                                          <p:val>
                                            <p:strVal val="#ppt_y"/>
                                          </p:val>
                                        </p:tav>
                                      </p:tavLst>
                                    </p:anim>
                                  </p:childTnLst>
                                </p:cTn>
                              </p:par>
                            </p:childTnLst>
                          </p:cTn>
                        </p:par>
                        <p:par>
                          <p:cTn id="77" fill="hold">
                            <p:stCondLst>
                              <p:cond delay="2000"/>
                            </p:stCondLst>
                            <p:childTnLst>
                              <p:par>
                                <p:cTn id="78" presetID="10" presetClass="entr" presetSubtype="0" fill="hold" nodeType="afterEffect">
                                  <p:stCondLst>
                                    <p:cond delay="0"/>
                                  </p:stCondLst>
                                  <p:childTnLst>
                                    <p:set>
                                      <p:cBhvr>
                                        <p:cTn id="79" dur="1" fill="hold">
                                          <p:stCondLst>
                                            <p:cond delay="0"/>
                                          </p:stCondLst>
                                        </p:cTn>
                                        <p:tgtEl>
                                          <p:spTgt spid="30"/>
                                        </p:tgtEl>
                                        <p:attrNameLst>
                                          <p:attrName>style.visibility</p:attrName>
                                        </p:attrNameLst>
                                      </p:cBhvr>
                                      <p:to>
                                        <p:strVal val="visible"/>
                                      </p:to>
                                    </p:set>
                                    <p:animEffect transition="in" filter="fade">
                                      <p:cBhvr>
                                        <p:cTn id="80"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fa-IR" sz="2000" b="1" kern="1200" dirty="0" smtClean="0">
                          <a:solidFill>
                            <a:schemeClr val="tx1"/>
                          </a:solidFill>
                          <a:latin typeface="+mn-lt"/>
                          <a:ea typeface="+mn-ea"/>
                          <a:cs typeface="B Lotus" pitchFamily="2" charset="-78"/>
                        </a:rPr>
                        <a:t>7. نباید در بین صحبت‏های او پرید و باید از پرسیدن سؤال‏های متعدّد خودداری کرد.</a:t>
                      </a:r>
                      <a:endParaRPr lang="en-US" sz="2000" b="1" kern="1200" dirty="0" smtClean="0">
                        <a:solidFill>
                          <a:schemeClr val="tx1"/>
                        </a:solidFill>
                        <a:latin typeface="+mn-lt"/>
                        <a:ea typeface="+mn-ea"/>
                        <a:cs typeface="B Lotus" pitchFamily="2" charset="-78"/>
                      </a:endParaRPr>
                    </a:p>
                    <a:p>
                      <a:pPr algn="just" rtl="1">
                        <a:lnSpc>
                          <a:spcPct val="150000"/>
                        </a:lnSpc>
                      </a:pPr>
                      <a:r>
                        <a:rPr lang="fa-IR" sz="2000" b="1" kern="1200" dirty="0" smtClean="0">
                          <a:solidFill>
                            <a:schemeClr val="tx1"/>
                          </a:solidFill>
                          <a:latin typeface="+mn-lt"/>
                          <a:ea typeface="+mn-ea"/>
                          <a:cs typeface="B Lotus" pitchFamily="2" charset="-78"/>
                        </a:rPr>
                        <a:t>8. باید در ضمن گفت وگو و گوش دادن حرف طرف مقابل، از تشویق‏های کوتاه، مانند بله، خوب، اوهوم، درسته،و... استفاده کرد تا او تمام حرف‏های خود را بزند و به نوعی خود را تخلیه کند.</a:t>
                      </a:r>
                      <a:endParaRPr lang="en-US" sz="2000" b="1" kern="1200" dirty="0" smtClean="0">
                        <a:solidFill>
                          <a:schemeClr val="tx1"/>
                        </a:solidFill>
                        <a:latin typeface="+mn-lt"/>
                        <a:ea typeface="+mn-ea"/>
                        <a:cs typeface="B Lotus" pitchFamily="2" charset="-78"/>
                      </a:endParaRPr>
                    </a:p>
                    <a:p>
                      <a:pPr algn="just" rtl="1">
                        <a:lnSpc>
                          <a:spcPct val="150000"/>
                        </a:lnSpc>
                      </a:pPr>
                      <a:r>
                        <a:rPr lang="fa-IR" sz="2000" b="1" kern="1200" dirty="0" smtClean="0">
                          <a:solidFill>
                            <a:schemeClr val="tx1"/>
                          </a:solidFill>
                          <a:latin typeface="+mn-lt"/>
                          <a:ea typeface="+mn-ea"/>
                          <a:cs typeface="B Lotus" pitchFamily="2" charset="-78"/>
                        </a:rPr>
                        <a:t>9. باید در حین گوش کردن، با استفاده از حالت چهره، تُن صدا و... همدلی و همدردی خود را به او انتقال داد.</a:t>
                      </a:r>
                      <a:endParaRPr lang="en-US" sz="2000" b="1" kern="1200" dirty="0" smtClean="0">
                        <a:solidFill>
                          <a:schemeClr val="tx1"/>
                        </a:solidFill>
                        <a:latin typeface="+mn-lt"/>
                        <a:ea typeface="+mn-ea"/>
                        <a:cs typeface="B Lotus" pitchFamily="2" charset="-78"/>
                      </a:endParaRPr>
                    </a:p>
                    <a:p>
                      <a:pPr algn="just" rtl="1">
                        <a:lnSpc>
                          <a:spcPct val="150000"/>
                        </a:lnSpc>
                      </a:pPr>
                      <a:r>
                        <a:rPr lang="fa-IR" sz="2000" b="1" kern="1200" dirty="0" smtClean="0">
                          <a:solidFill>
                            <a:schemeClr val="tx1"/>
                          </a:solidFill>
                          <a:latin typeface="+mn-lt"/>
                          <a:ea typeface="+mn-ea"/>
                          <a:cs typeface="B Lotus" pitchFamily="2" charset="-78"/>
                        </a:rPr>
                        <a:t>10. موضوع اصلی و احساسات گوینده را به‏صورت کوتاه تکرار کنید.</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برای آگاه شدن از احساسات گوینده، به چهار موردباید تمرکز کرد که عبارتنداز:</a:t>
                      </a:r>
                      <a:endParaRPr lang="en-US" sz="2000" b="1" kern="1200" dirty="0" smtClean="0">
                        <a:solidFill>
                          <a:schemeClr val="tx1"/>
                        </a:solidFill>
                        <a:latin typeface="+mn-lt"/>
                        <a:ea typeface="+mn-ea"/>
                        <a:cs typeface="B Lotus" pitchFamily="2" charset="-78"/>
                      </a:endParaRPr>
                    </a:p>
                    <a:p>
                      <a:pPr lvl="2" algn="just" rtl="1">
                        <a:lnSpc>
                          <a:spcPct val="150000"/>
                        </a:lnSpc>
                      </a:pPr>
                      <a:r>
                        <a:rPr lang="fa-IR" sz="2000" b="1" kern="1200" dirty="0" smtClean="0">
                          <a:solidFill>
                            <a:schemeClr val="tx1"/>
                          </a:solidFill>
                          <a:latin typeface="+mn-lt"/>
                          <a:ea typeface="+mn-ea"/>
                          <a:cs typeface="B Lotus" pitchFamily="2" charset="-78"/>
                        </a:rPr>
                        <a:t>الف) تمرکز بر کلمات احساسی.</a:t>
                      </a:r>
                      <a:endParaRPr lang="en-US" sz="2000" b="1" kern="1200" dirty="0" smtClean="0">
                        <a:solidFill>
                          <a:schemeClr val="tx1"/>
                        </a:solidFill>
                        <a:latin typeface="+mn-lt"/>
                        <a:ea typeface="+mn-ea"/>
                        <a:cs typeface="B Lotus" pitchFamily="2" charset="-78"/>
                      </a:endParaRPr>
                    </a:p>
                    <a:p>
                      <a:pPr lvl="2" algn="just" rtl="1">
                        <a:lnSpc>
                          <a:spcPct val="150000"/>
                        </a:lnSpc>
                      </a:pPr>
                      <a:r>
                        <a:rPr lang="fa-IR" sz="2000" b="1" kern="1200" dirty="0" smtClean="0">
                          <a:solidFill>
                            <a:schemeClr val="tx1"/>
                          </a:solidFill>
                          <a:latin typeface="+mn-lt"/>
                          <a:ea typeface="+mn-ea"/>
                          <a:cs typeface="B Lotus" pitchFamily="2" charset="-78"/>
                        </a:rPr>
                        <a:t>ب) توجّه به محتوای کلّی پیام.</a:t>
                      </a:r>
                      <a:endParaRPr lang="en-US" sz="2000" b="1" kern="1200" dirty="0" smtClean="0">
                        <a:solidFill>
                          <a:schemeClr val="tx1"/>
                        </a:solidFill>
                        <a:latin typeface="+mn-lt"/>
                        <a:ea typeface="+mn-ea"/>
                        <a:cs typeface="B Lotus" pitchFamily="2" charset="-78"/>
                      </a:endParaRPr>
                    </a:p>
                    <a:p>
                      <a:pPr lvl="2" algn="just" rtl="1">
                        <a:lnSpc>
                          <a:spcPct val="150000"/>
                        </a:lnSpc>
                      </a:pPr>
                      <a:r>
                        <a:rPr lang="fa-IR" sz="2000" b="1" kern="1200" dirty="0" smtClean="0">
                          <a:solidFill>
                            <a:schemeClr val="tx1"/>
                          </a:solidFill>
                          <a:latin typeface="+mn-lt"/>
                          <a:ea typeface="+mn-ea"/>
                          <a:cs typeface="B Lotus" pitchFamily="2" charset="-78"/>
                        </a:rPr>
                        <a:t>ج) مشاهده‏ی زبان بدن.</a:t>
                      </a:r>
                      <a:endParaRPr lang="en-US" sz="2000" b="1" kern="1200" dirty="0" smtClean="0">
                        <a:solidFill>
                          <a:schemeClr val="tx1"/>
                        </a:solidFill>
                        <a:latin typeface="+mn-lt"/>
                        <a:ea typeface="+mn-ea"/>
                        <a:cs typeface="B Lotus" pitchFamily="2" charset="-78"/>
                      </a:endParaRPr>
                    </a:p>
                    <a:p>
                      <a:pPr lvl="2" algn="just">
                        <a:lnSpc>
                          <a:spcPct val="150000"/>
                        </a:lnSpc>
                      </a:pPr>
                      <a:r>
                        <a:rPr lang="ar-SA" sz="2000" b="1" kern="1200" dirty="0" smtClean="0">
                          <a:solidFill>
                            <a:schemeClr val="tx1"/>
                          </a:solidFill>
                          <a:latin typeface="+mn-lt"/>
                          <a:ea typeface="+mn-ea"/>
                          <a:cs typeface="B Lotus" pitchFamily="2" charset="-78"/>
                        </a:rPr>
                        <a:t>د) پرسش از خود، که اگر من چنین وضعیّتی را تجربه می‏کردم، چه احساسی داشتم؟ </a:t>
                      </a:r>
                      <a:endParaRPr lang="en-US" sz="40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643438" y="139463"/>
            <a:ext cx="3357586"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چهارم / </a:t>
            </a:r>
            <a:r>
              <a:rPr lang="ar-SA" sz="1700" b="1" dirty="0" smtClean="0">
                <a:effectLst>
                  <a:glow rad="101600">
                    <a:schemeClr val="accent3">
                      <a:satMod val="175000"/>
                      <a:alpha val="40000"/>
                    </a:schemeClr>
                  </a:glow>
                </a:effectLst>
                <a:cs typeface="B Mitra" pitchFamily="2" charset="-78"/>
              </a:rPr>
              <a:t>اصل</a:t>
            </a:r>
            <a:r>
              <a:rPr lang="fa-IR" sz="1700" b="1" dirty="0" smtClean="0">
                <a:effectLst>
                  <a:glow rad="101600">
                    <a:schemeClr val="accent3">
                      <a:satMod val="175000"/>
                      <a:alpha val="40000"/>
                    </a:schemeClr>
                  </a:glow>
                </a:effectLst>
                <a:cs typeface="B Mitra" pitchFamily="2" charset="-78"/>
              </a:rPr>
              <a:t> چهارم</a:t>
            </a:r>
            <a:endParaRPr lang="en-US" sz="1700" b="1" dirty="0" smtClean="0">
              <a:effectLst>
                <a:glow rad="101600">
                  <a:schemeClr val="accent3">
                    <a:satMod val="175000"/>
                    <a:alpha val="40000"/>
                  </a:schemeClr>
                </a:glow>
              </a:effectLst>
              <a:cs typeface="B Mitra" pitchFamily="2" charset="-78"/>
            </a:endParaRPr>
          </a:p>
          <a:p>
            <a:pPr algn="ctr"/>
            <a:r>
              <a:rPr lang="fa-IR" sz="1700" b="1" dirty="0" smtClean="0">
                <a:effectLst>
                  <a:glow rad="101600">
                    <a:schemeClr val="accent3">
                      <a:satMod val="175000"/>
                      <a:alpha val="40000"/>
                    </a:schemeClr>
                  </a:glow>
                </a:effectLst>
                <a:cs typeface="B Mitra" pitchFamily="2" charset="-78"/>
              </a:rPr>
              <a:t>ایجاد ارتباط</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67662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431943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9622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60505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324786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890678"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53348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217629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181910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1319042"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a:off x="818976"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a:off x="317786"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12</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grpId="0"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par>
                                <p:cTn id="73" presetID="7" presetClass="entr" presetSubtype="8" fill="hold" grpId="0" nodeType="withEffect">
                                  <p:stCondLst>
                                    <p:cond delay="0"/>
                                  </p:stCondLst>
                                  <p:childTnLst>
                                    <p:set>
                                      <p:cBhvr>
                                        <p:cTn id="74" dur="1" fill="hold">
                                          <p:stCondLst>
                                            <p:cond delay="0"/>
                                          </p:stCondLst>
                                        </p:cTn>
                                        <p:tgtEl>
                                          <p:spTgt spid="19"/>
                                        </p:tgtEl>
                                        <p:attrNameLst>
                                          <p:attrName>style.visibility</p:attrName>
                                        </p:attrNameLst>
                                      </p:cBhvr>
                                      <p:to>
                                        <p:strVal val="visible"/>
                                      </p:to>
                                    </p:set>
                                    <p:anim calcmode="lin" valueType="num">
                                      <p:cBhvr additive="base">
                                        <p:cTn id="75" dur="1000" fill="hold"/>
                                        <p:tgtEl>
                                          <p:spTgt spid="19"/>
                                        </p:tgtEl>
                                        <p:attrNameLst>
                                          <p:attrName>ppt_x</p:attrName>
                                        </p:attrNameLst>
                                      </p:cBhvr>
                                      <p:tavLst>
                                        <p:tav tm="0">
                                          <p:val>
                                            <p:strVal val="0-#ppt_w/2"/>
                                          </p:val>
                                        </p:tav>
                                        <p:tav tm="100000">
                                          <p:val>
                                            <p:strVal val="#ppt_x"/>
                                          </p:val>
                                        </p:tav>
                                      </p:tavLst>
                                    </p:anim>
                                    <p:anim calcmode="lin" valueType="num">
                                      <p:cBhvr additive="base">
                                        <p:cTn id="76" dur="1000" fill="hold"/>
                                        <p:tgtEl>
                                          <p:spTgt spid="19"/>
                                        </p:tgtEl>
                                        <p:attrNameLst>
                                          <p:attrName>ppt_y</p:attrName>
                                        </p:attrNameLst>
                                      </p:cBhvr>
                                      <p:tavLst>
                                        <p:tav tm="0">
                                          <p:val>
                                            <p:strVal val="#ppt_y"/>
                                          </p:val>
                                        </p:tav>
                                        <p:tav tm="100000">
                                          <p:val>
                                            <p:strVal val="#ppt_y"/>
                                          </p:val>
                                        </p:tav>
                                      </p:tavLst>
                                    </p:anim>
                                  </p:childTnLst>
                                </p:cTn>
                              </p:par>
                            </p:childTnLst>
                          </p:cTn>
                        </p:par>
                        <p:par>
                          <p:cTn id="77" fill="hold">
                            <p:stCondLst>
                              <p:cond delay="2000"/>
                            </p:stCondLst>
                            <p:childTnLst>
                              <p:par>
                                <p:cTn id="78" presetID="10" presetClass="entr" presetSubtype="0" fill="hold" nodeType="afterEffect">
                                  <p:stCondLst>
                                    <p:cond delay="0"/>
                                  </p:stCondLst>
                                  <p:childTnLst>
                                    <p:set>
                                      <p:cBhvr>
                                        <p:cTn id="79" dur="1" fill="hold">
                                          <p:stCondLst>
                                            <p:cond delay="0"/>
                                          </p:stCondLst>
                                        </p:cTn>
                                        <p:tgtEl>
                                          <p:spTgt spid="30"/>
                                        </p:tgtEl>
                                        <p:attrNameLst>
                                          <p:attrName>style.visibility</p:attrName>
                                        </p:attrNameLst>
                                      </p:cBhvr>
                                      <p:to>
                                        <p:strVal val="visible"/>
                                      </p:to>
                                    </p:set>
                                    <p:animEffect transition="in" filter="fade">
                                      <p:cBhvr>
                                        <p:cTn id="80"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1800" b="1" kern="1200" dirty="0" smtClean="0">
                        <a:solidFill>
                          <a:schemeClr val="tx1"/>
                        </a:solidFill>
                        <a:latin typeface="+mn-lt"/>
                        <a:ea typeface="+mn-ea"/>
                        <a:cs typeface="B Mitra" pitchFamily="2" charset="-78"/>
                      </a:endParaRPr>
                    </a:p>
                    <a:p>
                      <a:pPr algn="just" rtl="1">
                        <a:lnSpc>
                          <a:spcPct val="150000"/>
                        </a:lnSpc>
                      </a:pPr>
                      <a:r>
                        <a:rPr lang="ar-SA" sz="2000" b="1" kern="1200" dirty="0" smtClean="0">
                          <a:solidFill>
                            <a:schemeClr val="tx1"/>
                          </a:solidFill>
                          <a:latin typeface="+mn-lt"/>
                          <a:ea typeface="+mn-ea"/>
                          <a:cs typeface="B Mitra" pitchFamily="2" charset="-78"/>
                        </a:rPr>
                        <a:t> (جلسه اول)</a:t>
                      </a:r>
                      <a:endParaRPr lang="en-US" sz="2000" b="1" kern="1200" dirty="0" smtClean="0">
                        <a:solidFill>
                          <a:schemeClr val="tx1"/>
                        </a:solidFill>
                        <a:latin typeface="+mn-lt"/>
                        <a:ea typeface="+mn-ea"/>
                        <a:cs typeface="B Mitra" pitchFamily="2" charset="-78"/>
                      </a:endParaRPr>
                    </a:p>
                    <a:p>
                      <a:pPr algn="just"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Mitra" pitchFamily="2" charset="-78"/>
                        </a:rPr>
                        <a:t>راه های مقابله با تهاجم فرهنگی</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Mitra" pitchFamily="2" charset="-78"/>
                      </a:endParaRPr>
                    </a:p>
                    <a:p>
                      <a:pPr lvl="1" algn="just" rtl="1">
                        <a:lnSpc>
                          <a:spcPct val="150000"/>
                        </a:lnSpc>
                      </a:pPr>
                      <a:r>
                        <a:rPr lang="ar-SA" sz="2000" b="1" kern="1200" dirty="0" smtClean="0">
                          <a:solidFill>
                            <a:schemeClr val="tx1"/>
                          </a:solidFill>
                          <a:latin typeface="+mn-lt"/>
                          <a:ea typeface="+mn-ea"/>
                          <a:cs typeface="B Mitra" pitchFamily="2" charset="-78"/>
                        </a:rPr>
                        <a:t>الف) مقابله با دشمن</a:t>
                      </a:r>
                      <a:endParaRPr lang="en-US" sz="2000" b="1" kern="1200" dirty="0" smtClean="0">
                        <a:solidFill>
                          <a:schemeClr val="tx1"/>
                        </a:solidFill>
                        <a:latin typeface="+mn-lt"/>
                        <a:ea typeface="+mn-ea"/>
                        <a:cs typeface="B Mitra" pitchFamily="2" charset="-78"/>
                      </a:endParaRPr>
                    </a:p>
                    <a:p>
                      <a:pPr lvl="1" algn="just" rtl="1">
                        <a:lnSpc>
                          <a:spcPct val="150000"/>
                        </a:lnSpc>
                      </a:pPr>
                      <a:r>
                        <a:rPr lang="ar-SA" sz="2000" b="1" kern="1200" dirty="0" smtClean="0">
                          <a:solidFill>
                            <a:schemeClr val="tx1"/>
                          </a:solidFill>
                          <a:latin typeface="+mn-lt"/>
                          <a:ea typeface="+mn-ea"/>
                          <a:cs typeface="B Mitra" pitchFamily="2" charset="-78"/>
                        </a:rPr>
                        <a:t>ب) حلّ شبهات فکری و اعتقادی نوجوان و جوان</a:t>
                      </a:r>
                      <a:endParaRPr lang="en-US" sz="2000" b="1" kern="1200" dirty="0" smtClean="0">
                        <a:solidFill>
                          <a:schemeClr val="tx1"/>
                        </a:solidFill>
                        <a:latin typeface="+mn-lt"/>
                        <a:ea typeface="+mn-ea"/>
                        <a:cs typeface="B Mitra" pitchFamily="2" charset="-78"/>
                      </a:endParaRPr>
                    </a:p>
                    <a:p>
                      <a:pPr lvl="1" algn="just" rtl="1">
                        <a:lnSpc>
                          <a:spcPct val="150000"/>
                        </a:lnSpc>
                      </a:pPr>
                      <a:r>
                        <a:rPr lang="ar-SA" sz="2000" b="1" kern="1200" dirty="0" smtClean="0">
                          <a:solidFill>
                            <a:schemeClr val="tx1"/>
                          </a:solidFill>
                          <a:latin typeface="+mn-lt"/>
                          <a:ea typeface="+mn-ea"/>
                          <a:cs typeface="B Mitra" pitchFamily="2" charset="-78"/>
                        </a:rPr>
                        <a:t>ج) استفاده از روش‏های متنوّع و جذّاب انتقال مفاهیم دینی به مخاطب</a:t>
                      </a:r>
                      <a:endParaRPr lang="fa-IR" sz="2000" dirty="0" smtClean="0">
                        <a:cs typeface="B Mitra"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343123" y="214751"/>
            <a:ext cx="1893107" cy="430887"/>
          </a:xfrm>
          <a:prstGeom prst="rect">
            <a:avLst/>
          </a:prstGeom>
          <a:noFill/>
        </p:spPr>
        <p:txBody>
          <a:bodyPr wrap="square" rtlCol="1">
            <a:spAutoFit/>
          </a:bodyPr>
          <a:lstStyle/>
          <a:p>
            <a:r>
              <a:rPr lang="fa-IR" sz="2200" b="1" dirty="0" smtClean="0">
                <a:effectLst>
                  <a:glow rad="139700">
                    <a:schemeClr val="accent3">
                      <a:satMod val="175000"/>
                      <a:alpha val="40000"/>
                    </a:schemeClr>
                  </a:glow>
                </a:effectLst>
                <a:cs typeface="B Mitra" pitchFamily="2" charset="-78"/>
              </a:rPr>
              <a:t>جلسه اول / </a:t>
            </a:r>
            <a:r>
              <a:rPr lang="fa-IR" sz="2200" b="1" dirty="0" smtClean="0">
                <a:effectLst>
                  <a:glow rad="101600">
                    <a:schemeClr val="accent3">
                      <a:satMod val="175000"/>
                      <a:alpha val="40000"/>
                    </a:schemeClr>
                  </a:glow>
                </a:effectLst>
                <a:cs typeface="B Mitra" pitchFamily="2" charset="-78"/>
              </a:rPr>
              <a:t>اصول</a:t>
            </a:r>
            <a:endParaRPr lang="fa-IR" sz="2200" b="1" dirty="0">
              <a:effectLst>
                <a:glow rad="139700">
                  <a:schemeClr val="accent3">
                    <a:satMod val="175000"/>
                    <a:alpha val="40000"/>
                  </a:schemeClr>
                </a:glow>
              </a:effectLst>
              <a:cs typeface="B Mitra" pitchFamily="2" charset="-78"/>
            </a:endParaRPr>
          </a:p>
        </p:txBody>
      </p:sp>
      <p:sp>
        <p:nvSpPr>
          <p:cNvPr id="64" name="Rounded Rectangle 63">
            <a:hlinkClick r:id="rId9" action="ppaction://hlinksldjump">
              <a:snd r:embed="rId5" name="thbad.wav"/>
            </a:hlinkClick>
            <a:hlinkHover r:id="" action="ppaction://noaction">
              <a:snd r:embed="rId6" name="0.wav"/>
            </a:hlinkHover>
          </p:cNvPr>
          <p:cNvSpPr/>
          <p:nvPr/>
        </p:nvSpPr>
        <p:spPr>
          <a:xfrm>
            <a:off x="1214414"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65" name="Rounded Rectangle 64">
            <a:hlinkClick r:id="rId10" action="ppaction://hlinksldjump">
              <a:snd r:embed="rId5" name="thbad.wav"/>
            </a:hlinkClick>
            <a:hlinkHover r:id="" action="ppaction://noaction">
              <a:snd r:embed="rId6" name="0.wav"/>
            </a:hlinkHover>
          </p:cNvPr>
          <p:cNvSpPr/>
          <p:nvPr/>
        </p:nvSpPr>
        <p:spPr>
          <a:xfrm>
            <a:off x="78578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66" name="Rounded Rectangle 65">
            <a:hlinkClick r:id="rId11" action="ppaction://hlinksldjump">
              <a:snd r:embed="rId5" name="thbad.wav"/>
            </a:hlinkClick>
            <a:hlinkHover r:id="" action="ppaction://noaction">
              <a:snd r:embed="rId6" name="0.wav"/>
            </a:hlinkHover>
          </p:cNvPr>
          <p:cNvSpPr/>
          <p:nvPr/>
        </p:nvSpPr>
        <p:spPr>
          <a:xfrm>
            <a:off x="35715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64"/>
                                        </p:tgtEl>
                                        <p:attrNameLst>
                                          <p:attrName>style.visibility</p:attrName>
                                        </p:attrNameLst>
                                      </p:cBhvr>
                                      <p:to>
                                        <p:strVal val="visible"/>
                                      </p:to>
                                    </p:set>
                                    <p:anim calcmode="lin" valueType="num">
                                      <p:cBhvr additive="base">
                                        <p:cTn id="31" dur="1000" fill="hold"/>
                                        <p:tgtEl>
                                          <p:spTgt spid="64"/>
                                        </p:tgtEl>
                                        <p:attrNameLst>
                                          <p:attrName>ppt_x</p:attrName>
                                        </p:attrNameLst>
                                      </p:cBhvr>
                                      <p:tavLst>
                                        <p:tav tm="0">
                                          <p:val>
                                            <p:strVal val="0-#ppt_w/2"/>
                                          </p:val>
                                        </p:tav>
                                        <p:tav tm="100000">
                                          <p:val>
                                            <p:strVal val="#ppt_x"/>
                                          </p:val>
                                        </p:tav>
                                      </p:tavLst>
                                    </p:anim>
                                    <p:anim calcmode="lin" valueType="num">
                                      <p:cBhvr additive="base">
                                        <p:cTn id="32" dur="1000" fill="hold"/>
                                        <p:tgtEl>
                                          <p:spTgt spid="64"/>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65"/>
                                        </p:tgtEl>
                                        <p:attrNameLst>
                                          <p:attrName>style.visibility</p:attrName>
                                        </p:attrNameLst>
                                      </p:cBhvr>
                                      <p:to>
                                        <p:strVal val="visible"/>
                                      </p:to>
                                    </p:set>
                                    <p:anim calcmode="lin" valueType="num">
                                      <p:cBhvr additive="base">
                                        <p:cTn id="35" dur="1000" fill="hold"/>
                                        <p:tgtEl>
                                          <p:spTgt spid="65"/>
                                        </p:tgtEl>
                                        <p:attrNameLst>
                                          <p:attrName>ppt_x</p:attrName>
                                        </p:attrNameLst>
                                      </p:cBhvr>
                                      <p:tavLst>
                                        <p:tav tm="0">
                                          <p:val>
                                            <p:strVal val="0-#ppt_w/2"/>
                                          </p:val>
                                        </p:tav>
                                        <p:tav tm="100000">
                                          <p:val>
                                            <p:strVal val="#ppt_x"/>
                                          </p:val>
                                        </p:tav>
                                      </p:tavLst>
                                    </p:anim>
                                    <p:anim calcmode="lin" valueType="num">
                                      <p:cBhvr additive="base">
                                        <p:cTn id="36" dur="1000" fill="hold"/>
                                        <p:tgtEl>
                                          <p:spTgt spid="65"/>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66"/>
                                        </p:tgtEl>
                                        <p:attrNameLst>
                                          <p:attrName>style.visibility</p:attrName>
                                        </p:attrNameLst>
                                      </p:cBhvr>
                                      <p:to>
                                        <p:strVal val="visible"/>
                                      </p:to>
                                    </p:set>
                                    <p:anim calcmode="lin" valueType="num">
                                      <p:cBhvr additive="base">
                                        <p:cTn id="39" dur="1000" fill="hold"/>
                                        <p:tgtEl>
                                          <p:spTgt spid="66"/>
                                        </p:tgtEl>
                                        <p:attrNameLst>
                                          <p:attrName>ppt_x</p:attrName>
                                        </p:attrNameLst>
                                      </p:cBhvr>
                                      <p:tavLst>
                                        <p:tav tm="0">
                                          <p:val>
                                            <p:strVal val="0-#ppt_w/2"/>
                                          </p:val>
                                        </p:tav>
                                        <p:tav tm="100000">
                                          <p:val>
                                            <p:strVal val="#ppt_x"/>
                                          </p:val>
                                        </p:tav>
                                      </p:tavLst>
                                    </p:anim>
                                    <p:anim calcmode="lin" valueType="num">
                                      <p:cBhvr additive="base">
                                        <p:cTn id="40" dur="1000" fill="hold"/>
                                        <p:tgtEl>
                                          <p:spTgt spid="66"/>
                                        </p:tgtEl>
                                        <p:attrNameLst>
                                          <p:attrName>ppt_y</p:attrName>
                                        </p:attrNameLst>
                                      </p:cBhvr>
                                      <p:tavLst>
                                        <p:tav tm="0">
                                          <p:val>
                                            <p:strVal val="#ppt_y"/>
                                          </p:val>
                                        </p:tav>
                                        <p:tav tm="100000">
                                          <p:val>
                                            <p:strVal val="#ppt_y"/>
                                          </p:val>
                                        </p:tav>
                                      </p:tavLst>
                                    </p:anim>
                                  </p:childTnLst>
                                </p:cTn>
                              </p:par>
                            </p:childTnLst>
                          </p:cTn>
                        </p:par>
                        <p:par>
                          <p:cTn id="41" fill="hold">
                            <p:stCondLst>
                              <p:cond delay="2000"/>
                            </p:stCondLst>
                            <p:childTnLst>
                              <p:par>
                                <p:cTn id="42" presetID="10" presetClass="entr" presetSubtype="0" fill="hold" nodeType="afterEffect">
                                  <p:stCondLst>
                                    <p:cond delay="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64" grpId="0" animBg="1"/>
      <p:bldP spid="65" grpId="0" animBg="1"/>
      <p:bldP spid="66"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lvl="1" algn="just" rtl="1">
                        <a:lnSpc>
                          <a:spcPct val="150000"/>
                        </a:lnSpc>
                      </a:pPr>
                      <a:endParaRPr lang="fa-IR" sz="2200" b="1" kern="1200" dirty="0" smtClean="0">
                        <a:solidFill>
                          <a:schemeClr val="tx1"/>
                        </a:solidFill>
                        <a:latin typeface="+mn-lt"/>
                        <a:ea typeface="+mn-ea"/>
                        <a:cs typeface="B Lotus" pitchFamily="2" charset="-78"/>
                      </a:endParaRPr>
                    </a:p>
                    <a:p>
                      <a:pPr lvl="1" algn="just" rtl="1">
                        <a:lnSpc>
                          <a:spcPct val="150000"/>
                        </a:lnSpc>
                      </a:pPr>
                      <a:endParaRPr lang="fa-IR" sz="2200" b="1" kern="1200" dirty="0">
                        <a:solidFill>
                          <a:schemeClr val="tx1"/>
                        </a:solidFill>
                        <a:latin typeface="+mn-lt"/>
                        <a:ea typeface="+mn-ea"/>
                        <a:cs typeface="B Lotus" pitchFamily="2" charset="-78"/>
                      </a:endParaRPr>
                    </a:p>
                    <a:p>
                      <a:pPr rtl="1">
                        <a:lnSpc>
                          <a:spcPct val="150000"/>
                        </a:lnSpc>
                      </a:pPr>
                      <a:r>
                        <a:rPr lang="fa-IR" sz="2200" b="1" kern="1200" dirty="0" smtClean="0">
                          <a:solidFill>
                            <a:schemeClr val="tx1"/>
                          </a:solidFill>
                          <a:latin typeface="+mn-lt"/>
                          <a:ea typeface="+mn-ea"/>
                          <a:cs typeface="B Lotus" pitchFamily="2" charset="-78"/>
                        </a:rPr>
                        <a:t>11. به حالت چهره، تُن صدا، حرکات،وضعیّت اندام و حالت کلّی بدن توجّه داشته باشید؛ زیرا خوب گوش دادن، فوايد بسیاری دارد، از جمله:</a:t>
                      </a:r>
                      <a:endParaRPr lang="en-US" sz="2200" b="1" kern="1200" dirty="0" smtClean="0">
                        <a:solidFill>
                          <a:schemeClr val="tx1"/>
                        </a:solidFill>
                        <a:latin typeface="+mn-lt"/>
                        <a:ea typeface="+mn-ea"/>
                        <a:cs typeface="B Lotus" pitchFamily="2" charset="-78"/>
                      </a:endParaRPr>
                    </a:p>
                    <a:p>
                      <a:pPr lvl="2" rtl="1">
                        <a:lnSpc>
                          <a:spcPct val="150000"/>
                        </a:lnSpc>
                      </a:pPr>
                      <a:r>
                        <a:rPr lang="fa-IR" sz="2200" b="1" kern="1200" dirty="0" smtClean="0">
                          <a:solidFill>
                            <a:schemeClr val="tx1"/>
                          </a:solidFill>
                          <a:latin typeface="+mn-lt"/>
                          <a:ea typeface="+mn-ea"/>
                          <a:cs typeface="B Lotus" pitchFamily="2" charset="-78"/>
                        </a:rPr>
                        <a:t>* مخاطب مي‌فهمد كه شما به خواسته‌هاي او كاملاًتوجّه داريد. </a:t>
                      </a:r>
                      <a:endParaRPr lang="en-US" sz="2200" b="1" kern="1200" dirty="0" smtClean="0">
                        <a:solidFill>
                          <a:schemeClr val="tx1"/>
                        </a:solidFill>
                        <a:latin typeface="+mn-lt"/>
                        <a:ea typeface="+mn-ea"/>
                        <a:cs typeface="B Lotus" pitchFamily="2" charset="-78"/>
                      </a:endParaRPr>
                    </a:p>
                    <a:p>
                      <a:pPr lvl="2" rtl="1">
                        <a:lnSpc>
                          <a:spcPct val="150000"/>
                        </a:lnSpc>
                      </a:pPr>
                      <a:r>
                        <a:rPr lang="fa-IR" sz="2200" b="1" kern="1200" dirty="0" smtClean="0">
                          <a:solidFill>
                            <a:schemeClr val="tx1"/>
                          </a:solidFill>
                          <a:latin typeface="+mn-lt"/>
                          <a:ea typeface="+mn-ea"/>
                          <a:cs typeface="B Lotus" pitchFamily="2" charset="-78"/>
                        </a:rPr>
                        <a:t>* تمركز مخاطب را به هم نمي‌زند.</a:t>
                      </a:r>
                      <a:endParaRPr lang="en-US" sz="2200" b="1" kern="1200" dirty="0" smtClean="0">
                        <a:solidFill>
                          <a:schemeClr val="tx1"/>
                        </a:solidFill>
                        <a:latin typeface="+mn-lt"/>
                        <a:ea typeface="+mn-ea"/>
                        <a:cs typeface="B Lotus" pitchFamily="2" charset="-78"/>
                      </a:endParaRPr>
                    </a:p>
                    <a:p>
                      <a:pPr lvl="2" rtl="1">
                        <a:lnSpc>
                          <a:spcPct val="150000"/>
                        </a:lnSpc>
                      </a:pPr>
                      <a:r>
                        <a:rPr lang="fa-IR" sz="2200" b="1" kern="1200" dirty="0" smtClean="0">
                          <a:solidFill>
                            <a:schemeClr val="tx1"/>
                          </a:solidFill>
                          <a:latin typeface="+mn-lt"/>
                          <a:ea typeface="+mn-ea"/>
                          <a:cs typeface="B Lotus" pitchFamily="2" charset="-78"/>
                        </a:rPr>
                        <a:t>* در انتخاب پاسخ درست، دچار مشکل نمی‌شوید.</a:t>
                      </a:r>
                      <a:endParaRPr lang="en-US" sz="2200" b="1" kern="1200" dirty="0" smtClean="0">
                        <a:solidFill>
                          <a:schemeClr val="tx1"/>
                        </a:solidFill>
                        <a:latin typeface="+mn-lt"/>
                        <a:ea typeface="+mn-ea"/>
                        <a:cs typeface="B Lotus" pitchFamily="2" charset="-78"/>
                      </a:endParaRPr>
                    </a:p>
                    <a:p>
                      <a:pPr rtl="1">
                        <a:lnSpc>
                          <a:spcPct val="150000"/>
                        </a:lnSpc>
                      </a:pPr>
                      <a:r>
                        <a:rPr lang="fa-IR" sz="2200" b="1" kern="1200" dirty="0" smtClean="0">
                          <a:solidFill>
                            <a:schemeClr val="tx1"/>
                          </a:solidFill>
                          <a:latin typeface="+mn-lt"/>
                          <a:ea typeface="+mn-ea"/>
                          <a:cs typeface="B Lotus" pitchFamily="2" charset="-78"/>
                        </a:rPr>
                        <a:t>12. خوب حرف زدن و حرف‏های خوب زدن؛</a:t>
                      </a:r>
                      <a:endParaRPr lang="en-US" sz="2200" b="1" kern="1200" dirty="0" smtClean="0">
                        <a:solidFill>
                          <a:schemeClr val="tx1"/>
                        </a:solidFill>
                        <a:latin typeface="+mn-lt"/>
                        <a:ea typeface="+mn-ea"/>
                        <a:cs typeface="B Lotus" pitchFamily="2" charset="-78"/>
                      </a:endParaRPr>
                    </a:p>
                    <a:p>
                      <a:pPr lvl="1" algn="just" rtl="1">
                        <a:lnSpc>
                          <a:spcPct val="150000"/>
                        </a:lnSpc>
                      </a:pPr>
                      <a:endParaRPr lang="fa-IR" sz="2200" b="1"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643438" y="139463"/>
            <a:ext cx="3357586"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چهارم / </a:t>
            </a:r>
            <a:r>
              <a:rPr lang="ar-SA" sz="1700" b="1" dirty="0" smtClean="0">
                <a:effectLst>
                  <a:glow rad="101600">
                    <a:schemeClr val="accent3">
                      <a:satMod val="175000"/>
                      <a:alpha val="40000"/>
                    </a:schemeClr>
                  </a:glow>
                </a:effectLst>
                <a:cs typeface="B Mitra" pitchFamily="2" charset="-78"/>
              </a:rPr>
              <a:t>اصل</a:t>
            </a:r>
            <a:r>
              <a:rPr lang="fa-IR" sz="1700" b="1" dirty="0" smtClean="0">
                <a:effectLst>
                  <a:glow rad="101600">
                    <a:schemeClr val="accent3">
                      <a:satMod val="175000"/>
                      <a:alpha val="40000"/>
                    </a:schemeClr>
                  </a:glow>
                </a:effectLst>
                <a:cs typeface="B Mitra" pitchFamily="2" charset="-78"/>
              </a:rPr>
              <a:t> چهارم</a:t>
            </a:r>
            <a:endParaRPr lang="en-US" sz="1700" b="1" dirty="0" smtClean="0">
              <a:effectLst>
                <a:glow rad="101600">
                  <a:schemeClr val="accent3">
                    <a:satMod val="175000"/>
                    <a:alpha val="40000"/>
                  </a:schemeClr>
                </a:glow>
              </a:effectLst>
              <a:cs typeface="B Mitra" pitchFamily="2" charset="-78"/>
            </a:endParaRPr>
          </a:p>
          <a:p>
            <a:pPr algn="ctr"/>
            <a:r>
              <a:rPr lang="fa-IR" sz="1700" b="1" dirty="0" smtClean="0">
                <a:effectLst>
                  <a:glow rad="101600">
                    <a:schemeClr val="accent3">
                      <a:satMod val="175000"/>
                      <a:alpha val="40000"/>
                    </a:schemeClr>
                  </a:glow>
                </a:effectLst>
                <a:cs typeface="B Mitra" pitchFamily="2" charset="-78"/>
              </a:rPr>
              <a:t>ایجاد ارتباط</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67662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431943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9622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60505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324786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89067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533488"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217629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181910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1319042"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a:off x="818976"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a:off x="317786"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12</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grpId="0"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par>
                                <p:cTn id="73" presetID="7" presetClass="entr" presetSubtype="8" fill="hold" grpId="0" nodeType="withEffect">
                                  <p:stCondLst>
                                    <p:cond delay="0"/>
                                  </p:stCondLst>
                                  <p:childTnLst>
                                    <p:set>
                                      <p:cBhvr>
                                        <p:cTn id="74" dur="1" fill="hold">
                                          <p:stCondLst>
                                            <p:cond delay="0"/>
                                          </p:stCondLst>
                                        </p:cTn>
                                        <p:tgtEl>
                                          <p:spTgt spid="19"/>
                                        </p:tgtEl>
                                        <p:attrNameLst>
                                          <p:attrName>style.visibility</p:attrName>
                                        </p:attrNameLst>
                                      </p:cBhvr>
                                      <p:to>
                                        <p:strVal val="visible"/>
                                      </p:to>
                                    </p:set>
                                    <p:anim calcmode="lin" valueType="num">
                                      <p:cBhvr additive="base">
                                        <p:cTn id="75" dur="1000" fill="hold"/>
                                        <p:tgtEl>
                                          <p:spTgt spid="19"/>
                                        </p:tgtEl>
                                        <p:attrNameLst>
                                          <p:attrName>ppt_x</p:attrName>
                                        </p:attrNameLst>
                                      </p:cBhvr>
                                      <p:tavLst>
                                        <p:tav tm="0">
                                          <p:val>
                                            <p:strVal val="0-#ppt_w/2"/>
                                          </p:val>
                                        </p:tav>
                                        <p:tav tm="100000">
                                          <p:val>
                                            <p:strVal val="#ppt_x"/>
                                          </p:val>
                                        </p:tav>
                                      </p:tavLst>
                                    </p:anim>
                                    <p:anim calcmode="lin" valueType="num">
                                      <p:cBhvr additive="base">
                                        <p:cTn id="76" dur="1000" fill="hold"/>
                                        <p:tgtEl>
                                          <p:spTgt spid="19"/>
                                        </p:tgtEl>
                                        <p:attrNameLst>
                                          <p:attrName>ppt_y</p:attrName>
                                        </p:attrNameLst>
                                      </p:cBhvr>
                                      <p:tavLst>
                                        <p:tav tm="0">
                                          <p:val>
                                            <p:strVal val="#ppt_y"/>
                                          </p:val>
                                        </p:tav>
                                        <p:tav tm="100000">
                                          <p:val>
                                            <p:strVal val="#ppt_y"/>
                                          </p:val>
                                        </p:tav>
                                      </p:tavLst>
                                    </p:anim>
                                  </p:childTnLst>
                                </p:cTn>
                              </p:par>
                            </p:childTnLst>
                          </p:cTn>
                        </p:par>
                        <p:par>
                          <p:cTn id="77" fill="hold">
                            <p:stCondLst>
                              <p:cond delay="2000"/>
                            </p:stCondLst>
                            <p:childTnLst>
                              <p:par>
                                <p:cTn id="78" presetID="10" presetClass="entr" presetSubtype="0" fill="hold" nodeType="afterEffect">
                                  <p:stCondLst>
                                    <p:cond delay="0"/>
                                  </p:stCondLst>
                                  <p:childTnLst>
                                    <p:set>
                                      <p:cBhvr>
                                        <p:cTn id="79" dur="1" fill="hold">
                                          <p:stCondLst>
                                            <p:cond delay="0"/>
                                          </p:stCondLst>
                                        </p:cTn>
                                        <p:tgtEl>
                                          <p:spTgt spid="30"/>
                                        </p:tgtEl>
                                        <p:attrNameLst>
                                          <p:attrName>style.visibility</p:attrName>
                                        </p:attrNameLst>
                                      </p:cBhvr>
                                      <p:to>
                                        <p:strVal val="visible"/>
                                      </p:to>
                                    </p:set>
                                    <p:animEffect transition="in" filter="fade">
                                      <p:cBhvr>
                                        <p:cTn id="80"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50000"/>
                        </a:lnSpc>
                      </a:pPr>
                      <a:r>
                        <a:rPr lang="fa-IR" sz="1800" b="0"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ابزارهای برقراری ارتباط</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r>
                        <a:rPr lang="fa-IR" sz="165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1. بازی‏های فکری،</a:t>
                      </a:r>
                      <a:endParaRPr lang="en-US" sz="165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r>
                        <a:rPr lang="fa-IR" sz="165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2. کارت‏های کمک آموزشی،</a:t>
                      </a:r>
                      <a:endParaRPr lang="en-US" sz="165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r>
                        <a:rPr lang="fa-IR" sz="165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3. عکس، پوستر و تصاویر جالب،</a:t>
                      </a:r>
                      <a:endParaRPr lang="en-US" sz="165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r>
                        <a:rPr lang="fa-IR" sz="165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4. کتاب، مجلّه و روزنامه،</a:t>
                      </a:r>
                      <a:endParaRPr lang="en-US" sz="165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r>
                        <a:rPr lang="fa-IR" sz="165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5. پیام کوتاه (پیامک)،</a:t>
                      </a:r>
                      <a:endParaRPr lang="en-US" sz="165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r>
                        <a:rPr lang="fa-IR" sz="165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6. بولوتوث،</a:t>
                      </a:r>
                      <a:endParaRPr lang="en-US" sz="165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r>
                        <a:rPr lang="fa-IR" sz="165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7. لپ تاپ،</a:t>
                      </a:r>
                      <a:endParaRPr lang="en-US" sz="165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r>
                        <a:rPr lang="fa-IR" sz="165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8. رادیو، تلوزیون،</a:t>
                      </a:r>
                      <a:endParaRPr lang="en-US" sz="165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r>
                        <a:rPr lang="fa-IR" sz="165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9. بروشور و نامه‏های مستمر،</a:t>
                      </a:r>
                      <a:endParaRPr lang="en-US" sz="165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r>
                        <a:rPr lang="fa-IR" sz="165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10. تفریحات و سفرهای زیارتی ـ سیاحتی (اردوها) .</a:t>
                      </a:r>
                      <a:endParaRPr lang="en-US" sz="165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r>
                        <a:rPr lang="fa-IR" sz="165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11. برگزاری مسابقات فرهنگی،</a:t>
                      </a:r>
                      <a:endParaRPr lang="en-US" sz="165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r>
                        <a:rPr lang="fa-IR" sz="165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12. ارتباط تلفنی،</a:t>
                      </a:r>
                      <a:endParaRPr lang="en-US" sz="165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r>
                        <a:rPr lang="fa-IR" sz="165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13. جلسات هفتگی،</a:t>
                      </a:r>
                      <a:endParaRPr lang="en-US" sz="165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r>
                        <a:rPr lang="fa-IR" sz="165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14. تبلیغ چهره‏به‏چهره،</a:t>
                      </a:r>
                      <a:endParaRPr lang="en-US" sz="1650" b="1" kern="1200" dirty="0">
                        <a:solidFill>
                          <a:schemeClr val="tx1"/>
                        </a:solidFill>
                        <a:effectLst>
                          <a:outerShdw blurRad="38100" dist="38100" dir="2700000" algn="tl">
                            <a:srgbClr val="000000">
                              <a:alpha val="43137"/>
                            </a:srgbClr>
                          </a:outerShdw>
                        </a:effectLst>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643438" y="139463"/>
            <a:ext cx="3357586"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چهارم / </a:t>
            </a:r>
            <a:r>
              <a:rPr lang="ar-SA" sz="1700" b="1" dirty="0" smtClean="0">
                <a:effectLst>
                  <a:glow rad="101600">
                    <a:schemeClr val="accent3">
                      <a:satMod val="175000"/>
                      <a:alpha val="40000"/>
                    </a:schemeClr>
                  </a:glow>
                </a:effectLst>
                <a:cs typeface="B Mitra" pitchFamily="2" charset="-78"/>
              </a:rPr>
              <a:t>اصل</a:t>
            </a:r>
            <a:r>
              <a:rPr lang="fa-IR" sz="1700" b="1" dirty="0" smtClean="0">
                <a:effectLst>
                  <a:glow rad="101600">
                    <a:schemeClr val="accent3">
                      <a:satMod val="175000"/>
                      <a:alpha val="40000"/>
                    </a:schemeClr>
                  </a:glow>
                </a:effectLst>
                <a:cs typeface="B Mitra" pitchFamily="2" charset="-78"/>
              </a:rPr>
              <a:t> چهارم</a:t>
            </a:r>
            <a:endParaRPr lang="en-US" sz="1700" b="1" dirty="0" smtClean="0">
              <a:effectLst>
                <a:glow rad="101600">
                  <a:schemeClr val="accent3">
                    <a:satMod val="175000"/>
                    <a:alpha val="40000"/>
                  </a:schemeClr>
                </a:glow>
              </a:effectLst>
              <a:cs typeface="B Mitra" pitchFamily="2" charset="-78"/>
            </a:endParaRPr>
          </a:p>
          <a:p>
            <a:pPr algn="ctr"/>
            <a:r>
              <a:rPr lang="fa-IR" sz="1700" b="1" dirty="0" smtClean="0">
                <a:effectLst>
                  <a:glow rad="101600">
                    <a:schemeClr val="accent3">
                      <a:satMod val="175000"/>
                      <a:alpha val="40000"/>
                    </a:schemeClr>
                  </a:glow>
                </a:effectLst>
                <a:cs typeface="B Mitra" pitchFamily="2" charset="-78"/>
              </a:rPr>
              <a:t>ایجاد ارتباط</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67662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431943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9622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60505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324786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89067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53348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2176298"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181910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1319042"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a:off x="818976"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a:off x="317786"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12</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grpId="0"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par>
                                <p:cTn id="73" presetID="7" presetClass="entr" presetSubtype="8" fill="hold" grpId="0" nodeType="withEffect">
                                  <p:stCondLst>
                                    <p:cond delay="0"/>
                                  </p:stCondLst>
                                  <p:childTnLst>
                                    <p:set>
                                      <p:cBhvr>
                                        <p:cTn id="74" dur="1" fill="hold">
                                          <p:stCondLst>
                                            <p:cond delay="0"/>
                                          </p:stCondLst>
                                        </p:cTn>
                                        <p:tgtEl>
                                          <p:spTgt spid="19"/>
                                        </p:tgtEl>
                                        <p:attrNameLst>
                                          <p:attrName>style.visibility</p:attrName>
                                        </p:attrNameLst>
                                      </p:cBhvr>
                                      <p:to>
                                        <p:strVal val="visible"/>
                                      </p:to>
                                    </p:set>
                                    <p:anim calcmode="lin" valueType="num">
                                      <p:cBhvr additive="base">
                                        <p:cTn id="75" dur="1000" fill="hold"/>
                                        <p:tgtEl>
                                          <p:spTgt spid="19"/>
                                        </p:tgtEl>
                                        <p:attrNameLst>
                                          <p:attrName>ppt_x</p:attrName>
                                        </p:attrNameLst>
                                      </p:cBhvr>
                                      <p:tavLst>
                                        <p:tav tm="0">
                                          <p:val>
                                            <p:strVal val="0-#ppt_w/2"/>
                                          </p:val>
                                        </p:tav>
                                        <p:tav tm="100000">
                                          <p:val>
                                            <p:strVal val="#ppt_x"/>
                                          </p:val>
                                        </p:tav>
                                      </p:tavLst>
                                    </p:anim>
                                    <p:anim calcmode="lin" valueType="num">
                                      <p:cBhvr additive="base">
                                        <p:cTn id="76" dur="1000" fill="hold"/>
                                        <p:tgtEl>
                                          <p:spTgt spid="19"/>
                                        </p:tgtEl>
                                        <p:attrNameLst>
                                          <p:attrName>ppt_y</p:attrName>
                                        </p:attrNameLst>
                                      </p:cBhvr>
                                      <p:tavLst>
                                        <p:tav tm="0">
                                          <p:val>
                                            <p:strVal val="#ppt_y"/>
                                          </p:val>
                                        </p:tav>
                                        <p:tav tm="100000">
                                          <p:val>
                                            <p:strVal val="#ppt_y"/>
                                          </p:val>
                                        </p:tav>
                                      </p:tavLst>
                                    </p:anim>
                                  </p:childTnLst>
                                </p:cTn>
                              </p:par>
                            </p:childTnLst>
                          </p:cTn>
                        </p:par>
                        <p:par>
                          <p:cTn id="77" fill="hold">
                            <p:stCondLst>
                              <p:cond delay="2000"/>
                            </p:stCondLst>
                            <p:childTnLst>
                              <p:par>
                                <p:cTn id="78" presetID="10" presetClass="entr" presetSubtype="0" fill="hold" nodeType="afterEffect">
                                  <p:stCondLst>
                                    <p:cond delay="0"/>
                                  </p:stCondLst>
                                  <p:childTnLst>
                                    <p:set>
                                      <p:cBhvr>
                                        <p:cTn id="79" dur="1" fill="hold">
                                          <p:stCondLst>
                                            <p:cond delay="0"/>
                                          </p:stCondLst>
                                        </p:cTn>
                                        <p:tgtEl>
                                          <p:spTgt spid="30"/>
                                        </p:tgtEl>
                                        <p:attrNameLst>
                                          <p:attrName>style.visibility</p:attrName>
                                        </p:attrNameLst>
                                      </p:cBhvr>
                                      <p:to>
                                        <p:strVal val="visible"/>
                                      </p:to>
                                    </p:set>
                                    <p:animEffect transition="in" filter="fade">
                                      <p:cBhvr>
                                        <p:cTn id="80"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بسترهای مناسب، برای ایجاد ارتباط</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fa-IR" sz="2000" b="1" kern="1200" dirty="0" smtClean="0">
                          <a:solidFill>
                            <a:schemeClr val="tx1"/>
                          </a:solidFill>
                          <a:latin typeface="+mn-lt"/>
                          <a:ea typeface="+mn-ea"/>
                          <a:cs typeface="B Lotus" pitchFamily="2" charset="-78"/>
                        </a:rPr>
                        <a:t>مسجد  ،  مدرسه</a:t>
                      </a:r>
                      <a:r>
                        <a:rPr lang="fa-IR" sz="2000" b="1" kern="1200" baseline="0" dirty="0" smtClean="0">
                          <a:solidFill>
                            <a:schemeClr val="tx1"/>
                          </a:solidFill>
                          <a:latin typeface="+mn-lt"/>
                          <a:ea typeface="+mn-ea"/>
                          <a:cs typeface="B Lotus" pitchFamily="2" charset="-78"/>
                        </a:rPr>
                        <a:t>  ،  </a:t>
                      </a:r>
                      <a:r>
                        <a:rPr lang="fa-IR" sz="2000" b="1" kern="1200" dirty="0" smtClean="0">
                          <a:solidFill>
                            <a:schemeClr val="tx1"/>
                          </a:solidFill>
                          <a:latin typeface="+mn-lt"/>
                          <a:ea typeface="+mn-ea"/>
                          <a:cs typeface="B Lotus" pitchFamily="2" charset="-78"/>
                        </a:rPr>
                        <a:t>کوچه و خیابان</a:t>
                      </a:r>
                      <a:r>
                        <a:rPr lang="fa-IR" sz="2000" b="1" kern="1200" baseline="0" dirty="0" smtClean="0">
                          <a:solidFill>
                            <a:schemeClr val="tx1"/>
                          </a:solidFill>
                          <a:latin typeface="+mn-lt"/>
                          <a:ea typeface="+mn-ea"/>
                          <a:cs typeface="B Lotus" pitchFamily="2" charset="-78"/>
                        </a:rPr>
                        <a:t>  ،  </a:t>
                      </a:r>
                      <a:r>
                        <a:rPr lang="fa-IR" sz="2000" b="1" kern="1200" dirty="0" smtClean="0">
                          <a:solidFill>
                            <a:schemeClr val="tx1"/>
                          </a:solidFill>
                          <a:latin typeface="+mn-lt"/>
                          <a:ea typeface="+mn-ea"/>
                          <a:cs typeface="B Lotus" pitchFamily="2" charset="-78"/>
                        </a:rPr>
                        <a:t>کوه‏نوردی  ،</a:t>
                      </a:r>
                      <a:r>
                        <a:rPr lang="fa-IR" sz="2000" b="1" kern="1200" baseline="0" dirty="0" smtClean="0">
                          <a:solidFill>
                            <a:schemeClr val="tx1"/>
                          </a:solidFill>
                          <a:latin typeface="+mn-lt"/>
                          <a:ea typeface="+mn-ea"/>
                          <a:cs typeface="B Lotus" pitchFamily="2" charset="-78"/>
                        </a:rPr>
                        <a:t> </a:t>
                      </a:r>
                      <a:r>
                        <a:rPr lang="fa-IR" sz="2000" b="1" kern="1200" dirty="0" smtClean="0">
                          <a:solidFill>
                            <a:schemeClr val="tx1"/>
                          </a:solidFill>
                          <a:latin typeface="+mn-lt"/>
                          <a:ea typeface="+mn-ea"/>
                          <a:cs typeface="B Lotus" pitchFamily="2" charset="-78"/>
                        </a:rPr>
                        <a:t> اردو</a:t>
                      </a:r>
                      <a:endParaRPr lang="en-US" sz="2000" b="1" kern="1200" dirty="0" smtClean="0">
                        <a:solidFill>
                          <a:schemeClr val="tx1"/>
                        </a:solidFill>
                        <a:latin typeface="+mn-lt"/>
                        <a:ea typeface="+mn-ea"/>
                        <a:cs typeface="B Lotus" pitchFamily="2" charset="-78"/>
                      </a:endParaRPr>
                    </a:p>
                    <a:p>
                      <a:pPr>
                        <a:lnSpc>
                          <a:spcPct val="150000"/>
                        </a:lnSpc>
                      </a:pPr>
                      <a:r>
                        <a:rPr lang="ar-SA" sz="2000" b="1" kern="1200" dirty="0" smtClean="0">
                          <a:solidFill>
                            <a:schemeClr val="tx1"/>
                          </a:solidFill>
                          <a:latin typeface="+mn-lt"/>
                          <a:ea typeface="+mn-ea"/>
                          <a:cs typeface="B Lotus" pitchFamily="2" charset="-78"/>
                        </a:rPr>
                        <a:t>ورزش: شنا، فوتبال، والیبال، پارک و... </a:t>
                      </a:r>
                      <a:endParaRPr lang="fa-IR" sz="2000" b="1" kern="1200" dirty="0" smtClean="0">
                        <a:solidFill>
                          <a:schemeClr val="tx1"/>
                        </a:solidFill>
                        <a:latin typeface="+mn-lt"/>
                        <a:ea typeface="+mn-ea"/>
                        <a:cs typeface="B Lotus" pitchFamily="2" charset="-78"/>
                      </a:endParaRPr>
                    </a:p>
                    <a:p>
                      <a:pPr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موانع ایجاد ارتباط</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ar-SA" sz="2000" b="1" kern="1200" dirty="0" smtClean="0">
                          <a:solidFill>
                            <a:schemeClr val="tx1"/>
                          </a:solidFill>
                          <a:latin typeface="+mn-lt"/>
                          <a:ea typeface="+mn-ea"/>
                          <a:cs typeface="B Lotus" pitchFamily="2" charset="-78"/>
                        </a:rPr>
                        <a:t>الف) ظاهر سازی و خود نمایی:</a:t>
                      </a:r>
                      <a:endParaRPr lang="en-US" sz="2000" b="1" kern="1200" dirty="0" smtClean="0">
                        <a:solidFill>
                          <a:schemeClr val="tx1"/>
                        </a:solidFill>
                        <a:latin typeface="+mn-lt"/>
                        <a:ea typeface="+mn-ea"/>
                        <a:cs typeface="B Lotus" pitchFamily="2" charset="-78"/>
                      </a:endParaRPr>
                    </a:p>
                    <a:p>
                      <a:pPr lvl="1"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1.تعریف بیش از حدّ از خود</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r>
                        <a:rPr lang="fa-IR" sz="2000" b="0"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2</a:t>
                      </a: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.دست انداختن، مسخره کردن و تحقیر افراد</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3.عیب جویی:</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4.تندی ودرشتی کردن:</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5.سرزنش کردن و ناسزاگفتن</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6.انتقاد اوّلیّه و بی جا</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643438" y="139463"/>
            <a:ext cx="3357586"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چهارم / </a:t>
            </a:r>
            <a:r>
              <a:rPr lang="ar-SA" sz="1700" b="1" dirty="0" smtClean="0">
                <a:effectLst>
                  <a:glow rad="101600">
                    <a:schemeClr val="accent3">
                      <a:satMod val="175000"/>
                      <a:alpha val="40000"/>
                    </a:schemeClr>
                  </a:glow>
                </a:effectLst>
                <a:cs typeface="B Mitra" pitchFamily="2" charset="-78"/>
              </a:rPr>
              <a:t>اصل</a:t>
            </a:r>
            <a:r>
              <a:rPr lang="fa-IR" sz="1700" b="1" dirty="0" smtClean="0">
                <a:effectLst>
                  <a:glow rad="101600">
                    <a:schemeClr val="accent3">
                      <a:satMod val="175000"/>
                      <a:alpha val="40000"/>
                    </a:schemeClr>
                  </a:glow>
                </a:effectLst>
                <a:cs typeface="B Mitra" pitchFamily="2" charset="-78"/>
              </a:rPr>
              <a:t> چهارم</a:t>
            </a:r>
            <a:endParaRPr lang="en-US" sz="1700" b="1" dirty="0" smtClean="0">
              <a:effectLst>
                <a:glow rad="101600">
                  <a:schemeClr val="accent3">
                    <a:satMod val="175000"/>
                    <a:alpha val="40000"/>
                  </a:schemeClr>
                </a:glow>
              </a:effectLst>
              <a:cs typeface="B Mitra" pitchFamily="2" charset="-78"/>
            </a:endParaRPr>
          </a:p>
          <a:p>
            <a:pPr algn="ctr"/>
            <a:r>
              <a:rPr lang="fa-IR" sz="1700" b="1" dirty="0" smtClean="0">
                <a:effectLst>
                  <a:glow rad="101600">
                    <a:schemeClr val="accent3">
                      <a:satMod val="175000"/>
                      <a:alpha val="40000"/>
                    </a:schemeClr>
                  </a:glow>
                </a:effectLst>
                <a:cs typeface="B Mitra" pitchFamily="2" charset="-78"/>
              </a:rPr>
              <a:t>ایجاد ارتباط</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67662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431943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9622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60505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324786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89067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53348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217629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1819108"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1319042"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a:off x="818976"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a:off x="317786"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12</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par>
                                <p:cTn id="73" presetID="7" presetClass="entr" presetSubtype="8" fill="hold" nodeType="withEffect">
                                  <p:stCondLst>
                                    <p:cond delay="0"/>
                                  </p:stCondLst>
                                  <p:childTnLst>
                                    <p:set>
                                      <p:cBhvr>
                                        <p:cTn id="74" dur="1" fill="hold">
                                          <p:stCondLst>
                                            <p:cond delay="0"/>
                                          </p:stCondLst>
                                        </p:cTn>
                                        <p:tgtEl>
                                          <p:spTgt spid="19"/>
                                        </p:tgtEl>
                                        <p:attrNameLst>
                                          <p:attrName>style.visibility</p:attrName>
                                        </p:attrNameLst>
                                      </p:cBhvr>
                                      <p:to>
                                        <p:strVal val="visible"/>
                                      </p:to>
                                    </p:set>
                                    <p:anim calcmode="lin" valueType="num">
                                      <p:cBhvr additive="base">
                                        <p:cTn id="75" dur="1000" fill="hold"/>
                                        <p:tgtEl>
                                          <p:spTgt spid="19"/>
                                        </p:tgtEl>
                                        <p:attrNameLst>
                                          <p:attrName>ppt_x</p:attrName>
                                        </p:attrNameLst>
                                      </p:cBhvr>
                                      <p:tavLst>
                                        <p:tav tm="0">
                                          <p:val>
                                            <p:strVal val="0-#ppt_w/2"/>
                                          </p:val>
                                        </p:tav>
                                        <p:tav tm="100000">
                                          <p:val>
                                            <p:strVal val="#ppt_x"/>
                                          </p:val>
                                        </p:tav>
                                      </p:tavLst>
                                    </p:anim>
                                    <p:anim calcmode="lin" valueType="num">
                                      <p:cBhvr additive="base">
                                        <p:cTn id="76" dur="1000" fill="hold"/>
                                        <p:tgtEl>
                                          <p:spTgt spid="19"/>
                                        </p:tgtEl>
                                        <p:attrNameLst>
                                          <p:attrName>ppt_y</p:attrName>
                                        </p:attrNameLst>
                                      </p:cBhvr>
                                      <p:tavLst>
                                        <p:tav tm="0">
                                          <p:val>
                                            <p:strVal val="#ppt_y"/>
                                          </p:val>
                                        </p:tav>
                                        <p:tav tm="100000">
                                          <p:val>
                                            <p:strVal val="#ppt_y"/>
                                          </p:val>
                                        </p:tav>
                                      </p:tavLst>
                                    </p:anim>
                                  </p:childTnLst>
                                </p:cTn>
                              </p:par>
                            </p:childTnLst>
                          </p:cTn>
                        </p:par>
                        <p:par>
                          <p:cTn id="77" fill="hold">
                            <p:stCondLst>
                              <p:cond delay="2000"/>
                            </p:stCondLst>
                            <p:childTnLst>
                              <p:par>
                                <p:cTn id="78" presetID="10" presetClass="entr" presetSubtype="0" fill="hold" nodeType="afterEffect">
                                  <p:stCondLst>
                                    <p:cond delay="0"/>
                                  </p:stCondLst>
                                  <p:childTnLst>
                                    <p:set>
                                      <p:cBhvr>
                                        <p:cTn id="79" dur="1" fill="hold">
                                          <p:stCondLst>
                                            <p:cond delay="0"/>
                                          </p:stCondLst>
                                        </p:cTn>
                                        <p:tgtEl>
                                          <p:spTgt spid="30"/>
                                        </p:tgtEl>
                                        <p:attrNameLst>
                                          <p:attrName>style.visibility</p:attrName>
                                        </p:attrNameLst>
                                      </p:cBhvr>
                                      <p:to>
                                        <p:strVal val="visible"/>
                                      </p:to>
                                    </p:set>
                                    <p:animEffect transition="in" filter="fade">
                                      <p:cBhvr>
                                        <p:cTn id="80"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7.شرايط انتقاد سازنده</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buFont typeface="Wingdings" pitchFamily="2" charset="2"/>
                        <a:buChar char="§"/>
                      </a:pPr>
                      <a:r>
                        <a:rPr lang="fa-IR" sz="1800" b="1" kern="1200" dirty="0" smtClean="0">
                          <a:solidFill>
                            <a:schemeClr val="tx1"/>
                          </a:solidFill>
                          <a:latin typeface="+mn-lt"/>
                          <a:ea typeface="+mn-ea"/>
                          <a:cs typeface="B Lotus" pitchFamily="2" charset="-78"/>
                        </a:rPr>
                        <a:t>1. کوتاه ومفید باشد.</a:t>
                      </a:r>
                      <a:endParaRPr lang="en-US" sz="1800" b="1" kern="1200" dirty="0" smtClean="0">
                        <a:solidFill>
                          <a:schemeClr val="tx1"/>
                        </a:solidFill>
                        <a:latin typeface="+mn-lt"/>
                        <a:ea typeface="+mn-ea"/>
                        <a:cs typeface="B Lotus" pitchFamily="2" charset="-78"/>
                      </a:endParaRPr>
                    </a:p>
                    <a:p>
                      <a:pPr lvl="1" algn="just" rtl="1">
                        <a:lnSpc>
                          <a:spcPct val="150000"/>
                        </a:lnSpc>
                        <a:buFont typeface="Wingdings" pitchFamily="2" charset="2"/>
                        <a:buChar char="§"/>
                      </a:pPr>
                      <a:r>
                        <a:rPr lang="fa-IR" sz="1800" b="1" kern="1200" dirty="0" smtClean="0">
                          <a:solidFill>
                            <a:schemeClr val="tx1"/>
                          </a:solidFill>
                          <a:latin typeface="+mn-lt"/>
                          <a:ea typeface="+mn-ea"/>
                          <a:cs typeface="B Lotus" pitchFamily="2" charset="-78"/>
                        </a:rPr>
                        <a:t>2. زمان ومکان در نظر گرفته شود.</a:t>
                      </a:r>
                      <a:endParaRPr lang="en-US" sz="1800" b="1" kern="1200" dirty="0" smtClean="0">
                        <a:solidFill>
                          <a:schemeClr val="tx1"/>
                        </a:solidFill>
                        <a:latin typeface="+mn-lt"/>
                        <a:ea typeface="+mn-ea"/>
                        <a:cs typeface="B Lotus" pitchFamily="2" charset="-78"/>
                      </a:endParaRPr>
                    </a:p>
                    <a:p>
                      <a:pPr lvl="1" algn="just" rtl="1">
                        <a:lnSpc>
                          <a:spcPct val="150000"/>
                        </a:lnSpc>
                        <a:buFont typeface="Wingdings" pitchFamily="2" charset="2"/>
                        <a:buChar char="§"/>
                      </a:pPr>
                      <a:r>
                        <a:rPr lang="fa-IR" sz="1800" b="1" kern="1200" dirty="0" smtClean="0">
                          <a:solidFill>
                            <a:schemeClr val="tx1"/>
                          </a:solidFill>
                          <a:latin typeface="+mn-lt"/>
                          <a:ea typeface="+mn-ea"/>
                          <a:cs typeface="B Lotus" pitchFamily="2" charset="-78"/>
                        </a:rPr>
                        <a:t>3. حالت روحی وروانی فرد در نظر گرفته شود.</a:t>
                      </a:r>
                      <a:endParaRPr lang="en-US" sz="1800" b="1" kern="1200" dirty="0" smtClean="0">
                        <a:solidFill>
                          <a:schemeClr val="tx1"/>
                        </a:solidFill>
                        <a:latin typeface="+mn-lt"/>
                        <a:ea typeface="+mn-ea"/>
                        <a:cs typeface="B Lotus" pitchFamily="2" charset="-78"/>
                      </a:endParaRPr>
                    </a:p>
                    <a:p>
                      <a:pPr lvl="1" algn="just" rtl="1">
                        <a:lnSpc>
                          <a:spcPct val="150000"/>
                        </a:lnSpc>
                        <a:buFont typeface="Wingdings" pitchFamily="2" charset="2"/>
                        <a:buChar char="§"/>
                      </a:pPr>
                      <a:r>
                        <a:rPr lang="fa-IR" sz="1800" b="1" kern="1200" dirty="0" smtClean="0">
                          <a:solidFill>
                            <a:schemeClr val="tx1"/>
                          </a:solidFill>
                          <a:latin typeface="+mn-lt"/>
                          <a:ea typeface="+mn-ea"/>
                          <a:cs typeface="B Lotus" pitchFamily="2" charset="-78"/>
                        </a:rPr>
                        <a:t>4. پس از بيان نقاط قوّت صورت گیرد.</a:t>
                      </a:r>
                      <a:endParaRPr lang="en-US" sz="1800" b="1" kern="1200" dirty="0" smtClean="0">
                        <a:solidFill>
                          <a:schemeClr val="tx1"/>
                        </a:solidFill>
                        <a:latin typeface="+mn-lt"/>
                        <a:ea typeface="+mn-ea"/>
                        <a:cs typeface="B Lotus" pitchFamily="2" charset="-78"/>
                      </a:endParaRPr>
                    </a:p>
                    <a:p>
                      <a:pPr lvl="1" algn="just" rtl="1">
                        <a:lnSpc>
                          <a:spcPct val="150000"/>
                        </a:lnSpc>
                        <a:buFont typeface="Wingdings" pitchFamily="2" charset="2"/>
                        <a:buChar char="§"/>
                      </a:pPr>
                      <a:r>
                        <a:rPr lang="fa-IR" sz="1800" b="1" kern="1200" dirty="0" smtClean="0">
                          <a:solidFill>
                            <a:schemeClr val="tx1"/>
                          </a:solidFill>
                          <a:latin typeface="+mn-lt"/>
                          <a:ea typeface="+mn-ea"/>
                          <a:cs typeface="B Lotus" pitchFamily="2" charset="-78"/>
                        </a:rPr>
                        <a:t>5. تفاوت‏های فردی در نظر گرفته شود.</a:t>
                      </a:r>
                      <a:endParaRPr lang="en-US" sz="1800" b="1" kern="1200" dirty="0" smtClean="0">
                        <a:solidFill>
                          <a:schemeClr val="tx1"/>
                        </a:solidFill>
                        <a:latin typeface="+mn-lt"/>
                        <a:ea typeface="+mn-ea"/>
                        <a:cs typeface="B Lotus" pitchFamily="2" charset="-78"/>
                      </a:endParaRPr>
                    </a:p>
                    <a:p>
                      <a:pPr lvl="1" algn="just" rtl="1">
                        <a:lnSpc>
                          <a:spcPct val="150000"/>
                        </a:lnSpc>
                        <a:buFont typeface="Wingdings" pitchFamily="2" charset="2"/>
                        <a:buChar char="§"/>
                      </a:pPr>
                      <a:r>
                        <a:rPr lang="fa-IR" sz="1800" b="1" kern="1200" dirty="0" smtClean="0">
                          <a:solidFill>
                            <a:schemeClr val="tx1"/>
                          </a:solidFill>
                          <a:latin typeface="+mn-lt"/>
                          <a:ea typeface="+mn-ea"/>
                          <a:cs typeface="B Lotus" pitchFamily="2" charset="-78"/>
                        </a:rPr>
                        <a:t>6. همراه با همدلی باشد.</a:t>
                      </a:r>
                      <a:endParaRPr lang="en-US" sz="1800" b="1" kern="1200" dirty="0" smtClean="0">
                        <a:solidFill>
                          <a:schemeClr val="tx1"/>
                        </a:solidFill>
                        <a:latin typeface="+mn-lt"/>
                        <a:ea typeface="+mn-ea"/>
                        <a:cs typeface="B Lotus" pitchFamily="2" charset="-78"/>
                      </a:endParaRPr>
                    </a:p>
                    <a:p>
                      <a:pPr lvl="1" algn="just" rtl="1">
                        <a:lnSpc>
                          <a:spcPct val="150000"/>
                        </a:lnSpc>
                        <a:buFont typeface="Wingdings" pitchFamily="2" charset="2"/>
                        <a:buChar char="§"/>
                      </a:pPr>
                      <a:r>
                        <a:rPr lang="fa-IR" sz="1800" b="1" kern="1200" dirty="0" smtClean="0">
                          <a:solidFill>
                            <a:schemeClr val="tx1"/>
                          </a:solidFill>
                          <a:latin typeface="+mn-lt"/>
                          <a:ea typeface="+mn-ea"/>
                          <a:cs typeface="B Lotus" pitchFamily="2" charset="-78"/>
                        </a:rPr>
                        <a:t>7. بدون واسطه وحضوری باشد.</a:t>
                      </a:r>
                      <a:endParaRPr lang="en-US" sz="1800" b="1" kern="1200" dirty="0" smtClean="0">
                        <a:solidFill>
                          <a:schemeClr val="tx1"/>
                        </a:solidFill>
                        <a:latin typeface="+mn-lt"/>
                        <a:ea typeface="+mn-ea"/>
                        <a:cs typeface="B Lotus" pitchFamily="2" charset="-78"/>
                      </a:endParaRPr>
                    </a:p>
                    <a:p>
                      <a:pPr lvl="1" algn="just" rtl="1">
                        <a:lnSpc>
                          <a:spcPct val="150000"/>
                        </a:lnSpc>
                        <a:buFont typeface="Wingdings" pitchFamily="2" charset="2"/>
                        <a:buChar char="§"/>
                      </a:pPr>
                      <a:r>
                        <a:rPr lang="fa-IR" sz="1800" b="1" kern="1200" dirty="0" smtClean="0">
                          <a:solidFill>
                            <a:schemeClr val="tx1"/>
                          </a:solidFill>
                          <a:latin typeface="+mn-lt"/>
                          <a:ea typeface="+mn-ea"/>
                          <a:cs typeface="B Lotus" pitchFamily="2" charset="-78"/>
                        </a:rPr>
                        <a:t>8. مخفیانه باشد.</a:t>
                      </a:r>
                      <a:endParaRPr lang="en-US" sz="1800" b="1" kern="1200" dirty="0" smtClean="0">
                        <a:solidFill>
                          <a:schemeClr val="tx1"/>
                        </a:solidFill>
                        <a:latin typeface="+mn-lt"/>
                        <a:ea typeface="+mn-ea"/>
                        <a:cs typeface="B Lotus" pitchFamily="2" charset="-78"/>
                      </a:endParaRPr>
                    </a:p>
                    <a:p>
                      <a:pPr lvl="1" algn="just" rtl="1">
                        <a:lnSpc>
                          <a:spcPct val="150000"/>
                        </a:lnSpc>
                        <a:buFont typeface="Wingdings" pitchFamily="2" charset="2"/>
                        <a:buChar char="§"/>
                      </a:pPr>
                      <a:r>
                        <a:rPr lang="fa-IR" sz="1800" b="1" kern="1200" dirty="0" smtClean="0">
                          <a:solidFill>
                            <a:schemeClr val="tx1"/>
                          </a:solidFill>
                          <a:latin typeface="+mn-lt"/>
                          <a:ea typeface="+mn-ea"/>
                          <a:cs typeface="B Lotus" pitchFamily="2" charset="-78"/>
                        </a:rPr>
                        <a:t>9. انتقاد كننده، خودش خوب و بد را بفهمد.</a:t>
                      </a:r>
                      <a:endParaRPr lang="en-US" sz="1800" b="1" kern="1200" dirty="0" smtClean="0">
                        <a:solidFill>
                          <a:schemeClr val="tx1"/>
                        </a:solidFill>
                        <a:latin typeface="+mn-lt"/>
                        <a:ea typeface="+mn-ea"/>
                        <a:cs typeface="B Lotus" pitchFamily="2" charset="-78"/>
                      </a:endParaRPr>
                    </a:p>
                    <a:p>
                      <a:pPr lvl="1" algn="just" rtl="1">
                        <a:lnSpc>
                          <a:spcPct val="150000"/>
                        </a:lnSpc>
                        <a:buFont typeface="Wingdings" pitchFamily="2" charset="2"/>
                        <a:buChar char="§"/>
                      </a:pPr>
                      <a:r>
                        <a:rPr lang="fa-IR" sz="1800" b="1" kern="1200" dirty="0" smtClean="0">
                          <a:solidFill>
                            <a:schemeClr val="tx1"/>
                          </a:solidFill>
                          <a:latin typeface="+mn-lt"/>
                          <a:ea typeface="+mn-ea"/>
                          <a:cs typeface="B Lotus" pitchFamily="2" charset="-78"/>
                        </a:rPr>
                        <a:t>10. انتقاد تحقيرآميز نباشد.</a:t>
                      </a:r>
                      <a:endParaRPr lang="en-US" sz="1800" b="1" kern="1200" dirty="0" smtClean="0">
                        <a:solidFill>
                          <a:schemeClr val="tx1"/>
                        </a:solidFill>
                        <a:latin typeface="+mn-lt"/>
                        <a:ea typeface="+mn-ea"/>
                        <a:cs typeface="B Lotus" pitchFamily="2" charset="-78"/>
                      </a:endParaRPr>
                    </a:p>
                    <a:p>
                      <a:pPr lvl="1" algn="just" rtl="1">
                        <a:lnSpc>
                          <a:spcPct val="150000"/>
                        </a:lnSpc>
                        <a:buFont typeface="Wingdings" pitchFamily="2" charset="2"/>
                        <a:buChar char="§"/>
                      </a:pPr>
                      <a:r>
                        <a:rPr lang="fa-IR" sz="1800" b="1" kern="1200" dirty="0" smtClean="0">
                          <a:solidFill>
                            <a:schemeClr val="tx1"/>
                          </a:solidFill>
                          <a:latin typeface="+mn-lt"/>
                          <a:ea typeface="+mn-ea"/>
                          <a:cs typeface="B Lotus" pitchFamily="2" charset="-78"/>
                        </a:rPr>
                        <a:t>11. انتقاد به صورت نگرش شخصی بیان شود.به عنوان مثال مربّی، اين‏گونه بگوید:به نظر من چنین است؛ به نظر مي‏رسد كار شما نادرست باشد.</a:t>
                      </a:r>
                      <a:endParaRPr lang="en-US" sz="18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643438" y="139463"/>
            <a:ext cx="3357586"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چهارم / </a:t>
            </a:r>
            <a:r>
              <a:rPr lang="ar-SA" sz="1700" b="1" dirty="0" smtClean="0">
                <a:effectLst>
                  <a:glow rad="101600">
                    <a:schemeClr val="accent3">
                      <a:satMod val="175000"/>
                      <a:alpha val="40000"/>
                    </a:schemeClr>
                  </a:glow>
                </a:effectLst>
                <a:cs typeface="B Mitra" pitchFamily="2" charset="-78"/>
              </a:rPr>
              <a:t>اصل</a:t>
            </a:r>
            <a:r>
              <a:rPr lang="fa-IR" sz="1700" b="1" dirty="0" smtClean="0">
                <a:effectLst>
                  <a:glow rad="101600">
                    <a:schemeClr val="accent3">
                      <a:satMod val="175000"/>
                      <a:alpha val="40000"/>
                    </a:schemeClr>
                  </a:glow>
                </a:effectLst>
                <a:cs typeface="B Mitra" pitchFamily="2" charset="-78"/>
              </a:rPr>
              <a:t> چهارم</a:t>
            </a:r>
            <a:endParaRPr lang="en-US" sz="1700" b="1" dirty="0" smtClean="0">
              <a:effectLst>
                <a:glow rad="101600">
                  <a:schemeClr val="accent3">
                    <a:satMod val="175000"/>
                    <a:alpha val="40000"/>
                  </a:schemeClr>
                </a:glow>
              </a:effectLst>
              <a:cs typeface="B Mitra" pitchFamily="2" charset="-78"/>
            </a:endParaRPr>
          </a:p>
          <a:p>
            <a:pPr algn="ctr"/>
            <a:r>
              <a:rPr lang="fa-IR" sz="1700" b="1" dirty="0" smtClean="0">
                <a:effectLst>
                  <a:glow rad="101600">
                    <a:schemeClr val="accent3">
                      <a:satMod val="175000"/>
                      <a:alpha val="40000"/>
                    </a:schemeClr>
                  </a:glow>
                </a:effectLst>
                <a:cs typeface="B Mitra" pitchFamily="2" charset="-78"/>
              </a:rPr>
              <a:t>ایجاد ارتباط</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67662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431943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9622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60505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324786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89067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53348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217629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181910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1319042" y="285728"/>
            <a:ext cx="468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a:off x="818976"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a:off x="317786"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12</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par>
                                <p:cTn id="73" presetID="7" presetClass="entr" presetSubtype="8" fill="hold" nodeType="withEffect">
                                  <p:stCondLst>
                                    <p:cond delay="0"/>
                                  </p:stCondLst>
                                  <p:childTnLst>
                                    <p:set>
                                      <p:cBhvr>
                                        <p:cTn id="74" dur="1" fill="hold">
                                          <p:stCondLst>
                                            <p:cond delay="0"/>
                                          </p:stCondLst>
                                        </p:cTn>
                                        <p:tgtEl>
                                          <p:spTgt spid="19"/>
                                        </p:tgtEl>
                                        <p:attrNameLst>
                                          <p:attrName>style.visibility</p:attrName>
                                        </p:attrNameLst>
                                      </p:cBhvr>
                                      <p:to>
                                        <p:strVal val="visible"/>
                                      </p:to>
                                    </p:set>
                                    <p:anim calcmode="lin" valueType="num">
                                      <p:cBhvr additive="base">
                                        <p:cTn id="75" dur="1000" fill="hold"/>
                                        <p:tgtEl>
                                          <p:spTgt spid="19"/>
                                        </p:tgtEl>
                                        <p:attrNameLst>
                                          <p:attrName>ppt_x</p:attrName>
                                        </p:attrNameLst>
                                      </p:cBhvr>
                                      <p:tavLst>
                                        <p:tav tm="0">
                                          <p:val>
                                            <p:strVal val="0-#ppt_w/2"/>
                                          </p:val>
                                        </p:tav>
                                        <p:tav tm="100000">
                                          <p:val>
                                            <p:strVal val="#ppt_x"/>
                                          </p:val>
                                        </p:tav>
                                      </p:tavLst>
                                    </p:anim>
                                    <p:anim calcmode="lin" valueType="num">
                                      <p:cBhvr additive="base">
                                        <p:cTn id="76" dur="1000" fill="hold"/>
                                        <p:tgtEl>
                                          <p:spTgt spid="19"/>
                                        </p:tgtEl>
                                        <p:attrNameLst>
                                          <p:attrName>ppt_y</p:attrName>
                                        </p:attrNameLst>
                                      </p:cBhvr>
                                      <p:tavLst>
                                        <p:tav tm="0">
                                          <p:val>
                                            <p:strVal val="#ppt_y"/>
                                          </p:val>
                                        </p:tav>
                                        <p:tav tm="100000">
                                          <p:val>
                                            <p:strVal val="#ppt_y"/>
                                          </p:val>
                                        </p:tav>
                                      </p:tavLst>
                                    </p:anim>
                                  </p:childTnLst>
                                </p:cTn>
                              </p:par>
                            </p:childTnLst>
                          </p:cTn>
                        </p:par>
                        <p:par>
                          <p:cTn id="77" fill="hold">
                            <p:stCondLst>
                              <p:cond delay="2000"/>
                            </p:stCondLst>
                            <p:childTnLst>
                              <p:par>
                                <p:cTn id="78" presetID="10" presetClass="entr" presetSubtype="0" fill="hold" nodeType="afterEffect">
                                  <p:stCondLst>
                                    <p:cond delay="0"/>
                                  </p:stCondLst>
                                  <p:childTnLst>
                                    <p:set>
                                      <p:cBhvr>
                                        <p:cTn id="79" dur="1" fill="hold">
                                          <p:stCondLst>
                                            <p:cond delay="0"/>
                                          </p:stCondLst>
                                        </p:cTn>
                                        <p:tgtEl>
                                          <p:spTgt spid="30"/>
                                        </p:tgtEl>
                                        <p:attrNameLst>
                                          <p:attrName>style.visibility</p:attrName>
                                        </p:attrNameLst>
                                      </p:cBhvr>
                                      <p:to>
                                        <p:strVal val="visible"/>
                                      </p:to>
                                    </p:set>
                                    <p:animEffect transition="in" filter="fade">
                                      <p:cBhvr>
                                        <p:cTn id="80"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50000"/>
                        </a:lnSpc>
                      </a:pPr>
                      <a:r>
                        <a:rPr lang="ar-SA"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نكات مهم: </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0" rtl="1">
                        <a:lnSpc>
                          <a:spcPct val="150000"/>
                        </a:lnSpc>
                      </a:pPr>
                      <a:r>
                        <a:rPr lang="fa-IR" sz="1800" b="1" kern="1200" dirty="0" smtClean="0">
                          <a:solidFill>
                            <a:schemeClr val="tx1"/>
                          </a:solidFill>
                          <a:latin typeface="+mn-lt"/>
                          <a:ea typeface="+mn-ea"/>
                          <a:cs typeface="B Lotus" pitchFamily="2" charset="-78"/>
                        </a:rPr>
                        <a:t>انتقاد سازنده با عيب‌جويي، تفاوت جوهري دارد؛ زيرا، هدف از انتقاد سازنده، اصلاح و تكريم شخصیّت مخاطب است؛ در حالي كه هدف از عيب‌جويي، تحقير شخصیّت مخاطب است.</a:t>
                      </a:r>
                      <a:endParaRPr lang="en-US" sz="1800" b="1" kern="1200" dirty="0" smtClean="0">
                        <a:solidFill>
                          <a:schemeClr val="tx1"/>
                        </a:solidFill>
                        <a:latin typeface="+mn-lt"/>
                        <a:ea typeface="+mn-ea"/>
                        <a:cs typeface="B Lotus" pitchFamily="2" charset="-78"/>
                      </a:endParaRPr>
                    </a:p>
                    <a:p>
                      <a:pPr rtl="1">
                        <a:lnSpc>
                          <a:spcPct val="150000"/>
                        </a:lnSpc>
                        <a:buFontTx/>
                        <a:buChar char="-"/>
                      </a:pPr>
                      <a:r>
                        <a:rPr lang="fa-IR" sz="1800" b="1" kern="1200" dirty="0" smtClean="0">
                          <a:solidFill>
                            <a:schemeClr val="tx1"/>
                          </a:solidFill>
                          <a:latin typeface="+mn-lt"/>
                          <a:ea typeface="+mn-ea"/>
                          <a:cs typeface="B Lotus" pitchFamily="2" charset="-78"/>
                        </a:rPr>
                        <a:t>بعضی‏ها انتقاد ناپذيرند و به گونه‏اي نمايشي، آن را مي‏پذيرند كه نشان مي‏دهد واقعاً انتقاد را قبول نكرده‏اند.</a:t>
                      </a:r>
                    </a:p>
                    <a:p>
                      <a:pPr rtl="1">
                        <a:lnSpc>
                          <a:spcPct val="150000"/>
                        </a:lnSpc>
                      </a:pPr>
                      <a:r>
                        <a:rPr lang="ar-SA"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8.نگرش منفی</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fa-IR" sz="1800" b="1" kern="1200" dirty="0" smtClean="0">
                          <a:solidFill>
                            <a:schemeClr val="tx1"/>
                          </a:solidFill>
                          <a:latin typeface="+mn-lt"/>
                          <a:ea typeface="+mn-ea"/>
                          <a:cs typeface="B Lotus" pitchFamily="2" charset="-78"/>
                        </a:rPr>
                        <a:t> مراد، نگرش منفي به مقدّسات است،چه از طرف مخاطب باشد،و چه از طرف مربّی، «هر دو حالت»، عامل بر هم زدن ارتباط است.</a:t>
                      </a:r>
                      <a:endParaRPr lang="en-US" sz="1800" b="1" kern="1200" dirty="0" smtClean="0">
                        <a:solidFill>
                          <a:schemeClr val="tx1"/>
                        </a:solidFill>
                        <a:latin typeface="+mn-lt"/>
                        <a:ea typeface="+mn-ea"/>
                        <a:cs typeface="B Lotus" pitchFamily="2" charset="-78"/>
                      </a:endParaRPr>
                    </a:p>
                    <a:p>
                      <a:pPr rtl="1">
                        <a:lnSpc>
                          <a:spcPct val="150000"/>
                        </a:lnSpc>
                      </a:pPr>
                      <a:r>
                        <a:rPr lang="ar-SA"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9.علّت‏گذاری در رفتار (قضاوت عجولانه)</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ar-SA"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10.تعریف بي‏جا همراه با ارزیابی</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ar-SA"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11.گفت وگوی آمرانه وتحکّمی:</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ar-SA"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12.طرح سؤال‏های زیاد ونامناسب (پرسشگری منفی) </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fa-IR"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13</a:t>
                      </a:r>
                      <a:r>
                        <a:rPr lang="ar-SA"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.نصیحت وموعظه‏ی بیش از حدّ وبدون رعایت شرایط آن</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643438" y="139463"/>
            <a:ext cx="3357586"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چهارم / </a:t>
            </a:r>
            <a:r>
              <a:rPr lang="ar-SA" sz="1700" b="1" dirty="0" smtClean="0">
                <a:effectLst>
                  <a:glow rad="101600">
                    <a:schemeClr val="accent3">
                      <a:satMod val="175000"/>
                      <a:alpha val="40000"/>
                    </a:schemeClr>
                  </a:glow>
                </a:effectLst>
                <a:cs typeface="B Mitra" pitchFamily="2" charset="-78"/>
              </a:rPr>
              <a:t>اصل</a:t>
            </a:r>
            <a:r>
              <a:rPr lang="fa-IR" sz="1700" b="1" dirty="0" smtClean="0">
                <a:effectLst>
                  <a:glow rad="101600">
                    <a:schemeClr val="accent3">
                      <a:satMod val="175000"/>
                      <a:alpha val="40000"/>
                    </a:schemeClr>
                  </a:glow>
                </a:effectLst>
                <a:cs typeface="B Mitra" pitchFamily="2" charset="-78"/>
              </a:rPr>
              <a:t> چهارم</a:t>
            </a:r>
            <a:endParaRPr lang="en-US" sz="1700" b="1" dirty="0" smtClean="0">
              <a:effectLst>
                <a:glow rad="101600">
                  <a:schemeClr val="accent3">
                    <a:satMod val="175000"/>
                    <a:alpha val="40000"/>
                  </a:schemeClr>
                </a:glow>
              </a:effectLst>
              <a:cs typeface="B Mitra" pitchFamily="2" charset="-78"/>
            </a:endParaRPr>
          </a:p>
          <a:p>
            <a:pPr algn="ctr"/>
            <a:r>
              <a:rPr lang="fa-IR" sz="1700" b="1" dirty="0" smtClean="0">
                <a:effectLst>
                  <a:glow rad="101600">
                    <a:schemeClr val="accent3">
                      <a:satMod val="175000"/>
                      <a:alpha val="40000"/>
                    </a:schemeClr>
                  </a:glow>
                </a:effectLst>
                <a:cs typeface="B Mitra" pitchFamily="2" charset="-78"/>
              </a:rPr>
              <a:t>ایجاد ارتباط</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67662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431943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9622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60505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324786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89067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53348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217629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181910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1319042"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a:off x="818976" y="285728"/>
            <a:ext cx="468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a:off x="317786"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12</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grpId="0"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par>
                                <p:cTn id="73" presetID="7" presetClass="entr" presetSubtype="8" fill="hold" grpId="0" nodeType="withEffect">
                                  <p:stCondLst>
                                    <p:cond delay="0"/>
                                  </p:stCondLst>
                                  <p:childTnLst>
                                    <p:set>
                                      <p:cBhvr>
                                        <p:cTn id="74" dur="1" fill="hold">
                                          <p:stCondLst>
                                            <p:cond delay="0"/>
                                          </p:stCondLst>
                                        </p:cTn>
                                        <p:tgtEl>
                                          <p:spTgt spid="19"/>
                                        </p:tgtEl>
                                        <p:attrNameLst>
                                          <p:attrName>style.visibility</p:attrName>
                                        </p:attrNameLst>
                                      </p:cBhvr>
                                      <p:to>
                                        <p:strVal val="visible"/>
                                      </p:to>
                                    </p:set>
                                    <p:anim calcmode="lin" valueType="num">
                                      <p:cBhvr additive="base">
                                        <p:cTn id="75" dur="1000" fill="hold"/>
                                        <p:tgtEl>
                                          <p:spTgt spid="19"/>
                                        </p:tgtEl>
                                        <p:attrNameLst>
                                          <p:attrName>ppt_x</p:attrName>
                                        </p:attrNameLst>
                                      </p:cBhvr>
                                      <p:tavLst>
                                        <p:tav tm="0">
                                          <p:val>
                                            <p:strVal val="0-#ppt_w/2"/>
                                          </p:val>
                                        </p:tav>
                                        <p:tav tm="100000">
                                          <p:val>
                                            <p:strVal val="#ppt_x"/>
                                          </p:val>
                                        </p:tav>
                                      </p:tavLst>
                                    </p:anim>
                                    <p:anim calcmode="lin" valueType="num">
                                      <p:cBhvr additive="base">
                                        <p:cTn id="76" dur="1000" fill="hold"/>
                                        <p:tgtEl>
                                          <p:spTgt spid="19"/>
                                        </p:tgtEl>
                                        <p:attrNameLst>
                                          <p:attrName>ppt_y</p:attrName>
                                        </p:attrNameLst>
                                      </p:cBhvr>
                                      <p:tavLst>
                                        <p:tav tm="0">
                                          <p:val>
                                            <p:strVal val="#ppt_y"/>
                                          </p:val>
                                        </p:tav>
                                        <p:tav tm="100000">
                                          <p:val>
                                            <p:strVal val="#ppt_y"/>
                                          </p:val>
                                        </p:tav>
                                      </p:tavLst>
                                    </p:anim>
                                  </p:childTnLst>
                                </p:cTn>
                              </p:par>
                            </p:childTnLst>
                          </p:cTn>
                        </p:par>
                        <p:par>
                          <p:cTn id="77" fill="hold">
                            <p:stCondLst>
                              <p:cond delay="2000"/>
                            </p:stCondLst>
                            <p:childTnLst>
                              <p:par>
                                <p:cTn id="78" presetID="10" presetClass="entr" presetSubtype="0" fill="hold" nodeType="afterEffect">
                                  <p:stCondLst>
                                    <p:cond delay="0"/>
                                  </p:stCondLst>
                                  <p:childTnLst>
                                    <p:set>
                                      <p:cBhvr>
                                        <p:cTn id="79" dur="1" fill="hold">
                                          <p:stCondLst>
                                            <p:cond delay="0"/>
                                          </p:stCondLst>
                                        </p:cTn>
                                        <p:tgtEl>
                                          <p:spTgt spid="30"/>
                                        </p:tgtEl>
                                        <p:attrNameLst>
                                          <p:attrName>style.visibility</p:attrName>
                                        </p:attrNameLst>
                                      </p:cBhvr>
                                      <p:to>
                                        <p:strVal val="visible"/>
                                      </p:to>
                                    </p:set>
                                    <p:animEffect transition="in" filter="fade">
                                      <p:cBhvr>
                                        <p:cTn id="80"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50000"/>
                        </a:lnSpc>
                      </a:pPr>
                      <a:r>
                        <a:rPr lang="ar-SA"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14.بی‌تفاوت بودن و اجتناب از نگرانی‌های مخاطب</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r>
                        <a:rPr lang="fa-IR" sz="1600" b="1" kern="1200" dirty="0" smtClean="0">
                          <a:solidFill>
                            <a:schemeClr val="tx1"/>
                          </a:solidFill>
                          <a:latin typeface="+mn-lt"/>
                          <a:ea typeface="+mn-ea"/>
                          <a:cs typeface="B Lotus" pitchFamily="2" charset="-78"/>
                        </a:rPr>
                        <a:t>الف) منحرف ساختن مسیر بحث از طریق حواس پرتی:</a:t>
                      </a:r>
                      <a:endParaRPr lang="en-US" sz="1600" b="1" kern="1200" dirty="0" smtClean="0">
                        <a:solidFill>
                          <a:schemeClr val="tx1"/>
                        </a:solidFill>
                        <a:latin typeface="+mn-lt"/>
                        <a:ea typeface="+mn-ea"/>
                        <a:cs typeface="B Lotus" pitchFamily="2" charset="-78"/>
                      </a:endParaRPr>
                    </a:p>
                    <a:p>
                      <a:pPr lvl="1" rtl="1">
                        <a:lnSpc>
                          <a:spcPct val="150000"/>
                        </a:lnSpc>
                      </a:pPr>
                      <a:r>
                        <a:rPr lang="fa-IR" sz="1600" b="1" kern="1200" dirty="0" smtClean="0">
                          <a:solidFill>
                            <a:schemeClr val="tx1"/>
                          </a:solidFill>
                          <a:latin typeface="+mn-lt"/>
                          <a:ea typeface="+mn-ea"/>
                          <a:cs typeface="B Lotus" pitchFamily="2" charset="-78"/>
                        </a:rPr>
                        <a:t>ب) بحث منطقی برای متقاعد کردن، بدون در نظر گرفتن عوامل </a:t>
                      </a:r>
                      <a:endParaRPr lang="en-US" sz="1600" b="1" kern="1200" dirty="0" smtClean="0">
                        <a:solidFill>
                          <a:schemeClr val="tx1"/>
                        </a:solidFill>
                        <a:latin typeface="+mn-lt"/>
                        <a:ea typeface="+mn-ea"/>
                        <a:cs typeface="B Lotus" pitchFamily="2" charset="-78"/>
                      </a:endParaRPr>
                    </a:p>
                    <a:p>
                      <a:pPr lvl="1" rtl="1">
                        <a:lnSpc>
                          <a:spcPct val="150000"/>
                        </a:lnSpc>
                      </a:pPr>
                      <a:r>
                        <a:rPr lang="fa-IR" sz="1600" b="1" kern="1200" dirty="0" smtClean="0">
                          <a:solidFill>
                            <a:schemeClr val="tx1"/>
                          </a:solidFill>
                          <a:latin typeface="+mn-lt"/>
                          <a:ea typeface="+mn-ea"/>
                          <a:cs typeface="B Lotus" pitchFamily="2" charset="-78"/>
                        </a:rPr>
                        <a:t>ج) اطمینان آفرینی‌های بی‏جا وبدون دلیل</a:t>
                      </a:r>
                      <a:endParaRPr lang="en-US" sz="1600" b="1" kern="1200" dirty="0" smtClean="0">
                        <a:solidFill>
                          <a:schemeClr val="tx1"/>
                        </a:solidFill>
                        <a:latin typeface="+mn-lt"/>
                        <a:ea typeface="+mn-ea"/>
                        <a:cs typeface="B Lotus" pitchFamily="2" charset="-78"/>
                      </a:endParaRPr>
                    </a:p>
                    <a:p>
                      <a:pPr rtl="1">
                        <a:lnSpc>
                          <a:spcPct val="150000"/>
                        </a:lnSpc>
                      </a:pPr>
                      <a:r>
                        <a:rPr lang="ar-SA"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15.بی‏عدالتی وتبعیض</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r>
                        <a:rPr lang="fa-IR" sz="1600" b="1" kern="1200" dirty="0" smtClean="0">
                          <a:solidFill>
                            <a:schemeClr val="tx1"/>
                          </a:solidFill>
                          <a:latin typeface="+mn-lt"/>
                          <a:ea typeface="+mn-ea"/>
                          <a:cs typeface="B Lotus" pitchFamily="2" charset="-78"/>
                        </a:rPr>
                        <a:t>الف) احساس حقارت</a:t>
                      </a:r>
                      <a:endParaRPr lang="en-US" sz="1600" b="1" kern="1200" dirty="0" smtClean="0">
                        <a:solidFill>
                          <a:schemeClr val="tx1"/>
                        </a:solidFill>
                        <a:latin typeface="+mn-lt"/>
                        <a:ea typeface="+mn-ea"/>
                        <a:cs typeface="B Lotus" pitchFamily="2" charset="-78"/>
                      </a:endParaRPr>
                    </a:p>
                    <a:p>
                      <a:pPr lvl="1" rtl="1">
                        <a:lnSpc>
                          <a:spcPct val="150000"/>
                        </a:lnSpc>
                      </a:pPr>
                      <a:r>
                        <a:rPr lang="fa-IR" sz="1600" b="1" kern="1200" dirty="0" smtClean="0">
                          <a:solidFill>
                            <a:schemeClr val="tx1"/>
                          </a:solidFill>
                          <a:latin typeface="+mn-lt"/>
                          <a:ea typeface="+mn-ea"/>
                          <a:cs typeface="B Lotus" pitchFamily="2" charset="-78"/>
                        </a:rPr>
                        <a:t>ب) ایجاد حسادت</a:t>
                      </a:r>
                      <a:endParaRPr lang="en-US" sz="1600" b="1" kern="1200" dirty="0" smtClean="0">
                        <a:solidFill>
                          <a:schemeClr val="tx1"/>
                        </a:solidFill>
                        <a:latin typeface="+mn-lt"/>
                        <a:ea typeface="+mn-ea"/>
                        <a:cs typeface="B Lotus" pitchFamily="2" charset="-78"/>
                      </a:endParaRPr>
                    </a:p>
                    <a:p>
                      <a:pPr lvl="1" rtl="1">
                        <a:lnSpc>
                          <a:spcPct val="150000"/>
                        </a:lnSpc>
                      </a:pPr>
                      <a:r>
                        <a:rPr lang="fa-IR" sz="1600" b="1" kern="1200" dirty="0" smtClean="0">
                          <a:solidFill>
                            <a:schemeClr val="tx1"/>
                          </a:solidFill>
                          <a:latin typeface="+mn-lt"/>
                          <a:ea typeface="+mn-ea"/>
                          <a:cs typeface="B Lotus" pitchFamily="2" charset="-78"/>
                        </a:rPr>
                        <a:t>ج) ایجاد دشمنی</a:t>
                      </a:r>
                      <a:endParaRPr lang="en-US" sz="1600" b="1" kern="1200" dirty="0" smtClean="0">
                        <a:solidFill>
                          <a:schemeClr val="tx1"/>
                        </a:solidFill>
                        <a:latin typeface="+mn-lt"/>
                        <a:ea typeface="+mn-ea"/>
                        <a:cs typeface="B Lotus" pitchFamily="2" charset="-78"/>
                      </a:endParaRPr>
                    </a:p>
                    <a:p>
                      <a:pPr lvl="1" rtl="1">
                        <a:lnSpc>
                          <a:spcPct val="150000"/>
                        </a:lnSpc>
                      </a:pPr>
                      <a:r>
                        <a:rPr lang="fa-IR" sz="1600" b="1" kern="1200" dirty="0" smtClean="0">
                          <a:solidFill>
                            <a:schemeClr val="tx1"/>
                          </a:solidFill>
                          <a:latin typeface="+mn-lt"/>
                          <a:ea typeface="+mn-ea"/>
                          <a:cs typeface="B Lotus" pitchFamily="2" charset="-78"/>
                        </a:rPr>
                        <a:t>د) بداموزی و الگوبرداری منفی</a:t>
                      </a:r>
                    </a:p>
                    <a:p>
                      <a:pPr rtl="1">
                        <a:lnSpc>
                          <a:spcPct val="150000"/>
                        </a:lnSpc>
                      </a:pPr>
                      <a:r>
                        <a:rPr lang="ar-SA"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16.جرّوبحث و مراء</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r>
                        <a:rPr lang="fa-IR" sz="1600" b="1" kern="1200" dirty="0" smtClean="0">
                          <a:solidFill>
                            <a:schemeClr val="tx1"/>
                          </a:solidFill>
                          <a:latin typeface="+mn-lt"/>
                          <a:ea typeface="+mn-ea"/>
                          <a:cs typeface="B Lotus" pitchFamily="2" charset="-78"/>
                        </a:rPr>
                        <a:t>الف) از بین رفتن آبرو ومروّت انسان</a:t>
                      </a:r>
                      <a:endParaRPr lang="en-US" sz="1600" b="1" kern="1200" dirty="0" smtClean="0">
                        <a:solidFill>
                          <a:schemeClr val="tx1"/>
                        </a:solidFill>
                        <a:latin typeface="+mn-lt"/>
                        <a:ea typeface="+mn-ea"/>
                        <a:cs typeface="B Lotus" pitchFamily="2" charset="-78"/>
                      </a:endParaRPr>
                    </a:p>
                    <a:p>
                      <a:pPr lvl="1" rtl="1">
                        <a:lnSpc>
                          <a:spcPct val="150000"/>
                        </a:lnSpc>
                      </a:pPr>
                      <a:r>
                        <a:rPr lang="fa-IR" sz="1600" b="1" kern="1200" dirty="0" smtClean="0">
                          <a:solidFill>
                            <a:schemeClr val="tx1"/>
                          </a:solidFill>
                          <a:latin typeface="+mn-lt"/>
                          <a:ea typeface="+mn-ea"/>
                          <a:cs typeface="B Lotus" pitchFamily="2" charset="-78"/>
                        </a:rPr>
                        <a:t>ب) همراه شدن با نادانان و تباه ساختن برادران</a:t>
                      </a:r>
                      <a:endParaRPr lang="en-US" sz="1600" b="1" kern="1200" dirty="0" smtClean="0">
                        <a:solidFill>
                          <a:schemeClr val="tx1"/>
                        </a:solidFill>
                        <a:latin typeface="+mn-lt"/>
                        <a:ea typeface="+mn-ea"/>
                        <a:cs typeface="B Lotus" pitchFamily="2" charset="-78"/>
                      </a:endParaRPr>
                    </a:p>
                    <a:p>
                      <a:pPr lvl="1" rtl="1">
                        <a:lnSpc>
                          <a:spcPct val="150000"/>
                        </a:lnSpc>
                      </a:pPr>
                      <a:r>
                        <a:rPr lang="fa-IR" sz="1600" b="1" kern="1200" dirty="0" smtClean="0">
                          <a:solidFill>
                            <a:schemeClr val="tx1"/>
                          </a:solidFill>
                          <a:latin typeface="+mn-lt"/>
                          <a:ea typeface="+mn-ea"/>
                          <a:cs typeface="B Lotus" pitchFamily="2" charset="-78"/>
                        </a:rPr>
                        <a:t>ج) ایجاد دشمنی</a:t>
                      </a:r>
                      <a:endParaRPr lang="en-US" sz="1600" b="1" kern="1200" dirty="0" smtClean="0">
                        <a:solidFill>
                          <a:schemeClr val="tx1"/>
                        </a:solidFill>
                        <a:latin typeface="+mn-lt"/>
                        <a:ea typeface="+mn-ea"/>
                        <a:cs typeface="B Lotus" pitchFamily="2" charset="-78"/>
                      </a:endParaRPr>
                    </a:p>
                    <a:p>
                      <a:pPr lvl="1" rtl="1">
                        <a:lnSpc>
                          <a:spcPct val="150000"/>
                        </a:lnSpc>
                      </a:pPr>
                      <a:r>
                        <a:rPr lang="fa-IR" sz="1600" b="1" kern="1200" dirty="0" smtClean="0">
                          <a:solidFill>
                            <a:schemeClr val="tx1"/>
                          </a:solidFill>
                          <a:latin typeface="+mn-lt"/>
                          <a:ea typeface="+mn-ea"/>
                          <a:cs typeface="B Lotus" pitchFamily="2" charset="-78"/>
                        </a:rPr>
                        <a:t>د) نفاق و دورویی</a:t>
                      </a:r>
                      <a:endParaRPr lang="en-US" sz="1600" b="1" kern="1200" dirty="0" smtClean="0">
                        <a:solidFill>
                          <a:schemeClr val="tx1"/>
                        </a:solidFill>
                        <a:latin typeface="+mn-lt"/>
                        <a:ea typeface="+mn-ea"/>
                        <a:cs typeface="B Lotus" pitchFamily="2" charset="-78"/>
                      </a:endParaRPr>
                    </a:p>
                    <a:p>
                      <a:pPr rtl="1">
                        <a:lnSpc>
                          <a:spcPct val="150000"/>
                        </a:lnSpc>
                      </a:pPr>
                      <a:r>
                        <a:rPr lang="ar-SA" sz="1800" b="1" kern="1200" dirty="0" smtClean="0">
                          <a:solidFill>
                            <a:schemeClr val="tx1"/>
                          </a:solidFill>
                          <a:latin typeface="+mn-lt"/>
                          <a:ea typeface="+mn-ea"/>
                          <a:cs typeface="B Lotus" pitchFamily="2" charset="-78"/>
                        </a:rPr>
                        <a:t>17.خجالت دادن مخاطب</a:t>
                      </a:r>
                      <a:endParaRPr lang="en-US" sz="1800" b="1"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643438" y="139463"/>
            <a:ext cx="3357586"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چهارم / </a:t>
            </a:r>
            <a:r>
              <a:rPr lang="ar-SA" sz="1700" b="1" dirty="0" smtClean="0">
                <a:effectLst>
                  <a:glow rad="101600">
                    <a:schemeClr val="accent3">
                      <a:satMod val="175000"/>
                      <a:alpha val="40000"/>
                    </a:schemeClr>
                  </a:glow>
                </a:effectLst>
                <a:cs typeface="B Mitra" pitchFamily="2" charset="-78"/>
              </a:rPr>
              <a:t>اصل</a:t>
            </a:r>
            <a:r>
              <a:rPr lang="fa-IR" sz="1700" b="1" dirty="0" smtClean="0">
                <a:effectLst>
                  <a:glow rad="101600">
                    <a:schemeClr val="accent3">
                      <a:satMod val="175000"/>
                      <a:alpha val="40000"/>
                    </a:schemeClr>
                  </a:glow>
                </a:effectLst>
                <a:cs typeface="B Mitra" pitchFamily="2" charset="-78"/>
              </a:rPr>
              <a:t> چهارم</a:t>
            </a:r>
            <a:endParaRPr lang="en-US" sz="1700" b="1" dirty="0" smtClean="0">
              <a:effectLst>
                <a:glow rad="101600">
                  <a:schemeClr val="accent3">
                    <a:satMod val="175000"/>
                    <a:alpha val="40000"/>
                  </a:schemeClr>
                </a:glow>
              </a:effectLst>
              <a:cs typeface="B Mitra" pitchFamily="2" charset="-78"/>
            </a:endParaRPr>
          </a:p>
          <a:p>
            <a:pPr algn="ctr"/>
            <a:r>
              <a:rPr lang="fa-IR" sz="1700" b="1" dirty="0" smtClean="0">
                <a:effectLst>
                  <a:glow rad="101600">
                    <a:schemeClr val="accent3">
                      <a:satMod val="175000"/>
                      <a:alpha val="40000"/>
                    </a:schemeClr>
                  </a:glow>
                </a:effectLst>
                <a:cs typeface="B Mitra" pitchFamily="2" charset="-78"/>
              </a:rPr>
              <a:t>ایجاد ارتباط</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67662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431943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9622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60505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324786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89067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53348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217629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181910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1319042"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a:off x="818976" y="285728"/>
            <a:ext cx="468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a:off x="317786" y="285728"/>
            <a:ext cx="468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12</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grpId="0"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par>
                                <p:cTn id="73" presetID="7" presetClass="entr" presetSubtype="8" fill="hold" grpId="0" nodeType="withEffect">
                                  <p:stCondLst>
                                    <p:cond delay="0"/>
                                  </p:stCondLst>
                                  <p:childTnLst>
                                    <p:set>
                                      <p:cBhvr>
                                        <p:cTn id="74" dur="1" fill="hold">
                                          <p:stCondLst>
                                            <p:cond delay="0"/>
                                          </p:stCondLst>
                                        </p:cTn>
                                        <p:tgtEl>
                                          <p:spTgt spid="19"/>
                                        </p:tgtEl>
                                        <p:attrNameLst>
                                          <p:attrName>style.visibility</p:attrName>
                                        </p:attrNameLst>
                                      </p:cBhvr>
                                      <p:to>
                                        <p:strVal val="visible"/>
                                      </p:to>
                                    </p:set>
                                    <p:anim calcmode="lin" valueType="num">
                                      <p:cBhvr additive="base">
                                        <p:cTn id="75" dur="1000" fill="hold"/>
                                        <p:tgtEl>
                                          <p:spTgt spid="19"/>
                                        </p:tgtEl>
                                        <p:attrNameLst>
                                          <p:attrName>ppt_x</p:attrName>
                                        </p:attrNameLst>
                                      </p:cBhvr>
                                      <p:tavLst>
                                        <p:tav tm="0">
                                          <p:val>
                                            <p:strVal val="0-#ppt_w/2"/>
                                          </p:val>
                                        </p:tav>
                                        <p:tav tm="100000">
                                          <p:val>
                                            <p:strVal val="#ppt_x"/>
                                          </p:val>
                                        </p:tav>
                                      </p:tavLst>
                                    </p:anim>
                                    <p:anim calcmode="lin" valueType="num">
                                      <p:cBhvr additive="base">
                                        <p:cTn id="76" dur="1000" fill="hold"/>
                                        <p:tgtEl>
                                          <p:spTgt spid="19"/>
                                        </p:tgtEl>
                                        <p:attrNameLst>
                                          <p:attrName>ppt_y</p:attrName>
                                        </p:attrNameLst>
                                      </p:cBhvr>
                                      <p:tavLst>
                                        <p:tav tm="0">
                                          <p:val>
                                            <p:strVal val="#ppt_y"/>
                                          </p:val>
                                        </p:tav>
                                        <p:tav tm="100000">
                                          <p:val>
                                            <p:strVal val="#ppt_y"/>
                                          </p:val>
                                        </p:tav>
                                      </p:tavLst>
                                    </p:anim>
                                  </p:childTnLst>
                                </p:cTn>
                              </p:par>
                            </p:childTnLst>
                          </p:cTn>
                        </p:par>
                        <p:par>
                          <p:cTn id="77" fill="hold">
                            <p:stCondLst>
                              <p:cond delay="2000"/>
                            </p:stCondLst>
                            <p:childTnLst>
                              <p:par>
                                <p:cTn id="78" presetID="10" presetClass="entr" presetSubtype="0" fill="hold" nodeType="afterEffect">
                                  <p:stCondLst>
                                    <p:cond delay="0"/>
                                  </p:stCondLst>
                                  <p:childTnLst>
                                    <p:set>
                                      <p:cBhvr>
                                        <p:cTn id="79" dur="1" fill="hold">
                                          <p:stCondLst>
                                            <p:cond delay="0"/>
                                          </p:stCondLst>
                                        </p:cTn>
                                        <p:tgtEl>
                                          <p:spTgt spid="30"/>
                                        </p:tgtEl>
                                        <p:attrNameLst>
                                          <p:attrName>style.visibility</p:attrName>
                                        </p:attrNameLst>
                                      </p:cBhvr>
                                      <p:to>
                                        <p:strVal val="visible"/>
                                      </p:to>
                                    </p:set>
                                    <p:animEffect transition="in" filter="fade">
                                      <p:cBhvr>
                                        <p:cTn id="80"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3" cstate="print">
            <a:lum/>
          </a:blip>
          <a:srcRect/>
          <a:stretch>
            <a:fillRect/>
          </a:stretch>
        </a:blipFill>
        <a:effectLst/>
      </p:bgPr>
    </p:bg>
    <p:spTree>
      <p:nvGrpSpPr>
        <p:cNvPr id="1" name=""/>
        <p:cNvGrpSpPr/>
        <p:nvPr/>
      </p:nvGrpSpPr>
      <p:grpSpPr>
        <a:xfrm>
          <a:off x="0" y="0"/>
          <a:ext cx="0" cy="0"/>
          <a:chOff x="0" y="0"/>
          <a:chExt cx="0" cy="0"/>
        </a:xfrm>
      </p:grpSpPr>
      <p:pic>
        <p:nvPicPr>
          <p:cNvPr id="2" name="Picture 3"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a:off x="4357686" y="2143116"/>
            <a:ext cx="4286280" cy="714380"/>
          </a:xfrm>
          <a:prstGeom prst="rect">
            <a:avLst/>
          </a:prstGeom>
          <a:noFill/>
        </p:spPr>
      </p:pic>
      <p:pic>
        <p:nvPicPr>
          <p:cNvPr id="3074" name="Picture 2" descr="G:\ramezan 1390\pic - file\bais\b1.jpg">
            <a:hlinkClick r:id="rId5" action="ppaction://hlinksldjump">
              <a:snd r:embed="rId6" name="thbad.wav"/>
            </a:hlinkClick>
            <a:hlinkHover r:id="" action="ppaction://noaction">
              <a:snd r:embed="rId7" name="0.wav"/>
            </a:hlinkHover>
          </p:cNvPr>
          <p:cNvPicPr>
            <a:picLocks noChangeAspect="1" noChangeArrowheads="1"/>
          </p:cNvPicPr>
          <p:nvPr/>
        </p:nvPicPr>
        <p:blipFill>
          <a:blip r:embed="rId8"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6" name="thbad.wav"/>
            </a:hlinkClick>
            <a:hlinkHover r:id="" action="ppaction://noaction">
              <a:snd r:embed="rId7" name="0.wav"/>
            </a:hlinkHover>
          </p:cNvPr>
          <p:cNvPicPr>
            <a:picLocks noChangeAspect="1" noChangeArrowheads="1"/>
          </p:cNvPicPr>
          <p:nvPr/>
        </p:nvPicPr>
        <p:blipFill>
          <a:blip r:embed="rId9" cstate="print"/>
          <a:srcRect/>
          <a:stretch>
            <a:fillRect/>
          </a:stretch>
        </p:blipFill>
        <p:spPr bwMode="auto">
          <a:xfrm>
            <a:off x="8358214" y="214290"/>
            <a:ext cx="450000" cy="450000"/>
          </a:xfrm>
          <a:prstGeom prst="rect">
            <a:avLst/>
          </a:prstGeom>
          <a:noFill/>
        </p:spPr>
      </p:pic>
      <p:sp>
        <p:nvSpPr>
          <p:cNvPr id="22" name="TextBox 21"/>
          <p:cNvSpPr txBox="1"/>
          <p:nvPr/>
        </p:nvSpPr>
        <p:spPr>
          <a:xfrm>
            <a:off x="3500430" y="285728"/>
            <a:ext cx="2143140" cy="515526"/>
          </a:xfrm>
          <a:prstGeom prst="rect">
            <a:avLst/>
          </a:prstGeom>
          <a:noFill/>
        </p:spPr>
        <p:txBody>
          <a:bodyPr wrap="square" rtlCol="1">
            <a:spAutoFit/>
          </a:bodyPr>
          <a:lstStyle/>
          <a:p>
            <a:pPr algn="ctr">
              <a:lnSpc>
                <a:spcPct val="150000"/>
              </a:lnSpc>
            </a:pPr>
            <a:r>
              <a:rPr lang="fa-IR" sz="2000" b="1" dirty="0" smtClean="0">
                <a:effectLst>
                  <a:glow rad="139700">
                    <a:schemeClr val="accent1">
                      <a:satMod val="175000"/>
                      <a:alpha val="40000"/>
                    </a:schemeClr>
                  </a:glow>
                </a:effectLst>
                <a:cs typeface="B Titr" pitchFamily="2" charset="-78"/>
              </a:rPr>
              <a:t>فصل اوّل : اصول</a:t>
            </a:r>
          </a:p>
        </p:txBody>
      </p:sp>
      <p:sp>
        <p:nvSpPr>
          <p:cNvPr id="14" name="TextBox 13"/>
          <p:cNvSpPr txBox="1"/>
          <p:nvPr/>
        </p:nvSpPr>
        <p:spPr>
          <a:xfrm>
            <a:off x="5953729" y="2263703"/>
            <a:ext cx="1094195" cy="473206"/>
          </a:xfrm>
          <a:prstGeom prst="rect">
            <a:avLst/>
          </a:prstGeom>
          <a:noFill/>
        </p:spPr>
        <p:txBody>
          <a:bodyPr wrap="square" rtlCol="1" anchor="ctr">
            <a:spAutoFit/>
          </a:bodyPr>
          <a:lstStyle/>
          <a:p>
            <a:pPr algn="ctr">
              <a:lnSpc>
                <a:spcPct val="150000"/>
              </a:lnSpc>
            </a:pPr>
            <a:r>
              <a:rPr lang="fa-IR" sz="1600" b="1" dirty="0" smtClean="0">
                <a:effectLst/>
                <a:cs typeface="B Mitra" pitchFamily="2" charset="-78"/>
              </a:rPr>
              <a:t>اصول</a:t>
            </a:r>
            <a:r>
              <a:rPr lang="fa-IR" b="1" dirty="0" smtClean="0">
                <a:effectLst/>
                <a:cs typeface="B Mitra" pitchFamily="2" charset="-78"/>
              </a:rPr>
              <a:t> </a:t>
            </a:r>
            <a:endParaRPr lang="fa-IR" b="1" dirty="0">
              <a:effectLst/>
              <a:cs typeface="B Mitra" pitchFamily="2" charset="-78"/>
            </a:endParaRPr>
          </a:p>
        </p:txBody>
      </p:sp>
      <p:pic>
        <p:nvPicPr>
          <p:cNvPr id="32" name="Picture 3"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a:off x="4357686" y="2857496"/>
            <a:ext cx="4286280" cy="714380"/>
          </a:xfrm>
          <a:prstGeom prst="rect">
            <a:avLst/>
          </a:prstGeom>
          <a:noFill/>
        </p:spPr>
      </p:pic>
      <p:pic>
        <p:nvPicPr>
          <p:cNvPr id="33" name="Picture 3"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a:off x="4357686" y="3571876"/>
            <a:ext cx="4286280" cy="714380"/>
          </a:xfrm>
          <a:prstGeom prst="rect">
            <a:avLst/>
          </a:prstGeom>
          <a:noFill/>
        </p:spPr>
      </p:pic>
      <p:pic>
        <p:nvPicPr>
          <p:cNvPr id="34" name="Picture 3"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a:off x="4357686" y="4286256"/>
            <a:ext cx="4286280" cy="714380"/>
          </a:xfrm>
          <a:prstGeom prst="rect">
            <a:avLst/>
          </a:prstGeom>
          <a:noFill/>
        </p:spPr>
      </p:pic>
      <p:pic>
        <p:nvPicPr>
          <p:cNvPr id="35" name="Picture 3"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a:off x="571472" y="2500306"/>
            <a:ext cx="4286280" cy="714380"/>
          </a:xfrm>
          <a:prstGeom prst="rect">
            <a:avLst/>
          </a:prstGeom>
          <a:noFill/>
        </p:spPr>
      </p:pic>
      <p:pic>
        <p:nvPicPr>
          <p:cNvPr id="37" name="Picture 3"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a:off x="571472" y="3214686"/>
            <a:ext cx="4286280" cy="714380"/>
          </a:xfrm>
          <a:prstGeom prst="rect">
            <a:avLst/>
          </a:prstGeom>
          <a:noFill/>
        </p:spPr>
      </p:pic>
      <p:pic>
        <p:nvPicPr>
          <p:cNvPr id="38" name="Picture 3"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a:off x="571472" y="3929066"/>
            <a:ext cx="4286280" cy="714380"/>
          </a:xfrm>
          <a:prstGeom prst="rect">
            <a:avLst/>
          </a:prstGeom>
          <a:noFill/>
        </p:spPr>
      </p:pic>
      <p:pic>
        <p:nvPicPr>
          <p:cNvPr id="39" name="Picture 3"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a:off x="571472" y="4643446"/>
            <a:ext cx="4286280" cy="714380"/>
          </a:xfrm>
          <a:prstGeom prst="rect">
            <a:avLst/>
          </a:prstGeom>
          <a:noFill/>
        </p:spPr>
      </p:pic>
      <p:sp>
        <p:nvSpPr>
          <p:cNvPr id="40" name="TextBox 39"/>
          <p:cNvSpPr txBox="1"/>
          <p:nvPr/>
        </p:nvSpPr>
        <p:spPr>
          <a:xfrm>
            <a:off x="4750596" y="2983854"/>
            <a:ext cx="3500461" cy="430887"/>
          </a:xfrm>
          <a:prstGeom prst="rect">
            <a:avLst/>
          </a:prstGeom>
          <a:noFill/>
        </p:spPr>
        <p:txBody>
          <a:bodyPr wrap="square" rtlCol="1" anchor="ctr">
            <a:spAutoFit/>
          </a:bodyPr>
          <a:lstStyle/>
          <a:p>
            <a:pPr algn="ctr">
              <a:lnSpc>
                <a:spcPct val="150000"/>
              </a:lnSpc>
            </a:pPr>
            <a:r>
              <a:rPr lang="ar-SA" sz="1600" b="1" dirty="0" smtClean="0">
                <a:effectLst/>
                <a:cs typeface="B Mitra" pitchFamily="2" charset="-78"/>
              </a:rPr>
              <a:t>اصل</a:t>
            </a:r>
            <a:r>
              <a:rPr lang="fa-IR" sz="1600" b="1" dirty="0" smtClean="0">
                <a:effectLst/>
                <a:cs typeface="B Mitra" pitchFamily="2" charset="-78"/>
              </a:rPr>
              <a:t> </a:t>
            </a:r>
            <a:r>
              <a:rPr lang="ar-SA" sz="1600" b="1" dirty="0" smtClean="0">
                <a:effectLst/>
                <a:cs typeface="B Mitra" pitchFamily="2" charset="-78"/>
              </a:rPr>
              <a:t>اوّل</a:t>
            </a:r>
            <a:r>
              <a:rPr lang="en-US" sz="1600" b="1" dirty="0" smtClean="0">
                <a:effectLst/>
                <a:cs typeface="B Mitra" pitchFamily="2" charset="-78"/>
              </a:rPr>
              <a:t> :</a:t>
            </a:r>
            <a:r>
              <a:rPr lang="ar-SA" sz="1600" b="1" dirty="0" smtClean="0">
                <a:effectLst/>
                <a:cs typeface="B Mitra" pitchFamily="2" charset="-78"/>
              </a:rPr>
              <a:t>استمداد</a:t>
            </a:r>
            <a:r>
              <a:rPr lang="en-US" sz="1600" b="1" dirty="0" smtClean="0">
                <a:effectLst/>
                <a:cs typeface="B Mitra" pitchFamily="2" charset="-78"/>
              </a:rPr>
              <a:t> </a:t>
            </a:r>
            <a:r>
              <a:rPr lang="ar-SA" sz="1600" b="1" dirty="0" smtClean="0">
                <a:effectLst/>
                <a:cs typeface="B Mitra" pitchFamily="2" charset="-78"/>
              </a:rPr>
              <a:t>ازخدا</a:t>
            </a:r>
            <a:r>
              <a:rPr lang="en-US" sz="1600" b="1" dirty="0" smtClean="0">
                <a:effectLst/>
                <a:cs typeface="B Mitra" pitchFamily="2" charset="-78"/>
              </a:rPr>
              <a:t> </a:t>
            </a:r>
            <a:r>
              <a:rPr lang="ar-SA" sz="1600" b="1" dirty="0" smtClean="0">
                <a:effectLst/>
                <a:cs typeface="B Mitra" pitchFamily="2" charset="-78"/>
              </a:rPr>
              <a:t>و</a:t>
            </a:r>
            <a:r>
              <a:rPr lang="fa-IR" sz="1600" b="1" dirty="0" smtClean="0">
                <a:effectLst/>
                <a:cs typeface="B Mitra" pitchFamily="2" charset="-78"/>
              </a:rPr>
              <a:t> ت</a:t>
            </a:r>
            <a:r>
              <a:rPr lang="ar-SA" sz="1600" b="1" dirty="0" smtClean="0">
                <a:effectLst/>
                <a:cs typeface="B Mitra" pitchFamily="2" charset="-78"/>
              </a:rPr>
              <a:t>وسّل</a:t>
            </a:r>
            <a:r>
              <a:rPr lang="en-US" sz="1600" b="1" dirty="0" smtClean="0">
                <a:effectLst/>
                <a:cs typeface="B Mitra" pitchFamily="2" charset="-78"/>
              </a:rPr>
              <a:t> </a:t>
            </a:r>
            <a:r>
              <a:rPr lang="ar-SA" sz="1600" b="1" dirty="0" smtClean="0">
                <a:effectLst/>
                <a:cs typeface="B Mitra" pitchFamily="2" charset="-78"/>
              </a:rPr>
              <a:t>به</a:t>
            </a:r>
            <a:r>
              <a:rPr lang="en-US" sz="1600" b="1" dirty="0" smtClean="0">
                <a:effectLst/>
                <a:cs typeface="B Mitra" pitchFamily="2" charset="-78"/>
              </a:rPr>
              <a:t> </a:t>
            </a:r>
            <a:r>
              <a:rPr lang="ar-SA" sz="1600" b="1" dirty="0" smtClean="0">
                <a:effectLst/>
                <a:cs typeface="B Mitra" pitchFamily="2" charset="-78"/>
              </a:rPr>
              <a:t>اهل‌بی</a:t>
            </a:r>
            <a:r>
              <a:rPr lang="fa-IR" sz="1600" b="1" dirty="0" smtClean="0">
                <a:effectLst/>
                <a:cs typeface="B Mitra" pitchFamily="2" charset="-78"/>
              </a:rPr>
              <a:t>ت(ع)</a:t>
            </a:r>
            <a:endParaRPr lang="fa-IR" sz="1600" b="1" dirty="0">
              <a:effectLst/>
              <a:cs typeface="B Mitra" pitchFamily="2" charset="-78"/>
            </a:endParaRPr>
          </a:p>
        </p:txBody>
      </p:sp>
      <p:sp>
        <p:nvSpPr>
          <p:cNvPr id="41" name="TextBox 40"/>
          <p:cNvSpPr txBox="1"/>
          <p:nvPr/>
        </p:nvSpPr>
        <p:spPr>
          <a:xfrm>
            <a:off x="5179223" y="3698234"/>
            <a:ext cx="2643206" cy="430887"/>
          </a:xfrm>
          <a:prstGeom prst="rect">
            <a:avLst/>
          </a:prstGeom>
          <a:noFill/>
        </p:spPr>
        <p:txBody>
          <a:bodyPr wrap="square" rtlCol="1" anchor="ctr">
            <a:spAutoFit/>
          </a:bodyPr>
          <a:lstStyle/>
          <a:p>
            <a:pPr algn="ctr">
              <a:lnSpc>
                <a:spcPct val="150000"/>
              </a:lnSpc>
            </a:pPr>
            <a:r>
              <a:rPr lang="ar-SA" sz="1600" b="1" dirty="0" smtClean="0">
                <a:effectLst/>
                <a:cs typeface="B Mitra" pitchFamily="2" charset="-78"/>
              </a:rPr>
              <a:t>اصل</a:t>
            </a:r>
            <a:r>
              <a:rPr lang="fa-IR" sz="1600" b="1" dirty="0" smtClean="0">
                <a:effectLst/>
                <a:cs typeface="B Mitra" pitchFamily="2" charset="-78"/>
              </a:rPr>
              <a:t> دوم : شناخت مخاطب</a:t>
            </a:r>
            <a:endParaRPr lang="fa-IR" sz="1600" b="1" dirty="0">
              <a:effectLst/>
              <a:cs typeface="B Mitra" pitchFamily="2" charset="-78"/>
            </a:endParaRPr>
          </a:p>
        </p:txBody>
      </p:sp>
      <p:sp>
        <p:nvSpPr>
          <p:cNvPr id="42" name="TextBox 41"/>
          <p:cNvSpPr txBox="1"/>
          <p:nvPr/>
        </p:nvSpPr>
        <p:spPr>
          <a:xfrm>
            <a:off x="4929190" y="4412614"/>
            <a:ext cx="3143272" cy="430887"/>
          </a:xfrm>
          <a:prstGeom prst="rect">
            <a:avLst/>
          </a:prstGeom>
          <a:noFill/>
        </p:spPr>
        <p:txBody>
          <a:bodyPr wrap="square" rtlCol="1" anchor="ctr">
            <a:spAutoFit/>
          </a:bodyPr>
          <a:lstStyle/>
          <a:p>
            <a:pPr algn="ctr">
              <a:lnSpc>
                <a:spcPct val="150000"/>
              </a:lnSpc>
            </a:pPr>
            <a:r>
              <a:rPr lang="ar-SA" sz="1600" b="1" dirty="0" smtClean="0">
                <a:effectLst/>
                <a:cs typeface="B Mitra" pitchFamily="2" charset="-78"/>
              </a:rPr>
              <a:t>اصل</a:t>
            </a:r>
            <a:r>
              <a:rPr lang="fa-IR" sz="1600" b="1" dirty="0" smtClean="0">
                <a:effectLst/>
                <a:cs typeface="B Mitra" pitchFamily="2" charset="-78"/>
              </a:rPr>
              <a:t> سوم : توانایی ها و تفاوت های فردی</a:t>
            </a:r>
            <a:endParaRPr lang="fa-IR" sz="1600" b="1" dirty="0">
              <a:effectLst/>
              <a:cs typeface="B Mitra" pitchFamily="2" charset="-78"/>
            </a:endParaRPr>
          </a:p>
        </p:txBody>
      </p:sp>
      <p:sp>
        <p:nvSpPr>
          <p:cNvPr id="43" name="TextBox 42"/>
          <p:cNvSpPr txBox="1"/>
          <p:nvPr/>
        </p:nvSpPr>
        <p:spPr>
          <a:xfrm>
            <a:off x="1393009" y="2642053"/>
            <a:ext cx="2643206" cy="430887"/>
          </a:xfrm>
          <a:prstGeom prst="rect">
            <a:avLst/>
          </a:prstGeom>
          <a:noFill/>
        </p:spPr>
        <p:txBody>
          <a:bodyPr wrap="square" rtlCol="1" anchor="ctr">
            <a:spAutoFit/>
          </a:bodyPr>
          <a:lstStyle/>
          <a:p>
            <a:pPr algn="ctr">
              <a:lnSpc>
                <a:spcPct val="150000"/>
              </a:lnSpc>
            </a:pPr>
            <a:r>
              <a:rPr lang="ar-SA" sz="1600" b="1" dirty="0" smtClean="0">
                <a:effectLst/>
                <a:cs typeface="B Mitra" pitchFamily="2" charset="-78"/>
              </a:rPr>
              <a:t>اصل</a:t>
            </a:r>
            <a:r>
              <a:rPr lang="fa-IR" sz="1600" b="1" dirty="0" smtClean="0">
                <a:effectLst/>
                <a:cs typeface="B Mitra" pitchFamily="2" charset="-78"/>
              </a:rPr>
              <a:t> چهارم : ایجاد ارتباط</a:t>
            </a:r>
            <a:endParaRPr lang="fa-IR" sz="1600" b="1" dirty="0">
              <a:effectLst/>
              <a:cs typeface="B Mitra" pitchFamily="2" charset="-78"/>
            </a:endParaRPr>
          </a:p>
        </p:txBody>
      </p:sp>
      <p:sp>
        <p:nvSpPr>
          <p:cNvPr id="44" name="TextBox 43">
            <a:hlinkClick r:id="rId10" action="ppaction://hlinksldjump">
              <a:snd r:embed="rId6" name="thbad.wav"/>
            </a:hlinkClick>
            <a:hlinkHover r:id="" action="ppaction://noaction">
              <a:snd r:embed="rId7" name="0.wav"/>
            </a:hlinkHover>
          </p:cNvPr>
          <p:cNvSpPr txBox="1"/>
          <p:nvPr/>
        </p:nvSpPr>
        <p:spPr>
          <a:xfrm>
            <a:off x="1393009" y="3356433"/>
            <a:ext cx="2643206" cy="430887"/>
          </a:xfrm>
          <a:prstGeom prst="rect">
            <a:avLst/>
          </a:prstGeom>
          <a:noFill/>
        </p:spPr>
        <p:txBody>
          <a:bodyPr wrap="square" rtlCol="1" anchor="ctr">
            <a:spAutoFit/>
          </a:bodyPr>
          <a:lstStyle/>
          <a:p>
            <a:pPr algn="ctr">
              <a:lnSpc>
                <a:spcPct val="150000"/>
              </a:lnSpc>
            </a:pPr>
            <a:r>
              <a:rPr lang="ar-SA" sz="1600" b="1" dirty="0" smtClean="0">
                <a:effectLst>
                  <a:glow rad="101600">
                    <a:schemeClr val="accent3">
                      <a:satMod val="175000"/>
                      <a:alpha val="40000"/>
                    </a:schemeClr>
                  </a:glow>
                </a:effectLst>
                <a:cs typeface="B Mitra" pitchFamily="2" charset="-78"/>
              </a:rPr>
              <a:t>اصل</a:t>
            </a:r>
            <a:r>
              <a:rPr lang="fa-IR" sz="1600" b="1" dirty="0" smtClean="0">
                <a:effectLst>
                  <a:glow rad="101600">
                    <a:schemeClr val="accent3">
                      <a:satMod val="175000"/>
                      <a:alpha val="40000"/>
                    </a:schemeClr>
                  </a:glow>
                </a:effectLst>
                <a:cs typeface="B Mitra" pitchFamily="2" charset="-78"/>
              </a:rPr>
              <a:t> پنجم : اصل ایجاد مقبولیت</a:t>
            </a:r>
            <a:endParaRPr lang="fa-IR" sz="1600" b="1" dirty="0">
              <a:effectLst>
                <a:glow rad="101600">
                  <a:schemeClr val="accent3">
                    <a:satMod val="175000"/>
                    <a:alpha val="40000"/>
                  </a:schemeClr>
                </a:glow>
              </a:effectLst>
              <a:cs typeface="B Mitra" pitchFamily="2" charset="-78"/>
            </a:endParaRPr>
          </a:p>
        </p:txBody>
      </p:sp>
      <p:sp>
        <p:nvSpPr>
          <p:cNvPr id="45" name="TextBox 44">
            <a:hlinkClick r:id="rId11" action="ppaction://hlinksldjump">
              <a:snd r:embed="rId6" name="thbad.wav"/>
            </a:hlinkClick>
            <a:hlinkHover r:id="" action="ppaction://noaction">
              <a:snd r:embed="rId7" name="0.wav"/>
            </a:hlinkHover>
          </p:cNvPr>
          <p:cNvSpPr txBox="1"/>
          <p:nvPr/>
        </p:nvSpPr>
        <p:spPr>
          <a:xfrm>
            <a:off x="1393009" y="4070813"/>
            <a:ext cx="2643206" cy="430887"/>
          </a:xfrm>
          <a:prstGeom prst="rect">
            <a:avLst/>
          </a:prstGeom>
          <a:noFill/>
        </p:spPr>
        <p:txBody>
          <a:bodyPr wrap="square" rtlCol="1" anchor="ctr">
            <a:spAutoFit/>
          </a:bodyPr>
          <a:lstStyle/>
          <a:p>
            <a:pPr algn="ctr">
              <a:lnSpc>
                <a:spcPct val="150000"/>
              </a:lnSpc>
            </a:pPr>
            <a:r>
              <a:rPr lang="ar-SA" sz="1600" b="1" dirty="0" smtClean="0">
                <a:effectLst>
                  <a:glow rad="101600">
                    <a:schemeClr val="accent3">
                      <a:satMod val="175000"/>
                      <a:alpha val="40000"/>
                    </a:schemeClr>
                  </a:glow>
                </a:effectLst>
                <a:cs typeface="B Mitra" pitchFamily="2" charset="-78"/>
              </a:rPr>
              <a:t>اصل</a:t>
            </a:r>
            <a:r>
              <a:rPr lang="fa-IR" sz="1600" b="1" dirty="0" smtClean="0">
                <a:effectLst>
                  <a:glow rad="101600">
                    <a:schemeClr val="accent3">
                      <a:satMod val="175000"/>
                      <a:alpha val="40000"/>
                    </a:schemeClr>
                  </a:glow>
                </a:effectLst>
                <a:cs typeface="B Mitra" pitchFamily="2" charset="-78"/>
              </a:rPr>
              <a:t> ششم : ایجاد محبوبیت</a:t>
            </a:r>
            <a:endParaRPr lang="fa-IR" sz="1600" b="1" dirty="0">
              <a:effectLst>
                <a:glow rad="101600">
                  <a:schemeClr val="accent3">
                    <a:satMod val="175000"/>
                    <a:alpha val="40000"/>
                  </a:schemeClr>
                </a:glow>
              </a:effectLst>
              <a:cs typeface="B Mitra" pitchFamily="2" charset="-78"/>
            </a:endParaRPr>
          </a:p>
        </p:txBody>
      </p:sp>
      <p:sp>
        <p:nvSpPr>
          <p:cNvPr id="46" name="TextBox 45"/>
          <p:cNvSpPr txBox="1"/>
          <p:nvPr/>
        </p:nvSpPr>
        <p:spPr>
          <a:xfrm>
            <a:off x="1393009" y="4785193"/>
            <a:ext cx="2643206" cy="430887"/>
          </a:xfrm>
          <a:prstGeom prst="rect">
            <a:avLst/>
          </a:prstGeom>
          <a:noFill/>
        </p:spPr>
        <p:txBody>
          <a:bodyPr wrap="square" rtlCol="1" anchor="ctr">
            <a:spAutoFit/>
          </a:bodyPr>
          <a:lstStyle/>
          <a:p>
            <a:pPr algn="ctr">
              <a:lnSpc>
                <a:spcPct val="150000"/>
              </a:lnSpc>
            </a:pPr>
            <a:r>
              <a:rPr lang="ar-SA" sz="1600" b="1" dirty="0" smtClean="0">
                <a:effectLst/>
                <a:cs typeface="B Mitra" pitchFamily="2" charset="-78"/>
              </a:rPr>
              <a:t>اصل</a:t>
            </a:r>
            <a:r>
              <a:rPr lang="fa-IR" sz="1600" b="1" dirty="0" smtClean="0">
                <a:effectLst/>
                <a:cs typeface="B Mitra" pitchFamily="2" charset="-78"/>
              </a:rPr>
              <a:t> هفتم : تاثیرگذاری بر مخاطب</a:t>
            </a:r>
            <a:endParaRPr lang="fa-IR" sz="1600" b="1" dirty="0">
              <a:effectLst/>
              <a:cs typeface="B Mitra" pitchFamily="2" charset="-78"/>
            </a:endParaRPr>
          </a:p>
        </p:txBody>
      </p:sp>
      <p:sp>
        <p:nvSpPr>
          <p:cNvPr id="21" name="TextBox 20"/>
          <p:cNvSpPr txBox="1"/>
          <p:nvPr/>
        </p:nvSpPr>
        <p:spPr>
          <a:xfrm>
            <a:off x="3089662" y="1071546"/>
            <a:ext cx="2964677" cy="461665"/>
          </a:xfrm>
          <a:prstGeom prst="rect">
            <a:avLst/>
          </a:prstGeom>
          <a:noFill/>
        </p:spPr>
        <p:txBody>
          <a:bodyPr wrap="square" rtlCol="1">
            <a:spAutoFit/>
          </a:bodyPr>
          <a:lstStyle/>
          <a:p>
            <a:pPr algn="ctr"/>
            <a:r>
              <a:rPr lang="fa-IR" sz="2400" b="1" dirty="0" smtClean="0">
                <a:effectLst>
                  <a:glow rad="139700">
                    <a:schemeClr val="accent3">
                      <a:satMod val="175000"/>
                      <a:alpha val="40000"/>
                    </a:schemeClr>
                  </a:glow>
                </a:effectLst>
                <a:cs typeface="B Titr" pitchFamily="2" charset="-78"/>
              </a:rPr>
              <a:t>جلسه پنجم</a:t>
            </a:r>
            <a:endParaRPr lang="fa-IR" sz="2400" b="1" dirty="0">
              <a:effectLst>
                <a:glow rad="139700">
                  <a:schemeClr val="accent3">
                    <a:satMod val="175000"/>
                    <a:alpha val="40000"/>
                  </a:schemeClr>
                </a:glow>
              </a:effectLst>
              <a:cs typeface="B Titr" pitchFamily="2" charset="-78"/>
            </a:endParaRPr>
          </a:p>
        </p:txBody>
      </p:sp>
    </p:spTree>
  </p:cSld>
  <p:clrMapOvr>
    <a:masterClrMapping/>
  </p:clrMapOvr>
  <p:transition advClick="0">
    <p:sndAc>
      <p:stSnd>
        <p:snd r:embed="rId2" name="W8.WAV"/>
      </p:stSnd>
    </p:sndAc>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0" presetClass="entr" presetSubtype="0" fill="hold" grpId="0" nodeType="afterEffect">
                                  <p:stCondLst>
                                    <p:cond delay="0"/>
                                  </p:stCondLst>
                                  <p:iterate type="lt">
                                    <p:tmPct val="10000"/>
                                  </p:iterate>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anim calcmode="lin" valueType="num">
                                      <p:cBhvr>
                                        <p:cTn id="8" dur="500" fill="hold"/>
                                        <p:tgtEl>
                                          <p:spTgt spid="22"/>
                                        </p:tgtEl>
                                        <p:attrNameLst>
                                          <p:attrName>ppt_x</p:attrName>
                                        </p:attrNameLst>
                                      </p:cBhvr>
                                      <p:tavLst>
                                        <p:tav tm="0">
                                          <p:val>
                                            <p:strVal val="#ppt_x-.1"/>
                                          </p:val>
                                        </p:tav>
                                        <p:tav tm="100000">
                                          <p:val>
                                            <p:strVal val="#ppt_x"/>
                                          </p:val>
                                        </p:tav>
                                      </p:tavLst>
                                    </p:anim>
                                    <p:anim calcmode="lin" valueType="num">
                                      <p:cBhvr>
                                        <p:cTn id="9" dur="500" fill="hold"/>
                                        <p:tgtEl>
                                          <p:spTgt spid="22"/>
                                        </p:tgtEl>
                                        <p:attrNameLst>
                                          <p:attrName>ppt_y</p:attrName>
                                        </p:attrNameLst>
                                      </p:cBhvr>
                                      <p:tavLst>
                                        <p:tav tm="0">
                                          <p:val>
                                            <p:strVal val="#ppt_y"/>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fade">
                                      <p:cBhvr>
                                        <p:cTn id="12" dur="1000"/>
                                        <p:tgtEl>
                                          <p:spTgt spid="21"/>
                                        </p:tgtEl>
                                      </p:cBhvr>
                                    </p:animEffect>
                                    <p:anim calcmode="lin" valueType="num">
                                      <p:cBhvr>
                                        <p:cTn id="13" dur="1000" fill="hold"/>
                                        <p:tgtEl>
                                          <p:spTgt spid="21"/>
                                        </p:tgtEl>
                                        <p:attrNameLst>
                                          <p:attrName>ppt_x</p:attrName>
                                        </p:attrNameLst>
                                      </p:cBhvr>
                                      <p:tavLst>
                                        <p:tav tm="0">
                                          <p:val>
                                            <p:strVal val="#ppt_x"/>
                                          </p:val>
                                        </p:tav>
                                        <p:tav tm="100000">
                                          <p:val>
                                            <p:strVal val="#ppt_x"/>
                                          </p:val>
                                        </p:tav>
                                      </p:tavLst>
                                    </p:anim>
                                    <p:anim calcmode="lin" valueType="num">
                                      <p:cBhvr>
                                        <p:cTn id="14" dur="1000" fill="hold"/>
                                        <p:tgtEl>
                                          <p:spTgt spid="21"/>
                                        </p:tgtEl>
                                        <p:attrNameLst>
                                          <p:attrName>ppt_y</p:attrName>
                                        </p:attrNameLst>
                                      </p:cBhvr>
                                      <p:tavLst>
                                        <p:tav tm="0">
                                          <p:val>
                                            <p:strVal val="#ppt_y+.1"/>
                                          </p:val>
                                        </p:tav>
                                        <p:tav tm="100000">
                                          <p:val>
                                            <p:strVal val="#ppt_y"/>
                                          </p:val>
                                        </p:tav>
                                      </p:tavLst>
                                    </p:anim>
                                  </p:childTnLst>
                                </p:cTn>
                              </p:par>
                            </p:childTnLst>
                          </p:cTn>
                        </p:par>
                        <p:par>
                          <p:cTn id="15" fill="hold">
                            <p:stCondLst>
                              <p:cond delay="1050"/>
                            </p:stCondLst>
                            <p:childTnLst>
                              <p:par>
                                <p:cTn id="16" presetID="42" presetClass="entr" presetSubtype="0" fill="hold" nodeType="afterEffect">
                                  <p:stCondLst>
                                    <p:cond delay="0"/>
                                  </p:stCondLst>
                                  <p:childTnLst>
                                    <p:set>
                                      <p:cBhvr>
                                        <p:cTn id="17" dur="1" fill="hold">
                                          <p:stCondLst>
                                            <p:cond delay="0"/>
                                          </p:stCondLst>
                                        </p:cTn>
                                        <p:tgtEl>
                                          <p:spTgt spid="37"/>
                                        </p:tgtEl>
                                        <p:attrNameLst>
                                          <p:attrName>style.visibility</p:attrName>
                                        </p:attrNameLst>
                                      </p:cBhvr>
                                      <p:to>
                                        <p:strVal val="visible"/>
                                      </p:to>
                                    </p:set>
                                    <p:animEffect transition="in" filter="fade">
                                      <p:cBhvr>
                                        <p:cTn id="18" dur="1000"/>
                                        <p:tgtEl>
                                          <p:spTgt spid="37"/>
                                        </p:tgtEl>
                                      </p:cBhvr>
                                    </p:animEffect>
                                    <p:anim calcmode="lin" valueType="num">
                                      <p:cBhvr>
                                        <p:cTn id="19" dur="1000" fill="hold"/>
                                        <p:tgtEl>
                                          <p:spTgt spid="37"/>
                                        </p:tgtEl>
                                        <p:attrNameLst>
                                          <p:attrName>ppt_x</p:attrName>
                                        </p:attrNameLst>
                                      </p:cBhvr>
                                      <p:tavLst>
                                        <p:tav tm="0">
                                          <p:val>
                                            <p:strVal val="#ppt_x"/>
                                          </p:val>
                                        </p:tav>
                                        <p:tav tm="100000">
                                          <p:val>
                                            <p:strVal val="#ppt_x"/>
                                          </p:val>
                                        </p:tav>
                                      </p:tavLst>
                                    </p:anim>
                                    <p:anim calcmode="lin" valueType="num">
                                      <p:cBhvr>
                                        <p:cTn id="20" dur="1000" fill="hold"/>
                                        <p:tgtEl>
                                          <p:spTgt spid="37"/>
                                        </p:tgtEl>
                                        <p:attrNameLst>
                                          <p:attrName>ppt_y</p:attrName>
                                        </p:attrNameLst>
                                      </p:cBhvr>
                                      <p:tavLst>
                                        <p:tav tm="0">
                                          <p:val>
                                            <p:strVal val="#ppt_y+.1"/>
                                          </p:val>
                                        </p:tav>
                                        <p:tav tm="100000">
                                          <p:val>
                                            <p:strVal val="#ppt_y"/>
                                          </p:val>
                                        </p:tav>
                                      </p:tavLst>
                                    </p:anim>
                                  </p:childTnLst>
                                </p:cTn>
                              </p:par>
                            </p:childTnLst>
                          </p:cTn>
                        </p:par>
                        <p:par>
                          <p:cTn id="21" fill="hold">
                            <p:stCondLst>
                              <p:cond delay="2050"/>
                            </p:stCondLst>
                            <p:childTnLst>
                              <p:par>
                                <p:cTn id="22" presetID="10" presetClass="entr" presetSubtype="0" fill="hold" grpId="0" nodeType="afterEffect">
                                  <p:stCondLst>
                                    <p:cond delay="0"/>
                                  </p:stCondLst>
                                  <p:childTnLst>
                                    <p:set>
                                      <p:cBhvr>
                                        <p:cTn id="23" dur="1" fill="hold">
                                          <p:stCondLst>
                                            <p:cond delay="0"/>
                                          </p:stCondLst>
                                        </p:cTn>
                                        <p:tgtEl>
                                          <p:spTgt spid="44"/>
                                        </p:tgtEl>
                                        <p:attrNameLst>
                                          <p:attrName>style.visibility</p:attrName>
                                        </p:attrNameLst>
                                      </p:cBhvr>
                                      <p:to>
                                        <p:strVal val="visible"/>
                                      </p:to>
                                    </p:set>
                                    <p:animEffect transition="in" filter="fade">
                                      <p:cBhvr>
                                        <p:cTn id="24" dur="1000"/>
                                        <p:tgtEl>
                                          <p:spTgt spid="44"/>
                                        </p:tgtEl>
                                      </p:cBhvr>
                                    </p:animEffect>
                                  </p:childTnLst>
                                </p:cTn>
                              </p:par>
                            </p:childTnLst>
                          </p:cTn>
                        </p:par>
                        <p:par>
                          <p:cTn id="25" fill="hold">
                            <p:stCondLst>
                              <p:cond delay="3050"/>
                            </p:stCondLst>
                            <p:childTnLst>
                              <p:par>
                                <p:cTn id="26" presetID="42" presetClass="entr" presetSubtype="0" fill="hold" nodeType="afterEffect">
                                  <p:stCondLst>
                                    <p:cond delay="0"/>
                                  </p:stCondLst>
                                  <p:childTnLst>
                                    <p:set>
                                      <p:cBhvr>
                                        <p:cTn id="27" dur="1" fill="hold">
                                          <p:stCondLst>
                                            <p:cond delay="0"/>
                                          </p:stCondLst>
                                        </p:cTn>
                                        <p:tgtEl>
                                          <p:spTgt spid="38"/>
                                        </p:tgtEl>
                                        <p:attrNameLst>
                                          <p:attrName>style.visibility</p:attrName>
                                        </p:attrNameLst>
                                      </p:cBhvr>
                                      <p:to>
                                        <p:strVal val="visible"/>
                                      </p:to>
                                    </p:set>
                                    <p:animEffect transition="in" filter="fade">
                                      <p:cBhvr>
                                        <p:cTn id="28" dur="1000"/>
                                        <p:tgtEl>
                                          <p:spTgt spid="38"/>
                                        </p:tgtEl>
                                      </p:cBhvr>
                                    </p:animEffect>
                                    <p:anim calcmode="lin" valueType="num">
                                      <p:cBhvr>
                                        <p:cTn id="29" dur="1000" fill="hold"/>
                                        <p:tgtEl>
                                          <p:spTgt spid="38"/>
                                        </p:tgtEl>
                                        <p:attrNameLst>
                                          <p:attrName>ppt_x</p:attrName>
                                        </p:attrNameLst>
                                      </p:cBhvr>
                                      <p:tavLst>
                                        <p:tav tm="0">
                                          <p:val>
                                            <p:strVal val="#ppt_x"/>
                                          </p:val>
                                        </p:tav>
                                        <p:tav tm="100000">
                                          <p:val>
                                            <p:strVal val="#ppt_x"/>
                                          </p:val>
                                        </p:tav>
                                      </p:tavLst>
                                    </p:anim>
                                    <p:anim calcmode="lin" valueType="num">
                                      <p:cBhvr>
                                        <p:cTn id="30" dur="1000" fill="hold"/>
                                        <p:tgtEl>
                                          <p:spTgt spid="38"/>
                                        </p:tgtEl>
                                        <p:attrNameLst>
                                          <p:attrName>ppt_y</p:attrName>
                                        </p:attrNameLst>
                                      </p:cBhvr>
                                      <p:tavLst>
                                        <p:tav tm="0">
                                          <p:val>
                                            <p:strVal val="#ppt_y+.1"/>
                                          </p:val>
                                        </p:tav>
                                        <p:tav tm="100000">
                                          <p:val>
                                            <p:strVal val="#ppt_y"/>
                                          </p:val>
                                        </p:tav>
                                      </p:tavLst>
                                    </p:anim>
                                  </p:childTnLst>
                                </p:cTn>
                              </p:par>
                            </p:childTnLst>
                          </p:cTn>
                        </p:par>
                        <p:par>
                          <p:cTn id="31" fill="hold">
                            <p:stCondLst>
                              <p:cond delay="4050"/>
                            </p:stCondLst>
                            <p:childTnLst>
                              <p:par>
                                <p:cTn id="32" presetID="10" presetClass="entr" presetSubtype="0" fill="hold" grpId="0" nodeType="afterEffect">
                                  <p:stCondLst>
                                    <p:cond delay="0"/>
                                  </p:stCondLst>
                                  <p:childTnLst>
                                    <p:set>
                                      <p:cBhvr>
                                        <p:cTn id="33" dur="1" fill="hold">
                                          <p:stCondLst>
                                            <p:cond delay="0"/>
                                          </p:stCondLst>
                                        </p:cTn>
                                        <p:tgtEl>
                                          <p:spTgt spid="45"/>
                                        </p:tgtEl>
                                        <p:attrNameLst>
                                          <p:attrName>style.visibility</p:attrName>
                                        </p:attrNameLst>
                                      </p:cBhvr>
                                      <p:to>
                                        <p:strVal val="visible"/>
                                      </p:to>
                                    </p:set>
                                    <p:animEffect transition="in" filter="fade">
                                      <p:cBhvr>
                                        <p:cTn id="34" dur="1000"/>
                                        <p:tgtEl>
                                          <p:spTgt spid="45"/>
                                        </p:tgtEl>
                                      </p:cBhvr>
                                    </p:animEffect>
                                  </p:childTnLst>
                                </p:cTn>
                              </p:par>
                            </p:childTnLst>
                          </p:cTn>
                        </p:par>
                        <p:par>
                          <p:cTn id="35" fill="hold">
                            <p:stCondLst>
                              <p:cond delay="5050"/>
                            </p:stCondLst>
                            <p:childTnLst>
                              <p:par>
                                <p:cTn id="36" presetID="53" presetClass="entr" presetSubtype="0" fill="hold" nodeType="afterEffect">
                                  <p:stCondLst>
                                    <p:cond delay="0"/>
                                  </p:stCondLst>
                                  <p:childTnLst>
                                    <p:set>
                                      <p:cBhvr>
                                        <p:cTn id="37" dur="1" fill="hold">
                                          <p:stCondLst>
                                            <p:cond delay="0"/>
                                          </p:stCondLst>
                                        </p:cTn>
                                        <p:tgtEl>
                                          <p:spTgt spid="26"/>
                                        </p:tgtEl>
                                        <p:attrNameLst>
                                          <p:attrName>style.visibility</p:attrName>
                                        </p:attrNameLst>
                                      </p:cBhvr>
                                      <p:to>
                                        <p:strVal val="visible"/>
                                      </p:to>
                                    </p:set>
                                    <p:anim calcmode="lin" valueType="num">
                                      <p:cBhvr>
                                        <p:cTn id="38" dur="1000" fill="hold"/>
                                        <p:tgtEl>
                                          <p:spTgt spid="26"/>
                                        </p:tgtEl>
                                        <p:attrNameLst>
                                          <p:attrName>ppt_w</p:attrName>
                                        </p:attrNameLst>
                                      </p:cBhvr>
                                      <p:tavLst>
                                        <p:tav tm="0">
                                          <p:val>
                                            <p:fltVal val="0"/>
                                          </p:val>
                                        </p:tav>
                                        <p:tav tm="100000">
                                          <p:val>
                                            <p:strVal val="#ppt_w"/>
                                          </p:val>
                                        </p:tav>
                                      </p:tavLst>
                                    </p:anim>
                                    <p:anim calcmode="lin" valueType="num">
                                      <p:cBhvr>
                                        <p:cTn id="39" dur="1000" fill="hold"/>
                                        <p:tgtEl>
                                          <p:spTgt spid="26"/>
                                        </p:tgtEl>
                                        <p:attrNameLst>
                                          <p:attrName>ppt_h</p:attrName>
                                        </p:attrNameLst>
                                      </p:cBhvr>
                                      <p:tavLst>
                                        <p:tav tm="0">
                                          <p:val>
                                            <p:fltVal val="0"/>
                                          </p:val>
                                        </p:tav>
                                        <p:tav tm="100000">
                                          <p:val>
                                            <p:strVal val="#ppt_h"/>
                                          </p:val>
                                        </p:tav>
                                      </p:tavLst>
                                    </p:anim>
                                    <p:animEffect transition="in" filter="fade">
                                      <p:cBhvr>
                                        <p:cTn id="40" dur="1000"/>
                                        <p:tgtEl>
                                          <p:spTgt spid="26"/>
                                        </p:tgtEl>
                                      </p:cBhvr>
                                    </p:animEffect>
                                  </p:childTnLst>
                                </p:cTn>
                              </p:par>
                            </p:childTnLst>
                          </p:cTn>
                        </p:par>
                        <p:par>
                          <p:cTn id="41" fill="hold">
                            <p:stCondLst>
                              <p:cond delay="6050"/>
                            </p:stCondLst>
                            <p:childTnLst>
                              <p:par>
                                <p:cTn id="42" presetID="53" presetClass="entr" presetSubtype="0" fill="hold" nodeType="afterEffect">
                                  <p:stCondLst>
                                    <p:cond delay="0"/>
                                  </p:stCondLst>
                                  <p:childTnLst>
                                    <p:set>
                                      <p:cBhvr>
                                        <p:cTn id="43" dur="1" fill="hold">
                                          <p:stCondLst>
                                            <p:cond delay="0"/>
                                          </p:stCondLst>
                                        </p:cTn>
                                        <p:tgtEl>
                                          <p:spTgt spid="3074"/>
                                        </p:tgtEl>
                                        <p:attrNameLst>
                                          <p:attrName>style.visibility</p:attrName>
                                        </p:attrNameLst>
                                      </p:cBhvr>
                                      <p:to>
                                        <p:strVal val="visible"/>
                                      </p:to>
                                    </p:set>
                                    <p:anim calcmode="lin" valueType="num">
                                      <p:cBhvr>
                                        <p:cTn id="44" dur="1000" fill="hold"/>
                                        <p:tgtEl>
                                          <p:spTgt spid="3074"/>
                                        </p:tgtEl>
                                        <p:attrNameLst>
                                          <p:attrName>ppt_w</p:attrName>
                                        </p:attrNameLst>
                                      </p:cBhvr>
                                      <p:tavLst>
                                        <p:tav tm="0">
                                          <p:val>
                                            <p:fltVal val="0"/>
                                          </p:val>
                                        </p:tav>
                                        <p:tav tm="100000">
                                          <p:val>
                                            <p:strVal val="#ppt_w"/>
                                          </p:val>
                                        </p:tav>
                                      </p:tavLst>
                                    </p:anim>
                                    <p:anim calcmode="lin" valueType="num">
                                      <p:cBhvr>
                                        <p:cTn id="45" dur="1000" fill="hold"/>
                                        <p:tgtEl>
                                          <p:spTgt spid="3074"/>
                                        </p:tgtEl>
                                        <p:attrNameLst>
                                          <p:attrName>ppt_h</p:attrName>
                                        </p:attrNameLst>
                                      </p:cBhvr>
                                      <p:tavLst>
                                        <p:tav tm="0">
                                          <p:val>
                                            <p:fltVal val="0"/>
                                          </p:val>
                                        </p:tav>
                                        <p:tav tm="100000">
                                          <p:val>
                                            <p:strVal val="#ppt_h"/>
                                          </p:val>
                                        </p:tav>
                                      </p:tavLst>
                                    </p:anim>
                                    <p:animEffect transition="in" filter="fade">
                                      <p:cBhvr>
                                        <p:cTn id="46" dur="1000"/>
                                        <p:tgtEl>
                                          <p:spTgt spid="3074"/>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43"/>
                                        </p:tgtEl>
                                        <p:attrNameLst>
                                          <p:attrName>style.visibility</p:attrName>
                                        </p:attrNameLst>
                                      </p:cBhvr>
                                      <p:to>
                                        <p:strVal val="visible"/>
                                      </p:to>
                                    </p:set>
                                    <p:animEffect transition="in" filter="fade">
                                      <p:cBhvr>
                                        <p:cTn id="49" dur="2000"/>
                                        <p:tgtEl>
                                          <p:spTgt spid="43"/>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Effect transition="in" filter="fade">
                                      <p:cBhvr>
                                        <p:cTn id="52" dur="2000"/>
                                        <p:tgtEl>
                                          <p:spTgt spid="14"/>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40"/>
                                        </p:tgtEl>
                                        <p:attrNameLst>
                                          <p:attrName>style.visibility</p:attrName>
                                        </p:attrNameLst>
                                      </p:cBhvr>
                                      <p:to>
                                        <p:strVal val="visible"/>
                                      </p:to>
                                    </p:set>
                                    <p:animEffect transition="in" filter="fade">
                                      <p:cBhvr>
                                        <p:cTn id="55" dur="2000"/>
                                        <p:tgtEl>
                                          <p:spTgt spid="40"/>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41"/>
                                        </p:tgtEl>
                                        <p:attrNameLst>
                                          <p:attrName>style.visibility</p:attrName>
                                        </p:attrNameLst>
                                      </p:cBhvr>
                                      <p:to>
                                        <p:strVal val="visible"/>
                                      </p:to>
                                    </p:set>
                                    <p:animEffect transition="in" filter="fade">
                                      <p:cBhvr>
                                        <p:cTn id="58" dur="2000"/>
                                        <p:tgtEl>
                                          <p:spTgt spid="41"/>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42"/>
                                        </p:tgtEl>
                                        <p:attrNameLst>
                                          <p:attrName>style.visibility</p:attrName>
                                        </p:attrNameLst>
                                      </p:cBhvr>
                                      <p:to>
                                        <p:strVal val="visible"/>
                                      </p:to>
                                    </p:set>
                                    <p:animEffect transition="in" filter="fade">
                                      <p:cBhvr>
                                        <p:cTn id="61" dur="2000"/>
                                        <p:tgtEl>
                                          <p:spTgt spid="42"/>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46"/>
                                        </p:tgtEl>
                                        <p:attrNameLst>
                                          <p:attrName>style.visibility</p:attrName>
                                        </p:attrNameLst>
                                      </p:cBhvr>
                                      <p:to>
                                        <p:strVal val="visible"/>
                                      </p:to>
                                    </p:set>
                                    <p:animEffect transition="in" filter="fade">
                                      <p:cBhvr>
                                        <p:cTn id="64" dur="2000"/>
                                        <p:tgtEl>
                                          <p:spTgt spid="46"/>
                                        </p:tgtEl>
                                      </p:cBhvr>
                                    </p:animEffect>
                                  </p:childTnLst>
                                </p:cTn>
                              </p:par>
                              <p:par>
                                <p:cTn id="65" presetID="10" presetClass="entr" presetSubtype="0" fill="hold" nodeType="withEffect">
                                  <p:stCondLst>
                                    <p:cond delay="0"/>
                                  </p:stCondLst>
                                  <p:childTnLst>
                                    <p:set>
                                      <p:cBhvr>
                                        <p:cTn id="66" dur="1" fill="hold">
                                          <p:stCondLst>
                                            <p:cond delay="0"/>
                                          </p:stCondLst>
                                        </p:cTn>
                                        <p:tgtEl>
                                          <p:spTgt spid="39"/>
                                        </p:tgtEl>
                                        <p:attrNameLst>
                                          <p:attrName>style.visibility</p:attrName>
                                        </p:attrNameLst>
                                      </p:cBhvr>
                                      <p:to>
                                        <p:strVal val="visible"/>
                                      </p:to>
                                    </p:set>
                                    <p:animEffect transition="in" filter="fade">
                                      <p:cBhvr>
                                        <p:cTn id="67" dur="2000"/>
                                        <p:tgtEl>
                                          <p:spTgt spid="39"/>
                                        </p:tgtEl>
                                      </p:cBhvr>
                                    </p:animEffect>
                                  </p:childTnLst>
                                </p:cTn>
                              </p:par>
                              <p:par>
                                <p:cTn id="68" presetID="10" presetClass="entr" presetSubtype="0" fill="hold" nodeType="withEffect">
                                  <p:stCondLst>
                                    <p:cond delay="0"/>
                                  </p:stCondLst>
                                  <p:childTnLst>
                                    <p:set>
                                      <p:cBhvr>
                                        <p:cTn id="69" dur="1" fill="hold">
                                          <p:stCondLst>
                                            <p:cond delay="0"/>
                                          </p:stCondLst>
                                        </p:cTn>
                                        <p:tgtEl>
                                          <p:spTgt spid="35"/>
                                        </p:tgtEl>
                                        <p:attrNameLst>
                                          <p:attrName>style.visibility</p:attrName>
                                        </p:attrNameLst>
                                      </p:cBhvr>
                                      <p:to>
                                        <p:strVal val="visible"/>
                                      </p:to>
                                    </p:set>
                                    <p:animEffect transition="in" filter="fade">
                                      <p:cBhvr>
                                        <p:cTn id="70" dur="2000"/>
                                        <p:tgtEl>
                                          <p:spTgt spid="35"/>
                                        </p:tgtEl>
                                      </p:cBhvr>
                                    </p:animEffect>
                                  </p:childTnLst>
                                </p:cTn>
                              </p:par>
                              <p:par>
                                <p:cTn id="71" presetID="10" presetClass="entr" presetSubtype="0" fill="hold" nodeType="withEffect">
                                  <p:stCondLst>
                                    <p:cond delay="0"/>
                                  </p:stCondLst>
                                  <p:childTnLst>
                                    <p:set>
                                      <p:cBhvr>
                                        <p:cTn id="72" dur="1" fill="hold">
                                          <p:stCondLst>
                                            <p:cond delay="0"/>
                                          </p:stCondLst>
                                        </p:cTn>
                                        <p:tgtEl>
                                          <p:spTgt spid="2"/>
                                        </p:tgtEl>
                                        <p:attrNameLst>
                                          <p:attrName>style.visibility</p:attrName>
                                        </p:attrNameLst>
                                      </p:cBhvr>
                                      <p:to>
                                        <p:strVal val="visible"/>
                                      </p:to>
                                    </p:set>
                                    <p:animEffect transition="in" filter="fade">
                                      <p:cBhvr>
                                        <p:cTn id="73" dur="2000"/>
                                        <p:tgtEl>
                                          <p:spTgt spid="2"/>
                                        </p:tgtEl>
                                      </p:cBhvr>
                                    </p:animEffect>
                                  </p:childTnLst>
                                </p:cTn>
                              </p:par>
                              <p:par>
                                <p:cTn id="74" presetID="10" presetClass="entr" presetSubtype="0" fill="hold" nodeType="withEffect">
                                  <p:stCondLst>
                                    <p:cond delay="0"/>
                                  </p:stCondLst>
                                  <p:childTnLst>
                                    <p:set>
                                      <p:cBhvr>
                                        <p:cTn id="75" dur="1" fill="hold">
                                          <p:stCondLst>
                                            <p:cond delay="0"/>
                                          </p:stCondLst>
                                        </p:cTn>
                                        <p:tgtEl>
                                          <p:spTgt spid="32"/>
                                        </p:tgtEl>
                                        <p:attrNameLst>
                                          <p:attrName>style.visibility</p:attrName>
                                        </p:attrNameLst>
                                      </p:cBhvr>
                                      <p:to>
                                        <p:strVal val="visible"/>
                                      </p:to>
                                    </p:set>
                                    <p:animEffect transition="in" filter="fade">
                                      <p:cBhvr>
                                        <p:cTn id="76" dur="2000"/>
                                        <p:tgtEl>
                                          <p:spTgt spid="32"/>
                                        </p:tgtEl>
                                      </p:cBhvr>
                                    </p:animEffect>
                                  </p:childTnLst>
                                </p:cTn>
                              </p:par>
                              <p:par>
                                <p:cTn id="77" presetID="10" presetClass="entr" presetSubtype="0" fill="hold" nodeType="withEffect">
                                  <p:stCondLst>
                                    <p:cond delay="0"/>
                                  </p:stCondLst>
                                  <p:childTnLst>
                                    <p:set>
                                      <p:cBhvr>
                                        <p:cTn id="78" dur="1" fill="hold">
                                          <p:stCondLst>
                                            <p:cond delay="0"/>
                                          </p:stCondLst>
                                        </p:cTn>
                                        <p:tgtEl>
                                          <p:spTgt spid="33"/>
                                        </p:tgtEl>
                                        <p:attrNameLst>
                                          <p:attrName>style.visibility</p:attrName>
                                        </p:attrNameLst>
                                      </p:cBhvr>
                                      <p:to>
                                        <p:strVal val="visible"/>
                                      </p:to>
                                    </p:set>
                                    <p:animEffect transition="in" filter="fade">
                                      <p:cBhvr>
                                        <p:cTn id="79" dur="2000"/>
                                        <p:tgtEl>
                                          <p:spTgt spid="33"/>
                                        </p:tgtEl>
                                      </p:cBhvr>
                                    </p:animEffect>
                                  </p:childTnLst>
                                </p:cTn>
                              </p:par>
                              <p:par>
                                <p:cTn id="80" presetID="10" presetClass="entr" presetSubtype="0" fill="hold" nodeType="withEffect">
                                  <p:stCondLst>
                                    <p:cond delay="0"/>
                                  </p:stCondLst>
                                  <p:childTnLst>
                                    <p:set>
                                      <p:cBhvr>
                                        <p:cTn id="81" dur="1" fill="hold">
                                          <p:stCondLst>
                                            <p:cond delay="0"/>
                                          </p:stCondLst>
                                        </p:cTn>
                                        <p:tgtEl>
                                          <p:spTgt spid="34"/>
                                        </p:tgtEl>
                                        <p:attrNameLst>
                                          <p:attrName>style.visibility</p:attrName>
                                        </p:attrNameLst>
                                      </p:cBhvr>
                                      <p:to>
                                        <p:strVal val="visible"/>
                                      </p:to>
                                    </p:set>
                                    <p:animEffect transition="in" filter="fade">
                                      <p:cBhvr>
                                        <p:cTn id="82" dur="20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14" grpId="0"/>
      <p:bldP spid="40" grpId="0"/>
      <p:bldP spid="41" grpId="0"/>
      <p:bldP spid="42" grpId="0"/>
      <p:bldP spid="43" grpId="0"/>
      <p:bldP spid="44" grpId="0"/>
      <p:bldP spid="45" grpId="0"/>
      <p:bldP spid="46" grpId="0"/>
      <p:bldP spid="21" grpId="0"/>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ctr"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 (جلسه پنجم)</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endPar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اصل پنجم</a:t>
                      </a:r>
                      <a:r>
                        <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a:t>
                      </a: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اصل ایجاد مقبولیّت</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1-</a:t>
                      </a:r>
                      <a:r>
                        <a:rPr lang="ar-SA" sz="2200" b="1" kern="1200" dirty="0" smtClean="0">
                          <a:solidFill>
                            <a:schemeClr val="tx1"/>
                          </a:solidFill>
                          <a:latin typeface="+mn-lt"/>
                          <a:ea typeface="+mn-ea"/>
                          <a:cs typeface="B Lotus" pitchFamily="2" charset="-78"/>
                        </a:rPr>
                        <a:t>اشرافبه آیات، روایات، ادعیّه، علوم روز و... با مطالعه‏ی زیاد:</a:t>
                      </a:r>
                      <a:endParaRPr lang="en-US"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2- </a:t>
                      </a:r>
                      <a:r>
                        <a:rPr lang="ar-SA" sz="2200" b="1" kern="1200" dirty="0" smtClean="0">
                          <a:solidFill>
                            <a:schemeClr val="tx1"/>
                          </a:solidFill>
                          <a:latin typeface="+mn-lt"/>
                          <a:ea typeface="+mn-ea"/>
                          <a:cs typeface="B Lotus" pitchFamily="2" charset="-78"/>
                        </a:rPr>
                        <a:t>هماهنگی گفتار و کردار:</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0" kern="1200" dirty="0" smtClean="0">
                          <a:solidFill>
                            <a:schemeClr val="tx1"/>
                          </a:solidFill>
                          <a:latin typeface="+mn-lt"/>
                          <a:ea typeface="+mn-ea"/>
                          <a:cs typeface="B Lotus" pitchFamily="2" charset="-78"/>
                        </a:rPr>
                        <a:t>پیامد‏های عدم هماهنگی گفتار و رفتار</a:t>
                      </a:r>
                      <a:endParaRPr lang="en-US" sz="2200" b="1" kern="1200" dirty="0" smtClean="0">
                        <a:solidFill>
                          <a:schemeClr val="tx1"/>
                        </a:solidFill>
                        <a:latin typeface="+mn-lt"/>
                        <a:ea typeface="+mn-ea"/>
                        <a:cs typeface="B Lotus" pitchFamily="2" charset="-78"/>
                      </a:endParaRPr>
                    </a:p>
                    <a:p>
                      <a:pPr lvl="2" algn="just" rtl="1">
                        <a:lnSpc>
                          <a:spcPct val="150000"/>
                        </a:lnSpc>
                      </a:pPr>
                      <a:r>
                        <a:rPr lang="ar-SA" sz="2200" b="0" kern="1200" dirty="0" smtClean="0">
                          <a:solidFill>
                            <a:schemeClr val="tx1"/>
                          </a:solidFill>
                          <a:latin typeface="+mn-lt"/>
                          <a:ea typeface="+mn-ea"/>
                          <a:cs typeface="B Lotus" pitchFamily="2" charset="-78"/>
                        </a:rPr>
                        <a:t>الف) عدم نفوذ در قلب‏ها</a:t>
                      </a:r>
                      <a:endParaRPr lang="en-US" sz="2200" b="1" kern="1200" dirty="0" smtClean="0">
                        <a:solidFill>
                          <a:schemeClr val="tx1"/>
                        </a:solidFill>
                        <a:latin typeface="+mn-lt"/>
                        <a:ea typeface="+mn-ea"/>
                        <a:cs typeface="B Lotus" pitchFamily="2" charset="-78"/>
                      </a:endParaRPr>
                    </a:p>
                    <a:p>
                      <a:pPr lvl="2" algn="just" rtl="1">
                        <a:lnSpc>
                          <a:spcPct val="150000"/>
                        </a:lnSpc>
                      </a:pPr>
                      <a:r>
                        <a:rPr lang="ar-SA" sz="2200" b="0" kern="1200" dirty="0" smtClean="0">
                          <a:solidFill>
                            <a:schemeClr val="tx1"/>
                          </a:solidFill>
                          <a:latin typeface="+mn-lt"/>
                          <a:ea typeface="+mn-ea"/>
                          <a:cs typeface="B Lotus" pitchFamily="2" charset="-78"/>
                        </a:rPr>
                        <a:t>ب) بی‏رغبتی مردم به علم</a:t>
                      </a:r>
                      <a:endParaRPr lang="en-US" sz="2200" b="1" kern="1200" dirty="0" smtClean="0">
                        <a:solidFill>
                          <a:schemeClr val="tx1"/>
                        </a:solidFill>
                        <a:latin typeface="+mn-lt"/>
                        <a:ea typeface="+mn-ea"/>
                        <a:cs typeface="B Lotus" pitchFamily="2" charset="-78"/>
                      </a:endParaRPr>
                    </a:p>
                    <a:p>
                      <a:pPr lvl="2" algn="just" rtl="1">
                        <a:lnSpc>
                          <a:spcPct val="150000"/>
                        </a:lnSpc>
                      </a:pPr>
                      <a:r>
                        <a:rPr lang="ar-SA" sz="2200" b="0" kern="1200" dirty="0" smtClean="0">
                          <a:solidFill>
                            <a:schemeClr val="tx1"/>
                          </a:solidFill>
                          <a:latin typeface="+mn-lt"/>
                          <a:ea typeface="+mn-ea"/>
                          <a:cs typeface="B Lotus" pitchFamily="2" charset="-78"/>
                        </a:rPr>
                        <a:t>ج) ایجاد حسّ بی‏اعتمادی</a:t>
                      </a:r>
                      <a:endParaRPr lang="en-US" sz="2200" b="1" kern="1200" dirty="0" smtClean="0">
                        <a:solidFill>
                          <a:schemeClr val="tx1"/>
                        </a:solidFill>
                        <a:latin typeface="+mn-lt"/>
                        <a:ea typeface="+mn-ea"/>
                        <a:cs typeface="B Lotus" pitchFamily="2" charset="-78"/>
                      </a:endParaRPr>
                    </a:p>
                    <a:p>
                      <a:pPr algn="just" rtl="1">
                        <a:lnSpc>
                          <a:spcPct val="150000"/>
                        </a:lnSpc>
                      </a:pPr>
                      <a:r>
                        <a:rPr lang="ar-SA" sz="2200" b="1" kern="1200" dirty="0" smtClean="0">
                          <a:solidFill>
                            <a:schemeClr val="tx1"/>
                          </a:solidFill>
                          <a:latin typeface="+mn-lt"/>
                          <a:ea typeface="+mn-ea"/>
                          <a:cs typeface="B Lotus" pitchFamily="2" charset="-78"/>
                        </a:rPr>
                        <a:t>3-  آسان‏سازي مطالب و مفاهيم ديني</a:t>
                      </a:r>
                      <a:endParaRPr lang="en-US" sz="2200" b="1" kern="1200" dirty="0" smtClean="0">
                        <a:solidFill>
                          <a:schemeClr val="tx1"/>
                        </a:solidFill>
                        <a:latin typeface="+mn-lt"/>
                        <a:ea typeface="+mn-ea"/>
                        <a:cs typeface="B Lotus" pitchFamily="2" charset="-78"/>
                      </a:endParaRPr>
                    </a:p>
                    <a:p>
                      <a:pPr algn="just" rtl="1">
                        <a:lnSpc>
                          <a:spcPct val="150000"/>
                        </a:lnSpc>
                      </a:pPr>
                      <a:endParaRPr lang="fa-IR" sz="2400" b="0"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643438" y="139463"/>
            <a:ext cx="3357586"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پنجم / </a:t>
            </a:r>
            <a:r>
              <a:rPr lang="ar-SA" sz="1700" b="1" dirty="0" smtClean="0">
                <a:effectLst>
                  <a:glow rad="101600">
                    <a:schemeClr val="accent3">
                      <a:satMod val="175000"/>
                      <a:alpha val="40000"/>
                    </a:schemeClr>
                  </a:glow>
                </a:effectLst>
                <a:cs typeface="B Mitra" pitchFamily="2" charset="-78"/>
              </a:rPr>
              <a:t>اصل</a:t>
            </a:r>
            <a:r>
              <a:rPr lang="fa-IR" sz="1700" b="1" dirty="0" smtClean="0">
                <a:effectLst>
                  <a:glow rad="101600">
                    <a:schemeClr val="accent3">
                      <a:satMod val="175000"/>
                      <a:alpha val="40000"/>
                    </a:schemeClr>
                  </a:glow>
                </a:effectLst>
                <a:cs typeface="B Mitra" pitchFamily="2" charset="-78"/>
              </a:rPr>
              <a:t> پنجم</a:t>
            </a:r>
            <a:endParaRPr lang="en-US" sz="1700" b="1" dirty="0" smtClean="0">
              <a:effectLst>
                <a:glow rad="101600">
                  <a:schemeClr val="accent3">
                    <a:satMod val="175000"/>
                    <a:alpha val="40000"/>
                  </a:schemeClr>
                </a:glow>
              </a:effectLst>
              <a:cs typeface="B Mitra" pitchFamily="2" charset="-78"/>
            </a:endParaRPr>
          </a:p>
          <a:p>
            <a:pPr algn="ctr"/>
            <a:r>
              <a:rPr lang="fa-IR" sz="1700" b="1" dirty="0" smtClean="0">
                <a:effectLst>
                  <a:glow rad="101600">
                    <a:schemeClr val="accent3">
                      <a:satMod val="175000"/>
                      <a:alpha val="40000"/>
                    </a:schemeClr>
                  </a:glow>
                </a:effectLst>
                <a:cs typeface="B Mitra" pitchFamily="2" charset="-78"/>
              </a:rPr>
              <a:t>ایجاد مقبولیت</a:t>
            </a:r>
          </a:p>
        </p:txBody>
      </p:sp>
      <p:sp>
        <p:nvSpPr>
          <p:cNvPr id="17" name="Rounded Rectangle 16">
            <a:hlinkClick r:id="rId9" action="ppaction://hlinksldjump">
              <a:snd r:embed="rId5" name="thbad.wav"/>
            </a:hlinkClick>
            <a:hlinkHover r:id="" action="ppaction://noaction">
              <a:snd r:embed="rId6" name="0.wav"/>
            </a:hlinkHover>
          </p:cNvPr>
          <p:cNvSpPr/>
          <p:nvPr/>
        </p:nvSpPr>
        <p:spPr>
          <a:xfrm>
            <a:off x="2857488"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0" action="ppaction://hlinksldjump">
              <a:snd r:embed="rId5" name="thbad.wav"/>
            </a:hlinkClick>
            <a:hlinkHover r:id="" action="ppaction://noaction">
              <a:snd r:embed="rId6" name="0.wav"/>
            </a:hlinkHover>
          </p:cNvPr>
          <p:cNvSpPr/>
          <p:nvPr/>
        </p:nvSpPr>
        <p:spPr>
          <a:xfrm>
            <a:off x="242886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9" name="Rounded Rectangle 18">
            <a:hlinkClick r:id="rId11"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20" name="Rounded Rectangle 19">
            <a:hlinkClick r:id="rId12" action="ppaction://hlinksldjump">
              <a:snd r:embed="rId5" name="thbad.wav"/>
            </a:hlinkClick>
            <a:hlinkHover r:id="" action="ppaction://noaction">
              <a:snd r:embed="rId6" name="0.wav"/>
            </a:hlinkHover>
          </p:cNvPr>
          <p:cNvSpPr/>
          <p:nvPr/>
        </p:nvSpPr>
        <p:spPr>
          <a:xfrm>
            <a:off x="157160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22" name="Rounded Rectangle 21">
            <a:hlinkClick r:id="rId13" action="ppaction://hlinksldjump">
              <a:snd r:embed="rId5" name="thbad.wav"/>
            </a:hlinkClick>
            <a:hlinkHover r:id="" action="ppaction://noaction">
              <a:snd r:embed="rId6" name="0.wav"/>
            </a:hlinkHover>
          </p:cNvPr>
          <p:cNvSpPr/>
          <p:nvPr/>
        </p:nvSpPr>
        <p:spPr>
          <a:xfrm>
            <a:off x="114297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23" name="Rounded Rectangle 22">
            <a:hlinkClick r:id="rId14" action="ppaction://hlinksldjump">
              <a:snd r:embed="rId5" name="thbad.wav"/>
            </a:hlinkClick>
            <a:hlinkHover r:id="" action="ppaction://noaction">
              <a:snd r:embed="rId6" name="0.wav"/>
            </a:hlinkHover>
          </p:cNvPr>
          <p:cNvSpPr/>
          <p:nvPr/>
        </p:nvSpPr>
        <p:spPr>
          <a:xfrm>
            <a:off x="7143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24" name="Rounded Rectangle 23">
            <a:hlinkClick r:id="rId15" action="ppaction://hlinksldjump">
              <a:snd r:embed="rId5" name="thbad.wav"/>
            </a:hlinkClick>
            <a:hlinkHover r:id="" action="ppaction://noaction">
              <a:snd r:embed="rId6" name="0.wav"/>
            </a:hlinkHover>
          </p:cNvPr>
          <p:cNvSpPr/>
          <p:nvPr/>
        </p:nvSpPr>
        <p:spPr>
          <a:xfrm>
            <a:off x="28572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0-#ppt_w/2"/>
                                          </p:val>
                                        </p:tav>
                                        <p:tav tm="100000">
                                          <p:val>
                                            <p:strVal val="#ppt_x"/>
                                          </p:val>
                                        </p:tav>
                                      </p:tavLst>
                                    </p:anim>
                                    <p:anim calcmode="lin" valueType="num">
                                      <p:cBhvr additive="base">
                                        <p:cTn id="32" dur="1000" fill="hold"/>
                                        <p:tgtEl>
                                          <p:spTgt spid="17"/>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0-#ppt_w/2"/>
                                          </p:val>
                                        </p:tav>
                                        <p:tav tm="100000">
                                          <p:val>
                                            <p:strVal val="#ppt_x"/>
                                          </p:val>
                                        </p:tav>
                                      </p:tavLst>
                                    </p:anim>
                                    <p:anim calcmode="lin" valueType="num">
                                      <p:cBhvr additive="base">
                                        <p:cTn id="36" dur="1000" fill="hold"/>
                                        <p:tgtEl>
                                          <p:spTgt spid="18"/>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1000" fill="hold"/>
                                        <p:tgtEl>
                                          <p:spTgt spid="19"/>
                                        </p:tgtEl>
                                        <p:attrNameLst>
                                          <p:attrName>ppt_x</p:attrName>
                                        </p:attrNameLst>
                                      </p:cBhvr>
                                      <p:tavLst>
                                        <p:tav tm="0">
                                          <p:val>
                                            <p:strVal val="0-#ppt_w/2"/>
                                          </p:val>
                                        </p:tav>
                                        <p:tav tm="100000">
                                          <p:val>
                                            <p:strVal val="#ppt_x"/>
                                          </p:val>
                                        </p:tav>
                                      </p:tavLst>
                                    </p:anim>
                                    <p:anim calcmode="lin" valueType="num">
                                      <p:cBhvr additive="base">
                                        <p:cTn id="40" dur="1000" fill="hold"/>
                                        <p:tgtEl>
                                          <p:spTgt spid="19"/>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1000" fill="hold"/>
                                        <p:tgtEl>
                                          <p:spTgt spid="20"/>
                                        </p:tgtEl>
                                        <p:attrNameLst>
                                          <p:attrName>ppt_x</p:attrName>
                                        </p:attrNameLst>
                                      </p:cBhvr>
                                      <p:tavLst>
                                        <p:tav tm="0">
                                          <p:val>
                                            <p:strVal val="0-#ppt_w/2"/>
                                          </p:val>
                                        </p:tav>
                                        <p:tav tm="100000">
                                          <p:val>
                                            <p:strVal val="#ppt_x"/>
                                          </p:val>
                                        </p:tav>
                                      </p:tavLst>
                                    </p:anim>
                                    <p:anim calcmode="lin" valueType="num">
                                      <p:cBhvr additive="base">
                                        <p:cTn id="44" dur="1000" fill="hold"/>
                                        <p:tgtEl>
                                          <p:spTgt spid="20"/>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22"/>
                                        </p:tgtEl>
                                        <p:attrNameLst>
                                          <p:attrName>style.visibility</p:attrName>
                                        </p:attrNameLst>
                                      </p:cBhvr>
                                      <p:to>
                                        <p:strVal val="visible"/>
                                      </p:to>
                                    </p:set>
                                    <p:anim calcmode="lin" valueType="num">
                                      <p:cBhvr additive="base">
                                        <p:cTn id="47" dur="1000" fill="hold"/>
                                        <p:tgtEl>
                                          <p:spTgt spid="22"/>
                                        </p:tgtEl>
                                        <p:attrNameLst>
                                          <p:attrName>ppt_x</p:attrName>
                                        </p:attrNameLst>
                                      </p:cBhvr>
                                      <p:tavLst>
                                        <p:tav tm="0">
                                          <p:val>
                                            <p:strVal val="0-#ppt_w/2"/>
                                          </p:val>
                                        </p:tav>
                                        <p:tav tm="100000">
                                          <p:val>
                                            <p:strVal val="#ppt_x"/>
                                          </p:val>
                                        </p:tav>
                                      </p:tavLst>
                                    </p:anim>
                                    <p:anim calcmode="lin" valueType="num">
                                      <p:cBhvr additive="base">
                                        <p:cTn id="48" dur="1000" fill="hold"/>
                                        <p:tgtEl>
                                          <p:spTgt spid="2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1000" fill="hold"/>
                                        <p:tgtEl>
                                          <p:spTgt spid="23"/>
                                        </p:tgtEl>
                                        <p:attrNameLst>
                                          <p:attrName>ppt_x</p:attrName>
                                        </p:attrNameLst>
                                      </p:cBhvr>
                                      <p:tavLst>
                                        <p:tav tm="0">
                                          <p:val>
                                            <p:strVal val="0-#ppt_w/2"/>
                                          </p:val>
                                        </p:tav>
                                        <p:tav tm="100000">
                                          <p:val>
                                            <p:strVal val="#ppt_x"/>
                                          </p:val>
                                        </p:tav>
                                      </p:tavLst>
                                    </p:anim>
                                    <p:anim calcmode="lin" valueType="num">
                                      <p:cBhvr additive="base">
                                        <p:cTn id="52" dur="1000" fill="hold"/>
                                        <p:tgtEl>
                                          <p:spTgt spid="2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24"/>
                                        </p:tgtEl>
                                        <p:attrNameLst>
                                          <p:attrName>style.visibility</p:attrName>
                                        </p:attrNameLst>
                                      </p:cBhvr>
                                      <p:to>
                                        <p:strVal val="visible"/>
                                      </p:to>
                                    </p:set>
                                    <p:anim calcmode="lin" valueType="num">
                                      <p:cBhvr additive="base">
                                        <p:cTn id="55" dur="1000" fill="hold"/>
                                        <p:tgtEl>
                                          <p:spTgt spid="24"/>
                                        </p:tgtEl>
                                        <p:attrNameLst>
                                          <p:attrName>ppt_x</p:attrName>
                                        </p:attrNameLst>
                                      </p:cBhvr>
                                      <p:tavLst>
                                        <p:tav tm="0">
                                          <p:val>
                                            <p:strVal val="0-#ppt_w/2"/>
                                          </p:val>
                                        </p:tav>
                                        <p:tav tm="100000">
                                          <p:val>
                                            <p:strVal val="#ppt_x"/>
                                          </p:val>
                                        </p:tav>
                                      </p:tavLst>
                                    </p:anim>
                                    <p:anim calcmode="lin" valueType="num">
                                      <p:cBhvr additive="base">
                                        <p:cTn id="56" dur="1000" fill="hold"/>
                                        <p:tgtEl>
                                          <p:spTgt spid="24"/>
                                        </p:tgtEl>
                                        <p:attrNameLst>
                                          <p:attrName>ppt_y</p:attrName>
                                        </p:attrNameLst>
                                      </p:cBhvr>
                                      <p:tavLst>
                                        <p:tav tm="0">
                                          <p:val>
                                            <p:strVal val="#ppt_y"/>
                                          </p:val>
                                        </p:tav>
                                        <p:tav tm="100000">
                                          <p:val>
                                            <p:strVal val="#ppt_y"/>
                                          </p:val>
                                        </p:tav>
                                      </p:tavLst>
                                    </p:anim>
                                  </p:childTnLst>
                                </p:cTn>
                              </p:par>
                            </p:childTnLst>
                          </p:cTn>
                        </p:par>
                        <p:par>
                          <p:cTn id="57" fill="hold">
                            <p:stCondLst>
                              <p:cond delay="2000"/>
                            </p:stCondLst>
                            <p:childTnLst>
                              <p:par>
                                <p:cTn id="58" presetID="10" presetClass="entr" presetSubtype="0" fill="hold" nodeType="afterEffect">
                                  <p:stCondLst>
                                    <p:cond delay="0"/>
                                  </p:stCondLst>
                                  <p:childTnLst>
                                    <p:set>
                                      <p:cBhvr>
                                        <p:cTn id="59" dur="1" fill="hold">
                                          <p:stCondLst>
                                            <p:cond delay="0"/>
                                          </p:stCondLst>
                                        </p:cTn>
                                        <p:tgtEl>
                                          <p:spTgt spid="30"/>
                                        </p:tgtEl>
                                        <p:attrNameLst>
                                          <p:attrName>style.visibility</p:attrName>
                                        </p:attrNameLst>
                                      </p:cBhvr>
                                      <p:to>
                                        <p:strVal val="visible"/>
                                      </p:to>
                                    </p:set>
                                    <p:animEffect transition="in" filter="fade">
                                      <p:cBhvr>
                                        <p:cTn id="60"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7" grpId="0" animBg="1"/>
      <p:bldP spid="18" grpId="0" animBg="1"/>
      <p:bldP spid="19" grpId="0" animBg="1"/>
      <p:bldP spid="20" grpId="0" animBg="1"/>
      <p:bldP spid="22" grpId="0" animBg="1"/>
      <p:bldP spid="23" grpId="0" animBg="1"/>
      <p:bldP spid="24"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endPar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4- توجّه به كرامت ذاتي مخاطب</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r>
                        <a:rPr lang="fa-IR" sz="2000" b="1" kern="1200" dirty="0" smtClean="0">
                          <a:solidFill>
                            <a:schemeClr val="tx1"/>
                          </a:solidFill>
                          <a:latin typeface="+mn-lt"/>
                          <a:ea typeface="+mn-ea"/>
                          <a:cs typeface="B Lotus" pitchFamily="2" charset="-78"/>
                        </a:rPr>
                        <a:t>الف) سعی کند جرم وخطایی برای متربّی ثابت نشود و وی را به توبه‏ی پنهانی ترغیب کرده، در گرفتن اقرار از وی شتاب نکند.</a:t>
                      </a:r>
                      <a:endParaRPr lang="en-US" sz="2000" b="1" kern="1200" dirty="0" smtClean="0">
                        <a:solidFill>
                          <a:schemeClr val="tx1"/>
                        </a:solidFill>
                        <a:latin typeface="+mn-lt"/>
                        <a:ea typeface="+mn-ea"/>
                        <a:cs typeface="B Lotus" pitchFamily="2" charset="-78"/>
                      </a:endParaRPr>
                    </a:p>
                    <a:p>
                      <a:pPr lvl="1" rtl="1">
                        <a:lnSpc>
                          <a:spcPct val="150000"/>
                        </a:lnSpc>
                      </a:pPr>
                      <a:r>
                        <a:rPr lang="fa-IR" sz="2000" b="1" kern="1200" dirty="0" smtClean="0">
                          <a:solidFill>
                            <a:schemeClr val="tx1"/>
                          </a:solidFill>
                          <a:latin typeface="+mn-lt"/>
                          <a:ea typeface="+mn-ea"/>
                          <a:cs typeface="B Lotus" pitchFamily="2" charset="-78"/>
                        </a:rPr>
                        <a:t>ب) در صورت اثبات جرم و اطّلاع مربّی از این خطا، باید این جرم را نزد دیگران مطرح نکند؛ بلکه در مستور نمودن آن خطا، سعی نماید. نتیجه‏ی این کار محفوظ ماندن آبرو و شخصیّت متربّی است.</a:t>
                      </a:r>
                      <a:endParaRPr lang="en-US" sz="2000" b="1" kern="1200" dirty="0" smtClean="0">
                        <a:solidFill>
                          <a:schemeClr val="tx1"/>
                        </a:solidFill>
                        <a:latin typeface="+mn-lt"/>
                        <a:ea typeface="+mn-ea"/>
                        <a:cs typeface="B Lotus" pitchFamily="2" charset="-78"/>
                      </a:endParaRPr>
                    </a:p>
                    <a:p>
                      <a:pPr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5. استفاده از مطالب نو وتازه در بيان معارف </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6. استفاده از تنوّع مواد براي رفع خستگي مخاطبان</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endParaRPr lang="fa-IR" sz="2000" b="0"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643438" y="139463"/>
            <a:ext cx="3357586"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پنجم / </a:t>
            </a:r>
            <a:r>
              <a:rPr lang="ar-SA" sz="1700" b="1" dirty="0" smtClean="0">
                <a:effectLst>
                  <a:glow rad="101600">
                    <a:schemeClr val="accent3">
                      <a:satMod val="175000"/>
                      <a:alpha val="40000"/>
                    </a:schemeClr>
                  </a:glow>
                </a:effectLst>
                <a:cs typeface="B Mitra" pitchFamily="2" charset="-78"/>
              </a:rPr>
              <a:t>اصل</a:t>
            </a:r>
            <a:r>
              <a:rPr lang="fa-IR" sz="1700" b="1" dirty="0" smtClean="0">
                <a:effectLst>
                  <a:glow rad="101600">
                    <a:schemeClr val="accent3">
                      <a:satMod val="175000"/>
                      <a:alpha val="40000"/>
                    </a:schemeClr>
                  </a:glow>
                </a:effectLst>
                <a:cs typeface="B Mitra" pitchFamily="2" charset="-78"/>
              </a:rPr>
              <a:t> پنجم</a:t>
            </a:r>
            <a:endParaRPr lang="en-US" sz="1700" b="1" dirty="0" smtClean="0">
              <a:effectLst>
                <a:glow rad="101600">
                  <a:schemeClr val="accent3">
                    <a:satMod val="175000"/>
                    <a:alpha val="40000"/>
                  </a:schemeClr>
                </a:glow>
              </a:effectLst>
              <a:cs typeface="B Mitra" pitchFamily="2" charset="-78"/>
            </a:endParaRPr>
          </a:p>
          <a:p>
            <a:pPr algn="ctr"/>
            <a:r>
              <a:rPr lang="fa-IR" sz="1700" b="1" dirty="0" smtClean="0">
                <a:effectLst>
                  <a:glow rad="101600">
                    <a:schemeClr val="accent3">
                      <a:satMod val="175000"/>
                      <a:alpha val="40000"/>
                    </a:schemeClr>
                  </a:glow>
                </a:effectLst>
                <a:cs typeface="B Mitra" pitchFamily="2" charset="-78"/>
              </a:rPr>
              <a:t>ایجاد مقبولیت</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285748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2428860"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157160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114297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7143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8572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childTnLst>
                          </p:cTn>
                        </p:par>
                        <p:par>
                          <p:cTn id="57" fill="hold">
                            <p:stCondLst>
                              <p:cond delay="2000"/>
                            </p:stCondLst>
                            <p:childTnLst>
                              <p:par>
                                <p:cTn id="58" presetID="10" presetClass="entr" presetSubtype="0" fill="hold" nodeType="afterEffect">
                                  <p:stCondLst>
                                    <p:cond delay="0"/>
                                  </p:stCondLst>
                                  <p:childTnLst>
                                    <p:set>
                                      <p:cBhvr>
                                        <p:cTn id="59" dur="1" fill="hold">
                                          <p:stCondLst>
                                            <p:cond delay="0"/>
                                          </p:stCondLst>
                                        </p:cTn>
                                        <p:tgtEl>
                                          <p:spTgt spid="30"/>
                                        </p:tgtEl>
                                        <p:attrNameLst>
                                          <p:attrName>style.visibility</p:attrName>
                                        </p:attrNameLst>
                                      </p:cBhvr>
                                      <p:to>
                                        <p:strVal val="visible"/>
                                      </p:to>
                                    </p:set>
                                    <p:animEffect transition="in" filter="fade">
                                      <p:cBhvr>
                                        <p:cTn id="60"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400" b="1" kern="1200" dirty="0" smtClean="0">
                        <a:solidFill>
                          <a:schemeClr val="tx1"/>
                        </a:solidFill>
                        <a:latin typeface="+mn-lt"/>
                        <a:ea typeface="+mn-ea"/>
                        <a:cs typeface="B Lotus" pitchFamily="2" charset="-78"/>
                      </a:endParaRPr>
                    </a:p>
                    <a:p>
                      <a:pPr algn="just" rtl="1">
                        <a:lnSpc>
                          <a:spcPct val="150000"/>
                        </a:lnSpc>
                      </a:pPr>
                      <a:r>
                        <a:rPr lang="ar-SA" sz="2400" b="1" kern="1200" dirty="0" smtClean="0">
                          <a:solidFill>
                            <a:schemeClr val="tx1"/>
                          </a:solidFill>
                          <a:latin typeface="+mn-lt"/>
                          <a:ea typeface="+mn-ea"/>
                          <a:cs typeface="B Lotus" pitchFamily="2" charset="-78"/>
                        </a:rPr>
                        <a:t>7. استفاده از ابزارهای متعدّد در ارائه‏ی مفاهیم </a:t>
                      </a:r>
                      <a:endParaRPr lang="en-US" sz="2400" b="1" kern="1200" dirty="0" smtClean="0">
                        <a:solidFill>
                          <a:schemeClr val="tx1"/>
                        </a:solidFill>
                        <a:latin typeface="+mn-lt"/>
                        <a:ea typeface="+mn-ea"/>
                        <a:cs typeface="B Lotus" pitchFamily="2" charset="-78"/>
                      </a:endParaRPr>
                    </a:p>
                    <a:p>
                      <a:pPr algn="just" rtl="1">
                        <a:lnSpc>
                          <a:spcPct val="150000"/>
                        </a:lnSpc>
                      </a:pPr>
                      <a:r>
                        <a:rPr lang="ar-SA" sz="2400" b="1" kern="1200" dirty="0" smtClean="0">
                          <a:solidFill>
                            <a:schemeClr val="tx1"/>
                          </a:solidFill>
                          <a:latin typeface="+mn-lt"/>
                          <a:ea typeface="+mn-ea"/>
                          <a:cs typeface="B Lotus" pitchFamily="2" charset="-78"/>
                        </a:rPr>
                        <a:t>8. رفتار و عمل، در سطح انتظارات مخاطب</a:t>
                      </a:r>
                      <a:endParaRPr lang="en-US" sz="2400" b="1" kern="1200" dirty="0" smtClean="0">
                        <a:solidFill>
                          <a:schemeClr val="tx1"/>
                        </a:solidFill>
                        <a:latin typeface="+mn-lt"/>
                        <a:ea typeface="+mn-ea"/>
                        <a:cs typeface="B Lotus" pitchFamily="2" charset="-78"/>
                      </a:endParaRPr>
                    </a:p>
                    <a:p>
                      <a:pPr algn="just" rtl="1">
                        <a:lnSpc>
                          <a:spcPct val="150000"/>
                        </a:lnSpc>
                      </a:pPr>
                      <a:r>
                        <a:rPr lang="ar-SA" sz="2400" b="1" kern="1200" dirty="0" smtClean="0">
                          <a:solidFill>
                            <a:schemeClr val="tx1"/>
                          </a:solidFill>
                          <a:latin typeface="+mn-lt"/>
                          <a:ea typeface="+mn-ea"/>
                          <a:cs typeface="B Lotus" pitchFamily="2" charset="-78"/>
                        </a:rPr>
                        <a:t>9.معرّفی اجمالی </a:t>
                      </a:r>
                      <a:endParaRPr lang="en-US" sz="2400" b="1" kern="1200" dirty="0" smtClean="0">
                        <a:solidFill>
                          <a:schemeClr val="tx1"/>
                        </a:solidFill>
                        <a:latin typeface="+mn-lt"/>
                        <a:ea typeface="+mn-ea"/>
                        <a:cs typeface="B Lotus" pitchFamily="2" charset="-78"/>
                      </a:endParaRPr>
                    </a:p>
                    <a:p>
                      <a:pPr algn="just" rtl="1">
                        <a:lnSpc>
                          <a:spcPct val="150000"/>
                        </a:lnSpc>
                      </a:pPr>
                      <a:r>
                        <a:rPr lang="ar-SA" sz="2400" b="1" kern="1200" dirty="0" smtClean="0">
                          <a:solidFill>
                            <a:schemeClr val="tx1"/>
                          </a:solidFill>
                          <a:latin typeface="+mn-lt"/>
                          <a:ea typeface="+mn-ea"/>
                          <a:cs typeface="B Lotus" pitchFamily="2" charset="-78"/>
                        </a:rPr>
                        <a:t>10.خصوصیّات شخصی مثبت</a:t>
                      </a:r>
                      <a:endParaRPr lang="en-US" sz="2400" b="1" kern="1200" dirty="0" smtClean="0">
                        <a:solidFill>
                          <a:schemeClr val="tx1"/>
                        </a:solidFill>
                        <a:latin typeface="+mn-lt"/>
                        <a:ea typeface="+mn-ea"/>
                        <a:cs typeface="B Lotus" pitchFamily="2" charset="-78"/>
                      </a:endParaRPr>
                    </a:p>
                    <a:p>
                      <a:pPr lvl="1" algn="just" rtl="1">
                        <a:lnSpc>
                          <a:spcPct val="150000"/>
                        </a:lnSpc>
                      </a:pPr>
                      <a:r>
                        <a:rPr lang="ar-SA" sz="2000" b="1" kern="1200" dirty="0" smtClean="0">
                          <a:solidFill>
                            <a:schemeClr val="tx1"/>
                          </a:solidFill>
                          <a:latin typeface="+mn-lt"/>
                          <a:ea typeface="+mn-ea"/>
                          <a:cs typeface="B Lotus" pitchFamily="2" charset="-78"/>
                        </a:rPr>
                        <a:t>الف) تواضع</a:t>
                      </a:r>
                      <a:endParaRPr lang="en-US" sz="2000" b="1" kern="1200" dirty="0" smtClean="0">
                        <a:solidFill>
                          <a:schemeClr val="tx1"/>
                        </a:solidFill>
                        <a:latin typeface="+mn-lt"/>
                        <a:ea typeface="+mn-ea"/>
                        <a:cs typeface="B Lotus" pitchFamily="2" charset="-78"/>
                      </a:endParaRPr>
                    </a:p>
                    <a:p>
                      <a:pPr lvl="1" algn="just" rtl="1">
                        <a:lnSpc>
                          <a:spcPct val="150000"/>
                        </a:lnSpc>
                      </a:pPr>
                      <a:r>
                        <a:rPr lang="ar-SA" sz="2000" b="1" kern="1200" dirty="0" smtClean="0">
                          <a:solidFill>
                            <a:schemeClr val="tx1"/>
                          </a:solidFill>
                          <a:latin typeface="+mn-lt"/>
                          <a:ea typeface="+mn-ea"/>
                          <a:cs typeface="B Lotus" pitchFamily="2" charset="-78"/>
                        </a:rPr>
                        <a:t>ب) وفاداری</a:t>
                      </a:r>
                      <a:endParaRPr lang="en-US" sz="2000" b="1" kern="1200" dirty="0" smtClean="0">
                        <a:solidFill>
                          <a:schemeClr val="tx1"/>
                        </a:solidFill>
                        <a:latin typeface="+mn-lt"/>
                        <a:ea typeface="+mn-ea"/>
                        <a:cs typeface="B Lotus" pitchFamily="2" charset="-78"/>
                      </a:endParaRPr>
                    </a:p>
                    <a:p>
                      <a:pPr lvl="1" algn="just" rtl="1">
                        <a:lnSpc>
                          <a:spcPct val="150000"/>
                        </a:lnSpc>
                      </a:pPr>
                      <a:r>
                        <a:rPr lang="ar-SA" sz="2000" b="1" kern="1200" dirty="0" smtClean="0">
                          <a:solidFill>
                            <a:schemeClr val="tx1"/>
                          </a:solidFill>
                          <a:latin typeface="+mn-lt"/>
                          <a:ea typeface="+mn-ea"/>
                          <a:cs typeface="B Lotus" pitchFamily="2" charset="-78"/>
                        </a:rPr>
                        <a:t>ج) انصاف</a:t>
                      </a:r>
                      <a:endParaRPr lang="en-US" sz="2000" b="1"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643438" y="139463"/>
            <a:ext cx="3357586"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پنجم / </a:t>
            </a:r>
            <a:r>
              <a:rPr lang="ar-SA" sz="1700" b="1" dirty="0" smtClean="0">
                <a:effectLst>
                  <a:glow rad="101600">
                    <a:schemeClr val="accent3">
                      <a:satMod val="175000"/>
                      <a:alpha val="40000"/>
                    </a:schemeClr>
                  </a:glow>
                </a:effectLst>
                <a:cs typeface="B Mitra" pitchFamily="2" charset="-78"/>
              </a:rPr>
              <a:t>اصل</a:t>
            </a:r>
            <a:r>
              <a:rPr lang="fa-IR" sz="1700" b="1" dirty="0" smtClean="0">
                <a:effectLst>
                  <a:glow rad="101600">
                    <a:schemeClr val="accent3">
                      <a:satMod val="175000"/>
                      <a:alpha val="40000"/>
                    </a:schemeClr>
                  </a:glow>
                </a:effectLst>
                <a:cs typeface="B Mitra" pitchFamily="2" charset="-78"/>
              </a:rPr>
              <a:t> پنجم</a:t>
            </a:r>
            <a:endParaRPr lang="en-US" sz="1700" b="1" dirty="0" smtClean="0">
              <a:effectLst>
                <a:glow rad="101600">
                  <a:schemeClr val="accent3">
                    <a:satMod val="175000"/>
                    <a:alpha val="40000"/>
                  </a:schemeClr>
                </a:glow>
              </a:effectLst>
              <a:cs typeface="B Mitra" pitchFamily="2" charset="-78"/>
            </a:endParaRPr>
          </a:p>
          <a:p>
            <a:pPr algn="ctr"/>
            <a:r>
              <a:rPr lang="fa-IR" sz="1700" b="1" dirty="0" smtClean="0">
                <a:effectLst>
                  <a:glow rad="101600">
                    <a:schemeClr val="accent3">
                      <a:satMod val="175000"/>
                      <a:alpha val="40000"/>
                    </a:schemeClr>
                  </a:glow>
                </a:effectLst>
                <a:cs typeface="B Mitra" pitchFamily="2" charset="-78"/>
              </a:rPr>
              <a:t>ایجاد مقبولیت</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285748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242886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157160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114297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7143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8572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childTnLst>
                          </p:cTn>
                        </p:par>
                        <p:par>
                          <p:cTn id="57" fill="hold">
                            <p:stCondLst>
                              <p:cond delay="2000"/>
                            </p:stCondLst>
                            <p:childTnLst>
                              <p:par>
                                <p:cTn id="58" presetID="10" presetClass="entr" presetSubtype="0" fill="hold" nodeType="afterEffect">
                                  <p:stCondLst>
                                    <p:cond delay="0"/>
                                  </p:stCondLst>
                                  <p:childTnLst>
                                    <p:set>
                                      <p:cBhvr>
                                        <p:cTn id="59" dur="1" fill="hold">
                                          <p:stCondLst>
                                            <p:cond delay="0"/>
                                          </p:stCondLst>
                                        </p:cTn>
                                        <p:tgtEl>
                                          <p:spTgt spid="30"/>
                                        </p:tgtEl>
                                        <p:attrNameLst>
                                          <p:attrName>style.visibility</p:attrName>
                                        </p:attrNameLst>
                                      </p:cBhvr>
                                      <p:to>
                                        <p:strVal val="visible"/>
                                      </p:to>
                                    </p:set>
                                    <p:animEffect transition="in" filter="fade">
                                      <p:cBhvr>
                                        <p:cTn id="60"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50000"/>
                        </a:lnSpc>
                      </a:pPr>
                      <a:endParaRPr lang="fa-IR" sz="2400" b="0" kern="1200" dirty="0" smtClean="0">
                        <a:solidFill>
                          <a:schemeClr val="tx1"/>
                        </a:solidFill>
                        <a:latin typeface="+mn-lt"/>
                        <a:ea typeface="+mn-ea"/>
                        <a:cs typeface="B Mitra" pitchFamily="2" charset="-78"/>
                      </a:endParaRPr>
                    </a:p>
                    <a:p>
                      <a:pPr rtl="1">
                        <a:lnSpc>
                          <a:spcPct val="150000"/>
                        </a:lnSpc>
                      </a:pPr>
                      <a:r>
                        <a:rPr lang="fa-IR" sz="2000" b="1" kern="1200" dirty="0" smtClean="0">
                          <a:solidFill>
                            <a:schemeClr val="tx1"/>
                          </a:solidFill>
                          <a:effectLst>
                            <a:outerShdw blurRad="38100" dist="38100" dir="2700000" algn="tl">
                              <a:srgbClr val="000000">
                                <a:alpha val="43137"/>
                              </a:srgbClr>
                            </a:outerShdw>
                          </a:effectLst>
                          <a:latin typeface="+mn-lt"/>
                          <a:ea typeface="+mn-ea"/>
                          <a:cs typeface="B Mitra" pitchFamily="2" charset="-78"/>
                        </a:rPr>
                        <a:t>معنای اصل</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Mitra" pitchFamily="2" charset="-78"/>
                      </a:endParaRPr>
                    </a:p>
                    <a:p>
                      <a:pPr rtl="1">
                        <a:lnSpc>
                          <a:spcPct val="150000"/>
                        </a:lnSpc>
                      </a:pPr>
                      <a:r>
                        <a:rPr lang="fa-IR" sz="2400" b="1" kern="1200" dirty="0" smtClean="0">
                          <a:solidFill>
                            <a:schemeClr val="tx1"/>
                          </a:solidFill>
                          <a:latin typeface="+mn-lt"/>
                          <a:ea typeface="+mn-ea"/>
                          <a:cs typeface="B Lotus" pitchFamily="2" charset="-78"/>
                        </a:rPr>
                        <a:t>اصل، در لغت به معناي ريشه، اساس و مبدأ است؛ ولی در اصطلاحِ علوم مختلف در معاني گوناگونی به‏كار رفته است.</a:t>
                      </a:r>
                      <a:endParaRPr lang="en-US" sz="2400" b="1" kern="1200" dirty="0" smtClean="0">
                        <a:solidFill>
                          <a:schemeClr val="tx1"/>
                        </a:solidFill>
                        <a:latin typeface="+mn-lt"/>
                        <a:ea typeface="+mn-ea"/>
                        <a:cs typeface="B Lotus" pitchFamily="2" charset="-78"/>
                      </a:endParaRPr>
                    </a:p>
                    <a:p>
                      <a:pPr rtl="1">
                        <a:lnSpc>
                          <a:spcPct val="150000"/>
                        </a:lnSpc>
                      </a:pPr>
                      <a:r>
                        <a:rPr lang="fa-IR" sz="2400" b="1" kern="1200" dirty="0" smtClean="0">
                          <a:solidFill>
                            <a:schemeClr val="tx1"/>
                          </a:solidFill>
                          <a:latin typeface="+mn-lt"/>
                          <a:ea typeface="+mn-ea"/>
                          <a:cs typeface="B Lotus" pitchFamily="2" charset="-78"/>
                        </a:rPr>
                        <a:t>در تبليغ وانتقال مفاهيم ديني،</a:t>
                      </a:r>
                      <a:endParaRPr lang="en-US" sz="2400" b="1" kern="1200" dirty="0" smtClean="0">
                        <a:solidFill>
                          <a:schemeClr val="tx1"/>
                        </a:solidFill>
                        <a:latin typeface="+mn-lt"/>
                        <a:ea typeface="+mn-ea"/>
                        <a:cs typeface="B Lotus" pitchFamily="2" charset="-78"/>
                      </a:endParaRPr>
                    </a:p>
                    <a:p>
                      <a:pPr lvl="1" rtl="1">
                        <a:lnSpc>
                          <a:spcPct val="150000"/>
                        </a:lnSpc>
                      </a:pPr>
                      <a:r>
                        <a:rPr lang="fa-IR" sz="2400" b="1" kern="1200" dirty="0" smtClean="0">
                          <a:solidFill>
                            <a:schemeClr val="tx1"/>
                          </a:solidFill>
                          <a:latin typeface="+mn-lt"/>
                          <a:ea typeface="+mn-ea"/>
                          <a:cs typeface="B Lotus" pitchFamily="2" charset="-78"/>
                        </a:rPr>
                        <a:t>-اصول يك سري «بايدها» و «نبايدها»يي است كه مربّیو مبلّغ بايد هنگام انتقال مفاهيم ديني مدّ نظر قرار دهد تا بتواند به اهداف مورد نظر خود برسد.</a:t>
                      </a:r>
                      <a:endParaRPr lang="en-US" sz="2400" b="1" kern="1200" dirty="0" smtClean="0">
                        <a:solidFill>
                          <a:schemeClr val="tx1"/>
                        </a:solidFill>
                        <a:latin typeface="+mn-lt"/>
                        <a:ea typeface="+mn-ea"/>
                        <a:cs typeface="B Lotus" pitchFamily="2" charset="-78"/>
                      </a:endParaRPr>
                    </a:p>
                    <a:p>
                      <a:pPr lvl="1" rtl="1">
                        <a:lnSpc>
                          <a:spcPct val="150000"/>
                        </a:lnSpc>
                      </a:pPr>
                      <a:r>
                        <a:rPr lang="fa-IR" sz="2400" b="1" kern="1200" dirty="0" smtClean="0">
                          <a:solidFill>
                            <a:schemeClr val="tx1"/>
                          </a:solidFill>
                          <a:latin typeface="+mn-lt"/>
                          <a:ea typeface="+mn-ea"/>
                          <a:cs typeface="B Lotus" pitchFamily="2" charset="-78"/>
                        </a:rPr>
                        <a:t>-به عبارت ديگر، اصل، مجموع قواعد وقوانيني است كه به‏عنوان راهنماي عمل، ما را در انتقال مفاهيم ديني کمک می‏کند.</a:t>
                      </a:r>
                      <a:endParaRPr lang="en-US" sz="24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343123" y="214751"/>
            <a:ext cx="1893107" cy="430887"/>
          </a:xfrm>
          <a:prstGeom prst="rect">
            <a:avLst/>
          </a:prstGeom>
          <a:noFill/>
        </p:spPr>
        <p:txBody>
          <a:bodyPr wrap="square" rtlCol="1">
            <a:spAutoFit/>
          </a:bodyPr>
          <a:lstStyle/>
          <a:p>
            <a:r>
              <a:rPr lang="fa-IR" sz="2200" b="1" dirty="0" smtClean="0">
                <a:effectLst>
                  <a:glow rad="139700">
                    <a:schemeClr val="accent3">
                      <a:satMod val="175000"/>
                      <a:alpha val="40000"/>
                    </a:schemeClr>
                  </a:glow>
                </a:effectLst>
                <a:cs typeface="B Mitra" pitchFamily="2" charset="-78"/>
              </a:rPr>
              <a:t>جلسه اول / </a:t>
            </a:r>
            <a:r>
              <a:rPr lang="fa-IR" sz="2200" b="1" dirty="0" smtClean="0">
                <a:effectLst>
                  <a:glow rad="101600">
                    <a:schemeClr val="accent3">
                      <a:satMod val="175000"/>
                      <a:alpha val="40000"/>
                    </a:schemeClr>
                  </a:glow>
                </a:effectLst>
                <a:cs typeface="B Mitra" pitchFamily="2" charset="-78"/>
              </a:rPr>
              <a:t>اصول</a:t>
            </a:r>
            <a:endParaRPr lang="fa-IR" sz="2200" b="1" dirty="0">
              <a:effectLst>
                <a:glow rad="139700">
                  <a:schemeClr val="accent3">
                    <a:satMod val="175000"/>
                    <a:alpha val="40000"/>
                  </a:schemeClr>
                </a:glow>
              </a:effectLst>
              <a:cs typeface="B Mitra" pitchFamily="2" charset="-78"/>
            </a:endParaRPr>
          </a:p>
        </p:txBody>
      </p:sp>
      <p:sp>
        <p:nvSpPr>
          <p:cNvPr id="17" name="Rounded Rectangle 16">
            <a:hlinkClick r:id="rId9" action="ppaction://hlinksldjump">
              <a:snd r:embed="rId5" name="thbad.wav"/>
            </a:hlinkClick>
            <a:hlinkHover r:id="" action="ppaction://noaction">
              <a:snd r:embed="rId6" name="0.wav"/>
            </a:hlinkHover>
          </p:cNvPr>
          <p:cNvSpPr/>
          <p:nvPr/>
        </p:nvSpPr>
        <p:spPr>
          <a:xfrm>
            <a:off x="121441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0" action="ppaction://hlinksldjump">
              <a:snd r:embed="rId5" name="thbad.wav"/>
            </a:hlinkClick>
            <a:hlinkHover r:id="" action="ppaction://noaction">
              <a:snd r:embed="rId6" name="0.wav"/>
            </a:hlinkHover>
          </p:cNvPr>
          <p:cNvSpPr/>
          <p:nvPr/>
        </p:nvSpPr>
        <p:spPr>
          <a:xfrm>
            <a:off x="785786"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9" name="Rounded Rectangle 18">
            <a:hlinkClick r:id="rId11" action="ppaction://hlinksldjump">
              <a:snd r:embed="rId5" name="thbad.wav"/>
            </a:hlinkClick>
            <a:hlinkHover r:id="" action="ppaction://noaction">
              <a:snd r:embed="rId6" name="0.wav"/>
            </a:hlinkHover>
          </p:cNvPr>
          <p:cNvSpPr/>
          <p:nvPr/>
        </p:nvSpPr>
        <p:spPr>
          <a:xfrm>
            <a:off x="35715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0-#ppt_w/2"/>
                                          </p:val>
                                        </p:tav>
                                        <p:tav tm="100000">
                                          <p:val>
                                            <p:strVal val="#ppt_x"/>
                                          </p:val>
                                        </p:tav>
                                      </p:tavLst>
                                    </p:anim>
                                    <p:anim calcmode="lin" valueType="num">
                                      <p:cBhvr additive="base">
                                        <p:cTn id="32" dur="1000" fill="hold"/>
                                        <p:tgtEl>
                                          <p:spTgt spid="17"/>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0-#ppt_w/2"/>
                                          </p:val>
                                        </p:tav>
                                        <p:tav tm="100000">
                                          <p:val>
                                            <p:strVal val="#ppt_x"/>
                                          </p:val>
                                        </p:tav>
                                      </p:tavLst>
                                    </p:anim>
                                    <p:anim calcmode="lin" valueType="num">
                                      <p:cBhvr additive="base">
                                        <p:cTn id="36" dur="1000" fill="hold"/>
                                        <p:tgtEl>
                                          <p:spTgt spid="18"/>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1000" fill="hold"/>
                                        <p:tgtEl>
                                          <p:spTgt spid="19"/>
                                        </p:tgtEl>
                                        <p:attrNameLst>
                                          <p:attrName>ppt_x</p:attrName>
                                        </p:attrNameLst>
                                      </p:cBhvr>
                                      <p:tavLst>
                                        <p:tav tm="0">
                                          <p:val>
                                            <p:strVal val="0-#ppt_w/2"/>
                                          </p:val>
                                        </p:tav>
                                        <p:tav tm="100000">
                                          <p:val>
                                            <p:strVal val="#ppt_x"/>
                                          </p:val>
                                        </p:tav>
                                      </p:tavLst>
                                    </p:anim>
                                    <p:anim calcmode="lin" valueType="num">
                                      <p:cBhvr additive="base">
                                        <p:cTn id="40" dur="1000" fill="hold"/>
                                        <p:tgtEl>
                                          <p:spTgt spid="19"/>
                                        </p:tgtEl>
                                        <p:attrNameLst>
                                          <p:attrName>ppt_y</p:attrName>
                                        </p:attrNameLst>
                                      </p:cBhvr>
                                      <p:tavLst>
                                        <p:tav tm="0">
                                          <p:val>
                                            <p:strVal val="#ppt_y"/>
                                          </p:val>
                                        </p:tav>
                                        <p:tav tm="100000">
                                          <p:val>
                                            <p:strVal val="#ppt_y"/>
                                          </p:val>
                                        </p:tav>
                                      </p:tavLst>
                                    </p:anim>
                                  </p:childTnLst>
                                </p:cTn>
                              </p:par>
                            </p:childTnLst>
                          </p:cTn>
                        </p:par>
                        <p:par>
                          <p:cTn id="41" fill="hold">
                            <p:stCondLst>
                              <p:cond delay="2000"/>
                            </p:stCondLst>
                            <p:childTnLst>
                              <p:par>
                                <p:cTn id="42" presetID="10" presetClass="entr" presetSubtype="0" fill="hold" nodeType="afterEffect">
                                  <p:stCondLst>
                                    <p:cond delay="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7" grpId="0" animBg="1"/>
      <p:bldP spid="18" grpId="0" animBg="1"/>
      <p:bldP spid="19"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800" b="1" kern="1200" dirty="0" smtClean="0">
                        <a:solidFill>
                          <a:schemeClr val="tx1"/>
                        </a:solidFill>
                        <a:latin typeface="+mn-lt"/>
                        <a:ea typeface="+mn-ea"/>
                        <a:cs typeface="B Lotus" pitchFamily="2" charset="-78"/>
                      </a:endParaRPr>
                    </a:p>
                    <a:p>
                      <a:pPr rtl="1">
                        <a:lnSpc>
                          <a:spcPct val="150000"/>
                        </a:lnSpc>
                      </a:pPr>
                      <a:r>
                        <a:rPr lang="ar-SA" sz="2000" b="1" kern="1200" dirty="0" smtClean="0">
                          <a:solidFill>
                            <a:schemeClr val="tx1"/>
                          </a:solidFill>
                          <a:latin typeface="+mn-lt"/>
                          <a:ea typeface="+mn-ea"/>
                          <a:cs typeface="B Lotus" pitchFamily="2" charset="-78"/>
                        </a:rPr>
                        <a:t>11. همجواری</a:t>
                      </a:r>
                      <a:endParaRPr lang="en-US" sz="2000" b="1" kern="1200" dirty="0" smtClean="0">
                        <a:solidFill>
                          <a:schemeClr val="tx1"/>
                        </a:solidFill>
                        <a:latin typeface="+mn-lt"/>
                        <a:ea typeface="+mn-ea"/>
                        <a:cs typeface="B Lotus" pitchFamily="2" charset="-78"/>
                      </a:endParaRPr>
                    </a:p>
                    <a:p>
                      <a:pPr lvl="1" rtl="1">
                        <a:lnSpc>
                          <a:spcPct val="150000"/>
                        </a:lnSpc>
                      </a:pPr>
                      <a:r>
                        <a:rPr lang="ar-SA" sz="2000" b="1" kern="1200" dirty="0" smtClean="0">
                          <a:solidFill>
                            <a:schemeClr val="tx1"/>
                          </a:solidFill>
                          <a:latin typeface="+mn-lt"/>
                          <a:ea typeface="+mn-ea"/>
                          <a:cs typeface="B Lotus" pitchFamily="2" charset="-78"/>
                        </a:rPr>
                        <a:t>الف) زیارت مؤمنین؛</a:t>
                      </a:r>
                      <a:endParaRPr lang="en-US" sz="2000" b="1" kern="1200" dirty="0" smtClean="0">
                        <a:solidFill>
                          <a:schemeClr val="tx1"/>
                        </a:solidFill>
                        <a:latin typeface="+mn-lt"/>
                        <a:ea typeface="+mn-ea"/>
                        <a:cs typeface="B Lotus" pitchFamily="2" charset="-78"/>
                      </a:endParaRPr>
                    </a:p>
                    <a:p>
                      <a:pPr lvl="1" rtl="1">
                        <a:lnSpc>
                          <a:spcPct val="150000"/>
                        </a:lnSpc>
                      </a:pPr>
                      <a:r>
                        <a:rPr lang="ar-SA" sz="2000" b="1" kern="1200" dirty="0" smtClean="0">
                          <a:solidFill>
                            <a:schemeClr val="tx1"/>
                          </a:solidFill>
                          <a:latin typeface="+mn-lt"/>
                          <a:ea typeface="+mn-ea"/>
                          <a:cs typeface="B Lotus" pitchFamily="2" charset="-78"/>
                        </a:rPr>
                        <a:t>ب) صله رحم؛</a:t>
                      </a:r>
                      <a:endParaRPr lang="en-US" sz="2000" b="1" kern="1200" dirty="0" smtClean="0">
                        <a:solidFill>
                          <a:schemeClr val="tx1"/>
                        </a:solidFill>
                        <a:latin typeface="+mn-lt"/>
                        <a:ea typeface="+mn-ea"/>
                        <a:cs typeface="B Lotus" pitchFamily="2" charset="-78"/>
                      </a:endParaRPr>
                    </a:p>
                    <a:p>
                      <a:pPr lvl="1" rtl="1">
                        <a:lnSpc>
                          <a:spcPct val="150000"/>
                        </a:lnSpc>
                      </a:pPr>
                      <a:r>
                        <a:rPr lang="ar-SA" sz="2000" b="1" kern="1200" dirty="0" smtClean="0">
                          <a:solidFill>
                            <a:schemeClr val="tx1"/>
                          </a:solidFill>
                          <a:latin typeface="+mn-lt"/>
                          <a:ea typeface="+mn-ea"/>
                          <a:cs typeface="B Lotus" pitchFamily="2" charset="-78"/>
                        </a:rPr>
                        <a:t>ج) ترغیب بر الفت و دوستی؛</a:t>
                      </a:r>
                      <a:endParaRPr lang="en-US" sz="2000" b="1" kern="1200" dirty="0" smtClean="0">
                        <a:solidFill>
                          <a:schemeClr val="tx1"/>
                        </a:solidFill>
                        <a:latin typeface="+mn-lt"/>
                        <a:ea typeface="+mn-ea"/>
                        <a:cs typeface="B Lotus" pitchFamily="2" charset="-78"/>
                      </a:endParaRPr>
                    </a:p>
                    <a:p>
                      <a:pPr rtl="1">
                        <a:lnSpc>
                          <a:spcPct val="150000"/>
                        </a:lnSpc>
                      </a:pPr>
                      <a:r>
                        <a:rPr lang="ar-SA" sz="2000" b="1" kern="1200" dirty="0" smtClean="0">
                          <a:solidFill>
                            <a:schemeClr val="tx1"/>
                          </a:solidFill>
                          <a:latin typeface="+mn-lt"/>
                          <a:ea typeface="+mn-ea"/>
                          <a:cs typeface="B Lotus" pitchFamily="2" charset="-78"/>
                        </a:rPr>
                        <a:t>12. شبیه سازی (مدل سازی) </a:t>
                      </a:r>
                      <a:endParaRPr lang="en-US" sz="2000" b="1" kern="1200" dirty="0" smtClean="0">
                        <a:solidFill>
                          <a:schemeClr val="tx1"/>
                        </a:solidFill>
                        <a:latin typeface="+mn-lt"/>
                        <a:ea typeface="+mn-ea"/>
                        <a:cs typeface="B Lotus" pitchFamily="2" charset="-78"/>
                      </a:endParaRPr>
                    </a:p>
                    <a:p>
                      <a:pPr lvl="1" rtl="1">
                        <a:lnSpc>
                          <a:spcPct val="150000"/>
                        </a:lnSpc>
                      </a:pPr>
                      <a:r>
                        <a:rPr lang="ar-SA" sz="2000" b="1" kern="1200" dirty="0" smtClean="0">
                          <a:solidFill>
                            <a:schemeClr val="tx1"/>
                          </a:solidFill>
                          <a:latin typeface="+mn-lt"/>
                          <a:ea typeface="+mn-ea"/>
                          <a:cs typeface="B Lotus" pitchFamily="2" charset="-78"/>
                        </a:rPr>
                        <a:t>الف) مشابهت سازی در ظاهر</a:t>
                      </a:r>
                      <a:endParaRPr lang="en-US" sz="2000" b="1" kern="1200" dirty="0" smtClean="0">
                        <a:solidFill>
                          <a:schemeClr val="tx1"/>
                        </a:solidFill>
                        <a:latin typeface="+mn-lt"/>
                        <a:ea typeface="+mn-ea"/>
                        <a:cs typeface="B Lotus" pitchFamily="2" charset="-78"/>
                      </a:endParaRPr>
                    </a:p>
                    <a:p>
                      <a:pPr lvl="1" rtl="1">
                        <a:lnSpc>
                          <a:spcPct val="150000"/>
                        </a:lnSpc>
                      </a:pPr>
                      <a:r>
                        <a:rPr lang="ar-SA" sz="2000" b="1" kern="1200" dirty="0" smtClean="0">
                          <a:solidFill>
                            <a:schemeClr val="tx1"/>
                          </a:solidFill>
                          <a:latin typeface="+mn-lt"/>
                          <a:ea typeface="+mn-ea"/>
                          <a:cs typeface="B Lotus" pitchFamily="2" charset="-78"/>
                        </a:rPr>
                        <a:t>ب) تشابه در حرکات و گفتار</a:t>
                      </a:r>
                      <a:endParaRPr lang="en-US" sz="2000" b="1" kern="1200" dirty="0" smtClean="0">
                        <a:solidFill>
                          <a:schemeClr val="tx1"/>
                        </a:solidFill>
                        <a:latin typeface="+mn-lt"/>
                        <a:ea typeface="+mn-ea"/>
                        <a:cs typeface="B Lotus" pitchFamily="2" charset="-78"/>
                      </a:endParaRPr>
                    </a:p>
                    <a:p>
                      <a:pPr lvl="1" rtl="1">
                        <a:lnSpc>
                          <a:spcPct val="150000"/>
                        </a:lnSpc>
                      </a:pPr>
                      <a:r>
                        <a:rPr lang="ar-SA" sz="2000" b="1" kern="1200" dirty="0" smtClean="0">
                          <a:solidFill>
                            <a:schemeClr val="tx1"/>
                          </a:solidFill>
                          <a:latin typeface="+mn-lt"/>
                          <a:ea typeface="+mn-ea"/>
                          <a:cs typeface="B Lotus" pitchFamily="2" charset="-78"/>
                        </a:rPr>
                        <a:t>ج) تشابه در نگرش و عقیده</a:t>
                      </a:r>
                      <a:endParaRPr lang="en-US" sz="2000" b="1" kern="1200" dirty="0" smtClean="0">
                        <a:solidFill>
                          <a:schemeClr val="tx1"/>
                        </a:solidFill>
                        <a:latin typeface="+mn-lt"/>
                        <a:ea typeface="+mn-ea"/>
                        <a:cs typeface="B Lotus" pitchFamily="2" charset="-78"/>
                      </a:endParaRPr>
                    </a:p>
                    <a:p>
                      <a:pPr lvl="1" rtl="1">
                        <a:lnSpc>
                          <a:spcPct val="150000"/>
                        </a:lnSpc>
                      </a:pPr>
                      <a:r>
                        <a:rPr lang="ar-SA" sz="2000" b="1" kern="1200" dirty="0" smtClean="0">
                          <a:solidFill>
                            <a:schemeClr val="tx1"/>
                          </a:solidFill>
                          <a:latin typeface="+mn-lt"/>
                          <a:ea typeface="+mn-ea"/>
                          <a:cs typeface="B Lotus" pitchFamily="2" charset="-78"/>
                        </a:rPr>
                        <a:t>د) تشابه در احساسات و عواطف:</a:t>
                      </a:r>
                      <a:endParaRPr lang="en-US" sz="2000" b="1" kern="1200" dirty="0" smtClean="0">
                        <a:solidFill>
                          <a:schemeClr val="tx1"/>
                        </a:solidFill>
                        <a:latin typeface="+mn-lt"/>
                        <a:ea typeface="+mn-ea"/>
                        <a:cs typeface="B Lotus" pitchFamily="2" charset="-78"/>
                      </a:endParaRPr>
                    </a:p>
                    <a:p>
                      <a:pPr lvl="1" rtl="1">
                        <a:lnSpc>
                          <a:spcPct val="150000"/>
                        </a:lnSpc>
                      </a:pPr>
                      <a:r>
                        <a:rPr lang="ar-SA" sz="2000" b="1" kern="1200" dirty="0" smtClean="0">
                          <a:solidFill>
                            <a:schemeClr val="tx1"/>
                          </a:solidFill>
                          <a:latin typeface="+mn-lt"/>
                          <a:ea typeface="+mn-ea"/>
                          <a:cs typeface="B Lotus" pitchFamily="2" charset="-78"/>
                        </a:rPr>
                        <a:t>هـ ) مشابهت‏سازی با تقلید</a:t>
                      </a:r>
                      <a:endParaRPr lang="en-US" sz="20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643438" y="139463"/>
            <a:ext cx="3357586"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پنجم / </a:t>
            </a:r>
            <a:r>
              <a:rPr lang="ar-SA" sz="1700" b="1" dirty="0" smtClean="0">
                <a:effectLst>
                  <a:glow rad="101600">
                    <a:schemeClr val="accent3">
                      <a:satMod val="175000"/>
                      <a:alpha val="40000"/>
                    </a:schemeClr>
                  </a:glow>
                </a:effectLst>
                <a:cs typeface="B Mitra" pitchFamily="2" charset="-78"/>
              </a:rPr>
              <a:t>اصل</a:t>
            </a:r>
            <a:r>
              <a:rPr lang="fa-IR" sz="1700" b="1" dirty="0" smtClean="0">
                <a:effectLst>
                  <a:glow rad="101600">
                    <a:schemeClr val="accent3">
                      <a:satMod val="175000"/>
                      <a:alpha val="40000"/>
                    </a:schemeClr>
                  </a:glow>
                </a:effectLst>
                <a:cs typeface="B Mitra" pitchFamily="2" charset="-78"/>
              </a:rPr>
              <a:t> پنجم</a:t>
            </a:r>
            <a:endParaRPr lang="en-US" sz="1700" b="1" dirty="0" smtClean="0">
              <a:effectLst>
                <a:glow rad="101600">
                  <a:schemeClr val="accent3">
                    <a:satMod val="175000"/>
                    <a:alpha val="40000"/>
                  </a:schemeClr>
                </a:glow>
              </a:effectLst>
              <a:cs typeface="B Mitra" pitchFamily="2" charset="-78"/>
            </a:endParaRPr>
          </a:p>
          <a:p>
            <a:pPr algn="ctr"/>
            <a:r>
              <a:rPr lang="fa-IR" sz="1700" b="1" dirty="0" smtClean="0">
                <a:effectLst>
                  <a:glow rad="101600">
                    <a:schemeClr val="accent3">
                      <a:satMod val="175000"/>
                      <a:alpha val="40000"/>
                    </a:schemeClr>
                  </a:glow>
                </a:effectLst>
                <a:cs typeface="B Mitra" pitchFamily="2" charset="-78"/>
              </a:rPr>
              <a:t>ایجاد مقبولیت</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285748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242886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1571604"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114297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7143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8572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childTnLst>
                          </p:cTn>
                        </p:par>
                        <p:par>
                          <p:cTn id="57" fill="hold">
                            <p:stCondLst>
                              <p:cond delay="2000"/>
                            </p:stCondLst>
                            <p:childTnLst>
                              <p:par>
                                <p:cTn id="58" presetID="10" presetClass="entr" presetSubtype="0" fill="hold" nodeType="afterEffect">
                                  <p:stCondLst>
                                    <p:cond delay="0"/>
                                  </p:stCondLst>
                                  <p:childTnLst>
                                    <p:set>
                                      <p:cBhvr>
                                        <p:cTn id="59" dur="1" fill="hold">
                                          <p:stCondLst>
                                            <p:cond delay="0"/>
                                          </p:stCondLst>
                                        </p:cTn>
                                        <p:tgtEl>
                                          <p:spTgt spid="30"/>
                                        </p:tgtEl>
                                        <p:attrNameLst>
                                          <p:attrName>style.visibility</p:attrName>
                                        </p:attrNameLst>
                                      </p:cBhvr>
                                      <p:to>
                                        <p:strVal val="visible"/>
                                      </p:to>
                                    </p:set>
                                    <p:animEffect transition="in" filter="fade">
                                      <p:cBhvr>
                                        <p:cTn id="60"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000" b="1" kern="1200" dirty="0" smtClean="0">
                        <a:solidFill>
                          <a:schemeClr val="tx1"/>
                        </a:solidFill>
                        <a:latin typeface="+mn-lt"/>
                        <a:ea typeface="+mn-ea"/>
                        <a:cs typeface="B Lotus" pitchFamily="2" charset="-78"/>
                      </a:endParaRPr>
                    </a:p>
                    <a:p>
                      <a:pPr rtl="1">
                        <a:lnSpc>
                          <a:spcPct val="150000"/>
                        </a:lnSpc>
                      </a:pPr>
                      <a:r>
                        <a:rPr lang="ar-SA" sz="2000" b="1" kern="1200" dirty="0" smtClean="0">
                          <a:solidFill>
                            <a:schemeClr val="tx1"/>
                          </a:solidFill>
                          <a:latin typeface="+mn-lt"/>
                          <a:ea typeface="+mn-ea"/>
                          <a:cs typeface="B Lotus" pitchFamily="2" charset="-78"/>
                        </a:rPr>
                        <a:t>13. پذیرفتن او آنچنان که هست نه آنچنان که می‏خواهید.</a:t>
                      </a:r>
                      <a:endParaRPr lang="en-US" sz="2000" b="1" kern="1200" dirty="0" smtClean="0">
                        <a:solidFill>
                          <a:schemeClr val="tx1"/>
                        </a:solidFill>
                        <a:latin typeface="+mn-lt"/>
                        <a:ea typeface="+mn-ea"/>
                        <a:cs typeface="B Lotus" pitchFamily="2" charset="-78"/>
                      </a:endParaRPr>
                    </a:p>
                    <a:p>
                      <a:pPr rtl="1">
                        <a:lnSpc>
                          <a:spcPct val="150000"/>
                        </a:lnSpc>
                      </a:pPr>
                      <a:r>
                        <a:rPr lang="ar-SA" sz="2000" b="1" kern="1200" dirty="0" smtClean="0">
                          <a:solidFill>
                            <a:schemeClr val="tx1"/>
                          </a:solidFill>
                          <a:latin typeface="+mn-lt"/>
                          <a:ea typeface="+mn-ea"/>
                          <a:cs typeface="B Lotus" pitchFamily="2" charset="-78"/>
                        </a:rPr>
                        <a:t>14.توجّه به تقدّم و تأخّر پیام‏ها</a:t>
                      </a:r>
                      <a:endParaRPr lang="en-US" sz="2000" b="1" kern="1200" dirty="0" smtClean="0">
                        <a:solidFill>
                          <a:schemeClr val="tx1"/>
                        </a:solidFill>
                        <a:latin typeface="+mn-lt"/>
                        <a:ea typeface="+mn-ea"/>
                        <a:cs typeface="B Lotus" pitchFamily="2" charset="-78"/>
                      </a:endParaRPr>
                    </a:p>
                    <a:p>
                      <a:pPr rtl="1">
                        <a:lnSpc>
                          <a:spcPct val="150000"/>
                        </a:lnSpc>
                      </a:pPr>
                      <a:r>
                        <a:rPr lang="ar-SA" sz="2000" b="1" kern="1200" dirty="0" smtClean="0">
                          <a:solidFill>
                            <a:schemeClr val="tx1"/>
                          </a:solidFill>
                          <a:latin typeface="+mn-lt"/>
                          <a:ea typeface="+mn-ea"/>
                          <a:cs typeface="B Lotus" pitchFamily="2" charset="-78"/>
                        </a:rPr>
                        <a:t>15.برداشتن آسیب‏ها و موانع ارتباط</a:t>
                      </a:r>
                      <a:endParaRPr lang="en-US" sz="2000" b="1" kern="1200" dirty="0" smtClean="0">
                        <a:solidFill>
                          <a:schemeClr val="tx1"/>
                        </a:solidFill>
                        <a:latin typeface="+mn-lt"/>
                        <a:ea typeface="+mn-ea"/>
                        <a:cs typeface="B Lotus" pitchFamily="2" charset="-78"/>
                      </a:endParaRPr>
                    </a:p>
                    <a:p>
                      <a:pPr lvl="1" rtl="1">
                        <a:lnSpc>
                          <a:spcPct val="150000"/>
                        </a:lnSpc>
                      </a:pPr>
                      <a:r>
                        <a:rPr lang="fa-IR" sz="2000" b="1" kern="1200" dirty="0" smtClean="0">
                          <a:solidFill>
                            <a:schemeClr val="tx1"/>
                          </a:solidFill>
                          <a:latin typeface="+mn-lt"/>
                          <a:ea typeface="+mn-ea"/>
                          <a:cs typeface="B Lotus" pitchFamily="2" charset="-78"/>
                        </a:rPr>
                        <a:t>الف) تحقیر </a:t>
                      </a:r>
                      <a:endParaRPr lang="en-US" sz="2000" b="1" kern="1200" dirty="0" smtClean="0">
                        <a:solidFill>
                          <a:schemeClr val="tx1"/>
                        </a:solidFill>
                        <a:latin typeface="+mn-lt"/>
                        <a:ea typeface="+mn-ea"/>
                        <a:cs typeface="B Lotus" pitchFamily="2" charset="-78"/>
                      </a:endParaRPr>
                    </a:p>
                    <a:p>
                      <a:pPr lvl="1" rtl="1">
                        <a:lnSpc>
                          <a:spcPct val="150000"/>
                        </a:lnSpc>
                      </a:pPr>
                      <a:r>
                        <a:rPr lang="fa-IR" sz="2000" b="1" kern="1200" dirty="0" smtClean="0">
                          <a:solidFill>
                            <a:schemeClr val="tx1"/>
                          </a:solidFill>
                          <a:latin typeface="+mn-lt"/>
                          <a:ea typeface="+mn-ea"/>
                          <a:cs typeface="B Lotus" pitchFamily="2" charset="-78"/>
                        </a:rPr>
                        <a:t>ب) تحکّم، اجبار واکراه</a:t>
                      </a:r>
                      <a:endParaRPr lang="en-US" sz="2000" b="1" kern="1200" dirty="0" smtClean="0">
                        <a:solidFill>
                          <a:schemeClr val="tx1"/>
                        </a:solidFill>
                        <a:latin typeface="+mn-lt"/>
                        <a:ea typeface="+mn-ea"/>
                        <a:cs typeface="B Lotus" pitchFamily="2" charset="-78"/>
                      </a:endParaRPr>
                    </a:p>
                    <a:p>
                      <a:pPr lvl="1" rtl="1">
                        <a:lnSpc>
                          <a:spcPct val="150000"/>
                        </a:lnSpc>
                      </a:pPr>
                      <a:r>
                        <a:rPr lang="fa-IR" sz="2000" b="1" kern="1200" dirty="0" smtClean="0">
                          <a:solidFill>
                            <a:schemeClr val="tx1"/>
                          </a:solidFill>
                          <a:latin typeface="+mn-lt"/>
                          <a:ea typeface="+mn-ea"/>
                          <a:cs typeface="B Lotus" pitchFamily="2" charset="-78"/>
                        </a:rPr>
                        <a:t>ج) تبعیض </a:t>
                      </a:r>
                      <a:endParaRPr lang="en-US" sz="2000" b="1" kern="1200" dirty="0" smtClean="0">
                        <a:solidFill>
                          <a:schemeClr val="tx1"/>
                        </a:solidFill>
                        <a:latin typeface="+mn-lt"/>
                        <a:ea typeface="+mn-ea"/>
                        <a:cs typeface="B Lotus" pitchFamily="2" charset="-78"/>
                      </a:endParaRPr>
                    </a:p>
                    <a:p>
                      <a:pPr lvl="1" rtl="1">
                        <a:lnSpc>
                          <a:spcPct val="150000"/>
                        </a:lnSpc>
                      </a:pPr>
                      <a:r>
                        <a:rPr lang="fa-IR" sz="2000" b="1" kern="1200" dirty="0" smtClean="0">
                          <a:solidFill>
                            <a:schemeClr val="tx1"/>
                          </a:solidFill>
                          <a:latin typeface="+mn-lt"/>
                          <a:ea typeface="+mn-ea"/>
                          <a:cs typeface="B Lotus" pitchFamily="2" charset="-78"/>
                        </a:rPr>
                        <a:t>د) سرزنش و ملامت </a:t>
                      </a:r>
                      <a:endParaRPr lang="en-US" sz="2000" b="1" kern="1200" dirty="0" smtClean="0">
                        <a:solidFill>
                          <a:schemeClr val="tx1"/>
                        </a:solidFill>
                        <a:latin typeface="+mn-lt"/>
                        <a:ea typeface="+mn-ea"/>
                        <a:cs typeface="B Lotus" pitchFamily="2" charset="-78"/>
                      </a:endParaRPr>
                    </a:p>
                    <a:p>
                      <a:pPr lvl="1" rtl="1">
                        <a:lnSpc>
                          <a:spcPct val="150000"/>
                        </a:lnSpc>
                      </a:pPr>
                      <a:r>
                        <a:rPr lang="fa-IR" sz="2000" b="1" kern="1200" dirty="0" smtClean="0">
                          <a:solidFill>
                            <a:schemeClr val="tx1"/>
                          </a:solidFill>
                          <a:latin typeface="+mn-lt"/>
                          <a:ea typeface="+mn-ea"/>
                          <a:cs typeface="B Lotus" pitchFamily="2" charset="-78"/>
                        </a:rPr>
                        <a:t>هـ ) انتقاد کردن زیاد </a:t>
                      </a:r>
                      <a:endParaRPr lang="en-US" sz="2000" b="1" kern="1200" dirty="0" smtClean="0">
                        <a:solidFill>
                          <a:schemeClr val="tx1"/>
                        </a:solidFill>
                        <a:latin typeface="+mn-lt"/>
                        <a:ea typeface="+mn-ea"/>
                        <a:cs typeface="B Lotus" pitchFamily="2" charset="-78"/>
                      </a:endParaRPr>
                    </a:p>
                    <a:p>
                      <a:pPr lvl="1" rtl="1">
                        <a:lnSpc>
                          <a:spcPct val="150000"/>
                        </a:lnSpc>
                      </a:pPr>
                      <a:r>
                        <a:rPr lang="fa-IR" sz="2000" b="1" kern="1200" dirty="0" smtClean="0">
                          <a:solidFill>
                            <a:schemeClr val="tx1"/>
                          </a:solidFill>
                          <a:latin typeface="+mn-lt"/>
                          <a:ea typeface="+mn-ea"/>
                          <a:cs typeface="B Lotus" pitchFamily="2" charset="-78"/>
                        </a:rPr>
                        <a:t>و) سوء ظن</a:t>
                      </a:r>
                      <a:endParaRPr lang="en-US" sz="2000" b="1" kern="1200" dirty="0" smtClean="0">
                        <a:solidFill>
                          <a:schemeClr val="tx1"/>
                        </a:solidFill>
                        <a:latin typeface="+mn-lt"/>
                        <a:ea typeface="+mn-ea"/>
                        <a:cs typeface="B Lotus" pitchFamily="2" charset="-78"/>
                      </a:endParaRPr>
                    </a:p>
                    <a:p>
                      <a:pPr lvl="1" rtl="1">
                        <a:lnSpc>
                          <a:spcPct val="150000"/>
                        </a:lnSpc>
                      </a:pPr>
                      <a:r>
                        <a:rPr lang="fa-IR" sz="2000" b="1" kern="1200" dirty="0" smtClean="0">
                          <a:solidFill>
                            <a:schemeClr val="tx1"/>
                          </a:solidFill>
                          <a:latin typeface="+mn-lt"/>
                          <a:ea typeface="+mn-ea"/>
                          <a:cs typeface="B Lotus" pitchFamily="2" charset="-78"/>
                        </a:rPr>
                        <a:t>ز) عیب جویی</a:t>
                      </a:r>
                      <a:endParaRPr lang="en-US" sz="20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643438" y="139463"/>
            <a:ext cx="3357586"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پنجم / </a:t>
            </a:r>
            <a:r>
              <a:rPr lang="ar-SA" sz="1700" b="1" dirty="0" smtClean="0">
                <a:effectLst>
                  <a:glow rad="101600">
                    <a:schemeClr val="accent3">
                      <a:satMod val="175000"/>
                      <a:alpha val="40000"/>
                    </a:schemeClr>
                  </a:glow>
                </a:effectLst>
                <a:cs typeface="B Mitra" pitchFamily="2" charset="-78"/>
              </a:rPr>
              <a:t>اصل</a:t>
            </a:r>
            <a:r>
              <a:rPr lang="fa-IR" sz="1700" b="1" dirty="0" smtClean="0">
                <a:effectLst>
                  <a:glow rad="101600">
                    <a:schemeClr val="accent3">
                      <a:satMod val="175000"/>
                      <a:alpha val="40000"/>
                    </a:schemeClr>
                  </a:glow>
                </a:effectLst>
                <a:cs typeface="B Mitra" pitchFamily="2" charset="-78"/>
              </a:rPr>
              <a:t> پنجم</a:t>
            </a:r>
            <a:endParaRPr lang="en-US" sz="1700" b="1" dirty="0" smtClean="0">
              <a:effectLst>
                <a:glow rad="101600">
                  <a:schemeClr val="accent3">
                    <a:satMod val="175000"/>
                    <a:alpha val="40000"/>
                  </a:schemeClr>
                </a:glow>
              </a:effectLst>
              <a:cs typeface="B Mitra" pitchFamily="2" charset="-78"/>
            </a:endParaRPr>
          </a:p>
          <a:p>
            <a:pPr algn="ctr"/>
            <a:r>
              <a:rPr lang="fa-IR" sz="1700" b="1" dirty="0" smtClean="0">
                <a:effectLst>
                  <a:glow rad="101600">
                    <a:schemeClr val="accent3">
                      <a:satMod val="175000"/>
                      <a:alpha val="40000"/>
                    </a:schemeClr>
                  </a:glow>
                </a:effectLst>
                <a:cs typeface="B Mitra" pitchFamily="2" charset="-78"/>
              </a:rPr>
              <a:t>ایجاد مقبولیت</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285748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242886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157160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1142976"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7143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8572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childTnLst>
                          </p:cTn>
                        </p:par>
                        <p:par>
                          <p:cTn id="57" fill="hold">
                            <p:stCondLst>
                              <p:cond delay="2000"/>
                            </p:stCondLst>
                            <p:childTnLst>
                              <p:par>
                                <p:cTn id="58" presetID="10" presetClass="entr" presetSubtype="0" fill="hold" nodeType="afterEffect">
                                  <p:stCondLst>
                                    <p:cond delay="0"/>
                                  </p:stCondLst>
                                  <p:childTnLst>
                                    <p:set>
                                      <p:cBhvr>
                                        <p:cTn id="59" dur="1" fill="hold">
                                          <p:stCondLst>
                                            <p:cond delay="0"/>
                                          </p:stCondLst>
                                        </p:cTn>
                                        <p:tgtEl>
                                          <p:spTgt spid="30"/>
                                        </p:tgtEl>
                                        <p:attrNameLst>
                                          <p:attrName>style.visibility</p:attrName>
                                        </p:attrNameLst>
                                      </p:cBhvr>
                                      <p:to>
                                        <p:strVal val="visible"/>
                                      </p:to>
                                    </p:set>
                                    <p:animEffect transition="in" filter="fade">
                                      <p:cBhvr>
                                        <p:cTn id="60"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50000"/>
                        </a:lnSpc>
                      </a:pPr>
                      <a:r>
                        <a:rPr lang="ar-SA" sz="2000" b="1" kern="1200" dirty="0" smtClean="0">
                          <a:solidFill>
                            <a:schemeClr val="tx1"/>
                          </a:solidFill>
                          <a:latin typeface="+mn-lt"/>
                          <a:ea typeface="+mn-ea"/>
                          <a:cs typeface="B Lotus" pitchFamily="2" charset="-78"/>
                        </a:rPr>
                        <a:t>16.توجّه و احترام به ارزش‌های افراد</a:t>
                      </a:r>
                      <a:endParaRPr lang="en-US" sz="2000" b="1" kern="1200" dirty="0" smtClean="0">
                        <a:solidFill>
                          <a:schemeClr val="tx1"/>
                        </a:solidFill>
                        <a:latin typeface="+mn-lt"/>
                        <a:ea typeface="+mn-ea"/>
                        <a:cs typeface="B Lotus" pitchFamily="2" charset="-78"/>
                      </a:endParaRPr>
                    </a:p>
                    <a:p>
                      <a:pPr rtl="1">
                        <a:lnSpc>
                          <a:spcPct val="150000"/>
                        </a:lnSpc>
                      </a:pPr>
                      <a:r>
                        <a:rPr lang="ar-SA" sz="2000" b="1" kern="1200" dirty="0" smtClean="0">
                          <a:solidFill>
                            <a:schemeClr val="tx1"/>
                          </a:solidFill>
                          <a:latin typeface="+mn-lt"/>
                          <a:ea typeface="+mn-ea"/>
                          <a:cs typeface="B Lotus" pitchFamily="2" charset="-78"/>
                        </a:rPr>
                        <a:t>17. رفتارصادقانه بدون تکلّف</a:t>
                      </a:r>
                      <a:endParaRPr lang="en-US" sz="2000" b="1" kern="1200" dirty="0" smtClean="0">
                        <a:solidFill>
                          <a:schemeClr val="tx1"/>
                        </a:solidFill>
                        <a:latin typeface="+mn-lt"/>
                        <a:ea typeface="+mn-ea"/>
                        <a:cs typeface="B Lotus" pitchFamily="2" charset="-78"/>
                      </a:endParaRPr>
                    </a:p>
                    <a:p>
                      <a:pPr rtl="1">
                        <a:lnSpc>
                          <a:spcPct val="150000"/>
                        </a:lnSpc>
                      </a:pPr>
                      <a:r>
                        <a:rPr lang="ar-SA" sz="2000" b="1" kern="1200" dirty="0" smtClean="0">
                          <a:solidFill>
                            <a:schemeClr val="tx1"/>
                          </a:solidFill>
                          <a:latin typeface="+mn-lt"/>
                          <a:ea typeface="+mn-ea"/>
                          <a:cs typeface="B Lotus" pitchFamily="2" charset="-78"/>
                        </a:rPr>
                        <a:t>18.محوريّت آيات و روايات در انتقال پيام.</a:t>
                      </a:r>
                      <a:endParaRPr lang="en-US" sz="2000" b="1" kern="1200" dirty="0" smtClean="0">
                        <a:solidFill>
                          <a:schemeClr val="tx1"/>
                        </a:solidFill>
                        <a:latin typeface="+mn-lt"/>
                        <a:ea typeface="+mn-ea"/>
                        <a:cs typeface="B Lotus" pitchFamily="2" charset="-78"/>
                      </a:endParaRPr>
                    </a:p>
                    <a:p>
                      <a:pPr rtl="1">
                        <a:lnSpc>
                          <a:spcPct val="150000"/>
                        </a:lnSpc>
                      </a:pPr>
                      <a:r>
                        <a:rPr lang="fa-IR" sz="2000" b="1" kern="1200" dirty="0" smtClean="0">
                          <a:solidFill>
                            <a:schemeClr val="tx1"/>
                          </a:solidFill>
                          <a:latin typeface="+mn-lt"/>
                          <a:ea typeface="+mn-ea"/>
                          <a:cs typeface="B Lotus" pitchFamily="2" charset="-78"/>
                        </a:rPr>
                        <a:t>نمونه: موضوع صبر</a:t>
                      </a:r>
                      <a:endParaRPr lang="en-US" sz="2000" b="1" kern="1200" dirty="0" smtClean="0">
                        <a:solidFill>
                          <a:schemeClr val="tx1"/>
                        </a:solidFill>
                        <a:latin typeface="+mn-lt"/>
                        <a:ea typeface="+mn-ea"/>
                        <a:cs typeface="B Lotus" pitchFamily="2" charset="-78"/>
                      </a:endParaRPr>
                    </a:p>
                    <a:p>
                      <a:pPr lvl="0" rtl="1">
                        <a:lnSpc>
                          <a:spcPct val="150000"/>
                        </a:lnSpc>
                      </a:pP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latin typeface="+mn-lt"/>
                          <a:ea typeface="+mn-ea"/>
                          <a:cs typeface="B Lotus" pitchFamily="2" charset="-78"/>
                        </a:rPr>
                        <a:t>وَاسْتَعِينُوا بِالصَّبْرِ وَالصَّلَاه‏ و اِنَّها لَكَبِيرَۀٌإِلَّا عَلَى الْخَاشِعِينَ</a:t>
                      </a: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a:t>
                      </a:r>
                      <a:endParaRPr lang="en-US" sz="2000" b="1" kern="1200" dirty="0" smtClean="0">
                        <a:solidFill>
                          <a:schemeClr val="tx1"/>
                        </a:solidFill>
                        <a:latin typeface="+mn-lt"/>
                        <a:ea typeface="+mn-ea"/>
                        <a:cs typeface="B Lotus" pitchFamily="2" charset="-78"/>
                      </a:endParaRPr>
                    </a:p>
                    <a:p>
                      <a:pPr rtl="1">
                        <a:lnSpc>
                          <a:spcPct val="150000"/>
                        </a:lnSpc>
                      </a:pPr>
                      <a:r>
                        <a:rPr lang="fa-IR" sz="2000" b="1" kern="1200" dirty="0" smtClean="0">
                          <a:solidFill>
                            <a:schemeClr val="tx1"/>
                          </a:solidFill>
                          <a:latin typeface="+mn-lt"/>
                          <a:ea typeface="+mn-ea"/>
                          <a:cs typeface="B Lotus" pitchFamily="2" charset="-78"/>
                        </a:rPr>
                        <a:t>«از صبر و نماز یاری جویید؛ و این کار، جز برای خاشعان، گران است.»</a:t>
                      </a:r>
                      <a:endParaRPr lang="en-US" sz="2000" b="1" kern="1200" dirty="0" smtClean="0">
                        <a:solidFill>
                          <a:schemeClr val="tx1"/>
                        </a:solidFill>
                        <a:effectLst>
                          <a:glow rad="139700">
                            <a:schemeClr val="accent2">
                              <a:satMod val="175000"/>
                              <a:alpha val="40000"/>
                            </a:schemeClr>
                          </a:glow>
                        </a:effectLst>
                        <a:latin typeface="+mn-lt"/>
                        <a:ea typeface="+mn-ea"/>
                        <a:cs typeface="B Lotus" pitchFamily="2" charset="-78"/>
                      </a:endParaRPr>
                    </a:p>
                    <a:p>
                      <a:pPr lvl="0" rtl="1">
                        <a:lnSpc>
                          <a:spcPct val="150000"/>
                        </a:lnSpc>
                      </a:pP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latin typeface="+mn-lt"/>
                          <a:ea typeface="+mn-ea"/>
                          <a:cs typeface="B Lotus" pitchFamily="2" charset="-78"/>
                        </a:rPr>
                        <a:t>وَلَوْ أَنَّ أَهْلَ الْقُرَى آمَنُوا وَاتَّقَوْا لَفَتَحْنَا عَلَيْهِم بَرَكَاتٍ مِّنَ السَّمَاءِ وَالْأَرْضِ وَلَـكِن كَذَّبُوا فَأَخَذْنَاهُم بِمَا كَانُوا يَكْسِبُونَ</a:t>
                      </a: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a:t>
                      </a:r>
                      <a:endParaRPr lang="en-US" sz="2000" b="1" kern="1200" dirty="0" smtClean="0">
                        <a:solidFill>
                          <a:schemeClr val="tx1"/>
                        </a:solidFill>
                        <a:latin typeface="+mn-lt"/>
                        <a:ea typeface="+mn-ea"/>
                        <a:cs typeface="B Lotus" pitchFamily="2" charset="-78"/>
                      </a:endParaRPr>
                    </a:p>
                    <a:p>
                      <a:pPr rtl="1">
                        <a:lnSpc>
                          <a:spcPct val="150000"/>
                        </a:lnSpc>
                      </a:pPr>
                      <a:r>
                        <a:rPr lang="fa-IR" sz="2000" b="1" kern="1200" dirty="0" smtClean="0">
                          <a:solidFill>
                            <a:schemeClr val="tx1"/>
                          </a:solidFill>
                          <a:latin typeface="+mn-lt"/>
                          <a:ea typeface="+mn-ea"/>
                          <a:cs typeface="B Lotus" pitchFamily="2" charset="-78"/>
                        </a:rPr>
                        <a:t>«و اگر اهل شهر ها و آبادی ها، ایمان می آورند و تقوا پیشه می کردند، برکات آسمان و زمین را برآنها می گشودیم؛ ولی (آنها حق را)تکذیب کردند؛ ما هم آنان را به کیفر اعمال شان مجازات کردیم.»</a:t>
                      </a:r>
                      <a:endParaRPr lang="en-US" sz="2000" b="1" kern="1200" dirty="0" smtClean="0">
                        <a:solidFill>
                          <a:schemeClr val="tx1"/>
                        </a:solidFill>
                        <a:latin typeface="+mn-lt"/>
                        <a:ea typeface="+mn-ea"/>
                        <a:cs typeface="B Lotus" pitchFamily="2" charset="-78"/>
                      </a:endParaRPr>
                    </a:p>
                    <a:p>
                      <a:pPr rtl="1">
                        <a:lnSpc>
                          <a:spcPct val="150000"/>
                        </a:lnSpc>
                      </a:pP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000" b="0" kern="1200" dirty="0" smtClean="0">
                          <a:solidFill>
                            <a:schemeClr val="tx1"/>
                          </a:solidFill>
                          <a:latin typeface="+mn-lt"/>
                          <a:ea typeface="+mn-ea"/>
                          <a:cs typeface="B Lotus" pitchFamily="2" charset="-78"/>
                        </a:rPr>
                        <a:t> بقره: 45.</a:t>
                      </a:r>
                      <a:endParaRPr lang="en-US" sz="2000" b="1" kern="1200" dirty="0" smtClean="0">
                        <a:solidFill>
                          <a:schemeClr val="tx1"/>
                        </a:solidFill>
                        <a:latin typeface="+mn-lt"/>
                        <a:ea typeface="+mn-ea"/>
                        <a:cs typeface="B Lotus" pitchFamily="2" charset="-78"/>
                      </a:endParaRPr>
                    </a:p>
                    <a:p>
                      <a:pPr rtl="1">
                        <a:lnSpc>
                          <a:spcPct val="150000"/>
                        </a:lnSpc>
                      </a:pP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000" b="0" kern="1200" dirty="0" smtClean="0">
                          <a:solidFill>
                            <a:schemeClr val="tx1"/>
                          </a:solidFill>
                          <a:latin typeface="+mn-lt"/>
                          <a:ea typeface="+mn-ea"/>
                          <a:cs typeface="B Lotus" pitchFamily="2" charset="-78"/>
                        </a:rPr>
                        <a:t>اعراف: 96.</a:t>
                      </a:r>
                      <a:endParaRPr lang="en-US" sz="20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643438" y="139463"/>
            <a:ext cx="3357586"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پنجم / </a:t>
            </a:r>
            <a:r>
              <a:rPr lang="ar-SA" sz="1700" b="1" dirty="0" smtClean="0">
                <a:effectLst>
                  <a:glow rad="101600">
                    <a:schemeClr val="accent3">
                      <a:satMod val="175000"/>
                      <a:alpha val="40000"/>
                    </a:schemeClr>
                  </a:glow>
                </a:effectLst>
                <a:cs typeface="B Mitra" pitchFamily="2" charset="-78"/>
              </a:rPr>
              <a:t>اصل</a:t>
            </a:r>
            <a:r>
              <a:rPr lang="fa-IR" sz="1700" b="1" dirty="0" smtClean="0">
                <a:effectLst>
                  <a:glow rad="101600">
                    <a:schemeClr val="accent3">
                      <a:satMod val="175000"/>
                      <a:alpha val="40000"/>
                    </a:schemeClr>
                  </a:glow>
                </a:effectLst>
                <a:cs typeface="B Mitra" pitchFamily="2" charset="-78"/>
              </a:rPr>
              <a:t> پنجم</a:t>
            </a:r>
            <a:endParaRPr lang="en-US" sz="1700" b="1" dirty="0" smtClean="0">
              <a:effectLst>
                <a:glow rad="101600">
                  <a:schemeClr val="accent3">
                    <a:satMod val="175000"/>
                    <a:alpha val="40000"/>
                  </a:schemeClr>
                </a:glow>
              </a:effectLst>
              <a:cs typeface="B Mitra" pitchFamily="2" charset="-78"/>
            </a:endParaRPr>
          </a:p>
          <a:p>
            <a:pPr algn="ctr"/>
            <a:r>
              <a:rPr lang="fa-IR" sz="1700" b="1" dirty="0" smtClean="0">
                <a:effectLst>
                  <a:glow rad="101600">
                    <a:schemeClr val="accent3">
                      <a:satMod val="175000"/>
                      <a:alpha val="40000"/>
                    </a:schemeClr>
                  </a:glow>
                </a:effectLst>
                <a:cs typeface="B Mitra" pitchFamily="2" charset="-78"/>
              </a:rPr>
              <a:t>ایجاد مقبولیت</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285748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242886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157160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114297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714348"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8572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childTnLst>
                          </p:cTn>
                        </p:par>
                        <p:par>
                          <p:cTn id="57" fill="hold">
                            <p:stCondLst>
                              <p:cond delay="2000"/>
                            </p:stCondLst>
                            <p:childTnLst>
                              <p:par>
                                <p:cTn id="58" presetID="10" presetClass="entr" presetSubtype="0" fill="hold" nodeType="afterEffect">
                                  <p:stCondLst>
                                    <p:cond delay="0"/>
                                  </p:stCondLst>
                                  <p:childTnLst>
                                    <p:set>
                                      <p:cBhvr>
                                        <p:cTn id="59" dur="1" fill="hold">
                                          <p:stCondLst>
                                            <p:cond delay="0"/>
                                          </p:stCondLst>
                                        </p:cTn>
                                        <p:tgtEl>
                                          <p:spTgt spid="30"/>
                                        </p:tgtEl>
                                        <p:attrNameLst>
                                          <p:attrName>style.visibility</p:attrName>
                                        </p:attrNameLst>
                                      </p:cBhvr>
                                      <p:to>
                                        <p:strVal val="visible"/>
                                      </p:to>
                                    </p:set>
                                    <p:animEffect transition="in" filter="fade">
                                      <p:cBhvr>
                                        <p:cTn id="60"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lvl="0" rtl="1">
                        <a:lnSpc>
                          <a:spcPct val="150000"/>
                        </a:lnSpc>
                      </a:pPr>
                      <a:endParaRPr lang="en-US" sz="2000" b="1" kern="1200" dirty="0" smtClean="0">
                        <a:solidFill>
                          <a:schemeClr val="tx1"/>
                        </a:solidFill>
                        <a:latin typeface="+mn-lt"/>
                        <a:ea typeface="+mn-ea"/>
                        <a:cs typeface="B Lotus" pitchFamily="2" charset="-78"/>
                      </a:endParaRPr>
                    </a:p>
                    <a:p>
                      <a:pPr lvl="0" rtl="1">
                        <a:lnSpc>
                          <a:spcPct val="150000"/>
                        </a:lnSpc>
                      </a:pP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latin typeface="+mn-lt"/>
                          <a:ea typeface="+mn-ea"/>
                          <a:cs typeface="B Lotus" pitchFamily="2" charset="-78"/>
                        </a:rPr>
                        <a:t>وَمَن يَتَّقِ اللَّـهَ يَجْعَل لَّهُ مَخْرَجًا</a:t>
                      </a: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a:t>
                      </a:r>
                      <a:endParaRPr lang="en-US" sz="2000" b="1" kern="1200" dirty="0" smtClean="0">
                        <a:solidFill>
                          <a:schemeClr val="tx1"/>
                        </a:solidFill>
                        <a:latin typeface="+mn-lt"/>
                        <a:ea typeface="+mn-ea"/>
                        <a:cs typeface="B Lotus" pitchFamily="2" charset="-78"/>
                      </a:endParaRPr>
                    </a:p>
                    <a:p>
                      <a:pPr rtl="1">
                        <a:lnSpc>
                          <a:spcPct val="150000"/>
                        </a:lnSpc>
                      </a:pPr>
                      <a:r>
                        <a:rPr lang="fa-IR" sz="2000" b="1" kern="1200" dirty="0" smtClean="0">
                          <a:solidFill>
                            <a:schemeClr val="tx1"/>
                          </a:solidFill>
                          <a:latin typeface="+mn-lt"/>
                          <a:ea typeface="+mn-ea"/>
                          <a:cs typeface="B Lotus" pitchFamily="2" charset="-78"/>
                        </a:rPr>
                        <a:t>«هر کس تقوای الهی پیشه کند، خداوند راه نجاتی برای او فراهم می کند.»</a:t>
                      </a:r>
                      <a:endParaRPr lang="en-US" sz="2000" b="1" kern="1200" dirty="0" smtClean="0">
                        <a:solidFill>
                          <a:schemeClr val="tx1"/>
                        </a:solidFill>
                        <a:latin typeface="+mn-lt"/>
                        <a:ea typeface="+mn-ea"/>
                        <a:cs typeface="B Lotus" pitchFamily="2" charset="-78"/>
                      </a:endParaRPr>
                    </a:p>
                    <a:p>
                      <a:pPr lvl="0" rtl="1">
                        <a:lnSpc>
                          <a:spcPct val="150000"/>
                        </a:lnSpc>
                      </a:pP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latin typeface="+mn-lt"/>
                          <a:ea typeface="+mn-ea"/>
                          <a:cs typeface="B Lotus" pitchFamily="2" charset="-78"/>
                        </a:rPr>
                        <a:t>يَا أَيُّهَا الَّذِينَ آمَنُوا اتَّقُوا اللَّـهَ وَابْتَغُوا إِلَيْهِ الْوَسِيلَه‏ی وَجَاهِدُوا فِي سَبِيلِهِ لَعَلَّكُمْ تُفْلِحُونَ</a:t>
                      </a: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 </a:t>
                      </a: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 * </a:t>
                      </a:r>
                      <a:endParaRPr lang="en-US" sz="2000" b="1" kern="1200" dirty="0" smtClean="0">
                        <a:solidFill>
                          <a:schemeClr val="tx1"/>
                        </a:solidFill>
                        <a:latin typeface="+mn-lt"/>
                        <a:ea typeface="+mn-ea"/>
                        <a:cs typeface="B Lotus" pitchFamily="2" charset="-78"/>
                      </a:endParaRPr>
                    </a:p>
                    <a:p>
                      <a:pPr rtl="1">
                        <a:lnSpc>
                          <a:spcPct val="150000"/>
                        </a:lnSpc>
                      </a:pPr>
                      <a:r>
                        <a:rPr lang="fa-IR" sz="2000" b="1" kern="1200" dirty="0" smtClean="0">
                          <a:solidFill>
                            <a:schemeClr val="tx1"/>
                          </a:solidFill>
                          <a:latin typeface="+mn-lt"/>
                          <a:ea typeface="+mn-ea"/>
                          <a:cs typeface="B Lotus" pitchFamily="2" charset="-78"/>
                        </a:rPr>
                        <a:t>«ای کسانی که ایمان آورده اید، از (مخالفت فرمان)خدا بپرهیزید؛و در راه خدا جهاد کنید، باشد که رستگار شوید.»</a:t>
                      </a:r>
                    </a:p>
                    <a:p>
                      <a:pPr rtl="1">
                        <a:lnSpc>
                          <a:spcPct val="150000"/>
                        </a:lnSpc>
                      </a:pPr>
                      <a:endParaRPr lang="en-US" sz="2000" b="1" kern="1200" dirty="0" smtClean="0">
                        <a:solidFill>
                          <a:schemeClr val="tx1"/>
                        </a:solidFill>
                        <a:latin typeface="+mn-lt"/>
                        <a:ea typeface="+mn-ea"/>
                        <a:cs typeface="B Lotus" pitchFamily="2" charset="-78"/>
                      </a:endParaRPr>
                    </a:p>
                    <a:p>
                      <a:pPr rtl="1">
                        <a:lnSpc>
                          <a:spcPct val="150000"/>
                        </a:lnSpc>
                      </a:pP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000" b="0" kern="1200" dirty="0" smtClean="0">
                          <a:solidFill>
                            <a:schemeClr val="tx1"/>
                          </a:solidFill>
                          <a:latin typeface="+mn-lt"/>
                          <a:ea typeface="+mn-ea"/>
                          <a:cs typeface="B Lotus" pitchFamily="2" charset="-78"/>
                        </a:rPr>
                        <a:t>طلاق: 2.</a:t>
                      </a:r>
                      <a:endParaRPr lang="en-US" sz="2000" b="1" kern="1200" dirty="0" smtClean="0">
                        <a:solidFill>
                          <a:schemeClr val="tx1"/>
                        </a:solidFill>
                        <a:latin typeface="+mn-lt"/>
                        <a:ea typeface="+mn-ea"/>
                        <a:cs typeface="B Lotus" pitchFamily="2" charset="-78"/>
                      </a:endParaRPr>
                    </a:p>
                    <a:p>
                      <a:pPr rtl="1">
                        <a:lnSpc>
                          <a:spcPct val="150000"/>
                        </a:lnSpc>
                      </a:pP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000" b="0" kern="1200" dirty="0" smtClean="0">
                          <a:solidFill>
                            <a:schemeClr val="tx1"/>
                          </a:solidFill>
                          <a:latin typeface="+mn-lt"/>
                          <a:ea typeface="+mn-ea"/>
                          <a:cs typeface="B Lotus" pitchFamily="2" charset="-78"/>
                        </a:rPr>
                        <a:t> مائده: 35.</a:t>
                      </a:r>
                      <a:endParaRPr lang="en-US" sz="20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643438" y="139463"/>
            <a:ext cx="3357586"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پنجم / </a:t>
            </a:r>
            <a:r>
              <a:rPr lang="ar-SA" sz="1700" b="1" dirty="0" smtClean="0">
                <a:effectLst>
                  <a:glow rad="101600">
                    <a:schemeClr val="accent3">
                      <a:satMod val="175000"/>
                      <a:alpha val="40000"/>
                    </a:schemeClr>
                  </a:glow>
                </a:effectLst>
                <a:cs typeface="B Mitra" pitchFamily="2" charset="-78"/>
              </a:rPr>
              <a:t>اصل</a:t>
            </a:r>
            <a:r>
              <a:rPr lang="fa-IR" sz="1700" b="1" dirty="0" smtClean="0">
                <a:effectLst>
                  <a:glow rad="101600">
                    <a:schemeClr val="accent3">
                      <a:satMod val="175000"/>
                      <a:alpha val="40000"/>
                    </a:schemeClr>
                  </a:glow>
                </a:effectLst>
                <a:cs typeface="B Mitra" pitchFamily="2" charset="-78"/>
              </a:rPr>
              <a:t> پنجم</a:t>
            </a:r>
            <a:endParaRPr lang="en-US" sz="1700" b="1" dirty="0" smtClean="0">
              <a:effectLst>
                <a:glow rad="101600">
                  <a:schemeClr val="accent3">
                    <a:satMod val="175000"/>
                    <a:alpha val="40000"/>
                  </a:schemeClr>
                </a:glow>
              </a:effectLst>
              <a:cs typeface="B Mitra" pitchFamily="2" charset="-78"/>
            </a:endParaRPr>
          </a:p>
          <a:p>
            <a:pPr algn="ctr"/>
            <a:r>
              <a:rPr lang="fa-IR" sz="1700" b="1" dirty="0" smtClean="0">
                <a:effectLst>
                  <a:glow rad="101600">
                    <a:schemeClr val="accent3">
                      <a:satMod val="175000"/>
                      <a:alpha val="40000"/>
                    </a:schemeClr>
                  </a:glow>
                </a:effectLst>
                <a:cs typeface="B Mitra" pitchFamily="2" charset="-78"/>
              </a:rPr>
              <a:t>ایجاد مقبولیت</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285748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242886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157160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114297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7143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85720"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childTnLst>
                          </p:cTn>
                        </p:par>
                        <p:par>
                          <p:cTn id="57" fill="hold">
                            <p:stCondLst>
                              <p:cond delay="2000"/>
                            </p:stCondLst>
                            <p:childTnLst>
                              <p:par>
                                <p:cTn id="58" presetID="10" presetClass="entr" presetSubtype="0" fill="hold" nodeType="afterEffect">
                                  <p:stCondLst>
                                    <p:cond delay="0"/>
                                  </p:stCondLst>
                                  <p:childTnLst>
                                    <p:set>
                                      <p:cBhvr>
                                        <p:cTn id="59" dur="1" fill="hold">
                                          <p:stCondLst>
                                            <p:cond delay="0"/>
                                          </p:stCondLst>
                                        </p:cTn>
                                        <p:tgtEl>
                                          <p:spTgt spid="30"/>
                                        </p:tgtEl>
                                        <p:attrNameLst>
                                          <p:attrName>style.visibility</p:attrName>
                                        </p:attrNameLst>
                                      </p:cBhvr>
                                      <p:to>
                                        <p:strVal val="visible"/>
                                      </p:to>
                                    </p:set>
                                    <p:animEffect transition="in" filter="fade">
                                      <p:cBhvr>
                                        <p:cTn id="60"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اصل ششم</a:t>
                      </a:r>
                      <a:r>
                        <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a:t>
                      </a:r>
                      <a:r>
                        <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 ایجاد محبوبیّت</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000" b="1" kern="1200" dirty="0" smtClean="0">
                          <a:solidFill>
                            <a:schemeClr val="tx1"/>
                          </a:solidFill>
                          <a:latin typeface="+mn-lt"/>
                          <a:ea typeface="+mn-ea"/>
                          <a:cs typeface="B Lotus" pitchFamily="2" charset="-78"/>
                        </a:rPr>
                        <a:t>عوامل مختلفی، محبوبیّت مربّی را در نزد مخاطب ایجاد می‏کنند، از جمله:</a:t>
                      </a:r>
                      <a:endParaRPr lang="en-US" sz="2000" b="1" kern="1200" dirty="0" smtClean="0">
                        <a:solidFill>
                          <a:schemeClr val="tx1"/>
                        </a:solidFill>
                        <a:latin typeface="+mn-lt"/>
                        <a:ea typeface="+mn-ea"/>
                        <a:cs typeface="B Lotus" pitchFamily="2" charset="-78"/>
                      </a:endParaRPr>
                    </a:p>
                    <a:p>
                      <a:pPr algn="just"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1. اصلاح کردن رابطه‏ی با خداوند</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000" b="1" kern="1200" dirty="0" smtClean="0">
                          <a:solidFill>
                            <a:schemeClr val="tx1"/>
                          </a:solidFill>
                          <a:latin typeface="+mn-lt"/>
                          <a:ea typeface="+mn-ea"/>
                          <a:cs typeface="B Lotus" pitchFamily="2" charset="-78"/>
                        </a:rPr>
                        <a:t>قال الصادق</a:t>
                      </a:r>
                      <a:r>
                        <a:rPr lang="en-US" sz="2000" b="1" kern="1200" dirty="0" smtClean="0">
                          <a:solidFill>
                            <a:schemeClr val="tx1"/>
                          </a:solidFill>
                          <a:latin typeface="+mn-lt"/>
                          <a:ea typeface="+mn-ea"/>
                          <a:cs typeface="B Lotus" pitchFamily="2" charset="-78"/>
                          <a:sym typeface="Roumouz"/>
                        </a:rPr>
                        <a:t></a:t>
                      </a:r>
                      <a:r>
                        <a:rPr lang="fa-IR" sz="2000" b="1" kern="1200" dirty="0" smtClean="0">
                          <a:solidFill>
                            <a:schemeClr val="tx1"/>
                          </a:solidFill>
                          <a:latin typeface="+mn-lt"/>
                          <a:ea typeface="+mn-ea"/>
                          <a:cs typeface="B Lotus" pitchFamily="2" charset="-78"/>
                        </a:rPr>
                        <a:t>: «إِنَّ الْمُؤْمِنَ يَخْشَعُ لَهُ كُلُّ شَيْ‏ءٍ حَتَّى هَوَامُّ الْأَرْضِ وَ سِبَاعُهَا وَ طَيْرُ السَّمَاء</a:t>
                      </a: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fa-IR" sz="2000" b="1" kern="1200" dirty="0" smtClean="0">
                          <a:solidFill>
                            <a:schemeClr val="tx1"/>
                          </a:solidFill>
                          <a:latin typeface="+mn-lt"/>
                          <a:ea typeface="+mn-ea"/>
                          <a:cs typeface="B Lotus" pitchFamily="2" charset="-78"/>
                        </a:rPr>
                        <a:t>همه چیز در مقابل مؤمن، خاشع و فرمانبردار است؛ حتّی جنبندگان زمین و پرندگان آسمان.»</a:t>
                      </a:r>
                      <a:endParaRPr lang="en-US" sz="2000" b="1" kern="1200" dirty="0" smtClean="0">
                        <a:solidFill>
                          <a:schemeClr val="tx1"/>
                        </a:solidFill>
                        <a:latin typeface="+mn-lt"/>
                        <a:ea typeface="+mn-ea"/>
                        <a:cs typeface="B Lotus" pitchFamily="2" charset="-78"/>
                      </a:endParaRPr>
                    </a:p>
                    <a:p>
                      <a:pPr algn="just" rtl="1">
                        <a:lnSpc>
                          <a:spcPct val="150000"/>
                        </a:lnSpc>
                      </a:pPr>
                      <a:r>
                        <a:rPr lang="fa-IR" sz="2000" b="1" kern="1200" dirty="0" smtClean="0">
                          <a:solidFill>
                            <a:schemeClr val="tx1"/>
                          </a:solidFill>
                          <a:latin typeface="+mn-lt"/>
                          <a:ea typeface="+mn-ea"/>
                          <a:cs typeface="B Lotus" pitchFamily="2" charset="-78"/>
                        </a:rPr>
                        <a:t>مرحوم آیت الله بهاءالدّینی</a:t>
                      </a:r>
                      <a:r>
                        <a:rPr lang="fa-IR" sz="2000" b="1" kern="1200" baseline="-25000" dirty="0" smtClean="0">
                          <a:solidFill>
                            <a:schemeClr val="tx1"/>
                          </a:solidFill>
                          <a:latin typeface="+mn-lt"/>
                          <a:ea typeface="+mn-ea"/>
                          <a:cs typeface="B Lotus" pitchFamily="2" charset="-78"/>
                        </a:rPr>
                        <a:t>رحمۀالله علیه</a:t>
                      </a:r>
                      <a:r>
                        <a:rPr lang="fa-IR" sz="2000" b="1" kern="1200" dirty="0" smtClean="0">
                          <a:solidFill>
                            <a:schemeClr val="tx1"/>
                          </a:solidFill>
                          <a:latin typeface="+mn-lt"/>
                          <a:ea typeface="+mn-ea"/>
                          <a:cs typeface="B Lotus" pitchFamily="2" charset="-78"/>
                        </a:rPr>
                        <a:t>می‏فرمود: «روزی امام خمینی به منزل ما آمدند. از ایشان پرسیدم: شما چگونه این قیام و حرکت را شروع کردید؟ امام</a:t>
                      </a:r>
                      <a:r>
                        <a:rPr lang="fa-IR" sz="2000" b="1" kern="1200" baseline="0" dirty="0" smtClean="0">
                          <a:solidFill>
                            <a:schemeClr val="tx1"/>
                          </a:solidFill>
                          <a:latin typeface="+mn-lt"/>
                          <a:ea typeface="+mn-ea"/>
                          <a:cs typeface="B Lotus" pitchFamily="2" charset="-78"/>
                        </a:rPr>
                        <a:t> </a:t>
                      </a:r>
                      <a:r>
                        <a:rPr lang="fa-IR" sz="2000" b="1" kern="1200" dirty="0" smtClean="0">
                          <a:solidFill>
                            <a:schemeClr val="tx1"/>
                          </a:solidFill>
                          <a:latin typeface="+mn-lt"/>
                          <a:ea typeface="+mn-ea"/>
                          <a:cs typeface="B Lotus" pitchFamily="2" charset="-78"/>
                        </a:rPr>
                        <a:t>فرمودند: «من خود را در اختیار خدا قرار دادم، در عوض خداوندمتعال (قلب مردم) جهان را در اختیار من گذاشت»</a:t>
                      </a: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 **</a:t>
                      </a:r>
                    </a:p>
                    <a:p>
                      <a:pPr algn="just" rtl="1">
                        <a:lnSpc>
                          <a:spcPct val="150000"/>
                        </a:lnSpc>
                      </a:pPr>
                      <a:endParaRPr lang="en-US" sz="2000" b="1" kern="1200" dirty="0" smtClean="0">
                        <a:solidFill>
                          <a:schemeClr val="tx1"/>
                        </a:solidFill>
                        <a:latin typeface="+mn-lt"/>
                        <a:ea typeface="+mn-ea"/>
                        <a:cs typeface="B Lotus" pitchFamily="2" charset="-78"/>
                      </a:endParaRPr>
                    </a:p>
                    <a:p>
                      <a:pPr algn="just" rtl="1">
                        <a:lnSpc>
                          <a:spcPct val="150000"/>
                        </a:lnSpc>
                      </a:pP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1" kern="1200" dirty="0" smtClean="0">
                          <a:solidFill>
                            <a:schemeClr val="tx1"/>
                          </a:solidFill>
                          <a:latin typeface="+mn-lt"/>
                          <a:ea typeface="+mn-ea"/>
                          <a:cs typeface="B Lotus" pitchFamily="2" charset="-78"/>
                        </a:rPr>
                        <a:t>بحار الانوار</a:t>
                      </a:r>
                      <a:r>
                        <a:rPr lang="ar-SA" sz="1800" b="0" kern="1200" dirty="0" smtClean="0">
                          <a:solidFill>
                            <a:schemeClr val="tx1"/>
                          </a:solidFill>
                          <a:latin typeface="+mn-lt"/>
                          <a:ea typeface="+mn-ea"/>
                          <a:cs typeface="B Lotus" pitchFamily="2" charset="-78"/>
                        </a:rPr>
                        <a:t>، ج64، ص71.</a:t>
                      </a:r>
                      <a:endParaRPr lang="en-US" sz="1800" b="1" kern="1200" dirty="0" smtClean="0">
                        <a:solidFill>
                          <a:schemeClr val="tx1"/>
                        </a:solidFill>
                        <a:latin typeface="+mn-lt"/>
                        <a:ea typeface="+mn-ea"/>
                        <a:cs typeface="B Lotus" pitchFamily="2" charset="-78"/>
                      </a:endParaRPr>
                    </a:p>
                    <a:p>
                      <a:pPr algn="just" rtl="1">
                        <a:lnSpc>
                          <a:spcPct val="150000"/>
                        </a:lnSpc>
                      </a:pP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حسین گنجی، </a:t>
                      </a:r>
                      <a:r>
                        <a:rPr lang="ar-SA" sz="1800" b="1" kern="1200" dirty="0" smtClean="0">
                          <a:solidFill>
                            <a:schemeClr val="tx1"/>
                          </a:solidFill>
                          <a:latin typeface="+mn-lt"/>
                          <a:ea typeface="+mn-ea"/>
                          <a:cs typeface="B Lotus" pitchFamily="2" charset="-78"/>
                        </a:rPr>
                        <a:t>فاطمه کوثر رسول</a:t>
                      </a:r>
                      <a:r>
                        <a:rPr lang="en-US" sz="1800" b="0" kern="1200" dirty="0" smtClean="0">
                          <a:solidFill>
                            <a:schemeClr val="tx1"/>
                          </a:solidFill>
                          <a:latin typeface="+mn-lt"/>
                          <a:ea typeface="+mn-ea"/>
                          <a:cs typeface="B Lotus" pitchFamily="2" charset="-78"/>
                        </a:rPr>
                        <a:t>-</a:t>
                      </a:r>
                      <a:r>
                        <a:rPr lang="ar-SA" sz="1800" b="1" kern="1200" dirty="0" smtClean="0">
                          <a:solidFill>
                            <a:schemeClr val="tx1"/>
                          </a:solidFill>
                          <a:latin typeface="+mn-lt"/>
                          <a:ea typeface="+mn-ea"/>
                          <a:cs typeface="B Lotus" pitchFamily="2" charset="-78"/>
                        </a:rPr>
                        <a:t>،</a:t>
                      </a:r>
                      <a:r>
                        <a:rPr lang="ar-SA" sz="1800" b="0" kern="1200" dirty="0" smtClean="0">
                          <a:solidFill>
                            <a:schemeClr val="tx1"/>
                          </a:solidFill>
                          <a:latin typeface="+mn-lt"/>
                          <a:ea typeface="+mn-ea"/>
                          <a:cs typeface="B Lotus" pitchFamily="2" charset="-78"/>
                        </a:rPr>
                        <a:t> (تهران: انتشارات طوبای محبّت، 1387)، ص187.</a:t>
                      </a:r>
                      <a:endParaRPr lang="en-US" sz="1800" b="1"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643438" y="139463"/>
            <a:ext cx="3357586"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پنجم / </a:t>
            </a:r>
            <a:r>
              <a:rPr lang="ar-SA" sz="1700" b="1" dirty="0" smtClean="0">
                <a:effectLst>
                  <a:glow rad="101600">
                    <a:schemeClr val="accent3">
                      <a:satMod val="175000"/>
                      <a:alpha val="40000"/>
                    </a:schemeClr>
                  </a:glow>
                </a:effectLst>
                <a:cs typeface="B Mitra" pitchFamily="2" charset="-78"/>
              </a:rPr>
              <a:t>اصل</a:t>
            </a:r>
            <a:r>
              <a:rPr lang="fa-IR" sz="1700" b="1" dirty="0" smtClean="0">
                <a:effectLst>
                  <a:glow rad="101600">
                    <a:schemeClr val="accent3">
                      <a:satMod val="175000"/>
                      <a:alpha val="40000"/>
                    </a:schemeClr>
                  </a:glow>
                </a:effectLst>
                <a:cs typeface="B Mitra" pitchFamily="2" charset="-78"/>
              </a:rPr>
              <a:t> ششم</a:t>
            </a:r>
            <a:endParaRPr lang="en-US" sz="1700" b="1" dirty="0" smtClean="0">
              <a:effectLst>
                <a:glow rad="101600">
                  <a:schemeClr val="accent3">
                    <a:satMod val="175000"/>
                    <a:alpha val="40000"/>
                  </a:schemeClr>
                </a:glow>
              </a:effectLst>
              <a:cs typeface="B Mitra" pitchFamily="2" charset="-78"/>
            </a:endParaRPr>
          </a:p>
          <a:p>
            <a:pPr algn="ctr"/>
            <a:r>
              <a:rPr lang="fa-IR" sz="1700" b="1" dirty="0" smtClean="0">
                <a:effectLst>
                  <a:glow rad="101600">
                    <a:schemeClr val="accent3">
                      <a:satMod val="175000"/>
                      <a:alpha val="40000"/>
                    </a:schemeClr>
                  </a:glow>
                </a:effectLst>
                <a:cs typeface="B Mitra" pitchFamily="2" charset="-78"/>
              </a:rPr>
              <a:t>ایجاد محبوبیت</a:t>
            </a:r>
          </a:p>
        </p:txBody>
      </p:sp>
      <p:sp>
        <p:nvSpPr>
          <p:cNvPr id="20" name="Rounded Rectangle 19">
            <a:hlinkClick r:id="rId9" action="ppaction://hlinksldjump">
              <a:snd r:embed="rId5" name="thbad.wav"/>
            </a:hlinkClick>
            <a:hlinkHover r:id="" action="ppaction://noaction">
              <a:snd r:embed="rId6" name="0.wav"/>
            </a:hlinkHover>
          </p:cNvPr>
          <p:cNvSpPr/>
          <p:nvPr/>
        </p:nvSpPr>
        <p:spPr>
          <a:xfrm>
            <a:off x="3286116"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22" name="Rounded Rectangle 21">
            <a:hlinkClick r:id="rId10" action="ppaction://hlinksldjump">
              <a:snd r:embed="rId5" name="thbad.wav"/>
            </a:hlinkClick>
            <a:hlinkHover r:id="" action="ppaction://noaction">
              <a:snd r:embed="rId6" name="0.wav"/>
            </a:hlinkHover>
          </p:cNvPr>
          <p:cNvSpPr/>
          <p:nvPr/>
        </p:nvSpPr>
        <p:spPr>
          <a:xfrm>
            <a:off x="285748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23" name="Rounded Rectangle 22">
            <a:hlinkClick r:id="rId11" action="ppaction://hlinksldjump">
              <a:snd r:embed="rId5" name="thbad.wav"/>
            </a:hlinkClick>
            <a:hlinkHover r:id="" action="ppaction://noaction">
              <a:snd r:embed="rId6" name="0.wav"/>
            </a:hlinkHover>
          </p:cNvPr>
          <p:cNvSpPr/>
          <p:nvPr/>
        </p:nvSpPr>
        <p:spPr>
          <a:xfrm>
            <a:off x="242886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24" name="Rounded Rectangle 23">
            <a:hlinkClick r:id="rId12"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25" name="Rounded Rectangle 24">
            <a:hlinkClick r:id="rId13" action="ppaction://hlinksldjump">
              <a:snd r:embed="rId5" name="thbad.wav"/>
            </a:hlinkClick>
            <a:hlinkHover r:id="" action="ppaction://noaction">
              <a:snd r:embed="rId6" name="0.wav"/>
            </a:hlinkHover>
          </p:cNvPr>
          <p:cNvSpPr/>
          <p:nvPr/>
        </p:nvSpPr>
        <p:spPr>
          <a:xfrm>
            <a:off x="157160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27" name="Rounded Rectangle 26">
            <a:hlinkClick r:id="rId14" action="ppaction://hlinksldjump">
              <a:snd r:embed="rId5" name="thbad.wav"/>
            </a:hlinkClick>
            <a:hlinkHover r:id="" action="ppaction://noaction">
              <a:snd r:embed="rId6" name="0.wav"/>
            </a:hlinkHover>
          </p:cNvPr>
          <p:cNvSpPr/>
          <p:nvPr/>
        </p:nvSpPr>
        <p:spPr>
          <a:xfrm>
            <a:off x="114297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28" name="Rounded Rectangle 27">
            <a:hlinkClick r:id="rId15" action="ppaction://hlinksldjump">
              <a:snd r:embed="rId5" name="thbad.wav"/>
            </a:hlinkClick>
            <a:hlinkHover r:id="" action="ppaction://noaction">
              <a:snd r:embed="rId6" name="0.wav"/>
            </a:hlinkHover>
          </p:cNvPr>
          <p:cNvSpPr/>
          <p:nvPr/>
        </p:nvSpPr>
        <p:spPr>
          <a:xfrm>
            <a:off x="7143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29" name="Rounded Rectangle 28">
            <a:hlinkClick r:id="rId16" action="ppaction://hlinksldjump">
              <a:snd r:embed="rId5" name="thbad.wav"/>
            </a:hlinkClick>
            <a:hlinkHover r:id="" action="ppaction://noaction">
              <a:snd r:embed="rId6" name="0.wav"/>
            </a:hlinkHover>
          </p:cNvPr>
          <p:cNvSpPr/>
          <p:nvPr/>
        </p:nvSpPr>
        <p:spPr>
          <a:xfrm>
            <a:off x="28572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20"/>
                                        </p:tgtEl>
                                        <p:attrNameLst>
                                          <p:attrName>style.visibility</p:attrName>
                                        </p:attrNameLst>
                                      </p:cBhvr>
                                      <p:to>
                                        <p:strVal val="visible"/>
                                      </p:to>
                                    </p:set>
                                    <p:anim calcmode="lin" valueType="num">
                                      <p:cBhvr additive="base">
                                        <p:cTn id="31" dur="1000" fill="hold"/>
                                        <p:tgtEl>
                                          <p:spTgt spid="20"/>
                                        </p:tgtEl>
                                        <p:attrNameLst>
                                          <p:attrName>ppt_x</p:attrName>
                                        </p:attrNameLst>
                                      </p:cBhvr>
                                      <p:tavLst>
                                        <p:tav tm="0">
                                          <p:val>
                                            <p:strVal val="0-#ppt_w/2"/>
                                          </p:val>
                                        </p:tav>
                                        <p:tav tm="100000">
                                          <p:val>
                                            <p:strVal val="#ppt_x"/>
                                          </p:val>
                                        </p:tav>
                                      </p:tavLst>
                                    </p:anim>
                                    <p:anim calcmode="lin" valueType="num">
                                      <p:cBhvr additive="base">
                                        <p:cTn id="32" dur="1000" fill="hold"/>
                                        <p:tgtEl>
                                          <p:spTgt spid="20"/>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22"/>
                                        </p:tgtEl>
                                        <p:attrNameLst>
                                          <p:attrName>style.visibility</p:attrName>
                                        </p:attrNameLst>
                                      </p:cBhvr>
                                      <p:to>
                                        <p:strVal val="visible"/>
                                      </p:to>
                                    </p:set>
                                    <p:anim calcmode="lin" valueType="num">
                                      <p:cBhvr additive="base">
                                        <p:cTn id="35" dur="1000" fill="hold"/>
                                        <p:tgtEl>
                                          <p:spTgt spid="22"/>
                                        </p:tgtEl>
                                        <p:attrNameLst>
                                          <p:attrName>ppt_x</p:attrName>
                                        </p:attrNameLst>
                                      </p:cBhvr>
                                      <p:tavLst>
                                        <p:tav tm="0">
                                          <p:val>
                                            <p:strVal val="0-#ppt_w/2"/>
                                          </p:val>
                                        </p:tav>
                                        <p:tav tm="100000">
                                          <p:val>
                                            <p:strVal val="#ppt_x"/>
                                          </p:val>
                                        </p:tav>
                                      </p:tavLst>
                                    </p:anim>
                                    <p:anim calcmode="lin" valueType="num">
                                      <p:cBhvr additive="base">
                                        <p:cTn id="36" dur="1000" fill="hold"/>
                                        <p:tgtEl>
                                          <p:spTgt spid="22"/>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23"/>
                                        </p:tgtEl>
                                        <p:attrNameLst>
                                          <p:attrName>style.visibility</p:attrName>
                                        </p:attrNameLst>
                                      </p:cBhvr>
                                      <p:to>
                                        <p:strVal val="visible"/>
                                      </p:to>
                                    </p:set>
                                    <p:anim calcmode="lin" valueType="num">
                                      <p:cBhvr additive="base">
                                        <p:cTn id="39" dur="1000" fill="hold"/>
                                        <p:tgtEl>
                                          <p:spTgt spid="23"/>
                                        </p:tgtEl>
                                        <p:attrNameLst>
                                          <p:attrName>ppt_x</p:attrName>
                                        </p:attrNameLst>
                                      </p:cBhvr>
                                      <p:tavLst>
                                        <p:tav tm="0">
                                          <p:val>
                                            <p:strVal val="0-#ppt_w/2"/>
                                          </p:val>
                                        </p:tav>
                                        <p:tav tm="100000">
                                          <p:val>
                                            <p:strVal val="#ppt_x"/>
                                          </p:val>
                                        </p:tav>
                                      </p:tavLst>
                                    </p:anim>
                                    <p:anim calcmode="lin" valueType="num">
                                      <p:cBhvr additive="base">
                                        <p:cTn id="40" dur="1000" fill="hold"/>
                                        <p:tgtEl>
                                          <p:spTgt spid="23"/>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24"/>
                                        </p:tgtEl>
                                        <p:attrNameLst>
                                          <p:attrName>style.visibility</p:attrName>
                                        </p:attrNameLst>
                                      </p:cBhvr>
                                      <p:to>
                                        <p:strVal val="visible"/>
                                      </p:to>
                                    </p:set>
                                    <p:anim calcmode="lin" valueType="num">
                                      <p:cBhvr additive="base">
                                        <p:cTn id="43" dur="1000" fill="hold"/>
                                        <p:tgtEl>
                                          <p:spTgt spid="24"/>
                                        </p:tgtEl>
                                        <p:attrNameLst>
                                          <p:attrName>ppt_x</p:attrName>
                                        </p:attrNameLst>
                                      </p:cBhvr>
                                      <p:tavLst>
                                        <p:tav tm="0">
                                          <p:val>
                                            <p:strVal val="0-#ppt_w/2"/>
                                          </p:val>
                                        </p:tav>
                                        <p:tav tm="100000">
                                          <p:val>
                                            <p:strVal val="#ppt_x"/>
                                          </p:val>
                                        </p:tav>
                                      </p:tavLst>
                                    </p:anim>
                                    <p:anim calcmode="lin" valueType="num">
                                      <p:cBhvr additive="base">
                                        <p:cTn id="44" dur="1000" fill="hold"/>
                                        <p:tgtEl>
                                          <p:spTgt spid="24"/>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 calcmode="lin" valueType="num">
                                      <p:cBhvr additive="base">
                                        <p:cTn id="47" dur="1000" fill="hold"/>
                                        <p:tgtEl>
                                          <p:spTgt spid="25"/>
                                        </p:tgtEl>
                                        <p:attrNameLst>
                                          <p:attrName>ppt_x</p:attrName>
                                        </p:attrNameLst>
                                      </p:cBhvr>
                                      <p:tavLst>
                                        <p:tav tm="0">
                                          <p:val>
                                            <p:strVal val="0-#ppt_w/2"/>
                                          </p:val>
                                        </p:tav>
                                        <p:tav tm="100000">
                                          <p:val>
                                            <p:strVal val="#ppt_x"/>
                                          </p:val>
                                        </p:tav>
                                      </p:tavLst>
                                    </p:anim>
                                    <p:anim calcmode="lin" valueType="num">
                                      <p:cBhvr additive="base">
                                        <p:cTn id="48" dur="1000" fill="hold"/>
                                        <p:tgtEl>
                                          <p:spTgt spid="25"/>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27"/>
                                        </p:tgtEl>
                                        <p:attrNameLst>
                                          <p:attrName>style.visibility</p:attrName>
                                        </p:attrNameLst>
                                      </p:cBhvr>
                                      <p:to>
                                        <p:strVal val="visible"/>
                                      </p:to>
                                    </p:set>
                                    <p:anim calcmode="lin" valueType="num">
                                      <p:cBhvr additive="base">
                                        <p:cTn id="51" dur="1000" fill="hold"/>
                                        <p:tgtEl>
                                          <p:spTgt spid="27"/>
                                        </p:tgtEl>
                                        <p:attrNameLst>
                                          <p:attrName>ppt_x</p:attrName>
                                        </p:attrNameLst>
                                      </p:cBhvr>
                                      <p:tavLst>
                                        <p:tav tm="0">
                                          <p:val>
                                            <p:strVal val="0-#ppt_w/2"/>
                                          </p:val>
                                        </p:tav>
                                        <p:tav tm="100000">
                                          <p:val>
                                            <p:strVal val="#ppt_x"/>
                                          </p:val>
                                        </p:tav>
                                      </p:tavLst>
                                    </p:anim>
                                    <p:anim calcmode="lin" valueType="num">
                                      <p:cBhvr additive="base">
                                        <p:cTn id="52" dur="1000" fill="hold"/>
                                        <p:tgtEl>
                                          <p:spTgt spid="27"/>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28"/>
                                        </p:tgtEl>
                                        <p:attrNameLst>
                                          <p:attrName>style.visibility</p:attrName>
                                        </p:attrNameLst>
                                      </p:cBhvr>
                                      <p:to>
                                        <p:strVal val="visible"/>
                                      </p:to>
                                    </p:set>
                                    <p:anim calcmode="lin" valueType="num">
                                      <p:cBhvr additive="base">
                                        <p:cTn id="55" dur="1000" fill="hold"/>
                                        <p:tgtEl>
                                          <p:spTgt spid="28"/>
                                        </p:tgtEl>
                                        <p:attrNameLst>
                                          <p:attrName>ppt_x</p:attrName>
                                        </p:attrNameLst>
                                      </p:cBhvr>
                                      <p:tavLst>
                                        <p:tav tm="0">
                                          <p:val>
                                            <p:strVal val="0-#ppt_w/2"/>
                                          </p:val>
                                        </p:tav>
                                        <p:tav tm="100000">
                                          <p:val>
                                            <p:strVal val="#ppt_x"/>
                                          </p:val>
                                        </p:tav>
                                      </p:tavLst>
                                    </p:anim>
                                    <p:anim calcmode="lin" valueType="num">
                                      <p:cBhvr additive="base">
                                        <p:cTn id="56" dur="1000" fill="hold"/>
                                        <p:tgtEl>
                                          <p:spTgt spid="28"/>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29"/>
                                        </p:tgtEl>
                                        <p:attrNameLst>
                                          <p:attrName>style.visibility</p:attrName>
                                        </p:attrNameLst>
                                      </p:cBhvr>
                                      <p:to>
                                        <p:strVal val="visible"/>
                                      </p:to>
                                    </p:set>
                                    <p:anim calcmode="lin" valueType="num">
                                      <p:cBhvr additive="base">
                                        <p:cTn id="59" dur="1000" fill="hold"/>
                                        <p:tgtEl>
                                          <p:spTgt spid="29"/>
                                        </p:tgtEl>
                                        <p:attrNameLst>
                                          <p:attrName>ppt_x</p:attrName>
                                        </p:attrNameLst>
                                      </p:cBhvr>
                                      <p:tavLst>
                                        <p:tav tm="0">
                                          <p:val>
                                            <p:strVal val="0-#ppt_w/2"/>
                                          </p:val>
                                        </p:tav>
                                        <p:tav tm="100000">
                                          <p:val>
                                            <p:strVal val="#ppt_x"/>
                                          </p:val>
                                        </p:tav>
                                      </p:tavLst>
                                    </p:anim>
                                    <p:anim calcmode="lin" valueType="num">
                                      <p:cBhvr additive="base">
                                        <p:cTn id="60" dur="1000" fill="hold"/>
                                        <p:tgtEl>
                                          <p:spTgt spid="29"/>
                                        </p:tgtEl>
                                        <p:attrNameLst>
                                          <p:attrName>ppt_y</p:attrName>
                                        </p:attrNameLst>
                                      </p:cBhvr>
                                      <p:tavLst>
                                        <p:tav tm="0">
                                          <p:val>
                                            <p:strVal val="#ppt_y"/>
                                          </p:val>
                                        </p:tav>
                                        <p:tav tm="100000">
                                          <p:val>
                                            <p:strVal val="#ppt_y"/>
                                          </p:val>
                                        </p:tav>
                                      </p:tavLst>
                                    </p:anim>
                                  </p:childTnLst>
                                </p:cTn>
                              </p:par>
                            </p:childTnLst>
                          </p:cTn>
                        </p:par>
                        <p:par>
                          <p:cTn id="61" fill="hold">
                            <p:stCondLst>
                              <p:cond delay="2000"/>
                            </p:stCondLst>
                            <p:childTnLst>
                              <p:par>
                                <p:cTn id="62" presetID="10" presetClass="entr" presetSubtype="0" fill="hold" nodeType="afterEffect">
                                  <p:stCondLst>
                                    <p:cond delay="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0" grpId="0" animBg="1"/>
      <p:bldP spid="22" grpId="0" animBg="1"/>
      <p:bldP spid="23" grpId="0" animBg="1"/>
      <p:bldP spid="24" grpId="0" animBg="1"/>
      <p:bldP spid="25" grpId="0" animBg="1"/>
      <p:bldP spid="27" grpId="0" animBg="1"/>
      <p:bldP spid="28" grpId="0" animBg="1"/>
      <p:bldP spid="29"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4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000" b="1" kern="1200" dirty="0" smtClean="0">
                          <a:solidFill>
                            <a:schemeClr val="tx1"/>
                          </a:solidFill>
                          <a:latin typeface="+mn-lt"/>
                          <a:ea typeface="+mn-ea"/>
                          <a:cs typeface="B Lotus" pitchFamily="2" charset="-78"/>
                        </a:rPr>
                        <a:t>خداوند در قرآن كريم مي‏فرمايد: </a:t>
                      </a: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latin typeface="+mn-lt"/>
                          <a:ea typeface="+mn-ea"/>
                          <a:cs typeface="B Lotus" pitchFamily="2" charset="-78"/>
                        </a:rPr>
                        <a:t>إِنَّ الَّذِينَ ءَامَنُواْ وَ عَمِلُواْ الصَّالِحَاتِ سَيَجْعَلُ لهَمُ الرَّحْمَانُ وُدًّا</a:t>
                      </a: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fa-IR" sz="2000" b="1" kern="1200" dirty="0" smtClean="0">
                          <a:solidFill>
                            <a:schemeClr val="tx1"/>
                          </a:solidFill>
                          <a:latin typeface="+mn-lt"/>
                          <a:ea typeface="+mn-ea"/>
                          <a:cs typeface="B Lotus" pitchFamily="2" charset="-78"/>
                        </a:rPr>
                        <a:t> «کسانی که ایمان آورده وکارهای نیک و شایسته انجام دهند، خداوند رحمان برای آنان محبّتی در دل‏ها خواهد نهاد.»</a:t>
                      </a:r>
                      <a:endParaRPr lang="en-US" sz="2000" b="1" kern="1200" dirty="0" smtClean="0">
                        <a:solidFill>
                          <a:schemeClr val="tx1"/>
                        </a:solidFill>
                        <a:latin typeface="+mn-lt"/>
                        <a:ea typeface="+mn-ea"/>
                        <a:cs typeface="B Lotus" pitchFamily="2" charset="-78"/>
                      </a:endParaRPr>
                    </a:p>
                    <a:p>
                      <a:pPr algn="just" rtl="1">
                        <a:lnSpc>
                          <a:spcPct val="150000"/>
                        </a:lnSpc>
                      </a:pPr>
                      <a:r>
                        <a:rPr lang="fa-IR" sz="2000" b="1" kern="1200" dirty="0" smtClean="0">
                          <a:solidFill>
                            <a:schemeClr val="tx1"/>
                          </a:solidFill>
                          <a:latin typeface="+mn-lt"/>
                          <a:ea typeface="+mn-ea"/>
                          <a:cs typeface="B Lotus" pitchFamily="2" charset="-78"/>
                        </a:rPr>
                        <a:t>در حدیثی ازپیامبر اکرم(ص) آمده است: «مَنْ أَحْسَنَ فِيمَا بَيْنَهُ وَ بَيْنَ اللَّهِ كَفَاهُ اللَّهُ الَّذِي بَيْنَهُ وَ بَيْنَ عِبَادِهِ وَ مَنْ أَحْسَنَ سَرِيرَتَهُ أَحْسَنَ اللَّهُ عَلَانِيَتَهُ</a:t>
                      </a: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a:t>
                      </a:r>
                    </a:p>
                    <a:p>
                      <a:pPr algn="just" rtl="1">
                        <a:lnSpc>
                          <a:spcPct val="150000"/>
                        </a:lnSpc>
                      </a:pPr>
                      <a:endParaRPr lang="fa-IR" sz="2000" b="1" kern="1200" dirty="0" smtClean="0">
                        <a:solidFill>
                          <a:schemeClr val="tx1"/>
                        </a:solidFill>
                        <a:latin typeface="+mn-lt"/>
                        <a:ea typeface="+mn-ea"/>
                        <a:cs typeface="B Lotus" pitchFamily="2" charset="-78"/>
                      </a:endParaRPr>
                    </a:p>
                    <a:p>
                      <a:pPr algn="just" rtl="1">
                        <a:lnSpc>
                          <a:spcPct val="150000"/>
                        </a:lnSpc>
                      </a:pPr>
                      <a:endParaRPr lang="fa-IR" sz="2000" b="1" kern="1200" dirty="0" smtClean="0">
                        <a:solidFill>
                          <a:schemeClr val="tx1"/>
                        </a:solidFill>
                        <a:latin typeface="+mn-lt"/>
                        <a:ea typeface="+mn-ea"/>
                        <a:cs typeface="B Lotus" pitchFamily="2" charset="-78"/>
                      </a:endParaRPr>
                    </a:p>
                    <a:p>
                      <a:pPr algn="just" rtl="1">
                        <a:lnSpc>
                          <a:spcPct val="150000"/>
                        </a:lnSpc>
                      </a:pPr>
                      <a:endParaRPr lang="en-US" sz="2000" b="1" kern="1200" dirty="0" smtClean="0">
                        <a:solidFill>
                          <a:schemeClr val="tx1"/>
                        </a:solidFill>
                        <a:latin typeface="+mn-lt"/>
                        <a:ea typeface="+mn-ea"/>
                        <a:cs typeface="B Lotus" pitchFamily="2" charset="-78"/>
                      </a:endParaRPr>
                    </a:p>
                    <a:p>
                      <a:pPr algn="just" rtl="1">
                        <a:lnSpc>
                          <a:spcPct val="150000"/>
                        </a:lnSpc>
                      </a:pP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مریم: 96.</a:t>
                      </a:r>
                      <a:endParaRPr lang="en-US" sz="1800" b="1" kern="1200" dirty="0" smtClean="0">
                        <a:solidFill>
                          <a:schemeClr val="tx1"/>
                        </a:solidFill>
                        <a:latin typeface="+mn-lt"/>
                        <a:ea typeface="+mn-ea"/>
                        <a:cs typeface="B Lotus" pitchFamily="2" charset="-78"/>
                      </a:endParaRPr>
                    </a:p>
                    <a:p>
                      <a:pPr algn="just" rtl="1">
                        <a:lnSpc>
                          <a:spcPct val="150000"/>
                        </a:lnSpc>
                      </a:pP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fa-IR" sz="1800" b="0" kern="1200" dirty="0" smtClean="0">
                          <a:solidFill>
                            <a:schemeClr val="tx1"/>
                          </a:solidFill>
                          <a:latin typeface="+mn-lt"/>
                          <a:ea typeface="+mn-ea"/>
                          <a:cs typeface="B Lotus" pitchFamily="2" charset="-78"/>
                        </a:rPr>
                        <a:t>علاء الدّین علی بن حسام (متّقی هندی)، </a:t>
                      </a:r>
                      <a:r>
                        <a:rPr lang="ar-SA" sz="1800" b="1" kern="1200" dirty="0" smtClean="0">
                          <a:solidFill>
                            <a:schemeClr val="tx1"/>
                          </a:solidFill>
                          <a:latin typeface="+mn-lt"/>
                          <a:ea typeface="+mn-ea"/>
                          <a:cs typeface="B Lotus" pitchFamily="2" charset="-78"/>
                        </a:rPr>
                        <a:t>کنزل العمال</a:t>
                      </a:r>
                      <a:r>
                        <a:rPr lang="ar-SA" sz="1800" b="0" kern="1200" dirty="0" smtClean="0">
                          <a:solidFill>
                            <a:schemeClr val="tx1"/>
                          </a:solidFill>
                          <a:latin typeface="+mn-lt"/>
                          <a:ea typeface="+mn-ea"/>
                          <a:cs typeface="B Lotus" pitchFamily="2" charset="-78"/>
                        </a:rPr>
                        <a:t>، ج3، (بیروت: دارالکتب العلمیّه، 1411 هـ . ق.)، ص25.</a:t>
                      </a:r>
                      <a:endParaRPr lang="fa-IR" sz="1800" b="0" kern="1200" dirty="0" smtClean="0">
                        <a:solidFill>
                          <a:schemeClr val="tx1"/>
                        </a:solidFill>
                        <a:latin typeface="+mn-lt"/>
                        <a:ea typeface="+mn-ea"/>
                        <a:cs typeface="B Lotus" pitchFamily="2" charset="-78"/>
                      </a:endParaRPr>
                    </a:p>
                    <a:p>
                      <a:pPr algn="just" rtl="1">
                        <a:lnSpc>
                          <a:spcPct val="150000"/>
                        </a:lnSpc>
                      </a:pPr>
                      <a:r>
                        <a:rPr lang="fa-IR" sz="24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fa-IR" sz="2200" b="1" kern="1200" baseline="30000" dirty="0" smtClean="0">
                          <a:solidFill>
                            <a:schemeClr val="tx1"/>
                          </a:solidFill>
                          <a:latin typeface="+mn-lt"/>
                          <a:ea typeface="+mn-ea"/>
                          <a:cs typeface="B Lotus" pitchFamily="2" charset="-78"/>
                        </a:rPr>
                        <a:t>دیوان حافظ.</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643438" y="139463"/>
            <a:ext cx="3357586"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پنجم / </a:t>
            </a:r>
            <a:r>
              <a:rPr lang="ar-SA" sz="1700" b="1" dirty="0" smtClean="0">
                <a:effectLst>
                  <a:glow rad="101600">
                    <a:schemeClr val="accent3">
                      <a:satMod val="175000"/>
                      <a:alpha val="40000"/>
                    </a:schemeClr>
                  </a:glow>
                </a:effectLst>
                <a:cs typeface="B Mitra" pitchFamily="2" charset="-78"/>
              </a:rPr>
              <a:t>اصل</a:t>
            </a:r>
            <a:r>
              <a:rPr lang="fa-IR" sz="1700" b="1" dirty="0" smtClean="0">
                <a:effectLst>
                  <a:glow rad="101600">
                    <a:schemeClr val="accent3">
                      <a:satMod val="175000"/>
                      <a:alpha val="40000"/>
                    </a:schemeClr>
                  </a:glow>
                </a:effectLst>
                <a:cs typeface="B Mitra" pitchFamily="2" charset="-78"/>
              </a:rPr>
              <a:t> ششم</a:t>
            </a:r>
            <a:endParaRPr lang="en-US" sz="1700" b="1" dirty="0" smtClean="0">
              <a:effectLst>
                <a:glow rad="101600">
                  <a:schemeClr val="accent3">
                    <a:satMod val="175000"/>
                    <a:alpha val="40000"/>
                  </a:schemeClr>
                </a:glow>
              </a:effectLst>
              <a:cs typeface="B Mitra" pitchFamily="2" charset="-78"/>
            </a:endParaRPr>
          </a:p>
          <a:p>
            <a:pPr algn="ctr"/>
            <a:r>
              <a:rPr lang="fa-IR" sz="1700" b="1" dirty="0" smtClean="0">
                <a:effectLst>
                  <a:glow rad="101600">
                    <a:schemeClr val="accent3">
                      <a:satMod val="175000"/>
                      <a:alpha val="40000"/>
                    </a:schemeClr>
                  </a:glow>
                </a:effectLst>
                <a:cs typeface="B Mitra" pitchFamily="2" charset="-78"/>
              </a:rPr>
              <a:t>ایجاد محبوبیت</a:t>
            </a:r>
          </a:p>
        </p:txBody>
      </p:sp>
      <p:graphicFrame>
        <p:nvGraphicFramePr>
          <p:cNvPr id="8" name="Table 7"/>
          <p:cNvGraphicFramePr>
            <a:graphicFrameLocks noGrp="1"/>
          </p:cNvGraphicFramePr>
          <p:nvPr/>
        </p:nvGraphicFramePr>
        <p:xfrm>
          <a:off x="464315" y="4143380"/>
          <a:ext cx="8215370" cy="1436376"/>
        </p:xfrm>
        <a:graphic>
          <a:graphicData uri="http://schemas.openxmlformats.org/drawingml/2006/table">
            <a:tbl>
              <a:tblPr rtl="1"/>
              <a:tblGrid>
                <a:gridCol w="3730893"/>
                <a:gridCol w="249828"/>
                <a:gridCol w="4234649"/>
              </a:tblGrid>
              <a:tr h="571504">
                <a:tc gridSpan="2">
                  <a:txBody>
                    <a:bodyPr/>
                    <a:lstStyle/>
                    <a:p>
                      <a:pPr marL="180340" indent="-180340" algn="justLow" rtl="1">
                        <a:lnSpc>
                          <a:spcPct val="95000"/>
                        </a:lnSpc>
                        <a:spcAft>
                          <a:spcPts val="0"/>
                        </a:spcAft>
                        <a:tabLst>
                          <a:tab pos="2461260" algn="l"/>
                        </a:tabLst>
                      </a:pPr>
                      <a:r>
                        <a:rPr lang="ar-SA" sz="2000" b="1" dirty="0">
                          <a:latin typeface="B Badr"/>
                          <a:ea typeface="B Badr"/>
                          <a:cs typeface="B Lotus" pitchFamily="2" charset="-78"/>
                        </a:rPr>
                        <a:t>در ضمیر ما نمی‏گنجد به غیر از دوست کس</a:t>
                      </a:r>
                      <a:br>
                        <a:rPr lang="ar-SA" sz="2000" b="1" dirty="0">
                          <a:latin typeface="B Badr"/>
                          <a:ea typeface="B Badr"/>
                          <a:cs typeface="B Lotus" pitchFamily="2" charset="-78"/>
                        </a:rPr>
                      </a:br>
                      <a:endParaRPr lang="en-US" sz="2000" b="1" dirty="0">
                        <a:latin typeface="B Badr"/>
                        <a:ea typeface="B Badr"/>
                        <a:cs typeface="B Lotus" pitchFamily="2" charset="-78"/>
                      </a:endParaRPr>
                    </a:p>
                  </a:txBody>
                  <a:tcPr marL="68580" marR="68580" marT="0" marB="0">
                    <a:lnL>
                      <a:noFill/>
                    </a:lnL>
                    <a:lnR>
                      <a:noFill/>
                    </a:lnR>
                    <a:lnT>
                      <a:noFill/>
                    </a:lnT>
                    <a:lnB>
                      <a:noFill/>
                    </a:lnB>
                  </a:tcPr>
                </a:tc>
                <a:tc hMerge="1">
                  <a:txBody>
                    <a:bodyPr/>
                    <a:lstStyle/>
                    <a:p>
                      <a:pPr rtl="1"/>
                      <a:endParaRPr lang="fa-IR"/>
                    </a:p>
                  </a:txBody>
                  <a:tcPr/>
                </a:tc>
                <a:tc>
                  <a:txBody>
                    <a:bodyPr/>
                    <a:lstStyle/>
                    <a:p>
                      <a:pPr marL="180340" indent="-180340" algn="justLow" rtl="1">
                        <a:lnSpc>
                          <a:spcPct val="95000"/>
                        </a:lnSpc>
                        <a:spcAft>
                          <a:spcPts val="0"/>
                        </a:spcAft>
                        <a:tabLst>
                          <a:tab pos="2461260" algn="l"/>
                        </a:tabLst>
                      </a:pPr>
                      <a:endParaRPr lang="ar-SA" sz="2000" b="1">
                        <a:latin typeface="B Badr"/>
                        <a:ea typeface="B Badr"/>
                        <a:cs typeface="B Lotus" pitchFamily="2" charset="-78"/>
                      </a:endParaRPr>
                    </a:p>
                  </a:txBody>
                  <a:tcPr marL="68580" marR="68580" marT="0" marB="0">
                    <a:lnL>
                      <a:noFill/>
                    </a:lnL>
                    <a:lnR>
                      <a:noFill/>
                    </a:lnR>
                    <a:lnT>
                      <a:noFill/>
                    </a:lnT>
                    <a:lnB>
                      <a:noFill/>
                    </a:lnB>
                  </a:tcPr>
                </a:tc>
              </a:tr>
              <a:tr h="857256">
                <a:tc>
                  <a:txBody>
                    <a:bodyPr/>
                    <a:lstStyle/>
                    <a:p>
                      <a:pPr marL="180340" indent="-180340" algn="justLow" rtl="1">
                        <a:lnSpc>
                          <a:spcPct val="95000"/>
                        </a:lnSpc>
                        <a:spcAft>
                          <a:spcPts val="0"/>
                        </a:spcAft>
                        <a:tabLst>
                          <a:tab pos="2461260" algn="l"/>
                        </a:tabLst>
                      </a:pPr>
                      <a:endParaRPr lang="ar-SA" sz="2000" b="1">
                        <a:latin typeface="B Badr"/>
                        <a:ea typeface="B Badr"/>
                        <a:cs typeface="B Lotus" pitchFamily="2" charset="-78"/>
                      </a:endParaRPr>
                    </a:p>
                  </a:txBody>
                  <a:tcPr marL="68580" marR="68580" marT="0" marB="0">
                    <a:lnL>
                      <a:noFill/>
                    </a:lnL>
                    <a:lnR>
                      <a:noFill/>
                    </a:lnR>
                    <a:lnT>
                      <a:noFill/>
                    </a:lnT>
                    <a:lnB>
                      <a:noFill/>
                    </a:lnB>
                  </a:tcPr>
                </a:tc>
                <a:tc gridSpan="2">
                  <a:txBody>
                    <a:bodyPr/>
                    <a:lstStyle/>
                    <a:p>
                      <a:pPr marL="180340" indent="-180340" algn="justLow" rtl="1">
                        <a:lnSpc>
                          <a:spcPct val="95000"/>
                        </a:lnSpc>
                        <a:spcAft>
                          <a:spcPts val="0"/>
                        </a:spcAft>
                        <a:tabLst>
                          <a:tab pos="2461260" algn="l"/>
                        </a:tabLst>
                      </a:pPr>
                      <a:r>
                        <a:rPr lang="ar-SA" sz="2000" b="1" dirty="0">
                          <a:latin typeface="B Badr"/>
                          <a:ea typeface="B Badr"/>
                          <a:cs typeface="B Lotus" pitchFamily="2" charset="-78"/>
                        </a:rPr>
                        <a:t>هر دو عالم را به دشمن ده که ما را دوست </a:t>
                      </a:r>
                      <a:r>
                        <a:rPr lang="ar-SA" sz="2000" b="1" dirty="0" smtClean="0">
                          <a:latin typeface="B Badr"/>
                          <a:ea typeface="B Badr"/>
                          <a:cs typeface="B Lotus" pitchFamily="2" charset="-78"/>
                        </a:rPr>
                        <a:t>بس</a:t>
                      </a: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a:t>
                      </a:r>
                      <a:endParaRPr lang="en-US" sz="2000" b="1" dirty="0">
                        <a:latin typeface="B Badr"/>
                        <a:ea typeface="B Badr"/>
                        <a:cs typeface="B Lotus" pitchFamily="2" charset="-78"/>
                      </a:endParaRPr>
                    </a:p>
                  </a:txBody>
                  <a:tcPr marL="68580" marR="68580" marT="0" marB="0">
                    <a:lnL>
                      <a:noFill/>
                    </a:lnL>
                    <a:lnT>
                      <a:noFill/>
                    </a:lnT>
                    <a:lnB>
                      <a:noFill/>
                    </a:lnB>
                  </a:tcPr>
                </a:tc>
                <a:tc hMerge="1">
                  <a:txBody>
                    <a:bodyPr/>
                    <a:lstStyle/>
                    <a:p>
                      <a:pPr rtl="1"/>
                      <a:endParaRPr lang="fa-IR"/>
                    </a:p>
                  </a:txBody>
                  <a:tcPr/>
                </a:tc>
              </a:tr>
            </a:tbl>
          </a:graphicData>
        </a:graphic>
      </p:graphicFrame>
      <p:sp>
        <p:nvSpPr>
          <p:cNvPr id="79873" name="Rectangle 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 name="Rounded Rectangle 11">
            <a:hlinkClick r:id="rId9" action="ppaction://hlinksldjump">
              <a:snd r:embed="rId5" name="thbad.wav"/>
            </a:hlinkClick>
            <a:hlinkHover r:id="" action="ppaction://noaction">
              <a:snd r:embed="rId6" name="0.wav"/>
            </a:hlinkHover>
          </p:cNvPr>
          <p:cNvSpPr/>
          <p:nvPr/>
        </p:nvSpPr>
        <p:spPr>
          <a:xfrm>
            <a:off x="328611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0" action="ppaction://hlinksldjump">
              <a:snd r:embed="rId5" name="thbad.wav"/>
            </a:hlinkClick>
            <a:hlinkHover r:id="" action="ppaction://noaction">
              <a:snd r:embed="rId6" name="0.wav"/>
            </a:hlinkHover>
          </p:cNvPr>
          <p:cNvSpPr/>
          <p:nvPr/>
        </p:nvSpPr>
        <p:spPr>
          <a:xfrm>
            <a:off x="2857488"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1" action="ppaction://hlinksldjump">
              <a:snd r:embed="rId5" name="thbad.wav"/>
            </a:hlinkClick>
            <a:hlinkHover r:id="" action="ppaction://noaction">
              <a:snd r:embed="rId6" name="0.wav"/>
            </a:hlinkHover>
          </p:cNvPr>
          <p:cNvSpPr/>
          <p:nvPr/>
        </p:nvSpPr>
        <p:spPr>
          <a:xfrm>
            <a:off x="242886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2"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3" action="ppaction://hlinksldjump">
              <a:snd r:embed="rId5" name="thbad.wav"/>
            </a:hlinkClick>
            <a:hlinkHover r:id="" action="ppaction://noaction">
              <a:snd r:embed="rId6" name="0.wav"/>
            </a:hlinkHover>
          </p:cNvPr>
          <p:cNvSpPr/>
          <p:nvPr/>
        </p:nvSpPr>
        <p:spPr>
          <a:xfrm>
            <a:off x="157160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4" action="ppaction://hlinksldjump">
              <a:snd r:embed="rId5" name="thbad.wav"/>
            </a:hlinkClick>
            <a:hlinkHover r:id="" action="ppaction://noaction">
              <a:snd r:embed="rId6" name="0.wav"/>
            </a:hlinkHover>
          </p:cNvPr>
          <p:cNvSpPr/>
          <p:nvPr/>
        </p:nvSpPr>
        <p:spPr>
          <a:xfrm>
            <a:off x="114297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5" action="ppaction://hlinksldjump">
              <a:snd r:embed="rId5" name="thbad.wav"/>
            </a:hlinkClick>
            <a:hlinkHover r:id="" action="ppaction://noaction">
              <a:snd r:embed="rId6" name="0.wav"/>
            </a:hlinkHover>
          </p:cNvPr>
          <p:cNvSpPr/>
          <p:nvPr/>
        </p:nvSpPr>
        <p:spPr>
          <a:xfrm>
            <a:off x="7143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9" name="Rounded Rectangle 18">
            <a:hlinkClick r:id="rId16" action="ppaction://hlinksldjump">
              <a:snd r:embed="rId5" name="thbad.wav"/>
            </a:hlinkClick>
            <a:hlinkHover r:id="" action="ppaction://noaction">
              <a:snd r:embed="rId6" name="0.wav"/>
            </a:hlinkHover>
          </p:cNvPr>
          <p:cNvSpPr/>
          <p:nvPr/>
        </p:nvSpPr>
        <p:spPr>
          <a:xfrm>
            <a:off x="28572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1000" fill="hold"/>
                                        <p:tgtEl>
                                          <p:spTgt spid="12"/>
                                        </p:tgtEl>
                                        <p:attrNameLst>
                                          <p:attrName>ppt_x</p:attrName>
                                        </p:attrNameLst>
                                      </p:cBhvr>
                                      <p:tavLst>
                                        <p:tav tm="0">
                                          <p:val>
                                            <p:strVal val="0-#ppt_w/2"/>
                                          </p:val>
                                        </p:tav>
                                        <p:tav tm="100000">
                                          <p:val>
                                            <p:strVal val="#ppt_x"/>
                                          </p:val>
                                        </p:tav>
                                      </p:tavLst>
                                    </p:anim>
                                    <p:anim calcmode="lin" valueType="num">
                                      <p:cBhvr additive="base">
                                        <p:cTn id="32" dur="1000" fill="hold"/>
                                        <p:tgtEl>
                                          <p:spTgt spid="12"/>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1000" fill="hold"/>
                                        <p:tgtEl>
                                          <p:spTgt spid="13"/>
                                        </p:tgtEl>
                                        <p:attrNameLst>
                                          <p:attrName>ppt_x</p:attrName>
                                        </p:attrNameLst>
                                      </p:cBhvr>
                                      <p:tavLst>
                                        <p:tav tm="0">
                                          <p:val>
                                            <p:strVal val="0-#ppt_w/2"/>
                                          </p:val>
                                        </p:tav>
                                        <p:tav tm="100000">
                                          <p:val>
                                            <p:strVal val="#ppt_x"/>
                                          </p:val>
                                        </p:tav>
                                      </p:tavLst>
                                    </p:anim>
                                    <p:anim calcmode="lin" valueType="num">
                                      <p:cBhvr additive="base">
                                        <p:cTn id="36" dur="1000" fill="hold"/>
                                        <p:tgtEl>
                                          <p:spTgt spid="13"/>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4"/>
                                        </p:tgtEl>
                                        <p:attrNameLst>
                                          <p:attrName>style.visibility</p:attrName>
                                        </p:attrNameLst>
                                      </p:cBhvr>
                                      <p:to>
                                        <p:strVal val="visible"/>
                                      </p:to>
                                    </p:set>
                                    <p:anim calcmode="lin" valueType="num">
                                      <p:cBhvr additive="base">
                                        <p:cTn id="39" dur="1000" fill="hold"/>
                                        <p:tgtEl>
                                          <p:spTgt spid="14"/>
                                        </p:tgtEl>
                                        <p:attrNameLst>
                                          <p:attrName>ppt_x</p:attrName>
                                        </p:attrNameLst>
                                      </p:cBhvr>
                                      <p:tavLst>
                                        <p:tav tm="0">
                                          <p:val>
                                            <p:strVal val="0-#ppt_w/2"/>
                                          </p:val>
                                        </p:tav>
                                        <p:tav tm="100000">
                                          <p:val>
                                            <p:strVal val="#ppt_x"/>
                                          </p:val>
                                        </p:tav>
                                      </p:tavLst>
                                    </p:anim>
                                    <p:anim calcmode="lin" valueType="num">
                                      <p:cBhvr additive="base">
                                        <p:cTn id="40" dur="1000" fill="hold"/>
                                        <p:tgtEl>
                                          <p:spTgt spid="14"/>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additive="base">
                                        <p:cTn id="43" dur="1000" fill="hold"/>
                                        <p:tgtEl>
                                          <p:spTgt spid="15"/>
                                        </p:tgtEl>
                                        <p:attrNameLst>
                                          <p:attrName>ppt_x</p:attrName>
                                        </p:attrNameLst>
                                      </p:cBhvr>
                                      <p:tavLst>
                                        <p:tav tm="0">
                                          <p:val>
                                            <p:strVal val="0-#ppt_w/2"/>
                                          </p:val>
                                        </p:tav>
                                        <p:tav tm="100000">
                                          <p:val>
                                            <p:strVal val="#ppt_x"/>
                                          </p:val>
                                        </p:tav>
                                      </p:tavLst>
                                    </p:anim>
                                    <p:anim calcmode="lin" valueType="num">
                                      <p:cBhvr additive="base">
                                        <p:cTn id="44" dur="1000" fill="hold"/>
                                        <p:tgtEl>
                                          <p:spTgt spid="15"/>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6"/>
                                        </p:tgtEl>
                                        <p:attrNameLst>
                                          <p:attrName>style.visibility</p:attrName>
                                        </p:attrNameLst>
                                      </p:cBhvr>
                                      <p:to>
                                        <p:strVal val="visible"/>
                                      </p:to>
                                    </p:set>
                                    <p:anim calcmode="lin" valueType="num">
                                      <p:cBhvr additive="base">
                                        <p:cTn id="47" dur="1000" fill="hold"/>
                                        <p:tgtEl>
                                          <p:spTgt spid="16"/>
                                        </p:tgtEl>
                                        <p:attrNameLst>
                                          <p:attrName>ppt_x</p:attrName>
                                        </p:attrNameLst>
                                      </p:cBhvr>
                                      <p:tavLst>
                                        <p:tav tm="0">
                                          <p:val>
                                            <p:strVal val="0-#ppt_w/2"/>
                                          </p:val>
                                        </p:tav>
                                        <p:tav tm="100000">
                                          <p:val>
                                            <p:strVal val="#ppt_x"/>
                                          </p:val>
                                        </p:tav>
                                      </p:tavLst>
                                    </p:anim>
                                    <p:anim calcmode="lin" valueType="num">
                                      <p:cBhvr additive="base">
                                        <p:cTn id="48" dur="1000" fill="hold"/>
                                        <p:tgtEl>
                                          <p:spTgt spid="16"/>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7"/>
                                        </p:tgtEl>
                                        <p:attrNameLst>
                                          <p:attrName>style.visibility</p:attrName>
                                        </p:attrNameLst>
                                      </p:cBhvr>
                                      <p:to>
                                        <p:strVal val="visible"/>
                                      </p:to>
                                    </p:set>
                                    <p:anim calcmode="lin" valueType="num">
                                      <p:cBhvr additive="base">
                                        <p:cTn id="51" dur="1000" fill="hold"/>
                                        <p:tgtEl>
                                          <p:spTgt spid="17"/>
                                        </p:tgtEl>
                                        <p:attrNameLst>
                                          <p:attrName>ppt_x</p:attrName>
                                        </p:attrNameLst>
                                      </p:cBhvr>
                                      <p:tavLst>
                                        <p:tav tm="0">
                                          <p:val>
                                            <p:strVal val="0-#ppt_w/2"/>
                                          </p:val>
                                        </p:tav>
                                        <p:tav tm="100000">
                                          <p:val>
                                            <p:strVal val="#ppt_x"/>
                                          </p:val>
                                        </p:tav>
                                      </p:tavLst>
                                    </p:anim>
                                    <p:anim calcmode="lin" valueType="num">
                                      <p:cBhvr additive="base">
                                        <p:cTn id="52" dur="1000" fill="hold"/>
                                        <p:tgtEl>
                                          <p:spTgt spid="17"/>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8"/>
                                        </p:tgtEl>
                                        <p:attrNameLst>
                                          <p:attrName>style.visibility</p:attrName>
                                        </p:attrNameLst>
                                      </p:cBhvr>
                                      <p:to>
                                        <p:strVal val="visible"/>
                                      </p:to>
                                    </p:set>
                                    <p:anim calcmode="lin" valueType="num">
                                      <p:cBhvr additive="base">
                                        <p:cTn id="55" dur="1000" fill="hold"/>
                                        <p:tgtEl>
                                          <p:spTgt spid="18"/>
                                        </p:tgtEl>
                                        <p:attrNameLst>
                                          <p:attrName>ppt_x</p:attrName>
                                        </p:attrNameLst>
                                      </p:cBhvr>
                                      <p:tavLst>
                                        <p:tav tm="0">
                                          <p:val>
                                            <p:strVal val="0-#ppt_w/2"/>
                                          </p:val>
                                        </p:tav>
                                        <p:tav tm="100000">
                                          <p:val>
                                            <p:strVal val="#ppt_x"/>
                                          </p:val>
                                        </p:tav>
                                      </p:tavLst>
                                    </p:anim>
                                    <p:anim calcmode="lin" valueType="num">
                                      <p:cBhvr additive="base">
                                        <p:cTn id="56" dur="1000" fill="hold"/>
                                        <p:tgtEl>
                                          <p:spTgt spid="18"/>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9"/>
                                        </p:tgtEl>
                                        <p:attrNameLst>
                                          <p:attrName>style.visibility</p:attrName>
                                        </p:attrNameLst>
                                      </p:cBhvr>
                                      <p:to>
                                        <p:strVal val="visible"/>
                                      </p:to>
                                    </p:set>
                                    <p:anim calcmode="lin" valueType="num">
                                      <p:cBhvr additive="base">
                                        <p:cTn id="59" dur="1000" fill="hold"/>
                                        <p:tgtEl>
                                          <p:spTgt spid="19"/>
                                        </p:tgtEl>
                                        <p:attrNameLst>
                                          <p:attrName>ppt_x</p:attrName>
                                        </p:attrNameLst>
                                      </p:cBhvr>
                                      <p:tavLst>
                                        <p:tav tm="0">
                                          <p:val>
                                            <p:strVal val="0-#ppt_w/2"/>
                                          </p:val>
                                        </p:tav>
                                        <p:tav tm="100000">
                                          <p:val>
                                            <p:strVal val="#ppt_x"/>
                                          </p:val>
                                        </p:tav>
                                      </p:tavLst>
                                    </p:anim>
                                    <p:anim calcmode="lin" valueType="num">
                                      <p:cBhvr additive="base">
                                        <p:cTn id="60" dur="1000" fill="hold"/>
                                        <p:tgtEl>
                                          <p:spTgt spid="19"/>
                                        </p:tgtEl>
                                        <p:attrNameLst>
                                          <p:attrName>ppt_y</p:attrName>
                                        </p:attrNameLst>
                                      </p:cBhvr>
                                      <p:tavLst>
                                        <p:tav tm="0">
                                          <p:val>
                                            <p:strVal val="#ppt_y"/>
                                          </p:val>
                                        </p:tav>
                                        <p:tav tm="100000">
                                          <p:val>
                                            <p:strVal val="#ppt_y"/>
                                          </p:val>
                                        </p:tav>
                                      </p:tavLst>
                                    </p:anim>
                                  </p:childTnLst>
                                </p:cTn>
                              </p:par>
                            </p:childTnLst>
                          </p:cTn>
                        </p:par>
                        <p:par>
                          <p:cTn id="61" fill="hold">
                            <p:stCondLst>
                              <p:cond delay="2000"/>
                            </p:stCondLst>
                            <p:childTnLst>
                              <p:par>
                                <p:cTn id="62" presetID="10" presetClass="entr" presetSubtype="0" fill="hold" nodeType="afterEffect">
                                  <p:stCondLst>
                                    <p:cond delay="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1000"/>
                                        <p:tgtEl>
                                          <p:spTgt spid="30"/>
                                        </p:tgtEl>
                                      </p:cBhvr>
                                    </p:animEffect>
                                  </p:childTnLst>
                                </p:cTn>
                              </p:par>
                              <p:par>
                                <p:cTn id="65" presetID="10" presetClass="entr" presetSubtype="0" fill="hold" nodeType="withEffect">
                                  <p:stCondLst>
                                    <p:cond delay="0"/>
                                  </p:stCondLst>
                                  <p:childTnLst>
                                    <p:set>
                                      <p:cBhvr>
                                        <p:cTn id="66" dur="1" fill="hold">
                                          <p:stCondLst>
                                            <p:cond delay="0"/>
                                          </p:stCondLst>
                                        </p:cTn>
                                        <p:tgtEl>
                                          <p:spTgt spid="8"/>
                                        </p:tgtEl>
                                        <p:attrNameLst>
                                          <p:attrName>style.visibility</p:attrName>
                                        </p:attrNameLst>
                                      </p:cBhvr>
                                      <p:to>
                                        <p:strVal val="visible"/>
                                      </p:to>
                                    </p:set>
                                    <p:animEffect transition="in" filter="fade">
                                      <p:cBhvr>
                                        <p:cTn id="67"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2" grpId="0" animBg="1"/>
      <p:bldP spid="13" grpId="0" animBg="1"/>
      <p:bldP spid="14" grpId="0" animBg="1"/>
      <p:bldP spid="15" grpId="0" animBg="1"/>
      <p:bldP spid="16" grpId="0" animBg="1"/>
      <p:bldP spid="17" grpId="0" animBg="1"/>
      <p:bldP spid="18" grpId="0" animBg="1"/>
      <p:bldP spid="19"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50000"/>
                        </a:lnSpc>
                      </a:pPr>
                      <a:endParaRPr lang="fa-IR" sz="2000" b="1" kern="1200" dirty="0" smtClean="0">
                        <a:solidFill>
                          <a:schemeClr val="tx1"/>
                        </a:solidFill>
                        <a:latin typeface="+mn-lt"/>
                        <a:ea typeface="+mn-ea"/>
                        <a:cs typeface="B Lotus" pitchFamily="2" charset="-78"/>
                      </a:endParaRPr>
                    </a:p>
                    <a:p>
                      <a:pPr rtl="1">
                        <a:lnSpc>
                          <a:spcPct val="150000"/>
                        </a:lnSpc>
                      </a:pPr>
                      <a:r>
                        <a:rPr lang="fa-IR" sz="2200" b="1" kern="1200" dirty="0" smtClean="0">
                          <a:solidFill>
                            <a:schemeClr val="tx1"/>
                          </a:solidFill>
                          <a:latin typeface="+mn-lt"/>
                          <a:ea typeface="+mn-ea"/>
                          <a:cs typeface="B Lotus" pitchFamily="2" charset="-78"/>
                        </a:rPr>
                        <a:t>امام علی(ع)  می‌فرماید: «مَنْ أَصْلَحَ مَا بَيْنَهُ وَ بَيْنَ اللَّهِ سُبْحَانَهُ أَصْلَحَ اللَّهُ مَا بَيْنَهُ وَ بَيْنَ النَّاسِ وَ مَنْ أَصْلَحَ أَمْرَ آخِرَتِهِ أَصْلَحَ اللَّهُ لَهُ أَمْرَ دُنْيَاهُ. و در حدیث دیگری می‌فرماید: «مَنْ عَمِلَ بِالْحَقِّ مَالَ إِلَيْهِ الْخَلْقُ</a:t>
                      </a:r>
                      <a:r>
                        <a:rPr lang="fa-IR" sz="22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fa-IR" sz="2200" b="1" kern="1200" dirty="0" smtClean="0">
                          <a:solidFill>
                            <a:schemeClr val="tx1"/>
                          </a:solidFill>
                          <a:latin typeface="+mn-lt"/>
                          <a:ea typeface="+mn-ea"/>
                          <a:cs typeface="B Lotus" pitchFamily="2" charset="-78"/>
                        </a:rPr>
                        <a:t>هرکس به حق عمل کند،مردمان به او متمایل می‌شوند.»</a:t>
                      </a:r>
                      <a:endParaRPr lang="en-US" sz="2200" b="1" kern="1200" dirty="0" smtClean="0">
                        <a:solidFill>
                          <a:schemeClr val="tx1"/>
                        </a:solidFill>
                        <a:latin typeface="+mn-lt"/>
                        <a:ea typeface="+mn-ea"/>
                        <a:cs typeface="B Lotus" pitchFamily="2" charset="-78"/>
                      </a:endParaRPr>
                    </a:p>
                    <a:p>
                      <a:pPr rtl="1">
                        <a:lnSpc>
                          <a:spcPct val="150000"/>
                        </a:lnSpc>
                      </a:pPr>
                      <a:r>
                        <a:rPr lang="fa-IR" sz="2200" b="1" kern="1200" dirty="0" smtClean="0">
                          <a:solidFill>
                            <a:schemeClr val="tx1"/>
                          </a:solidFill>
                          <a:latin typeface="+mn-lt"/>
                          <a:ea typeface="+mn-ea"/>
                          <a:cs typeface="B Lotus" pitchFamily="2" charset="-78"/>
                        </a:rPr>
                        <a:t>مولوی می‏گوید:</a:t>
                      </a:r>
                      <a:endParaRPr lang="en-US" sz="2200" b="1" kern="1200" dirty="0" smtClean="0">
                        <a:solidFill>
                          <a:schemeClr val="tx1"/>
                        </a:solidFill>
                        <a:latin typeface="+mn-lt"/>
                        <a:ea typeface="+mn-ea"/>
                        <a:cs typeface="B Lotus" pitchFamily="2" charset="-78"/>
                      </a:endParaRPr>
                    </a:p>
                    <a:p>
                      <a:pPr rtl="1">
                        <a:lnSpc>
                          <a:spcPct val="150000"/>
                        </a:lnSpc>
                      </a:pPr>
                      <a:r>
                        <a:rPr lang="ar-SA" sz="2200" b="1" kern="1200" dirty="0" smtClean="0">
                          <a:solidFill>
                            <a:schemeClr val="tx1"/>
                          </a:solidFill>
                          <a:latin typeface="+mn-lt"/>
                          <a:ea typeface="+mn-ea"/>
                          <a:cs typeface="B Lotus" pitchFamily="2" charset="-78"/>
                        </a:rPr>
                        <a:t>هـر کـه تـرسیـد از حـق و تقـوا گزیدترسد از وی جن و انس و هر که دید</a:t>
                      </a:r>
                      <a:endParaRPr lang="fa-IR" sz="2200" b="1" kern="1200" dirty="0" smtClean="0">
                        <a:solidFill>
                          <a:schemeClr val="tx1"/>
                        </a:solidFill>
                        <a:latin typeface="+mn-lt"/>
                        <a:ea typeface="+mn-ea"/>
                        <a:cs typeface="B Lotus" pitchFamily="2" charset="-78"/>
                      </a:endParaRPr>
                    </a:p>
                    <a:p>
                      <a:pPr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2.خصوصیّات شخصی </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r>
                        <a:rPr lang="ar-SA" sz="2000" b="1" kern="1200" dirty="0" smtClean="0">
                          <a:solidFill>
                            <a:schemeClr val="tx1"/>
                          </a:solidFill>
                          <a:latin typeface="+mn-lt"/>
                          <a:ea typeface="+mn-ea"/>
                          <a:cs typeface="B Lotus" pitchFamily="2" charset="-78"/>
                        </a:rPr>
                        <a:t>الف) خوش‏خویی</a:t>
                      </a:r>
                      <a:endParaRPr lang="en-US" sz="2000" b="1" kern="1200" dirty="0" smtClean="0">
                        <a:solidFill>
                          <a:schemeClr val="tx1"/>
                        </a:solidFill>
                        <a:latin typeface="+mn-lt"/>
                        <a:ea typeface="+mn-ea"/>
                        <a:cs typeface="B Lotus" pitchFamily="2" charset="-78"/>
                      </a:endParaRPr>
                    </a:p>
                    <a:p>
                      <a:pPr lvl="1" rtl="1">
                        <a:lnSpc>
                          <a:spcPct val="150000"/>
                        </a:lnSpc>
                      </a:pPr>
                      <a:r>
                        <a:rPr lang="ar-SA" sz="2000" b="1" kern="1200" dirty="0" smtClean="0">
                          <a:solidFill>
                            <a:schemeClr val="tx1"/>
                          </a:solidFill>
                          <a:latin typeface="+mn-lt"/>
                          <a:ea typeface="+mn-ea"/>
                          <a:cs typeface="B Lotus" pitchFamily="2" charset="-78"/>
                        </a:rPr>
                        <a:t>ب) بخشندگی وسخاوت</a:t>
                      </a:r>
                      <a:endParaRPr lang="en-US" sz="2000" b="1" kern="1200" dirty="0" smtClean="0">
                        <a:solidFill>
                          <a:schemeClr val="tx1"/>
                        </a:solidFill>
                        <a:latin typeface="+mn-lt"/>
                        <a:ea typeface="+mn-ea"/>
                        <a:cs typeface="B Lotus" pitchFamily="2" charset="-78"/>
                      </a:endParaRPr>
                    </a:p>
                    <a:p>
                      <a:pPr rtl="1">
                        <a:lnSpc>
                          <a:spcPct val="150000"/>
                        </a:lnSpc>
                      </a:pPr>
                      <a:r>
                        <a:rPr lang="fa-IR" sz="2000" b="1" kern="1200" dirty="0" smtClean="0">
                          <a:solidFill>
                            <a:schemeClr val="tx1"/>
                          </a:solidFill>
                          <a:latin typeface="+mn-lt"/>
                          <a:ea typeface="+mn-ea"/>
                          <a:cs typeface="B Lotus" pitchFamily="2" charset="-78"/>
                        </a:rPr>
                        <a:t>حضرت علی(ع)  می‏فرماید: «بخشندگی عامل دوستی است.»</a:t>
                      </a:r>
                      <a:endParaRPr lang="en-US" sz="2000" b="1" kern="1200" dirty="0" smtClean="0">
                        <a:solidFill>
                          <a:schemeClr val="tx1"/>
                        </a:solidFill>
                        <a:latin typeface="+mn-lt"/>
                        <a:ea typeface="+mn-ea"/>
                        <a:cs typeface="B Lotus" pitchFamily="2" charset="-78"/>
                      </a:endParaRPr>
                    </a:p>
                    <a:p>
                      <a:pPr rtl="1">
                        <a:lnSpc>
                          <a:spcPct val="150000"/>
                        </a:lnSpc>
                      </a:pP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000" b="1" kern="1200" dirty="0" smtClean="0">
                          <a:solidFill>
                            <a:schemeClr val="tx1"/>
                          </a:solidFill>
                          <a:latin typeface="+mn-lt"/>
                          <a:ea typeface="+mn-ea"/>
                          <a:cs typeface="B Lotus" pitchFamily="2" charset="-78"/>
                        </a:rPr>
                        <a:t>تصنيف غررالحكم و دررالكلم</a:t>
                      </a:r>
                      <a:r>
                        <a:rPr lang="ar-SA" sz="2000" b="0" kern="1200" dirty="0" smtClean="0">
                          <a:solidFill>
                            <a:schemeClr val="tx1"/>
                          </a:solidFill>
                          <a:latin typeface="+mn-lt"/>
                          <a:ea typeface="+mn-ea"/>
                          <a:cs typeface="B Lotus" pitchFamily="2" charset="-78"/>
                        </a:rPr>
                        <a:t>، ص69.</a:t>
                      </a:r>
                      <a:endParaRPr lang="en-US" sz="20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643438" y="139463"/>
            <a:ext cx="3357586"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پنجم / </a:t>
            </a:r>
            <a:r>
              <a:rPr lang="ar-SA" sz="1700" b="1" dirty="0" smtClean="0">
                <a:effectLst>
                  <a:glow rad="101600">
                    <a:schemeClr val="accent3">
                      <a:satMod val="175000"/>
                      <a:alpha val="40000"/>
                    </a:schemeClr>
                  </a:glow>
                </a:effectLst>
                <a:cs typeface="B Mitra" pitchFamily="2" charset="-78"/>
              </a:rPr>
              <a:t>اصل</a:t>
            </a:r>
            <a:r>
              <a:rPr lang="fa-IR" sz="1700" b="1" dirty="0" smtClean="0">
                <a:effectLst>
                  <a:glow rad="101600">
                    <a:schemeClr val="accent3">
                      <a:satMod val="175000"/>
                      <a:alpha val="40000"/>
                    </a:schemeClr>
                  </a:glow>
                </a:effectLst>
                <a:cs typeface="B Mitra" pitchFamily="2" charset="-78"/>
              </a:rPr>
              <a:t> ششم</a:t>
            </a:r>
            <a:endParaRPr lang="en-US" sz="1700" b="1" dirty="0" smtClean="0">
              <a:effectLst>
                <a:glow rad="101600">
                  <a:schemeClr val="accent3">
                    <a:satMod val="175000"/>
                    <a:alpha val="40000"/>
                  </a:schemeClr>
                </a:glow>
              </a:effectLst>
              <a:cs typeface="B Mitra" pitchFamily="2" charset="-78"/>
            </a:endParaRPr>
          </a:p>
          <a:p>
            <a:pPr algn="ctr"/>
            <a:r>
              <a:rPr lang="fa-IR" sz="1700" b="1" dirty="0" smtClean="0">
                <a:effectLst>
                  <a:glow rad="101600">
                    <a:schemeClr val="accent3">
                      <a:satMod val="175000"/>
                      <a:alpha val="40000"/>
                    </a:schemeClr>
                  </a:glow>
                </a:effectLst>
                <a:cs typeface="B Mitra" pitchFamily="2" charset="-78"/>
              </a:rPr>
              <a:t>ایجاد محبوبیت</a:t>
            </a:r>
          </a:p>
        </p:txBody>
      </p:sp>
      <p:sp>
        <p:nvSpPr>
          <p:cNvPr id="79873" name="Rectangle 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 name="Rounded Rectangle 9">
            <a:hlinkClick r:id="rId9" action="ppaction://hlinksldjump">
              <a:snd r:embed="rId5" name="thbad.wav"/>
            </a:hlinkClick>
            <a:hlinkHover r:id="" action="ppaction://noaction">
              <a:snd r:embed="rId6" name="0.wav"/>
            </a:hlinkHover>
          </p:cNvPr>
          <p:cNvSpPr/>
          <p:nvPr/>
        </p:nvSpPr>
        <p:spPr>
          <a:xfrm>
            <a:off x="328611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0" action="ppaction://hlinksldjump">
              <a:snd r:embed="rId5" name="thbad.wav"/>
            </a:hlinkClick>
            <a:hlinkHover r:id="" action="ppaction://noaction">
              <a:snd r:embed="rId6" name="0.wav"/>
            </a:hlinkHover>
          </p:cNvPr>
          <p:cNvSpPr/>
          <p:nvPr/>
        </p:nvSpPr>
        <p:spPr>
          <a:xfrm>
            <a:off x="285748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1" action="ppaction://hlinksldjump">
              <a:snd r:embed="rId5" name="thbad.wav"/>
            </a:hlinkClick>
            <a:hlinkHover r:id="" action="ppaction://noaction">
              <a:snd r:embed="rId6" name="0.wav"/>
            </a:hlinkHover>
          </p:cNvPr>
          <p:cNvSpPr/>
          <p:nvPr/>
        </p:nvSpPr>
        <p:spPr>
          <a:xfrm>
            <a:off x="2428860"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2"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3" action="ppaction://hlinksldjump">
              <a:snd r:embed="rId5" name="thbad.wav"/>
            </a:hlinkClick>
            <a:hlinkHover r:id="" action="ppaction://noaction">
              <a:snd r:embed="rId6" name="0.wav"/>
            </a:hlinkHover>
          </p:cNvPr>
          <p:cNvSpPr/>
          <p:nvPr/>
        </p:nvSpPr>
        <p:spPr>
          <a:xfrm>
            <a:off x="157160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4" action="ppaction://hlinksldjump">
              <a:snd r:embed="rId5" name="thbad.wav"/>
            </a:hlinkClick>
            <a:hlinkHover r:id="" action="ppaction://noaction">
              <a:snd r:embed="rId6" name="0.wav"/>
            </a:hlinkHover>
          </p:cNvPr>
          <p:cNvSpPr/>
          <p:nvPr/>
        </p:nvSpPr>
        <p:spPr>
          <a:xfrm>
            <a:off x="114297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5" action="ppaction://hlinksldjump">
              <a:snd r:embed="rId5" name="thbad.wav"/>
            </a:hlinkClick>
            <a:hlinkHover r:id="" action="ppaction://noaction">
              <a:snd r:embed="rId6" name="0.wav"/>
            </a:hlinkHover>
          </p:cNvPr>
          <p:cNvSpPr/>
          <p:nvPr/>
        </p:nvSpPr>
        <p:spPr>
          <a:xfrm>
            <a:off x="7143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6" action="ppaction://hlinksldjump">
              <a:snd r:embed="rId5" name="thbad.wav"/>
            </a:hlinkClick>
            <a:hlinkHover r:id="" action="ppaction://noaction">
              <a:snd r:embed="rId6" name="0.wav"/>
            </a:hlinkHover>
          </p:cNvPr>
          <p:cNvSpPr/>
          <p:nvPr/>
        </p:nvSpPr>
        <p:spPr>
          <a:xfrm>
            <a:off x="28572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1000" fill="hold"/>
                                        <p:tgtEl>
                                          <p:spTgt spid="10"/>
                                        </p:tgtEl>
                                        <p:attrNameLst>
                                          <p:attrName>ppt_x</p:attrName>
                                        </p:attrNameLst>
                                      </p:cBhvr>
                                      <p:tavLst>
                                        <p:tav tm="0">
                                          <p:val>
                                            <p:strVal val="0-#ppt_w/2"/>
                                          </p:val>
                                        </p:tav>
                                        <p:tav tm="100000">
                                          <p:val>
                                            <p:strVal val="#ppt_x"/>
                                          </p:val>
                                        </p:tav>
                                      </p:tavLst>
                                    </p:anim>
                                    <p:anim calcmode="lin" valueType="num">
                                      <p:cBhvr additive="base">
                                        <p:cTn id="32" dur="1000" fill="hold"/>
                                        <p:tgtEl>
                                          <p:spTgt spid="10"/>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additive="base">
                                        <p:cTn id="35" dur="1000" fill="hold"/>
                                        <p:tgtEl>
                                          <p:spTgt spid="11"/>
                                        </p:tgtEl>
                                        <p:attrNameLst>
                                          <p:attrName>ppt_x</p:attrName>
                                        </p:attrNameLst>
                                      </p:cBhvr>
                                      <p:tavLst>
                                        <p:tav tm="0">
                                          <p:val>
                                            <p:strVal val="0-#ppt_w/2"/>
                                          </p:val>
                                        </p:tav>
                                        <p:tav tm="100000">
                                          <p:val>
                                            <p:strVal val="#ppt_x"/>
                                          </p:val>
                                        </p:tav>
                                      </p:tavLst>
                                    </p:anim>
                                    <p:anim calcmode="lin" valueType="num">
                                      <p:cBhvr additive="base">
                                        <p:cTn id="36" dur="1000" fill="hold"/>
                                        <p:tgtEl>
                                          <p:spTgt spid="11"/>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2"/>
                                        </p:tgtEl>
                                        <p:attrNameLst>
                                          <p:attrName>style.visibility</p:attrName>
                                        </p:attrNameLst>
                                      </p:cBhvr>
                                      <p:to>
                                        <p:strVal val="visible"/>
                                      </p:to>
                                    </p:set>
                                    <p:anim calcmode="lin" valueType="num">
                                      <p:cBhvr additive="base">
                                        <p:cTn id="39" dur="1000" fill="hold"/>
                                        <p:tgtEl>
                                          <p:spTgt spid="12"/>
                                        </p:tgtEl>
                                        <p:attrNameLst>
                                          <p:attrName>ppt_x</p:attrName>
                                        </p:attrNameLst>
                                      </p:cBhvr>
                                      <p:tavLst>
                                        <p:tav tm="0">
                                          <p:val>
                                            <p:strVal val="0-#ppt_w/2"/>
                                          </p:val>
                                        </p:tav>
                                        <p:tav tm="100000">
                                          <p:val>
                                            <p:strVal val="#ppt_x"/>
                                          </p:val>
                                        </p:tav>
                                      </p:tavLst>
                                    </p:anim>
                                    <p:anim calcmode="lin" valueType="num">
                                      <p:cBhvr additive="base">
                                        <p:cTn id="40" dur="1000" fill="hold"/>
                                        <p:tgtEl>
                                          <p:spTgt spid="12"/>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3"/>
                                        </p:tgtEl>
                                        <p:attrNameLst>
                                          <p:attrName>style.visibility</p:attrName>
                                        </p:attrNameLst>
                                      </p:cBhvr>
                                      <p:to>
                                        <p:strVal val="visible"/>
                                      </p:to>
                                    </p:set>
                                    <p:anim calcmode="lin" valueType="num">
                                      <p:cBhvr additive="base">
                                        <p:cTn id="43" dur="1000" fill="hold"/>
                                        <p:tgtEl>
                                          <p:spTgt spid="13"/>
                                        </p:tgtEl>
                                        <p:attrNameLst>
                                          <p:attrName>ppt_x</p:attrName>
                                        </p:attrNameLst>
                                      </p:cBhvr>
                                      <p:tavLst>
                                        <p:tav tm="0">
                                          <p:val>
                                            <p:strVal val="0-#ppt_w/2"/>
                                          </p:val>
                                        </p:tav>
                                        <p:tav tm="100000">
                                          <p:val>
                                            <p:strVal val="#ppt_x"/>
                                          </p:val>
                                        </p:tav>
                                      </p:tavLst>
                                    </p:anim>
                                    <p:anim calcmode="lin" valueType="num">
                                      <p:cBhvr additive="base">
                                        <p:cTn id="44" dur="1000" fill="hold"/>
                                        <p:tgtEl>
                                          <p:spTgt spid="13"/>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4"/>
                                        </p:tgtEl>
                                        <p:attrNameLst>
                                          <p:attrName>style.visibility</p:attrName>
                                        </p:attrNameLst>
                                      </p:cBhvr>
                                      <p:to>
                                        <p:strVal val="visible"/>
                                      </p:to>
                                    </p:set>
                                    <p:anim calcmode="lin" valueType="num">
                                      <p:cBhvr additive="base">
                                        <p:cTn id="47" dur="1000" fill="hold"/>
                                        <p:tgtEl>
                                          <p:spTgt spid="14"/>
                                        </p:tgtEl>
                                        <p:attrNameLst>
                                          <p:attrName>ppt_x</p:attrName>
                                        </p:attrNameLst>
                                      </p:cBhvr>
                                      <p:tavLst>
                                        <p:tav tm="0">
                                          <p:val>
                                            <p:strVal val="0-#ppt_w/2"/>
                                          </p:val>
                                        </p:tav>
                                        <p:tav tm="100000">
                                          <p:val>
                                            <p:strVal val="#ppt_x"/>
                                          </p:val>
                                        </p:tav>
                                      </p:tavLst>
                                    </p:anim>
                                    <p:anim calcmode="lin" valueType="num">
                                      <p:cBhvr additive="base">
                                        <p:cTn id="48" dur="1000" fill="hold"/>
                                        <p:tgtEl>
                                          <p:spTgt spid="14"/>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5"/>
                                        </p:tgtEl>
                                        <p:attrNameLst>
                                          <p:attrName>style.visibility</p:attrName>
                                        </p:attrNameLst>
                                      </p:cBhvr>
                                      <p:to>
                                        <p:strVal val="visible"/>
                                      </p:to>
                                    </p:set>
                                    <p:anim calcmode="lin" valueType="num">
                                      <p:cBhvr additive="base">
                                        <p:cTn id="51" dur="1000" fill="hold"/>
                                        <p:tgtEl>
                                          <p:spTgt spid="15"/>
                                        </p:tgtEl>
                                        <p:attrNameLst>
                                          <p:attrName>ppt_x</p:attrName>
                                        </p:attrNameLst>
                                      </p:cBhvr>
                                      <p:tavLst>
                                        <p:tav tm="0">
                                          <p:val>
                                            <p:strVal val="0-#ppt_w/2"/>
                                          </p:val>
                                        </p:tav>
                                        <p:tav tm="100000">
                                          <p:val>
                                            <p:strVal val="#ppt_x"/>
                                          </p:val>
                                        </p:tav>
                                      </p:tavLst>
                                    </p:anim>
                                    <p:anim calcmode="lin" valueType="num">
                                      <p:cBhvr additive="base">
                                        <p:cTn id="52" dur="1000" fill="hold"/>
                                        <p:tgtEl>
                                          <p:spTgt spid="15"/>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6"/>
                                        </p:tgtEl>
                                        <p:attrNameLst>
                                          <p:attrName>style.visibility</p:attrName>
                                        </p:attrNameLst>
                                      </p:cBhvr>
                                      <p:to>
                                        <p:strVal val="visible"/>
                                      </p:to>
                                    </p:set>
                                    <p:anim calcmode="lin" valueType="num">
                                      <p:cBhvr additive="base">
                                        <p:cTn id="55" dur="1000" fill="hold"/>
                                        <p:tgtEl>
                                          <p:spTgt spid="16"/>
                                        </p:tgtEl>
                                        <p:attrNameLst>
                                          <p:attrName>ppt_x</p:attrName>
                                        </p:attrNameLst>
                                      </p:cBhvr>
                                      <p:tavLst>
                                        <p:tav tm="0">
                                          <p:val>
                                            <p:strVal val="0-#ppt_w/2"/>
                                          </p:val>
                                        </p:tav>
                                        <p:tav tm="100000">
                                          <p:val>
                                            <p:strVal val="#ppt_x"/>
                                          </p:val>
                                        </p:tav>
                                      </p:tavLst>
                                    </p:anim>
                                    <p:anim calcmode="lin" valueType="num">
                                      <p:cBhvr additive="base">
                                        <p:cTn id="56" dur="1000" fill="hold"/>
                                        <p:tgtEl>
                                          <p:spTgt spid="16"/>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7"/>
                                        </p:tgtEl>
                                        <p:attrNameLst>
                                          <p:attrName>style.visibility</p:attrName>
                                        </p:attrNameLst>
                                      </p:cBhvr>
                                      <p:to>
                                        <p:strVal val="visible"/>
                                      </p:to>
                                    </p:set>
                                    <p:anim calcmode="lin" valueType="num">
                                      <p:cBhvr additive="base">
                                        <p:cTn id="59" dur="1000" fill="hold"/>
                                        <p:tgtEl>
                                          <p:spTgt spid="17"/>
                                        </p:tgtEl>
                                        <p:attrNameLst>
                                          <p:attrName>ppt_x</p:attrName>
                                        </p:attrNameLst>
                                      </p:cBhvr>
                                      <p:tavLst>
                                        <p:tav tm="0">
                                          <p:val>
                                            <p:strVal val="0-#ppt_w/2"/>
                                          </p:val>
                                        </p:tav>
                                        <p:tav tm="100000">
                                          <p:val>
                                            <p:strVal val="#ppt_x"/>
                                          </p:val>
                                        </p:tav>
                                      </p:tavLst>
                                    </p:anim>
                                    <p:anim calcmode="lin" valueType="num">
                                      <p:cBhvr additive="base">
                                        <p:cTn id="60" dur="1000" fill="hold"/>
                                        <p:tgtEl>
                                          <p:spTgt spid="17"/>
                                        </p:tgtEl>
                                        <p:attrNameLst>
                                          <p:attrName>ppt_y</p:attrName>
                                        </p:attrNameLst>
                                      </p:cBhvr>
                                      <p:tavLst>
                                        <p:tav tm="0">
                                          <p:val>
                                            <p:strVal val="#ppt_y"/>
                                          </p:val>
                                        </p:tav>
                                        <p:tav tm="100000">
                                          <p:val>
                                            <p:strVal val="#ppt_y"/>
                                          </p:val>
                                        </p:tav>
                                      </p:tavLst>
                                    </p:anim>
                                  </p:childTnLst>
                                </p:cTn>
                              </p:par>
                            </p:childTnLst>
                          </p:cTn>
                        </p:par>
                        <p:par>
                          <p:cTn id="61" fill="hold">
                            <p:stCondLst>
                              <p:cond delay="2000"/>
                            </p:stCondLst>
                            <p:childTnLst>
                              <p:par>
                                <p:cTn id="62" presetID="10" presetClass="entr" presetSubtype="0" fill="hold" nodeType="afterEffect">
                                  <p:stCondLst>
                                    <p:cond delay="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0" grpId="0" animBg="1"/>
      <p:bldP spid="11" grpId="0" animBg="1"/>
      <p:bldP spid="12" grpId="0" animBg="1"/>
      <p:bldP spid="13" grpId="0" animBg="1"/>
      <p:bldP spid="14" grpId="0" animBg="1"/>
      <p:bldP spid="15" grpId="0" animBg="1"/>
      <p:bldP spid="16" grpId="0" animBg="1"/>
      <p:bldP spid="17"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50000"/>
                        </a:lnSpc>
                      </a:pPr>
                      <a:endParaRPr lang="fa-IR" sz="2200" b="1" kern="1200" dirty="0" smtClean="0">
                        <a:solidFill>
                          <a:schemeClr val="tx1"/>
                        </a:solidFill>
                        <a:latin typeface="+mn-lt"/>
                        <a:ea typeface="+mn-ea"/>
                        <a:cs typeface="B Lotus" pitchFamily="2" charset="-78"/>
                      </a:endParaRPr>
                    </a:p>
                    <a:p>
                      <a:pPr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3. ارائه‏ی پیام با پاداش(هدیه دادن)</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الف) این‏که بفهمید فرد مورد نظر برای چه چیزهایی ارزش قایل است که به‏دست آوردن آن‏ها برای او سبب خوشحالی می‌شود.</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ب) توانایی خود را در ارائه‏ی پاداش بسنجید که آیا قادر به انجام آن هستید یا نه؟</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ج) بلافاصله، بعد از رفتار، پاداش را بدهید.</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د) مقدار پاداش رامشخّص کنید.</a:t>
                      </a:r>
                      <a:endParaRPr lang="en-US" sz="2200" b="1" kern="1200" dirty="0" smtClean="0">
                        <a:solidFill>
                          <a:schemeClr val="tx1"/>
                        </a:solidFill>
                        <a:latin typeface="+mn-lt"/>
                        <a:ea typeface="+mn-ea"/>
                        <a:cs typeface="B Lotus" pitchFamily="2" charset="-78"/>
                      </a:endParaRPr>
                    </a:p>
                    <a:p>
                      <a:pPr lvl="1">
                        <a:lnSpc>
                          <a:spcPct val="150000"/>
                        </a:lnSpc>
                      </a:pPr>
                      <a:r>
                        <a:rPr lang="ar-SA" sz="2200" b="1" kern="1200" dirty="0" smtClean="0">
                          <a:solidFill>
                            <a:schemeClr val="tx1"/>
                          </a:solidFill>
                          <a:latin typeface="+mn-lt"/>
                          <a:ea typeface="+mn-ea"/>
                          <a:cs typeface="B Lotus" pitchFamily="2" charset="-78"/>
                        </a:rPr>
                        <a:t>هـ) پاداش باید با شخصیّت ورفتار طرف، تناسب داشته باشد</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643438" y="139463"/>
            <a:ext cx="3357586"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پنجم / </a:t>
            </a:r>
            <a:r>
              <a:rPr lang="ar-SA" sz="1700" b="1" dirty="0" smtClean="0">
                <a:effectLst>
                  <a:glow rad="101600">
                    <a:schemeClr val="accent3">
                      <a:satMod val="175000"/>
                      <a:alpha val="40000"/>
                    </a:schemeClr>
                  </a:glow>
                </a:effectLst>
                <a:cs typeface="B Mitra" pitchFamily="2" charset="-78"/>
              </a:rPr>
              <a:t>اصل</a:t>
            </a:r>
            <a:r>
              <a:rPr lang="fa-IR" sz="1700" b="1" dirty="0" smtClean="0">
                <a:effectLst>
                  <a:glow rad="101600">
                    <a:schemeClr val="accent3">
                      <a:satMod val="175000"/>
                      <a:alpha val="40000"/>
                    </a:schemeClr>
                  </a:glow>
                </a:effectLst>
                <a:cs typeface="B Mitra" pitchFamily="2" charset="-78"/>
              </a:rPr>
              <a:t> ششم</a:t>
            </a:r>
            <a:endParaRPr lang="en-US" sz="1700" b="1" dirty="0" smtClean="0">
              <a:effectLst>
                <a:glow rad="101600">
                  <a:schemeClr val="accent3">
                    <a:satMod val="175000"/>
                    <a:alpha val="40000"/>
                  </a:schemeClr>
                </a:glow>
              </a:effectLst>
              <a:cs typeface="B Mitra" pitchFamily="2" charset="-78"/>
            </a:endParaRPr>
          </a:p>
          <a:p>
            <a:pPr algn="ctr"/>
            <a:r>
              <a:rPr lang="fa-IR" sz="1700" b="1" dirty="0" smtClean="0">
                <a:effectLst>
                  <a:glow rad="101600">
                    <a:schemeClr val="accent3">
                      <a:satMod val="175000"/>
                      <a:alpha val="40000"/>
                    </a:schemeClr>
                  </a:glow>
                </a:effectLst>
                <a:cs typeface="B Mitra" pitchFamily="2" charset="-78"/>
              </a:rPr>
              <a:t>ایجاد محبوبیت</a:t>
            </a:r>
          </a:p>
        </p:txBody>
      </p:sp>
      <p:sp>
        <p:nvSpPr>
          <p:cNvPr id="79873" name="Rectangle 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 name="Rounded Rectangle 8">
            <a:hlinkClick r:id="rId9" action="ppaction://hlinksldjump">
              <a:snd r:embed="rId5" name="thbad.wav"/>
            </a:hlinkClick>
            <a:hlinkHover r:id="" action="ppaction://noaction">
              <a:snd r:embed="rId6" name="0.wav"/>
            </a:hlinkHover>
          </p:cNvPr>
          <p:cNvSpPr/>
          <p:nvPr/>
        </p:nvSpPr>
        <p:spPr>
          <a:xfrm>
            <a:off x="328611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0" action="ppaction://hlinksldjump">
              <a:snd r:embed="rId5" name="thbad.wav"/>
            </a:hlinkClick>
            <a:hlinkHover r:id="" action="ppaction://noaction">
              <a:snd r:embed="rId6" name="0.wav"/>
            </a:hlinkHover>
          </p:cNvPr>
          <p:cNvSpPr/>
          <p:nvPr/>
        </p:nvSpPr>
        <p:spPr>
          <a:xfrm>
            <a:off x="285748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1" action="ppaction://hlinksldjump">
              <a:snd r:embed="rId5" name="thbad.wav"/>
            </a:hlinkClick>
            <a:hlinkHover r:id="" action="ppaction://noaction">
              <a:snd r:embed="rId6" name="0.wav"/>
            </a:hlinkHover>
          </p:cNvPr>
          <p:cNvSpPr/>
          <p:nvPr/>
        </p:nvSpPr>
        <p:spPr>
          <a:xfrm>
            <a:off x="242886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2"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3" action="ppaction://hlinksldjump">
              <a:snd r:embed="rId5" name="thbad.wav"/>
            </a:hlinkClick>
            <a:hlinkHover r:id="" action="ppaction://noaction">
              <a:snd r:embed="rId6" name="0.wav"/>
            </a:hlinkHover>
          </p:cNvPr>
          <p:cNvSpPr/>
          <p:nvPr/>
        </p:nvSpPr>
        <p:spPr>
          <a:xfrm>
            <a:off x="157160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4" action="ppaction://hlinksldjump">
              <a:snd r:embed="rId5" name="thbad.wav"/>
            </a:hlinkClick>
            <a:hlinkHover r:id="" action="ppaction://noaction">
              <a:snd r:embed="rId6" name="0.wav"/>
            </a:hlinkHover>
          </p:cNvPr>
          <p:cNvSpPr/>
          <p:nvPr/>
        </p:nvSpPr>
        <p:spPr>
          <a:xfrm>
            <a:off x="114297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5" action="ppaction://hlinksldjump">
              <a:snd r:embed="rId5" name="thbad.wav"/>
            </a:hlinkClick>
            <a:hlinkHover r:id="" action="ppaction://noaction">
              <a:snd r:embed="rId6" name="0.wav"/>
            </a:hlinkHover>
          </p:cNvPr>
          <p:cNvSpPr/>
          <p:nvPr/>
        </p:nvSpPr>
        <p:spPr>
          <a:xfrm>
            <a:off x="7143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6" action="ppaction://hlinksldjump">
              <a:snd r:embed="rId5" name="thbad.wav"/>
            </a:hlinkClick>
            <a:hlinkHover r:id="" action="ppaction://noaction">
              <a:snd r:embed="rId6" name="0.wav"/>
            </a:hlinkHover>
          </p:cNvPr>
          <p:cNvSpPr/>
          <p:nvPr/>
        </p:nvSpPr>
        <p:spPr>
          <a:xfrm>
            <a:off x="28572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0" fill="hold"/>
                                        <p:tgtEl>
                                          <p:spTgt spid="9"/>
                                        </p:tgtEl>
                                        <p:attrNameLst>
                                          <p:attrName>ppt_x</p:attrName>
                                        </p:attrNameLst>
                                      </p:cBhvr>
                                      <p:tavLst>
                                        <p:tav tm="0">
                                          <p:val>
                                            <p:strVal val="0-#ppt_w/2"/>
                                          </p:val>
                                        </p:tav>
                                        <p:tav tm="100000">
                                          <p:val>
                                            <p:strVal val="#ppt_x"/>
                                          </p:val>
                                        </p:tav>
                                      </p:tavLst>
                                    </p:anim>
                                    <p:anim calcmode="lin" valueType="num">
                                      <p:cBhvr additive="base">
                                        <p:cTn id="32" dur="1000" fill="hold"/>
                                        <p:tgtEl>
                                          <p:spTgt spid="9"/>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0"/>
                                        </p:tgtEl>
                                        <p:attrNameLst>
                                          <p:attrName>style.visibility</p:attrName>
                                        </p:attrNameLst>
                                      </p:cBhvr>
                                      <p:to>
                                        <p:strVal val="visible"/>
                                      </p:to>
                                    </p:set>
                                    <p:anim calcmode="lin" valueType="num">
                                      <p:cBhvr additive="base">
                                        <p:cTn id="35" dur="1000" fill="hold"/>
                                        <p:tgtEl>
                                          <p:spTgt spid="10"/>
                                        </p:tgtEl>
                                        <p:attrNameLst>
                                          <p:attrName>ppt_x</p:attrName>
                                        </p:attrNameLst>
                                      </p:cBhvr>
                                      <p:tavLst>
                                        <p:tav tm="0">
                                          <p:val>
                                            <p:strVal val="0-#ppt_w/2"/>
                                          </p:val>
                                        </p:tav>
                                        <p:tav tm="100000">
                                          <p:val>
                                            <p:strVal val="#ppt_x"/>
                                          </p:val>
                                        </p:tav>
                                      </p:tavLst>
                                    </p:anim>
                                    <p:anim calcmode="lin" valueType="num">
                                      <p:cBhvr additive="base">
                                        <p:cTn id="36" dur="1000" fill="hold"/>
                                        <p:tgtEl>
                                          <p:spTgt spid="10"/>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 calcmode="lin" valueType="num">
                                      <p:cBhvr additive="base">
                                        <p:cTn id="39" dur="1000" fill="hold"/>
                                        <p:tgtEl>
                                          <p:spTgt spid="11"/>
                                        </p:tgtEl>
                                        <p:attrNameLst>
                                          <p:attrName>ppt_x</p:attrName>
                                        </p:attrNameLst>
                                      </p:cBhvr>
                                      <p:tavLst>
                                        <p:tav tm="0">
                                          <p:val>
                                            <p:strVal val="0-#ppt_w/2"/>
                                          </p:val>
                                        </p:tav>
                                        <p:tav tm="100000">
                                          <p:val>
                                            <p:strVal val="#ppt_x"/>
                                          </p:val>
                                        </p:tav>
                                      </p:tavLst>
                                    </p:anim>
                                    <p:anim calcmode="lin" valueType="num">
                                      <p:cBhvr additive="base">
                                        <p:cTn id="40" dur="1000" fill="hold"/>
                                        <p:tgtEl>
                                          <p:spTgt spid="11"/>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additive="base">
                                        <p:cTn id="43" dur="1000" fill="hold"/>
                                        <p:tgtEl>
                                          <p:spTgt spid="12"/>
                                        </p:tgtEl>
                                        <p:attrNameLst>
                                          <p:attrName>ppt_x</p:attrName>
                                        </p:attrNameLst>
                                      </p:cBhvr>
                                      <p:tavLst>
                                        <p:tav tm="0">
                                          <p:val>
                                            <p:strVal val="0-#ppt_w/2"/>
                                          </p:val>
                                        </p:tav>
                                        <p:tav tm="100000">
                                          <p:val>
                                            <p:strVal val="#ppt_x"/>
                                          </p:val>
                                        </p:tav>
                                      </p:tavLst>
                                    </p:anim>
                                    <p:anim calcmode="lin" valueType="num">
                                      <p:cBhvr additive="base">
                                        <p:cTn id="44" dur="1000" fill="hold"/>
                                        <p:tgtEl>
                                          <p:spTgt spid="12"/>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1000" fill="hold"/>
                                        <p:tgtEl>
                                          <p:spTgt spid="13"/>
                                        </p:tgtEl>
                                        <p:attrNameLst>
                                          <p:attrName>ppt_x</p:attrName>
                                        </p:attrNameLst>
                                      </p:cBhvr>
                                      <p:tavLst>
                                        <p:tav tm="0">
                                          <p:val>
                                            <p:strVal val="0-#ppt_w/2"/>
                                          </p:val>
                                        </p:tav>
                                        <p:tav tm="100000">
                                          <p:val>
                                            <p:strVal val="#ppt_x"/>
                                          </p:val>
                                        </p:tav>
                                      </p:tavLst>
                                    </p:anim>
                                    <p:anim calcmode="lin" valueType="num">
                                      <p:cBhvr additive="base">
                                        <p:cTn id="48" dur="1000" fill="hold"/>
                                        <p:tgtEl>
                                          <p:spTgt spid="13"/>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1000" fill="hold"/>
                                        <p:tgtEl>
                                          <p:spTgt spid="14"/>
                                        </p:tgtEl>
                                        <p:attrNameLst>
                                          <p:attrName>ppt_x</p:attrName>
                                        </p:attrNameLst>
                                      </p:cBhvr>
                                      <p:tavLst>
                                        <p:tav tm="0">
                                          <p:val>
                                            <p:strVal val="0-#ppt_w/2"/>
                                          </p:val>
                                        </p:tav>
                                        <p:tav tm="100000">
                                          <p:val>
                                            <p:strVal val="#ppt_x"/>
                                          </p:val>
                                        </p:tav>
                                      </p:tavLst>
                                    </p:anim>
                                    <p:anim calcmode="lin" valueType="num">
                                      <p:cBhvr additive="base">
                                        <p:cTn id="52" dur="1000" fill="hold"/>
                                        <p:tgtEl>
                                          <p:spTgt spid="14"/>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5"/>
                                        </p:tgtEl>
                                        <p:attrNameLst>
                                          <p:attrName>style.visibility</p:attrName>
                                        </p:attrNameLst>
                                      </p:cBhvr>
                                      <p:to>
                                        <p:strVal val="visible"/>
                                      </p:to>
                                    </p:set>
                                    <p:anim calcmode="lin" valueType="num">
                                      <p:cBhvr additive="base">
                                        <p:cTn id="55" dur="1000" fill="hold"/>
                                        <p:tgtEl>
                                          <p:spTgt spid="15"/>
                                        </p:tgtEl>
                                        <p:attrNameLst>
                                          <p:attrName>ppt_x</p:attrName>
                                        </p:attrNameLst>
                                      </p:cBhvr>
                                      <p:tavLst>
                                        <p:tav tm="0">
                                          <p:val>
                                            <p:strVal val="0-#ppt_w/2"/>
                                          </p:val>
                                        </p:tav>
                                        <p:tav tm="100000">
                                          <p:val>
                                            <p:strVal val="#ppt_x"/>
                                          </p:val>
                                        </p:tav>
                                      </p:tavLst>
                                    </p:anim>
                                    <p:anim calcmode="lin" valueType="num">
                                      <p:cBhvr additive="base">
                                        <p:cTn id="56" dur="1000" fill="hold"/>
                                        <p:tgtEl>
                                          <p:spTgt spid="15"/>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6"/>
                                        </p:tgtEl>
                                        <p:attrNameLst>
                                          <p:attrName>style.visibility</p:attrName>
                                        </p:attrNameLst>
                                      </p:cBhvr>
                                      <p:to>
                                        <p:strVal val="visible"/>
                                      </p:to>
                                    </p:set>
                                    <p:anim calcmode="lin" valueType="num">
                                      <p:cBhvr additive="base">
                                        <p:cTn id="59" dur="1000" fill="hold"/>
                                        <p:tgtEl>
                                          <p:spTgt spid="16"/>
                                        </p:tgtEl>
                                        <p:attrNameLst>
                                          <p:attrName>ppt_x</p:attrName>
                                        </p:attrNameLst>
                                      </p:cBhvr>
                                      <p:tavLst>
                                        <p:tav tm="0">
                                          <p:val>
                                            <p:strVal val="0-#ppt_w/2"/>
                                          </p:val>
                                        </p:tav>
                                        <p:tav tm="100000">
                                          <p:val>
                                            <p:strVal val="#ppt_x"/>
                                          </p:val>
                                        </p:tav>
                                      </p:tavLst>
                                    </p:anim>
                                    <p:anim calcmode="lin" valueType="num">
                                      <p:cBhvr additive="base">
                                        <p:cTn id="60" dur="1000" fill="hold"/>
                                        <p:tgtEl>
                                          <p:spTgt spid="16"/>
                                        </p:tgtEl>
                                        <p:attrNameLst>
                                          <p:attrName>ppt_y</p:attrName>
                                        </p:attrNameLst>
                                      </p:cBhvr>
                                      <p:tavLst>
                                        <p:tav tm="0">
                                          <p:val>
                                            <p:strVal val="#ppt_y"/>
                                          </p:val>
                                        </p:tav>
                                        <p:tav tm="100000">
                                          <p:val>
                                            <p:strVal val="#ppt_y"/>
                                          </p:val>
                                        </p:tav>
                                      </p:tavLst>
                                    </p:anim>
                                  </p:childTnLst>
                                </p:cTn>
                              </p:par>
                            </p:childTnLst>
                          </p:cTn>
                        </p:par>
                        <p:par>
                          <p:cTn id="61" fill="hold">
                            <p:stCondLst>
                              <p:cond delay="2000"/>
                            </p:stCondLst>
                            <p:childTnLst>
                              <p:par>
                                <p:cTn id="62" presetID="10" presetClass="entr" presetSubtype="0" fill="hold" nodeType="afterEffect">
                                  <p:stCondLst>
                                    <p:cond delay="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9" grpId="0" animBg="1"/>
      <p:bldP spid="10" grpId="0" animBg="1"/>
      <p:bldP spid="11" grpId="0" animBg="1"/>
      <p:bldP spid="12" grpId="0" animBg="1"/>
      <p:bldP spid="13" grpId="0" animBg="1"/>
      <p:bldP spid="14" grpId="0" animBg="1"/>
      <p:bldP spid="15" grpId="0" animBg="1"/>
      <p:bldP spid="16"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4. خطاب کردن افراد به نام و حفظ نام آن‏ها</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5.محبّت و مهربانی</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fa-IR" sz="2200" b="1" kern="1200" dirty="0" smtClean="0">
                          <a:solidFill>
                            <a:schemeClr val="tx1"/>
                          </a:solidFill>
                          <a:latin typeface="+mn-lt"/>
                          <a:ea typeface="+mn-ea"/>
                          <a:cs typeface="B Lotus" pitchFamily="2" charset="-78"/>
                        </a:rPr>
                        <a:t>انسان تشنه‏ی محبّت است.</a:t>
                      </a:r>
                      <a:endParaRPr lang="en-US" sz="2200" b="1" kern="1200" dirty="0" smtClean="0">
                        <a:solidFill>
                          <a:schemeClr val="tx1"/>
                        </a:solidFill>
                        <a:latin typeface="+mn-lt"/>
                        <a:ea typeface="+mn-ea"/>
                        <a:cs typeface="B Lotus" pitchFamily="2" charset="-78"/>
                      </a:endParaRPr>
                    </a:p>
                    <a:p>
                      <a:pPr rtl="1">
                        <a:lnSpc>
                          <a:spcPct val="150000"/>
                        </a:lnSpc>
                      </a:pPr>
                      <a:r>
                        <a:rPr lang="fa-IR" sz="2200" b="1" kern="1200" dirty="0" smtClean="0">
                          <a:solidFill>
                            <a:schemeClr val="tx1"/>
                          </a:solidFill>
                          <a:latin typeface="+mn-lt"/>
                          <a:ea typeface="+mn-ea"/>
                          <a:cs typeface="B Lotus" pitchFamily="2" charset="-78"/>
                        </a:rPr>
                        <a:t>«ألإنسان عبید الإحسان»</a:t>
                      </a:r>
                      <a:r>
                        <a:rPr lang="fa-IR" sz="2400" b="1" kern="1200" dirty="0" smtClean="0">
                          <a:solidFill>
                            <a:schemeClr val="tx1"/>
                          </a:solidFill>
                          <a:effectLst>
                            <a:glow rad="139700">
                              <a:schemeClr val="accent2">
                                <a:satMod val="175000"/>
                                <a:alpha val="40000"/>
                              </a:schemeClr>
                            </a:glow>
                          </a:effectLst>
                          <a:latin typeface="+mn-lt"/>
                          <a:ea typeface="+mn-ea"/>
                          <a:cs typeface="B Lotus" pitchFamily="2" charset="-78"/>
                        </a:rPr>
                        <a:t> *</a:t>
                      </a:r>
                      <a:r>
                        <a:rPr lang="fa-IR" sz="2200" b="1" kern="1200" dirty="0" smtClean="0">
                          <a:solidFill>
                            <a:schemeClr val="tx1"/>
                          </a:solidFill>
                          <a:latin typeface="+mn-lt"/>
                          <a:ea typeface="+mn-ea"/>
                          <a:cs typeface="B Lotus" pitchFamily="2" charset="-78"/>
                        </a:rPr>
                        <a:t>پساظهار محبّت می‏تواند انسان را تا مرز بندگی پیش ببرد.</a:t>
                      </a:r>
                    </a:p>
                    <a:p>
                      <a:pPr rtl="1">
                        <a:lnSpc>
                          <a:spcPct val="150000"/>
                        </a:lnSpc>
                      </a:pPr>
                      <a:endParaRPr lang="fa-IR" sz="2200" b="1" kern="1200" dirty="0" smtClean="0">
                        <a:solidFill>
                          <a:schemeClr val="tx1"/>
                        </a:solidFill>
                        <a:latin typeface="+mn-lt"/>
                        <a:ea typeface="+mn-ea"/>
                        <a:cs typeface="B Lotus" pitchFamily="2" charset="-78"/>
                      </a:endParaRPr>
                    </a:p>
                    <a:p>
                      <a:pPr rtl="1">
                        <a:lnSpc>
                          <a:spcPct val="150000"/>
                        </a:lnSpc>
                      </a:pPr>
                      <a:endParaRPr lang="en-US" sz="2200" b="1" kern="1200" dirty="0" smtClean="0">
                        <a:solidFill>
                          <a:schemeClr val="tx1"/>
                        </a:solidFill>
                        <a:latin typeface="+mn-lt"/>
                        <a:ea typeface="+mn-ea"/>
                        <a:cs typeface="B Lotus" pitchFamily="2" charset="-78"/>
                      </a:endParaRPr>
                    </a:p>
                    <a:p>
                      <a:pPr rtl="1">
                        <a:lnSpc>
                          <a:spcPct val="150000"/>
                        </a:lnSpc>
                      </a:pPr>
                      <a:r>
                        <a:rPr lang="fa-IR" sz="2200" b="1" kern="1200" dirty="0" smtClean="0">
                          <a:solidFill>
                            <a:schemeClr val="tx1"/>
                          </a:solidFill>
                          <a:latin typeface="+mn-lt"/>
                          <a:ea typeface="+mn-ea"/>
                          <a:cs typeface="B Lotus" pitchFamily="2" charset="-78"/>
                        </a:rPr>
                        <a:t>چنانچه مولوی می‏گوید:</a:t>
                      </a:r>
                    </a:p>
                    <a:p>
                      <a:pPr rtl="1">
                        <a:lnSpc>
                          <a:spcPct val="150000"/>
                        </a:lnSpc>
                      </a:pPr>
                      <a:endParaRPr lang="fa-IR" sz="2200" b="1" kern="1200" dirty="0" smtClean="0">
                        <a:solidFill>
                          <a:schemeClr val="tx1"/>
                        </a:solidFill>
                        <a:latin typeface="+mn-lt"/>
                        <a:ea typeface="+mn-ea"/>
                        <a:cs typeface="B Lotus" pitchFamily="2" charset="-78"/>
                      </a:endParaRPr>
                    </a:p>
                    <a:p>
                      <a:pPr rtl="1">
                        <a:lnSpc>
                          <a:spcPct val="150000"/>
                        </a:lnSpc>
                      </a:pPr>
                      <a:endParaRPr lang="fa-IR" sz="2200" b="1" kern="1200" dirty="0" smtClean="0">
                        <a:solidFill>
                          <a:schemeClr val="tx1"/>
                        </a:solidFill>
                        <a:latin typeface="+mn-lt"/>
                        <a:ea typeface="+mn-ea"/>
                        <a:cs typeface="B Lotus" pitchFamily="2" charset="-78"/>
                      </a:endParaRPr>
                    </a:p>
                    <a:p>
                      <a:pPr rtl="1">
                        <a:lnSpc>
                          <a:spcPct val="150000"/>
                        </a:lnSpc>
                      </a:pPr>
                      <a:endParaRPr lang="en-US" sz="2200" b="1" kern="1200" dirty="0" smtClean="0">
                        <a:solidFill>
                          <a:schemeClr val="tx1"/>
                        </a:solidFill>
                        <a:latin typeface="+mn-lt"/>
                        <a:ea typeface="+mn-ea"/>
                        <a:cs typeface="B Lotus" pitchFamily="2" charset="-78"/>
                      </a:endParaRPr>
                    </a:p>
                    <a:p>
                      <a:pPr rtl="1">
                        <a:lnSpc>
                          <a:spcPct val="150000"/>
                        </a:lnSpc>
                      </a:pPr>
                      <a:r>
                        <a:rPr lang="fa-IR" sz="24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1" kern="1200" dirty="0" smtClean="0">
                          <a:solidFill>
                            <a:schemeClr val="tx1"/>
                          </a:solidFill>
                          <a:latin typeface="+mn-lt"/>
                          <a:ea typeface="+mn-ea"/>
                          <a:cs typeface="B Lotus" pitchFamily="2" charset="-78"/>
                        </a:rPr>
                        <a:t>بحار الانوار</a:t>
                      </a:r>
                      <a:r>
                        <a:rPr lang="ar-SA" sz="1800" b="0" kern="1200" dirty="0" smtClean="0">
                          <a:solidFill>
                            <a:schemeClr val="tx1"/>
                          </a:solidFill>
                          <a:latin typeface="+mn-lt"/>
                          <a:ea typeface="+mn-ea"/>
                          <a:cs typeface="B Lotus" pitchFamily="2" charset="-78"/>
                        </a:rPr>
                        <a:t>، ج71، ص117.</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643438" y="139463"/>
            <a:ext cx="3357586"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پنجم / </a:t>
            </a:r>
            <a:r>
              <a:rPr lang="ar-SA" sz="1700" b="1" dirty="0" smtClean="0">
                <a:effectLst>
                  <a:glow rad="101600">
                    <a:schemeClr val="accent3">
                      <a:satMod val="175000"/>
                      <a:alpha val="40000"/>
                    </a:schemeClr>
                  </a:glow>
                </a:effectLst>
                <a:cs typeface="B Mitra" pitchFamily="2" charset="-78"/>
              </a:rPr>
              <a:t>اصل</a:t>
            </a:r>
            <a:r>
              <a:rPr lang="fa-IR" sz="1700" b="1" dirty="0" smtClean="0">
                <a:effectLst>
                  <a:glow rad="101600">
                    <a:schemeClr val="accent3">
                      <a:satMod val="175000"/>
                      <a:alpha val="40000"/>
                    </a:schemeClr>
                  </a:glow>
                </a:effectLst>
                <a:cs typeface="B Mitra" pitchFamily="2" charset="-78"/>
              </a:rPr>
              <a:t> ششم</a:t>
            </a:r>
            <a:endParaRPr lang="en-US" sz="1700" b="1" dirty="0" smtClean="0">
              <a:effectLst>
                <a:glow rad="101600">
                  <a:schemeClr val="accent3">
                    <a:satMod val="175000"/>
                    <a:alpha val="40000"/>
                  </a:schemeClr>
                </a:glow>
              </a:effectLst>
              <a:cs typeface="B Mitra" pitchFamily="2" charset="-78"/>
            </a:endParaRPr>
          </a:p>
          <a:p>
            <a:pPr algn="ctr"/>
            <a:r>
              <a:rPr lang="fa-IR" sz="1700" b="1" dirty="0" smtClean="0">
                <a:effectLst>
                  <a:glow rad="101600">
                    <a:schemeClr val="accent3">
                      <a:satMod val="175000"/>
                      <a:alpha val="40000"/>
                    </a:schemeClr>
                  </a:glow>
                </a:effectLst>
                <a:cs typeface="B Mitra" pitchFamily="2" charset="-78"/>
              </a:rPr>
              <a:t>ایجاد محبوبیت</a:t>
            </a:r>
          </a:p>
        </p:txBody>
      </p:sp>
      <p:sp>
        <p:nvSpPr>
          <p:cNvPr id="79873" name="Rectangle 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graphicFrame>
        <p:nvGraphicFramePr>
          <p:cNvPr id="10" name="Table 9"/>
          <p:cNvGraphicFramePr>
            <a:graphicFrameLocks noGrp="1"/>
          </p:cNvGraphicFramePr>
          <p:nvPr/>
        </p:nvGraphicFramePr>
        <p:xfrm>
          <a:off x="857223" y="3139254"/>
          <a:ext cx="7500991" cy="1218440"/>
        </p:xfrm>
        <a:graphic>
          <a:graphicData uri="http://schemas.openxmlformats.org/drawingml/2006/table">
            <a:tbl>
              <a:tblPr rtl="1"/>
              <a:tblGrid>
                <a:gridCol w="3514701"/>
                <a:gridCol w="295544"/>
                <a:gridCol w="3690746"/>
              </a:tblGrid>
              <a:tr h="609220">
                <a:tc gridSpan="2">
                  <a:txBody>
                    <a:bodyPr/>
                    <a:lstStyle/>
                    <a:p>
                      <a:pPr marL="180340" indent="-180340" algn="justLow" rtl="1">
                        <a:lnSpc>
                          <a:spcPct val="95000"/>
                        </a:lnSpc>
                        <a:spcAft>
                          <a:spcPts val="0"/>
                        </a:spcAft>
                        <a:tabLst>
                          <a:tab pos="2461260" algn="l"/>
                        </a:tabLst>
                      </a:pPr>
                      <a:r>
                        <a:rPr lang="ar-SA" sz="1800" b="1">
                          <a:latin typeface="B Badr"/>
                          <a:ea typeface="B Badr"/>
                          <a:cs typeface="B Lotus"/>
                        </a:rPr>
                        <a:t>دل که دركوی محبت نیست خودسنگ است و بس</a:t>
                      </a:r>
                      <a:br>
                        <a:rPr lang="ar-SA" sz="1800" b="1">
                          <a:latin typeface="B Badr"/>
                          <a:ea typeface="B Badr"/>
                          <a:cs typeface="B Lotus"/>
                        </a:rPr>
                      </a:br>
                      <a:endParaRPr lang="en-US" sz="1800" b="1">
                        <a:latin typeface="B Badr"/>
                        <a:ea typeface="B Badr"/>
                        <a:cs typeface="B Lotus"/>
                      </a:endParaRPr>
                    </a:p>
                  </a:txBody>
                  <a:tcPr marL="68580" marR="68580" marT="0" marB="0">
                    <a:lnL>
                      <a:noFill/>
                    </a:lnL>
                    <a:lnR>
                      <a:noFill/>
                    </a:lnR>
                    <a:lnT>
                      <a:noFill/>
                    </a:lnT>
                    <a:lnB>
                      <a:noFill/>
                    </a:lnB>
                  </a:tcPr>
                </a:tc>
                <a:tc hMerge="1">
                  <a:txBody>
                    <a:bodyPr/>
                    <a:lstStyle/>
                    <a:p>
                      <a:pPr rtl="1"/>
                      <a:endParaRPr lang="fa-IR"/>
                    </a:p>
                  </a:txBody>
                  <a:tcPr/>
                </a:tc>
                <a:tc>
                  <a:txBody>
                    <a:bodyPr/>
                    <a:lstStyle/>
                    <a:p>
                      <a:pPr indent="288290" algn="justLow" rtl="1">
                        <a:lnSpc>
                          <a:spcPct val="105000"/>
                        </a:lnSpc>
                        <a:spcAft>
                          <a:spcPts val="0"/>
                        </a:spcAft>
                      </a:pPr>
                      <a:endParaRPr lang="fa-IR" sz="2000" b="1">
                        <a:latin typeface="B Lotus"/>
                        <a:ea typeface="B Lotus"/>
                      </a:endParaRPr>
                    </a:p>
                  </a:txBody>
                  <a:tcPr marL="68580" marR="68580" marT="0" marB="0">
                    <a:lnL>
                      <a:noFill/>
                    </a:lnL>
                    <a:lnR>
                      <a:noFill/>
                    </a:lnR>
                    <a:lnT>
                      <a:noFill/>
                    </a:lnT>
                    <a:lnB>
                      <a:noFill/>
                    </a:lnB>
                  </a:tcPr>
                </a:tc>
              </a:tr>
              <a:tr h="609220">
                <a:tc>
                  <a:txBody>
                    <a:bodyPr/>
                    <a:lstStyle/>
                    <a:p>
                      <a:pPr indent="288290" algn="justLow" rtl="1">
                        <a:lnSpc>
                          <a:spcPct val="105000"/>
                        </a:lnSpc>
                        <a:spcAft>
                          <a:spcPts val="0"/>
                        </a:spcAft>
                      </a:pPr>
                      <a:endParaRPr lang="fa-IR" sz="2000" b="1" dirty="0">
                        <a:latin typeface="B Lotus"/>
                        <a:ea typeface="B Lotus"/>
                      </a:endParaRPr>
                    </a:p>
                  </a:txBody>
                  <a:tcPr marL="68580" marR="68580" marT="0" marB="0">
                    <a:lnL>
                      <a:noFill/>
                    </a:lnL>
                    <a:lnR>
                      <a:noFill/>
                    </a:lnR>
                    <a:lnT>
                      <a:noFill/>
                    </a:lnT>
                    <a:lnB>
                      <a:noFill/>
                    </a:lnB>
                  </a:tcPr>
                </a:tc>
                <a:tc gridSpan="2">
                  <a:txBody>
                    <a:bodyPr/>
                    <a:lstStyle/>
                    <a:p>
                      <a:pPr marL="180340" indent="-180340" algn="justLow" rtl="1">
                        <a:lnSpc>
                          <a:spcPct val="95000"/>
                        </a:lnSpc>
                        <a:spcAft>
                          <a:spcPts val="0"/>
                        </a:spcAft>
                        <a:tabLst>
                          <a:tab pos="2461260" algn="l"/>
                        </a:tabLst>
                      </a:pPr>
                      <a:r>
                        <a:rPr lang="ar-SA" sz="1800" b="1" dirty="0">
                          <a:latin typeface="B Badr"/>
                          <a:ea typeface="B Badr"/>
                          <a:cs typeface="B Lotus"/>
                        </a:rPr>
                        <a:t>بی محبّت یک جهان هم یک نفس تنگ است وبس</a:t>
                      </a:r>
                      <a:br>
                        <a:rPr lang="ar-SA" sz="1800" b="1" dirty="0">
                          <a:latin typeface="B Badr"/>
                          <a:ea typeface="B Badr"/>
                          <a:cs typeface="B Lotus"/>
                        </a:rPr>
                      </a:br>
                      <a:endParaRPr lang="en-US" sz="1800" b="1" dirty="0">
                        <a:latin typeface="B Badr"/>
                        <a:ea typeface="B Badr"/>
                        <a:cs typeface="B Lotus"/>
                      </a:endParaRPr>
                    </a:p>
                  </a:txBody>
                  <a:tcPr marL="68580" marR="68580" marT="0" marB="0">
                    <a:lnL>
                      <a:noFill/>
                    </a:lnL>
                    <a:lnT>
                      <a:noFill/>
                    </a:lnT>
                    <a:lnB>
                      <a:noFill/>
                    </a:lnB>
                  </a:tcPr>
                </a:tc>
                <a:tc hMerge="1">
                  <a:txBody>
                    <a:bodyPr/>
                    <a:lstStyle/>
                    <a:p>
                      <a:pPr rtl="1"/>
                      <a:endParaRPr lang="fa-IR"/>
                    </a:p>
                  </a:txBody>
                  <a:tcPr/>
                </a:tc>
              </a:tr>
            </a:tbl>
          </a:graphicData>
        </a:graphic>
      </p:graphicFrame>
      <p:graphicFrame>
        <p:nvGraphicFramePr>
          <p:cNvPr id="11" name="Table 10"/>
          <p:cNvGraphicFramePr>
            <a:graphicFrameLocks noGrp="1"/>
          </p:cNvGraphicFramePr>
          <p:nvPr/>
        </p:nvGraphicFramePr>
        <p:xfrm>
          <a:off x="785786" y="4500570"/>
          <a:ext cx="7572428" cy="1285884"/>
        </p:xfrm>
        <a:graphic>
          <a:graphicData uri="http://schemas.openxmlformats.org/drawingml/2006/table">
            <a:tbl>
              <a:tblPr rtl="1"/>
              <a:tblGrid>
                <a:gridCol w="3446153"/>
                <a:gridCol w="716557"/>
                <a:gridCol w="3409718"/>
              </a:tblGrid>
              <a:tr h="642942">
                <a:tc>
                  <a:txBody>
                    <a:bodyPr/>
                    <a:lstStyle/>
                    <a:p>
                      <a:pPr marL="180340" indent="-180340" algn="justLow" rtl="1">
                        <a:lnSpc>
                          <a:spcPct val="95000"/>
                        </a:lnSpc>
                        <a:spcAft>
                          <a:spcPts val="0"/>
                        </a:spcAft>
                        <a:tabLst>
                          <a:tab pos="2461260" algn="l"/>
                        </a:tabLst>
                      </a:pPr>
                      <a:r>
                        <a:rPr lang="ar-SA" sz="1800" b="1">
                          <a:latin typeface="B Badr"/>
                          <a:ea typeface="B Badr"/>
                          <a:cs typeface="B Lotus"/>
                        </a:rPr>
                        <a:t>ازمحبّت خارها گل می‏شود</a:t>
                      </a:r>
                      <a:br>
                        <a:rPr lang="ar-SA" sz="1800" b="1">
                          <a:latin typeface="B Badr"/>
                          <a:ea typeface="B Badr"/>
                          <a:cs typeface="B Lotus"/>
                        </a:rPr>
                      </a:br>
                      <a:endParaRPr lang="en-US" sz="1800" b="1">
                        <a:latin typeface="B Badr"/>
                        <a:ea typeface="B Badr"/>
                        <a:cs typeface="B Lotus"/>
                      </a:endParaRPr>
                    </a:p>
                  </a:txBody>
                  <a:tcPr marL="68580" marR="68580" marT="0" marB="0">
                    <a:lnL>
                      <a:noFill/>
                    </a:lnL>
                    <a:lnR>
                      <a:noFill/>
                    </a:lnR>
                    <a:lnT>
                      <a:noFill/>
                    </a:lnT>
                    <a:lnB>
                      <a:noFill/>
                    </a:lnB>
                  </a:tcPr>
                </a:tc>
                <a:tc>
                  <a:txBody>
                    <a:bodyPr/>
                    <a:lstStyle/>
                    <a:p>
                      <a:pPr marL="180340" indent="-180340" algn="justLow" rtl="1">
                        <a:lnSpc>
                          <a:spcPct val="95000"/>
                        </a:lnSpc>
                        <a:spcAft>
                          <a:spcPts val="0"/>
                        </a:spcAft>
                        <a:tabLst>
                          <a:tab pos="2461260" algn="l"/>
                        </a:tabLst>
                      </a:pPr>
                      <a:endParaRPr lang="ar-SA" sz="1800" b="1">
                        <a:latin typeface="B Badr"/>
                        <a:ea typeface="B Badr"/>
                        <a:cs typeface="B Lotus"/>
                      </a:endParaRPr>
                    </a:p>
                  </a:txBody>
                  <a:tcPr marL="68580" marR="68580" marT="0" marB="0">
                    <a:lnL>
                      <a:noFill/>
                    </a:lnL>
                    <a:lnR>
                      <a:noFill/>
                    </a:lnR>
                    <a:lnT>
                      <a:noFill/>
                    </a:lnT>
                    <a:lnB>
                      <a:noFill/>
                    </a:lnB>
                  </a:tcPr>
                </a:tc>
                <a:tc>
                  <a:txBody>
                    <a:bodyPr/>
                    <a:lstStyle/>
                    <a:p>
                      <a:pPr marL="180340" indent="-180340" algn="justLow" rtl="1">
                        <a:lnSpc>
                          <a:spcPct val="95000"/>
                        </a:lnSpc>
                        <a:spcAft>
                          <a:spcPts val="0"/>
                        </a:spcAft>
                        <a:tabLst>
                          <a:tab pos="2461260" algn="l"/>
                        </a:tabLst>
                      </a:pPr>
                      <a:r>
                        <a:rPr lang="ar-SA" sz="1800" b="1">
                          <a:latin typeface="B Badr"/>
                          <a:ea typeface="B Badr"/>
                          <a:cs typeface="B Lotus"/>
                        </a:rPr>
                        <a:t>از محبّت سـرکه‏ها مـل می‏شود</a:t>
                      </a:r>
                      <a:br>
                        <a:rPr lang="ar-SA" sz="1800" b="1">
                          <a:latin typeface="B Badr"/>
                          <a:ea typeface="B Badr"/>
                          <a:cs typeface="B Lotus"/>
                        </a:rPr>
                      </a:br>
                      <a:endParaRPr lang="en-US" sz="1800" b="1">
                        <a:latin typeface="B Badr"/>
                        <a:ea typeface="B Badr"/>
                        <a:cs typeface="B Lotus"/>
                      </a:endParaRPr>
                    </a:p>
                  </a:txBody>
                  <a:tcPr marL="68580" marR="68580" marT="0" marB="0">
                    <a:lnL>
                      <a:noFill/>
                    </a:lnL>
                    <a:lnR>
                      <a:noFill/>
                    </a:lnR>
                    <a:lnT>
                      <a:noFill/>
                    </a:lnT>
                    <a:lnB>
                      <a:noFill/>
                    </a:lnB>
                  </a:tcPr>
                </a:tc>
              </a:tr>
              <a:tr h="642942">
                <a:tc>
                  <a:txBody>
                    <a:bodyPr/>
                    <a:lstStyle/>
                    <a:p>
                      <a:pPr marL="180340" indent="-180340" algn="justLow" rtl="1">
                        <a:lnSpc>
                          <a:spcPct val="95000"/>
                        </a:lnSpc>
                        <a:spcAft>
                          <a:spcPts val="0"/>
                        </a:spcAft>
                        <a:tabLst>
                          <a:tab pos="2461260" algn="l"/>
                        </a:tabLst>
                      </a:pPr>
                      <a:r>
                        <a:rPr lang="ar-SA" sz="1800" b="1">
                          <a:latin typeface="B Badr"/>
                          <a:ea typeface="B Badr"/>
                          <a:cs typeface="B Lotus"/>
                        </a:rPr>
                        <a:t>از محبّت تلخ‏ها شیرین ‏‏شود</a:t>
                      </a:r>
                      <a:br>
                        <a:rPr lang="ar-SA" sz="1800" b="1">
                          <a:latin typeface="B Badr"/>
                          <a:ea typeface="B Badr"/>
                          <a:cs typeface="B Lotus"/>
                        </a:rPr>
                      </a:br>
                      <a:endParaRPr lang="en-US" sz="1800" b="1">
                        <a:latin typeface="B Badr"/>
                        <a:ea typeface="B Badr"/>
                        <a:cs typeface="B Lotus"/>
                      </a:endParaRPr>
                    </a:p>
                  </a:txBody>
                  <a:tcPr marL="68580" marR="68580" marT="0" marB="0">
                    <a:lnL>
                      <a:noFill/>
                    </a:lnL>
                    <a:lnR>
                      <a:noFill/>
                    </a:lnR>
                    <a:lnT>
                      <a:noFill/>
                    </a:lnT>
                    <a:lnB>
                      <a:noFill/>
                    </a:lnB>
                  </a:tcPr>
                </a:tc>
                <a:tc>
                  <a:txBody>
                    <a:bodyPr/>
                    <a:lstStyle/>
                    <a:p>
                      <a:pPr marL="180340" indent="-180340" algn="justLow" rtl="1">
                        <a:lnSpc>
                          <a:spcPct val="95000"/>
                        </a:lnSpc>
                        <a:spcAft>
                          <a:spcPts val="0"/>
                        </a:spcAft>
                        <a:tabLst>
                          <a:tab pos="2461260" algn="l"/>
                        </a:tabLst>
                      </a:pPr>
                      <a:endParaRPr lang="ar-SA" sz="1800" b="1">
                        <a:latin typeface="B Badr"/>
                        <a:ea typeface="B Badr"/>
                        <a:cs typeface="B Lotus"/>
                      </a:endParaRPr>
                    </a:p>
                  </a:txBody>
                  <a:tcPr marL="68580" marR="68580" marT="0" marB="0">
                    <a:lnL>
                      <a:noFill/>
                    </a:lnL>
                    <a:lnR>
                      <a:noFill/>
                    </a:lnR>
                    <a:lnT>
                      <a:noFill/>
                    </a:lnT>
                    <a:lnB>
                      <a:noFill/>
                    </a:lnB>
                  </a:tcPr>
                </a:tc>
                <a:tc>
                  <a:txBody>
                    <a:bodyPr/>
                    <a:lstStyle/>
                    <a:p>
                      <a:pPr marL="180340" indent="-180340" algn="justLow" rtl="1">
                        <a:lnSpc>
                          <a:spcPct val="95000"/>
                        </a:lnSpc>
                        <a:spcAft>
                          <a:spcPts val="0"/>
                        </a:spcAft>
                        <a:tabLst>
                          <a:tab pos="2461260" algn="l"/>
                        </a:tabLst>
                      </a:pPr>
                      <a:r>
                        <a:rPr lang="ar-SA" sz="1800" b="1" dirty="0">
                          <a:latin typeface="B Badr"/>
                          <a:ea typeface="B Badr"/>
                          <a:cs typeface="B Lotus"/>
                        </a:rPr>
                        <a:t>از محبّت مس‏ها زرین ‏شود</a:t>
                      </a:r>
                      <a:br>
                        <a:rPr lang="ar-SA" sz="1800" b="1" dirty="0">
                          <a:latin typeface="B Badr"/>
                          <a:ea typeface="B Badr"/>
                          <a:cs typeface="B Lotus"/>
                        </a:rPr>
                      </a:br>
                      <a:endParaRPr lang="en-US" sz="1800" b="1" dirty="0">
                        <a:latin typeface="B Badr"/>
                        <a:ea typeface="B Badr"/>
                        <a:cs typeface="B Lotus"/>
                      </a:endParaRPr>
                    </a:p>
                  </a:txBody>
                  <a:tcPr marL="68580" marR="68580" marT="0" marB="0">
                    <a:lnL>
                      <a:noFill/>
                    </a:lnL>
                    <a:lnR>
                      <a:noFill/>
                    </a:lnR>
                    <a:lnT>
                      <a:noFill/>
                    </a:lnT>
                    <a:lnB>
                      <a:noFill/>
                    </a:lnB>
                  </a:tcPr>
                </a:tc>
              </a:tr>
            </a:tbl>
          </a:graphicData>
        </a:graphic>
      </p:graphicFrame>
      <p:sp>
        <p:nvSpPr>
          <p:cNvPr id="12" name="Rounded Rectangle 11">
            <a:hlinkClick r:id="rId9" action="ppaction://hlinksldjump">
              <a:snd r:embed="rId5" name="thbad.wav"/>
            </a:hlinkClick>
            <a:hlinkHover r:id="" action="ppaction://noaction">
              <a:snd r:embed="rId6" name="0.wav"/>
            </a:hlinkHover>
          </p:cNvPr>
          <p:cNvSpPr/>
          <p:nvPr/>
        </p:nvSpPr>
        <p:spPr>
          <a:xfrm>
            <a:off x="328611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0" action="ppaction://hlinksldjump">
              <a:snd r:embed="rId5" name="thbad.wav"/>
            </a:hlinkClick>
            <a:hlinkHover r:id="" action="ppaction://noaction">
              <a:snd r:embed="rId6" name="0.wav"/>
            </a:hlinkHover>
          </p:cNvPr>
          <p:cNvSpPr/>
          <p:nvPr/>
        </p:nvSpPr>
        <p:spPr>
          <a:xfrm>
            <a:off x="285748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1" action="ppaction://hlinksldjump">
              <a:snd r:embed="rId5" name="thbad.wav"/>
            </a:hlinkClick>
            <a:hlinkHover r:id="" action="ppaction://noaction">
              <a:snd r:embed="rId6" name="0.wav"/>
            </a:hlinkHover>
          </p:cNvPr>
          <p:cNvSpPr/>
          <p:nvPr/>
        </p:nvSpPr>
        <p:spPr>
          <a:xfrm>
            <a:off x="242886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2"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3" action="ppaction://hlinksldjump">
              <a:snd r:embed="rId5" name="thbad.wav"/>
            </a:hlinkClick>
            <a:hlinkHover r:id="" action="ppaction://noaction">
              <a:snd r:embed="rId6" name="0.wav"/>
            </a:hlinkHover>
          </p:cNvPr>
          <p:cNvSpPr/>
          <p:nvPr/>
        </p:nvSpPr>
        <p:spPr>
          <a:xfrm>
            <a:off x="1571604"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4" action="ppaction://hlinksldjump">
              <a:snd r:embed="rId5" name="thbad.wav"/>
            </a:hlinkClick>
            <a:hlinkHover r:id="" action="ppaction://noaction">
              <a:snd r:embed="rId6" name="0.wav"/>
            </a:hlinkHover>
          </p:cNvPr>
          <p:cNvSpPr/>
          <p:nvPr/>
        </p:nvSpPr>
        <p:spPr>
          <a:xfrm>
            <a:off x="114297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5" action="ppaction://hlinksldjump">
              <a:snd r:embed="rId5" name="thbad.wav"/>
            </a:hlinkClick>
            <a:hlinkHover r:id="" action="ppaction://noaction">
              <a:snd r:embed="rId6" name="0.wav"/>
            </a:hlinkHover>
          </p:cNvPr>
          <p:cNvSpPr/>
          <p:nvPr/>
        </p:nvSpPr>
        <p:spPr>
          <a:xfrm>
            <a:off x="7143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9" name="Rounded Rectangle 18">
            <a:hlinkClick r:id="rId16" action="ppaction://hlinksldjump">
              <a:snd r:embed="rId5" name="thbad.wav"/>
            </a:hlinkClick>
            <a:hlinkHover r:id="" action="ppaction://noaction">
              <a:snd r:embed="rId6" name="0.wav"/>
            </a:hlinkHover>
          </p:cNvPr>
          <p:cNvSpPr/>
          <p:nvPr/>
        </p:nvSpPr>
        <p:spPr>
          <a:xfrm>
            <a:off x="28572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1000" fill="hold"/>
                                        <p:tgtEl>
                                          <p:spTgt spid="12"/>
                                        </p:tgtEl>
                                        <p:attrNameLst>
                                          <p:attrName>ppt_x</p:attrName>
                                        </p:attrNameLst>
                                      </p:cBhvr>
                                      <p:tavLst>
                                        <p:tav tm="0">
                                          <p:val>
                                            <p:strVal val="0-#ppt_w/2"/>
                                          </p:val>
                                        </p:tav>
                                        <p:tav tm="100000">
                                          <p:val>
                                            <p:strVal val="#ppt_x"/>
                                          </p:val>
                                        </p:tav>
                                      </p:tavLst>
                                    </p:anim>
                                    <p:anim calcmode="lin" valueType="num">
                                      <p:cBhvr additive="base">
                                        <p:cTn id="32" dur="1000" fill="hold"/>
                                        <p:tgtEl>
                                          <p:spTgt spid="12"/>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1000" fill="hold"/>
                                        <p:tgtEl>
                                          <p:spTgt spid="13"/>
                                        </p:tgtEl>
                                        <p:attrNameLst>
                                          <p:attrName>ppt_x</p:attrName>
                                        </p:attrNameLst>
                                      </p:cBhvr>
                                      <p:tavLst>
                                        <p:tav tm="0">
                                          <p:val>
                                            <p:strVal val="0-#ppt_w/2"/>
                                          </p:val>
                                        </p:tav>
                                        <p:tav tm="100000">
                                          <p:val>
                                            <p:strVal val="#ppt_x"/>
                                          </p:val>
                                        </p:tav>
                                      </p:tavLst>
                                    </p:anim>
                                    <p:anim calcmode="lin" valueType="num">
                                      <p:cBhvr additive="base">
                                        <p:cTn id="36" dur="1000" fill="hold"/>
                                        <p:tgtEl>
                                          <p:spTgt spid="13"/>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4"/>
                                        </p:tgtEl>
                                        <p:attrNameLst>
                                          <p:attrName>style.visibility</p:attrName>
                                        </p:attrNameLst>
                                      </p:cBhvr>
                                      <p:to>
                                        <p:strVal val="visible"/>
                                      </p:to>
                                    </p:set>
                                    <p:anim calcmode="lin" valueType="num">
                                      <p:cBhvr additive="base">
                                        <p:cTn id="39" dur="1000" fill="hold"/>
                                        <p:tgtEl>
                                          <p:spTgt spid="14"/>
                                        </p:tgtEl>
                                        <p:attrNameLst>
                                          <p:attrName>ppt_x</p:attrName>
                                        </p:attrNameLst>
                                      </p:cBhvr>
                                      <p:tavLst>
                                        <p:tav tm="0">
                                          <p:val>
                                            <p:strVal val="0-#ppt_w/2"/>
                                          </p:val>
                                        </p:tav>
                                        <p:tav tm="100000">
                                          <p:val>
                                            <p:strVal val="#ppt_x"/>
                                          </p:val>
                                        </p:tav>
                                      </p:tavLst>
                                    </p:anim>
                                    <p:anim calcmode="lin" valueType="num">
                                      <p:cBhvr additive="base">
                                        <p:cTn id="40" dur="1000" fill="hold"/>
                                        <p:tgtEl>
                                          <p:spTgt spid="14"/>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additive="base">
                                        <p:cTn id="43" dur="1000" fill="hold"/>
                                        <p:tgtEl>
                                          <p:spTgt spid="15"/>
                                        </p:tgtEl>
                                        <p:attrNameLst>
                                          <p:attrName>ppt_x</p:attrName>
                                        </p:attrNameLst>
                                      </p:cBhvr>
                                      <p:tavLst>
                                        <p:tav tm="0">
                                          <p:val>
                                            <p:strVal val="0-#ppt_w/2"/>
                                          </p:val>
                                        </p:tav>
                                        <p:tav tm="100000">
                                          <p:val>
                                            <p:strVal val="#ppt_x"/>
                                          </p:val>
                                        </p:tav>
                                      </p:tavLst>
                                    </p:anim>
                                    <p:anim calcmode="lin" valueType="num">
                                      <p:cBhvr additive="base">
                                        <p:cTn id="44" dur="1000" fill="hold"/>
                                        <p:tgtEl>
                                          <p:spTgt spid="15"/>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6"/>
                                        </p:tgtEl>
                                        <p:attrNameLst>
                                          <p:attrName>style.visibility</p:attrName>
                                        </p:attrNameLst>
                                      </p:cBhvr>
                                      <p:to>
                                        <p:strVal val="visible"/>
                                      </p:to>
                                    </p:set>
                                    <p:anim calcmode="lin" valueType="num">
                                      <p:cBhvr additive="base">
                                        <p:cTn id="47" dur="1000" fill="hold"/>
                                        <p:tgtEl>
                                          <p:spTgt spid="16"/>
                                        </p:tgtEl>
                                        <p:attrNameLst>
                                          <p:attrName>ppt_x</p:attrName>
                                        </p:attrNameLst>
                                      </p:cBhvr>
                                      <p:tavLst>
                                        <p:tav tm="0">
                                          <p:val>
                                            <p:strVal val="0-#ppt_w/2"/>
                                          </p:val>
                                        </p:tav>
                                        <p:tav tm="100000">
                                          <p:val>
                                            <p:strVal val="#ppt_x"/>
                                          </p:val>
                                        </p:tav>
                                      </p:tavLst>
                                    </p:anim>
                                    <p:anim calcmode="lin" valueType="num">
                                      <p:cBhvr additive="base">
                                        <p:cTn id="48" dur="1000" fill="hold"/>
                                        <p:tgtEl>
                                          <p:spTgt spid="16"/>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7"/>
                                        </p:tgtEl>
                                        <p:attrNameLst>
                                          <p:attrName>style.visibility</p:attrName>
                                        </p:attrNameLst>
                                      </p:cBhvr>
                                      <p:to>
                                        <p:strVal val="visible"/>
                                      </p:to>
                                    </p:set>
                                    <p:anim calcmode="lin" valueType="num">
                                      <p:cBhvr additive="base">
                                        <p:cTn id="51" dur="1000" fill="hold"/>
                                        <p:tgtEl>
                                          <p:spTgt spid="17"/>
                                        </p:tgtEl>
                                        <p:attrNameLst>
                                          <p:attrName>ppt_x</p:attrName>
                                        </p:attrNameLst>
                                      </p:cBhvr>
                                      <p:tavLst>
                                        <p:tav tm="0">
                                          <p:val>
                                            <p:strVal val="0-#ppt_w/2"/>
                                          </p:val>
                                        </p:tav>
                                        <p:tav tm="100000">
                                          <p:val>
                                            <p:strVal val="#ppt_x"/>
                                          </p:val>
                                        </p:tav>
                                      </p:tavLst>
                                    </p:anim>
                                    <p:anim calcmode="lin" valueType="num">
                                      <p:cBhvr additive="base">
                                        <p:cTn id="52" dur="1000" fill="hold"/>
                                        <p:tgtEl>
                                          <p:spTgt spid="17"/>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8"/>
                                        </p:tgtEl>
                                        <p:attrNameLst>
                                          <p:attrName>style.visibility</p:attrName>
                                        </p:attrNameLst>
                                      </p:cBhvr>
                                      <p:to>
                                        <p:strVal val="visible"/>
                                      </p:to>
                                    </p:set>
                                    <p:anim calcmode="lin" valueType="num">
                                      <p:cBhvr additive="base">
                                        <p:cTn id="55" dur="1000" fill="hold"/>
                                        <p:tgtEl>
                                          <p:spTgt spid="18"/>
                                        </p:tgtEl>
                                        <p:attrNameLst>
                                          <p:attrName>ppt_x</p:attrName>
                                        </p:attrNameLst>
                                      </p:cBhvr>
                                      <p:tavLst>
                                        <p:tav tm="0">
                                          <p:val>
                                            <p:strVal val="0-#ppt_w/2"/>
                                          </p:val>
                                        </p:tav>
                                        <p:tav tm="100000">
                                          <p:val>
                                            <p:strVal val="#ppt_x"/>
                                          </p:val>
                                        </p:tav>
                                      </p:tavLst>
                                    </p:anim>
                                    <p:anim calcmode="lin" valueType="num">
                                      <p:cBhvr additive="base">
                                        <p:cTn id="56" dur="1000" fill="hold"/>
                                        <p:tgtEl>
                                          <p:spTgt spid="18"/>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9"/>
                                        </p:tgtEl>
                                        <p:attrNameLst>
                                          <p:attrName>style.visibility</p:attrName>
                                        </p:attrNameLst>
                                      </p:cBhvr>
                                      <p:to>
                                        <p:strVal val="visible"/>
                                      </p:to>
                                    </p:set>
                                    <p:anim calcmode="lin" valueType="num">
                                      <p:cBhvr additive="base">
                                        <p:cTn id="59" dur="1000" fill="hold"/>
                                        <p:tgtEl>
                                          <p:spTgt spid="19"/>
                                        </p:tgtEl>
                                        <p:attrNameLst>
                                          <p:attrName>ppt_x</p:attrName>
                                        </p:attrNameLst>
                                      </p:cBhvr>
                                      <p:tavLst>
                                        <p:tav tm="0">
                                          <p:val>
                                            <p:strVal val="0-#ppt_w/2"/>
                                          </p:val>
                                        </p:tav>
                                        <p:tav tm="100000">
                                          <p:val>
                                            <p:strVal val="#ppt_x"/>
                                          </p:val>
                                        </p:tav>
                                      </p:tavLst>
                                    </p:anim>
                                    <p:anim calcmode="lin" valueType="num">
                                      <p:cBhvr additive="base">
                                        <p:cTn id="60" dur="1000" fill="hold"/>
                                        <p:tgtEl>
                                          <p:spTgt spid="19"/>
                                        </p:tgtEl>
                                        <p:attrNameLst>
                                          <p:attrName>ppt_y</p:attrName>
                                        </p:attrNameLst>
                                      </p:cBhvr>
                                      <p:tavLst>
                                        <p:tav tm="0">
                                          <p:val>
                                            <p:strVal val="#ppt_y"/>
                                          </p:val>
                                        </p:tav>
                                        <p:tav tm="100000">
                                          <p:val>
                                            <p:strVal val="#ppt_y"/>
                                          </p:val>
                                        </p:tav>
                                      </p:tavLst>
                                    </p:anim>
                                  </p:childTnLst>
                                </p:cTn>
                              </p:par>
                            </p:childTnLst>
                          </p:cTn>
                        </p:par>
                        <p:par>
                          <p:cTn id="61" fill="hold">
                            <p:stCondLst>
                              <p:cond delay="2000"/>
                            </p:stCondLst>
                            <p:childTnLst>
                              <p:par>
                                <p:cTn id="62" presetID="10" presetClass="entr" presetSubtype="0" fill="hold" nodeType="afterEffect">
                                  <p:stCondLst>
                                    <p:cond delay="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1000"/>
                                        <p:tgtEl>
                                          <p:spTgt spid="30"/>
                                        </p:tgtEl>
                                      </p:cBhvr>
                                    </p:animEffect>
                                  </p:childTnLst>
                                </p:cTn>
                              </p:par>
                              <p:par>
                                <p:cTn id="65" presetID="10" presetClass="entr" presetSubtype="0" fill="hold" nodeType="withEffect">
                                  <p:stCondLst>
                                    <p:cond delay="0"/>
                                  </p:stCondLst>
                                  <p:childTnLst>
                                    <p:set>
                                      <p:cBhvr>
                                        <p:cTn id="66" dur="1" fill="hold">
                                          <p:stCondLst>
                                            <p:cond delay="0"/>
                                          </p:stCondLst>
                                        </p:cTn>
                                        <p:tgtEl>
                                          <p:spTgt spid="10"/>
                                        </p:tgtEl>
                                        <p:attrNameLst>
                                          <p:attrName>style.visibility</p:attrName>
                                        </p:attrNameLst>
                                      </p:cBhvr>
                                      <p:to>
                                        <p:strVal val="visible"/>
                                      </p:to>
                                    </p:set>
                                    <p:animEffect transition="in" filter="fade">
                                      <p:cBhvr>
                                        <p:cTn id="67" dur="1000"/>
                                        <p:tgtEl>
                                          <p:spTgt spid="10"/>
                                        </p:tgtEl>
                                      </p:cBhvr>
                                    </p:animEffect>
                                  </p:childTnLst>
                                </p:cTn>
                              </p:par>
                              <p:par>
                                <p:cTn id="68" presetID="10" presetClass="entr" presetSubtype="0" fill="hold" nodeType="withEffect">
                                  <p:stCondLst>
                                    <p:cond delay="0"/>
                                  </p:stCondLst>
                                  <p:childTnLst>
                                    <p:set>
                                      <p:cBhvr>
                                        <p:cTn id="69" dur="1" fill="hold">
                                          <p:stCondLst>
                                            <p:cond delay="0"/>
                                          </p:stCondLst>
                                        </p:cTn>
                                        <p:tgtEl>
                                          <p:spTgt spid="11"/>
                                        </p:tgtEl>
                                        <p:attrNameLst>
                                          <p:attrName>style.visibility</p:attrName>
                                        </p:attrNameLst>
                                      </p:cBhvr>
                                      <p:to>
                                        <p:strVal val="visible"/>
                                      </p:to>
                                    </p:set>
                                    <p:animEffect transition="in" filter="fade">
                                      <p:cBhvr>
                                        <p:cTn id="70"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2" grpId="0" animBg="1"/>
      <p:bldP spid="13" grpId="0" animBg="1"/>
      <p:bldP spid="14" grpId="0" animBg="1"/>
      <p:bldP spid="15" grpId="0" animBg="1"/>
      <p:bldP spid="16" grpId="0" animBg="1"/>
      <p:bldP spid="17" grpId="0" animBg="1"/>
      <p:bldP spid="18" grpId="0" animBg="1"/>
      <p:bldP spid="19"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en-US" sz="2000" b="1" kern="1200" dirty="0" smtClean="0">
                        <a:solidFill>
                          <a:schemeClr val="tx1"/>
                        </a:solidFill>
                        <a:latin typeface="+mn-lt"/>
                        <a:ea typeface="+mn-ea"/>
                        <a:cs typeface="B Lotus" pitchFamily="2" charset="-78"/>
                      </a:endParaRPr>
                    </a:p>
                    <a:p>
                      <a:pPr algn="just" rtl="1">
                        <a:lnSpc>
                          <a:spcPct val="150000"/>
                        </a:lnSpc>
                      </a:pP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latin typeface="+mn-lt"/>
                          <a:ea typeface="+mn-ea"/>
                          <a:cs typeface="B Lotus" pitchFamily="2" charset="-78"/>
                        </a:rPr>
                        <a:t>فَبِمَا رَحْمَۀٍمِّنَ اللَّهِ لِنتَ لَهُمْ  وَ لَوْ كُنتَ فَظًّا غَلِيظَ الْقَلْبِ لَانْفَضُّواْ مِنْ حَوْلِكَ</a:t>
                      </a: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fa-IR" sz="2000" b="1" kern="1200" dirty="0" smtClean="0">
                          <a:solidFill>
                            <a:schemeClr val="tx1"/>
                          </a:solidFill>
                          <a:latin typeface="+mn-lt"/>
                          <a:ea typeface="+mn-ea"/>
                          <a:cs typeface="B Lotus" pitchFamily="2" charset="-78"/>
                        </a:rPr>
                        <a:t>«به سبب رحمت خدا است كه تو با آن‏ها اين‏چنين خوش‏خوى و مهربان هستى. اگر تندخو و سخت‏دل مى‏بودى، از گرد تو پراكنده مى‏شدند.»</a:t>
                      </a:r>
                      <a:endParaRPr lang="en-US" sz="2000" b="1" kern="1200" dirty="0" smtClean="0">
                        <a:solidFill>
                          <a:schemeClr val="tx1"/>
                        </a:solidFill>
                        <a:latin typeface="+mn-lt"/>
                        <a:ea typeface="+mn-ea"/>
                        <a:cs typeface="B Lotus" pitchFamily="2" charset="-78"/>
                      </a:endParaRPr>
                    </a:p>
                    <a:p>
                      <a:pPr algn="just" rtl="1">
                        <a:lnSpc>
                          <a:spcPct val="150000"/>
                        </a:lnSpc>
                      </a:pPr>
                      <a:r>
                        <a:rPr lang="fa-IR" sz="2000" b="1" kern="1200" dirty="0" smtClean="0">
                          <a:solidFill>
                            <a:schemeClr val="tx1"/>
                          </a:solidFill>
                          <a:latin typeface="+mn-lt"/>
                          <a:ea typeface="+mn-ea"/>
                          <a:cs typeface="B Lotus" pitchFamily="2" charset="-78"/>
                        </a:rPr>
                        <a:t>مولوی در «مثنوی معنوی» آورده است:</a:t>
                      </a:r>
                    </a:p>
                    <a:p>
                      <a:pPr algn="just" rtl="1">
                        <a:lnSpc>
                          <a:spcPct val="150000"/>
                        </a:lnSpc>
                      </a:pPr>
                      <a:endParaRPr lang="fa-IR" sz="2000" b="1" kern="1200" dirty="0" smtClean="0">
                        <a:solidFill>
                          <a:schemeClr val="tx1"/>
                        </a:solidFill>
                        <a:latin typeface="+mn-lt"/>
                        <a:ea typeface="+mn-ea"/>
                        <a:cs typeface="B Lotus" pitchFamily="2" charset="-78"/>
                      </a:endParaRPr>
                    </a:p>
                    <a:p>
                      <a:pPr algn="just" rtl="1">
                        <a:lnSpc>
                          <a:spcPct val="150000"/>
                        </a:lnSpc>
                      </a:pPr>
                      <a:endParaRPr lang="fa-IR" sz="2000" b="1" kern="1200" dirty="0" smtClean="0">
                        <a:solidFill>
                          <a:schemeClr val="tx1"/>
                        </a:solidFill>
                        <a:latin typeface="+mn-lt"/>
                        <a:ea typeface="+mn-ea"/>
                        <a:cs typeface="B Lotus" pitchFamily="2" charset="-78"/>
                      </a:endParaRPr>
                    </a:p>
                    <a:p>
                      <a:pPr algn="just" rtl="1">
                        <a:lnSpc>
                          <a:spcPct val="150000"/>
                        </a:lnSpc>
                      </a:pPr>
                      <a:endParaRPr lang="fa-IR" sz="2000" b="1" kern="1200" dirty="0" smtClean="0">
                        <a:solidFill>
                          <a:schemeClr val="tx1"/>
                        </a:solidFill>
                        <a:latin typeface="+mn-lt"/>
                        <a:ea typeface="+mn-ea"/>
                        <a:cs typeface="B Lotus" pitchFamily="2" charset="-78"/>
                      </a:endParaRPr>
                    </a:p>
                    <a:p>
                      <a:pPr algn="just" rtl="1">
                        <a:lnSpc>
                          <a:spcPct val="150000"/>
                        </a:lnSpc>
                      </a:pPr>
                      <a:endParaRPr lang="fa-IR" sz="2000" b="1" kern="1200" dirty="0" smtClean="0">
                        <a:solidFill>
                          <a:schemeClr val="tx1"/>
                        </a:solidFill>
                        <a:latin typeface="+mn-lt"/>
                        <a:ea typeface="+mn-ea"/>
                        <a:cs typeface="B Lotus" pitchFamily="2" charset="-78"/>
                      </a:endParaRPr>
                    </a:p>
                    <a:p>
                      <a:pPr algn="just" rtl="1">
                        <a:lnSpc>
                          <a:spcPct val="150000"/>
                        </a:lnSpc>
                      </a:pPr>
                      <a:endParaRPr lang="fa-IR" sz="2000" b="1" kern="1200" dirty="0" smtClean="0">
                        <a:solidFill>
                          <a:schemeClr val="tx1"/>
                        </a:solidFill>
                        <a:latin typeface="+mn-lt"/>
                        <a:ea typeface="+mn-ea"/>
                        <a:cs typeface="B Lotus" pitchFamily="2" charset="-78"/>
                      </a:endParaRPr>
                    </a:p>
                    <a:p>
                      <a:pPr algn="just" rtl="1">
                        <a:lnSpc>
                          <a:spcPct val="150000"/>
                        </a:lnSpc>
                      </a:pPr>
                      <a:endParaRPr lang="en-US" sz="2000" b="1" kern="1200" dirty="0" smtClean="0">
                        <a:solidFill>
                          <a:schemeClr val="tx1"/>
                        </a:solidFill>
                        <a:latin typeface="+mn-lt"/>
                        <a:ea typeface="+mn-ea"/>
                        <a:cs typeface="B Lotus" pitchFamily="2" charset="-78"/>
                      </a:endParaRPr>
                    </a:p>
                    <a:p>
                      <a:pPr algn="just" rtl="1">
                        <a:lnSpc>
                          <a:spcPct val="150000"/>
                        </a:lnSpc>
                      </a:pP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000" b="0" kern="1200" dirty="0" smtClean="0">
                          <a:solidFill>
                            <a:schemeClr val="tx1"/>
                          </a:solidFill>
                          <a:latin typeface="+mn-lt"/>
                          <a:ea typeface="+mn-ea"/>
                          <a:cs typeface="B Lotus" pitchFamily="2" charset="-78"/>
                        </a:rPr>
                        <a:t>آل عمران: 159.</a:t>
                      </a:r>
                      <a:endParaRPr lang="en-US" sz="20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643438" y="139463"/>
            <a:ext cx="3357586"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پنجم / </a:t>
            </a:r>
            <a:r>
              <a:rPr lang="ar-SA" sz="1700" b="1" dirty="0" smtClean="0">
                <a:effectLst>
                  <a:glow rad="101600">
                    <a:schemeClr val="accent3">
                      <a:satMod val="175000"/>
                      <a:alpha val="40000"/>
                    </a:schemeClr>
                  </a:glow>
                </a:effectLst>
                <a:cs typeface="B Mitra" pitchFamily="2" charset="-78"/>
              </a:rPr>
              <a:t>اصل</a:t>
            </a:r>
            <a:r>
              <a:rPr lang="fa-IR" sz="1700" b="1" dirty="0" smtClean="0">
                <a:effectLst>
                  <a:glow rad="101600">
                    <a:schemeClr val="accent3">
                      <a:satMod val="175000"/>
                      <a:alpha val="40000"/>
                    </a:schemeClr>
                  </a:glow>
                </a:effectLst>
                <a:cs typeface="B Mitra" pitchFamily="2" charset="-78"/>
              </a:rPr>
              <a:t> ششم</a:t>
            </a:r>
            <a:endParaRPr lang="en-US" sz="1700" b="1" dirty="0" smtClean="0">
              <a:effectLst>
                <a:glow rad="101600">
                  <a:schemeClr val="accent3">
                    <a:satMod val="175000"/>
                    <a:alpha val="40000"/>
                  </a:schemeClr>
                </a:glow>
              </a:effectLst>
              <a:cs typeface="B Mitra" pitchFamily="2" charset="-78"/>
            </a:endParaRPr>
          </a:p>
          <a:p>
            <a:pPr algn="ctr"/>
            <a:r>
              <a:rPr lang="fa-IR" sz="1700" b="1" dirty="0" smtClean="0">
                <a:effectLst>
                  <a:glow rad="101600">
                    <a:schemeClr val="accent3">
                      <a:satMod val="175000"/>
                      <a:alpha val="40000"/>
                    </a:schemeClr>
                  </a:glow>
                </a:effectLst>
                <a:cs typeface="B Mitra" pitchFamily="2" charset="-78"/>
              </a:rPr>
              <a:t>ایجاد محبوبیت</a:t>
            </a:r>
          </a:p>
        </p:txBody>
      </p:sp>
      <p:sp>
        <p:nvSpPr>
          <p:cNvPr id="79873" name="Rectangle 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graphicFrame>
        <p:nvGraphicFramePr>
          <p:cNvPr id="12" name="Table 11"/>
          <p:cNvGraphicFramePr>
            <a:graphicFrameLocks noGrp="1"/>
          </p:cNvGraphicFramePr>
          <p:nvPr/>
        </p:nvGraphicFramePr>
        <p:xfrm>
          <a:off x="642910" y="3564106"/>
          <a:ext cx="7858180" cy="1293654"/>
        </p:xfrm>
        <a:graphic>
          <a:graphicData uri="http://schemas.openxmlformats.org/drawingml/2006/table">
            <a:tbl>
              <a:tblPr rtl="1"/>
              <a:tblGrid>
                <a:gridCol w="3474705"/>
                <a:gridCol w="1060587"/>
                <a:gridCol w="3322888"/>
              </a:tblGrid>
              <a:tr h="646827">
                <a:tc>
                  <a:txBody>
                    <a:bodyPr/>
                    <a:lstStyle/>
                    <a:p>
                      <a:pPr marL="180340" indent="-180340" algn="justLow" rtl="1">
                        <a:lnSpc>
                          <a:spcPct val="95000"/>
                        </a:lnSpc>
                        <a:spcAft>
                          <a:spcPts val="0"/>
                        </a:spcAft>
                        <a:tabLst>
                          <a:tab pos="2461260" algn="l"/>
                        </a:tabLst>
                      </a:pPr>
                      <a:r>
                        <a:rPr lang="ar-SA" sz="2200" b="1" dirty="0">
                          <a:latin typeface="B Badr"/>
                          <a:ea typeface="B Badr"/>
                          <a:cs typeface="B Lotus"/>
                        </a:rPr>
                        <a:t>او به تیغ حلم چندین حلـق را</a:t>
                      </a:r>
                      <a:br>
                        <a:rPr lang="ar-SA" sz="2200" b="1" dirty="0">
                          <a:latin typeface="B Badr"/>
                          <a:ea typeface="B Badr"/>
                          <a:cs typeface="B Lotus"/>
                        </a:rPr>
                      </a:br>
                      <a:endParaRPr lang="en-US" sz="2200" b="1" dirty="0">
                        <a:latin typeface="B Badr"/>
                        <a:ea typeface="B Badr"/>
                        <a:cs typeface="B Lotus"/>
                      </a:endParaRPr>
                    </a:p>
                  </a:txBody>
                  <a:tcPr marL="115467" marR="115467" marT="0" marB="0">
                    <a:lnL>
                      <a:noFill/>
                    </a:lnL>
                    <a:lnR>
                      <a:noFill/>
                    </a:lnR>
                    <a:lnT>
                      <a:noFill/>
                    </a:lnT>
                    <a:lnB>
                      <a:noFill/>
                    </a:lnB>
                  </a:tcPr>
                </a:tc>
                <a:tc>
                  <a:txBody>
                    <a:bodyPr/>
                    <a:lstStyle/>
                    <a:p>
                      <a:pPr marL="180340" indent="-180340" algn="justLow" rtl="1">
                        <a:lnSpc>
                          <a:spcPct val="95000"/>
                        </a:lnSpc>
                        <a:spcAft>
                          <a:spcPts val="0"/>
                        </a:spcAft>
                        <a:tabLst>
                          <a:tab pos="2461260" algn="l"/>
                        </a:tabLst>
                      </a:pPr>
                      <a:endParaRPr lang="ar-SA" sz="2200" b="1">
                        <a:latin typeface="B Badr"/>
                        <a:ea typeface="B Badr"/>
                        <a:cs typeface="B Lotus"/>
                      </a:endParaRPr>
                    </a:p>
                  </a:txBody>
                  <a:tcPr marL="115467" marR="115467" marT="0" marB="0">
                    <a:lnL>
                      <a:noFill/>
                    </a:lnL>
                    <a:lnR>
                      <a:noFill/>
                    </a:lnR>
                    <a:lnT>
                      <a:noFill/>
                    </a:lnT>
                    <a:lnB>
                      <a:noFill/>
                    </a:lnB>
                  </a:tcPr>
                </a:tc>
                <a:tc>
                  <a:txBody>
                    <a:bodyPr/>
                    <a:lstStyle/>
                    <a:p>
                      <a:pPr marL="180340" indent="-180340" algn="justLow" rtl="1">
                        <a:lnSpc>
                          <a:spcPct val="95000"/>
                        </a:lnSpc>
                        <a:spcAft>
                          <a:spcPts val="0"/>
                        </a:spcAft>
                        <a:tabLst>
                          <a:tab pos="2461260" algn="l"/>
                        </a:tabLst>
                      </a:pPr>
                      <a:r>
                        <a:rPr lang="ar-SA" sz="2200" b="1">
                          <a:latin typeface="B Badr"/>
                          <a:ea typeface="B Badr"/>
                          <a:cs typeface="B Lotus"/>
                        </a:rPr>
                        <a:t>واخرید از تیغ وچندین خلـق را</a:t>
                      </a:r>
                      <a:br>
                        <a:rPr lang="ar-SA" sz="2200" b="1">
                          <a:latin typeface="B Badr"/>
                          <a:ea typeface="B Badr"/>
                          <a:cs typeface="B Lotus"/>
                        </a:rPr>
                      </a:br>
                      <a:endParaRPr lang="en-US" sz="2200" b="1">
                        <a:latin typeface="B Badr"/>
                        <a:ea typeface="B Badr"/>
                        <a:cs typeface="B Lotus"/>
                      </a:endParaRPr>
                    </a:p>
                  </a:txBody>
                  <a:tcPr marL="115467" marR="115467" marT="0" marB="0">
                    <a:lnL>
                      <a:noFill/>
                    </a:lnL>
                    <a:lnR>
                      <a:noFill/>
                    </a:lnR>
                    <a:lnT>
                      <a:noFill/>
                    </a:lnT>
                    <a:lnB>
                      <a:noFill/>
                    </a:lnB>
                  </a:tcPr>
                </a:tc>
              </a:tr>
              <a:tr h="646827">
                <a:tc>
                  <a:txBody>
                    <a:bodyPr/>
                    <a:lstStyle/>
                    <a:p>
                      <a:pPr marL="180340" indent="-180340" algn="justLow" rtl="1">
                        <a:lnSpc>
                          <a:spcPct val="95000"/>
                        </a:lnSpc>
                        <a:spcAft>
                          <a:spcPts val="0"/>
                        </a:spcAft>
                        <a:tabLst>
                          <a:tab pos="2461260" algn="l"/>
                        </a:tabLst>
                      </a:pPr>
                      <a:r>
                        <a:rPr lang="ar-SA" sz="2200" b="1">
                          <a:latin typeface="B Badr"/>
                          <a:ea typeface="B Badr"/>
                          <a:cs typeface="B Lotus"/>
                        </a:rPr>
                        <a:t>تیـغ حلـم از تیـغ آهـن تیزتر</a:t>
                      </a:r>
                      <a:br>
                        <a:rPr lang="ar-SA" sz="2200" b="1">
                          <a:latin typeface="B Badr"/>
                          <a:ea typeface="B Badr"/>
                          <a:cs typeface="B Lotus"/>
                        </a:rPr>
                      </a:br>
                      <a:endParaRPr lang="en-US" sz="2200" b="1">
                        <a:latin typeface="B Badr"/>
                        <a:ea typeface="B Badr"/>
                        <a:cs typeface="B Lotus"/>
                      </a:endParaRPr>
                    </a:p>
                  </a:txBody>
                  <a:tcPr marL="115467" marR="115467" marT="0" marB="0">
                    <a:lnL>
                      <a:noFill/>
                    </a:lnL>
                    <a:lnR>
                      <a:noFill/>
                    </a:lnR>
                    <a:lnT>
                      <a:noFill/>
                    </a:lnT>
                    <a:lnB>
                      <a:noFill/>
                    </a:lnB>
                  </a:tcPr>
                </a:tc>
                <a:tc>
                  <a:txBody>
                    <a:bodyPr/>
                    <a:lstStyle/>
                    <a:p>
                      <a:pPr marL="180340" indent="-180340" algn="justLow" rtl="1">
                        <a:lnSpc>
                          <a:spcPct val="95000"/>
                        </a:lnSpc>
                        <a:spcAft>
                          <a:spcPts val="0"/>
                        </a:spcAft>
                        <a:tabLst>
                          <a:tab pos="2461260" algn="l"/>
                        </a:tabLst>
                      </a:pPr>
                      <a:endParaRPr lang="ar-SA" sz="2200" b="1">
                        <a:latin typeface="B Badr"/>
                        <a:ea typeface="B Badr"/>
                        <a:cs typeface="B Lotus"/>
                      </a:endParaRPr>
                    </a:p>
                  </a:txBody>
                  <a:tcPr marL="115467" marR="115467" marT="0" marB="0">
                    <a:lnL>
                      <a:noFill/>
                    </a:lnL>
                    <a:lnR>
                      <a:noFill/>
                    </a:lnR>
                    <a:lnT>
                      <a:noFill/>
                    </a:lnT>
                    <a:lnB>
                      <a:noFill/>
                    </a:lnB>
                  </a:tcPr>
                </a:tc>
                <a:tc>
                  <a:txBody>
                    <a:bodyPr/>
                    <a:lstStyle/>
                    <a:p>
                      <a:pPr marL="180340" indent="-180340" algn="justLow" rtl="1">
                        <a:lnSpc>
                          <a:spcPct val="95000"/>
                        </a:lnSpc>
                        <a:spcAft>
                          <a:spcPts val="0"/>
                        </a:spcAft>
                        <a:tabLst>
                          <a:tab pos="2461260" algn="l"/>
                        </a:tabLst>
                      </a:pPr>
                      <a:r>
                        <a:rPr lang="ar-SA" sz="2200" b="1" dirty="0">
                          <a:latin typeface="B Badr"/>
                          <a:ea typeface="B Badr"/>
                          <a:cs typeface="B Lotus"/>
                        </a:rPr>
                        <a:t>بـل زصد لشـکر ظفـر انـگیزتر</a:t>
                      </a:r>
                      <a:br>
                        <a:rPr lang="ar-SA" sz="2200" b="1" dirty="0">
                          <a:latin typeface="B Badr"/>
                          <a:ea typeface="B Badr"/>
                          <a:cs typeface="B Lotus"/>
                        </a:rPr>
                      </a:br>
                      <a:endParaRPr lang="en-US" sz="2200" b="1" dirty="0">
                        <a:latin typeface="B Badr"/>
                        <a:ea typeface="B Badr"/>
                        <a:cs typeface="B Lotus"/>
                      </a:endParaRPr>
                    </a:p>
                  </a:txBody>
                  <a:tcPr marL="115467" marR="115467" marT="0" marB="0">
                    <a:lnL>
                      <a:noFill/>
                    </a:lnL>
                    <a:lnR>
                      <a:noFill/>
                    </a:lnR>
                    <a:lnT>
                      <a:noFill/>
                    </a:lnT>
                    <a:lnB>
                      <a:noFill/>
                    </a:lnB>
                  </a:tcPr>
                </a:tc>
              </a:tr>
            </a:tbl>
          </a:graphicData>
        </a:graphic>
      </p:graphicFrame>
      <p:sp>
        <p:nvSpPr>
          <p:cNvPr id="13" name="Rounded Rectangle 12">
            <a:hlinkClick r:id="rId9" action="ppaction://hlinksldjump">
              <a:snd r:embed="rId5" name="thbad.wav"/>
            </a:hlinkClick>
            <a:hlinkHover r:id="" action="ppaction://noaction">
              <a:snd r:embed="rId6" name="0.wav"/>
            </a:hlinkHover>
          </p:cNvPr>
          <p:cNvSpPr/>
          <p:nvPr/>
        </p:nvSpPr>
        <p:spPr>
          <a:xfrm>
            <a:off x="328611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0" action="ppaction://hlinksldjump">
              <a:snd r:embed="rId5" name="thbad.wav"/>
            </a:hlinkClick>
            <a:hlinkHover r:id="" action="ppaction://noaction">
              <a:snd r:embed="rId6" name="0.wav"/>
            </a:hlinkHover>
          </p:cNvPr>
          <p:cNvSpPr/>
          <p:nvPr/>
        </p:nvSpPr>
        <p:spPr>
          <a:xfrm>
            <a:off x="285748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1" action="ppaction://hlinksldjump">
              <a:snd r:embed="rId5" name="thbad.wav"/>
            </a:hlinkClick>
            <a:hlinkHover r:id="" action="ppaction://noaction">
              <a:snd r:embed="rId6" name="0.wav"/>
            </a:hlinkHover>
          </p:cNvPr>
          <p:cNvSpPr/>
          <p:nvPr/>
        </p:nvSpPr>
        <p:spPr>
          <a:xfrm>
            <a:off x="242886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2"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3" action="ppaction://hlinksldjump">
              <a:snd r:embed="rId5" name="thbad.wav"/>
            </a:hlinkClick>
            <a:hlinkHover r:id="" action="ppaction://noaction">
              <a:snd r:embed="rId6" name="0.wav"/>
            </a:hlinkHover>
          </p:cNvPr>
          <p:cNvSpPr/>
          <p:nvPr/>
        </p:nvSpPr>
        <p:spPr>
          <a:xfrm>
            <a:off x="157160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4" action="ppaction://hlinksldjump">
              <a:snd r:embed="rId5" name="thbad.wav"/>
            </a:hlinkClick>
            <a:hlinkHover r:id="" action="ppaction://noaction">
              <a:snd r:embed="rId6" name="0.wav"/>
            </a:hlinkHover>
          </p:cNvPr>
          <p:cNvSpPr/>
          <p:nvPr/>
        </p:nvSpPr>
        <p:spPr>
          <a:xfrm>
            <a:off x="1142976"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9" name="Rounded Rectangle 18">
            <a:hlinkClick r:id="rId15" action="ppaction://hlinksldjump">
              <a:snd r:embed="rId5" name="thbad.wav"/>
            </a:hlinkClick>
            <a:hlinkHover r:id="" action="ppaction://noaction">
              <a:snd r:embed="rId6" name="0.wav"/>
            </a:hlinkHover>
          </p:cNvPr>
          <p:cNvSpPr/>
          <p:nvPr/>
        </p:nvSpPr>
        <p:spPr>
          <a:xfrm>
            <a:off x="7143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20" name="Rounded Rectangle 19">
            <a:hlinkClick r:id="rId16" action="ppaction://hlinksldjump">
              <a:snd r:embed="rId5" name="thbad.wav"/>
            </a:hlinkClick>
            <a:hlinkHover r:id="" action="ppaction://noaction">
              <a:snd r:embed="rId6" name="0.wav"/>
            </a:hlinkHover>
          </p:cNvPr>
          <p:cNvSpPr/>
          <p:nvPr/>
        </p:nvSpPr>
        <p:spPr>
          <a:xfrm>
            <a:off x="28572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13"/>
                                        </p:tgtEl>
                                        <p:attrNameLst>
                                          <p:attrName>style.visibility</p:attrName>
                                        </p:attrNameLst>
                                      </p:cBhvr>
                                      <p:to>
                                        <p:strVal val="visible"/>
                                      </p:to>
                                    </p:set>
                                    <p:anim calcmode="lin" valueType="num">
                                      <p:cBhvr additive="base">
                                        <p:cTn id="31" dur="1000" fill="hold"/>
                                        <p:tgtEl>
                                          <p:spTgt spid="13"/>
                                        </p:tgtEl>
                                        <p:attrNameLst>
                                          <p:attrName>ppt_x</p:attrName>
                                        </p:attrNameLst>
                                      </p:cBhvr>
                                      <p:tavLst>
                                        <p:tav tm="0">
                                          <p:val>
                                            <p:strVal val="0-#ppt_w/2"/>
                                          </p:val>
                                        </p:tav>
                                        <p:tav tm="100000">
                                          <p:val>
                                            <p:strVal val="#ppt_x"/>
                                          </p:val>
                                        </p:tav>
                                      </p:tavLst>
                                    </p:anim>
                                    <p:anim calcmode="lin" valueType="num">
                                      <p:cBhvr additive="base">
                                        <p:cTn id="32" dur="1000" fill="hold"/>
                                        <p:tgtEl>
                                          <p:spTgt spid="13"/>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4"/>
                                        </p:tgtEl>
                                        <p:attrNameLst>
                                          <p:attrName>style.visibility</p:attrName>
                                        </p:attrNameLst>
                                      </p:cBhvr>
                                      <p:to>
                                        <p:strVal val="visible"/>
                                      </p:to>
                                    </p:set>
                                    <p:anim calcmode="lin" valueType="num">
                                      <p:cBhvr additive="base">
                                        <p:cTn id="35" dur="1000" fill="hold"/>
                                        <p:tgtEl>
                                          <p:spTgt spid="14"/>
                                        </p:tgtEl>
                                        <p:attrNameLst>
                                          <p:attrName>ppt_x</p:attrName>
                                        </p:attrNameLst>
                                      </p:cBhvr>
                                      <p:tavLst>
                                        <p:tav tm="0">
                                          <p:val>
                                            <p:strVal val="0-#ppt_w/2"/>
                                          </p:val>
                                        </p:tav>
                                        <p:tav tm="100000">
                                          <p:val>
                                            <p:strVal val="#ppt_x"/>
                                          </p:val>
                                        </p:tav>
                                      </p:tavLst>
                                    </p:anim>
                                    <p:anim calcmode="lin" valueType="num">
                                      <p:cBhvr additive="base">
                                        <p:cTn id="36" dur="1000" fill="hold"/>
                                        <p:tgtEl>
                                          <p:spTgt spid="14"/>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5"/>
                                        </p:tgtEl>
                                        <p:attrNameLst>
                                          <p:attrName>style.visibility</p:attrName>
                                        </p:attrNameLst>
                                      </p:cBhvr>
                                      <p:to>
                                        <p:strVal val="visible"/>
                                      </p:to>
                                    </p:set>
                                    <p:anim calcmode="lin" valueType="num">
                                      <p:cBhvr additive="base">
                                        <p:cTn id="39" dur="1000" fill="hold"/>
                                        <p:tgtEl>
                                          <p:spTgt spid="15"/>
                                        </p:tgtEl>
                                        <p:attrNameLst>
                                          <p:attrName>ppt_x</p:attrName>
                                        </p:attrNameLst>
                                      </p:cBhvr>
                                      <p:tavLst>
                                        <p:tav tm="0">
                                          <p:val>
                                            <p:strVal val="0-#ppt_w/2"/>
                                          </p:val>
                                        </p:tav>
                                        <p:tav tm="100000">
                                          <p:val>
                                            <p:strVal val="#ppt_x"/>
                                          </p:val>
                                        </p:tav>
                                      </p:tavLst>
                                    </p:anim>
                                    <p:anim calcmode="lin" valueType="num">
                                      <p:cBhvr additive="base">
                                        <p:cTn id="40" dur="1000" fill="hold"/>
                                        <p:tgtEl>
                                          <p:spTgt spid="15"/>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6"/>
                                        </p:tgtEl>
                                        <p:attrNameLst>
                                          <p:attrName>style.visibility</p:attrName>
                                        </p:attrNameLst>
                                      </p:cBhvr>
                                      <p:to>
                                        <p:strVal val="visible"/>
                                      </p:to>
                                    </p:set>
                                    <p:anim calcmode="lin" valueType="num">
                                      <p:cBhvr additive="base">
                                        <p:cTn id="43" dur="1000" fill="hold"/>
                                        <p:tgtEl>
                                          <p:spTgt spid="16"/>
                                        </p:tgtEl>
                                        <p:attrNameLst>
                                          <p:attrName>ppt_x</p:attrName>
                                        </p:attrNameLst>
                                      </p:cBhvr>
                                      <p:tavLst>
                                        <p:tav tm="0">
                                          <p:val>
                                            <p:strVal val="0-#ppt_w/2"/>
                                          </p:val>
                                        </p:tav>
                                        <p:tav tm="100000">
                                          <p:val>
                                            <p:strVal val="#ppt_x"/>
                                          </p:val>
                                        </p:tav>
                                      </p:tavLst>
                                    </p:anim>
                                    <p:anim calcmode="lin" valueType="num">
                                      <p:cBhvr additive="base">
                                        <p:cTn id="44" dur="1000" fill="hold"/>
                                        <p:tgtEl>
                                          <p:spTgt spid="16"/>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additive="base">
                                        <p:cTn id="47" dur="1000" fill="hold"/>
                                        <p:tgtEl>
                                          <p:spTgt spid="17"/>
                                        </p:tgtEl>
                                        <p:attrNameLst>
                                          <p:attrName>ppt_x</p:attrName>
                                        </p:attrNameLst>
                                      </p:cBhvr>
                                      <p:tavLst>
                                        <p:tav tm="0">
                                          <p:val>
                                            <p:strVal val="0-#ppt_w/2"/>
                                          </p:val>
                                        </p:tav>
                                        <p:tav tm="100000">
                                          <p:val>
                                            <p:strVal val="#ppt_x"/>
                                          </p:val>
                                        </p:tav>
                                      </p:tavLst>
                                    </p:anim>
                                    <p:anim calcmode="lin" valueType="num">
                                      <p:cBhvr additive="base">
                                        <p:cTn id="48" dur="1000" fill="hold"/>
                                        <p:tgtEl>
                                          <p:spTgt spid="17"/>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additive="base">
                                        <p:cTn id="51" dur="1000" fill="hold"/>
                                        <p:tgtEl>
                                          <p:spTgt spid="18"/>
                                        </p:tgtEl>
                                        <p:attrNameLst>
                                          <p:attrName>ppt_x</p:attrName>
                                        </p:attrNameLst>
                                      </p:cBhvr>
                                      <p:tavLst>
                                        <p:tav tm="0">
                                          <p:val>
                                            <p:strVal val="0-#ppt_w/2"/>
                                          </p:val>
                                        </p:tav>
                                        <p:tav tm="100000">
                                          <p:val>
                                            <p:strVal val="#ppt_x"/>
                                          </p:val>
                                        </p:tav>
                                      </p:tavLst>
                                    </p:anim>
                                    <p:anim calcmode="lin" valueType="num">
                                      <p:cBhvr additive="base">
                                        <p:cTn id="52" dur="1000" fill="hold"/>
                                        <p:tgtEl>
                                          <p:spTgt spid="18"/>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1000" fill="hold"/>
                                        <p:tgtEl>
                                          <p:spTgt spid="19"/>
                                        </p:tgtEl>
                                        <p:attrNameLst>
                                          <p:attrName>ppt_x</p:attrName>
                                        </p:attrNameLst>
                                      </p:cBhvr>
                                      <p:tavLst>
                                        <p:tav tm="0">
                                          <p:val>
                                            <p:strVal val="0-#ppt_w/2"/>
                                          </p:val>
                                        </p:tav>
                                        <p:tav tm="100000">
                                          <p:val>
                                            <p:strVal val="#ppt_x"/>
                                          </p:val>
                                        </p:tav>
                                      </p:tavLst>
                                    </p:anim>
                                    <p:anim calcmode="lin" valueType="num">
                                      <p:cBhvr additive="base">
                                        <p:cTn id="56" dur="1000" fill="hold"/>
                                        <p:tgtEl>
                                          <p:spTgt spid="19"/>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additive="base">
                                        <p:cTn id="59" dur="1000" fill="hold"/>
                                        <p:tgtEl>
                                          <p:spTgt spid="20"/>
                                        </p:tgtEl>
                                        <p:attrNameLst>
                                          <p:attrName>ppt_x</p:attrName>
                                        </p:attrNameLst>
                                      </p:cBhvr>
                                      <p:tavLst>
                                        <p:tav tm="0">
                                          <p:val>
                                            <p:strVal val="0-#ppt_w/2"/>
                                          </p:val>
                                        </p:tav>
                                        <p:tav tm="100000">
                                          <p:val>
                                            <p:strVal val="#ppt_x"/>
                                          </p:val>
                                        </p:tav>
                                      </p:tavLst>
                                    </p:anim>
                                    <p:anim calcmode="lin" valueType="num">
                                      <p:cBhvr additive="base">
                                        <p:cTn id="60" dur="1000" fill="hold"/>
                                        <p:tgtEl>
                                          <p:spTgt spid="20"/>
                                        </p:tgtEl>
                                        <p:attrNameLst>
                                          <p:attrName>ppt_y</p:attrName>
                                        </p:attrNameLst>
                                      </p:cBhvr>
                                      <p:tavLst>
                                        <p:tav tm="0">
                                          <p:val>
                                            <p:strVal val="#ppt_y"/>
                                          </p:val>
                                        </p:tav>
                                        <p:tav tm="100000">
                                          <p:val>
                                            <p:strVal val="#ppt_y"/>
                                          </p:val>
                                        </p:tav>
                                      </p:tavLst>
                                    </p:anim>
                                  </p:childTnLst>
                                </p:cTn>
                              </p:par>
                            </p:childTnLst>
                          </p:cTn>
                        </p:par>
                        <p:par>
                          <p:cTn id="61" fill="hold">
                            <p:stCondLst>
                              <p:cond delay="2000"/>
                            </p:stCondLst>
                            <p:childTnLst>
                              <p:par>
                                <p:cTn id="62" presetID="10" presetClass="entr" presetSubtype="0" fill="hold" nodeType="afterEffect">
                                  <p:stCondLst>
                                    <p:cond delay="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1000"/>
                                        <p:tgtEl>
                                          <p:spTgt spid="30"/>
                                        </p:tgtEl>
                                      </p:cBhvr>
                                    </p:animEffect>
                                  </p:childTnLst>
                                </p:cTn>
                              </p:par>
                              <p:par>
                                <p:cTn id="65" presetID="10" presetClass="entr" presetSubtype="0" fill="hold" nodeType="withEffect">
                                  <p:stCondLst>
                                    <p:cond delay="0"/>
                                  </p:stCondLst>
                                  <p:childTnLst>
                                    <p:set>
                                      <p:cBhvr>
                                        <p:cTn id="66" dur="1" fill="hold">
                                          <p:stCondLst>
                                            <p:cond delay="0"/>
                                          </p:stCondLst>
                                        </p:cTn>
                                        <p:tgtEl>
                                          <p:spTgt spid="12"/>
                                        </p:tgtEl>
                                        <p:attrNameLst>
                                          <p:attrName>style.visibility</p:attrName>
                                        </p:attrNameLst>
                                      </p:cBhvr>
                                      <p:to>
                                        <p:strVal val="visible"/>
                                      </p:to>
                                    </p:set>
                                    <p:animEffect transition="in" filter="fade">
                                      <p:cBhvr>
                                        <p:cTn id="67" dur="1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3" grpId="0" animBg="1"/>
      <p:bldP spid="14" grpId="0" animBg="1"/>
      <p:bldP spid="15" grpId="0" animBg="1"/>
      <p:bldP spid="16" grpId="0" animBg="1"/>
      <p:bldP spid="17" grpId="0" animBg="1"/>
      <p:bldP spid="18" grpId="0" animBg="1"/>
      <p:bldP spid="19" grpId="0" animBg="1"/>
      <p:bldP spid="20"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3200" b="0" kern="1200" dirty="0" smtClean="0">
                        <a:solidFill>
                          <a:schemeClr val="tx1"/>
                        </a:solidFill>
                        <a:latin typeface="+mn-lt"/>
                        <a:ea typeface="+mn-ea"/>
                        <a:cs typeface="B Lotus" pitchFamily="2" charset="-78"/>
                      </a:endParaRPr>
                    </a:p>
                    <a:p>
                      <a:pPr algn="just" rtl="1">
                        <a:lnSpc>
                          <a:spcPct val="150000"/>
                        </a:lnSpc>
                      </a:pPr>
                      <a:r>
                        <a:rPr lang="fa-IR" sz="2400" b="1" kern="1200" dirty="0" smtClean="0">
                          <a:solidFill>
                            <a:schemeClr val="tx1"/>
                          </a:solidFill>
                          <a:effectLst>
                            <a:outerShdw blurRad="38100" dist="38100" dir="2700000" algn="tl">
                              <a:srgbClr val="000000">
                                <a:alpha val="43137"/>
                              </a:srgbClr>
                            </a:outerShdw>
                          </a:effectLst>
                          <a:latin typeface="+mn-lt"/>
                          <a:ea typeface="+mn-ea"/>
                          <a:cs typeface="B Mitra" pitchFamily="2" charset="-78"/>
                        </a:rPr>
                        <a:t>اهمّيّت اصول</a:t>
                      </a:r>
                      <a:endParaRPr lang="en-US" sz="2400" b="1" kern="1200" dirty="0" smtClean="0">
                        <a:solidFill>
                          <a:schemeClr val="tx1"/>
                        </a:solidFill>
                        <a:effectLst>
                          <a:outerShdw blurRad="38100" dist="38100" dir="2700000" algn="tl">
                            <a:srgbClr val="000000">
                              <a:alpha val="43137"/>
                            </a:srgbClr>
                          </a:outerShdw>
                        </a:effectLst>
                        <a:latin typeface="+mn-lt"/>
                        <a:ea typeface="+mn-ea"/>
                        <a:cs typeface="B Mitra" pitchFamily="2" charset="-78"/>
                      </a:endParaRPr>
                    </a:p>
                    <a:p>
                      <a:pPr algn="just" rtl="1">
                        <a:lnSpc>
                          <a:spcPct val="150000"/>
                        </a:lnSpc>
                      </a:pPr>
                      <a:r>
                        <a:rPr lang="fa-IR" sz="2400" b="1" kern="1200" dirty="0" smtClean="0">
                          <a:solidFill>
                            <a:schemeClr val="tx1"/>
                          </a:solidFill>
                          <a:latin typeface="+mn-lt"/>
                          <a:ea typeface="+mn-ea"/>
                          <a:cs typeface="B Lotus" pitchFamily="2" charset="-78"/>
                        </a:rPr>
                        <a:t>اصول و مباني، پايه‏ها و ستون‏هایي هستند كه هر علمي براي بقا و ثبوت خود نيازمندآن است، به طوري كه غفلت از آن‏ها، انسان را از رسيدن به هدف مطلوب محروم مي‏سازد.</a:t>
                      </a:r>
                      <a:endParaRPr lang="en-US" sz="24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5343123" y="214751"/>
            <a:ext cx="1893107" cy="430887"/>
          </a:xfrm>
          <a:prstGeom prst="rect">
            <a:avLst/>
          </a:prstGeom>
          <a:noFill/>
        </p:spPr>
        <p:txBody>
          <a:bodyPr wrap="square" rtlCol="1">
            <a:spAutoFit/>
          </a:bodyPr>
          <a:lstStyle/>
          <a:p>
            <a:r>
              <a:rPr lang="fa-IR" sz="2200" b="1" dirty="0" smtClean="0">
                <a:effectLst>
                  <a:glow rad="139700">
                    <a:schemeClr val="accent3">
                      <a:satMod val="175000"/>
                      <a:alpha val="40000"/>
                    </a:schemeClr>
                  </a:glow>
                </a:effectLst>
                <a:cs typeface="B Mitra" pitchFamily="2" charset="-78"/>
              </a:rPr>
              <a:t>جلسه اول / </a:t>
            </a:r>
            <a:r>
              <a:rPr lang="fa-IR" sz="2200" b="1" dirty="0" smtClean="0">
                <a:effectLst>
                  <a:glow rad="101600">
                    <a:schemeClr val="accent3">
                      <a:satMod val="175000"/>
                      <a:alpha val="40000"/>
                    </a:schemeClr>
                  </a:glow>
                </a:effectLst>
                <a:cs typeface="B Mitra" pitchFamily="2" charset="-78"/>
              </a:rPr>
              <a:t>اصول</a:t>
            </a:r>
            <a:endParaRPr lang="fa-IR" sz="2200" b="1" dirty="0">
              <a:effectLst>
                <a:glow rad="139700">
                  <a:schemeClr val="accent3">
                    <a:satMod val="175000"/>
                    <a:alpha val="40000"/>
                  </a:schemeClr>
                </a:glow>
              </a:effectLst>
              <a:cs typeface="B Mitra" pitchFamily="2" charset="-78"/>
            </a:endParaRPr>
          </a:p>
        </p:txBody>
      </p:sp>
      <p:sp>
        <p:nvSpPr>
          <p:cNvPr id="48" name="Rounded Rectangle 47">
            <a:hlinkClick r:id="rId9" action="ppaction://hlinksldjump">
              <a:snd r:embed="rId5" name="thbad.wav"/>
            </a:hlinkClick>
            <a:hlinkHover r:id="" action="ppaction://noaction">
              <a:snd r:embed="rId6" name="0.wav"/>
            </a:hlinkHover>
          </p:cNvPr>
          <p:cNvSpPr/>
          <p:nvPr/>
        </p:nvSpPr>
        <p:spPr>
          <a:xfrm>
            <a:off x="121441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51" name="Rounded Rectangle 50">
            <a:hlinkClick r:id="rId10" action="ppaction://hlinksldjump">
              <a:snd r:embed="rId5" name="thbad.wav"/>
            </a:hlinkClick>
            <a:hlinkHover r:id="" action="ppaction://noaction">
              <a:snd r:embed="rId6" name="0.wav"/>
            </a:hlinkHover>
          </p:cNvPr>
          <p:cNvSpPr/>
          <p:nvPr/>
        </p:nvSpPr>
        <p:spPr>
          <a:xfrm>
            <a:off x="78578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52" name="Rounded Rectangle 51">
            <a:hlinkClick r:id="rId11" action="ppaction://hlinksldjump">
              <a:snd r:embed="rId5" name="thbad.wav"/>
            </a:hlinkClick>
            <a:hlinkHover r:id="" action="ppaction://noaction">
              <a:snd r:embed="rId6" name="0.wav"/>
            </a:hlinkHover>
          </p:cNvPr>
          <p:cNvSpPr/>
          <p:nvPr/>
        </p:nvSpPr>
        <p:spPr>
          <a:xfrm>
            <a:off x="357158"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1000" fill="hold"/>
                                        <p:tgtEl>
                                          <p:spTgt spid="48"/>
                                        </p:tgtEl>
                                        <p:attrNameLst>
                                          <p:attrName>ppt_x</p:attrName>
                                        </p:attrNameLst>
                                      </p:cBhvr>
                                      <p:tavLst>
                                        <p:tav tm="0">
                                          <p:val>
                                            <p:strVal val="0-#ppt_w/2"/>
                                          </p:val>
                                        </p:tav>
                                        <p:tav tm="100000">
                                          <p:val>
                                            <p:strVal val="#ppt_x"/>
                                          </p:val>
                                        </p:tav>
                                      </p:tavLst>
                                    </p:anim>
                                    <p:anim calcmode="lin" valueType="num">
                                      <p:cBhvr additive="base">
                                        <p:cTn id="32" dur="1000" fill="hold"/>
                                        <p:tgtEl>
                                          <p:spTgt spid="4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51"/>
                                        </p:tgtEl>
                                        <p:attrNameLst>
                                          <p:attrName>style.visibility</p:attrName>
                                        </p:attrNameLst>
                                      </p:cBhvr>
                                      <p:to>
                                        <p:strVal val="visible"/>
                                      </p:to>
                                    </p:set>
                                    <p:anim calcmode="lin" valueType="num">
                                      <p:cBhvr additive="base">
                                        <p:cTn id="35" dur="1000" fill="hold"/>
                                        <p:tgtEl>
                                          <p:spTgt spid="51"/>
                                        </p:tgtEl>
                                        <p:attrNameLst>
                                          <p:attrName>ppt_x</p:attrName>
                                        </p:attrNameLst>
                                      </p:cBhvr>
                                      <p:tavLst>
                                        <p:tav tm="0">
                                          <p:val>
                                            <p:strVal val="0-#ppt_w/2"/>
                                          </p:val>
                                        </p:tav>
                                        <p:tav tm="100000">
                                          <p:val>
                                            <p:strVal val="#ppt_x"/>
                                          </p:val>
                                        </p:tav>
                                      </p:tavLst>
                                    </p:anim>
                                    <p:anim calcmode="lin" valueType="num">
                                      <p:cBhvr additive="base">
                                        <p:cTn id="36" dur="1000" fill="hold"/>
                                        <p:tgtEl>
                                          <p:spTgt spid="51"/>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52"/>
                                        </p:tgtEl>
                                        <p:attrNameLst>
                                          <p:attrName>style.visibility</p:attrName>
                                        </p:attrNameLst>
                                      </p:cBhvr>
                                      <p:to>
                                        <p:strVal val="visible"/>
                                      </p:to>
                                    </p:set>
                                    <p:anim calcmode="lin" valueType="num">
                                      <p:cBhvr additive="base">
                                        <p:cTn id="39" dur="1000" fill="hold"/>
                                        <p:tgtEl>
                                          <p:spTgt spid="52"/>
                                        </p:tgtEl>
                                        <p:attrNameLst>
                                          <p:attrName>ppt_x</p:attrName>
                                        </p:attrNameLst>
                                      </p:cBhvr>
                                      <p:tavLst>
                                        <p:tav tm="0">
                                          <p:val>
                                            <p:strVal val="0-#ppt_w/2"/>
                                          </p:val>
                                        </p:tav>
                                        <p:tav tm="100000">
                                          <p:val>
                                            <p:strVal val="#ppt_x"/>
                                          </p:val>
                                        </p:tav>
                                      </p:tavLst>
                                    </p:anim>
                                    <p:anim calcmode="lin" valueType="num">
                                      <p:cBhvr additive="base">
                                        <p:cTn id="40" dur="1000" fill="hold"/>
                                        <p:tgtEl>
                                          <p:spTgt spid="52"/>
                                        </p:tgtEl>
                                        <p:attrNameLst>
                                          <p:attrName>ppt_y</p:attrName>
                                        </p:attrNameLst>
                                      </p:cBhvr>
                                      <p:tavLst>
                                        <p:tav tm="0">
                                          <p:val>
                                            <p:strVal val="#ppt_y"/>
                                          </p:val>
                                        </p:tav>
                                        <p:tav tm="100000">
                                          <p:val>
                                            <p:strVal val="#ppt_y"/>
                                          </p:val>
                                        </p:tav>
                                      </p:tavLst>
                                    </p:anim>
                                  </p:childTnLst>
                                </p:cTn>
                              </p:par>
                            </p:childTnLst>
                          </p:cTn>
                        </p:par>
                        <p:par>
                          <p:cTn id="41" fill="hold">
                            <p:stCondLst>
                              <p:cond delay="2000"/>
                            </p:stCondLst>
                            <p:childTnLst>
                              <p:par>
                                <p:cTn id="42" presetID="10" presetClass="entr" presetSubtype="0" fill="hold" nodeType="afterEffect">
                                  <p:stCondLst>
                                    <p:cond delay="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48" grpId="0" animBg="1"/>
      <p:bldP spid="51" grpId="0" animBg="1"/>
      <p:bldP spid="52"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000" b="1" kern="1200" dirty="0" smtClean="0">
                        <a:solidFill>
                          <a:schemeClr val="tx1"/>
                        </a:solidFill>
                        <a:latin typeface="+mn-lt"/>
                        <a:ea typeface="+mn-ea"/>
                        <a:cs typeface="B Lotus" pitchFamily="2" charset="-78"/>
                      </a:endParaRPr>
                    </a:p>
                    <a:p>
                      <a:pPr algn="just" rtl="1">
                        <a:lnSpc>
                          <a:spcPct val="150000"/>
                        </a:lnSpc>
                      </a:pPr>
                      <a:endParaRPr lang="en-US" sz="2000" b="1" kern="1200" dirty="0" smtClean="0">
                        <a:solidFill>
                          <a:schemeClr val="tx1"/>
                        </a:solidFill>
                        <a:latin typeface="+mn-lt"/>
                        <a:ea typeface="+mn-ea"/>
                        <a:cs typeface="B Lotus" pitchFamily="2" charset="-78"/>
                      </a:endParaRPr>
                    </a:p>
                    <a:p>
                      <a:pPr rtl="1">
                        <a:lnSpc>
                          <a:spcPct val="150000"/>
                        </a:lnSpc>
                      </a:pPr>
                      <a:r>
                        <a:rPr lang="fa-IR" sz="2200" b="1" kern="1200" dirty="0" smtClean="0">
                          <a:solidFill>
                            <a:schemeClr val="tx1"/>
                          </a:solidFill>
                          <a:latin typeface="+mn-lt"/>
                          <a:ea typeface="+mn-ea"/>
                          <a:cs typeface="B Lotus" pitchFamily="2" charset="-78"/>
                        </a:rPr>
                        <a:t>شهید مطهّری</a:t>
                      </a:r>
                      <a:r>
                        <a:rPr lang="en-US" sz="2200" b="1" kern="1200" dirty="0" smtClean="0">
                          <a:solidFill>
                            <a:schemeClr val="tx1"/>
                          </a:solidFill>
                          <a:latin typeface="+mn-lt"/>
                          <a:ea typeface="+mn-ea"/>
                          <a:cs typeface="B Lotus" pitchFamily="2" charset="-78"/>
                        </a:rPr>
                        <a:t>)</a:t>
                      </a:r>
                      <a:r>
                        <a:rPr lang="fa-IR" sz="2200" b="1" kern="1200" dirty="0" smtClean="0">
                          <a:solidFill>
                            <a:schemeClr val="tx1"/>
                          </a:solidFill>
                          <a:latin typeface="+mn-lt"/>
                          <a:ea typeface="+mn-ea"/>
                          <a:cs typeface="B Lotus" pitchFamily="2" charset="-78"/>
                        </a:rPr>
                        <a:t>در کتاب «جاذبه و دافعه‏ی علی(ع)» می‏نویسد: «نیروی محبّت از نظر اجتماعی، نیرویی عظیم ومؤثّر است و بهترین اجتماع، آن اجتماعی است که با نیروی محبّت اداره شود. محبّت زعیم و زمامدار به مردم، و محبّت و ارادت مردم به زعیم و زمامدار.</a:t>
                      </a:r>
                      <a:endParaRPr lang="en-US" sz="2200" b="1" kern="1200" dirty="0" smtClean="0">
                        <a:solidFill>
                          <a:schemeClr val="tx1"/>
                        </a:solidFill>
                        <a:latin typeface="+mn-lt"/>
                        <a:ea typeface="+mn-ea"/>
                        <a:cs typeface="B Lotus" pitchFamily="2" charset="-78"/>
                      </a:endParaRPr>
                    </a:p>
                    <a:p>
                      <a:pPr rtl="1">
                        <a:lnSpc>
                          <a:spcPct val="150000"/>
                        </a:lnSpc>
                      </a:pPr>
                      <a:r>
                        <a:rPr lang="fa-IR" sz="2200" b="1" kern="1200" dirty="0" smtClean="0">
                          <a:solidFill>
                            <a:schemeClr val="tx1"/>
                          </a:solidFill>
                          <a:latin typeface="+mn-lt"/>
                          <a:ea typeface="+mn-ea"/>
                          <a:cs typeface="B Lotus" pitchFamily="2" charset="-78"/>
                        </a:rPr>
                        <a:t>امام علی(ع) می‌فرماید: «مَنْ‏ تَأَلَّفَ‏ النَّاسَ‏ أَحَبُّوه</a:t>
                      </a:r>
                      <a:r>
                        <a:rPr lang="fa-IR" sz="24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fa-IR" sz="2200" b="1" kern="1200" dirty="0" smtClean="0">
                          <a:solidFill>
                            <a:schemeClr val="tx1"/>
                          </a:solidFill>
                          <a:latin typeface="+mn-lt"/>
                          <a:ea typeface="+mn-ea"/>
                          <a:cs typeface="B Lotus" pitchFamily="2" charset="-78"/>
                        </a:rPr>
                        <a:t>کسی که با مردم الفت گیرد، مردم دوستش می‏دارند.»</a:t>
                      </a:r>
                    </a:p>
                    <a:p>
                      <a:pPr rtl="1">
                        <a:lnSpc>
                          <a:spcPct val="150000"/>
                        </a:lnSpc>
                      </a:pPr>
                      <a:endParaRPr lang="fa-IR" sz="2200" b="1" kern="1200" dirty="0" smtClean="0">
                        <a:solidFill>
                          <a:schemeClr val="tx1"/>
                        </a:solidFill>
                        <a:latin typeface="+mn-lt"/>
                        <a:ea typeface="+mn-ea"/>
                        <a:cs typeface="B Lotus" pitchFamily="2" charset="-78"/>
                      </a:endParaRPr>
                    </a:p>
                    <a:p>
                      <a:pPr rtl="1">
                        <a:lnSpc>
                          <a:spcPct val="150000"/>
                        </a:lnSpc>
                      </a:pPr>
                      <a:endParaRPr lang="en-US" sz="2200" b="1" kern="1200" dirty="0" smtClean="0">
                        <a:solidFill>
                          <a:schemeClr val="tx1"/>
                        </a:solidFill>
                        <a:latin typeface="+mn-lt"/>
                        <a:ea typeface="+mn-ea"/>
                        <a:cs typeface="B Lotus" pitchFamily="2" charset="-78"/>
                      </a:endParaRPr>
                    </a:p>
                    <a:p>
                      <a:pPr rtl="1">
                        <a:lnSpc>
                          <a:spcPct val="150000"/>
                        </a:lnSpc>
                      </a:pPr>
                      <a:r>
                        <a:rPr lang="fa-IR" sz="24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200" b="1" kern="1200" dirty="0" smtClean="0">
                          <a:solidFill>
                            <a:schemeClr val="tx1"/>
                          </a:solidFill>
                          <a:latin typeface="+mn-lt"/>
                          <a:ea typeface="+mn-ea"/>
                          <a:cs typeface="B Lotus" pitchFamily="2" charset="-78"/>
                        </a:rPr>
                        <a:t>غررالحکم</a:t>
                      </a:r>
                      <a:r>
                        <a:rPr lang="ar-SA" sz="2200" b="0" kern="1200" dirty="0" smtClean="0">
                          <a:solidFill>
                            <a:schemeClr val="tx1"/>
                          </a:solidFill>
                          <a:latin typeface="+mn-lt"/>
                          <a:ea typeface="+mn-ea"/>
                          <a:cs typeface="B Lotus" pitchFamily="2" charset="-78"/>
                        </a:rPr>
                        <a:t>، ج2، ص161.</a:t>
                      </a:r>
                      <a:endParaRPr lang="en-US" sz="2200" b="1"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643438" y="139463"/>
            <a:ext cx="3357586"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پنجم / </a:t>
            </a:r>
            <a:r>
              <a:rPr lang="ar-SA" sz="1700" b="1" dirty="0" smtClean="0">
                <a:effectLst>
                  <a:glow rad="101600">
                    <a:schemeClr val="accent3">
                      <a:satMod val="175000"/>
                      <a:alpha val="40000"/>
                    </a:schemeClr>
                  </a:glow>
                </a:effectLst>
                <a:cs typeface="B Mitra" pitchFamily="2" charset="-78"/>
              </a:rPr>
              <a:t>اصل</a:t>
            </a:r>
            <a:r>
              <a:rPr lang="fa-IR" sz="1700" b="1" dirty="0" smtClean="0">
                <a:effectLst>
                  <a:glow rad="101600">
                    <a:schemeClr val="accent3">
                      <a:satMod val="175000"/>
                      <a:alpha val="40000"/>
                    </a:schemeClr>
                  </a:glow>
                </a:effectLst>
                <a:cs typeface="B Mitra" pitchFamily="2" charset="-78"/>
              </a:rPr>
              <a:t> ششم</a:t>
            </a:r>
            <a:endParaRPr lang="en-US" sz="1700" b="1" dirty="0" smtClean="0">
              <a:effectLst>
                <a:glow rad="101600">
                  <a:schemeClr val="accent3">
                    <a:satMod val="175000"/>
                    <a:alpha val="40000"/>
                  </a:schemeClr>
                </a:glow>
              </a:effectLst>
              <a:cs typeface="B Mitra" pitchFamily="2" charset="-78"/>
            </a:endParaRPr>
          </a:p>
          <a:p>
            <a:pPr algn="ctr"/>
            <a:r>
              <a:rPr lang="fa-IR" sz="1700" b="1" dirty="0" smtClean="0">
                <a:effectLst>
                  <a:glow rad="101600">
                    <a:schemeClr val="accent3">
                      <a:satMod val="175000"/>
                      <a:alpha val="40000"/>
                    </a:schemeClr>
                  </a:glow>
                </a:effectLst>
                <a:cs typeface="B Mitra" pitchFamily="2" charset="-78"/>
              </a:rPr>
              <a:t>ایجاد محبوبیت</a:t>
            </a:r>
          </a:p>
        </p:txBody>
      </p:sp>
      <p:sp>
        <p:nvSpPr>
          <p:cNvPr id="79873" name="Rectangle 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 name="Rounded Rectangle 9">
            <a:hlinkClick r:id="rId9" action="ppaction://hlinksldjump">
              <a:snd r:embed="rId5" name="thbad.wav"/>
            </a:hlinkClick>
            <a:hlinkHover r:id="" action="ppaction://noaction">
              <a:snd r:embed="rId6" name="0.wav"/>
            </a:hlinkHover>
          </p:cNvPr>
          <p:cNvSpPr/>
          <p:nvPr/>
        </p:nvSpPr>
        <p:spPr>
          <a:xfrm>
            <a:off x="328611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0" action="ppaction://hlinksldjump">
              <a:snd r:embed="rId5" name="thbad.wav"/>
            </a:hlinkClick>
            <a:hlinkHover r:id="" action="ppaction://noaction">
              <a:snd r:embed="rId6" name="0.wav"/>
            </a:hlinkHover>
          </p:cNvPr>
          <p:cNvSpPr/>
          <p:nvPr/>
        </p:nvSpPr>
        <p:spPr>
          <a:xfrm>
            <a:off x="285748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1" action="ppaction://hlinksldjump">
              <a:snd r:embed="rId5" name="thbad.wav"/>
            </a:hlinkClick>
            <a:hlinkHover r:id="" action="ppaction://noaction">
              <a:snd r:embed="rId6" name="0.wav"/>
            </a:hlinkHover>
          </p:cNvPr>
          <p:cNvSpPr/>
          <p:nvPr/>
        </p:nvSpPr>
        <p:spPr>
          <a:xfrm>
            <a:off x="242886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2"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3" action="ppaction://hlinksldjump">
              <a:snd r:embed="rId5" name="thbad.wav"/>
            </a:hlinkClick>
            <a:hlinkHover r:id="" action="ppaction://noaction">
              <a:snd r:embed="rId6" name="0.wav"/>
            </a:hlinkHover>
          </p:cNvPr>
          <p:cNvSpPr/>
          <p:nvPr/>
        </p:nvSpPr>
        <p:spPr>
          <a:xfrm>
            <a:off x="157160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4" action="ppaction://hlinksldjump">
              <a:snd r:embed="rId5" name="thbad.wav"/>
            </a:hlinkClick>
            <a:hlinkHover r:id="" action="ppaction://noaction">
              <a:snd r:embed="rId6" name="0.wav"/>
            </a:hlinkHover>
          </p:cNvPr>
          <p:cNvSpPr/>
          <p:nvPr/>
        </p:nvSpPr>
        <p:spPr>
          <a:xfrm>
            <a:off x="114297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5" action="ppaction://hlinksldjump">
              <a:snd r:embed="rId5" name="thbad.wav"/>
            </a:hlinkClick>
            <a:hlinkHover r:id="" action="ppaction://noaction">
              <a:snd r:embed="rId6" name="0.wav"/>
            </a:hlinkHover>
          </p:cNvPr>
          <p:cNvSpPr/>
          <p:nvPr/>
        </p:nvSpPr>
        <p:spPr>
          <a:xfrm>
            <a:off x="714348"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6" action="ppaction://hlinksldjump">
              <a:snd r:embed="rId5" name="thbad.wav"/>
            </a:hlinkClick>
            <a:hlinkHover r:id="" action="ppaction://noaction">
              <a:snd r:embed="rId6" name="0.wav"/>
            </a:hlinkHover>
          </p:cNvPr>
          <p:cNvSpPr/>
          <p:nvPr/>
        </p:nvSpPr>
        <p:spPr>
          <a:xfrm>
            <a:off x="28572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1000" fill="hold"/>
                                        <p:tgtEl>
                                          <p:spTgt spid="10"/>
                                        </p:tgtEl>
                                        <p:attrNameLst>
                                          <p:attrName>ppt_x</p:attrName>
                                        </p:attrNameLst>
                                      </p:cBhvr>
                                      <p:tavLst>
                                        <p:tav tm="0">
                                          <p:val>
                                            <p:strVal val="0-#ppt_w/2"/>
                                          </p:val>
                                        </p:tav>
                                        <p:tav tm="100000">
                                          <p:val>
                                            <p:strVal val="#ppt_x"/>
                                          </p:val>
                                        </p:tav>
                                      </p:tavLst>
                                    </p:anim>
                                    <p:anim calcmode="lin" valueType="num">
                                      <p:cBhvr additive="base">
                                        <p:cTn id="32" dur="1000" fill="hold"/>
                                        <p:tgtEl>
                                          <p:spTgt spid="10"/>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additive="base">
                                        <p:cTn id="35" dur="1000" fill="hold"/>
                                        <p:tgtEl>
                                          <p:spTgt spid="11"/>
                                        </p:tgtEl>
                                        <p:attrNameLst>
                                          <p:attrName>ppt_x</p:attrName>
                                        </p:attrNameLst>
                                      </p:cBhvr>
                                      <p:tavLst>
                                        <p:tav tm="0">
                                          <p:val>
                                            <p:strVal val="0-#ppt_w/2"/>
                                          </p:val>
                                        </p:tav>
                                        <p:tav tm="100000">
                                          <p:val>
                                            <p:strVal val="#ppt_x"/>
                                          </p:val>
                                        </p:tav>
                                      </p:tavLst>
                                    </p:anim>
                                    <p:anim calcmode="lin" valueType="num">
                                      <p:cBhvr additive="base">
                                        <p:cTn id="36" dur="1000" fill="hold"/>
                                        <p:tgtEl>
                                          <p:spTgt spid="11"/>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3"/>
                                        </p:tgtEl>
                                        <p:attrNameLst>
                                          <p:attrName>style.visibility</p:attrName>
                                        </p:attrNameLst>
                                      </p:cBhvr>
                                      <p:to>
                                        <p:strVal val="visible"/>
                                      </p:to>
                                    </p:set>
                                    <p:anim calcmode="lin" valueType="num">
                                      <p:cBhvr additive="base">
                                        <p:cTn id="39" dur="1000" fill="hold"/>
                                        <p:tgtEl>
                                          <p:spTgt spid="13"/>
                                        </p:tgtEl>
                                        <p:attrNameLst>
                                          <p:attrName>ppt_x</p:attrName>
                                        </p:attrNameLst>
                                      </p:cBhvr>
                                      <p:tavLst>
                                        <p:tav tm="0">
                                          <p:val>
                                            <p:strVal val="0-#ppt_w/2"/>
                                          </p:val>
                                        </p:tav>
                                        <p:tav tm="100000">
                                          <p:val>
                                            <p:strVal val="#ppt_x"/>
                                          </p:val>
                                        </p:tav>
                                      </p:tavLst>
                                    </p:anim>
                                    <p:anim calcmode="lin" valueType="num">
                                      <p:cBhvr additive="base">
                                        <p:cTn id="40" dur="1000" fill="hold"/>
                                        <p:tgtEl>
                                          <p:spTgt spid="13"/>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4"/>
                                        </p:tgtEl>
                                        <p:attrNameLst>
                                          <p:attrName>style.visibility</p:attrName>
                                        </p:attrNameLst>
                                      </p:cBhvr>
                                      <p:to>
                                        <p:strVal val="visible"/>
                                      </p:to>
                                    </p:set>
                                    <p:anim calcmode="lin" valueType="num">
                                      <p:cBhvr additive="base">
                                        <p:cTn id="43" dur="1000" fill="hold"/>
                                        <p:tgtEl>
                                          <p:spTgt spid="14"/>
                                        </p:tgtEl>
                                        <p:attrNameLst>
                                          <p:attrName>ppt_x</p:attrName>
                                        </p:attrNameLst>
                                      </p:cBhvr>
                                      <p:tavLst>
                                        <p:tav tm="0">
                                          <p:val>
                                            <p:strVal val="0-#ppt_w/2"/>
                                          </p:val>
                                        </p:tav>
                                        <p:tav tm="100000">
                                          <p:val>
                                            <p:strVal val="#ppt_x"/>
                                          </p:val>
                                        </p:tav>
                                      </p:tavLst>
                                    </p:anim>
                                    <p:anim calcmode="lin" valueType="num">
                                      <p:cBhvr additive="base">
                                        <p:cTn id="44" dur="1000" fill="hold"/>
                                        <p:tgtEl>
                                          <p:spTgt spid="14"/>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5"/>
                                        </p:tgtEl>
                                        <p:attrNameLst>
                                          <p:attrName>style.visibility</p:attrName>
                                        </p:attrNameLst>
                                      </p:cBhvr>
                                      <p:to>
                                        <p:strVal val="visible"/>
                                      </p:to>
                                    </p:set>
                                    <p:anim calcmode="lin" valueType="num">
                                      <p:cBhvr additive="base">
                                        <p:cTn id="47" dur="1000" fill="hold"/>
                                        <p:tgtEl>
                                          <p:spTgt spid="15"/>
                                        </p:tgtEl>
                                        <p:attrNameLst>
                                          <p:attrName>ppt_x</p:attrName>
                                        </p:attrNameLst>
                                      </p:cBhvr>
                                      <p:tavLst>
                                        <p:tav tm="0">
                                          <p:val>
                                            <p:strVal val="0-#ppt_w/2"/>
                                          </p:val>
                                        </p:tav>
                                        <p:tav tm="100000">
                                          <p:val>
                                            <p:strVal val="#ppt_x"/>
                                          </p:val>
                                        </p:tav>
                                      </p:tavLst>
                                    </p:anim>
                                    <p:anim calcmode="lin" valueType="num">
                                      <p:cBhvr additive="base">
                                        <p:cTn id="48" dur="1000" fill="hold"/>
                                        <p:tgtEl>
                                          <p:spTgt spid="15"/>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6"/>
                                        </p:tgtEl>
                                        <p:attrNameLst>
                                          <p:attrName>style.visibility</p:attrName>
                                        </p:attrNameLst>
                                      </p:cBhvr>
                                      <p:to>
                                        <p:strVal val="visible"/>
                                      </p:to>
                                    </p:set>
                                    <p:anim calcmode="lin" valueType="num">
                                      <p:cBhvr additive="base">
                                        <p:cTn id="51" dur="1000" fill="hold"/>
                                        <p:tgtEl>
                                          <p:spTgt spid="16"/>
                                        </p:tgtEl>
                                        <p:attrNameLst>
                                          <p:attrName>ppt_x</p:attrName>
                                        </p:attrNameLst>
                                      </p:cBhvr>
                                      <p:tavLst>
                                        <p:tav tm="0">
                                          <p:val>
                                            <p:strVal val="0-#ppt_w/2"/>
                                          </p:val>
                                        </p:tav>
                                        <p:tav tm="100000">
                                          <p:val>
                                            <p:strVal val="#ppt_x"/>
                                          </p:val>
                                        </p:tav>
                                      </p:tavLst>
                                    </p:anim>
                                    <p:anim calcmode="lin" valueType="num">
                                      <p:cBhvr additive="base">
                                        <p:cTn id="52" dur="1000" fill="hold"/>
                                        <p:tgtEl>
                                          <p:spTgt spid="16"/>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7"/>
                                        </p:tgtEl>
                                        <p:attrNameLst>
                                          <p:attrName>style.visibility</p:attrName>
                                        </p:attrNameLst>
                                      </p:cBhvr>
                                      <p:to>
                                        <p:strVal val="visible"/>
                                      </p:to>
                                    </p:set>
                                    <p:anim calcmode="lin" valueType="num">
                                      <p:cBhvr additive="base">
                                        <p:cTn id="55" dur="1000" fill="hold"/>
                                        <p:tgtEl>
                                          <p:spTgt spid="17"/>
                                        </p:tgtEl>
                                        <p:attrNameLst>
                                          <p:attrName>ppt_x</p:attrName>
                                        </p:attrNameLst>
                                      </p:cBhvr>
                                      <p:tavLst>
                                        <p:tav tm="0">
                                          <p:val>
                                            <p:strVal val="0-#ppt_w/2"/>
                                          </p:val>
                                        </p:tav>
                                        <p:tav tm="100000">
                                          <p:val>
                                            <p:strVal val="#ppt_x"/>
                                          </p:val>
                                        </p:tav>
                                      </p:tavLst>
                                    </p:anim>
                                    <p:anim calcmode="lin" valueType="num">
                                      <p:cBhvr additive="base">
                                        <p:cTn id="56" dur="1000" fill="hold"/>
                                        <p:tgtEl>
                                          <p:spTgt spid="17"/>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8"/>
                                        </p:tgtEl>
                                        <p:attrNameLst>
                                          <p:attrName>style.visibility</p:attrName>
                                        </p:attrNameLst>
                                      </p:cBhvr>
                                      <p:to>
                                        <p:strVal val="visible"/>
                                      </p:to>
                                    </p:set>
                                    <p:anim calcmode="lin" valueType="num">
                                      <p:cBhvr additive="base">
                                        <p:cTn id="59" dur="1000" fill="hold"/>
                                        <p:tgtEl>
                                          <p:spTgt spid="18"/>
                                        </p:tgtEl>
                                        <p:attrNameLst>
                                          <p:attrName>ppt_x</p:attrName>
                                        </p:attrNameLst>
                                      </p:cBhvr>
                                      <p:tavLst>
                                        <p:tav tm="0">
                                          <p:val>
                                            <p:strVal val="0-#ppt_w/2"/>
                                          </p:val>
                                        </p:tav>
                                        <p:tav tm="100000">
                                          <p:val>
                                            <p:strVal val="#ppt_x"/>
                                          </p:val>
                                        </p:tav>
                                      </p:tavLst>
                                    </p:anim>
                                    <p:anim calcmode="lin" valueType="num">
                                      <p:cBhvr additive="base">
                                        <p:cTn id="60" dur="1000" fill="hold"/>
                                        <p:tgtEl>
                                          <p:spTgt spid="18"/>
                                        </p:tgtEl>
                                        <p:attrNameLst>
                                          <p:attrName>ppt_y</p:attrName>
                                        </p:attrNameLst>
                                      </p:cBhvr>
                                      <p:tavLst>
                                        <p:tav tm="0">
                                          <p:val>
                                            <p:strVal val="#ppt_y"/>
                                          </p:val>
                                        </p:tav>
                                        <p:tav tm="100000">
                                          <p:val>
                                            <p:strVal val="#ppt_y"/>
                                          </p:val>
                                        </p:tav>
                                      </p:tavLst>
                                    </p:anim>
                                  </p:childTnLst>
                                </p:cTn>
                              </p:par>
                            </p:childTnLst>
                          </p:cTn>
                        </p:par>
                        <p:par>
                          <p:cTn id="61" fill="hold">
                            <p:stCondLst>
                              <p:cond delay="2000"/>
                            </p:stCondLst>
                            <p:childTnLst>
                              <p:par>
                                <p:cTn id="62" presetID="10" presetClass="entr" presetSubtype="0" fill="hold" nodeType="afterEffect">
                                  <p:stCondLst>
                                    <p:cond delay="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0" grpId="0" animBg="1"/>
      <p:bldP spid="11" grpId="0" animBg="1"/>
      <p:bldP spid="13" grpId="0" animBg="1"/>
      <p:bldP spid="14" grpId="0" animBg="1"/>
      <p:bldP spid="15" grpId="0" animBg="1"/>
      <p:bldP spid="16" grpId="0" animBg="1"/>
      <p:bldP spid="17" grpId="0" animBg="1"/>
      <p:bldP spid="18"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000" b="1" kern="1200" dirty="0" smtClean="0">
                        <a:solidFill>
                          <a:schemeClr val="tx1"/>
                        </a:solidFill>
                        <a:latin typeface="+mn-lt"/>
                        <a:ea typeface="+mn-ea"/>
                        <a:cs typeface="B Lotus" pitchFamily="2" charset="-78"/>
                      </a:endParaRPr>
                    </a:p>
                    <a:p>
                      <a:pPr rtl="1">
                        <a:lnSpc>
                          <a:spcPct val="150000"/>
                        </a:lnSpc>
                      </a:pPr>
                      <a:r>
                        <a:rPr lang="fa-IR" sz="2200" b="1" kern="1200" dirty="0" smtClean="0">
                          <a:solidFill>
                            <a:schemeClr val="tx1"/>
                          </a:solidFill>
                          <a:latin typeface="+mn-lt"/>
                          <a:ea typeface="+mn-ea"/>
                          <a:cs typeface="B Lotus" pitchFamily="2" charset="-78"/>
                        </a:rPr>
                        <a:t>امام علی(ع) می‌فرماید: «قُلُوبُ‏ الرِّجَالِ‏ وَحْشِيَّۀٌفَمَنْ‏ تَأَلَّفَهَا أَقْبَلَتْ‏ عَلَيْه‏</a:t>
                      </a: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fa-IR" sz="2200" b="1" kern="1200" dirty="0" smtClean="0">
                          <a:solidFill>
                            <a:schemeClr val="tx1"/>
                          </a:solidFill>
                          <a:latin typeface="+mn-lt"/>
                          <a:ea typeface="+mn-ea"/>
                          <a:cs typeface="B Lotus" pitchFamily="2" charset="-78"/>
                        </a:rPr>
                        <a:t>دل‏های آدمیان وحشی است، پس هرکس بدان الفت ورزد، بدو رو می‏کند.</a:t>
                      </a:r>
                      <a:endParaRPr lang="en-US" sz="2200" b="1" kern="1200" dirty="0" smtClean="0">
                        <a:solidFill>
                          <a:schemeClr val="tx1"/>
                        </a:solidFill>
                        <a:latin typeface="+mn-lt"/>
                        <a:ea typeface="+mn-ea"/>
                        <a:cs typeface="B Lotus" pitchFamily="2" charset="-78"/>
                      </a:endParaRPr>
                    </a:p>
                    <a:p>
                      <a:pPr rtl="1">
                        <a:lnSpc>
                          <a:spcPct val="150000"/>
                        </a:lnSpc>
                      </a:pPr>
                      <a:r>
                        <a:rPr lang="fa-IR" sz="2200" b="1" kern="1200" dirty="0" smtClean="0">
                          <a:solidFill>
                            <a:schemeClr val="tx1"/>
                          </a:solidFill>
                          <a:latin typeface="+mn-lt"/>
                          <a:ea typeface="+mn-ea"/>
                          <a:cs typeface="B Lotus" pitchFamily="2" charset="-78"/>
                        </a:rPr>
                        <a:t> </a:t>
                      </a:r>
                      <a:endParaRPr lang="en-US" sz="2200" b="1" kern="1200" dirty="0" smtClean="0">
                        <a:solidFill>
                          <a:schemeClr val="tx1"/>
                        </a:solidFill>
                        <a:latin typeface="+mn-lt"/>
                        <a:ea typeface="+mn-ea"/>
                        <a:cs typeface="B Lotus" pitchFamily="2" charset="-78"/>
                      </a:endParaRPr>
                    </a:p>
                    <a:p>
                      <a:pPr rtl="1">
                        <a:lnSpc>
                          <a:spcPct val="150000"/>
                        </a:lnSpc>
                        <a:buFont typeface="Arial" pitchFamily="34" charset="0"/>
                        <a:buChar char="•"/>
                      </a:pPr>
                      <a:r>
                        <a:rPr lang="ar-SA" sz="2200" b="1" kern="1200" dirty="0" smtClean="0">
                          <a:solidFill>
                            <a:schemeClr val="tx1"/>
                          </a:solidFill>
                          <a:latin typeface="+mn-lt"/>
                          <a:ea typeface="+mn-ea"/>
                          <a:cs typeface="B Lotus" pitchFamily="2" charset="-78"/>
                        </a:rPr>
                        <a:t>تذکّر: محبّت اکسیری برای جذب، هدایت و تربیت است؛امّا باید دقّت کرد کهاز حدّ اعتدال خارج نگردد؛نه از حدّ نرمال بگذرد وبه افراط برسد، و نه آن‏قدر کم شود که به تفریط بینجامد؛ زیرا، هر دو شیوه مضرّاست و آسیب‏های جبران‌ناپذیری را برای متربّی و مربّی به بار می‌آورد.</a:t>
                      </a:r>
                      <a:endParaRPr lang="fa-IR" sz="2200" b="1" kern="1200" dirty="0" smtClean="0">
                        <a:solidFill>
                          <a:schemeClr val="tx1"/>
                        </a:solidFill>
                        <a:latin typeface="+mn-lt"/>
                        <a:ea typeface="+mn-ea"/>
                        <a:cs typeface="B Lotus" pitchFamily="2" charset="-78"/>
                      </a:endParaRPr>
                    </a:p>
                    <a:p>
                      <a:pPr rtl="1">
                        <a:lnSpc>
                          <a:spcPct val="150000"/>
                        </a:lnSpc>
                        <a:buFont typeface="Arial" pitchFamily="34" charset="0"/>
                        <a:buNone/>
                      </a:pPr>
                      <a:endParaRPr lang="fa-IR" sz="2200" b="1" kern="1200" dirty="0" smtClean="0">
                        <a:solidFill>
                          <a:schemeClr val="tx1"/>
                        </a:solidFill>
                        <a:latin typeface="+mn-lt"/>
                        <a:ea typeface="+mn-ea"/>
                        <a:cs typeface="B Lotus" pitchFamily="2" charset="-78"/>
                      </a:endParaRPr>
                    </a:p>
                    <a:p>
                      <a:pPr rtl="1">
                        <a:lnSpc>
                          <a:spcPct val="150000"/>
                        </a:lnSpc>
                        <a:buFont typeface="Arial" pitchFamily="34" charset="0"/>
                        <a:buNone/>
                      </a:pPr>
                      <a:endParaRPr lang="fa-IR" sz="2200" b="1" kern="1200" dirty="0" smtClean="0">
                        <a:solidFill>
                          <a:schemeClr val="tx1"/>
                        </a:solidFill>
                        <a:latin typeface="+mn-lt"/>
                        <a:ea typeface="+mn-ea"/>
                        <a:cs typeface="B Lotus" pitchFamily="2" charset="-78"/>
                      </a:endParaRPr>
                    </a:p>
                    <a:p>
                      <a:pPr rtl="1">
                        <a:lnSpc>
                          <a:spcPct val="150000"/>
                        </a:lnSpc>
                        <a:buFont typeface="Arial" pitchFamily="34" charset="0"/>
                        <a:buNone/>
                      </a:pP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200" b="1" kern="1200" dirty="0" smtClean="0">
                          <a:solidFill>
                            <a:schemeClr val="tx1"/>
                          </a:solidFill>
                          <a:latin typeface="+mn-lt"/>
                          <a:ea typeface="+mn-ea"/>
                          <a:cs typeface="B Lotus" pitchFamily="2" charset="-78"/>
                        </a:rPr>
                        <a:t>وسایل الشّیعه</a:t>
                      </a:r>
                      <a:r>
                        <a:rPr lang="ar-SA" sz="2200" b="0" kern="1200" dirty="0" smtClean="0">
                          <a:solidFill>
                            <a:schemeClr val="tx1"/>
                          </a:solidFill>
                          <a:latin typeface="+mn-lt"/>
                          <a:ea typeface="+mn-ea"/>
                          <a:cs typeface="B Lotus" pitchFamily="2" charset="-78"/>
                        </a:rPr>
                        <a:t>، ج8، ص510.</a:t>
                      </a:r>
                      <a:endParaRPr lang="en-US" sz="2200" b="1" kern="1200" dirty="0" smtClean="0">
                        <a:solidFill>
                          <a:schemeClr val="tx1"/>
                        </a:solidFill>
                        <a:latin typeface="+mn-lt"/>
                        <a:ea typeface="+mn-ea"/>
                        <a:cs typeface="B Lotus" pitchFamily="2" charset="-78"/>
                      </a:endParaRPr>
                    </a:p>
                    <a:p>
                      <a:pPr rtl="1">
                        <a:lnSpc>
                          <a:spcPct val="150000"/>
                        </a:lnSpc>
                      </a:pPr>
                      <a:endParaRPr lang="en-US" sz="2200" b="1"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643438" y="139463"/>
            <a:ext cx="3357586"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پنجم / </a:t>
            </a:r>
            <a:r>
              <a:rPr lang="ar-SA" sz="1700" b="1" dirty="0" smtClean="0">
                <a:effectLst>
                  <a:glow rad="101600">
                    <a:schemeClr val="accent3">
                      <a:satMod val="175000"/>
                      <a:alpha val="40000"/>
                    </a:schemeClr>
                  </a:glow>
                </a:effectLst>
                <a:cs typeface="B Mitra" pitchFamily="2" charset="-78"/>
              </a:rPr>
              <a:t>اصل</a:t>
            </a:r>
            <a:r>
              <a:rPr lang="fa-IR" sz="1700" b="1" dirty="0" smtClean="0">
                <a:effectLst>
                  <a:glow rad="101600">
                    <a:schemeClr val="accent3">
                      <a:satMod val="175000"/>
                      <a:alpha val="40000"/>
                    </a:schemeClr>
                  </a:glow>
                </a:effectLst>
                <a:cs typeface="B Mitra" pitchFamily="2" charset="-78"/>
              </a:rPr>
              <a:t> ششم</a:t>
            </a:r>
            <a:endParaRPr lang="en-US" sz="1700" b="1" dirty="0" smtClean="0">
              <a:effectLst>
                <a:glow rad="101600">
                  <a:schemeClr val="accent3">
                    <a:satMod val="175000"/>
                    <a:alpha val="40000"/>
                  </a:schemeClr>
                </a:glow>
              </a:effectLst>
              <a:cs typeface="B Mitra" pitchFamily="2" charset="-78"/>
            </a:endParaRPr>
          </a:p>
          <a:p>
            <a:pPr algn="ctr"/>
            <a:r>
              <a:rPr lang="fa-IR" sz="1700" b="1" dirty="0" smtClean="0">
                <a:effectLst>
                  <a:glow rad="101600">
                    <a:schemeClr val="accent3">
                      <a:satMod val="175000"/>
                      <a:alpha val="40000"/>
                    </a:schemeClr>
                  </a:glow>
                </a:effectLst>
                <a:cs typeface="B Mitra" pitchFamily="2" charset="-78"/>
              </a:rPr>
              <a:t>ایجاد محبوبیت</a:t>
            </a:r>
          </a:p>
        </p:txBody>
      </p:sp>
      <p:sp>
        <p:nvSpPr>
          <p:cNvPr id="79873" name="Rectangle 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9" name="Rounded Rectangle 8">
            <a:hlinkClick r:id="rId9" action="ppaction://hlinksldjump">
              <a:snd r:embed="rId5" name="thbad.wav"/>
            </a:hlinkClick>
            <a:hlinkHover r:id="" action="ppaction://noaction">
              <a:snd r:embed="rId6" name="0.wav"/>
            </a:hlinkHover>
          </p:cNvPr>
          <p:cNvSpPr/>
          <p:nvPr/>
        </p:nvSpPr>
        <p:spPr>
          <a:xfrm>
            <a:off x="328611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0" action="ppaction://hlinksldjump">
              <a:snd r:embed="rId5" name="thbad.wav"/>
            </a:hlinkClick>
            <a:hlinkHover r:id="" action="ppaction://noaction">
              <a:snd r:embed="rId6" name="0.wav"/>
            </a:hlinkHover>
          </p:cNvPr>
          <p:cNvSpPr/>
          <p:nvPr/>
        </p:nvSpPr>
        <p:spPr>
          <a:xfrm>
            <a:off x="285748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1" action="ppaction://hlinksldjump">
              <a:snd r:embed="rId5" name="thbad.wav"/>
            </a:hlinkClick>
            <a:hlinkHover r:id="" action="ppaction://noaction">
              <a:snd r:embed="rId6" name="0.wav"/>
            </a:hlinkHover>
          </p:cNvPr>
          <p:cNvSpPr/>
          <p:nvPr/>
        </p:nvSpPr>
        <p:spPr>
          <a:xfrm>
            <a:off x="242886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2"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3" action="ppaction://hlinksldjump">
              <a:snd r:embed="rId5" name="thbad.wav"/>
            </a:hlinkClick>
            <a:hlinkHover r:id="" action="ppaction://noaction">
              <a:snd r:embed="rId6" name="0.wav"/>
            </a:hlinkHover>
          </p:cNvPr>
          <p:cNvSpPr/>
          <p:nvPr/>
        </p:nvSpPr>
        <p:spPr>
          <a:xfrm>
            <a:off x="157160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4" action="ppaction://hlinksldjump">
              <a:snd r:embed="rId5" name="thbad.wav"/>
            </a:hlinkClick>
            <a:hlinkHover r:id="" action="ppaction://noaction">
              <a:snd r:embed="rId6" name="0.wav"/>
            </a:hlinkHover>
          </p:cNvPr>
          <p:cNvSpPr/>
          <p:nvPr/>
        </p:nvSpPr>
        <p:spPr>
          <a:xfrm>
            <a:off x="114297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5" action="ppaction://hlinksldjump">
              <a:snd r:embed="rId5" name="thbad.wav"/>
            </a:hlinkClick>
            <a:hlinkHover r:id="" action="ppaction://noaction">
              <a:snd r:embed="rId6" name="0.wav"/>
            </a:hlinkHover>
          </p:cNvPr>
          <p:cNvSpPr/>
          <p:nvPr/>
        </p:nvSpPr>
        <p:spPr>
          <a:xfrm>
            <a:off x="7143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6" action="ppaction://hlinksldjump">
              <a:snd r:embed="rId5" name="thbad.wav"/>
            </a:hlinkClick>
            <a:hlinkHover r:id="" action="ppaction://noaction">
              <a:snd r:embed="rId6" name="0.wav"/>
            </a:hlinkHover>
          </p:cNvPr>
          <p:cNvSpPr/>
          <p:nvPr/>
        </p:nvSpPr>
        <p:spPr>
          <a:xfrm>
            <a:off x="285720"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0" fill="hold"/>
                                        <p:tgtEl>
                                          <p:spTgt spid="9"/>
                                        </p:tgtEl>
                                        <p:attrNameLst>
                                          <p:attrName>ppt_x</p:attrName>
                                        </p:attrNameLst>
                                      </p:cBhvr>
                                      <p:tavLst>
                                        <p:tav tm="0">
                                          <p:val>
                                            <p:strVal val="0-#ppt_w/2"/>
                                          </p:val>
                                        </p:tav>
                                        <p:tav tm="100000">
                                          <p:val>
                                            <p:strVal val="#ppt_x"/>
                                          </p:val>
                                        </p:tav>
                                      </p:tavLst>
                                    </p:anim>
                                    <p:anim calcmode="lin" valueType="num">
                                      <p:cBhvr additive="base">
                                        <p:cTn id="32" dur="1000" fill="hold"/>
                                        <p:tgtEl>
                                          <p:spTgt spid="9"/>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0"/>
                                        </p:tgtEl>
                                        <p:attrNameLst>
                                          <p:attrName>style.visibility</p:attrName>
                                        </p:attrNameLst>
                                      </p:cBhvr>
                                      <p:to>
                                        <p:strVal val="visible"/>
                                      </p:to>
                                    </p:set>
                                    <p:anim calcmode="lin" valueType="num">
                                      <p:cBhvr additive="base">
                                        <p:cTn id="35" dur="1000" fill="hold"/>
                                        <p:tgtEl>
                                          <p:spTgt spid="10"/>
                                        </p:tgtEl>
                                        <p:attrNameLst>
                                          <p:attrName>ppt_x</p:attrName>
                                        </p:attrNameLst>
                                      </p:cBhvr>
                                      <p:tavLst>
                                        <p:tav tm="0">
                                          <p:val>
                                            <p:strVal val="0-#ppt_w/2"/>
                                          </p:val>
                                        </p:tav>
                                        <p:tav tm="100000">
                                          <p:val>
                                            <p:strVal val="#ppt_x"/>
                                          </p:val>
                                        </p:tav>
                                      </p:tavLst>
                                    </p:anim>
                                    <p:anim calcmode="lin" valueType="num">
                                      <p:cBhvr additive="base">
                                        <p:cTn id="36" dur="1000" fill="hold"/>
                                        <p:tgtEl>
                                          <p:spTgt spid="10"/>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 calcmode="lin" valueType="num">
                                      <p:cBhvr additive="base">
                                        <p:cTn id="39" dur="1000" fill="hold"/>
                                        <p:tgtEl>
                                          <p:spTgt spid="11"/>
                                        </p:tgtEl>
                                        <p:attrNameLst>
                                          <p:attrName>ppt_x</p:attrName>
                                        </p:attrNameLst>
                                      </p:cBhvr>
                                      <p:tavLst>
                                        <p:tav tm="0">
                                          <p:val>
                                            <p:strVal val="0-#ppt_w/2"/>
                                          </p:val>
                                        </p:tav>
                                        <p:tav tm="100000">
                                          <p:val>
                                            <p:strVal val="#ppt_x"/>
                                          </p:val>
                                        </p:tav>
                                      </p:tavLst>
                                    </p:anim>
                                    <p:anim calcmode="lin" valueType="num">
                                      <p:cBhvr additive="base">
                                        <p:cTn id="40" dur="1000" fill="hold"/>
                                        <p:tgtEl>
                                          <p:spTgt spid="11"/>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additive="base">
                                        <p:cTn id="43" dur="1000" fill="hold"/>
                                        <p:tgtEl>
                                          <p:spTgt spid="12"/>
                                        </p:tgtEl>
                                        <p:attrNameLst>
                                          <p:attrName>ppt_x</p:attrName>
                                        </p:attrNameLst>
                                      </p:cBhvr>
                                      <p:tavLst>
                                        <p:tav tm="0">
                                          <p:val>
                                            <p:strVal val="0-#ppt_w/2"/>
                                          </p:val>
                                        </p:tav>
                                        <p:tav tm="100000">
                                          <p:val>
                                            <p:strVal val="#ppt_x"/>
                                          </p:val>
                                        </p:tav>
                                      </p:tavLst>
                                    </p:anim>
                                    <p:anim calcmode="lin" valueType="num">
                                      <p:cBhvr additive="base">
                                        <p:cTn id="44" dur="1000" fill="hold"/>
                                        <p:tgtEl>
                                          <p:spTgt spid="12"/>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1000" fill="hold"/>
                                        <p:tgtEl>
                                          <p:spTgt spid="13"/>
                                        </p:tgtEl>
                                        <p:attrNameLst>
                                          <p:attrName>ppt_x</p:attrName>
                                        </p:attrNameLst>
                                      </p:cBhvr>
                                      <p:tavLst>
                                        <p:tav tm="0">
                                          <p:val>
                                            <p:strVal val="0-#ppt_w/2"/>
                                          </p:val>
                                        </p:tav>
                                        <p:tav tm="100000">
                                          <p:val>
                                            <p:strVal val="#ppt_x"/>
                                          </p:val>
                                        </p:tav>
                                      </p:tavLst>
                                    </p:anim>
                                    <p:anim calcmode="lin" valueType="num">
                                      <p:cBhvr additive="base">
                                        <p:cTn id="48" dur="1000" fill="hold"/>
                                        <p:tgtEl>
                                          <p:spTgt spid="13"/>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1000" fill="hold"/>
                                        <p:tgtEl>
                                          <p:spTgt spid="14"/>
                                        </p:tgtEl>
                                        <p:attrNameLst>
                                          <p:attrName>ppt_x</p:attrName>
                                        </p:attrNameLst>
                                      </p:cBhvr>
                                      <p:tavLst>
                                        <p:tav tm="0">
                                          <p:val>
                                            <p:strVal val="0-#ppt_w/2"/>
                                          </p:val>
                                        </p:tav>
                                        <p:tav tm="100000">
                                          <p:val>
                                            <p:strVal val="#ppt_x"/>
                                          </p:val>
                                        </p:tav>
                                      </p:tavLst>
                                    </p:anim>
                                    <p:anim calcmode="lin" valueType="num">
                                      <p:cBhvr additive="base">
                                        <p:cTn id="52" dur="1000" fill="hold"/>
                                        <p:tgtEl>
                                          <p:spTgt spid="14"/>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5"/>
                                        </p:tgtEl>
                                        <p:attrNameLst>
                                          <p:attrName>style.visibility</p:attrName>
                                        </p:attrNameLst>
                                      </p:cBhvr>
                                      <p:to>
                                        <p:strVal val="visible"/>
                                      </p:to>
                                    </p:set>
                                    <p:anim calcmode="lin" valueType="num">
                                      <p:cBhvr additive="base">
                                        <p:cTn id="55" dur="1000" fill="hold"/>
                                        <p:tgtEl>
                                          <p:spTgt spid="15"/>
                                        </p:tgtEl>
                                        <p:attrNameLst>
                                          <p:attrName>ppt_x</p:attrName>
                                        </p:attrNameLst>
                                      </p:cBhvr>
                                      <p:tavLst>
                                        <p:tav tm="0">
                                          <p:val>
                                            <p:strVal val="0-#ppt_w/2"/>
                                          </p:val>
                                        </p:tav>
                                        <p:tav tm="100000">
                                          <p:val>
                                            <p:strVal val="#ppt_x"/>
                                          </p:val>
                                        </p:tav>
                                      </p:tavLst>
                                    </p:anim>
                                    <p:anim calcmode="lin" valueType="num">
                                      <p:cBhvr additive="base">
                                        <p:cTn id="56" dur="1000" fill="hold"/>
                                        <p:tgtEl>
                                          <p:spTgt spid="15"/>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6"/>
                                        </p:tgtEl>
                                        <p:attrNameLst>
                                          <p:attrName>style.visibility</p:attrName>
                                        </p:attrNameLst>
                                      </p:cBhvr>
                                      <p:to>
                                        <p:strVal val="visible"/>
                                      </p:to>
                                    </p:set>
                                    <p:anim calcmode="lin" valueType="num">
                                      <p:cBhvr additive="base">
                                        <p:cTn id="59" dur="1000" fill="hold"/>
                                        <p:tgtEl>
                                          <p:spTgt spid="16"/>
                                        </p:tgtEl>
                                        <p:attrNameLst>
                                          <p:attrName>ppt_x</p:attrName>
                                        </p:attrNameLst>
                                      </p:cBhvr>
                                      <p:tavLst>
                                        <p:tav tm="0">
                                          <p:val>
                                            <p:strVal val="0-#ppt_w/2"/>
                                          </p:val>
                                        </p:tav>
                                        <p:tav tm="100000">
                                          <p:val>
                                            <p:strVal val="#ppt_x"/>
                                          </p:val>
                                        </p:tav>
                                      </p:tavLst>
                                    </p:anim>
                                    <p:anim calcmode="lin" valueType="num">
                                      <p:cBhvr additive="base">
                                        <p:cTn id="60" dur="1000" fill="hold"/>
                                        <p:tgtEl>
                                          <p:spTgt spid="16"/>
                                        </p:tgtEl>
                                        <p:attrNameLst>
                                          <p:attrName>ppt_y</p:attrName>
                                        </p:attrNameLst>
                                      </p:cBhvr>
                                      <p:tavLst>
                                        <p:tav tm="0">
                                          <p:val>
                                            <p:strVal val="#ppt_y"/>
                                          </p:val>
                                        </p:tav>
                                        <p:tav tm="100000">
                                          <p:val>
                                            <p:strVal val="#ppt_y"/>
                                          </p:val>
                                        </p:tav>
                                      </p:tavLst>
                                    </p:anim>
                                  </p:childTnLst>
                                </p:cTn>
                              </p:par>
                            </p:childTnLst>
                          </p:cTn>
                        </p:par>
                        <p:par>
                          <p:cTn id="61" fill="hold">
                            <p:stCondLst>
                              <p:cond delay="2000"/>
                            </p:stCondLst>
                            <p:childTnLst>
                              <p:par>
                                <p:cTn id="62" presetID="10" presetClass="entr" presetSubtype="0" fill="hold" nodeType="afterEffect">
                                  <p:stCondLst>
                                    <p:cond delay="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9" grpId="0" animBg="1"/>
      <p:bldP spid="10" grpId="0" animBg="1"/>
      <p:bldP spid="11" grpId="0" animBg="1"/>
      <p:bldP spid="12" grpId="0" animBg="1"/>
      <p:bldP spid="13" grpId="0" animBg="1"/>
      <p:bldP spid="14" grpId="0" animBg="1"/>
      <p:bldP spid="15" grpId="0" animBg="1"/>
      <p:bldP spid="16"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3" cstate="print">
            <a:lum/>
          </a:blip>
          <a:srcRect/>
          <a:stretch>
            <a:fillRect/>
          </a:stretch>
        </a:blipFill>
        <a:effectLst/>
      </p:bgPr>
    </p:bg>
    <p:spTree>
      <p:nvGrpSpPr>
        <p:cNvPr id="1" name=""/>
        <p:cNvGrpSpPr/>
        <p:nvPr/>
      </p:nvGrpSpPr>
      <p:grpSpPr>
        <a:xfrm>
          <a:off x="0" y="0"/>
          <a:ext cx="0" cy="0"/>
          <a:chOff x="0" y="0"/>
          <a:chExt cx="0" cy="0"/>
        </a:xfrm>
      </p:grpSpPr>
      <p:pic>
        <p:nvPicPr>
          <p:cNvPr id="2" name="Picture 3"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a:off x="4357686" y="2143116"/>
            <a:ext cx="4286280" cy="714380"/>
          </a:xfrm>
          <a:prstGeom prst="rect">
            <a:avLst/>
          </a:prstGeom>
          <a:noFill/>
        </p:spPr>
      </p:pic>
      <p:pic>
        <p:nvPicPr>
          <p:cNvPr id="3074" name="Picture 2" descr="G:\ramezan 1390\pic - file\bais\b1.jpg">
            <a:hlinkClick r:id="rId5" action="ppaction://hlinksldjump">
              <a:snd r:embed="rId6" name="thbad.wav"/>
            </a:hlinkClick>
            <a:hlinkHover r:id="" action="ppaction://noaction">
              <a:snd r:embed="rId7" name="0.wav"/>
            </a:hlinkHover>
          </p:cNvPr>
          <p:cNvPicPr>
            <a:picLocks noChangeAspect="1" noChangeArrowheads="1"/>
          </p:cNvPicPr>
          <p:nvPr/>
        </p:nvPicPr>
        <p:blipFill>
          <a:blip r:embed="rId8"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6" name="thbad.wav"/>
            </a:hlinkClick>
            <a:hlinkHover r:id="" action="ppaction://noaction">
              <a:snd r:embed="rId7" name="0.wav"/>
            </a:hlinkHover>
          </p:cNvPr>
          <p:cNvPicPr>
            <a:picLocks noChangeAspect="1" noChangeArrowheads="1"/>
          </p:cNvPicPr>
          <p:nvPr/>
        </p:nvPicPr>
        <p:blipFill>
          <a:blip r:embed="rId9" cstate="print"/>
          <a:srcRect/>
          <a:stretch>
            <a:fillRect/>
          </a:stretch>
        </p:blipFill>
        <p:spPr bwMode="auto">
          <a:xfrm>
            <a:off x="8358214" y="214290"/>
            <a:ext cx="450000" cy="450000"/>
          </a:xfrm>
          <a:prstGeom prst="rect">
            <a:avLst/>
          </a:prstGeom>
          <a:noFill/>
        </p:spPr>
      </p:pic>
      <p:sp>
        <p:nvSpPr>
          <p:cNvPr id="22" name="TextBox 21"/>
          <p:cNvSpPr txBox="1"/>
          <p:nvPr/>
        </p:nvSpPr>
        <p:spPr>
          <a:xfrm>
            <a:off x="3500430" y="285728"/>
            <a:ext cx="2143140" cy="515526"/>
          </a:xfrm>
          <a:prstGeom prst="rect">
            <a:avLst/>
          </a:prstGeom>
          <a:noFill/>
        </p:spPr>
        <p:txBody>
          <a:bodyPr wrap="square" rtlCol="1">
            <a:spAutoFit/>
          </a:bodyPr>
          <a:lstStyle/>
          <a:p>
            <a:pPr algn="ctr">
              <a:lnSpc>
                <a:spcPct val="150000"/>
              </a:lnSpc>
            </a:pPr>
            <a:r>
              <a:rPr lang="fa-IR" sz="2000" b="1" dirty="0" smtClean="0">
                <a:effectLst>
                  <a:glow rad="139700">
                    <a:schemeClr val="accent1">
                      <a:satMod val="175000"/>
                      <a:alpha val="40000"/>
                    </a:schemeClr>
                  </a:glow>
                </a:effectLst>
                <a:cs typeface="B Titr" pitchFamily="2" charset="-78"/>
              </a:rPr>
              <a:t>فصل اوّل : اصول</a:t>
            </a:r>
          </a:p>
        </p:txBody>
      </p:sp>
      <p:sp>
        <p:nvSpPr>
          <p:cNvPr id="14" name="TextBox 13"/>
          <p:cNvSpPr txBox="1"/>
          <p:nvPr/>
        </p:nvSpPr>
        <p:spPr>
          <a:xfrm>
            <a:off x="5953729" y="2263703"/>
            <a:ext cx="1094195" cy="473206"/>
          </a:xfrm>
          <a:prstGeom prst="rect">
            <a:avLst/>
          </a:prstGeom>
          <a:noFill/>
        </p:spPr>
        <p:txBody>
          <a:bodyPr wrap="square" rtlCol="1" anchor="ctr">
            <a:spAutoFit/>
          </a:bodyPr>
          <a:lstStyle/>
          <a:p>
            <a:pPr algn="ctr">
              <a:lnSpc>
                <a:spcPct val="150000"/>
              </a:lnSpc>
            </a:pPr>
            <a:r>
              <a:rPr lang="fa-IR" sz="1600" b="1" dirty="0" smtClean="0">
                <a:effectLst/>
                <a:cs typeface="B Mitra" pitchFamily="2" charset="-78"/>
              </a:rPr>
              <a:t>اصول</a:t>
            </a:r>
            <a:r>
              <a:rPr lang="fa-IR" b="1" dirty="0" smtClean="0">
                <a:effectLst/>
                <a:cs typeface="B Mitra" pitchFamily="2" charset="-78"/>
              </a:rPr>
              <a:t> </a:t>
            </a:r>
            <a:endParaRPr lang="fa-IR" b="1" dirty="0">
              <a:effectLst/>
              <a:cs typeface="B Mitra" pitchFamily="2" charset="-78"/>
            </a:endParaRPr>
          </a:p>
        </p:txBody>
      </p:sp>
      <p:pic>
        <p:nvPicPr>
          <p:cNvPr id="32" name="Picture 3"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a:off x="4357686" y="2857496"/>
            <a:ext cx="4286280" cy="714380"/>
          </a:xfrm>
          <a:prstGeom prst="rect">
            <a:avLst/>
          </a:prstGeom>
          <a:noFill/>
        </p:spPr>
      </p:pic>
      <p:pic>
        <p:nvPicPr>
          <p:cNvPr id="33" name="Picture 3"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a:off x="4357686" y="3571876"/>
            <a:ext cx="4286280" cy="714380"/>
          </a:xfrm>
          <a:prstGeom prst="rect">
            <a:avLst/>
          </a:prstGeom>
          <a:noFill/>
        </p:spPr>
      </p:pic>
      <p:pic>
        <p:nvPicPr>
          <p:cNvPr id="34" name="Picture 3"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a:off x="4357686" y="4286256"/>
            <a:ext cx="4286280" cy="714380"/>
          </a:xfrm>
          <a:prstGeom prst="rect">
            <a:avLst/>
          </a:prstGeom>
          <a:noFill/>
        </p:spPr>
      </p:pic>
      <p:pic>
        <p:nvPicPr>
          <p:cNvPr id="35" name="Picture 3"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a:off x="571472" y="2500306"/>
            <a:ext cx="4286280" cy="714380"/>
          </a:xfrm>
          <a:prstGeom prst="rect">
            <a:avLst/>
          </a:prstGeom>
          <a:noFill/>
        </p:spPr>
      </p:pic>
      <p:pic>
        <p:nvPicPr>
          <p:cNvPr id="37" name="Picture 3"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a:off x="571472" y="3214686"/>
            <a:ext cx="4286280" cy="714380"/>
          </a:xfrm>
          <a:prstGeom prst="rect">
            <a:avLst/>
          </a:prstGeom>
          <a:noFill/>
        </p:spPr>
      </p:pic>
      <p:pic>
        <p:nvPicPr>
          <p:cNvPr id="38" name="Picture 3"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a:off x="571472" y="3929066"/>
            <a:ext cx="4286280" cy="714380"/>
          </a:xfrm>
          <a:prstGeom prst="rect">
            <a:avLst/>
          </a:prstGeom>
          <a:noFill/>
        </p:spPr>
      </p:pic>
      <p:pic>
        <p:nvPicPr>
          <p:cNvPr id="39" name="Picture 3"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a:off x="571472" y="4643446"/>
            <a:ext cx="4286280" cy="714380"/>
          </a:xfrm>
          <a:prstGeom prst="rect">
            <a:avLst/>
          </a:prstGeom>
          <a:noFill/>
        </p:spPr>
      </p:pic>
      <p:sp>
        <p:nvSpPr>
          <p:cNvPr id="40" name="TextBox 39"/>
          <p:cNvSpPr txBox="1"/>
          <p:nvPr/>
        </p:nvSpPr>
        <p:spPr>
          <a:xfrm>
            <a:off x="4750596" y="2983854"/>
            <a:ext cx="3500461" cy="430887"/>
          </a:xfrm>
          <a:prstGeom prst="rect">
            <a:avLst/>
          </a:prstGeom>
          <a:noFill/>
        </p:spPr>
        <p:txBody>
          <a:bodyPr wrap="square" rtlCol="1" anchor="ctr">
            <a:spAutoFit/>
          </a:bodyPr>
          <a:lstStyle/>
          <a:p>
            <a:pPr algn="ctr">
              <a:lnSpc>
                <a:spcPct val="150000"/>
              </a:lnSpc>
            </a:pPr>
            <a:r>
              <a:rPr lang="ar-SA" sz="1600" b="1" dirty="0" smtClean="0">
                <a:effectLst/>
                <a:cs typeface="B Mitra" pitchFamily="2" charset="-78"/>
              </a:rPr>
              <a:t>اصل</a:t>
            </a:r>
            <a:r>
              <a:rPr lang="fa-IR" sz="1600" b="1" dirty="0" smtClean="0">
                <a:effectLst/>
                <a:cs typeface="B Mitra" pitchFamily="2" charset="-78"/>
              </a:rPr>
              <a:t> </a:t>
            </a:r>
            <a:r>
              <a:rPr lang="ar-SA" sz="1600" b="1" dirty="0" smtClean="0">
                <a:effectLst/>
                <a:cs typeface="B Mitra" pitchFamily="2" charset="-78"/>
              </a:rPr>
              <a:t>اوّل</a:t>
            </a:r>
            <a:r>
              <a:rPr lang="en-US" sz="1600" b="1" dirty="0" smtClean="0">
                <a:effectLst/>
                <a:cs typeface="B Mitra" pitchFamily="2" charset="-78"/>
              </a:rPr>
              <a:t> :</a:t>
            </a:r>
            <a:r>
              <a:rPr lang="ar-SA" sz="1600" b="1" dirty="0" smtClean="0">
                <a:effectLst/>
                <a:cs typeface="B Mitra" pitchFamily="2" charset="-78"/>
              </a:rPr>
              <a:t>استمداد</a:t>
            </a:r>
            <a:r>
              <a:rPr lang="en-US" sz="1600" b="1" dirty="0" smtClean="0">
                <a:effectLst/>
                <a:cs typeface="B Mitra" pitchFamily="2" charset="-78"/>
              </a:rPr>
              <a:t> </a:t>
            </a:r>
            <a:r>
              <a:rPr lang="ar-SA" sz="1600" b="1" dirty="0" smtClean="0">
                <a:effectLst/>
                <a:cs typeface="B Mitra" pitchFamily="2" charset="-78"/>
              </a:rPr>
              <a:t>ازخدا</a:t>
            </a:r>
            <a:r>
              <a:rPr lang="en-US" sz="1600" b="1" dirty="0" smtClean="0">
                <a:effectLst/>
                <a:cs typeface="B Mitra" pitchFamily="2" charset="-78"/>
              </a:rPr>
              <a:t> </a:t>
            </a:r>
            <a:r>
              <a:rPr lang="ar-SA" sz="1600" b="1" dirty="0" smtClean="0">
                <a:effectLst/>
                <a:cs typeface="B Mitra" pitchFamily="2" charset="-78"/>
              </a:rPr>
              <a:t>و</a:t>
            </a:r>
            <a:r>
              <a:rPr lang="fa-IR" sz="1600" b="1" dirty="0" smtClean="0">
                <a:effectLst/>
                <a:cs typeface="B Mitra" pitchFamily="2" charset="-78"/>
              </a:rPr>
              <a:t> ت</a:t>
            </a:r>
            <a:r>
              <a:rPr lang="ar-SA" sz="1600" b="1" dirty="0" smtClean="0">
                <a:effectLst/>
                <a:cs typeface="B Mitra" pitchFamily="2" charset="-78"/>
              </a:rPr>
              <a:t>وسّل</a:t>
            </a:r>
            <a:r>
              <a:rPr lang="en-US" sz="1600" b="1" dirty="0" smtClean="0">
                <a:effectLst/>
                <a:cs typeface="B Mitra" pitchFamily="2" charset="-78"/>
              </a:rPr>
              <a:t> </a:t>
            </a:r>
            <a:r>
              <a:rPr lang="ar-SA" sz="1600" b="1" dirty="0" smtClean="0">
                <a:effectLst/>
                <a:cs typeface="B Mitra" pitchFamily="2" charset="-78"/>
              </a:rPr>
              <a:t>به</a:t>
            </a:r>
            <a:r>
              <a:rPr lang="en-US" sz="1600" b="1" dirty="0" smtClean="0">
                <a:effectLst/>
                <a:cs typeface="B Mitra" pitchFamily="2" charset="-78"/>
              </a:rPr>
              <a:t> </a:t>
            </a:r>
            <a:r>
              <a:rPr lang="ar-SA" sz="1600" b="1" dirty="0" smtClean="0">
                <a:effectLst/>
                <a:cs typeface="B Mitra" pitchFamily="2" charset="-78"/>
              </a:rPr>
              <a:t>اهل‌بی</a:t>
            </a:r>
            <a:r>
              <a:rPr lang="fa-IR" sz="1600" b="1" dirty="0" smtClean="0">
                <a:effectLst/>
                <a:cs typeface="B Mitra" pitchFamily="2" charset="-78"/>
              </a:rPr>
              <a:t>ت(ع)</a:t>
            </a:r>
            <a:endParaRPr lang="fa-IR" sz="1600" b="1" dirty="0">
              <a:effectLst/>
              <a:cs typeface="B Mitra" pitchFamily="2" charset="-78"/>
            </a:endParaRPr>
          </a:p>
        </p:txBody>
      </p:sp>
      <p:sp>
        <p:nvSpPr>
          <p:cNvPr id="41" name="TextBox 40"/>
          <p:cNvSpPr txBox="1"/>
          <p:nvPr/>
        </p:nvSpPr>
        <p:spPr>
          <a:xfrm>
            <a:off x="5179223" y="3698234"/>
            <a:ext cx="2643206" cy="430887"/>
          </a:xfrm>
          <a:prstGeom prst="rect">
            <a:avLst/>
          </a:prstGeom>
          <a:noFill/>
        </p:spPr>
        <p:txBody>
          <a:bodyPr wrap="square" rtlCol="1" anchor="ctr">
            <a:spAutoFit/>
          </a:bodyPr>
          <a:lstStyle/>
          <a:p>
            <a:pPr algn="ctr">
              <a:lnSpc>
                <a:spcPct val="150000"/>
              </a:lnSpc>
            </a:pPr>
            <a:r>
              <a:rPr lang="ar-SA" sz="1600" b="1" dirty="0" smtClean="0">
                <a:effectLst/>
                <a:cs typeface="B Mitra" pitchFamily="2" charset="-78"/>
              </a:rPr>
              <a:t>اصل</a:t>
            </a:r>
            <a:r>
              <a:rPr lang="fa-IR" sz="1600" b="1" dirty="0" smtClean="0">
                <a:effectLst/>
                <a:cs typeface="B Mitra" pitchFamily="2" charset="-78"/>
              </a:rPr>
              <a:t> دوم : شناخت مخاطب</a:t>
            </a:r>
            <a:endParaRPr lang="fa-IR" sz="1600" b="1" dirty="0">
              <a:effectLst/>
              <a:cs typeface="B Mitra" pitchFamily="2" charset="-78"/>
            </a:endParaRPr>
          </a:p>
        </p:txBody>
      </p:sp>
      <p:sp>
        <p:nvSpPr>
          <p:cNvPr id="42" name="TextBox 41"/>
          <p:cNvSpPr txBox="1"/>
          <p:nvPr/>
        </p:nvSpPr>
        <p:spPr>
          <a:xfrm>
            <a:off x="4929190" y="4412614"/>
            <a:ext cx="3143272" cy="430887"/>
          </a:xfrm>
          <a:prstGeom prst="rect">
            <a:avLst/>
          </a:prstGeom>
          <a:noFill/>
        </p:spPr>
        <p:txBody>
          <a:bodyPr wrap="square" rtlCol="1" anchor="ctr">
            <a:spAutoFit/>
          </a:bodyPr>
          <a:lstStyle/>
          <a:p>
            <a:pPr algn="ctr">
              <a:lnSpc>
                <a:spcPct val="150000"/>
              </a:lnSpc>
            </a:pPr>
            <a:r>
              <a:rPr lang="ar-SA" sz="1600" b="1" dirty="0" smtClean="0">
                <a:effectLst/>
                <a:cs typeface="B Mitra" pitchFamily="2" charset="-78"/>
              </a:rPr>
              <a:t>اصل</a:t>
            </a:r>
            <a:r>
              <a:rPr lang="fa-IR" sz="1600" b="1" dirty="0" smtClean="0">
                <a:effectLst/>
                <a:cs typeface="B Mitra" pitchFamily="2" charset="-78"/>
              </a:rPr>
              <a:t> سوم : توانایی ها و تفاوت های فردی</a:t>
            </a:r>
            <a:endParaRPr lang="fa-IR" sz="1600" b="1" dirty="0">
              <a:effectLst/>
              <a:cs typeface="B Mitra" pitchFamily="2" charset="-78"/>
            </a:endParaRPr>
          </a:p>
        </p:txBody>
      </p:sp>
      <p:sp>
        <p:nvSpPr>
          <p:cNvPr id="43" name="TextBox 42"/>
          <p:cNvSpPr txBox="1"/>
          <p:nvPr/>
        </p:nvSpPr>
        <p:spPr>
          <a:xfrm>
            <a:off x="1393009" y="2642053"/>
            <a:ext cx="2643206" cy="430887"/>
          </a:xfrm>
          <a:prstGeom prst="rect">
            <a:avLst/>
          </a:prstGeom>
          <a:noFill/>
        </p:spPr>
        <p:txBody>
          <a:bodyPr wrap="square" rtlCol="1" anchor="ctr">
            <a:spAutoFit/>
          </a:bodyPr>
          <a:lstStyle/>
          <a:p>
            <a:pPr algn="ctr">
              <a:lnSpc>
                <a:spcPct val="150000"/>
              </a:lnSpc>
            </a:pPr>
            <a:r>
              <a:rPr lang="ar-SA" sz="1600" b="1" dirty="0" smtClean="0">
                <a:effectLst/>
                <a:cs typeface="B Mitra" pitchFamily="2" charset="-78"/>
              </a:rPr>
              <a:t>اصل</a:t>
            </a:r>
            <a:r>
              <a:rPr lang="fa-IR" sz="1600" b="1" dirty="0" smtClean="0">
                <a:effectLst/>
                <a:cs typeface="B Mitra" pitchFamily="2" charset="-78"/>
              </a:rPr>
              <a:t> چهارم : ایجاد ارتباط</a:t>
            </a:r>
            <a:endParaRPr lang="fa-IR" sz="1600" b="1" dirty="0">
              <a:effectLst/>
              <a:cs typeface="B Mitra" pitchFamily="2" charset="-78"/>
            </a:endParaRPr>
          </a:p>
        </p:txBody>
      </p:sp>
      <p:sp>
        <p:nvSpPr>
          <p:cNvPr id="44" name="TextBox 43"/>
          <p:cNvSpPr txBox="1"/>
          <p:nvPr/>
        </p:nvSpPr>
        <p:spPr>
          <a:xfrm>
            <a:off x="1393009" y="3356433"/>
            <a:ext cx="2643206" cy="430887"/>
          </a:xfrm>
          <a:prstGeom prst="rect">
            <a:avLst/>
          </a:prstGeom>
          <a:noFill/>
        </p:spPr>
        <p:txBody>
          <a:bodyPr wrap="square" rtlCol="1" anchor="ctr">
            <a:spAutoFit/>
          </a:bodyPr>
          <a:lstStyle/>
          <a:p>
            <a:pPr algn="ctr">
              <a:lnSpc>
                <a:spcPct val="150000"/>
              </a:lnSpc>
            </a:pPr>
            <a:r>
              <a:rPr lang="ar-SA" sz="1600" b="1" dirty="0" smtClean="0">
                <a:effectLst/>
                <a:cs typeface="B Mitra" pitchFamily="2" charset="-78"/>
              </a:rPr>
              <a:t>اصل</a:t>
            </a:r>
            <a:r>
              <a:rPr lang="fa-IR" sz="1600" b="1" dirty="0" smtClean="0">
                <a:effectLst/>
                <a:cs typeface="B Mitra" pitchFamily="2" charset="-78"/>
              </a:rPr>
              <a:t> پنجم : اصل ایجاد مقبولیت</a:t>
            </a:r>
            <a:endParaRPr lang="fa-IR" sz="1600" b="1" dirty="0">
              <a:effectLst/>
              <a:cs typeface="B Mitra" pitchFamily="2" charset="-78"/>
            </a:endParaRPr>
          </a:p>
        </p:txBody>
      </p:sp>
      <p:sp>
        <p:nvSpPr>
          <p:cNvPr id="45" name="TextBox 44"/>
          <p:cNvSpPr txBox="1"/>
          <p:nvPr/>
        </p:nvSpPr>
        <p:spPr>
          <a:xfrm>
            <a:off x="1393009" y="4070813"/>
            <a:ext cx="2643206" cy="430887"/>
          </a:xfrm>
          <a:prstGeom prst="rect">
            <a:avLst/>
          </a:prstGeom>
          <a:noFill/>
        </p:spPr>
        <p:txBody>
          <a:bodyPr wrap="square" rtlCol="1" anchor="ctr">
            <a:spAutoFit/>
          </a:bodyPr>
          <a:lstStyle/>
          <a:p>
            <a:pPr algn="ctr">
              <a:lnSpc>
                <a:spcPct val="150000"/>
              </a:lnSpc>
            </a:pPr>
            <a:r>
              <a:rPr lang="ar-SA" sz="1600" b="1" dirty="0" smtClean="0">
                <a:effectLst/>
                <a:cs typeface="B Mitra" pitchFamily="2" charset="-78"/>
              </a:rPr>
              <a:t>اصل</a:t>
            </a:r>
            <a:r>
              <a:rPr lang="fa-IR" sz="1600" b="1" dirty="0" smtClean="0">
                <a:effectLst/>
                <a:cs typeface="B Mitra" pitchFamily="2" charset="-78"/>
              </a:rPr>
              <a:t> ششم : ایجاد محبوبیت</a:t>
            </a:r>
            <a:endParaRPr lang="fa-IR" sz="1600" b="1" dirty="0">
              <a:effectLst/>
              <a:cs typeface="B Mitra" pitchFamily="2" charset="-78"/>
            </a:endParaRPr>
          </a:p>
        </p:txBody>
      </p:sp>
      <p:sp>
        <p:nvSpPr>
          <p:cNvPr id="46" name="TextBox 45">
            <a:hlinkClick r:id="rId10" action="ppaction://hlinksldjump">
              <a:snd r:embed="rId6" name="thbad.wav"/>
            </a:hlinkClick>
            <a:hlinkHover r:id="" action="ppaction://noaction">
              <a:snd r:embed="rId7" name="0.wav"/>
            </a:hlinkHover>
          </p:cNvPr>
          <p:cNvSpPr txBox="1"/>
          <p:nvPr/>
        </p:nvSpPr>
        <p:spPr>
          <a:xfrm>
            <a:off x="1393009" y="4785193"/>
            <a:ext cx="2643206" cy="430887"/>
          </a:xfrm>
          <a:prstGeom prst="rect">
            <a:avLst/>
          </a:prstGeom>
          <a:noFill/>
        </p:spPr>
        <p:txBody>
          <a:bodyPr wrap="square" rtlCol="1" anchor="ctr">
            <a:spAutoFit/>
          </a:bodyPr>
          <a:lstStyle/>
          <a:p>
            <a:pPr algn="ctr">
              <a:lnSpc>
                <a:spcPct val="150000"/>
              </a:lnSpc>
            </a:pPr>
            <a:r>
              <a:rPr lang="ar-SA" sz="1600" b="1" dirty="0" smtClean="0">
                <a:effectLst>
                  <a:glow rad="101600">
                    <a:schemeClr val="accent3">
                      <a:satMod val="175000"/>
                      <a:alpha val="40000"/>
                    </a:schemeClr>
                  </a:glow>
                </a:effectLst>
                <a:cs typeface="B Mitra" pitchFamily="2" charset="-78"/>
              </a:rPr>
              <a:t>اصل</a:t>
            </a:r>
            <a:r>
              <a:rPr lang="fa-IR" sz="1600" b="1" dirty="0" smtClean="0">
                <a:effectLst>
                  <a:glow rad="101600">
                    <a:schemeClr val="accent3">
                      <a:satMod val="175000"/>
                      <a:alpha val="40000"/>
                    </a:schemeClr>
                  </a:glow>
                </a:effectLst>
                <a:cs typeface="B Mitra" pitchFamily="2" charset="-78"/>
              </a:rPr>
              <a:t> هفتم : تاثیرگذاری بر مخاطب</a:t>
            </a:r>
            <a:endParaRPr lang="fa-IR" sz="1600" b="1" dirty="0">
              <a:effectLst>
                <a:glow rad="101600">
                  <a:schemeClr val="accent3">
                    <a:satMod val="175000"/>
                    <a:alpha val="40000"/>
                  </a:schemeClr>
                </a:glow>
              </a:effectLst>
              <a:cs typeface="B Mitra" pitchFamily="2" charset="-78"/>
            </a:endParaRPr>
          </a:p>
        </p:txBody>
      </p:sp>
      <p:sp>
        <p:nvSpPr>
          <p:cNvPr id="21" name="TextBox 20"/>
          <p:cNvSpPr txBox="1"/>
          <p:nvPr/>
        </p:nvSpPr>
        <p:spPr>
          <a:xfrm>
            <a:off x="3089662" y="1071546"/>
            <a:ext cx="2964677" cy="461665"/>
          </a:xfrm>
          <a:prstGeom prst="rect">
            <a:avLst/>
          </a:prstGeom>
          <a:noFill/>
        </p:spPr>
        <p:txBody>
          <a:bodyPr wrap="square" rtlCol="1">
            <a:spAutoFit/>
          </a:bodyPr>
          <a:lstStyle/>
          <a:p>
            <a:pPr algn="ctr"/>
            <a:r>
              <a:rPr lang="fa-IR" sz="2400" b="1" dirty="0" smtClean="0">
                <a:effectLst>
                  <a:glow rad="139700">
                    <a:schemeClr val="accent3">
                      <a:satMod val="175000"/>
                      <a:alpha val="40000"/>
                    </a:schemeClr>
                  </a:glow>
                </a:effectLst>
                <a:cs typeface="B Titr" pitchFamily="2" charset="-78"/>
              </a:rPr>
              <a:t>جلسه ششم</a:t>
            </a:r>
            <a:endParaRPr lang="fa-IR" sz="2400" b="1" dirty="0">
              <a:effectLst>
                <a:glow rad="139700">
                  <a:schemeClr val="accent3">
                    <a:satMod val="175000"/>
                    <a:alpha val="40000"/>
                  </a:schemeClr>
                </a:glow>
              </a:effectLst>
              <a:cs typeface="B Titr" pitchFamily="2" charset="-78"/>
            </a:endParaRPr>
          </a:p>
        </p:txBody>
      </p:sp>
    </p:spTree>
  </p:cSld>
  <p:clrMapOvr>
    <a:masterClrMapping/>
  </p:clrMapOvr>
  <p:transition advClick="0">
    <p:sndAc>
      <p:stSnd>
        <p:snd r:embed="rId2" name="W8.WAV"/>
      </p:stSnd>
    </p:sndAc>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0" presetClass="entr" presetSubtype="0" fill="hold" grpId="0" nodeType="afterEffect">
                                  <p:stCondLst>
                                    <p:cond delay="0"/>
                                  </p:stCondLst>
                                  <p:iterate type="lt">
                                    <p:tmPct val="10000"/>
                                  </p:iterate>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anim calcmode="lin" valueType="num">
                                      <p:cBhvr>
                                        <p:cTn id="8" dur="500" fill="hold"/>
                                        <p:tgtEl>
                                          <p:spTgt spid="22"/>
                                        </p:tgtEl>
                                        <p:attrNameLst>
                                          <p:attrName>ppt_x</p:attrName>
                                        </p:attrNameLst>
                                      </p:cBhvr>
                                      <p:tavLst>
                                        <p:tav tm="0">
                                          <p:val>
                                            <p:strVal val="#ppt_x-.1"/>
                                          </p:val>
                                        </p:tav>
                                        <p:tav tm="100000">
                                          <p:val>
                                            <p:strVal val="#ppt_x"/>
                                          </p:val>
                                        </p:tav>
                                      </p:tavLst>
                                    </p:anim>
                                    <p:anim calcmode="lin" valueType="num">
                                      <p:cBhvr>
                                        <p:cTn id="9" dur="500" fill="hold"/>
                                        <p:tgtEl>
                                          <p:spTgt spid="22"/>
                                        </p:tgtEl>
                                        <p:attrNameLst>
                                          <p:attrName>ppt_y</p:attrName>
                                        </p:attrNameLst>
                                      </p:cBhvr>
                                      <p:tavLst>
                                        <p:tav tm="0">
                                          <p:val>
                                            <p:strVal val="#ppt_y"/>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fade">
                                      <p:cBhvr>
                                        <p:cTn id="12" dur="1000"/>
                                        <p:tgtEl>
                                          <p:spTgt spid="21"/>
                                        </p:tgtEl>
                                      </p:cBhvr>
                                    </p:animEffect>
                                    <p:anim calcmode="lin" valueType="num">
                                      <p:cBhvr>
                                        <p:cTn id="13" dur="1000" fill="hold"/>
                                        <p:tgtEl>
                                          <p:spTgt spid="21"/>
                                        </p:tgtEl>
                                        <p:attrNameLst>
                                          <p:attrName>ppt_x</p:attrName>
                                        </p:attrNameLst>
                                      </p:cBhvr>
                                      <p:tavLst>
                                        <p:tav tm="0">
                                          <p:val>
                                            <p:strVal val="#ppt_x"/>
                                          </p:val>
                                        </p:tav>
                                        <p:tav tm="100000">
                                          <p:val>
                                            <p:strVal val="#ppt_x"/>
                                          </p:val>
                                        </p:tav>
                                      </p:tavLst>
                                    </p:anim>
                                    <p:anim calcmode="lin" valueType="num">
                                      <p:cBhvr>
                                        <p:cTn id="14" dur="1000" fill="hold"/>
                                        <p:tgtEl>
                                          <p:spTgt spid="21"/>
                                        </p:tgtEl>
                                        <p:attrNameLst>
                                          <p:attrName>ppt_y</p:attrName>
                                        </p:attrNameLst>
                                      </p:cBhvr>
                                      <p:tavLst>
                                        <p:tav tm="0">
                                          <p:val>
                                            <p:strVal val="#ppt_y+.1"/>
                                          </p:val>
                                        </p:tav>
                                        <p:tav tm="100000">
                                          <p:val>
                                            <p:strVal val="#ppt_y"/>
                                          </p:val>
                                        </p:tav>
                                      </p:tavLst>
                                    </p:anim>
                                  </p:childTnLst>
                                </p:cTn>
                              </p:par>
                            </p:childTnLst>
                          </p:cTn>
                        </p:par>
                        <p:par>
                          <p:cTn id="15" fill="hold">
                            <p:stCondLst>
                              <p:cond delay="1050"/>
                            </p:stCondLst>
                            <p:childTnLst>
                              <p:par>
                                <p:cTn id="16" presetID="42" presetClass="entr" presetSubtype="0" fill="hold" nodeType="afterEffect">
                                  <p:stCondLst>
                                    <p:cond delay="0"/>
                                  </p:stCondLst>
                                  <p:childTnLst>
                                    <p:set>
                                      <p:cBhvr>
                                        <p:cTn id="17" dur="1" fill="hold">
                                          <p:stCondLst>
                                            <p:cond delay="0"/>
                                          </p:stCondLst>
                                        </p:cTn>
                                        <p:tgtEl>
                                          <p:spTgt spid="39"/>
                                        </p:tgtEl>
                                        <p:attrNameLst>
                                          <p:attrName>style.visibility</p:attrName>
                                        </p:attrNameLst>
                                      </p:cBhvr>
                                      <p:to>
                                        <p:strVal val="visible"/>
                                      </p:to>
                                    </p:set>
                                    <p:animEffect transition="in" filter="fade">
                                      <p:cBhvr>
                                        <p:cTn id="18" dur="1000"/>
                                        <p:tgtEl>
                                          <p:spTgt spid="39"/>
                                        </p:tgtEl>
                                      </p:cBhvr>
                                    </p:animEffect>
                                    <p:anim calcmode="lin" valueType="num">
                                      <p:cBhvr>
                                        <p:cTn id="19" dur="1000" fill="hold"/>
                                        <p:tgtEl>
                                          <p:spTgt spid="39"/>
                                        </p:tgtEl>
                                        <p:attrNameLst>
                                          <p:attrName>ppt_x</p:attrName>
                                        </p:attrNameLst>
                                      </p:cBhvr>
                                      <p:tavLst>
                                        <p:tav tm="0">
                                          <p:val>
                                            <p:strVal val="#ppt_x"/>
                                          </p:val>
                                        </p:tav>
                                        <p:tav tm="100000">
                                          <p:val>
                                            <p:strVal val="#ppt_x"/>
                                          </p:val>
                                        </p:tav>
                                      </p:tavLst>
                                    </p:anim>
                                    <p:anim calcmode="lin" valueType="num">
                                      <p:cBhvr>
                                        <p:cTn id="20" dur="1000" fill="hold"/>
                                        <p:tgtEl>
                                          <p:spTgt spid="39"/>
                                        </p:tgtEl>
                                        <p:attrNameLst>
                                          <p:attrName>ppt_y</p:attrName>
                                        </p:attrNameLst>
                                      </p:cBhvr>
                                      <p:tavLst>
                                        <p:tav tm="0">
                                          <p:val>
                                            <p:strVal val="#ppt_y+.1"/>
                                          </p:val>
                                        </p:tav>
                                        <p:tav tm="100000">
                                          <p:val>
                                            <p:strVal val="#ppt_y"/>
                                          </p:val>
                                        </p:tav>
                                      </p:tavLst>
                                    </p:anim>
                                  </p:childTnLst>
                                </p:cTn>
                              </p:par>
                            </p:childTnLst>
                          </p:cTn>
                        </p:par>
                        <p:par>
                          <p:cTn id="21" fill="hold">
                            <p:stCondLst>
                              <p:cond delay="2050"/>
                            </p:stCondLst>
                            <p:childTnLst>
                              <p:par>
                                <p:cTn id="22" presetID="10" presetClass="entr" presetSubtype="0" fill="hold" grpId="0" nodeType="afterEffect">
                                  <p:stCondLst>
                                    <p:cond delay="0"/>
                                  </p:stCondLst>
                                  <p:childTnLst>
                                    <p:set>
                                      <p:cBhvr>
                                        <p:cTn id="23" dur="1" fill="hold">
                                          <p:stCondLst>
                                            <p:cond delay="0"/>
                                          </p:stCondLst>
                                        </p:cTn>
                                        <p:tgtEl>
                                          <p:spTgt spid="46"/>
                                        </p:tgtEl>
                                        <p:attrNameLst>
                                          <p:attrName>style.visibility</p:attrName>
                                        </p:attrNameLst>
                                      </p:cBhvr>
                                      <p:to>
                                        <p:strVal val="visible"/>
                                      </p:to>
                                    </p:set>
                                    <p:animEffect transition="in" filter="fade">
                                      <p:cBhvr>
                                        <p:cTn id="24" dur="1000"/>
                                        <p:tgtEl>
                                          <p:spTgt spid="46"/>
                                        </p:tgtEl>
                                      </p:cBhvr>
                                    </p:animEffect>
                                  </p:childTnLst>
                                </p:cTn>
                              </p:par>
                            </p:childTnLst>
                          </p:cTn>
                        </p:par>
                        <p:par>
                          <p:cTn id="25" fill="hold">
                            <p:stCondLst>
                              <p:cond delay="3050"/>
                            </p:stCondLst>
                            <p:childTnLst>
                              <p:par>
                                <p:cTn id="26" presetID="53" presetClass="entr" presetSubtype="0" fill="hold" nodeType="afterEffect">
                                  <p:stCondLst>
                                    <p:cond delay="0"/>
                                  </p:stCondLst>
                                  <p:childTnLst>
                                    <p:set>
                                      <p:cBhvr>
                                        <p:cTn id="27" dur="1" fill="hold">
                                          <p:stCondLst>
                                            <p:cond delay="0"/>
                                          </p:stCondLst>
                                        </p:cTn>
                                        <p:tgtEl>
                                          <p:spTgt spid="26"/>
                                        </p:tgtEl>
                                        <p:attrNameLst>
                                          <p:attrName>style.visibility</p:attrName>
                                        </p:attrNameLst>
                                      </p:cBhvr>
                                      <p:to>
                                        <p:strVal val="visible"/>
                                      </p:to>
                                    </p:set>
                                    <p:anim calcmode="lin" valueType="num">
                                      <p:cBhvr>
                                        <p:cTn id="28" dur="1000" fill="hold"/>
                                        <p:tgtEl>
                                          <p:spTgt spid="26"/>
                                        </p:tgtEl>
                                        <p:attrNameLst>
                                          <p:attrName>ppt_w</p:attrName>
                                        </p:attrNameLst>
                                      </p:cBhvr>
                                      <p:tavLst>
                                        <p:tav tm="0">
                                          <p:val>
                                            <p:fltVal val="0"/>
                                          </p:val>
                                        </p:tav>
                                        <p:tav tm="100000">
                                          <p:val>
                                            <p:strVal val="#ppt_w"/>
                                          </p:val>
                                        </p:tav>
                                      </p:tavLst>
                                    </p:anim>
                                    <p:anim calcmode="lin" valueType="num">
                                      <p:cBhvr>
                                        <p:cTn id="29" dur="1000" fill="hold"/>
                                        <p:tgtEl>
                                          <p:spTgt spid="26"/>
                                        </p:tgtEl>
                                        <p:attrNameLst>
                                          <p:attrName>ppt_h</p:attrName>
                                        </p:attrNameLst>
                                      </p:cBhvr>
                                      <p:tavLst>
                                        <p:tav tm="0">
                                          <p:val>
                                            <p:fltVal val="0"/>
                                          </p:val>
                                        </p:tav>
                                        <p:tav tm="100000">
                                          <p:val>
                                            <p:strVal val="#ppt_h"/>
                                          </p:val>
                                        </p:tav>
                                      </p:tavLst>
                                    </p:anim>
                                    <p:animEffect transition="in" filter="fade">
                                      <p:cBhvr>
                                        <p:cTn id="30" dur="1000"/>
                                        <p:tgtEl>
                                          <p:spTgt spid="26"/>
                                        </p:tgtEl>
                                      </p:cBhvr>
                                    </p:animEffect>
                                  </p:childTnLst>
                                </p:cTn>
                              </p:par>
                            </p:childTnLst>
                          </p:cTn>
                        </p:par>
                        <p:par>
                          <p:cTn id="31" fill="hold">
                            <p:stCondLst>
                              <p:cond delay="4050"/>
                            </p:stCondLst>
                            <p:childTnLst>
                              <p:par>
                                <p:cTn id="32" presetID="53" presetClass="entr" presetSubtype="0" fill="hold" nodeType="afterEffect">
                                  <p:stCondLst>
                                    <p:cond delay="0"/>
                                  </p:stCondLst>
                                  <p:childTnLst>
                                    <p:set>
                                      <p:cBhvr>
                                        <p:cTn id="33" dur="1" fill="hold">
                                          <p:stCondLst>
                                            <p:cond delay="0"/>
                                          </p:stCondLst>
                                        </p:cTn>
                                        <p:tgtEl>
                                          <p:spTgt spid="3074"/>
                                        </p:tgtEl>
                                        <p:attrNameLst>
                                          <p:attrName>style.visibility</p:attrName>
                                        </p:attrNameLst>
                                      </p:cBhvr>
                                      <p:to>
                                        <p:strVal val="visible"/>
                                      </p:to>
                                    </p:set>
                                    <p:anim calcmode="lin" valueType="num">
                                      <p:cBhvr>
                                        <p:cTn id="34" dur="1000" fill="hold"/>
                                        <p:tgtEl>
                                          <p:spTgt spid="3074"/>
                                        </p:tgtEl>
                                        <p:attrNameLst>
                                          <p:attrName>ppt_w</p:attrName>
                                        </p:attrNameLst>
                                      </p:cBhvr>
                                      <p:tavLst>
                                        <p:tav tm="0">
                                          <p:val>
                                            <p:fltVal val="0"/>
                                          </p:val>
                                        </p:tav>
                                        <p:tav tm="100000">
                                          <p:val>
                                            <p:strVal val="#ppt_w"/>
                                          </p:val>
                                        </p:tav>
                                      </p:tavLst>
                                    </p:anim>
                                    <p:anim calcmode="lin" valueType="num">
                                      <p:cBhvr>
                                        <p:cTn id="35" dur="1000" fill="hold"/>
                                        <p:tgtEl>
                                          <p:spTgt spid="3074"/>
                                        </p:tgtEl>
                                        <p:attrNameLst>
                                          <p:attrName>ppt_h</p:attrName>
                                        </p:attrNameLst>
                                      </p:cBhvr>
                                      <p:tavLst>
                                        <p:tav tm="0">
                                          <p:val>
                                            <p:fltVal val="0"/>
                                          </p:val>
                                        </p:tav>
                                        <p:tav tm="100000">
                                          <p:val>
                                            <p:strVal val="#ppt_h"/>
                                          </p:val>
                                        </p:tav>
                                      </p:tavLst>
                                    </p:anim>
                                    <p:animEffect transition="in" filter="fade">
                                      <p:cBhvr>
                                        <p:cTn id="36" dur="1000"/>
                                        <p:tgtEl>
                                          <p:spTgt spid="3074"/>
                                        </p:tgtEl>
                                      </p:cBhvr>
                                    </p:animEffect>
                                  </p:childTnLst>
                                </p:cTn>
                              </p:par>
                              <p:par>
                                <p:cTn id="37" presetID="10" presetClass="entr" presetSubtype="0" fill="hold" nodeType="with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fade">
                                      <p:cBhvr>
                                        <p:cTn id="39" dur="2000"/>
                                        <p:tgtEl>
                                          <p:spTgt spid="2"/>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fade">
                                      <p:cBhvr>
                                        <p:cTn id="42" dur="2000"/>
                                        <p:tgtEl>
                                          <p:spTgt spid="14"/>
                                        </p:tgtEl>
                                      </p:cBhvr>
                                    </p:animEffect>
                                  </p:childTnLst>
                                </p:cTn>
                              </p:par>
                              <p:par>
                                <p:cTn id="43" presetID="10" presetClass="entr" presetSubtype="0" fill="hold" nodeType="withEffect">
                                  <p:stCondLst>
                                    <p:cond delay="0"/>
                                  </p:stCondLst>
                                  <p:childTnLst>
                                    <p:set>
                                      <p:cBhvr>
                                        <p:cTn id="44" dur="1" fill="hold">
                                          <p:stCondLst>
                                            <p:cond delay="0"/>
                                          </p:stCondLst>
                                        </p:cTn>
                                        <p:tgtEl>
                                          <p:spTgt spid="32"/>
                                        </p:tgtEl>
                                        <p:attrNameLst>
                                          <p:attrName>style.visibility</p:attrName>
                                        </p:attrNameLst>
                                      </p:cBhvr>
                                      <p:to>
                                        <p:strVal val="visible"/>
                                      </p:to>
                                    </p:set>
                                    <p:animEffect transition="in" filter="fade">
                                      <p:cBhvr>
                                        <p:cTn id="45" dur="2000"/>
                                        <p:tgtEl>
                                          <p:spTgt spid="32"/>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40"/>
                                        </p:tgtEl>
                                        <p:attrNameLst>
                                          <p:attrName>style.visibility</p:attrName>
                                        </p:attrNameLst>
                                      </p:cBhvr>
                                      <p:to>
                                        <p:strVal val="visible"/>
                                      </p:to>
                                    </p:set>
                                    <p:animEffect transition="in" filter="fade">
                                      <p:cBhvr>
                                        <p:cTn id="48" dur="2000"/>
                                        <p:tgtEl>
                                          <p:spTgt spid="40"/>
                                        </p:tgtEl>
                                      </p:cBhvr>
                                    </p:animEffect>
                                  </p:childTnLst>
                                </p:cTn>
                              </p:par>
                              <p:par>
                                <p:cTn id="49" presetID="10" presetClass="entr" presetSubtype="0" fill="hold" nodeType="withEffect">
                                  <p:stCondLst>
                                    <p:cond delay="0"/>
                                  </p:stCondLst>
                                  <p:childTnLst>
                                    <p:set>
                                      <p:cBhvr>
                                        <p:cTn id="50" dur="1" fill="hold">
                                          <p:stCondLst>
                                            <p:cond delay="0"/>
                                          </p:stCondLst>
                                        </p:cTn>
                                        <p:tgtEl>
                                          <p:spTgt spid="33"/>
                                        </p:tgtEl>
                                        <p:attrNameLst>
                                          <p:attrName>style.visibility</p:attrName>
                                        </p:attrNameLst>
                                      </p:cBhvr>
                                      <p:to>
                                        <p:strVal val="visible"/>
                                      </p:to>
                                    </p:set>
                                    <p:animEffect transition="in" filter="fade">
                                      <p:cBhvr>
                                        <p:cTn id="51" dur="2000"/>
                                        <p:tgtEl>
                                          <p:spTgt spid="33"/>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41"/>
                                        </p:tgtEl>
                                        <p:attrNameLst>
                                          <p:attrName>style.visibility</p:attrName>
                                        </p:attrNameLst>
                                      </p:cBhvr>
                                      <p:to>
                                        <p:strVal val="visible"/>
                                      </p:to>
                                    </p:set>
                                    <p:animEffect transition="in" filter="fade">
                                      <p:cBhvr>
                                        <p:cTn id="54" dur="2000"/>
                                        <p:tgtEl>
                                          <p:spTgt spid="41"/>
                                        </p:tgtEl>
                                      </p:cBhvr>
                                    </p:animEffect>
                                  </p:childTnLst>
                                </p:cTn>
                              </p:par>
                              <p:par>
                                <p:cTn id="55" presetID="10" presetClass="entr" presetSubtype="0" fill="hold" nodeType="withEffect">
                                  <p:stCondLst>
                                    <p:cond delay="0"/>
                                  </p:stCondLst>
                                  <p:childTnLst>
                                    <p:set>
                                      <p:cBhvr>
                                        <p:cTn id="56" dur="1" fill="hold">
                                          <p:stCondLst>
                                            <p:cond delay="0"/>
                                          </p:stCondLst>
                                        </p:cTn>
                                        <p:tgtEl>
                                          <p:spTgt spid="34"/>
                                        </p:tgtEl>
                                        <p:attrNameLst>
                                          <p:attrName>style.visibility</p:attrName>
                                        </p:attrNameLst>
                                      </p:cBhvr>
                                      <p:to>
                                        <p:strVal val="visible"/>
                                      </p:to>
                                    </p:set>
                                    <p:animEffect transition="in" filter="fade">
                                      <p:cBhvr>
                                        <p:cTn id="57" dur="2000"/>
                                        <p:tgtEl>
                                          <p:spTgt spid="34"/>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42"/>
                                        </p:tgtEl>
                                        <p:attrNameLst>
                                          <p:attrName>style.visibility</p:attrName>
                                        </p:attrNameLst>
                                      </p:cBhvr>
                                      <p:to>
                                        <p:strVal val="visible"/>
                                      </p:to>
                                    </p:set>
                                    <p:animEffect transition="in" filter="fade">
                                      <p:cBhvr>
                                        <p:cTn id="60" dur="2000"/>
                                        <p:tgtEl>
                                          <p:spTgt spid="42"/>
                                        </p:tgtEl>
                                      </p:cBhvr>
                                    </p:animEffect>
                                  </p:childTnLst>
                                </p:cTn>
                              </p:par>
                              <p:par>
                                <p:cTn id="61" presetID="10" presetClass="entr" presetSubtype="0" fill="hold" nodeType="withEffect">
                                  <p:stCondLst>
                                    <p:cond delay="0"/>
                                  </p:stCondLst>
                                  <p:childTnLst>
                                    <p:set>
                                      <p:cBhvr>
                                        <p:cTn id="62" dur="1" fill="hold">
                                          <p:stCondLst>
                                            <p:cond delay="0"/>
                                          </p:stCondLst>
                                        </p:cTn>
                                        <p:tgtEl>
                                          <p:spTgt spid="35"/>
                                        </p:tgtEl>
                                        <p:attrNameLst>
                                          <p:attrName>style.visibility</p:attrName>
                                        </p:attrNameLst>
                                      </p:cBhvr>
                                      <p:to>
                                        <p:strVal val="visible"/>
                                      </p:to>
                                    </p:set>
                                    <p:animEffect transition="in" filter="fade">
                                      <p:cBhvr>
                                        <p:cTn id="63" dur="2000"/>
                                        <p:tgtEl>
                                          <p:spTgt spid="35"/>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43"/>
                                        </p:tgtEl>
                                        <p:attrNameLst>
                                          <p:attrName>style.visibility</p:attrName>
                                        </p:attrNameLst>
                                      </p:cBhvr>
                                      <p:to>
                                        <p:strVal val="visible"/>
                                      </p:to>
                                    </p:set>
                                    <p:animEffect transition="in" filter="fade">
                                      <p:cBhvr>
                                        <p:cTn id="66" dur="2000"/>
                                        <p:tgtEl>
                                          <p:spTgt spid="43"/>
                                        </p:tgtEl>
                                      </p:cBhvr>
                                    </p:animEffect>
                                  </p:childTnLst>
                                </p:cTn>
                              </p:par>
                              <p:par>
                                <p:cTn id="67" presetID="10" presetClass="entr" presetSubtype="0" fill="hold" nodeType="withEffect">
                                  <p:stCondLst>
                                    <p:cond delay="0"/>
                                  </p:stCondLst>
                                  <p:childTnLst>
                                    <p:set>
                                      <p:cBhvr>
                                        <p:cTn id="68" dur="1" fill="hold">
                                          <p:stCondLst>
                                            <p:cond delay="0"/>
                                          </p:stCondLst>
                                        </p:cTn>
                                        <p:tgtEl>
                                          <p:spTgt spid="37"/>
                                        </p:tgtEl>
                                        <p:attrNameLst>
                                          <p:attrName>style.visibility</p:attrName>
                                        </p:attrNameLst>
                                      </p:cBhvr>
                                      <p:to>
                                        <p:strVal val="visible"/>
                                      </p:to>
                                    </p:set>
                                    <p:animEffect transition="in" filter="fade">
                                      <p:cBhvr>
                                        <p:cTn id="69" dur="2000"/>
                                        <p:tgtEl>
                                          <p:spTgt spid="37"/>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44"/>
                                        </p:tgtEl>
                                        <p:attrNameLst>
                                          <p:attrName>style.visibility</p:attrName>
                                        </p:attrNameLst>
                                      </p:cBhvr>
                                      <p:to>
                                        <p:strVal val="visible"/>
                                      </p:to>
                                    </p:set>
                                    <p:animEffect transition="in" filter="fade">
                                      <p:cBhvr>
                                        <p:cTn id="72" dur="2000"/>
                                        <p:tgtEl>
                                          <p:spTgt spid="44"/>
                                        </p:tgtEl>
                                      </p:cBhvr>
                                    </p:animEffect>
                                  </p:childTnLst>
                                </p:cTn>
                              </p:par>
                              <p:par>
                                <p:cTn id="73" presetID="10" presetClass="entr" presetSubtype="0" fill="hold" nodeType="withEffect">
                                  <p:stCondLst>
                                    <p:cond delay="0"/>
                                  </p:stCondLst>
                                  <p:childTnLst>
                                    <p:set>
                                      <p:cBhvr>
                                        <p:cTn id="74" dur="1" fill="hold">
                                          <p:stCondLst>
                                            <p:cond delay="0"/>
                                          </p:stCondLst>
                                        </p:cTn>
                                        <p:tgtEl>
                                          <p:spTgt spid="38"/>
                                        </p:tgtEl>
                                        <p:attrNameLst>
                                          <p:attrName>style.visibility</p:attrName>
                                        </p:attrNameLst>
                                      </p:cBhvr>
                                      <p:to>
                                        <p:strVal val="visible"/>
                                      </p:to>
                                    </p:set>
                                    <p:animEffect transition="in" filter="fade">
                                      <p:cBhvr>
                                        <p:cTn id="75" dur="2000"/>
                                        <p:tgtEl>
                                          <p:spTgt spid="38"/>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20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14" grpId="0"/>
      <p:bldP spid="40" grpId="0"/>
      <p:bldP spid="41" grpId="0"/>
      <p:bldP spid="42" grpId="0"/>
      <p:bldP spid="43" grpId="0"/>
      <p:bldP spid="44" grpId="0"/>
      <p:bldP spid="45" grpId="0"/>
      <p:bldP spid="46" grpId="0"/>
      <p:bldP spid="21"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50000"/>
                        </a:lnSpc>
                      </a:pPr>
                      <a:endPar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اصل هفتم: تأثیرگذاری بر مخاطب</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fa-IR" sz="2200" b="1" kern="1200" dirty="0" smtClean="0">
                          <a:solidFill>
                            <a:schemeClr val="tx1"/>
                          </a:solidFill>
                          <a:latin typeface="+mn-lt"/>
                          <a:ea typeface="+mn-ea"/>
                          <a:cs typeface="B Lotus" pitchFamily="2" charset="-78"/>
                        </a:rPr>
                        <a:t>1.رعايت تدريج، در آموزش</a:t>
                      </a:r>
                      <a:endParaRPr lang="en-US" sz="2200" b="1" kern="1200" dirty="0" smtClean="0">
                        <a:solidFill>
                          <a:schemeClr val="tx1"/>
                        </a:solidFill>
                        <a:latin typeface="+mn-lt"/>
                        <a:ea typeface="+mn-ea"/>
                        <a:cs typeface="B Lotus" pitchFamily="2" charset="-78"/>
                      </a:endParaRPr>
                    </a:p>
                    <a:p>
                      <a:pPr rtl="1">
                        <a:lnSpc>
                          <a:spcPct val="150000"/>
                        </a:lnSpc>
                      </a:pPr>
                      <a:r>
                        <a:rPr lang="fa-IR" sz="2200" b="1" kern="1200" dirty="0" smtClean="0">
                          <a:solidFill>
                            <a:schemeClr val="tx1"/>
                          </a:solidFill>
                          <a:latin typeface="+mn-lt"/>
                          <a:ea typeface="+mn-ea"/>
                          <a:cs typeface="B Lotus" pitchFamily="2" charset="-78"/>
                        </a:rPr>
                        <a:t>در اسلام نمونه‏های زیادی برای آموزش تدریجی مفاهیم دینی وجود دارد؛ از جمله در بحث شراب:</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الف)شراب در ابتدا به عنوان نوشابه‏ی نامطلوب معرفی می‏شود</a:t>
                      </a:r>
                      <a:r>
                        <a:rPr lang="en-US" sz="2200" b="1" kern="1200" dirty="0" smtClean="0">
                          <a:solidFill>
                            <a:schemeClr val="tx1"/>
                          </a:solidFill>
                          <a:latin typeface="+mn-lt"/>
                          <a:ea typeface="+mn-ea"/>
                          <a:cs typeface="B Lotus" pitchFamily="2" charset="-78"/>
                        </a:rPr>
                        <a:t>:</a:t>
                      </a:r>
                    </a:p>
                    <a:p>
                      <a:pPr lvl="1" rtl="1">
                        <a:lnSpc>
                          <a:spcPct val="150000"/>
                        </a:lnSpc>
                      </a:pPr>
                      <a:r>
                        <a:rPr lang="en-US" sz="2200" b="1" kern="1200" dirty="0" smtClean="0">
                          <a:solidFill>
                            <a:schemeClr val="tx1"/>
                          </a:solidFill>
                          <a:latin typeface="+mn-lt"/>
                          <a:ea typeface="+mn-ea"/>
                          <a:cs typeface="B Lotus" pitchFamily="2" charset="-78"/>
                        </a:rPr>
                        <a:t>]</a:t>
                      </a:r>
                      <a:r>
                        <a:rPr lang="fa-IR" sz="2200" b="1" kern="1200" dirty="0" smtClean="0">
                          <a:solidFill>
                            <a:schemeClr val="tx1"/>
                          </a:solidFill>
                          <a:latin typeface="+mn-lt"/>
                          <a:ea typeface="+mn-ea"/>
                          <a:cs typeface="B Lotus" pitchFamily="2" charset="-78"/>
                        </a:rPr>
                        <a:t>وَ مِنْ ثَمَراتِ النَّخِيلِ وَ الْأَعْنابِ تَتَّخِذُونَ مِنْهُ سَكَراً</a:t>
                      </a:r>
                      <a:r>
                        <a:rPr lang="en-US" sz="2200" b="1" kern="1200" dirty="0" smtClean="0">
                          <a:solidFill>
                            <a:schemeClr val="tx1"/>
                          </a:solidFill>
                          <a:latin typeface="+mn-lt"/>
                          <a:ea typeface="+mn-ea"/>
                          <a:cs typeface="B Lotus" pitchFamily="2" charset="-78"/>
                        </a:rPr>
                        <a:t>[</a:t>
                      </a:r>
                      <a:r>
                        <a:rPr lang="fa-IR" sz="2200" b="1" kern="1200" dirty="0" smtClean="0">
                          <a:solidFill>
                            <a:schemeClr val="tx1"/>
                          </a:solidFill>
                          <a:latin typeface="+mn-lt"/>
                          <a:ea typeface="+mn-ea"/>
                          <a:cs typeface="B Lotus" pitchFamily="2" charset="-78"/>
                        </a:rPr>
                        <a:t>؛ </a:t>
                      </a:r>
                      <a:r>
                        <a:rPr lang="fa-IR" sz="2200" b="1" kern="1200" dirty="0" smtClean="0">
                          <a:solidFill>
                            <a:schemeClr val="tx1"/>
                          </a:solidFill>
                          <a:effectLst>
                            <a:glow rad="139700">
                              <a:schemeClr val="accent2">
                                <a:satMod val="175000"/>
                                <a:alpha val="40000"/>
                              </a:schemeClr>
                            </a:glow>
                          </a:effectLst>
                          <a:latin typeface="+mn-lt"/>
                          <a:ea typeface="+mn-ea"/>
                          <a:cs typeface="B Lotus" pitchFamily="2" charset="-78"/>
                        </a:rPr>
                        <a:t>*</a:t>
                      </a:r>
                      <a:endParaRPr lang="en-US" sz="2200" b="1" kern="1200" dirty="0" smtClean="0">
                        <a:solidFill>
                          <a:schemeClr val="tx1"/>
                        </a:solidFill>
                        <a:effectLst>
                          <a:glow rad="139700">
                            <a:schemeClr val="accent2">
                              <a:satMod val="175000"/>
                              <a:alpha val="40000"/>
                            </a:schemeClr>
                          </a:glow>
                        </a:effectLst>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ب)در مرحله‏ی دوم، از گزاردن نماز در حال مستی نهی می‏شود:</a:t>
                      </a:r>
                      <a:endParaRPr lang="en-US" sz="2200" b="1" kern="1200" dirty="0" smtClean="0">
                        <a:solidFill>
                          <a:schemeClr val="tx1"/>
                        </a:solidFill>
                        <a:latin typeface="+mn-lt"/>
                        <a:ea typeface="+mn-ea"/>
                        <a:cs typeface="B Lotus" pitchFamily="2" charset="-78"/>
                      </a:endParaRPr>
                    </a:p>
                    <a:p>
                      <a:pPr lvl="1" rtl="1">
                        <a:lnSpc>
                          <a:spcPct val="150000"/>
                        </a:lnSpc>
                      </a:pPr>
                      <a:r>
                        <a:rPr lang="en-US" sz="2200" b="1" kern="1200" dirty="0" smtClean="0">
                          <a:solidFill>
                            <a:schemeClr val="tx1"/>
                          </a:solidFill>
                          <a:latin typeface="+mn-lt"/>
                          <a:ea typeface="+mn-ea"/>
                          <a:cs typeface="B Lotus" pitchFamily="2" charset="-78"/>
                        </a:rPr>
                        <a:t>]</a:t>
                      </a:r>
                      <a:r>
                        <a:rPr lang="fa-IR" sz="2200" b="1" kern="1200" dirty="0" smtClean="0">
                          <a:solidFill>
                            <a:schemeClr val="tx1"/>
                          </a:solidFill>
                          <a:latin typeface="+mn-lt"/>
                          <a:ea typeface="+mn-ea"/>
                          <a:cs typeface="B Lotus" pitchFamily="2" charset="-78"/>
                        </a:rPr>
                        <a:t>لا تَقْرَبُوا الصَّلاۀوَ أَنْتُمْ سُكارى‏</a:t>
                      </a:r>
                      <a:r>
                        <a:rPr lang="en-US" sz="2200" b="1" kern="1200" dirty="0" smtClean="0">
                          <a:solidFill>
                            <a:schemeClr val="tx1"/>
                          </a:solidFill>
                          <a:latin typeface="+mn-lt"/>
                          <a:ea typeface="+mn-ea"/>
                          <a:cs typeface="B Lotus" pitchFamily="2" charset="-78"/>
                        </a:rPr>
                        <a:t>[</a:t>
                      </a:r>
                      <a:r>
                        <a:rPr lang="fa-IR" sz="2200" b="1" kern="1200" dirty="0" smtClean="0">
                          <a:solidFill>
                            <a:schemeClr val="tx1"/>
                          </a:solidFill>
                          <a:effectLst>
                            <a:glow rad="139700">
                              <a:schemeClr val="accent2">
                                <a:satMod val="175000"/>
                                <a:alpha val="40000"/>
                              </a:schemeClr>
                            </a:glow>
                          </a:effectLst>
                          <a:latin typeface="+mn-lt"/>
                          <a:ea typeface="+mn-ea"/>
                          <a:cs typeface="B Lotus" pitchFamily="2" charset="-78"/>
                        </a:rPr>
                        <a:t>**</a:t>
                      </a:r>
                      <a:endParaRPr lang="en-US" sz="2200" b="1" kern="1200" dirty="0" smtClean="0">
                        <a:solidFill>
                          <a:schemeClr val="tx1"/>
                        </a:solidFill>
                        <a:latin typeface="+mn-lt"/>
                        <a:ea typeface="+mn-ea"/>
                        <a:cs typeface="B Lotus" pitchFamily="2" charset="-78"/>
                      </a:endParaRPr>
                    </a:p>
                    <a:p>
                      <a:pPr rtl="1">
                        <a:lnSpc>
                          <a:spcPct val="150000"/>
                        </a:lnSpc>
                      </a:pPr>
                      <a:r>
                        <a:rPr lang="fa-IR" sz="22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200" b="0" kern="1200" dirty="0" smtClean="0">
                          <a:solidFill>
                            <a:schemeClr val="tx1"/>
                          </a:solidFill>
                          <a:latin typeface="+mn-lt"/>
                          <a:ea typeface="+mn-ea"/>
                          <a:cs typeface="B Lotus" pitchFamily="2" charset="-78"/>
                        </a:rPr>
                        <a:t>نحل: 67.</a:t>
                      </a:r>
                      <a:endParaRPr lang="en-US" sz="2200" b="1" kern="1200" dirty="0" smtClean="0">
                        <a:solidFill>
                          <a:schemeClr val="tx1"/>
                        </a:solidFill>
                        <a:latin typeface="+mn-lt"/>
                        <a:ea typeface="+mn-ea"/>
                        <a:cs typeface="B Lotus" pitchFamily="2" charset="-78"/>
                      </a:endParaRPr>
                    </a:p>
                    <a:p>
                      <a:pPr rtl="1">
                        <a:lnSpc>
                          <a:spcPct val="150000"/>
                        </a:lnSpc>
                      </a:pPr>
                      <a:r>
                        <a:rPr lang="fa-IR" sz="22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200" b="0" kern="1200" dirty="0" smtClean="0">
                          <a:solidFill>
                            <a:schemeClr val="tx1"/>
                          </a:solidFill>
                          <a:latin typeface="+mn-lt"/>
                          <a:ea typeface="+mn-ea"/>
                          <a:cs typeface="B Lotus" pitchFamily="2" charset="-78"/>
                        </a:rPr>
                        <a:t>نساء: 43.</a:t>
                      </a:r>
                      <a:endParaRPr lang="en-US" sz="2200" b="1"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643438" y="139463"/>
            <a:ext cx="3357586"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ششم / </a:t>
            </a:r>
            <a:r>
              <a:rPr lang="ar-SA" sz="1700" b="1" dirty="0" smtClean="0">
                <a:effectLst>
                  <a:glow rad="101600">
                    <a:schemeClr val="accent3">
                      <a:satMod val="175000"/>
                      <a:alpha val="40000"/>
                    </a:schemeClr>
                  </a:glow>
                </a:effectLst>
                <a:cs typeface="B Mitra" pitchFamily="2" charset="-78"/>
              </a:rPr>
              <a:t>اصل</a:t>
            </a:r>
            <a:r>
              <a:rPr lang="fa-IR" sz="1700" b="1" dirty="0" smtClean="0">
                <a:effectLst>
                  <a:glow rad="101600">
                    <a:schemeClr val="accent3">
                      <a:satMod val="175000"/>
                      <a:alpha val="40000"/>
                    </a:schemeClr>
                  </a:glow>
                </a:effectLst>
                <a:cs typeface="B Mitra" pitchFamily="2" charset="-78"/>
              </a:rPr>
              <a:t> هفتم</a:t>
            </a:r>
            <a:endParaRPr lang="en-US" sz="1700" b="1" dirty="0" smtClean="0">
              <a:effectLst>
                <a:glow rad="101600">
                  <a:schemeClr val="accent3">
                    <a:satMod val="175000"/>
                    <a:alpha val="40000"/>
                  </a:schemeClr>
                </a:glow>
              </a:effectLst>
              <a:cs typeface="B Mitra" pitchFamily="2" charset="-78"/>
            </a:endParaRPr>
          </a:p>
          <a:p>
            <a:pPr algn="ctr"/>
            <a:r>
              <a:rPr lang="fa-IR" sz="1700" b="1" dirty="0" smtClean="0">
                <a:effectLst>
                  <a:glow rad="101600">
                    <a:schemeClr val="accent3">
                      <a:satMod val="175000"/>
                      <a:alpha val="40000"/>
                    </a:schemeClr>
                  </a:glow>
                </a:effectLst>
                <a:cs typeface="B Mitra" pitchFamily="2" charset="-78"/>
              </a:rPr>
              <a:t>تاثیرگذاری بر مخاطب</a:t>
            </a:r>
          </a:p>
        </p:txBody>
      </p:sp>
      <p:sp>
        <p:nvSpPr>
          <p:cNvPr id="17" name="Rounded Rectangle 16">
            <a:hlinkClick r:id="rId9" action="ppaction://hlinksldjump">
              <a:snd r:embed="rId5" name="thbad.wav"/>
            </a:hlinkClick>
            <a:hlinkHover r:id="" action="ppaction://noaction">
              <a:snd r:embed="rId6" name="0.wav"/>
            </a:hlinkHover>
          </p:cNvPr>
          <p:cNvSpPr/>
          <p:nvPr/>
        </p:nvSpPr>
        <p:spPr>
          <a:xfrm>
            <a:off x="3286116"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0" action="ppaction://hlinksldjump">
              <a:snd r:embed="rId5" name="thbad.wav"/>
            </a:hlinkClick>
            <a:hlinkHover r:id="" action="ppaction://noaction">
              <a:snd r:embed="rId6" name="0.wav"/>
            </a:hlinkHover>
          </p:cNvPr>
          <p:cNvSpPr/>
          <p:nvPr/>
        </p:nvSpPr>
        <p:spPr>
          <a:xfrm>
            <a:off x="285748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9" name="Rounded Rectangle 18">
            <a:hlinkClick r:id="rId11" action="ppaction://hlinksldjump">
              <a:snd r:embed="rId5" name="thbad.wav"/>
            </a:hlinkClick>
            <a:hlinkHover r:id="" action="ppaction://noaction">
              <a:snd r:embed="rId6" name="0.wav"/>
            </a:hlinkHover>
          </p:cNvPr>
          <p:cNvSpPr/>
          <p:nvPr/>
        </p:nvSpPr>
        <p:spPr>
          <a:xfrm>
            <a:off x="242886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20" name="Rounded Rectangle 19">
            <a:hlinkClick r:id="rId12"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22" name="Rounded Rectangle 21">
            <a:hlinkClick r:id="rId13" action="ppaction://hlinksldjump">
              <a:snd r:embed="rId5" name="thbad.wav"/>
            </a:hlinkClick>
            <a:hlinkHover r:id="" action="ppaction://noaction">
              <a:snd r:embed="rId6" name="0.wav"/>
            </a:hlinkHover>
          </p:cNvPr>
          <p:cNvSpPr/>
          <p:nvPr/>
        </p:nvSpPr>
        <p:spPr>
          <a:xfrm>
            <a:off x="157160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23" name="Rounded Rectangle 22">
            <a:hlinkClick r:id="rId14" action="ppaction://hlinksldjump">
              <a:snd r:embed="rId5" name="thbad.wav"/>
            </a:hlinkClick>
            <a:hlinkHover r:id="" action="ppaction://noaction">
              <a:snd r:embed="rId6" name="0.wav"/>
            </a:hlinkHover>
          </p:cNvPr>
          <p:cNvSpPr/>
          <p:nvPr/>
        </p:nvSpPr>
        <p:spPr>
          <a:xfrm>
            <a:off x="114297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24" name="Rounded Rectangle 23">
            <a:hlinkClick r:id="rId15" action="ppaction://hlinksldjump">
              <a:snd r:embed="rId5" name="thbad.wav"/>
            </a:hlinkClick>
            <a:hlinkHover r:id="" action="ppaction://noaction">
              <a:snd r:embed="rId6" name="0.wav"/>
            </a:hlinkHover>
          </p:cNvPr>
          <p:cNvSpPr/>
          <p:nvPr/>
        </p:nvSpPr>
        <p:spPr>
          <a:xfrm>
            <a:off x="7143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25" name="Rounded Rectangle 24">
            <a:hlinkClick r:id="rId16" action="ppaction://hlinksldjump">
              <a:snd r:embed="rId5" name="thbad.wav"/>
            </a:hlinkClick>
            <a:hlinkHover r:id="" action="ppaction://noaction">
              <a:snd r:embed="rId6" name="0.wav"/>
            </a:hlinkHover>
          </p:cNvPr>
          <p:cNvSpPr/>
          <p:nvPr/>
        </p:nvSpPr>
        <p:spPr>
          <a:xfrm>
            <a:off x="28572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0-#ppt_w/2"/>
                                          </p:val>
                                        </p:tav>
                                        <p:tav tm="100000">
                                          <p:val>
                                            <p:strVal val="#ppt_x"/>
                                          </p:val>
                                        </p:tav>
                                      </p:tavLst>
                                    </p:anim>
                                    <p:anim calcmode="lin" valueType="num">
                                      <p:cBhvr additive="base">
                                        <p:cTn id="32" dur="1000" fill="hold"/>
                                        <p:tgtEl>
                                          <p:spTgt spid="17"/>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0-#ppt_w/2"/>
                                          </p:val>
                                        </p:tav>
                                        <p:tav tm="100000">
                                          <p:val>
                                            <p:strVal val="#ppt_x"/>
                                          </p:val>
                                        </p:tav>
                                      </p:tavLst>
                                    </p:anim>
                                    <p:anim calcmode="lin" valueType="num">
                                      <p:cBhvr additive="base">
                                        <p:cTn id="36" dur="1000" fill="hold"/>
                                        <p:tgtEl>
                                          <p:spTgt spid="18"/>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1000" fill="hold"/>
                                        <p:tgtEl>
                                          <p:spTgt spid="19"/>
                                        </p:tgtEl>
                                        <p:attrNameLst>
                                          <p:attrName>ppt_x</p:attrName>
                                        </p:attrNameLst>
                                      </p:cBhvr>
                                      <p:tavLst>
                                        <p:tav tm="0">
                                          <p:val>
                                            <p:strVal val="0-#ppt_w/2"/>
                                          </p:val>
                                        </p:tav>
                                        <p:tav tm="100000">
                                          <p:val>
                                            <p:strVal val="#ppt_x"/>
                                          </p:val>
                                        </p:tav>
                                      </p:tavLst>
                                    </p:anim>
                                    <p:anim calcmode="lin" valueType="num">
                                      <p:cBhvr additive="base">
                                        <p:cTn id="40" dur="1000" fill="hold"/>
                                        <p:tgtEl>
                                          <p:spTgt spid="19"/>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1000" fill="hold"/>
                                        <p:tgtEl>
                                          <p:spTgt spid="20"/>
                                        </p:tgtEl>
                                        <p:attrNameLst>
                                          <p:attrName>ppt_x</p:attrName>
                                        </p:attrNameLst>
                                      </p:cBhvr>
                                      <p:tavLst>
                                        <p:tav tm="0">
                                          <p:val>
                                            <p:strVal val="0-#ppt_w/2"/>
                                          </p:val>
                                        </p:tav>
                                        <p:tav tm="100000">
                                          <p:val>
                                            <p:strVal val="#ppt_x"/>
                                          </p:val>
                                        </p:tav>
                                      </p:tavLst>
                                    </p:anim>
                                    <p:anim calcmode="lin" valueType="num">
                                      <p:cBhvr additive="base">
                                        <p:cTn id="44" dur="1000" fill="hold"/>
                                        <p:tgtEl>
                                          <p:spTgt spid="20"/>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22"/>
                                        </p:tgtEl>
                                        <p:attrNameLst>
                                          <p:attrName>style.visibility</p:attrName>
                                        </p:attrNameLst>
                                      </p:cBhvr>
                                      <p:to>
                                        <p:strVal val="visible"/>
                                      </p:to>
                                    </p:set>
                                    <p:anim calcmode="lin" valueType="num">
                                      <p:cBhvr additive="base">
                                        <p:cTn id="47" dur="1000" fill="hold"/>
                                        <p:tgtEl>
                                          <p:spTgt spid="22"/>
                                        </p:tgtEl>
                                        <p:attrNameLst>
                                          <p:attrName>ppt_x</p:attrName>
                                        </p:attrNameLst>
                                      </p:cBhvr>
                                      <p:tavLst>
                                        <p:tav tm="0">
                                          <p:val>
                                            <p:strVal val="0-#ppt_w/2"/>
                                          </p:val>
                                        </p:tav>
                                        <p:tav tm="100000">
                                          <p:val>
                                            <p:strVal val="#ppt_x"/>
                                          </p:val>
                                        </p:tav>
                                      </p:tavLst>
                                    </p:anim>
                                    <p:anim calcmode="lin" valueType="num">
                                      <p:cBhvr additive="base">
                                        <p:cTn id="48" dur="1000" fill="hold"/>
                                        <p:tgtEl>
                                          <p:spTgt spid="2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1000" fill="hold"/>
                                        <p:tgtEl>
                                          <p:spTgt spid="23"/>
                                        </p:tgtEl>
                                        <p:attrNameLst>
                                          <p:attrName>ppt_x</p:attrName>
                                        </p:attrNameLst>
                                      </p:cBhvr>
                                      <p:tavLst>
                                        <p:tav tm="0">
                                          <p:val>
                                            <p:strVal val="0-#ppt_w/2"/>
                                          </p:val>
                                        </p:tav>
                                        <p:tav tm="100000">
                                          <p:val>
                                            <p:strVal val="#ppt_x"/>
                                          </p:val>
                                        </p:tav>
                                      </p:tavLst>
                                    </p:anim>
                                    <p:anim calcmode="lin" valueType="num">
                                      <p:cBhvr additive="base">
                                        <p:cTn id="52" dur="1000" fill="hold"/>
                                        <p:tgtEl>
                                          <p:spTgt spid="2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24"/>
                                        </p:tgtEl>
                                        <p:attrNameLst>
                                          <p:attrName>style.visibility</p:attrName>
                                        </p:attrNameLst>
                                      </p:cBhvr>
                                      <p:to>
                                        <p:strVal val="visible"/>
                                      </p:to>
                                    </p:set>
                                    <p:anim calcmode="lin" valueType="num">
                                      <p:cBhvr additive="base">
                                        <p:cTn id="55" dur="1000" fill="hold"/>
                                        <p:tgtEl>
                                          <p:spTgt spid="24"/>
                                        </p:tgtEl>
                                        <p:attrNameLst>
                                          <p:attrName>ppt_x</p:attrName>
                                        </p:attrNameLst>
                                      </p:cBhvr>
                                      <p:tavLst>
                                        <p:tav tm="0">
                                          <p:val>
                                            <p:strVal val="0-#ppt_w/2"/>
                                          </p:val>
                                        </p:tav>
                                        <p:tav tm="100000">
                                          <p:val>
                                            <p:strVal val="#ppt_x"/>
                                          </p:val>
                                        </p:tav>
                                      </p:tavLst>
                                    </p:anim>
                                    <p:anim calcmode="lin" valueType="num">
                                      <p:cBhvr additive="base">
                                        <p:cTn id="56" dur="1000" fill="hold"/>
                                        <p:tgtEl>
                                          <p:spTgt spid="2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cBhvr additive="base">
                                        <p:cTn id="59" dur="1000" fill="hold"/>
                                        <p:tgtEl>
                                          <p:spTgt spid="25"/>
                                        </p:tgtEl>
                                        <p:attrNameLst>
                                          <p:attrName>ppt_x</p:attrName>
                                        </p:attrNameLst>
                                      </p:cBhvr>
                                      <p:tavLst>
                                        <p:tav tm="0">
                                          <p:val>
                                            <p:strVal val="0-#ppt_w/2"/>
                                          </p:val>
                                        </p:tav>
                                        <p:tav tm="100000">
                                          <p:val>
                                            <p:strVal val="#ppt_x"/>
                                          </p:val>
                                        </p:tav>
                                      </p:tavLst>
                                    </p:anim>
                                    <p:anim calcmode="lin" valueType="num">
                                      <p:cBhvr additive="base">
                                        <p:cTn id="60" dur="1000" fill="hold"/>
                                        <p:tgtEl>
                                          <p:spTgt spid="25"/>
                                        </p:tgtEl>
                                        <p:attrNameLst>
                                          <p:attrName>ppt_y</p:attrName>
                                        </p:attrNameLst>
                                      </p:cBhvr>
                                      <p:tavLst>
                                        <p:tav tm="0">
                                          <p:val>
                                            <p:strVal val="#ppt_y"/>
                                          </p:val>
                                        </p:tav>
                                        <p:tav tm="100000">
                                          <p:val>
                                            <p:strVal val="#ppt_y"/>
                                          </p:val>
                                        </p:tav>
                                      </p:tavLst>
                                    </p:anim>
                                  </p:childTnLst>
                                </p:cTn>
                              </p:par>
                            </p:childTnLst>
                          </p:cTn>
                        </p:par>
                        <p:par>
                          <p:cTn id="61" fill="hold">
                            <p:stCondLst>
                              <p:cond delay="2000"/>
                            </p:stCondLst>
                            <p:childTnLst>
                              <p:par>
                                <p:cTn id="62" presetID="10" presetClass="entr" presetSubtype="0" fill="hold" nodeType="afterEffect">
                                  <p:stCondLst>
                                    <p:cond delay="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7" grpId="0" animBg="1"/>
      <p:bldP spid="18" grpId="0" animBg="1"/>
      <p:bldP spid="19" grpId="0" animBg="1"/>
      <p:bldP spid="20" grpId="0" animBg="1"/>
      <p:bldP spid="22" grpId="0" animBg="1"/>
      <p:bldP spid="23" grpId="0" animBg="1"/>
      <p:bldP spid="24" grpId="0" animBg="1"/>
      <p:bldP spid="25"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50000"/>
                        </a:lnSpc>
                      </a:pPr>
                      <a:endParaRPr lang="fa-IR"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ج) سپس به زیان‏های آن اشاره شده که از منفعتش بیشتر است:</a:t>
                      </a:r>
                      <a:endParaRPr lang="en-US" sz="2200" b="1" kern="1200" dirty="0" smtClean="0">
                        <a:solidFill>
                          <a:schemeClr val="tx1"/>
                        </a:solidFill>
                        <a:latin typeface="+mn-lt"/>
                        <a:ea typeface="+mn-ea"/>
                        <a:cs typeface="B Lotus" pitchFamily="2" charset="-78"/>
                      </a:endParaRPr>
                    </a:p>
                    <a:p>
                      <a:pPr rtl="1">
                        <a:lnSpc>
                          <a:spcPct val="150000"/>
                        </a:lnSpc>
                      </a:pPr>
                      <a:r>
                        <a:rPr lang="en-US" sz="2200" b="1" kern="1200" dirty="0" smtClean="0">
                          <a:solidFill>
                            <a:schemeClr val="tx1"/>
                          </a:solidFill>
                          <a:latin typeface="+mn-lt"/>
                          <a:ea typeface="+mn-ea"/>
                          <a:cs typeface="B Lotus" pitchFamily="2" charset="-78"/>
                        </a:rPr>
                        <a:t>]</a:t>
                      </a:r>
                      <a:r>
                        <a:rPr lang="fa-IR" sz="2200" b="1" kern="1200" dirty="0" smtClean="0">
                          <a:solidFill>
                            <a:schemeClr val="tx1"/>
                          </a:solidFill>
                          <a:latin typeface="+mn-lt"/>
                          <a:ea typeface="+mn-ea"/>
                          <a:cs typeface="B Lotus" pitchFamily="2" charset="-78"/>
                        </a:rPr>
                        <a:t>يَسْئَلُونَكَ عَنِ الْخَمْرِ وَ الْمَيْسِرِ قُلْ فِيهِما إِثْمٌ كَبِيرٌ وَ مَنافِعُ لِلنَّاس</a:t>
                      </a:r>
                      <a:r>
                        <a:rPr lang="en-US" sz="2200" b="1" kern="1200" dirty="0" smtClean="0">
                          <a:solidFill>
                            <a:schemeClr val="tx1"/>
                          </a:solidFill>
                          <a:latin typeface="+mn-lt"/>
                          <a:ea typeface="+mn-ea"/>
                          <a:cs typeface="B Lotus" pitchFamily="2" charset="-78"/>
                        </a:rPr>
                        <a:t>[</a:t>
                      </a:r>
                      <a:r>
                        <a:rPr lang="fa-IR" sz="2200" b="1" kern="1200" dirty="0" smtClean="0">
                          <a:solidFill>
                            <a:schemeClr val="tx1"/>
                          </a:solidFill>
                          <a:effectLst>
                            <a:glow rad="139700">
                              <a:schemeClr val="accent2">
                                <a:satMod val="175000"/>
                                <a:alpha val="40000"/>
                              </a:schemeClr>
                            </a:glow>
                          </a:effectLst>
                          <a:latin typeface="+mn-lt"/>
                          <a:ea typeface="+mn-ea"/>
                          <a:cs typeface="B Lotus" pitchFamily="2" charset="-78"/>
                        </a:rPr>
                        <a:t>*</a:t>
                      </a:r>
                      <a:endParaRPr lang="en-US" sz="2200" b="1" kern="1200" dirty="0" smtClean="0">
                        <a:solidFill>
                          <a:schemeClr val="tx1"/>
                        </a:solidFill>
                        <a:effectLst>
                          <a:glow rad="139700">
                            <a:schemeClr val="accent2">
                              <a:satMod val="175000"/>
                              <a:alpha val="40000"/>
                            </a:schemeClr>
                          </a:glow>
                        </a:effectLst>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د)و در پایان آنرا بهعنوان عنصری پلید و شیطانی، نهی و حرام معرّفی می‌کند:</a:t>
                      </a:r>
                      <a:endParaRPr lang="en-US" sz="2200" b="1" kern="1200" dirty="0" smtClean="0">
                        <a:solidFill>
                          <a:schemeClr val="tx1"/>
                        </a:solidFill>
                        <a:latin typeface="+mn-lt"/>
                        <a:ea typeface="+mn-ea"/>
                        <a:cs typeface="B Lotus" pitchFamily="2" charset="-78"/>
                      </a:endParaRPr>
                    </a:p>
                    <a:p>
                      <a:pPr rtl="1">
                        <a:lnSpc>
                          <a:spcPct val="150000"/>
                        </a:lnSpc>
                      </a:pPr>
                      <a:r>
                        <a:rPr lang="en-US" sz="2200" b="1" kern="1200" dirty="0" smtClean="0">
                          <a:solidFill>
                            <a:schemeClr val="tx1"/>
                          </a:solidFill>
                          <a:latin typeface="+mn-lt"/>
                          <a:ea typeface="+mn-ea"/>
                          <a:cs typeface="B Lotus" pitchFamily="2" charset="-78"/>
                        </a:rPr>
                        <a:t>]</a:t>
                      </a:r>
                      <a:r>
                        <a:rPr lang="fa-IR" sz="2200" b="1" kern="1200" dirty="0" smtClean="0">
                          <a:solidFill>
                            <a:schemeClr val="tx1"/>
                          </a:solidFill>
                          <a:latin typeface="+mn-lt"/>
                          <a:ea typeface="+mn-ea"/>
                          <a:cs typeface="B Lotus" pitchFamily="2" charset="-78"/>
                        </a:rPr>
                        <a:t>يا أَيُّهَا الَّذِينَ آمَنُوا إِنَّمَا الْخَمْرُ وَ الْمَيْسِرُ وَ الْأَنْصابُ وَ الْأَزْلامُ رِجْسٌ مِنْ عَمَلِ الشَّيْطانِ</a:t>
                      </a:r>
                      <a:r>
                        <a:rPr lang="en-US" sz="2200" b="1" kern="1200" dirty="0" smtClean="0">
                          <a:solidFill>
                            <a:schemeClr val="tx1"/>
                          </a:solidFill>
                          <a:latin typeface="+mn-lt"/>
                          <a:ea typeface="+mn-ea"/>
                          <a:cs typeface="B Lotus" pitchFamily="2" charset="-78"/>
                        </a:rPr>
                        <a:t>[</a:t>
                      </a:r>
                      <a:r>
                        <a:rPr lang="fa-IR" sz="2200" b="1" kern="1200" dirty="0" smtClean="0">
                          <a:solidFill>
                            <a:schemeClr val="tx1"/>
                          </a:solidFill>
                          <a:effectLst>
                            <a:glow rad="139700">
                              <a:schemeClr val="accent2">
                                <a:satMod val="175000"/>
                                <a:alpha val="40000"/>
                              </a:schemeClr>
                            </a:glow>
                          </a:effectLst>
                          <a:latin typeface="+mn-lt"/>
                          <a:ea typeface="+mn-ea"/>
                          <a:cs typeface="B Lotus" pitchFamily="2" charset="-78"/>
                        </a:rPr>
                        <a:t>**</a:t>
                      </a:r>
                      <a:endParaRPr lang="en-US" sz="2200" b="1" kern="1200" dirty="0" smtClean="0">
                        <a:solidFill>
                          <a:schemeClr val="tx1"/>
                        </a:solidFill>
                        <a:latin typeface="+mn-lt"/>
                        <a:ea typeface="+mn-ea"/>
                        <a:cs typeface="B Lotus" pitchFamily="2" charset="-78"/>
                      </a:endParaRPr>
                    </a:p>
                    <a:p>
                      <a:pPr rtl="1">
                        <a:lnSpc>
                          <a:spcPct val="150000"/>
                        </a:lnSpc>
                      </a:pPr>
                      <a:r>
                        <a:rPr lang="fa-IR" sz="2200" b="1" kern="1200" dirty="0" smtClean="0">
                          <a:solidFill>
                            <a:schemeClr val="tx1"/>
                          </a:solidFill>
                          <a:latin typeface="+mn-lt"/>
                          <a:ea typeface="+mn-ea"/>
                          <a:cs typeface="B Lotus" pitchFamily="2" charset="-78"/>
                        </a:rPr>
                        <a:t>وَ قُرْآناً فَرَقْناهُ لِتَقْرَأَهُ عَلَى النَّاسِ عَلى‏ مُكْثٍ وَ نَزَّلْناهُ تَنْزِيلاً</a:t>
                      </a:r>
                      <a:r>
                        <a:rPr lang="en-US" sz="2200" b="1" kern="1200" dirty="0" smtClean="0">
                          <a:solidFill>
                            <a:schemeClr val="tx1"/>
                          </a:solidFill>
                          <a:latin typeface="+mn-lt"/>
                          <a:ea typeface="+mn-ea"/>
                          <a:cs typeface="B Lotus" pitchFamily="2" charset="-78"/>
                        </a:rPr>
                        <a:t>[</a:t>
                      </a:r>
                      <a:r>
                        <a:rPr lang="fa-IR" sz="22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fa-IR" sz="2200" b="1" kern="1200" dirty="0" smtClean="0">
                          <a:solidFill>
                            <a:schemeClr val="tx1"/>
                          </a:solidFill>
                          <a:latin typeface="+mn-lt"/>
                          <a:ea typeface="+mn-ea"/>
                          <a:cs typeface="B Lotus" pitchFamily="2" charset="-78"/>
                        </a:rPr>
                        <a:t> «و قرآنی که آیاتش را از هم جدا کردیم تا آن را با درنگ، بر مردم بخوانی و آن را به تدریج نازل کردیم.»</a:t>
                      </a:r>
                      <a:endParaRPr lang="en-US" sz="2200" b="1" kern="1200" dirty="0" smtClean="0">
                        <a:solidFill>
                          <a:schemeClr val="tx1"/>
                        </a:solidFill>
                        <a:latin typeface="+mn-lt"/>
                        <a:ea typeface="+mn-ea"/>
                        <a:cs typeface="B Lotus" pitchFamily="2" charset="-78"/>
                      </a:endParaRPr>
                    </a:p>
                    <a:p>
                      <a:pPr rtl="1">
                        <a:lnSpc>
                          <a:spcPct val="150000"/>
                        </a:lnSpc>
                      </a:pPr>
                      <a:r>
                        <a:rPr lang="fa-IR" sz="22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200" b="0" kern="1200" dirty="0" smtClean="0">
                          <a:solidFill>
                            <a:schemeClr val="tx1"/>
                          </a:solidFill>
                          <a:latin typeface="+mn-lt"/>
                          <a:ea typeface="+mn-ea"/>
                          <a:cs typeface="B Lotus" pitchFamily="2" charset="-78"/>
                        </a:rPr>
                        <a:t>بقره: 219.</a:t>
                      </a:r>
                      <a:endParaRPr lang="en-US" sz="2200" b="1" kern="1200" dirty="0" smtClean="0">
                        <a:solidFill>
                          <a:schemeClr val="tx1"/>
                        </a:solidFill>
                        <a:latin typeface="+mn-lt"/>
                        <a:ea typeface="+mn-ea"/>
                        <a:cs typeface="B Lotus" pitchFamily="2" charset="-78"/>
                      </a:endParaRPr>
                    </a:p>
                    <a:p>
                      <a:pPr rtl="1">
                        <a:lnSpc>
                          <a:spcPct val="150000"/>
                        </a:lnSpc>
                      </a:pPr>
                      <a:r>
                        <a:rPr lang="fa-IR" sz="22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200" b="0" kern="1200" dirty="0" smtClean="0">
                          <a:solidFill>
                            <a:schemeClr val="tx1"/>
                          </a:solidFill>
                          <a:latin typeface="+mn-lt"/>
                          <a:ea typeface="+mn-ea"/>
                          <a:cs typeface="B Lotus" pitchFamily="2" charset="-78"/>
                        </a:rPr>
                        <a:t>مائده: 90.</a:t>
                      </a:r>
                      <a:endParaRPr lang="en-US" sz="2200" b="1" kern="1200" dirty="0" smtClean="0">
                        <a:solidFill>
                          <a:schemeClr val="tx1"/>
                        </a:solidFill>
                        <a:latin typeface="+mn-lt"/>
                        <a:ea typeface="+mn-ea"/>
                        <a:cs typeface="B Lotus" pitchFamily="2" charset="-78"/>
                      </a:endParaRPr>
                    </a:p>
                    <a:p>
                      <a:pPr rtl="1">
                        <a:lnSpc>
                          <a:spcPct val="150000"/>
                        </a:lnSpc>
                      </a:pPr>
                      <a:r>
                        <a:rPr lang="fa-IR" sz="22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200" b="0" kern="1200" dirty="0" smtClean="0">
                          <a:solidFill>
                            <a:schemeClr val="tx1"/>
                          </a:solidFill>
                          <a:latin typeface="+mn-lt"/>
                          <a:ea typeface="+mn-ea"/>
                          <a:cs typeface="B Lotus" pitchFamily="2" charset="-78"/>
                        </a:rPr>
                        <a:t>اسراء: 106.</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643438" y="139463"/>
            <a:ext cx="3357586"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ششم / </a:t>
            </a:r>
            <a:r>
              <a:rPr lang="ar-SA" sz="1700" b="1" dirty="0" smtClean="0">
                <a:effectLst>
                  <a:glow rad="101600">
                    <a:schemeClr val="accent3">
                      <a:satMod val="175000"/>
                      <a:alpha val="40000"/>
                    </a:schemeClr>
                  </a:glow>
                </a:effectLst>
                <a:cs typeface="B Mitra" pitchFamily="2" charset="-78"/>
              </a:rPr>
              <a:t>اصل</a:t>
            </a:r>
            <a:r>
              <a:rPr lang="fa-IR" sz="1700" b="1" dirty="0" smtClean="0">
                <a:effectLst>
                  <a:glow rad="101600">
                    <a:schemeClr val="accent3">
                      <a:satMod val="175000"/>
                      <a:alpha val="40000"/>
                    </a:schemeClr>
                  </a:glow>
                </a:effectLst>
                <a:cs typeface="B Mitra" pitchFamily="2" charset="-78"/>
              </a:rPr>
              <a:t> هفتم</a:t>
            </a:r>
            <a:endParaRPr lang="en-US" sz="1700" b="1" dirty="0" smtClean="0">
              <a:effectLst>
                <a:glow rad="101600">
                  <a:schemeClr val="accent3">
                    <a:satMod val="175000"/>
                    <a:alpha val="40000"/>
                  </a:schemeClr>
                </a:glow>
              </a:effectLst>
              <a:cs typeface="B Mitra" pitchFamily="2" charset="-78"/>
            </a:endParaRPr>
          </a:p>
          <a:p>
            <a:pPr algn="ctr"/>
            <a:r>
              <a:rPr lang="fa-IR" sz="1700" b="1" dirty="0" smtClean="0">
                <a:effectLst>
                  <a:glow rad="101600">
                    <a:schemeClr val="accent3">
                      <a:satMod val="175000"/>
                      <a:alpha val="40000"/>
                    </a:schemeClr>
                  </a:glow>
                </a:effectLst>
                <a:cs typeface="B Mitra" pitchFamily="2" charset="-78"/>
              </a:rPr>
              <a:t>تاثیرگذاری بر مخاطب</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328611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2857488"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242886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157160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114297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7143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28572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childTnLst>
                          </p:cTn>
                        </p:par>
                        <p:par>
                          <p:cTn id="61" fill="hold">
                            <p:stCondLst>
                              <p:cond delay="2000"/>
                            </p:stCondLst>
                            <p:childTnLst>
                              <p:par>
                                <p:cTn id="62" presetID="10" presetClass="entr" presetSubtype="0" fill="hold" nodeType="afterEffect">
                                  <p:stCondLst>
                                    <p:cond delay="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50000"/>
                        </a:lnSpc>
                      </a:pPr>
                      <a:endParaRPr lang="fa-IR" sz="2200" b="1" kern="1200" dirty="0" smtClean="0">
                        <a:solidFill>
                          <a:schemeClr val="tx1"/>
                        </a:solidFill>
                        <a:latin typeface="+mn-lt"/>
                        <a:ea typeface="+mn-ea"/>
                        <a:cs typeface="B Lotus" pitchFamily="2" charset="-78"/>
                      </a:endParaRPr>
                    </a:p>
                    <a:p>
                      <a:pPr rtl="1">
                        <a:lnSpc>
                          <a:spcPct val="150000"/>
                        </a:lnSpc>
                      </a:pPr>
                      <a:r>
                        <a:rPr lang="ar-SA" sz="2200" b="1" kern="1200" dirty="0" smtClean="0">
                          <a:solidFill>
                            <a:schemeClr val="tx1"/>
                          </a:solidFill>
                          <a:latin typeface="+mn-lt"/>
                          <a:ea typeface="+mn-ea"/>
                          <a:cs typeface="B Lotus" pitchFamily="2" charset="-78"/>
                        </a:rPr>
                        <a:t>2. اصل مداومت و تکرار </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-در روایت معروف ومشهور نبوی آمده است:«اُطْلُبُ الْعِلْمَ مِنَ الْمَهْدِ اِلی الَّحْدِ»</a:t>
                      </a:r>
                      <a:r>
                        <a:rPr lang="fa-IR" sz="2200" b="1" kern="1200" dirty="0" smtClean="0">
                          <a:solidFill>
                            <a:schemeClr val="tx1"/>
                          </a:solidFill>
                          <a:effectLst>
                            <a:glow rad="139700">
                              <a:schemeClr val="accent2">
                                <a:satMod val="175000"/>
                                <a:alpha val="40000"/>
                              </a:schemeClr>
                            </a:glow>
                          </a:effectLst>
                          <a:latin typeface="+mn-lt"/>
                          <a:ea typeface="+mn-ea"/>
                          <a:cs typeface="B Lotus" pitchFamily="2" charset="-78"/>
                        </a:rPr>
                        <a:t> *</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-امام صادق(ع) می‌فرماید:«طَلَبُ الْعِلْمِ فَرِیضَۀٌعَلَی کلّ حَالٍ</a:t>
                      </a:r>
                      <a:r>
                        <a:rPr lang="fa-IR" sz="2200" b="1" kern="1200" baseline="0" dirty="0" smtClean="0">
                          <a:solidFill>
                            <a:schemeClr val="tx1"/>
                          </a:solidFill>
                          <a:effectLst>
                            <a:glow rad="139700">
                              <a:schemeClr val="accent2">
                                <a:satMod val="175000"/>
                                <a:alpha val="40000"/>
                              </a:schemeClr>
                            </a:glow>
                          </a:effectLst>
                          <a:latin typeface="+mn-lt"/>
                          <a:ea typeface="+mn-ea"/>
                          <a:cs typeface="B Lotus" pitchFamily="2" charset="-78"/>
                        </a:rPr>
                        <a:t> </a:t>
                      </a:r>
                      <a:r>
                        <a:rPr lang="fa-IR" sz="22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fa-IR" sz="2200" b="1" kern="1200" dirty="0" smtClean="0">
                          <a:solidFill>
                            <a:schemeClr val="tx1"/>
                          </a:solidFill>
                          <a:latin typeface="+mn-lt"/>
                          <a:ea typeface="+mn-ea"/>
                          <a:cs typeface="B Lotus" pitchFamily="2" charset="-78"/>
                        </a:rPr>
                        <a:t> طلب دانش در تمام زمان‏ها بر انسان واجب است.»</a:t>
                      </a:r>
                    </a:p>
                    <a:p>
                      <a:pPr rtl="1">
                        <a:lnSpc>
                          <a:spcPct val="150000"/>
                        </a:lnSpc>
                      </a:pPr>
                      <a:endParaRPr lang="fa-IR" sz="2200" b="1" kern="1200" dirty="0" smtClean="0">
                        <a:solidFill>
                          <a:schemeClr val="tx1"/>
                        </a:solidFill>
                        <a:latin typeface="+mn-lt"/>
                        <a:ea typeface="+mn-ea"/>
                        <a:cs typeface="B Lotus" pitchFamily="2" charset="-78"/>
                      </a:endParaRPr>
                    </a:p>
                    <a:p>
                      <a:pPr rtl="1">
                        <a:lnSpc>
                          <a:spcPct val="150000"/>
                        </a:lnSpc>
                      </a:pPr>
                      <a:endParaRPr lang="en-US" sz="2200" b="1" kern="1200" dirty="0" smtClean="0">
                        <a:solidFill>
                          <a:schemeClr val="tx1"/>
                        </a:solidFill>
                        <a:latin typeface="+mn-lt"/>
                        <a:ea typeface="+mn-ea"/>
                        <a:cs typeface="B Lotus" pitchFamily="2" charset="-78"/>
                      </a:endParaRPr>
                    </a:p>
                    <a:p>
                      <a:pPr rtl="1">
                        <a:lnSpc>
                          <a:spcPct val="150000"/>
                        </a:lnSpc>
                      </a:pPr>
                      <a:r>
                        <a:rPr lang="fa-IR" sz="22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200" b="1" kern="1200" dirty="0" smtClean="0">
                          <a:solidFill>
                            <a:schemeClr val="tx1"/>
                          </a:solidFill>
                          <a:latin typeface="+mn-lt"/>
                          <a:ea typeface="+mn-ea"/>
                          <a:cs typeface="B Lotus" pitchFamily="2" charset="-78"/>
                        </a:rPr>
                        <a:t>نهج الفصاحه</a:t>
                      </a:r>
                      <a:r>
                        <a:rPr lang="ar-SA" sz="2200" b="0" kern="1200" dirty="0" smtClean="0">
                          <a:solidFill>
                            <a:schemeClr val="tx1"/>
                          </a:solidFill>
                          <a:latin typeface="+mn-lt"/>
                          <a:ea typeface="+mn-ea"/>
                          <a:cs typeface="B Lotus" pitchFamily="2" charset="-78"/>
                        </a:rPr>
                        <a:t>، ص218.</a:t>
                      </a:r>
                      <a:endParaRPr lang="en-US" sz="2200" b="1" kern="1200" dirty="0" smtClean="0">
                        <a:solidFill>
                          <a:schemeClr val="tx1"/>
                        </a:solidFill>
                        <a:latin typeface="+mn-lt"/>
                        <a:ea typeface="+mn-ea"/>
                        <a:cs typeface="B Lotus" pitchFamily="2" charset="-78"/>
                      </a:endParaRPr>
                    </a:p>
                    <a:p>
                      <a:pPr rtl="1">
                        <a:lnSpc>
                          <a:spcPct val="150000"/>
                        </a:lnSpc>
                      </a:pPr>
                      <a:r>
                        <a:rPr lang="fa-IR" sz="22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fa-IR" sz="2200" b="0" kern="1200" dirty="0" smtClean="0">
                          <a:solidFill>
                            <a:schemeClr val="tx1"/>
                          </a:solidFill>
                          <a:latin typeface="+mn-lt"/>
                          <a:ea typeface="+mn-ea"/>
                          <a:cs typeface="B Lotus" pitchFamily="2" charset="-78"/>
                        </a:rPr>
                        <a:t>حسن دیلمی، </a:t>
                      </a:r>
                      <a:r>
                        <a:rPr lang="ar-SA" sz="2200" b="1" kern="1200" dirty="0" smtClean="0">
                          <a:solidFill>
                            <a:schemeClr val="tx1"/>
                          </a:solidFill>
                          <a:latin typeface="+mn-lt"/>
                          <a:ea typeface="+mn-ea"/>
                          <a:cs typeface="B Lotus" pitchFamily="2" charset="-78"/>
                        </a:rPr>
                        <a:t>ارشاد القلوب الصوّاب</a:t>
                      </a:r>
                      <a:r>
                        <a:rPr lang="ar-SA" sz="2200" b="0" kern="1200" dirty="0" smtClean="0">
                          <a:solidFill>
                            <a:schemeClr val="tx1"/>
                          </a:solidFill>
                          <a:latin typeface="+mn-lt"/>
                          <a:ea typeface="+mn-ea"/>
                          <a:cs typeface="B Lotus" pitchFamily="2" charset="-78"/>
                        </a:rPr>
                        <a:t>، ج1، (قم: انتشارات شریف رضی، 1412 هـ . ق)، ص165.</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643438" y="139463"/>
            <a:ext cx="3357586"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ششم / </a:t>
            </a:r>
            <a:r>
              <a:rPr lang="ar-SA" sz="1700" b="1" dirty="0" smtClean="0">
                <a:effectLst>
                  <a:glow rad="101600">
                    <a:schemeClr val="accent3">
                      <a:satMod val="175000"/>
                      <a:alpha val="40000"/>
                    </a:schemeClr>
                  </a:glow>
                </a:effectLst>
                <a:cs typeface="B Mitra" pitchFamily="2" charset="-78"/>
              </a:rPr>
              <a:t>اصل</a:t>
            </a:r>
            <a:r>
              <a:rPr lang="fa-IR" sz="1700" b="1" dirty="0" smtClean="0">
                <a:effectLst>
                  <a:glow rad="101600">
                    <a:schemeClr val="accent3">
                      <a:satMod val="175000"/>
                      <a:alpha val="40000"/>
                    </a:schemeClr>
                  </a:glow>
                </a:effectLst>
                <a:cs typeface="B Mitra" pitchFamily="2" charset="-78"/>
              </a:rPr>
              <a:t> هفتم</a:t>
            </a:r>
            <a:endParaRPr lang="en-US" sz="1700" b="1" dirty="0" smtClean="0">
              <a:effectLst>
                <a:glow rad="101600">
                  <a:schemeClr val="accent3">
                    <a:satMod val="175000"/>
                    <a:alpha val="40000"/>
                  </a:schemeClr>
                </a:glow>
              </a:effectLst>
              <a:cs typeface="B Mitra" pitchFamily="2" charset="-78"/>
            </a:endParaRPr>
          </a:p>
          <a:p>
            <a:pPr algn="ctr"/>
            <a:r>
              <a:rPr lang="fa-IR" sz="1700" b="1" dirty="0" smtClean="0">
                <a:effectLst>
                  <a:glow rad="101600">
                    <a:schemeClr val="accent3">
                      <a:satMod val="175000"/>
                      <a:alpha val="40000"/>
                    </a:schemeClr>
                  </a:glow>
                </a:effectLst>
                <a:cs typeface="B Mitra" pitchFamily="2" charset="-78"/>
              </a:rPr>
              <a:t>تاثیرگذاری بر مخاطب</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328611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285748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2428860"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157160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114297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7143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28572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childTnLst>
                          </p:cTn>
                        </p:par>
                        <p:par>
                          <p:cTn id="61" fill="hold">
                            <p:stCondLst>
                              <p:cond delay="2000"/>
                            </p:stCondLst>
                            <p:childTnLst>
                              <p:par>
                                <p:cTn id="62" presetID="10" presetClass="entr" presetSubtype="0" fill="hold" nodeType="afterEffect">
                                  <p:stCondLst>
                                    <p:cond delay="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50000"/>
                        </a:lnSpc>
                      </a:pPr>
                      <a:endParaRPr lang="fa-IR" sz="2200" b="1" kern="1200" dirty="0" smtClean="0">
                        <a:solidFill>
                          <a:schemeClr val="tx1"/>
                        </a:solidFill>
                        <a:latin typeface="+mn-lt"/>
                        <a:ea typeface="+mn-ea"/>
                        <a:cs typeface="B Lotus" pitchFamily="2" charset="-78"/>
                      </a:endParaRPr>
                    </a:p>
                    <a:p>
                      <a:pPr rtl="1">
                        <a:lnSpc>
                          <a:spcPct val="150000"/>
                        </a:lnSpc>
                      </a:pPr>
                      <a:r>
                        <a:rPr lang="ar-SA" sz="2200" b="1" kern="1200" dirty="0" smtClean="0">
                          <a:solidFill>
                            <a:schemeClr val="tx1"/>
                          </a:solidFill>
                          <a:latin typeface="+mn-lt"/>
                          <a:ea typeface="+mn-ea"/>
                          <a:cs typeface="B Lotus" pitchFamily="2" charset="-78"/>
                        </a:rPr>
                        <a:t>3.محسوس</a:t>
                      </a:r>
                      <a:r>
                        <a:rPr lang="fa-IR" sz="2200" b="1" kern="1200" dirty="0" smtClean="0">
                          <a:solidFill>
                            <a:schemeClr val="tx1"/>
                          </a:solidFill>
                          <a:latin typeface="+mn-lt"/>
                          <a:ea typeface="+mn-ea"/>
                          <a:cs typeface="B Lotus" pitchFamily="2" charset="-78"/>
                        </a:rPr>
                        <a:t> </a:t>
                      </a:r>
                      <a:r>
                        <a:rPr lang="ar-SA" sz="2200" b="1" kern="1200" dirty="0" smtClean="0">
                          <a:solidFill>
                            <a:schemeClr val="tx1"/>
                          </a:solidFill>
                          <a:latin typeface="+mn-lt"/>
                          <a:ea typeface="+mn-ea"/>
                          <a:cs typeface="B Lotus" pitchFamily="2" charset="-78"/>
                        </a:rPr>
                        <a:t>وملموس</a:t>
                      </a:r>
                      <a:r>
                        <a:rPr lang="fa-IR" sz="2200" b="1" kern="1200" dirty="0" smtClean="0">
                          <a:solidFill>
                            <a:schemeClr val="tx1"/>
                          </a:solidFill>
                          <a:latin typeface="+mn-lt"/>
                          <a:ea typeface="+mn-ea"/>
                          <a:cs typeface="B Lotus" pitchFamily="2" charset="-78"/>
                        </a:rPr>
                        <a:t> </a:t>
                      </a:r>
                      <a:r>
                        <a:rPr lang="ar-SA" sz="2200" b="1" kern="1200" dirty="0" smtClean="0">
                          <a:solidFill>
                            <a:schemeClr val="tx1"/>
                          </a:solidFill>
                          <a:latin typeface="+mn-lt"/>
                          <a:ea typeface="+mn-ea"/>
                          <a:cs typeface="B Lotus" pitchFamily="2" charset="-78"/>
                        </a:rPr>
                        <a:t>نمودن</a:t>
                      </a:r>
                      <a:r>
                        <a:rPr lang="fa-IR" sz="2200" b="1" kern="1200" dirty="0" smtClean="0">
                          <a:solidFill>
                            <a:schemeClr val="tx1"/>
                          </a:solidFill>
                          <a:latin typeface="+mn-lt"/>
                          <a:ea typeface="+mn-ea"/>
                          <a:cs typeface="B Lotus" pitchFamily="2" charset="-78"/>
                        </a:rPr>
                        <a:t> </a:t>
                      </a:r>
                      <a:r>
                        <a:rPr lang="ar-SA" sz="2200" b="1" kern="1200" dirty="0" smtClean="0">
                          <a:solidFill>
                            <a:schemeClr val="tx1"/>
                          </a:solidFill>
                          <a:latin typeface="+mn-lt"/>
                          <a:ea typeface="+mn-ea"/>
                          <a:cs typeface="B Lotus" pitchFamily="2" charset="-78"/>
                        </a:rPr>
                        <a:t>مباحث</a:t>
                      </a:r>
                      <a:endParaRPr lang="en-US" sz="2200" b="1" kern="1200" dirty="0" smtClean="0">
                        <a:solidFill>
                          <a:schemeClr val="tx1"/>
                        </a:solidFill>
                        <a:latin typeface="+mn-lt"/>
                        <a:ea typeface="+mn-ea"/>
                        <a:cs typeface="B Lotus" pitchFamily="2" charset="-78"/>
                      </a:endParaRPr>
                    </a:p>
                    <a:p>
                      <a:pPr rtl="1">
                        <a:lnSpc>
                          <a:spcPct val="150000"/>
                        </a:lnSpc>
                      </a:pPr>
                      <a:r>
                        <a:rPr lang="fa-IR" sz="2200" b="1" kern="1200" dirty="0" smtClean="0">
                          <a:solidFill>
                            <a:schemeClr val="tx1"/>
                          </a:solidFill>
                          <a:latin typeface="+mn-lt"/>
                          <a:ea typeface="+mn-ea"/>
                          <a:cs typeface="B Lotus" pitchFamily="2" charset="-78"/>
                        </a:rPr>
                        <a:t>مانند تشبيه، طرّاحي، نمايش و ابزارهاي کمک‏آموزشي،</a:t>
                      </a:r>
                      <a:endParaRPr lang="en-US" sz="2200" b="1" kern="1200" dirty="0" smtClean="0">
                        <a:solidFill>
                          <a:schemeClr val="tx1"/>
                        </a:solidFill>
                        <a:latin typeface="+mn-lt"/>
                        <a:ea typeface="+mn-ea"/>
                        <a:cs typeface="B Lotus" pitchFamily="2" charset="-78"/>
                      </a:endParaRPr>
                    </a:p>
                    <a:p>
                      <a:pPr rtl="1">
                        <a:lnSpc>
                          <a:spcPct val="150000"/>
                        </a:lnSpc>
                      </a:pPr>
                      <a:r>
                        <a:rPr lang="fa-IR" sz="2200" b="1" kern="1200" dirty="0" smtClean="0">
                          <a:solidFill>
                            <a:schemeClr val="tx1"/>
                          </a:solidFill>
                          <a:latin typeface="+mn-lt"/>
                          <a:ea typeface="+mn-ea"/>
                          <a:cs typeface="B Lotus" pitchFamily="2" charset="-78"/>
                        </a:rPr>
                        <a:t>در قرآن به وفور و در کلام اهل‌بیت‏به کرّارت دیده می شود که درآن‏ها از تمثیل و تشبیه و.... استفاده شده است.</a:t>
                      </a:r>
                      <a:endParaRPr lang="en-US" sz="2200" b="1" kern="1200" dirty="0" smtClean="0">
                        <a:solidFill>
                          <a:schemeClr val="tx1"/>
                        </a:solidFill>
                        <a:latin typeface="+mn-lt"/>
                        <a:ea typeface="+mn-ea"/>
                        <a:cs typeface="B Lotus" pitchFamily="2" charset="-78"/>
                      </a:endParaRPr>
                    </a:p>
                    <a:p>
                      <a:pPr rtl="1">
                        <a:lnSpc>
                          <a:spcPct val="150000"/>
                        </a:lnSpc>
                      </a:pPr>
                      <a:r>
                        <a:rPr lang="ar-SA" sz="2200" b="1" kern="1200" dirty="0" smtClean="0">
                          <a:solidFill>
                            <a:schemeClr val="tx1"/>
                          </a:solidFill>
                          <a:latin typeface="+mn-lt"/>
                          <a:ea typeface="+mn-ea"/>
                          <a:cs typeface="B Lotus" pitchFamily="2" charset="-78"/>
                        </a:rPr>
                        <a:t>4.آسانسازی مباحث؛</a:t>
                      </a:r>
                      <a:endParaRPr lang="en-US" sz="2200" b="1" kern="1200" dirty="0" smtClean="0">
                        <a:solidFill>
                          <a:schemeClr val="tx1"/>
                        </a:solidFill>
                        <a:latin typeface="+mn-lt"/>
                        <a:ea typeface="+mn-ea"/>
                        <a:cs typeface="B Lotus" pitchFamily="2" charset="-78"/>
                      </a:endParaRPr>
                    </a:p>
                    <a:p>
                      <a:pPr rtl="1">
                        <a:lnSpc>
                          <a:spcPct val="150000"/>
                        </a:lnSpc>
                      </a:pPr>
                      <a:r>
                        <a:rPr lang="fa-IR" sz="2200" b="1" kern="1200" dirty="0" smtClean="0">
                          <a:solidFill>
                            <a:schemeClr val="tx1"/>
                          </a:solidFill>
                          <a:latin typeface="+mn-lt"/>
                          <a:ea typeface="+mn-ea"/>
                          <a:cs typeface="B Lotus" pitchFamily="2" charset="-78"/>
                        </a:rPr>
                        <a:t>درباره‏ی آسان‏سازی مباحث، قبلاً در موضوع ایجاد مقبولیّت بحث شد.</a:t>
                      </a:r>
                      <a:endParaRPr lang="en-US" sz="2200" b="1" kern="1200" dirty="0" smtClean="0">
                        <a:solidFill>
                          <a:schemeClr val="tx1"/>
                        </a:solidFill>
                        <a:latin typeface="+mn-lt"/>
                        <a:ea typeface="+mn-ea"/>
                        <a:cs typeface="B Lotus" pitchFamily="2" charset="-78"/>
                      </a:endParaRPr>
                    </a:p>
                    <a:p>
                      <a:pPr rtl="1">
                        <a:lnSpc>
                          <a:spcPct val="150000"/>
                        </a:lnSpc>
                      </a:pPr>
                      <a:r>
                        <a:rPr lang="ar-SA" sz="2200" b="1" kern="1200" dirty="0" smtClean="0">
                          <a:solidFill>
                            <a:schemeClr val="tx1"/>
                          </a:solidFill>
                          <a:latin typeface="+mn-lt"/>
                          <a:ea typeface="+mn-ea"/>
                          <a:cs typeface="B Lotus" pitchFamily="2" charset="-78"/>
                        </a:rPr>
                        <a:t>5. شناخت آسیب‏های تبلیغ و دفع آن</a:t>
                      </a:r>
                      <a:endParaRPr lang="en-US" sz="2200" b="1" kern="1200" dirty="0" smtClean="0">
                        <a:solidFill>
                          <a:schemeClr val="tx1"/>
                        </a:solidFill>
                        <a:latin typeface="+mn-lt"/>
                        <a:ea typeface="+mn-ea"/>
                        <a:cs typeface="B Lotus" pitchFamily="2" charset="-78"/>
                      </a:endParaRPr>
                    </a:p>
                    <a:p>
                      <a:pPr rtl="1">
                        <a:lnSpc>
                          <a:spcPct val="150000"/>
                        </a:lnSpc>
                      </a:pPr>
                      <a:r>
                        <a:rPr lang="fa-IR" sz="2200" b="1" kern="1200" dirty="0" smtClean="0">
                          <a:solidFill>
                            <a:schemeClr val="tx1"/>
                          </a:solidFill>
                          <a:latin typeface="+mn-lt"/>
                          <a:ea typeface="+mn-ea"/>
                          <a:cs typeface="B Lotus" pitchFamily="2" charset="-78"/>
                        </a:rPr>
                        <a:t> حضرت علی(ع) که می‌فرمایند: «لِكُلِّ شَيْ‏ءٍ آفَةٌ؛برای هر چیزی آفتی است.</a:t>
                      </a:r>
                      <a:r>
                        <a:rPr lang="fa-IR" sz="2200" b="1" kern="1200" dirty="0" smtClean="0">
                          <a:solidFill>
                            <a:schemeClr val="tx1"/>
                          </a:solidFill>
                          <a:effectLst>
                            <a:glow rad="139700">
                              <a:schemeClr val="accent2">
                                <a:satMod val="175000"/>
                                <a:alpha val="40000"/>
                              </a:schemeClr>
                            </a:glow>
                          </a:effectLst>
                          <a:latin typeface="+mn-lt"/>
                          <a:ea typeface="+mn-ea"/>
                          <a:cs typeface="B Lotus" pitchFamily="2" charset="-78"/>
                        </a:rPr>
                        <a:t> *</a:t>
                      </a:r>
                    </a:p>
                    <a:p>
                      <a:pPr rtl="1">
                        <a:lnSpc>
                          <a:spcPct val="150000"/>
                        </a:lnSpc>
                      </a:pPr>
                      <a:endParaRPr lang="en-US" sz="2200" b="1" kern="1200" dirty="0" smtClean="0">
                        <a:solidFill>
                          <a:schemeClr val="tx1"/>
                        </a:solidFill>
                        <a:latin typeface="+mn-lt"/>
                        <a:ea typeface="+mn-ea"/>
                        <a:cs typeface="B Lotus" pitchFamily="2" charset="-78"/>
                      </a:endParaRPr>
                    </a:p>
                    <a:p>
                      <a:pPr rtl="1">
                        <a:lnSpc>
                          <a:spcPct val="150000"/>
                        </a:lnSpc>
                      </a:pPr>
                      <a:r>
                        <a:rPr lang="fa-IR" sz="22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fa-IR" sz="2200" b="1" kern="1200" dirty="0" smtClean="0">
                          <a:solidFill>
                            <a:schemeClr val="tx1"/>
                          </a:solidFill>
                          <a:latin typeface="+mn-lt"/>
                          <a:ea typeface="+mn-ea"/>
                          <a:cs typeface="B Lotus" pitchFamily="2" charset="-78"/>
                        </a:rPr>
                        <a:t>مکارم الاخلاق</a:t>
                      </a:r>
                      <a:r>
                        <a:rPr lang="fa-IR" sz="2200" b="0" kern="1200" dirty="0" smtClean="0">
                          <a:solidFill>
                            <a:schemeClr val="tx1"/>
                          </a:solidFill>
                          <a:latin typeface="+mn-lt"/>
                          <a:ea typeface="+mn-ea"/>
                          <a:cs typeface="B Lotus" pitchFamily="2" charset="-78"/>
                        </a:rPr>
                        <a:t>، ص364.</a:t>
                      </a:r>
                      <a:endParaRPr lang="en-US" sz="2200" b="1"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643438" y="139463"/>
            <a:ext cx="3357586"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ششم / </a:t>
            </a:r>
            <a:r>
              <a:rPr lang="ar-SA" sz="1700" b="1" dirty="0" smtClean="0">
                <a:effectLst>
                  <a:glow rad="101600">
                    <a:schemeClr val="accent3">
                      <a:satMod val="175000"/>
                      <a:alpha val="40000"/>
                    </a:schemeClr>
                  </a:glow>
                </a:effectLst>
                <a:cs typeface="B Mitra" pitchFamily="2" charset="-78"/>
              </a:rPr>
              <a:t>اصل</a:t>
            </a:r>
            <a:r>
              <a:rPr lang="fa-IR" sz="1700" b="1" dirty="0" smtClean="0">
                <a:effectLst>
                  <a:glow rad="101600">
                    <a:schemeClr val="accent3">
                      <a:satMod val="175000"/>
                      <a:alpha val="40000"/>
                    </a:schemeClr>
                  </a:glow>
                </a:effectLst>
                <a:cs typeface="B Mitra" pitchFamily="2" charset="-78"/>
              </a:rPr>
              <a:t> هفتم</a:t>
            </a:r>
            <a:endParaRPr lang="en-US" sz="1700" b="1" dirty="0" smtClean="0">
              <a:effectLst>
                <a:glow rad="101600">
                  <a:schemeClr val="accent3">
                    <a:satMod val="175000"/>
                    <a:alpha val="40000"/>
                  </a:schemeClr>
                </a:glow>
              </a:effectLst>
              <a:cs typeface="B Mitra" pitchFamily="2" charset="-78"/>
            </a:endParaRPr>
          </a:p>
          <a:p>
            <a:pPr algn="ctr"/>
            <a:r>
              <a:rPr lang="fa-IR" sz="1700" b="1" dirty="0" smtClean="0">
                <a:effectLst>
                  <a:glow rad="101600">
                    <a:schemeClr val="accent3">
                      <a:satMod val="175000"/>
                      <a:alpha val="40000"/>
                    </a:schemeClr>
                  </a:glow>
                </a:effectLst>
                <a:cs typeface="B Mitra" pitchFamily="2" charset="-78"/>
              </a:rPr>
              <a:t>تاثیرگذاری بر مخاطب</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328611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285748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242886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157160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114297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7143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28572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childTnLst>
                          </p:cTn>
                        </p:par>
                        <p:par>
                          <p:cTn id="61" fill="hold">
                            <p:stCondLst>
                              <p:cond delay="2000"/>
                            </p:stCondLst>
                            <p:childTnLst>
                              <p:par>
                                <p:cTn id="62" presetID="10" presetClass="entr" presetSubtype="0" fill="hold" nodeType="afterEffect">
                                  <p:stCondLst>
                                    <p:cond delay="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4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آسيب‏ها در عرصه‏هاي مختلف</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الف) آسيب‏هاي محتوايي</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ب) آسيب‏هاي روشي</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ج) آسيب‏هاي كارگزاران و متولّيان فرهنگي:</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      -درك ناقص از فضاي فرهنگی و معنوی</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     -عدم شناخت كافي نسبت به امر دين و امور ديني</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     - عدم همكاري خالصانه با مربّیان و مبلّغان ديني و...</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643438" y="139463"/>
            <a:ext cx="3357586"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ششم / </a:t>
            </a:r>
            <a:r>
              <a:rPr lang="ar-SA" sz="1700" b="1" dirty="0" smtClean="0">
                <a:effectLst>
                  <a:glow rad="101600">
                    <a:schemeClr val="accent3">
                      <a:satMod val="175000"/>
                      <a:alpha val="40000"/>
                    </a:schemeClr>
                  </a:glow>
                </a:effectLst>
                <a:cs typeface="B Mitra" pitchFamily="2" charset="-78"/>
              </a:rPr>
              <a:t>اصل</a:t>
            </a:r>
            <a:r>
              <a:rPr lang="fa-IR" sz="1700" b="1" dirty="0" smtClean="0">
                <a:effectLst>
                  <a:glow rad="101600">
                    <a:schemeClr val="accent3">
                      <a:satMod val="175000"/>
                      <a:alpha val="40000"/>
                    </a:schemeClr>
                  </a:glow>
                </a:effectLst>
                <a:cs typeface="B Mitra" pitchFamily="2" charset="-78"/>
              </a:rPr>
              <a:t> هفتم</a:t>
            </a:r>
            <a:endParaRPr lang="en-US" sz="1700" b="1" dirty="0" smtClean="0">
              <a:effectLst>
                <a:glow rad="101600">
                  <a:schemeClr val="accent3">
                    <a:satMod val="175000"/>
                    <a:alpha val="40000"/>
                  </a:schemeClr>
                </a:glow>
              </a:effectLst>
              <a:cs typeface="B Mitra" pitchFamily="2" charset="-78"/>
            </a:endParaRPr>
          </a:p>
          <a:p>
            <a:pPr algn="ctr"/>
            <a:r>
              <a:rPr lang="fa-IR" sz="1700" b="1" dirty="0" smtClean="0">
                <a:effectLst>
                  <a:glow rad="101600">
                    <a:schemeClr val="accent3">
                      <a:satMod val="175000"/>
                      <a:alpha val="40000"/>
                    </a:schemeClr>
                  </a:glow>
                </a:effectLst>
                <a:cs typeface="B Mitra" pitchFamily="2" charset="-78"/>
              </a:rPr>
              <a:t>تاثیرگذاری بر مخاطب</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328611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285748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242886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1571604"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114297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7143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28572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childTnLst>
                          </p:cTn>
                        </p:par>
                        <p:par>
                          <p:cTn id="61" fill="hold">
                            <p:stCondLst>
                              <p:cond delay="2000"/>
                            </p:stCondLst>
                            <p:childTnLst>
                              <p:par>
                                <p:cTn id="62" presetID="10" presetClass="entr" presetSubtype="0" fill="hold" nodeType="afterEffect">
                                  <p:stCondLst>
                                    <p:cond delay="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د) آسيب‏هاي خانواده:</a:t>
                      </a:r>
                      <a:endParaRPr lang="en-US"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     - عدم آشنايي خانواده‏ها با آموزه‏هاي ديني</a:t>
                      </a:r>
                      <a:endParaRPr lang="en-US"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     - عدم تقيّد و حسّاسيّت آن‏ها به امر مهمّ تربيت و... نمونه‏ای از این آسیب‌ها است.</a:t>
                      </a:r>
                      <a:endParaRPr lang="en-US"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هـ) آسيب‏هاي محيط جامعه و دوستان:</a:t>
                      </a:r>
                      <a:endParaRPr lang="en-US"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و) آسيب‏هاي رسانه‏ها: آفات موجود در صدا وسيما، اينترنت،ماهواره و... </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643438" y="139463"/>
            <a:ext cx="3357586"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ششم / </a:t>
            </a:r>
            <a:r>
              <a:rPr lang="ar-SA" sz="1700" b="1" dirty="0" smtClean="0">
                <a:effectLst>
                  <a:glow rad="101600">
                    <a:schemeClr val="accent3">
                      <a:satMod val="175000"/>
                      <a:alpha val="40000"/>
                    </a:schemeClr>
                  </a:glow>
                </a:effectLst>
                <a:cs typeface="B Mitra" pitchFamily="2" charset="-78"/>
              </a:rPr>
              <a:t>اصل</a:t>
            </a:r>
            <a:r>
              <a:rPr lang="fa-IR" sz="1700" b="1" dirty="0" smtClean="0">
                <a:effectLst>
                  <a:glow rad="101600">
                    <a:schemeClr val="accent3">
                      <a:satMod val="175000"/>
                      <a:alpha val="40000"/>
                    </a:schemeClr>
                  </a:glow>
                </a:effectLst>
                <a:cs typeface="B Mitra" pitchFamily="2" charset="-78"/>
              </a:rPr>
              <a:t> هفتم</a:t>
            </a:r>
            <a:endParaRPr lang="en-US" sz="1700" b="1" dirty="0" smtClean="0">
              <a:effectLst>
                <a:glow rad="101600">
                  <a:schemeClr val="accent3">
                    <a:satMod val="175000"/>
                    <a:alpha val="40000"/>
                  </a:schemeClr>
                </a:glow>
              </a:effectLst>
              <a:cs typeface="B Mitra" pitchFamily="2" charset="-78"/>
            </a:endParaRPr>
          </a:p>
          <a:p>
            <a:pPr algn="ctr"/>
            <a:r>
              <a:rPr lang="fa-IR" sz="1700" b="1" dirty="0" smtClean="0">
                <a:effectLst>
                  <a:glow rad="101600">
                    <a:schemeClr val="accent3">
                      <a:satMod val="175000"/>
                      <a:alpha val="40000"/>
                    </a:schemeClr>
                  </a:glow>
                </a:effectLst>
                <a:cs typeface="B Mitra" pitchFamily="2" charset="-78"/>
              </a:rPr>
              <a:t>تاثیرگذاری بر مخاطب</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328611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285748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242886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157160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1142976"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7143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28572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childTnLst>
                          </p:cTn>
                        </p:par>
                        <p:par>
                          <p:cTn id="61" fill="hold">
                            <p:stCondLst>
                              <p:cond delay="2000"/>
                            </p:stCondLst>
                            <p:childTnLst>
                              <p:par>
                                <p:cTn id="62" presetID="10" presetClass="entr" presetSubtype="0" fill="hold" nodeType="afterEffect">
                                  <p:stCondLst>
                                    <p:cond delay="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50000"/>
                        </a:lnSpc>
                      </a:pPr>
                      <a:r>
                        <a:rPr lang="fa-IR" sz="2000" b="1" kern="1200" dirty="0" smtClean="0">
                          <a:solidFill>
                            <a:schemeClr val="tx1"/>
                          </a:solidFill>
                          <a:latin typeface="+mn-lt"/>
                          <a:ea typeface="+mn-ea"/>
                          <a:cs typeface="B Lotus" pitchFamily="2" charset="-78"/>
                        </a:rPr>
                        <a:t>ح) آسيب‏هاي اخلاقی مربّیان و مبلّغان،از جمله:</a:t>
                      </a:r>
                      <a:endParaRPr lang="en-US" sz="20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643438" y="139463"/>
            <a:ext cx="3357586"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ششم / </a:t>
            </a:r>
            <a:r>
              <a:rPr lang="ar-SA" sz="1700" b="1" dirty="0" smtClean="0">
                <a:effectLst>
                  <a:glow rad="101600">
                    <a:schemeClr val="accent3">
                      <a:satMod val="175000"/>
                      <a:alpha val="40000"/>
                    </a:schemeClr>
                  </a:glow>
                </a:effectLst>
                <a:cs typeface="B Mitra" pitchFamily="2" charset="-78"/>
              </a:rPr>
              <a:t>اصل</a:t>
            </a:r>
            <a:r>
              <a:rPr lang="fa-IR" sz="1700" b="1" dirty="0" smtClean="0">
                <a:effectLst>
                  <a:glow rad="101600">
                    <a:schemeClr val="accent3">
                      <a:satMod val="175000"/>
                      <a:alpha val="40000"/>
                    </a:schemeClr>
                  </a:glow>
                </a:effectLst>
                <a:cs typeface="B Mitra" pitchFamily="2" charset="-78"/>
              </a:rPr>
              <a:t> هفتم</a:t>
            </a:r>
            <a:endParaRPr lang="en-US" sz="1700" b="1" dirty="0" smtClean="0">
              <a:effectLst>
                <a:glow rad="101600">
                  <a:schemeClr val="accent3">
                    <a:satMod val="175000"/>
                    <a:alpha val="40000"/>
                  </a:schemeClr>
                </a:glow>
              </a:effectLst>
              <a:cs typeface="B Mitra" pitchFamily="2" charset="-78"/>
            </a:endParaRPr>
          </a:p>
          <a:p>
            <a:pPr algn="ctr"/>
            <a:r>
              <a:rPr lang="fa-IR" sz="1700" b="1" dirty="0" smtClean="0">
                <a:effectLst>
                  <a:glow rad="101600">
                    <a:schemeClr val="accent3">
                      <a:satMod val="175000"/>
                      <a:alpha val="40000"/>
                    </a:schemeClr>
                  </a:glow>
                </a:effectLst>
                <a:cs typeface="B Mitra" pitchFamily="2" charset="-78"/>
              </a:rPr>
              <a:t>تاثیرگذاری بر مخاطب</a:t>
            </a:r>
          </a:p>
        </p:txBody>
      </p:sp>
      <p:graphicFrame>
        <p:nvGraphicFramePr>
          <p:cNvPr id="8" name="Table 7"/>
          <p:cNvGraphicFramePr>
            <a:graphicFrameLocks noGrp="1"/>
          </p:cNvGraphicFramePr>
          <p:nvPr/>
        </p:nvGraphicFramePr>
        <p:xfrm>
          <a:off x="428597" y="1571612"/>
          <a:ext cx="8286806" cy="4789101"/>
        </p:xfrm>
        <a:graphic>
          <a:graphicData uri="http://schemas.openxmlformats.org/drawingml/2006/table">
            <a:tbl>
              <a:tblPr rtl="1">
                <a:tableStyleId>{0505E3EF-67EA-436B-97B2-0124C06EBD24}</a:tableStyleId>
              </a:tblPr>
              <a:tblGrid>
                <a:gridCol w="2116072"/>
                <a:gridCol w="1777056"/>
                <a:gridCol w="2321694"/>
                <a:gridCol w="2071984"/>
              </a:tblGrid>
              <a:tr h="504116">
                <a:tc>
                  <a:txBody>
                    <a:bodyPr/>
                    <a:lstStyle/>
                    <a:p>
                      <a:pPr indent="288290" algn="ctr" rtl="1">
                        <a:lnSpc>
                          <a:spcPct val="150000"/>
                        </a:lnSpc>
                        <a:spcAft>
                          <a:spcPts val="0"/>
                        </a:spcAft>
                      </a:pPr>
                      <a:r>
                        <a:rPr lang="fa-IR" sz="1600" b="1" dirty="0">
                          <a:cs typeface="B Lotus" pitchFamily="2" charset="-78"/>
                        </a:rPr>
                        <a:t>1.دنیا طلبی</a:t>
                      </a:r>
                      <a:endParaRPr lang="en-US" sz="1600" b="1" dirty="0">
                        <a:latin typeface="B Lotus"/>
                        <a:ea typeface="B Lotus"/>
                        <a:cs typeface="B Lotus" pitchFamily="2" charset="-78"/>
                      </a:endParaRPr>
                    </a:p>
                  </a:txBody>
                  <a:tcPr marL="83096" marR="83096" marT="0" marB="0" anchor="ctr"/>
                </a:tc>
                <a:tc>
                  <a:txBody>
                    <a:bodyPr/>
                    <a:lstStyle/>
                    <a:p>
                      <a:pPr indent="288290" algn="ctr" rtl="1">
                        <a:lnSpc>
                          <a:spcPct val="150000"/>
                        </a:lnSpc>
                        <a:spcAft>
                          <a:spcPts val="0"/>
                        </a:spcAft>
                      </a:pPr>
                      <a:r>
                        <a:rPr lang="fa-IR" sz="1600" b="1" dirty="0">
                          <a:cs typeface="B Lotus" pitchFamily="2" charset="-78"/>
                        </a:rPr>
                        <a:t>2.خود‌خواهی</a:t>
                      </a:r>
                      <a:endParaRPr lang="en-US" sz="1600" b="1" dirty="0">
                        <a:latin typeface="B Lotus"/>
                        <a:ea typeface="B Lotus"/>
                        <a:cs typeface="B Lotus" pitchFamily="2" charset="-78"/>
                      </a:endParaRPr>
                    </a:p>
                  </a:txBody>
                  <a:tcPr marL="83096" marR="83096" marT="0" marB="0" anchor="ctr"/>
                </a:tc>
                <a:tc>
                  <a:txBody>
                    <a:bodyPr/>
                    <a:lstStyle/>
                    <a:p>
                      <a:pPr indent="288290" algn="ctr" rtl="1">
                        <a:lnSpc>
                          <a:spcPct val="150000"/>
                        </a:lnSpc>
                        <a:spcAft>
                          <a:spcPts val="0"/>
                        </a:spcAft>
                      </a:pPr>
                      <a:r>
                        <a:rPr lang="fa-IR" sz="1600" b="1">
                          <a:cs typeface="B Lotus" pitchFamily="2" charset="-78"/>
                        </a:rPr>
                        <a:t>3.خودمحوری</a:t>
                      </a:r>
                      <a:endParaRPr lang="en-US" sz="1600" b="1">
                        <a:latin typeface="B Lotus"/>
                        <a:ea typeface="B Lotus"/>
                        <a:cs typeface="B Lotus" pitchFamily="2" charset="-78"/>
                      </a:endParaRPr>
                    </a:p>
                  </a:txBody>
                  <a:tcPr marL="83096" marR="83096" marT="0" marB="0" anchor="ctr"/>
                </a:tc>
                <a:tc>
                  <a:txBody>
                    <a:bodyPr/>
                    <a:lstStyle/>
                    <a:p>
                      <a:pPr indent="288290" algn="ctr" rtl="1">
                        <a:lnSpc>
                          <a:spcPct val="150000"/>
                        </a:lnSpc>
                        <a:spcAft>
                          <a:spcPts val="0"/>
                        </a:spcAft>
                      </a:pPr>
                      <a:r>
                        <a:rPr lang="fa-IR" sz="1600" b="1" dirty="0">
                          <a:cs typeface="B Lotus" pitchFamily="2" charset="-78"/>
                        </a:rPr>
                        <a:t>4. ریاست‌طلبی</a:t>
                      </a:r>
                      <a:endParaRPr lang="en-US" sz="1600" b="1" dirty="0">
                        <a:latin typeface="B Lotus"/>
                        <a:ea typeface="B Lotus"/>
                        <a:cs typeface="B Lotus" pitchFamily="2" charset="-78"/>
                      </a:endParaRPr>
                    </a:p>
                  </a:txBody>
                  <a:tcPr marL="83096" marR="83096" marT="0" marB="0" anchor="ctr"/>
                </a:tc>
              </a:tr>
              <a:tr h="756173">
                <a:tc>
                  <a:txBody>
                    <a:bodyPr/>
                    <a:lstStyle/>
                    <a:p>
                      <a:pPr indent="288290" algn="ctr" rtl="1">
                        <a:lnSpc>
                          <a:spcPct val="150000"/>
                        </a:lnSpc>
                        <a:spcAft>
                          <a:spcPts val="0"/>
                        </a:spcAft>
                      </a:pPr>
                      <a:r>
                        <a:rPr lang="fa-IR" sz="1600" b="1">
                          <a:cs typeface="B Lotus" pitchFamily="2" charset="-78"/>
                        </a:rPr>
                        <a:t>5.شهوت‌پرستی</a:t>
                      </a:r>
                      <a:endParaRPr lang="en-US" sz="1600" b="1">
                        <a:latin typeface="B Lotus"/>
                        <a:ea typeface="B Lotus"/>
                        <a:cs typeface="B Lotus" pitchFamily="2" charset="-78"/>
                      </a:endParaRPr>
                    </a:p>
                  </a:txBody>
                  <a:tcPr marL="83096" marR="83096" marT="0" marB="0" anchor="ctr"/>
                </a:tc>
                <a:tc>
                  <a:txBody>
                    <a:bodyPr/>
                    <a:lstStyle/>
                    <a:p>
                      <a:pPr indent="288290" algn="ctr" rtl="1">
                        <a:lnSpc>
                          <a:spcPct val="150000"/>
                        </a:lnSpc>
                        <a:spcAft>
                          <a:spcPts val="0"/>
                        </a:spcAft>
                      </a:pPr>
                      <a:r>
                        <a:rPr lang="fa-IR" sz="1600" b="1">
                          <a:cs typeface="B Lotus" pitchFamily="2" charset="-78"/>
                        </a:rPr>
                        <a:t>6.خودرأیی یا استبداد  رأی</a:t>
                      </a:r>
                      <a:endParaRPr lang="en-US" sz="1600" b="1">
                        <a:latin typeface="B Lotus"/>
                        <a:ea typeface="B Lotus"/>
                        <a:cs typeface="B Lotus" pitchFamily="2" charset="-78"/>
                      </a:endParaRPr>
                    </a:p>
                  </a:txBody>
                  <a:tcPr marL="83096" marR="83096" marT="0" marB="0" anchor="ctr"/>
                </a:tc>
                <a:tc>
                  <a:txBody>
                    <a:bodyPr/>
                    <a:lstStyle/>
                    <a:p>
                      <a:pPr indent="288290" algn="ctr" rtl="1">
                        <a:lnSpc>
                          <a:spcPct val="150000"/>
                        </a:lnSpc>
                        <a:spcAft>
                          <a:spcPts val="0"/>
                        </a:spcAft>
                      </a:pPr>
                      <a:r>
                        <a:rPr lang="fa-IR" sz="1600" b="1">
                          <a:cs typeface="B Lotus" pitchFamily="2" charset="-78"/>
                        </a:rPr>
                        <a:t>7.محبّت کورکورانه و افراطی</a:t>
                      </a:r>
                      <a:endParaRPr lang="en-US" sz="1600" b="1">
                        <a:latin typeface="B Lotus"/>
                        <a:ea typeface="B Lotus"/>
                        <a:cs typeface="B Lotus" pitchFamily="2" charset="-78"/>
                      </a:endParaRPr>
                    </a:p>
                  </a:txBody>
                  <a:tcPr marL="83096" marR="83096" marT="0" marB="0" anchor="ctr"/>
                </a:tc>
                <a:tc>
                  <a:txBody>
                    <a:bodyPr/>
                    <a:lstStyle/>
                    <a:p>
                      <a:pPr indent="288290" algn="ctr" rtl="1">
                        <a:lnSpc>
                          <a:spcPct val="150000"/>
                        </a:lnSpc>
                        <a:spcAft>
                          <a:spcPts val="0"/>
                        </a:spcAft>
                      </a:pPr>
                      <a:r>
                        <a:rPr lang="fa-IR" sz="1600" b="1">
                          <a:cs typeface="B Lotus" pitchFamily="2" charset="-78"/>
                        </a:rPr>
                        <a:t>8.لجاجت</a:t>
                      </a:r>
                      <a:endParaRPr lang="en-US" sz="1600" b="1">
                        <a:latin typeface="B Lotus"/>
                        <a:ea typeface="B Lotus"/>
                        <a:cs typeface="B Lotus" pitchFamily="2" charset="-78"/>
                      </a:endParaRPr>
                    </a:p>
                  </a:txBody>
                  <a:tcPr marL="83096" marR="83096" marT="0" marB="0" anchor="ctr"/>
                </a:tc>
              </a:tr>
              <a:tr h="504116">
                <a:tc>
                  <a:txBody>
                    <a:bodyPr/>
                    <a:lstStyle/>
                    <a:p>
                      <a:pPr indent="288290" algn="ctr" rtl="1">
                        <a:lnSpc>
                          <a:spcPct val="150000"/>
                        </a:lnSpc>
                        <a:spcAft>
                          <a:spcPts val="0"/>
                        </a:spcAft>
                      </a:pPr>
                      <a:r>
                        <a:rPr lang="fa-IR" sz="1600" b="1">
                          <a:cs typeface="B Lotus" pitchFamily="2" charset="-78"/>
                        </a:rPr>
                        <a:t>9.عُجب</a:t>
                      </a:r>
                      <a:endParaRPr lang="en-US" sz="1600" b="1">
                        <a:latin typeface="B Lotus"/>
                        <a:ea typeface="B Lotus"/>
                        <a:cs typeface="B Lotus" pitchFamily="2" charset="-78"/>
                      </a:endParaRPr>
                    </a:p>
                  </a:txBody>
                  <a:tcPr marL="83096" marR="83096" marT="0" marB="0" anchor="ctr"/>
                </a:tc>
                <a:tc>
                  <a:txBody>
                    <a:bodyPr/>
                    <a:lstStyle/>
                    <a:p>
                      <a:pPr indent="288290" algn="ctr" rtl="1">
                        <a:lnSpc>
                          <a:spcPct val="150000"/>
                        </a:lnSpc>
                        <a:spcAft>
                          <a:spcPts val="0"/>
                        </a:spcAft>
                      </a:pPr>
                      <a:r>
                        <a:rPr lang="fa-IR" sz="1600" b="1">
                          <a:cs typeface="B Lotus" pitchFamily="2" charset="-78"/>
                        </a:rPr>
                        <a:t>10.تکبّر</a:t>
                      </a:r>
                      <a:endParaRPr lang="en-US" sz="1600" b="1">
                        <a:latin typeface="B Lotus"/>
                        <a:ea typeface="B Lotus"/>
                        <a:cs typeface="B Lotus" pitchFamily="2" charset="-78"/>
                      </a:endParaRPr>
                    </a:p>
                  </a:txBody>
                  <a:tcPr marL="83096" marR="83096" marT="0" marB="0" anchor="ctr"/>
                </a:tc>
                <a:tc>
                  <a:txBody>
                    <a:bodyPr/>
                    <a:lstStyle/>
                    <a:p>
                      <a:pPr indent="288290" algn="ctr" rtl="1">
                        <a:lnSpc>
                          <a:spcPct val="150000"/>
                        </a:lnSpc>
                        <a:spcAft>
                          <a:spcPts val="0"/>
                        </a:spcAft>
                      </a:pPr>
                      <a:r>
                        <a:rPr lang="fa-IR" sz="1600" b="1">
                          <a:cs typeface="B Lotus" pitchFamily="2" charset="-78"/>
                        </a:rPr>
                        <a:t>11.خشم بی‌جا</a:t>
                      </a:r>
                      <a:endParaRPr lang="en-US" sz="1600" b="1">
                        <a:latin typeface="B Lotus"/>
                        <a:ea typeface="B Lotus"/>
                        <a:cs typeface="B Lotus" pitchFamily="2" charset="-78"/>
                      </a:endParaRPr>
                    </a:p>
                  </a:txBody>
                  <a:tcPr marL="83096" marR="83096" marT="0" marB="0" anchor="ctr"/>
                </a:tc>
                <a:tc>
                  <a:txBody>
                    <a:bodyPr/>
                    <a:lstStyle/>
                    <a:p>
                      <a:pPr indent="288290" algn="ctr" rtl="1">
                        <a:lnSpc>
                          <a:spcPct val="150000"/>
                        </a:lnSpc>
                        <a:spcAft>
                          <a:spcPts val="0"/>
                        </a:spcAft>
                      </a:pPr>
                      <a:r>
                        <a:rPr lang="fa-IR" sz="1600" b="1">
                          <a:cs typeface="B Lotus" pitchFamily="2" charset="-78"/>
                        </a:rPr>
                        <a:t>12.طمع و حرص</a:t>
                      </a:r>
                      <a:endParaRPr lang="en-US" sz="1600" b="1">
                        <a:latin typeface="B Lotus"/>
                        <a:ea typeface="B Lotus"/>
                        <a:cs typeface="B Lotus" pitchFamily="2" charset="-78"/>
                      </a:endParaRPr>
                    </a:p>
                  </a:txBody>
                  <a:tcPr marL="83096" marR="83096" marT="0" marB="0" anchor="ctr"/>
                </a:tc>
              </a:tr>
              <a:tr h="504116">
                <a:tc>
                  <a:txBody>
                    <a:bodyPr/>
                    <a:lstStyle/>
                    <a:p>
                      <a:pPr indent="288290" algn="ctr" rtl="1">
                        <a:lnSpc>
                          <a:spcPct val="150000"/>
                        </a:lnSpc>
                        <a:spcAft>
                          <a:spcPts val="0"/>
                        </a:spcAft>
                      </a:pPr>
                      <a:r>
                        <a:rPr lang="fa-IR" sz="1600" b="1">
                          <a:cs typeface="B Lotus" pitchFamily="2" charset="-78"/>
                        </a:rPr>
                        <a:t>13.جهل و ناآگاهی</a:t>
                      </a:r>
                      <a:endParaRPr lang="en-US" sz="1600" b="1">
                        <a:latin typeface="B Lotus"/>
                        <a:ea typeface="B Lotus"/>
                        <a:cs typeface="B Lotus" pitchFamily="2" charset="-78"/>
                      </a:endParaRPr>
                    </a:p>
                  </a:txBody>
                  <a:tcPr marL="83096" marR="83096" marT="0" marB="0" anchor="ctr"/>
                </a:tc>
                <a:tc>
                  <a:txBody>
                    <a:bodyPr/>
                    <a:lstStyle/>
                    <a:p>
                      <a:pPr indent="288290" algn="ctr" rtl="1">
                        <a:lnSpc>
                          <a:spcPct val="150000"/>
                        </a:lnSpc>
                        <a:spcAft>
                          <a:spcPts val="0"/>
                        </a:spcAft>
                      </a:pPr>
                      <a:r>
                        <a:rPr lang="fa-IR" sz="1600" b="1">
                          <a:cs typeface="B Lotus" pitchFamily="2" charset="-78"/>
                        </a:rPr>
                        <a:t>14.سوء‏ظن</a:t>
                      </a:r>
                      <a:endParaRPr lang="en-US" sz="1600" b="1">
                        <a:latin typeface="B Lotus"/>
                        <a:ea typeface="B Lotus"/>
                        <a:cs typeface="B Lotus" pitchFamily="2" charset="-78"/>
                      </a:endParaRPr>
                    </a:p>
                  </a:txBody>
                  <a:tcPr marL="83096" marR="83096" marT="0" marB="0" anchor="ctr"/>
                </a:tc>
                <a:tc>
                  <a:txBody>
                    <a:bodyPr/>
                    <a:lstStyle/>
                    <a:p>
                      <a:pPr indent="288290" algn="ctr" rtl="1">
                        <a:lnSpc>
                          <a:spcPct val="150000"/>
                        </a:lnSpc>
                        <a:spcAft>
                          <a:spcPts val="0"/>
                        </a:spcAft>
                      </a:pPr>
                      <a:r>
                        <a:rPr lang="fa-IR" sz="1600" b="1">
                          <a:cs typeface="B Lotus" pitchFamily="2" charset="-78"/>
                        </a:rPr>
                        <a:t>15.بد‌خلقی</a:t>
                      </a:r>
                      <a:endParaRPr lang="en-US" sz="1600" b="1">
                        <a:latin typeface="B Lotus"/>
                        <a:ea typeface="B Lotus"/>
                        <a:cs typeface="B Lotus" pitchFamily="2" charset="-78"/>
                      </a:endParaRPr>
                    </a:p>
                  </a:txBody>
                  <a:tcPr marL="83096" marR="83096" marT="0" marB="0" anchor="ctr"/>
                </a:tc>
                <a:tc>
                  <a:txBody>
                    <a:bodyPr/>
                    <a:lstStyle/>
                    <a:p>
                      <a:pPr indent="288290" algn="ctr" rtl="1">
                        <a:lnSpc>
                          <a:spcPct val="150000"/>
                        </a:lnSpc>
                        <a:spcAft>
                          <a:spcPts val="0"/>
                        </a:spcAft>
                      </a:pPr>
                      <a:r>
                        <a:rPr lang="fa-IR" sz="1600" b="1">
                          <a:cs typeface="B Lotus" pitchFamily="2" charset="-78"/>
                        </a:rPr>
                        <a:t>16.تفاخر</a:t>
                      </a:r>
                      <a:endParaRPr lang="en-US" sz="1600" b="1">
                        <a:latin typeface="B Lotus"/>
                        <a:ea typeface="B Lotus"/>
                        <a:cs typeface="B Lotus" pitchFamily="2" charset="-78"/>
                      </a:endParaRPr>
                    </a:p>
                  </a:txBody>
                  <a:tcPr marL="83096" marR="83096" marT="0" marB="0" anchor="ctr"/>
                </a:tc>
              </a:tr>
              <a:tr h="504116">
                <a:tc>
                  <a:txBody>
                    <a:bodyPr/>
                    <a:lstStyle/>
                    <a:p>
                      <a:pPr indent="288290" algn="ctr" rtl="1">
                        <a:lnSpc>
                          <a:spcPct val="150000"/>
                        </a:lnSpc>
                        <a:spcAft>
                          <a:spcPts val="0"/>
                        </a:spcAft>
                      </a:pPr>
                      <a:r>
                        <a:rPr lang="fa-IR" sz="1600" b="1">
                          <a:cs typeface="B Lotus" pitchFamily="2" charset="-78"/>
                        </a:rPr>
                        <a:t>17.قدرت‌طلبی</a:t>
                      </a:r>
                      <a:endParaRPr lang="en-US" sz="1600" b="1">
                        <a:latin typeface="B Lotus"/>
                        <a:ea typeface="B Lotus"/>
                        <a:cs typeface="B Lotus" pitchFamily="2" charset="-78"/>
                      </a:endParaRPr>
                    </a:p>
                  </a:txBody>
                  <a:tcPr marL="83096" marR="83096" marT="0" marB="0" anchor="ctr"/>
                </a:tc>
                <a:tc>
                  <a:txBody>
                    <a:bodyPr/>
                    <a:lstStyle/>
                    <a:p>
                      <a:pPr indent="288290" algn="ctr" rtl="1">
                        <a:lnSpc>
                          <a:spcPct val="150000"/>
                        </a:lnSpc>
                        <a:spcAft>
                          <a:spcPts val="0"/>
                        </a:spcAft>
                      </a:pPr>
                      <a:r>
                        <a:rPr lang="fa-IR" sz="1600" b="1">
                          <a:cs typeface="B Lotus" pitchFamily="2" charset="-78"/>
                        </a:rPr>
                        <a:t>18.غرور</a:t>
                      </a:r>
                      <a:endParaRPr lang="en-US" sz="1600" b="1">
                        <a:latin typeface="B Lotus"/>
                        <a:ea typeface="B Lotus"/>
                        <a:cs typeface="B Lotus" pitchFamily="2" charset="-78"/>
                      </a:endParaRPr>
                    </a:p>
                  </a:txBody>
                  <a:tcPr marL="83096" marR="83096" marT="0" marB="0" anchor="ctr"/>
                </a:tc>
                <a:tc>
                  <a:txBody>
                    <a:bodyPr/>
                    <a:lstStyle/>
                    <a:p>
                      <a:pPr indent="288290" algn="ctr" rtl="1">
                        <a:lnSpc>
                          <a:spcPct val="150000"/>
                        </a:lnSpc>
                        <a:spcAft>
                          <a:spcPts val="0"/>
                        </a:spcAft>
                      </a:pPr>
                      <a:r>
                        <a:rPr lang="fa-IR" sz="1600" b="1">
                          <a:cs typeface="B Lotus" pitchFamily="2" charset="-78"/>
                        </a:rPr>
                        <a:t>19.بی‌اعتمادی</a:t>
                      </a:r>
                      <a:endParaRPr lang="en-US" sz="1600" b="1">
                        <a:latin typeface="B Lotus"/>
                        <a:ea typeface="B Lotus"/>
                        <a:cs typeface="B Lotus" pitchFamily="2" charset="-78"/>
                      </a:endParaRPr>
                    </a:p>
                  </a:txBody>
                  <a:tcPr marL="83096" marR="83096" marT="0" marB="0" anchor="ctr"/>
                </a:tc>
                <a:tc>
                  <a:txBody>
                    <a:bodyPr/>
                    <a:lstStyle/>
                    <a:p>
                      <a:pPr indent="288290" algn="ctr" rtl="1">
                        <a:lnSpc>
                          <a:spcPct val="150000"/>
                        </a:lnSpc>
                        <a:spcAft>
                          <a:spcPts val="0"/>
                        </a:spcAft>
                      </a:pPr>
                      <a:r>
                        <a:rPr lang="fa-IR" sz="1600" b="1">
                          <a:cs typeface="B Lotus" pitchFamily="2" charset="-78"/>
                        </a:rPr>
                        <a:t>20.عدم اعتماد به‏نفس</a:t>
                      </a:r>
                      <a:endParaRPr lang="en-US" sz="1600" b="1">
                        <a:latin typeface="B Lotus"/>
                        <a:ea typeface="B Lotus"/>
                        <a:cs typeface="B Lotus" pitchFamily="2" charset="-78"/>
                      </a:endParaRPr>
                    </a:p>
                  </a:txBody>
                  <a:tcPr marL="83096" marR="83096" marT="0" marB="0" anchor="ctr"/>
                </a:tc>
              </a:tr>
              <a:tr h="504116">
                <a:tc>
                  <a:txBody>
                    <a:bodyPr/>
                    <a:lstStyle/>
                    <a:p>
                      <a:pPr indent="288290" algn="ctr" rtl="1">
                        <a:lnSpc>
                          <a:spcPct val="150000"/>
                        </a:lnSpc>
                        <a:spcAft>
                          <a:spcPts val="0"/>
                        </a:spcAft>
                      </a:pPr>
                      <a:r>
                        <a:rPr lang="fa-IR" sz="1600" b="1">
                          <a:cs typeface="B Lotus" pitchFamily="2" charset="-78"/>
                        </a:rPr>
                        <a:t>21.افراط و تفریط</a:t>
                      </a:r>
                      <a:endParaRPr lang="en-US" sz="1600" b="1">
                        <a:latin typeface="B Lotus"/>
                        <a:ea typeface="B Lotus"/>
                        <a:cs typeface="B Lotus" pitchFamily="2" charset="-78"/>
                      </a:endParaRPr>
                    </a:p>
                  </a:txBody>
                  <a:tcPr marL="83096" marR="83096" marT="0" marB="0" anchor="ctr"/>
                </a:tc>
                <a:tc>
                  <a:txBody>
                    <a:bodyPr/>
                    <a:lstStyle/>
                    <a:p>
                      <a:pPr indent="288290" algn="ctr" rtl="1">
                        <a:lnSpc>
                          <a:spcPct val="150000"/>
                        </a:lnSpc>
                        <a:spcAft>
                          <a:spcPts val="0"/>
                        </a:spcAft>
                      </a:pPr>
                      <a:r>
                        <a:rPr lang="fa-IR" sz="1600" b="1" dirty="0">
                          <a:cs typeface="B Lotus" pitchFamily="2" charset="-78"/>
                        </a:rPr>
                        <a:t>22. تنبلی و کسالت</a:t>
                      </a:r>
                      <a:endParaRPr lang="en-US" sz="1600" b="1" dirty="0">
                        <a:latin typeface="B Lotus"/>
                        <a:ea typeface="B Lotus"/>
                        <a:cs typeface="B Lotus" pitchFamily="2" charset="-78"/>
                      </a:endParaRPr>
                    </a:p>
                  </a:txBody>
                  <a:tcPr marL="83096" marR="83096" marT="0" marB="0" anchor="ctr"/>
                </a:tc>
                <a:tc>
                  <a:txBody>
                    <a:bodyPr/>
                    <a:lstStyle/>
                    <a:p>
                      <a:pPr indent="288290" algn="ctr" rtl="1">
                        <a:lnSpc>
                          <a:spcPct val="150000"/>
                        </a:lnSpc>
                        <a:spcAft>
                          <a:spcPts val="0"/>
                        </a:spcAft>
                      </a:pPr>
                      <a:r>
                        <a:rPr lang="fa-IR" sz="1600" b="1">
                          <a:cs typeface="B Lotus" pitchFamily="2" charset="-78"/>
                        </a:rPr>
                        <a:t>23.عیب جویی و شماتت</a:t>
                      </a:r>
                      <a:endParaRPr lang="en-US" sz="1600" b="1">
                        <a:latin typeface="B Lotus"/>
                        <a:ea typeface="B Lotus"/>
                        <a:cs typeface="B Lotus" pitchFamily="2" charset="-78"/>
                      </a:endParaRPr>
                    </a:p>
                  </a:txBody>
                  <a:tcPr marL="83096" marR="83096" marT="0" marB="0" anchor="ctr"/>
                </a:tc>
                <a:tc>
                  <a:txBody>
                    <a:bodyPr/>
                    <a:lstStyle/>
                    <a:p>
                      <a:pPr indent="288290" algn="ctr" rtl="1">
                        <a:lnSpc>
                          <a:spcPct val="150000"/>
                        </a:lnSpc>
                        <a:spcAft>
                          <a:spcPts val="0"/>
                        </a:spcAft>
                      </a:pPr>
                      <a:r>
                        <a:rPr lang="fa-IR" sz="1600" b="1">
                          <a:cs typeface="B Lotus" pitchFamily="2" charset="-78"/>
                        </a:rPr>
                        <a:t>24. ریا</a:t>
                      </a:r>
                      <a:endParaRPr lang="en-US" sz="1600" b="1">
                        <a:latin typeface="B Lotus"/>
                        <a:ea typeface="B Lotus"/>
                        <a:cs typeface="B Lotus" pitchFamily="2" charset="-78"/>
                      </a:endParaRPr>
                    </a:p>
                  </a:txBody>
                  <a:tcPr marL="83096" marR="83096" marT="0" marB="0" anchor="ctr"/>
                </a:tc>
              </a:tr>
              <a:tr h="504116">
                <a:tc>
                  <a:txBody>
                    <a:bodyPr/>
                    <a:lstStyle/>
                    <a:p>
                      <a:pPr indent="288290" algn="ctr" rtl="1">
                        <a:lnSpc>
                          <a:spcPct val="150000"/>
                        </a:lnSpc>
                        <a:spcAft>
                          <a:spcPts val="0"/>
                        </a:spcAft>
                      </a:pPr>
                      <a:r>
                        <a:rPr lang="fa-IR" sz="1600" b="1">
                          <a:cs typeface="B Lotus" pitchFamily="2" charset="-78"/>
                        </a:rPr>
                        <a:t>25.تحکّم، اجبار و اکراه</a:t>
                      </a:r>
                      <a:endParaRPr lang="en-US" sz="1600" b="1">
                        <a:latin typeface="B Lotus"/>
                        <a:ea typeface="B Lotus"/>
                        <a:cs typeface="B Lotus" pitchFamily="2" charset="-78"/>
                      </a:endParaRPr>
                    </a:p>
                  </a:txBody>
                  <a:tcPr marL="83096" marR="83096" marT="0" marB="0" anchor="ctr"/>
                </a:tc>
                <a:tc>
                  <a:txBody>
                    <a:bodyPr/>
                    <a:lstStyle/>
                    <a:p>
                      <a:pPr indent="288290" algn="ctr" rtl="1">
                        <a:lnSpc>
                          <a:spcPct val="150000"/>
                        </a:lnSpc>
                        <a:spcAft>
                          <a:spcPts val="0"/>
                        </a:spcAft>
                      </a:pPr>
                      <a:r>
                        <a:rPr lang="fa-IR" sz="1600" b="1">
                          <a:cs typeface="B Lotus" pitchFamily="2" charset="-78"/>
                        </a:rPr>
                        <a:t>26. شهرت‌طلبی</a:t>
                      </a:r>
                      <a:endParaRPr lang="en-US" sz="1600" b="1">
                        <a:latin typeface="B Lotus"/>
                        <a:ea typeface="B Lotus"/>
                        <a:cs typeface="B Lotus" pitchFamily="2" charset="-78"/>
                      </a:endParaRPr>
                    </a:p>
                  </a:txBody>
                  <a:tcPr marL="83096" marR="83096" marT="0" marB="0" anchor="ctr"/>
                </a:tc>
                <a:tc>
                  <a:txBody>
                    <a:bodyPr/>
                    <a:lstStyle/>
                    <a:p>
                      <a:pPr indent="288290" algn="ctr" rtl="1">
                        <a:lnSpc>
                          <a:spcPct val="150000"/>
                        </a:lnSpc>
                        <a:spcAft>
                          <a:spcPts val="0"/>
                        </a:spcAft>
                      </a:pPr>
                      <a:r>
                        <a:rPr lang="fa-IR" sz="1600" b="1">
                          <a:cs typeface="B Lotus" pitchFamily="2" charset="-78"/>
                        </a:rPr>
                        <a:t>27. یأس و ناامیدی</a:t>
                      </a:r>
                      <a:endParaRPr lang="en-US" sz="1600" b="1">
                        <a:latin typeface="B Lotus"/>
                        <a:ea typeface="B Lotus"/>
                        <a:cs typeface="B Lotus" pitchFamily="2" charset="-78"/>
                      </a:endParaRPr>
                    </a:p>
                  </a:txBody>
                  <a:tcPr marL="83096" marR="83096" marT="0" marB="0" anchor="ctr"/>
                </a:tc>
                <a:tc>
                  <a:txBody>
                    <a:bodyPr/>
                    <a:lstStyle/>
                    <a:p>
                      <a:pPr indent="288290" algn="ctr" rtl="1">
                        <a:lnSpc>
                          <a:spcPct val="150000"/>
                        </a:lnSpc>
                        <a:spcAft>
                          <a:spcPts val="0"/>
                        </a:spcAft>
                      </a:pPr>
                      <a:r>
                        <a:rPr lang="fa-IR" sz="1600" b="1">
                          <a:cs typeface="B Lotus" pitchFamily="2" charset="-78"/>
                        </a:rPr>
                        <a:t>28. تنگ نظری</a:t>
                      </a:r>
                      <a:endParaRPr lang="en-US" sz="1600" b="1">
                        <a:latin typeface="B Lotus"/>
                        <a:ea typeface="B Lotus"/>
                        <a:cs typeface="B Lotus" pitchFamily="2" charset="-78"/>
                      </a:endParaRPr>
                    </a:p>
                  </a:txBody>
                  <a:tcPr marL="83096" marR="83096" marT="0" marB="0" anchor="ctr"/>
                </a:tc>
              </a:tr>
              <a:tr h="504116">
                <a:tc>
                  <a:txBody>
                    <a:bodyPr/>
                    <a:lstStyle/>
                    <a:p>
                      <a:pPr indent="288290" algn="ctr" rtl="1">
                        <a:lnSpc>
                          <a:spcPct val="150000"/>
                        </a:lnSpc>
                        <a:spcAft>
                          <a:spcPts val="0"/>
                        </a:spcAft>
                      </a:pPr>
                      <a:r>
                        <a:rPr lang="fa-IR" sz="1600" b="1" dirty="0">
                          <a:cs typeface="B Lotus" pitchFamily="2" charset="-78"/>
                        </a:rPr>
                        <a:t>29.خود ستایی</a:t>
                      </a:r>
                      <a:endParaRPr lang="en-US" sz="1600" b="1" dirty="0">
                        <a:latin typeface="B Lotus"/>
                        <a:ea typeface="B Lotus"/>
                        <a:cs typeface="B Lotus" pitchFamily="2" charset="-78"/>
                      </a:endParaRPr>
                    </a:p>
                  </a:txBody>
                  <a:tcPr marL="83096" marR="83096" marT="0" marB="0" anchor="ctr"/>
                </a:tc>
                <a:tc>
                  <a:txBody>
                    <a:bodyPr/>
                    <a:lstStyle/>
                    <a:p>
                      <a:pPr indent="288290" algn="ctr" rtl="1">
                        <a:lnSpc>
                          <a:spcPct val="150000"/>
                        </a:lnSpc>
                        <a:spcAft>
                          <a:spcPts val="0"/>
                        </a:spcAft>
                      </a:pPr>
                      <a:r>
                        <a:rPr lang="fa-IR" sz="1600" b="1">
                          <a:cs typeface="B Lotus" pitchFamily="2" charset="-78"/>
                        </a:rPr>
                        <a:t>30. ظاهربینی</a:t>
                      </a:r>
                      <a:endParaRPr lang="en-US" sz="1600" b="1">
                        <a:latin typeface="B Lotus"/>
                        <a:ea typeface="B Lotus"/>
                        <a:cs typeface="B Lotus" pitchFamily="2" charset="-78"/>
                      </a:endParaRPr>
                    </a:p>
                  </a:txBody>
                  <a:tcPr marL="83096" marR="83096" marT="0" marB="0" anchor="ctr"/>
                </a:tc>
                <a:tc>
                  <a:txBody>
                    <a:bodyPr/>
                    <a:lstStyle/>
                    <a:p>
                      <a:pPr indent="288290" algn="ctr" rtl="1">
                        <a:lnSpc>
                          <a:spcPct val="150000"/>
                        </a:lnSpc>
                        <a:spcAft>
                          <a:spcPts val="0"/>
                        </a:spcAft>
                      </a:pPr>
                      <a:r>
                        <a:rPr lang="fa-IR" sz="1600" b="1">
                          <a:cs typeface="B Lotus" pitchFamily="2" charset="-78"/>
                        </a:rPr>
                        <a:t>31. استهزاء و مسخره کردن</a:t>
                      </a:r>
                      <a:endParaRPr lang="en-US" sz="1600" b="1">
                        <a:latin typeface="B Lotus"/>
                        <a:ea typeface="B Lotus"/>
                        <a:cs typeface="B Lotus" pitchFamily="2" charset="-78"/>
                      </a:endParaRPr>
                    </a:p>
                  </a:txBody>
                  <a:tcPr marL="83096" marR="83096" marT="0" marB="0" anchor="ctr"/>
                </a:tc>
                <a:tc>
                  <a:txBody>
                    <a:bodyPr/>
                    <a:lstStyle/>
                    <a:p>
                      <a:pPr indent="288290" algn="ctr" rtl="1">
                        <a:lnSpc>
                          <a:spcPct val="150000"/>
                        </a:lnSpc>
                        <a:spcAft>
                          <a:spcPts val="0"/>
                        </a:spcAft>
                      </a:pPr>
                      <a:r>
                        <a:rPr lang="fa-IR" sz="1600" b="1">
                          <a:cs typeface="B Lotus" pitchFamily="2" charset="-78"/>
                        </a:rPr>
                        <a:t>32. تعصّب</a:t>
                      </a:r>
                      <a:endParaRPr lang="en-US" sz="1600" b="1">
                        <a:latin typeface="B Lotus"/>
                        <a:ea typeface="B Lotus"/>
                        <a:cs typeface="B Lotus" pitchFamily="2" charset="-78"/>
                      </a:endParaRPr>
                    </a:p>
                  </a:txBody>
                  <a:tcPr marL="83096" marR="83096" marT="0" marB="0" anchor="ctr"/>
                </a:tc>
              </a:tr>
              <a:tr h="504116">
                <a:tc>
                  <a:txBody>
                    <a:bodyPr/>
                    <a:lstStyle/>
                    <a:p>
                      <a:pPr indent="288290" algn="ctr" rtl="1">
                        <a:lnSpc>
                          <a:spcPct val="150000"/>
                        </a:lnSpc>
                        <a:spcAft>
                          <a:spcPts val="0"/>
                        </a:spcAft>
                      </a:pPr>
                      <a:r>
                        <a:rPr lang="fa-IR" sz="1600" b="1">
                          <a:cs typeface="B Lotus" pitchFamily="2" charset="-78"/>
                        </a:rPr>
                        <a:t>33.عجله و...</a:t>
                      </a:r>
                      <a:endParaRPr lang="en-US" sz="1600" b="1">
                        <a:latin typeface="B Lotus"/>
                        <a:ea typeface="B Lotus"/>
                        <a:cs typeface="B Lotus" pitchFamily="2" charset="-78"/>
                      </a:endParaRPr>
                    </a:p>
                  </a:txBody>
                  <a:tcPr marL="83096" marR="83096" marT="0" marB="0" anchor="ctr"/>
                </a:tc>
                <a:tc>
                  <a:txBody>
                    <a:bodyPr/>
                    <a:lstStyle/>
                    <a:p>
                      <a:pPr indent="288290" algn="ctr" rtl="1">
                        <a:lnSpc>
                          <a:spcPct val="150000"/>
                        </a:lnSpc>
                        <a:spcAft>
                          <a:spcPts val="0"/>
                        </a:spcAft>
                      </a:pPr>
                      <a:endParaRPr lang="fa-IR" sz="1600" b="1">
                        <a:latin typeface="B Lotus"/>
                        <a:ea typeface="B Lotus"/>
                        <a:cs typeface="B Lotus" pitchFamily="2" charset="-78"/>
                      </a:endParaRPr>
                    </a:p>
                  </a:txBody>
                  <a:tcPr marL="83096" marR="83096" marT="0" marB="0" anchor="ctr"/>
                </a:tc>
                <a:tc>
                  <a:txBody>
                    <a:bodyPr/>
                    <a:lstStyle/>
                    <a:p>
                      <a:pPr indent="288290" algn="ctr" rtl="1">
                        <a:lnSpc>
                          <a:spcPct val="150000"/>
                        </a:lnSpc>
                        <a:spcAft>
                          <a:spcPts val="0"/>
                        </a:spcAft>
                      </a:pPr>
                      <a:endParaRPr lang="fa-IR" sz="1600" b="1">
                        <a:latin typeface="B Lotus"/>
                        <a:ea typeface="B Lotus"/>
                        <a:cs typeface="B Lotus" pitchFamily="2" charset="-78"/>
                      </a:endParaRPr>
                    </a:p>
                  </a:txBody>
                  <a:tcPr marL="83096" marR="83096" marT="0" marB="0" anchor="ctr"/>
                </a:tc>
                <a:tc>
                  <a:txBody>
                    <a:bodyPr/>
                    <a:lstStyle/>
                    <a:p>
                      <a:pPr indent="288290" algn="ctr" rtl="1">
                        <a:lnSpc>
                          <a:spcPct val="150000"/>
                        </a:lnSpc>
                        <a:spcAft>
                          <a:spcPts val="0"/>
                        </a:spcAft>
                      </a:pPr>
                      <a:endParaRPr lang="fa-IR" sz="1600" b="1" dirty="0">
                        <a:latin typeface="B Lotus"/>
                        <a:ea typeface="B Lotus"/>
                        <a:cs typeface="B Lotus" pitchFamily="2" charset="-78"/>
                      </a:endParaRPr>
                    </a:p>
                  </a:txBody>
                  <a:tcPr marL="83096" marR="83096" marT="0" marB="0" anchor="ctr"/>
                </a:tc>
              </a:tr>
            </a:tbl>
          </a:graphicData>
        </a:graphic>
      </p:graphicFrame>
      <p:sp>
        <p:nvSpPr>
          <p:cNvPr id="9" name="Rounded Rectangle 8">
            <a:hlinkClick r:id="rId9" action="ppaction://hlinksldjump">
              <a:snd r:embed="rId5" name="thbad.wav"/>
            </a:hlinkClick>
            <a:hlinkHover r:id="" action="ppaction://noaction">
              <a:snd r:embed="rId6" name="0.wav"/>
            </a:hlinkHover>
          </p:cNvPr>
          <p:cNvSpPr/>
          <p:nvPr/>
        </p:nvSpPr>
        <p:spPr>
          <a:xfrm>
            <a:off x="328611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0" action="ppaction://hlinksldjump">
              <a:snd r:embed="rId5" name="thbad.wav"/>
            </a:hlinkClick>
            <a:hlinkHover r:id="" action="ppaction://noaction">
              <a:snd r:embed="rId6" name="0.wav"/>
            </a:hlinkHover>
          </p:cNvPr>
          <p:cNvSpPr/>
          <p:nvPr/>
        </p:nvSpPr>
        <p:spPr>
          <a:xfrm>
            <a:off x="285748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1" action="ppaction://hlinksldjump">
              <a:snd r:embed="rId5" name="thbad.wav"/>
            </a:hlinkClick>
            <a:hlinkHover r:id="" action="ppaction://noaction">
              <a:snd r:embed="rId6" name="0.wav"/>
            </a:hlinkHover>
          </p:cNvPr>
          <p:cNvSpPr/>
          <p:nvPr/>
        </p:nvSpPr>
        <p:spPr>
          <a:xfrm>
            <a:off x="242886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2"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3" action="ppaction://hlinksldjump">
              <a:snd r:embed="rId5" name="thbad.wav"/>
            </a:hlinkClick>
            <a:hlinkHover r:id="" action="ppaction://noaction">
              <a:snd r:embed="rId6" name="0.wav"/>
            </a:hlinkHover>
          </p:cNvPr>
          <p:cNvSpPr/>
          <p:nvPr/>
        </p:nvSpPr>
        <p:spPr>
          <a:xfrm>
            <a:off x="157160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4" action="ppaction://hlinksldjump">
              <a:snd r:embed="rId5" name="thbad.wav"/>
            </a:hlinkClick>
            <a:hlinkHover r:id="" action="ppaction://noaction">
              <a:snd r:embed="rId6" name="0.wav"/>
            </a:hlinkHover>
          </p:cNvPr>
          <p:cNvSpPr/>
          <p:nvPr/>
        </p:nvSpPr>
        <p:spPr>
          <a:xfrm>
            <a:off x="114297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5" action="ppaction://hlinksldjump">
              <a:snd r:embed="rId5" name="thbad.wav"/>
            </a:hlinkClick>
            <a:hlinkHover r:id="" action="ppaction://noaction">
              <a:snd r:embed="rId6" name="0.wav"/>
            </a:hlinkHover>
          </p:cNvPr>
          <p:cNvSpPr/>
          <p:nvPr/>
        </p:nvSpPr>
        <p:spPr>
          <a:xfrm>
            <a:off x="714348"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6" action="ppaction://hlinksldjump">
              <a:snd r:embed="rId5" name="thbad.wav"/>
            </a:hlinkClick>
            <a:hlinkHover r:id="" action="ppaction://noaction">
              <a:snd r:embed="rId6" name="0.wav"/>
            </a:hlinkHover>
          </p:cNvPr>
          <p:cNvSpPr/>
          <p:nvPr/>
        </p:nvSpPr>
        <p:spPr>
          <a:xfrm>
            <a:off x="28572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0" fill="hold"/>
                                        <p:tgtEl>
                                          <p:spTgt spid="9"/>
                                        </p:tgtEl>
                                        <p:attrNameLst>
                                          <p:attrName>ppt_x</p:attrName>
                                        </p:attrNameLst>
                                      </p:cBhvr>
                                      <p:tavLst>
                                        <p:tav tm="0">
                                          <p:val>
                                            <p:strVal val="0-#ppt_w/2"/>
                                          </p:val>
                                        </p:tav>
                                        <p:tav tm="100000">
                                          <p:val>
                                            <p:strVal val="#ppt_x"/>
                                          </p:val>
                                        </p:tav>
                                      </p:tavLst>
                                    </p:anim>
                                    <p:anim calcmode="lin" valueType="num">
                                      <p:cBhvr additive="base">
                                        <p:cTn id="32" dur="1000" fill="hold"/>
                                        <p:tgtEl>
                                          <p:spTgt spid="9"/>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0"/>
                                        </p:tgtEl>
                                        <p:attrNameLst>
                                          <p:attrName>style.visibility</p:attrName>
                                        </p:attrNameLst>
                                      </p:cBhvr>
                                      <p:to>
                                        <p:strVal val="visible"/>
                                      </p:to>
                                    </p:set>
                                    <p:anim calcmode="lin" valueType="num">
                                      <p:cBhvr additive="base">
                                        <p:cTn id="35" dur="1000" fill="hold"/>
                                        <p:tgtEl>
                                          <p:spTgt spid="10"/>
                                        </p:tgtEl>
                                        <p:attrNameLst>
                                          <p:attrName>ppt_x</p:attrName>
                                        </p:attrNameLst>
                                      </p:cBhvr>
                                      <p:tavLst>
                                        <p:tav tm="0">
                                          <p:val>
                                            <p:strVal val="0-#ppt_w/2"/>
                                          </p:val>
                                        </p:tav>
                                        <p:tav tm="100000">
                                          <p:val>
                                            <p:strVal val="#ppt_x"/>
                                          </p:val>
                                        </p:tav>
                                      </p:tavLst>
                                    </p:anim>
                                    <p:anim calcmode="lin" valueType="num">
                                      <p:cBhvr additive="base">
                                        <p:cTn id="36" dur="1000" fill="hold"/>
                                        <p:tgtEl>
                                          <p:spTgt spid="10"/>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 calcmode="lin" valueType="num">
                                      <p:cBhvr additive="base">
                                        <p:cTn id="39" dur="1000" fill="hold"/>
                                        <p:tgtEl>
                                          <p:spTgt spid="11"/>
                                        </p:tgtEl>
                                        <p:attrNameLst>
                                          <p:attrName>ppt_x</p:attrName>
                                        </p:attrNameLst>
                                      </p:cBhvr>
                                      <p:tavLst>
                                        <p:tav tm="0">
                                          <p:val>
                                            <p:strVal val="0-#ppt_w/2"/>
                                          </p:val>
                                        </p:tav>
                                        <p:tav tm="100000">
                                          <p:val>
                                            <p:strVal val="#ppt_x"/>
                                          </p:val>
                                        </p:tav>
                                      </p:tavLst>
                                    </p:anim>
                                    <p:anim calcmode="lin" valueType="num">
                                      <p:cBhvr additive="base">
                                        <p:cTn id="40" dur="1000" fill="hold"/>
                                        <p:tgtEl>
                                          <p:spTgt spid="11"/>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additive="base">
                                        <p:cTn id="43" dur="1000" fill="hold"/>
                                        <p:tgtEl>
                                          <p:spTgt spid="12"/>
                                        </p:tgtEl>
                                        <p:attrNameLst>
                                          <p:attrName>ppt_x</p:attrName>
                                        </p:attrNameLst>
                                      </p:cBhvr>
                                      <p:tavLst>
                                        <p:tav tm="0">
                                          <p:val>
                                            <p:strVal val="0-#ppt_w/2"/>
                                          </p:val>
                                        </p:tav>
                                        <p:tav tm="100000">
                                          <p:val>
                                            <p:strVal val="#ppt_x"/>
                                          </p:val>
                                        </p:tav>
                                      </p:tavLst>
                                    </p:anim>
                                    <p:anim calcmode="lin" valueType="num">
                                      <p:cBhvr additive="base">
                                        <p:cTn id="44" dur="1000" fill="hold"/>
                                        <p:tgtEl>
                                          <p:spTgt spid="12"/>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1000" fill="hold"/>
                                        <p:tgtEl>
                                          <p:spTgt spid="13"/>
                                        </p:tgtEl>
                                        <p:attrNameLst>
                                          <p:attrName>ppt_x</p:attrName>
                                        </p:attrNameLst>
                                      </p:cBhvr>
                                      <p:tavLst>
                                        <p:tav tm="0">
                                          <p:val>
                                            <p:strVal val="0-#ppt_w/2"/>
                                          </p:val>
                                        </p:tav>
                                        <p:tav tm="100000">
                                          <p:val>
                                            <p:strVal val="#ppt_x"/>
                                          </p:val>
                                        </p:tav>
                                      </p:tavLst>
                                    </p:anim>
                                    <p:anim calcmode="lin" valueType="num">
                                      <p:cBhvr additive="base">
                                        <p:cTn id="48" dur="1000" fill="hold"/>
                                        <p:tgtEl>
                                          <p:spTgt spid="13"/>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1000" fill="hold"/>
                                        <p:tgtEl>
                                          <p:spTgt spid="14"/>
                                        </p:tgtEl>
                                        <p:attrNameLst>
                                          <p:attrName>ppt_x</p:attrName>
                                        </p:attrNameLst>
                                      </p:cBhvr>
                                      <p:tavLst>
                                        <p:tav tm="0">
                                          <p:val>
                                            <p:strVal val="0-#ppt_w/2"/>
                                          </p:val>
                                        </p:tav>
                                        <p:tav tm="100000">
                                          <p:val>
                                            <p:strVal val="#ppt_x"/>
                                          </p:val>
                                        </p:tav>
                                      </p:tavLst>
                                    </p:anim>
                                    <p:anim calcmode="lin" valueType="num">
                                      <p:cBhvr additive="base">
                                        <p:cTn id="52" dur="1000" fill="hold"/>
                                        <p:tgtEl>
                                          <p:spTgt spid="14"/>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5"/>
                                        </p:tgtEl>
                                        <p:attrNameLst>
                                          <p:attrName>style.visibility</p:attrName>
                                        </p:attrNameLst>
                                      </p:cBhvr>
                                      <p:to>
                                        <p:strVal val="visible"/>
                                      </p:to>
                                    </p:set>
                                    <p:anim calcmode="lin" valueType="num">
                                      <p:cBhvr additive="base">
                                        <p:cTn id="55" dur="1000" fill="hold"/>
                                        <p:tgtEl>
                                          <p:spTgt spid="15"/>
                                        </p:tgtEl>
                                        <p:attrNameLst>
                                          <p:attrName>ppt_x</p:attrName>
                                        </p:attrNameLst>
                                      </p:cBhvr>
                                      <p:tavLst>
                                        <p:tav tm="0">
                                          <p:val>
                                            <p:strVal val="0-#ppt_w/2"/>
                                          </p:val>
                                        </p:tav>
                                        <p:tav tm="100000">
                                          <p:val>
                                            <p:strVal val="#ppt_x"/>
                                          </p:val>
                                        </p:tav>
                                      </p:tavLst>
                                    </p:anim>
                                    <p:anim calcmode="lin" valueType="num">
                                      <p:cBhvr additive="base">
                                        <p:cTn id="56" dur="1000" fill="hold"/>
                                        <p:tgtEl>
                                          <p:spTgt spid="15"/>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6"/>
                                        </p:tgtEl>
                                        <p:attrNameLst>
                                          <p:attrName>style.visibility</p:attrName>
                                        </p:attrNameLst>
                                      </p:cBhvr>
                                      <p:to>
                                        <p:strVal val="visible"/>
                                      </p:to>
                                    </p:set>
                                    <p:anim calcmode="lin" valueType="num">
                                      <p:cBhvr additive="base">
                                        <p:cTn id="59" dur="1000" fill="hold"/>
                                        <p:tgtEl>
                                          <p:spTgt spid="16"/>
                                        </p:tgtEl>
                                        <p:attrNameLst>
                                          <p:attrName>ppt_x</p:attrName>
                                        </p:attrNameLst>
                                      </p:cBhvr>
                                      <p:tavLst>
                                        <p:tav tm="0">
                                          <p:val>
                                            <p:strVal val="0-#ppt_w/2"/>
                                          </p:val>
                                        </p:tav>
                                        <p:tav tm="100000">
                                          <p:val>
                                            <p:strVal val="#ppt_x"/>
                                          </p:val>
                                        </p:tav>
                                      </p:tavLst>
                                    </p:anim>
                                    <p:anim calcmode="lin" valueType="num">
                                      <p:cBhvr additive="base">
                                        <p:cTn id="60" dur="1000" fill="hold"/>
                                        <p:tgtEl>
                                          <p:spTgt spid="16"/>
                                        </p:tgtEl>
                                        <p:attrNameLst>
                                          <p:attrName>ppt_y</p:attrName>
                                        </p:attrNameLst>
                                      </p:cBhvr>
                                      <p:tavLst>
                                        <p:tav tm="0">
                                          <p:val>
                                            <p:strVal val="#ppt_y"/>
                                          </p:val>
                                        </p:tav>
                                        <p:tav tm="100000">
                                          <p:val>
                                            <p:strVal val="#ppt_y"/>
                                          </p:val>
                                        </p:tav>
                                      </p:tavLst>
                                    </p:anim>
                                  </p:childTnLst>
                                </p:cTn>
                              </p:par>
                            </p:childTnLst>
                          </p:cTn>
                        </p:par>
                        <p:par>
                          <p:cTn id="61" fill="hold">
                            <p:stCondLst>
                              <p:cond delay="2000"/>
                            </p:stCondLst>
                            <p:childTnLst>
                              <p:par>
                                <p:cTn id="62" presetID="10" presetClass="entr" presetSubtype="0" fill="hold" nodeType="afterEffect">
                                  <p:stCondLst>
                                    <p:cond delay="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1000"/>
                                        <p:tgtEl>
                                          <p:spTgt spid="30"/>
                                        </p:tgtEl>
                                      </p:cBhvr>
                                    </p:animEffect>
                                  </p:childTnLst>
                                </p:cTn>
                              </p:par>
                              <p:par>
                                <p:cTn id="65" presetID="10" presetClass="entr" presetSubtype="0" fill="hold" nodeType="withEffect">
                                  <p:stCondLst>
                                    <p:cond delay="0"/>
                                  </p:stCondLst>
                                  <p:childTnLst>
                                    <p:set>
                                      <p:cBhvr>
                                        <p:cTn id="66" dur="1" fill="hold">
                                          <p:stCondLst>
                                            <p:cond delay="0"/>
                                          </p:stCondLst>
                                        </p:cTn>
                                        <p:tgtEl>
                                          <p:spTgt spid="8"/>
                                        </p:tgtEl>
                                        <p:attrNameLst>
                                          <p:attrName>style.visibility</p:attrName>
                                        </p:attrNameLst>
                                      </p:cBhvr>
                                      <p:to>
                                        <p:strVal val="visible"/>
                                      </p:to>
                                    </p:set>
                                    <p:animEffect transition="in" filter="fade">
                                      <p:cBhvr>
                                        <p:cTn id="67"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9" grpId="0" animBg="1"/>
      <p:bldP spid="10" grpId="0" animBg="1"/>
      <p:bldP spid="11" grpId="0" animBg="1"/>
      <p:bldP spid="12" grpId="0" animBg="1"/>
      <p:bldP spid="13" grpId="0" animBg="1"/>
      <p:bldP spid="14" grpId="0" animBg="1"/>
      <p:bldP spid="15" grpId="0" animBg="1"/>
      <p:bldP spid="16"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50000"/>
                        </a:lnSpc>
                      </a:pPr>
                      <a:endParaRPr lang="fa-IR" sz="2000" b="1" kern="1200" dirty="0" smtClean="0">
                        <a:solidFill>
                          <a:schemeClr val="tx1"/>
                        </a:solidFill>
                        <a:latin typeface="+mn-lt"/>
                        <a:ea typeface="+mn-ea"/>
                        <a:cs typeface="B Lotus" pitchFamily="2" charset="-78"/>
                      </a:endParaRPr>
                    </a:p>
                    <a:p>
                      <a:pPr algn="just" rtl="1">
                        <a:lnSpc>
                          <a:spcPct val="150000"/>
                        </a:lnSpc>
                      </a:pPr>
                      <a:r>
                        <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اصل اوّل</a:t>
                      </a:r>
                      <a:r>
                        <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a:t>
                      </a:r>
                      <a:r>
                        <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 استمداد از خدا و توسّل به اهل‌بیت(ع)</a:t>
                      </a:r>
                    </a:p>
                    <a:p>
                      <a:pPr algn="just" rtl="1">
                        <a:lnSpc>
                          <a:spcPct val="150000"/>
                        </a:lnSpc>
                      </a:pP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latin typeface="+mn-lt"/>
                          <a:ea typeface="+mn-ea"/>
                          <a:cs typeface="B Lotus" pitchFamily="2" charset="-78"/>
                        </a:rPr>
                        <a:t>يا أَيُّهَا النَّاسُ أَنْتُمُ الْفُقَراءُ إِلَى اللَّهِ وَ اللَّهُ هُوَ الْغَنِيُّ الْحَمِيدُ</a:t>
                      </a: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latin typeface="+mn-lt"/>
                          <a:ea typeface="+mn-ea"/>
                          <a:cs typeface="B Lotus" pitchFamily="2" charset="-78"/>
                        </a:rPr>
                        <a:t> فاطر،35</a:t>
                      </a:r>
                      <a:endParaRPr lang="en-US" sz="2000" b="1" kern="1200" dirty="0" smtClean="0">
                        <a:solidFill>
                          <a:schemeClr val="tx1"/>
                        </a:solidFill>
                        <a:latin typeface="+mn-lt"/>
                        <a:ea typeface="+mn-ea"/>
                        <a:cs typeface="B Lotus" pitchFamily="2" charset="-78"/>
                      </a:endParaRPr>
                    </a:p>
                    <a:p>
                      <a:pPr lvl="0" algn="just" rtl="1">
                        <a:lnSpc>
                          <a:spcPct val="150000"/>
                        </a:lnSpc>
                      </a:pPr>
                      <a:r>
                        <a:rPr lang="fa-IR" sz="2000" b="1" kern="1200" dirty="0" smtClean="0">
                          <a:solidFill>
                            <a:schemeClr val="tx1"/>
                          </a:solidFill>
                          <a:latin typeface="+mn-lt"/>
                          <a:ea typeface="+mn-ea"/>
                          <a:cs typeface="B Lotus" pitchFamily="2" charset="-78"/>
                        </a:rPr>
                        <a:t>«اى مردم! شما (همگى) نيازمندان به خدا هستيد، تنها خداوند است كه بى‏نياز و شايسته‏ی هرگونه حمد و ستايش است»، هيچ تكيه‏گاهي مطمئن‏تر از خداوند و اهل‏بيت</a:t>
                      </a: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latin typeface="+mn-lt"/>
                          <a:ea typeface="+mn-ea"/>
                          <a:cs typeface="B Lotus" pitchFamily="2" charset="-78"/>
                        </a:rPr>
                        <a:t>در زندگي وجود ندارد.</a:t>
                      </a:r>
                      <a:endParaRPr lang="en-US" sz="20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643438" y="139463"/>
            <a:ext cx="3357586"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اول / </a:t>
            </a:r>
            <a:r>
              <a:rPr lang="ar-SA" sz="1700" b="1" dirty="0" smtClean="0">
                <a:effectLst>
                  <a:glow rad="101600">
                    <a:schemeClr val="accent3">
                      <a:satMod val="175000"/>
                      <a:alpha val="40000"/>
                    </a:schemeClr>
                  </a:glow>
                </a:effectLst>
                <a:cs typeface="B Mitra" pitchFamily="2" charset="-78"/>
              </a:rPr>
              <a:t>اصل</a:t>
            </a:r>
            <a:r>
              <a:rPr lang="fa-IR" sz="1700" b="1" dirty="0" smtClean="0">
                <a:effectLst>
                  <a:glow rad="101600">
                    <a:schemeClr val="accent3">
                      <a:satMod val="175000"/>
                      <a:alpha val="40000"/>
                    </a:schemeClr>
                  </a:glow>
                </a:effectLst>
                <a:cs typeface="B Mitra" pitchFamily="2" charset="-78"/>
              </a:rPr>
              <a:t> </a:t>
            </a:r>
            <a:r>
              <a:rPr lang="ar-SA" sz="1700" b="1" dirty="0" smtClean="0">
                <a:effectLst>
                  <a:glow rad="101600">
                    <a:schemeClr val="accent3">
                      <a:satMod val="175000"/>
                      <a:alpha val="40000"/>
                    </a:schemeClr>
                  </a:glow>
                </a:effectLst>
                <a:cs typeface="B Mitra" pitchFamily="2" charset="-78"/>
              </a:rPr>
              <a:t>اوّل</a:t>
            </a:r>
            <a:endParaRPr lang="en-US" sz="1700" b="1" dirty="0" smtClean="0">
              <a:effectLst>
                <a:glow rad="101600">
                  <a:schemeClr val="accent3">
                    <a:satMod val="175000"/>
                    <a:alpha val="40000"/>
                  </a:schemeClr>
                </a:glow>
              </a:effectLst>
              <a:cs typeface="B Mitra" pitchFamily="2" charset="-78"/>
            </a:endParaRPr>
          </a:p>
          <a:p>
            <a:pPr algn="ctr"/>
            <a:r>
              <a:rPr lang="ar-SA" sz="1700" b="1" dirty="0" smtClean="0">
                <a:effectLst>
                  <a:glow rad="101600">
                    <a:schemeClr val="accent3">
                      <a:satMod val="175000"/>
                      <a:alpha val="40000"/>
                    </a:schemeClr>
                  </a:glow>
                </a:effectLst>
                <a:cs typeface="B Mitra" pitchFamily="2" charset="-78"/>
              </a:rPr>
              <a:t>استمداد</a:t>
            </a:r>
            <a:r>
              <a:rPr lang="en-US" sz="1700" b="1" dirty="0" smtClean="0">
                <a:effectLst>
                  <a:glow rad="101600">
                    <a:schemeClr val="accent3">
                      <a:satMod val="175000"/>
                      <a:alpha val="40000"/>
                    </a:schemeClr>
                  </a:glow>
                </a:effectLst>
                <a:cs typeface="B Mitra" pitchFamily="2" charset="-78"/>
              </a:rPr>
              <a:t> </a:t>
            </a:r>
            <a:r>
              <a:rPr lang="ar-SA" sz="1700" b="1" dirty="0" smtClean="0">
                <a:effectLst>
                  <a:glow rad="101600">
                    <a:schemeClr val="accent3">
                      <a:satMod val="175000"/>
                      <a:alpha val="40000"/>
                    </a:schemeClr>
                  </a:glow>
                </a:effectLst>
                <a:cs typeface="B Mitra" pitchFamily="2" charset="-78"/>
              </a:rPr>
              <a:t>ازخدا</a:t>
            </a:r>
            <a:r>
              <a:rPr lang="en-US" sz="1700" b="1" dirty="0" smtClean="0">
                <a:effectLst>
                  <a:glow rad="101600">
                    <a:schemeClr val="accent3">
                      <a:satMod val="175000"/>
                      <a:alpha val="40000"/>
                    </a:schemeClr>
                  </a:glow>
                </a:effectLst>
                <a:cs typeface="B Mitra" pitchFamily="2" charset="-78"/>
              </a:rPr>
              <a:t> </a:t>
            </a:r>
            <a:r>
              <a:rPr lang="ar-SA" sz="1700" b="1" dirty="0" smtClean="0">
                <a:effectLst>
                  <a:glow rad="101600">
                    <a:schemeClr val="accent3">
                      <a:satMod val="175000"/>
                      <a:alpha val="40000"/>
                    </a:schemeClr>
                  </a:glow>
                </a:effectLst>
                <a:cs typeface="B Mitra" pitchFamily="2" charset="-78"/>
              </a:rPr>
              <a:t>و</a:t>
            </a:r>
            <a:r>
              <a:rPr lang="fa-IR" sz="1700" b="1" dirty="0" smtClean="0">
                <a:effectLst>
                  <a:glow rad="101600">
                    <a:schemeClr val="accent3">
                      <a:satMod val="175000"/>
                      <a:alpha val="40000"/>
                    </a:schemeClr>
                  </a:glow>
                </a:effectLst>
                <a:cs typeface="B Mitra" pitchFamily="2" charset="-78"/>
              </a:rPr>
              <a:t> ت</a:t>
            </a:r>
            <a:r>
              <a:rPr lang="ar-SA" sz="1700" b="1" dirty="0" smtClean="0">
                <a:effectLst>
                  <a:glow rad="101600">
                    <a:schemeClr val="accent3">
                      <a:satMod val="175000"/>
                      <a:alpha val="40000"/>
                    </a:schemeClr>
                  </a:glow>
                </a:effectLst>
                <a:cs typeface="B Mitra" pitchFamily="2" charset="-78"/>
              </a:rPr>
              <a:t>وسّل</a:t>
            </a:r>
            <a:r>
              <a:rPr lang="en-US" sz="1700" b="1" dirty="0" smtClean="0">
                <a:effectLst>
                  <a:glow rad="101600">
                    <a:schemeClr val="accent3">
                      <a:satMod val="175000"/>
                      <a:alpha val="40000"/>
                    </a:schemeClr>
                  </a:glow>
                </a:effectLst>
                <a:cs typeface="B Mitra" pitchFamily="2" charset="-78"/>
              </a:rPr>
              <a:t> </a:t>
            </a:r>
            <a:r>
              <a:rPr lang="ar-SA" sz="1700" b="1" dirty="0" smtClean="0">
                <a:effectLst>
                  <a:glow rad="101600">
                    <a:schemeClr val="accent3">
                      <a:satMod val="175000"/>
                      <a:alpha val="40000"/>
                    </a:schemeClr>
                  </a:glow>
                </a:effectLst>
                <a:cs typeface="B Mitra" pitchFamily="2" charset="-78"/>
              </a:rPr>
              <a:t>به</a:t>
            </a:r>
            <a:r>
              <a:rPr lang="en-US" sz="1700" b="1" dirty="0" smtClean="0">
                <a:effectLst>
                  <a:glow rad="101600">
                    <a:schemeClr val="accent3">
                      <a:satMod val="175000"/>
                      <a:alpha val="40000"/>
                    </a:schemeClr>
                  </a:glow>
                </a:effectLst>
                <a:cs typeface="B Mitra" pitchFamily="2" charset="-78"/>
              </a:rPr>
              <a:t> </a:t>
            </a:r>
            <a:r>
              <a:rPr lang="ar-SA" sz="1700" b="1" dirty="0" smtClean="0">
                <a:effectLst>
                  <a:glow rad="101600">
                    <a:schemeClr val="accent3">
                      <a:satMod val="175000"/>
                      <a:alpha val="40000"/>
                    </a:schemeClr>
                  </a:glow>
                </a:effectLst>
                <a:cs typeface="B Mitra" pitchFamily="2" charset="-78"/>
              </a:rPr>
              <a:t>اهل‌بی</a:t>
            </a:r>
            <a:r>
              <a:rPr lang="fa-IR" sz="1700" b="1" dirty="0" smtClean="0">
                <a:effectLst>
                  <a:glow rad="101600">
                    <a:schemeClr val="accent3">
                      <a:satMod val="175000"/>
                      <a:alpha val="40000"/>
                    </a:schemeClr>
                  </a:glow>
                </a:effectLst>
                <a:cs typeface="B Mitra" pitchFamily="2" charset="-78"/>
              </a:rPr>
              <a:t>ت(ع)</a:t>
            </a:r>
          </a:p>
        </p:txBody>
      </p:sp>
      <p:sp>
        <p:nvSpPr>
          <p:cNvPr id="48" name="Rounded Rectangle 47">
            <a:hlinkClick r:id="rId9" action="ppaction://hlinksldjump">
              <a:snd r:embed="rId5" name="thbad.wav"/>
            </a:hlinkClick>
            <a:hlinkHover r:id="" action="ppaction://noaction">
              <a:snd r:embed="rId6" name="0.wav"/>
            </a:hlinkHover>
          </p:cNvPr>
          <p:cNvSpPr/>
          <p:nvPr/>
        </p:nvSpPr>
        <p:spPr>
          <a:xfrm>
            <a:off x="785786"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51" name="Rounded Rectangle 50">
            <a:hlinkClick r:id="rId10" action="ppaction://hlinksldjump">
              <a:snd r:embed="rId5" name="thbad.wav"/>
            </a:hlinkClick>
            <a:hlinkHover r:id="" action="ppaction://noaction">
              <a:snd r:embed="rId6" name="0.wav"/>
            </a:hlinkHover>
          </p:cNvPr>
          <p:cNvSpPr/>
          <p:nvPr/>
        </p:nvSpPr>
        <p:spPr>
          <a:xfrm>
            <a:off x="35715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1000" fill="hold"/>
                                        <p:tgtEl>
                                          <p:spTgt spid="48"/>
                                        </p:tgtEl>
                                        <p:attrNameLst>
                                          <p:attrName>ppt_x</p:attrName>
                                        </p:attrNameLst>
                                      </p:cBhvr>
                                      <p:tavLst>
                                        <p:tav tm="0">
                                          <p:val>
                                            <p:strVal val="0-#ppt_w/2"/>
                                          </p:val>
                                        </p:tav>
                                        <p:tav tm="100000">
                                          <p:val>
                                            <p:strVal val="#ppt_x"/>
                                          </p:val>
                                        </p:tav>
                                      </p:tavLst>
                                    </p:anim>
                                    <p:anim calcmode="lin" valueType="num">
                                      <p:cBhvr additive="base">
                                        <p:cTn id="32" dur="1000" fill="hold"/>
                                        <p:tgtEl>
                                          <p:spTgt spid="4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51"/>
                                        </p:tgtEl>
                                        <p:attrNameLst>
                                          <p:attrName>style.visibility</p:attrName>
                                        </p:attrNameLst>
                                      </p:cBhvr>
                                      <p:to>
                                        <p:strVal val="visible"/>
                                      </p:to>
                                    </p:set>
                                    <p:anim calcmode="lin" valueType="num">
                                      <p:cBhvr additive="base">
                                        <p:cTn id="35" dur="1000" fill="hold"/>
                                        <p:tgtEl>
                                          <p:spTgt spid="51"/>
                                        </p:tgtEl>
                                        <p:attrNameLst>
                                          <p:attrName>ppt_x</p:attrName>
                                        </p:attrNameLst>
                                      </p:cBhvr>
                                      <p:tavLst>
                                        <p:tav tm="0">
                                          <p:val>
                                            <p:strVal val="0-#ppt_w/2"/>
                                          </p:val>
                                        </p:tav>
                                        <p:tav tm="100000">
                                          <p:val>
                                            <p:strVal val="#ppt_x"/>
                                          </p:val>
                                        </p:tav>
                                      </p:tavLst>
                                    </p:anim>
                                    <p:anim calcmode="lin" valueType="num">
                                      <p:cBhvr additive="base">
                                        <p:cTn id="36" dur="1000" fill="hold"/>
                                        <p:tgtEl>
                                          <p:spTgt spid="51"/>
                                        </p:tgtEl>
                                        <p:attrNameLst>
                                          <p:attrName>ppt_y</p:attrName>
                                        </p:attrNameLst>
                                      </p:cBhvr>
                                      <p:tavLst>
                                        <p:tav tm="0">
                                          <p:val>
                                            <p:strVal val="#ppt_y"/>
                                          </p:val>
                                        </p:tav>
                                        <p:tav tm="100000">
                                          <p:val>
                                            <p:strVal val="#ppt_y"/>
                                          </p:val>
                                        </p:tav>
                                      </p:tavLst>
                                    </p:anim>
                                  </p:childTnLst>
                                </p:cTn>
                              </p:par>
                            </p:childTnLst>
                          </p:cTn>
                        </p:par>
                        <p:par>
                          <p:cTn id="37" fill="hold">
                            <p:stCondLst>
                              <p:cond delay="2000"/>
                            </p:stCondLst>
                            <p:childTnLst>
                              <p:par>
                                <p:cTn id="38" presetID="10" presetClass="entr" presetSubtype="0" fill="hold" nodeType="afterEffect">
                                  <p:stCondLst>
                                    <p:cond delay="0"/>
                                  </p:stCondLst>
                                  <p:childTnLst>
                                    <p:set>
                                      <p:cBhvr>
                                        <p:cTn id="39" dur="1" fill="hold">
                                          <p:stCondLst>
                                            <p:cond delay="0"/>
                                          </p:stCondLst>
                                        </p:cTn>
                                        <p:tgtEl>
                                          <p:spTgt spid="30"/>
                                        </p:tgtEl>
                                        <p:attrNameLst>
                                          <p:attrName>style.visibility</p:attrName>
                                        </p:attrNameLst>
                                      </p:cBhvr>
                                      <p:to>
                                        <p:strVal val="visible"/>
                                      </p:to>
                                    </p:set>
                                    <p:animEffect transition="in" filter="fade">
                                      <p:cBhvr>
                                        <p:cTn id="40"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48" grpId="0" animBg="1"/>
      <p:bldP spid="51"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6. پرهيز از مطالب شبهه‏آفرین در انتقال مفاهيم</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2200" b="1" kern="1200" dirty="0" smtClean="0">
                          <a:solidFill>
                            <a:schemeClr val="tx1"/>
                          </a:solidFill>
                          <a:latin typeface="+mn-lt"/>
                          <a:ea typeface="+mn-ea"/>
                          <a:cs typeface="B Lotus" pitchFamily="2" charset="-78"/>
                        </a:rPr>
                        <a:t> </a:t>
                      </a:r>
                      <a:endParaRPr lang="en-US" sz="2200" b="1" kern="1200" dirty="0" smtClean="0">
                        <a:solidFill>
                          <a:schemeClr val="tx1"/>
                        </a:solidFill>
                        <a:latin typeface="+mn-lt"/>
                        <a:ea typeface="+mn-ea"/>
                        <a:cs typeface="B Lotus" pitchFamily="2" charset="-78"/>
                      </a:endParaRPr>
                    </a:p>
                    <a:p>
                      <a:pPr algn="just" rtl="1">
                        <a:lnSpc>
                          <a:spcPct val="150000"/>
                        </a:lnSpc>
                      </a:pPr>
                      <a:r>
                        <a:rPr lang="ar-SA" sz="2200" b="1" kern="1200" dirty="0" smtClean="0">
                          <a:solidFill>
                            <a:schemeClr val="tx1"/>
                          </a:solidFill>
                          <a:latin typeface="+mn-lt"/>
                          <a:ea typeface="+mn-ea"/>
                          <a:cs typeface="B Lotus" pitchFamily="2" charset="-78"/>
                        </a:rPr>
                        <a:t>           -ایجاد شبهه در ارائه مفاهیم</a:t>
                      </a:r>
                      <a:endParaRPr lang="en-US" sz="2200" b="1" kern="1200" dirty="0" smtClean="0">
                        <a:solidFill>
                          <a:schemeClr val="tx1"/>
                        </a:solidFill>
                        <a:latin typeface="+mn-lt"/>
                        <a:ea typeface="+mn-ea"/>
                        <a:cs typeface="B Lotus" pitchFamily="2" charset="-78"/>
                      </a:endParaRPr>
                    </a:p>
                    <a:p>
                      <a:pPr algn="just" rtl="1">
                        <a:lnSpc>
                          <a:spcPct val="150000"/>
                        </a:lnSpc>
                      </a:pPr>
                      <a:r>
                        <a:rPr lang="ar-SA" sz="2200" b="1" kern="1200" dirty="0" smtClean="0">
                          <a:solidFill>
                            <a:schemeClr val="tx1"/>
                          </a:solidFill>
                          <a:latin typeface="+mn-lt"/>
                          <a:ea typeface="+mn-ea"/>
                          <a:cs typeface="B Lotus" pitchFamily="2" charset="-78"/>
                        </a:rPr>
                        <a:t> </a:t>
                      </a:r>
                      <a:endParaRPr lang="en-US" sz="2200" b="1" kern="1200" dirty="0" smtClean="0">
                        <a:solidFill>
                          <a:schemeClr val="tx1"/>
                        </a:solidFill>
                        <a:latin typeface="+mn-lt"/>
                        <a:ea typeface="+mn-ea"/>
                        <a:cs typeface="B Lotus" pitchFamily="2" charset="-78"/>
                      </a:endParaRPr>
                    </a:p>
                    <a:p>
                      <a:pPr algn="just" rtl="1">
                        <a:lnSpc>
                          <a:spcPct val="150000"/>
                        </a:lnSpc>
                      </a:pPr>
                      <a:r>
                        <a:rPr lang="ar-SA" sz="2200" b="1" kern="1200" dirty="0" smtClean="0">
                          <a:solidFill>
                            <a:schemeClr val="tx1"/>
                          </a:solidFill>
                          <a:latin typeface="+mn-lt"/>
                          <a:ea typeface="+mn-ea"/>
                          <a:cs typeface="B Lotus" pitchFamily="2" charset="-78"/>
                        </a:rPr>
                        <a:t>           -ایجاد شبهه در پاسخ به سوالات</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643438" y="139463"/>
            <a:ext cx="3357586"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ششم / </a:t>
            </a:r>
            <a:r>
              <a:rPr lang="ar-SA" sz="1700" b="1" dirty="0" smtClean="0">
                <a:effectLst>
                  <a:glow rad="101600">
                    <a:schemeClr val="accent3">
                      <a:satMod val="175000"/>
                      <a:alpha val="40000"/>
                    </a:schemeClr>
                  </a:glow>
                </a:effectLst>
                <a:cs typeface="B Mitra" pitchFamily="2" charset="-78"/>
              </a:rPr>
              <a:t>اصل</a:t>
            </a:r>
            <a:r>
              <a:rPr lang="fa-IR" sz="1700" b="1" dirty="0" smtClean="0">
                <a:effectLst>
                  <a:glow rad="101600">
                    <a:schemeClr val="accent3">
                      <a:satMod val="175000"/>
                      <a:alpha val="40000"/>
                    </a:schemeClr>
                  </a:glow>
                </a:effectLst>
                <a:cs typeface="B Mitra" pitchFamily="2" charset="-78"/>
              </a:rPr>
              <a:t> هفتم</a:t>
            </a:r>
            <a:endParaRPr lang="en-US" sz="1700" b="1" dirty="0" smtClean="0">
              <a:effectLst>
                <a:glow rad="101600">
                  <a:schemeClr val="accent3">
                    <a:satMod val="175000"/>
                    <a:alpha val="40000"/>
                  </a:schemeClr>
                </a:glow>
              </a:effectLst>
              <a:cs typeface="B Mitra" pitchFamily="2" charset="-78"/>
            </a:endParaRPr>
          </a:p>
          <a:p>
            <a:pPr algn="ctr"/>
            <a:r>
              <a:rPr lang="fa-IR" sz="1700" b="1" dirty="0" smtClean="0">
                <a:effectLst>
                  <a:glow rad="101600">
                    <a:schemeClr val="accent3">
                      <a:satMod val="175000"/>
                      <a:alpha val="40000"/>
                    </a:schemeClr>
                  </a:glow>
                </a:effectLst>
                <a:cs typeface="B Mitra" pitchFamily="2" charset="-78"/>
              </a:rPr>
              <a:t>تاثیرگذاری بر مخاطب</a:t>
            </a:r>
          </a:p>
        </p:txBody>
      </p:sp>
      <p:sp>
        <p:nvSpPr>
          <p:cNvPr id="9" name="Rounded Rectangle 8">
            <a:hlinkClick r:id="rId9" action="ppaction://hlinksldjump">
              <a:snd r:embed="rId5" name="thbad.wav"/>
            </a:hlinkClick>
            <a:hlinkHover r:id="" action="ppaction://noaction">
              <a:snd r:embed="rId6" name="0.wav"/>
            </a:hlinkHover>
          </p:cNvPr>
          <p:cNvSpPr/>
          <p:nvPr/>
        </p:nvSpPr>
        <p:spPr>
          <a:xfrm>
            <a:off x="328611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0" action="ppaction://hlinksldjump">
              <a:snd r:embed="rId5" name="thbad.wav"/>
            </a:hlinkClick>
            <a:hlinkHover r:id="" action="ppaction://noaction">
              <a:snd r:embed="rId6" name="0.wav"/>
            </a:hlinkHover>
          </p:cNvPr>
          <p:cNvSpPr/>
          <p:nvPr/>
        </p:nvSpPr>
        <p:spPr>
          <a:xfrm>
            <a:off x="285748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1" action="ppaction://hlinksldjump">
              <a:snd r:embed="rId5" name="thbad.wav"/>
            </a:hlinkClick>
            <a:hlinkHover r:id="" action="ppaction://noaction">
              <a:snd r:embed="rId6" name="0.wav"/>
            </a:hlinkHover>
          </p:cNvPr>
          <p:cNvSpPr/>
          <p:nvPr/>
        </p:nvSpPr>
        <p:spPr>
          <a:xfrm>
            <a:off x="242886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2"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3" action="ppaction://hlinksldjump">
              <a:snd r:embed="rId5" name="thbad.wav"/>
            </a:hlinkClick>
            <a:hlinkHover r:id="" action="ppaction://noaction">
              <a:snd r:embed="rId6" name="0.wav"/>
            </a:hlinkHover>
          </p:cNvPr>
          <p:cNvSpPr/>
          <p:nvPr/>
        </p:nvSpPr>
        <p:spPr>
          <a:xfrm>
            <a:off x="157160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4" action="ppaction://hlinksldjump">
              <a:snd r:embed="rId5" name="thbad.wav"/>
            </a:hlinkClick>
            <a:hlinkHover r:id="" action="ppaction://noaction">
              <a:snd r:embed="rId6" name="0.wav"/>
            </a:hlinkHover>
          </p:cNvPr>
          <p:cNvSpPr/>
          <p:nvPr/>
        </p:nvSpPr>
        <p:spPr>
          <a:xfrm>
            <a:off x="114297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5" action="ppaction://hlinksldjump">
              <a:snd r:embed="rId5" name="thbad.wav"/>
            </a:hlinkClick>
            <a:hlinkHover r:id="" action="ppaction://noaction">
              <a:snd r:embed="rId6" name="0.wav"/>
            </a:hlinkHover>
          </p:cNvPr>
          <p:cNvSpPr/>
          <p:nvPr/>
        </p:nvSpPr>
        <p:spPr>
          <a:xfrm>
            <a:off x="7143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6" action="ppaction://hlinksldjump">
              <a:snd r:embed="rId5" name="thbad.wav"/>
            </a:hlinkClick>
            <a:hlinkHover r:id="" action="ppaction://noaction">
              <a:snd r:embed="rId6" name="0.wav"/>
            </a:hlinkHover>
          </p:cNvPr>
          <p:cNvSpPr/>
          <p:nvPr/>
        </p:nvSpPr>
        <p:spPr>
          <a:xfrm>
            <a:off x="285720"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0" fill="hold"/>
                                        <p:tgtEl>
                                          <p:spTgt spid="9"/>
                                        </p:tgtEl>
                                        <p:attrNameLst>
                                          <p:attrName>ppt_x</p:attrName>
                                        </p:attrNameLst>
                                      </p:cBhvr>
                                      <p:tavLst>
                                        <p:tav tm="0">
                                          <p:val>
                                            <p:strVal val="0-#ppt_w/2"/>
                                          </p:val>
                                        </p:tav>
                                        <p:tav tm="100000">
                                          <p:val>
                                            <p:strVal val="#ppt_x"/>
                                          </p:val>
                                        </p:tav>
                                      </p:tavLst>
                                    </p:anim>
                                    <p:anim calcmode="lin" valueType="num">
                                      <p:cBhvr additive="base">
                                        <p:cTn id="32" dur="1000" fill="hold"/>
                                        <p:tgtEl>
                                          <p:spTgt spid="9"/>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0"/>
                                        </p:tgtEl>
                                        <p:attrNameLst>
                                          <p:attrName>style.visibility</p:attrName>
                                        </p:attrNameLst>
                                      </p:cBhvr>
                                      <p:to>
                                        <p:strVal val="visible"/>
                                      </p:to>
                                    </p:set>
                                    <p:anim calcmode="lin" valueType="num">
                                      <p:cBhvr additive="base">
                                        <p:cTn id="35" dur="1000" fill="hold"/>
                                        <p:tgtEl>
                                          <p:spTgt spid="10"/>
                                        </p:tgtEl>
                                        <p:attrNameLst>
                                          <p:attrName>ppt_x</p:attrName>
                                        </p:attrNameLst>
                                      </p:cBhvr>
                                      <p:tavLst>
                                        <p:tav tm="0">
                                          <p:val>
                                            <p:strVal val="0-#ppt_w/2"/>
                                          </p:val>
                                        </p:tav>
                                        <p:tav tm="100000">
                                          <p:val>
                                            <p:strVal val="#ppt_x"/>
                                          </p:val>
                                        </p:tav>
                                      </p:tavLst>
                                    </p:anim>
                                    <p:anim calcmode="lin" valueType="num">
                                      <p:cBhvr additive="base">
                                        <p:cTn id="36" dur="1000" fill="hold"/>
                                        <p:tgtEl>
                                          <p:spTgt spid="10"/>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 calcmode="lin" valueType="num">
                                      <p:cBhvr additive="base">
                                        <p:cTn id="39" dur="1000" fill="hold"/>
                                        <p:tgtEl>
                                          <p:spTgt spid="11"/>
                                        </p:tgtEl>
                                        <p:attrNameLst>
                                          <p:attrName>ppt_x</p:attrName>
                                        </p:attrNameLst>
                                      </p:cBhvr>
                                      <p:tavLst>
                                        <p:tav tm="0">
                                          <p:val>
                                            <p:strVal val="0-#ppt_w/2"/>
                                          </p:val>
                                        </p:tav>
                                        <p:tav tm="100000">
                                          <p:val>
                                            <p:strVal val="#ppt_x"/>
                                          </p:val>
                                        </p:tav>
                                      </p:tavLst>
                                    </p:anim>
                                    <p:anim calcmode="lin" valueType="num">
                                      <p:cBhvr additive="base">
                                        <p:cTn id="40" dur="1000" fill="hold"/>
                                        <p:tgtEl>
                                          <p:spTgt spid="11"/>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additive="base">
                                        <p:cTn id="43" dur="1000" fill="hold"/>
                                        <p:tgtEl>
                                          <p:spTgt spid="12"/>
                                        </p:tgtEl>
                                        <p:attrNameLst>
                                          <p:attrName>ppt_x</p:attrName>
                                        </p:attrNameLst>
                                      </p:cBhvr>
                                      <p:tavLst>
                                        <p:tav tm="0">
                                          <p:val>
                                            <p:strVal val="0-#ppt_w/2"/>
                                          </p:val>
                                        </p:tav>
                                        <p:tav tm="100000">
                                          <p:val>
                                            <p:strVal val="#ppt_x"/>
                                          </p:val>
                                        </p:tav>
                                      </p:tavLst>
                                    </p:anim>
                                    <p:anim calcmode="lin" valueType="num">
                                      <p:cBhvr additive="base">
                                        <p:cTn id="44" dur="1000" fill="hold"/>
                                        <p:tgtEl>
                                          <p:spTgt spid="12"/>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1000" fill="hold"/>
                                        <p:tgtEl>
                                          <p:spTgt spid="13"/>
                                        </p:tgtEl>
                                        <p:attrNameLst>
                                          <p:attrName>ppt_x</p:attrName>
                                        </p:attrNameLst>
                                      </p:cBhvr>
                                      <p:tavLst>
                                        <p:tav tm="0">
                                          <p:val>
                                            <p:strVal val="0-#ppt_w/2"/>
                                          </p:val>
                                        </p:tav>
                                        <p:tav tm="100000">
                                          <p:val>
                                            <p:strVal val="#ppt_x"/>
                                          </p:val>
                                        </p:tav>
                                      </p:tavLst>
                                    </p:anim>
                                    <p:anim calcmode="lin" valueType="num">
                                      <p:cBhvr additive="base">
                                        <p:cTn id="48" dur="1000" fill="hold"/>
                                        <p:tgtEl>
                                          <p:spTgt spid="13"/>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1000" fill="hold"/>
                                        <p:tgtEl>
                                          <p:spTgt spid="14"/>
                                        </p:tgtEl>
                                        <p:attrNameLst>
                                          <p:attrName>ppt_x</p:attrName>
                                        </p:attrNameLst>
                                      </p:cBhvr>
                                      <p:tavLst>
                                        <p:tav tm="0">
                                          <p:val>
                                            <p:strVal val="0-#ppt_w/2"/>
                                          </p:val>
                                        </p:tav>
                                        <p:tav tm="100000">
                                          <p:val>
                                            <p:strVal val="#ppt_x"/>
                                          </p:val>
                                        </p:tav>
                                      </p:tavLst>
                                    </p:anim>
                                    <p:anim calcmode="lin" valueType="num">
                                      <p:cBhvr additive="base">
                                        <p:cTn id="52" dur="1000" fill="hold"/>
                                        <p:tgtEl>
                                          <p:spTgt spid="14"/>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5"/>
                                        </p:tgtEl>
                                        <p:attrNameLst>
                                          <p:attrName>style.visibility</p:attrName>
                                        </p:attrNameLst>
                                      </p:cBhvr>
                                      <p:to>
                                        <p:strVal val="visible"/>
                                      </p:to>
                                    </p:set>
                                    <p:anim calcmode="lin" valueType="num">
                                      <p:cBhvr additive="base">
                                        <p:cTn id="55" dur="1000" fill="hold"/>
                                        <p:tgtEl>
                                          <p:spTgt spid="15"/>
                                        </p:tgtEl>
                                        <p:attrNameLst>
                                          <p:attrName>ppt_x</p:attrName>
                                        </p:attrNameLst>
                                      </p:cBhvr>
                                      <p:tavLst>
                                        <p:tav tm="0">
                                          <p:val>
                                            <p:strVal val="0-#ppt_w/2"/>
                                          </p:val>
                                        </p:tav>
                                        <p:tav tm="100000">
                                          <p:val>
                                            <p:strVal val="#ppt_x"/>
                                          </p:val>
                                        </p:tav>
                                      </p:tavLst>
                                    </p:anim>
                                    <p:anim calcmode="lin" valueType="num">
                                      <p:cBhvr additive="base">
                                        <p:cTn id="56" dur="1000" fill="hold"/>
                                        <p:tgtEl>
                                          <p:spTgt spid="15"/>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6"/>
                                        </p:tgtEl>
                                        <p:attrNameLst>
                                          <p:attrName>style.visibility</p:attrName>
                                        </p:attrNameLst>
                                      </p:cBhvr>
                                      <p:to>
                                        <p:strVal val="visible"/>
                                      </p:to>
                                    </p:set>
                                    <p:anim calcmode="lin" valueType="num">
                                      <p:cBhvr additive="base">
                                        <p:cTn id="59" dur="1000" fill="hold"/>
                                        <p:tgtEl>
                                          <p:spTgt spid="16"/>
                                        </p:tgtEl>
                                        <p:attrNameLst>
                                          <p:attrName>ppt_x</p:attrName>
                                        </p:attrNameLst>
                                      </p:cBhvr>
                                      <p:tavLst>
                                        <p:tav tm="0">
                                          <p:val>
                                            <p:strVal val="0-#ppt_w/2"/>
                                          </p:val>
                                        </p:tav>
                                        <p:tav tm="100000">
                                          <p:val>
                                            <p:strVal val="#ppt_x"/>
                                          </p:val>
                                        </p:tav>
                                      </p:tavLst>
                                    </p:anim>
                                    <p:anim calcmode="lin" valueType="num">
                                      <p:cBhvr additive="base">
                                        <p:cTn id="60" dur="1000" fill="hold"/>
                                        <p:tgtEl>
                                          <p:spTgt spid="16"/>
                                        </p:tgtEl>
                                        <p:attrNameLst>
                                          <p:attrName>ppt_y</p:attrName>
                                        </p:attrNameLst>
                                      </p:cBhvr>
                                      <p:tavLst>
                                        <p:tav tm="0">
                                          <p:val>
                                            <p:strVal val="#ppt_y"/>
                                          </p:val>
                                        </p:tav>
                                        <p:tav tm="100000">
                                          <p:val>
                                            <p:strVal val="#ppt_y"/>
                                          </p:val>
                                        </p:tav>
                                      </p:tavLst>
                                    </p:anim>
                                  </p:childTnLst>
                                </p:cTn>
                              </p:par>
                            </p:childTnLst>
                          </p:cTn>
                        </p:par>
                        <p:par>
                          <p:cTn id="61" fill="hold">
                            <p:stCondLst>
                              <p:cond delay="2000"/>
                            </p:stCondLst>
                            <p:childTnLst>
                              <p:par>
                                <p:cTn id="62" presetID="10" presetClass="entr" presetSubtype="0" fill="hold" nodeType="afterEffect">
                                  <p:stCondLst>
                                    <p:cond delay="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9" grpId="0" animBg="1"/>
      <p:bldP spid="10" grpId="0" animBg="1"/>
      <p:bldP spid="11" grpId="0" animBg="1"/>
      <p:bldP spid="12" grpId="0" animBg="1"/>
      <p:bldP spid="13" grpId="0" animBg="1"/>
      <p:bldP spid="14" grpId="0" animBg="1"/>
      <p:bldP spid="15" grpId="0" animBg="1"/>
      <p:bldP spid="16"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3" cstate="print">
            <a:lum/>
          </a:blip>
          <a:srcRect/>
          <a:stretch>
            <a:fillRect/>
          </a:stretch>
        </a:blipFill>
        <a:effectLst/>
      </p:bgPr>
    </p:bg>
    <p:spTree>
      <p:nvGrpSpPr>
        <p:cNvPr id="1" name=""/>
        <p:cNvGrpSpPr/>
        <p:nvPr/>
      </p:nvGrpSpPr>
      <p:grpSpPr>
        <a:xfrm>
          <a:off x="0" y="0"/>
          <a:ext cx="0" cy="0"/>
          <a:chOff x="0" y="0"/>
          <a:chExt cx="0" cy="0"/>
        </a:xfrm>
      </p:grpSpPr>
      <p:pic>
        <p:nvPicPr>
          <p:cNvPr id="2050"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5295931" y="1214422"/>
            <a:ext cx="3490911" cy="708549"/>
          </a:xfrm>
          <a:prstGeom prst="rect">
            <a:avLst/>
          </a:prstGeom>
          <a:noFill/>
        </p:spPr>
      </p:pic>
      <p:sp>
        <p:nvSpPr>
          <p:cNvPr id="22" name="TextBox 21"/>
          <p:cNvSpPr txBox="1"/>
          <p:nvPr/>
        </p:nvSpPr>
        <p:spPr>
          <a:xfrm>
            <a:off x="2143108" y="231796"/>
            <a:ext cx="5357850" cy="553998"/>
          </a:xfrm>
          <a:prstGeom prst="rect">
            <a:avLst/>
          </a:prstGeom>
          <a:noFill/>
        </p:spPr>
        <p:txBody>
          <a:bodyPr wrap="square" rtlCol="1">
            <a:spAutoFit/>
          </a:bodyPr>
          <a:lstStyle/>
          <a:p>
            <a:pPr>
              <a:lnSpc>
                <a:spcPct val="150000"/>
              </a:lnSpc>
            </a:pPr>
            <a:r>
              <a:rPr lang="fa-IR" sz="2000" b="1" dirty="0" smtClean="0">
                <a:effectLst>
                  <a:glow rad="139700">
                    <a:schemeClr val="accent5">
                      <a:satMod val="175000"/>
                      <a:alpha val="40000"/>
                    </a:schemeClr>
                  </a:glow>
                </a:effectLst>
                <a:cs typeface="B Titr" pitchFamily="2" charset="-78"/>
              </a:rPr>
              <a:t>فصل دوم : روش ها             جلسه هفتم </a:t>
            </a:r>
          </a:p>
        </p:txBody>
      </p:sp>
      <p:sp>
        <p:nvSpPr>
          <p:cNvPr id="14" name="TextBox 13">
            <a:hlinkClick r:id="rId5" action="ppaction://hlinksldjump">
              <a:snd r:embed="rId6" name="thbad.wav"/>
            </a:hlinkClick>
            <a:hlinkHover r:id="" action="ppaction://noaction">
              <a:snd r:embed="rId7" name="0.wav"/>
            </a:hlinkHover>
          </p:cNvPr>
          <p:cNvSpPr txBox="1"/>
          <p:nvPr/>
        </p:nvSpPr>
        <p:spPr>
          <a:xfrm>
            <a:off x="6494289" y="1342673"/>
            <a:ext cx="1094195" cy="452047"/>
          </a:xfrm>
          <a:prstGeom prst="rect">
            <a:avLst/>
          </a:prstGeom>
          <a:noFill/>
        </p:spPr>
        <p:txBody>
          <a:bodyPr wrap="square" rtlCol="1" anchor="ctr">
            <a:spAutoFit/>
          </a:bodyPr>
          <a:lstStyle/>
          <a:p>
            <a:pPr algn="ctr">
              <a:lnSpc>
                <a:spcPct val="150000"/>
              </a:lnSpc>
            </a:pPr>
            <a:r>
              <a:rPr lang="fa-IR" sz="1700" b="1" dirty="0" smtClean="0">
                <a:effectLst>
                  <a:glow rad="101600">
                    <a:schemeClr val="accent3">
                      <a:satMod val="175000"/>
                      <a:alpha val="40000"/>
                    </a:schemeClr>
                  </a:glow>
                </a:effectLst>
                <a:cs typeface="B Mitra" pitchFamily="2" charset="-78"/>
              </a:rPr>
              <a:t>معنای روش </a:t>
            </a:r>
            <a:endParaRPr lang="fa-IR" sz="1700" b="1" dirty="0">
              <a:effectLst>
                <a:glow rad="101600">
                  <a:schemeClr val="accent3">
                    <a:satMod val="175000"/>
                    <a:alpha val="40000"/>
                  </a:schemeClr>
                </a:glow>
              </a:effectLst>
              <a:cs typeface="B Mitra" pitchFamily="2" charset="-78"/>
            </a:endParaRPr>
          </a:p>
        </p:txBody>
      </p:sp>
      <p:pic>
        <p:nvPicPr>
          <p:cNvPr id="23"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5081617" y="1862134"/>
            <a:ext cx="3490911" cy="708549"/>
          </a:xfrm>
          <a:prstGeom prst="rect">
            <a:avLst/>
          </a:prstGeom>
          <a:noFill/>
        </p:spPr>
      </p:pic>
      <p:pic>
        <p:nvPicPr>
          <p:cNvPr id="24"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867303" y="2500306"/>
            <a:ext cx="3490911" cy="708549"/>
          </a:xfrm>
          <a:prstGeom prst="rect">
            <a:avLst/>
          </a:prstGeom>
          <a:noFill/>
        </p:spPr>
      </p:pic>
      <p:pic>
        <p:nvPicPr>
          <p:cNvPr id="25"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652989" y="3148018"/>
            <a:ext cx="3490911" cy="708549"/>
          </a:xfrm>
          <a:prstGeom prst="rect">
            <a:avLst/>
          </a:prstGeom>
          <a:noFill/>
        </p:spPr>
      </p:pic>
      <p:pic>
        <p:nvPicPr>
          <p:cNvPr id="27"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438675" y="3790960"/>
            <a:ext cx="3490911" cy="708549"/>
          </a:xfrm>
          <a:prstGeom prst="rect">
            <a:avLst/>
          </a:prstGeom>
          <a:noFill/>
        </p:spPr>
      </p:pic>
      <p:pic>
        <p:nvPicPr>
          <p:cNvPr id="28"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224361" y="4433902"/>
            <a:ext cx="3490911" cy="708549"/>
          </a:xfrm>
          <a:prstGeom prst="rect">
            <a:avLst/>
          </a:prstGeom>
          <a:noFill/>
        </p:spPr>
      </p:pic>
      <p:pic>
        <p:nvPicPr>
          <p:cNvPr id="29"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081485" y="5076844"/>
            <a:ext cx="3490911" cy="708549"/>
          </a:xfrm>
          <a:prstGeom prst="rect">
            <a:avLst/>
          </a:prstGeom>
          <a:noFill/>
        </p:spPr>
      </p:pic>
      <p:pic>
        <p:nvPicPr>
          <p:cNvPr id="30"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3786182" y="5715016"/>
            <a:ext cx="3490911" cy="708549"/>
          </a:xfrm>
          <a:prstGeom prst="rect">
            <a:avLst/>
          </a:prstGeom>
          <a:noFill/>
        </p:spPr>
      </p:pic>
      <p:pic>
        <p:nvPicPr>
          <p:cNvPr id="53"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795469" y="1504944"/>
            <a:ext cx="3490911" cy="708549"/>
          </a:xfrm>
          <a:prstGeom prst="rect">
            <a:avLst/>
          </a:prstGeom>
          <a:noFill/>
        </p:spPr>
      </p:pic>
      <p:pic>
        <p:nvPicPr>
          <p:cNvPr id="54"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581155" y="2152656"/>
            <a:ext cx="3490911" cy="708549"/>
          </a:xfrm>
          <a:prstGeom prst="rect">
            <a:avLst/>
          </a:prstGeom>
          <a:noFill/>
        </p:spPr>
      </p:pic>
      <p:pic>
        <p:nvPicPr>
          <p:cNvPr id="55"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366841" y="2790828"/>
            <a:ext cx="3490911" cy="708549"/>
          </a:xfrm>
          <a:prstGeom prst="rect">
            <a:avLst/>
          </a:prstGeom>
          <a:noFill/>
        </p:spPr>
      </p:pic>
      <p:pic>
        <p:nvPicPr>
          <p:cNvPr id="56"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152527" y="3438540"/>
            <a:ext cx="3490911" cy="708549"/>
          </a:xfrm>
          <a:prstGeom prst="rect">
            <a:avLst/>
          </a:prstGeom>
          <a:noFill/>
        </p:spPr>
      </p:pic>
      <p:pic>
        <p:nvPicPr>
          <p:cNvPr id="57"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938213" y="4081482"/>
            <a:ext cx="3490911" cy="708549"/>
          </a:xfrm>
          <a:prstGeom prst="rect">
            <a:avLst/>
          </a:prstGeom>
          <a:noFill/>
        </p:spPr>
      </p:pic>
      <p:pic>
        <p:nvPicPr>
          <p:cNvPr id="58"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723899" y="4724424"/>
            <a:ext cx="3490911" cy="708549"/>
          </a:xfrm>
          <a:prstGeom prst="rect">
            <a:avLst/>
          </a:prstGeom>
          <a:noFill/>
        </p:spPr>
      </p:pic>
      <p:pic>
        <p:nvPicPr>
          <p:cNvPr id="59"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581023" y="5367366"/>
            <a:ext cx="3490911" cy="708549"/>
          </a:xfrm>
          <a:prstGeom prst="rect">
            <a:avLst/>
          </a:prstGeom>
          <a:noFill/>
        </p:spPr>
      </p:pic>
      <p:pic>
        <p:nvPicPr>
          <p:cNvPr id="60"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285720" y="6005538"/>
            <a:ext cx="3490911" cy="708549"/>
          </a:xfrm>
          <a:prstGeom prst="rect">
            <a:avLst/>
          </a:prstGeom>
          <a:noFill/>
        </p:spPr>
      </p:pic>
      <p:sp>
        <p:nvSpPr>
          <p:cNvPr id="61" name="TextBox 60">
            <a:hlinkClick r:id="rId8" action="ppaction://hlinksldjump">
              <a:snd r:embed="rId6" name="thbad.wav"/>
            </a:hlinkClick>
            <a:hlinkHover r:id="" action="ppaction://noaction">
              <a:snd r:embed="rId7" name="0.wav"/>
            </a:hlinkHover>
          </p:cNvPr>
          <p:cNvSpPr txBox="1"/>
          <p:nvPr/>
        </p:nvSpPr>
        <p:spPr>
          <a:xfrm>
            <a:off x="5958504" y="1974034"/>
            <a:ext cx="1737137" cy="484748"/>
          </a:xfrm>
          <a:prstGeom prst="rect">
            <a:avLst/>
          </a:prstGeom>
          <a:noFill/>
        </p:spPr>
        <p:txBody>
          <a:bodyPr wrap="square" rtlCol="1" anchor="ctr">
            <a:spAutoFit/>
          </a:bodyPr>
          <a:lstStyle/>
          <a:p>
            <a:pPr algn="ctr">
              <a:lnSpc>
                <a:spcPct val="150000"/>
              </a:lnSpc>
            </a:pPr>
            <a:r>
              <a:rPr lang="fa-IR" sz="1700" b="1" dirty="0" smtClean="0">
                <a:effectLst>
                  <a:glow rad="101600">
                    <a:schemeClr val="accent3">
                      <a:satMod val="175000"/>
                      <a:alpha val="40000"/>
                    </a:schemeClr>
                  </a:glow>
                </a:effectLst>
                <a:cs typeface="B Mitra" pitchFamily="2" charset="-78"/>
              </a:rPr>
              <a:t>1- قالب داستان</a:t>
            </a:r>
            <a:endParaRPr lang="fa-IR" sz="1700" b="1" dirty="0">
              <a:effectLst>
                <a:glow rad="101600">
                  <a:schemeClr val="accent3">
                    <a:satMod val="175000"/>
                    <a:alpha val="40000"/>
                  </a:schemeClr>
                </a:glow>
              </a:effectLst>
              <a:cs typeface="B Mitra" pitchFamily="2" charset="-78"/>
            </a:endParaRPr>
          </a:p>
        </p:txBody>
      </p:sp>
      <p:sp>
        <p:nvSpPr>
          <p:cNvPr id="62" name="TextBox 61"/>
          <p:cNvSpPr txBox="1"/>
          <p:nvPr/>
        </p:nvSpPr>
        <p:spPr>
          <a:xfrm>
            <a:off x="5529876" y="2612206"/>
            <a:ext cx="2165765"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2-قالب پرسش و پاسخ</a:t>
            </a:r>
            <a:endParaRPr lang="fa-IR" sz="1700" b="1" dirty="0">
              <a:effectLst/>
              <a:cs typeface="B Mitra" pitchFamily="2" charset="-78"/>
            </a:endParaRPr>
          </a:p>
        </p:txBody>
      </p:sp>
      <p:sp>
        <p:nvSpPr>
          <p:cNvPr id="63" name="TextBox 62"/>
          <p:cNvSpPr txBox="1"/>
          <p:nvPr/>
        </p:nvSpPr>
        <p:spPr>
          <a:xfrm>
            <a:off x="5529876" y="3276269"/>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3- قالب انواعی</a:t>
            </a:r>
            <a:endParaRPr lang="fa-IR" sz="1700" b="1" dirty="0">
              <a:effectLst/>
              <a:cs typeface="B Mitra" pitchFamily="2" charset="-78"/>
            </a:endParaRPr>
          </a:p>
        </p:txBody>
      </p:sp>
      <p:sp>
        <p:nvSpPr>
          <p:cNvPr id="64" name="TextBox 63"/>
          <p:cNvSpPr txBox="1"/>
          <p:nvPr/>
        </p:nvSpPr>
        <p:spPr>
          <a:xfrm>
            <a:off x="5315562" y="3919211"/>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4-قالب گروهی</a:t>
            </a:r>
            <a:endParaRPr lang="fa-IR" sz="1700" b="1" dirty="0">
              <a:effectLst/>
              <a:cs typeface="B Mitra" pitchFamily="2" charset="-78"/>
            </a:endParaRPr>
          </a:p>
        </p:txBody>
      </p:sp>
      <p:sp>
        <p:nvSpPr>
          <p:cNvPr id="65" name="TextBox 64"/>
          <p:cNvSpPr txBox="1"/>
          <p:nvPr/>
        </p:nvSpPr>
        <p:spPr>
          <a:xfrm>
            <a:off x="5101248" y="4562153"/>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5-قالب شعاری</a:t>
            </a:r>
            <a:endParaRPr lang="fa-IR" sz="1700" b="1" dirty="0">
              <a:effectLst/>
              <a:cs typeface="B Mitra" pitchFamily="2" charset="-78"/>
            </a:endParaRPr>
          </a:p>
        </p:txBody>
      </p:sp>
      <p:sp>
        <p:nvSpPr>
          <p:cNvPr id="66" name="TextBox 65"/>
          <p:cNvSpPr txBox="1"/>
          <p:nvPr/>
        </p:nvSpPr>
        <p:spPr>
          <a:xfrm>
            <a:off x="4958372" y="5205095"/>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6-قالب آدابی</a:t>
            </a:r>
            <a:endParaRPr lang="fa-IR" sz="1700" b="1" dirty="0">
              <a:effectLst/>
              <a:cs typeface="B Mitra" pitchFamily="2" charset="-78"/>
            </a:endParaRPr>
          </a:p>
        </p:txBody>
      </p:sp>
      <p:sp>
        <p:nvSpPr>
          <p:cNvPr id="67" name="TextBox 66"/>
          <p:cNvSpPr txBox="1"/>
          <p:nvPr/>
        </p:nvSpPr>
        <p:spPr>
          <a:xfrm>
            <a:off x="4663069" y="5843267"/>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7-قالب عددی</a:t>
            </a:r>
            <a:endParaRPr lang="fa-IR" sz="1700" b="1" dirty="0">
              <a:effectLst/>
              <a:cs typeface="B Mitra" pitchFamily="2" charset="-78"/>
            </a:endParaRPr>
          </a:p>
        </p:txBody>
      </p:sp>
      <p:sp>
        <p:nvSpPr>
          <p:cNvPr id="68" name="TextBox 67"/>
          <p:cNvSpPr txBox="1"/>
          <p:nvPr/>
        </p:nvSpPr>
        <p:spPr>
          <a:xfrm>
            <a:off x="2672356" y="1633195"/>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9-قالب نمادین</a:t>
            </a:r>
            <a:endParaRPr lang="fa-IR" sz="1700" b="1" dirty="0">
              <a:effectLst/>
              <a:cs typeface="B Mitra" pitchFamily="2" charset="-78"/>
            </a:endParaRPr>
          </a:p>
        </p:txBody>
      </p:sp>
      <p:sp>
        <p:nvSpPr>
          <p:cNvPr id="69" name="TextBox 68"/>
          <p:cNvSpPr txBox="1"/>
          <p:nvPr/>
        </p:nvSpPr>
        <p:spPr>
          <a:xfrm>
            <a:off x="2458042" y="2280907"/>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10-قالب تشبیهی</a:t>
            </a:r>
            <a:endParaRPr lang="fa-IR" sz="1700" b="1" dirty="0">
              <a:effectLst/>
              <a:cs typeface="B Mitra" pitchFamily="2" charset="-78"/>
            </a:endParaRPr>
          </a:p>
        </p:txBody>
      </p:sp>
      <p:sp>
        <p:nvSpPr>
          <p:cNvPr id="70" name="TextBox 69"/>
          <p:cNvSpPr txBox="1"/>
          <p:nvPr/>
        </p:nvSpPr>
        <p:spPr>
          <a:xfrm>
            <a:off x="2243728" y="2919079"/>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11-قالب نکته ای</a:t>
            </a:r>
            <a:endParaRPr lang="fa-IR" sz="1700" b="1" dirty="0">
              <a:effectLst/>
              <a:cs typeface="B Mitra" pitchFamily="2" charset="-78"/>
            </a:endParaRPr>
          </a:p>
        </p:txBody>
      </p:sp>
      <p:sp>
        <p:nvSpPr>
          <p:cNvPr id="71" name="TextBox 70"/>
          <p:cNvSpPr txBox="1"/>
          <p:nvPr/>
        </p:nvSpPr>
        <p:spPr>
          <a:xfrm>
            <a:off x="2029414" y="3566791"/>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12-قالب تعارضی</a:t>
            </a:r>
            <a:endParaRPr lang="fa-IR" sz="1700" b="1" dirty="0">
              <a:effectLst/>
              <a:cs typeface="B Mitra" pitchFamily="2" charset="-78"/>
            </a:endParaRPr>
          </a:p>
        </p:txBody>
      </p:sp>
      <p:sp>
        <p:nvSpPr>
          <p:cNvPr id="72" name="TextBox 71"/>
          <p:cNvSpPr txBox="1"/>
          <p:nvPr/>
        </p:nvSpPr>
        <p:spPr>
          <a:xfrm>
            <a:off x="1815100" y="4209733"/>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13-قالب مقایسه ای</a:t>
            </a:r>
            <a:endParaRPr lang="fa-IR" sz="1700" b="1" dirty="0">
              <a:effectLst/>
              <a:cs typeface="B Mitra" pitchFamily="2" charset="-78"/>
            </a:endParaRPr>
          </a:p>
        </p:txBody>
      </p:sp>
      <p:sp>
        <p:nvSpPr>
          <p:cNvPr id="73" name="TextBox 72"/>
          <p:cNvSpPr txBox="1"/>
          <p:nvPr/>
        </p:nvSpPr>
        <p:spPr>
          <a:xfrm>
            <a:off x="1600786" y="4852675"/>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14-قالب نسخه ای</a:t>
            </a:r>
            <a:endParaRPr lang="fa-IR" sz="1700" b="1" dirty="0">
              <a:effectLst/>
              <a:cs typeface="B Mitra" pitchFamily="2" charset="-78"/>
            </a:endParaRPr>
          </a:p>
        </p:txBody>
      </p:sp>
      <p:sp>
        <p:nvSpPr>
          <p:cNvPr id="74" name="TextBox 73"/>
          <p:cNvSpPr txBox="1"/>
          <p:nvPr/>
        </p:nvSpPr>
        <p:spPr>
          <a:xfrm>
            <a:off x="1457910" y="5495617"/>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15-قالب نمایشی</a:t>
            </a:r>
            <a:endParaRPr lang="fa-IR" sz="1700" b="1" dirty="0">
              <a:effectLst/>
              <a:cs typeface="B Mitra" pitchFamily="2" charset="-78"/>
            </a:endParaRPr>
          </a:p>
        </p:txBody>
      </p:sp>
      <p:sp>
        <p:nvSpPr>
          <p:cNvPr id="75" name="TextBox 74"/>
          <p:cNvSpPr txBox="1"/>
          <p:nvPr/>
        </p:nvSpPr>
        <p:spPr>
          <a:xfrm>
            <a:off x="1162607" y="6133789"/>
            <a:ext cx="1737137" cy="452047"/>
          </a:xfrm>
          <a:prstGeom prst="rect">
            <a:avLst/>
          </a:prstGeom>
          <a:noFill/>
        </p:spPr>
        <p:txBody>
          <a:bodyPr wrap="square" rtlCol="1" anchor="ctr">
            <a:spAutoFit/>
          </a:bodyPr>
          <a:lstStyle/>
          <a:p>
            <a:pPr algn="ctr" rtl="0">
              <a:lnSpc>
                <a:spcPct val="150000"/>
              </a:lnSpc>
            </a:pPr>
            <a:r>
              <a:rPr lang="fa-IR" sz="1700" b="1" dirty="0" smtClean="0">
                <a:effectLst/>
                <a:cs typeface="B Mitra" pitchFamily="2" charset="-78"/>
              </a:rPr>
              <a:t>16-قالب توصیفی</a:t>
            </a:r>
            <a:endParaRPr lang="fa-IR" sz="1700" b="1" dirty="0">
              <a:effectLst/>
              <a:cs typeface="B Mitra" pitchFamily="2" charset="-78"/>
            </a:endParaRPr>
          </a:p>
        </p:txBody>
      </p:sp>
      <p:pic>
        <p:nvPicPr>
          <p:cNvPr id="76" name="Picture 2" descr="G:\ramezan 1390\pic - file\bais\b1.jpg">
            <a:hlinkClick r:id="rId9" action="ppaction://hlinksldjump">
              <a:snd r:embed="rId6" name="thbad.wav"/>
            </a:hlinkClick>
            <a:hlinkHover r:id="" action="ppaction://noaction">
              <a:snd r:embed="rId7" name="0.wav"/>
            </a:hlinkHover>
          </p:cNvPr>
          <p:cNvPicPr>
            <a:picLocks noChangeAspect="1" noChangeArrowheads="1"/>
          </p:cNvPicPr>
          <p:nvPr/>
        </p:nvPicPr>
        <p:blipFill>
          <a:blip r:embed="rId10" cstate="print"/>
          <a:srcRect/>
          <a:stretch>
            <a:fillRect/>
          </a:stretch>
        </p:blipFill>
        <p:spPr bwMode="auto">
          <a:xfrm>
            <a:off x="7929586" y="241290"/>
            <a:ext cx="383226" cy="396000"/>
          </a:xfrm>
          <a:prstGeom prst="rect">
            <a:avLst/>
          </a:prstGeom>
          <a:noFill/>
        </p:spPr>
      </p:pic>
      <p:pic>
        <p:nvPicPr>
          <p:cNvPr id="77" name="Picture 5" descr="D:\narmafzar H edayat\power point\Ordodari\pic\exist copy.png">
            <a:hlinkClick r:id="" action="ppaction://hlinkshowjump?jump=endshow">
              <a:snd r:embed="rId6" name="thbad.wav"/>
            </a:hlinkClick>
            <a:hlinkHover r:id="" action="ppaction://noaction">
              <a:snd r:embed="rId7" name="0.wav"/>
            </a:hlinkHover>
          </p:cNvPr>
          <p:cNvPicPr>
            <a:picLocks noChangeAspect="1" noChangeArrowheads="1"/>
          </p:cNvPicPr>
          <p:nvPr/>
        </p:nvPicPr>
        <p:blipFill>
          <a:blip r:embed="rId11" cstate="print"/>
          <a:srcRect/>
          <a:stretch>
            <a:fillRect/>
          </a:stretch>
        </p:blipFill>
        <p:spPr bwMode="auto">
          <a:xfrm>
            <a:off x="8358214" y="214290"/>
            <a:ext cx="450000" cy="450000"/>
          </a:xfrm>
          <a:prstGeom prst="rect">
            <a:avLst/>
          </a:prstGeom>
          <a:noFill/>
        </p:spPr>
      </p:pic>
      <p:pic>
        <p:nvPicPr>
          <p:cNvPr id="37"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2081221" y="857232"/>
            <a:ext cx="3490911" cy="708549"/>
          </a:xfrm>
          <a:prstGeom prst="rect">
            <a:avLst/>
          </a:prstGeom>
          <a:noFill/>
        </p:spPr>
      </p:pic>
      <p:sp>
        <p:nvSpPr>
          <p:cNvPr id="38" name="TextBox 37"/>
          <p:cNvSpPr txBox="1"/>
          <p:nvPr/>
        </p:nvSpPr>
        <p:spPr>
          <a:xfrm>
            <a:off x="2958108" y="985483"/>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8-قالب جوانبی</a:t>
            </a:r>
            <a:endParaRPr lang="fa-IR" sz="1700" b="1" dirty="0">
              <a:effectLst/>
              <a:cs typeface="B Mitra" pitchFamily="2" charset="-78"/>
            </a:endParaRPr>
          </a:p>
        </p:txBody>
      </p:sp>
    </p:spTree>
  </p:cSld>
  <p:clrMapOvr>
    <a:masterClrMapping/>
  </p:clrMapOvr>
  <p:transition advClick="0">
    <p:sndAc>
      <p:stSnd>
        <p:snd r:embed="rId2" name="W8.WAV"/>
      </p:stSnd>
    </p:sndAc>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1000"/>
                                        <p:tgtEl>
                                          <p:spTgt spid="22"/>
                                        </p:tgtEl>
                                      </p:cBhvr>
                                    </p:animEffect>
                                    <p:anim calcmode="lin" valueType="num">
                                      <p:cBhvr>
                                        <p:cTn id="8" dur="1000" fill="hold"/>
                                        <p:tgtEl>
                                          <p:spTgt spid="22"/>
                                        </p:tgtEl>
                                        <p:attrNameLst>
                                          <p:attrName>ppt_x</p:attrName>
                                        </p:attrNameLst>
                                      </p:cBhvr>
                                      <p:tavLst>
                                        <p:tav tm="0">
                                          <p:val>
                                            <p:strVal val="#ppt_x"/>
                                          </p:val>
                                        </p:tav>
                                        <p:tav tm="100000">
                                          <p:val>
                                            <p:strVal val="#ppt_x"/>
                                          </p:val>
                                        </p:tav>
                                      </p:tavLst>
                                    </p:anim>
                                    <p:anim calcmode="lin" valueType="num">
                                      <p:cBhvr>
                                        <p:cTn id="9" dur="1000" fill="hold"/>
                                        <p:tgtEl>
                                          <p:spTgt spid="2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2050"/>
                                        </p:tgtEl>
                                        <p:attrNameLst>
                                          <p:attrName>style.visibility</p:attrName>
                                        </p:attrNameLst>
                                      </p:cBhvr>
                                      <p:to>
                                        <p:strVal val="visible"/>
                                      </p:to>
                                    </p:set>
                                    <p:animEffect transition="in" filter="fade">
                                      <p:cBhvr>
                                        <p:cTn id="13" dur="1000"/>
                                        <p:tgtEl>
                                          <p:spTgt spid="2050"/>
                                        </p:tgtEl>
                                      </p:cBhvr>
                                    </p:animEffect>
                                    <p:anim calcmode="lin" valueType="num">
                                      <p:cBhvr>
                                        <p:cTn id="14" dur="1000" fill="hold"/>
                                        <p:tgtEl>
                                          <p:spTgt spid="2050"/>
                                        </p:tgtEl>
                                        <p:attrNameLst>
                                          <p:attrName>ppt_x</p:attrName>
                                        </p:attrNameLst>
                                      </p:cBhvr>
                                      <p:tavLst>
                                        <p:tav tm="0">
                                          <p:val>
                                            <p:strVal val="#ppt_x"/>
                                          </p:val>
                                        </p:tav>
                                        <p:tav tm="100000">
                                          <p:val>
                                            <p:strVal val="#ppt_x"/>
                                          </p:val>
                                        </p:tav>
                                      </p:tavLst>
                                    </p:anim>
                                    <p:anim calcmode="lin" valueType="num">
                                      <p:cBhvr>
                                        <p:cTn id="15" dur="1000" fill="hold"/>
                                        <p:tgtEl>
                                          <p:spTgt spid="2050"/>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10" presetClass="entr" presetSubtype="0"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1000"/>
                                        <p:tgtEl>
                                          <p:spTgt spid="14"/>
                                        </p:tgtEl>
                                      </p:cBhvr>
                                    </p:animEffect>
                                  </p:childTnLst>
                                </p:cTn>
                              </p:par>
                            </p:childTnLst>
                          </p:cTn>
                        </p:par>
                        <p:par>
                          <p:cTn id="20" fill="hold">
                            <p:stCondLst>
                              <p:cond delay="3000"/>
                            </p:stCondLst>
                            <p:childTnLst>
                              <p:par>
                                <p:cTn id="21" presetID="42" presetClass="entr" presetSubtype="0" fill="hold"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1000"/>
                                        <p:tgtEl>
                                          <p:spTgt spid="23"/>
                                        </p:tgtEl>
                                      </p:cBhvr>
                                    </p:animEffect>
                                    <p:anim calcmode="lin" valueType="num">
                                      <p:cBhvr>
                                        <p:cTn id="24" dur="1000" fill="hold"/>
                                        <p:tgtEl>
                                          <p:spTgt spid="23"/>
                                        </p:tgtEl>
                                        <p:attrNameLst>
                                          <p:attrName>ppt_x</p:attrName>
                                        </p:attrNameLst>
                                      </p:cBhvr>
                                      <p:tavLst>
                                        <p:tav tm="0">
                                          <p:val>
                                            <p:strVal val="#ppt_x"/>
                                          </p:val>
                                        </p:tav>
                                        <p:tav tm="100000">
                                          <p:val>
                                            <p:strVal val="#ppt_x"/>
                                          </p:val>
                                        </p:tav>
                                      </p:tavLst>
                                    </p:anim>
                                    <p:anim calcmode="lin" valueType="num">
                                      <p:cBhvr>
                                        <p:cTn id="25" dur="1000" fill="hold"/>
                                        <p:tgtEl>
                                          <p:spTgt spid="23"/>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10" presetClass="entr" presetSubtype="0" fill="hold" grpId="0" nodeType="afterEffect">
                                  <p:stCondLst>
                                    <p:cond delay="0"/>
                                  </p:stCondLst>
                                  <p:childTnLst>
                                    <p:set>
                                      <p:cBhvr>
                                        <p:cTn id="28" dur="1" fill="hold">
                                          <p:stCondLst>
                                            <p:cond delay="0"/>
                                          </p:stCondLst>
                                        </p:cTn>
                                        <p:tgtEl>
                                          <p:spTgt spid="61"/>
                                        </p:tgtEl>
                                        <p:attrNameLst>
                                          <p:attrName>style.visibility</p:attrName>
                                        </p:attrNameLst>
                                      </p:cBhvr>
                                      <p:to>
                                        <p:strVal val="visible"/>
                                      </p:to>
                                    </p:set>
                                    <p:animEffect transition="in" filter="fade">
                                      <p:cBhvr>
                                        <p:cTn id="29" dur="1000"/>
                                        <p:tgtEl>
                                          <p:spTgt spid="61"/>
                                        </p:tgtEl>
                                      </p:cBhvr>
                                    </p:animEffect>
                                  </p:childTnLst>
                                </p:cTn>
                              </p:par>
                              <p:par>
                                <p:cTn id="30" presetID="10" presetClass="entr" presetSubtype="0" fill="hold" nodeType="withEffect">
                                  <p:stCondLst>
                                    <p:cond delay="0"/>
                                  </p:stCondLst>
                                  <p:childTnLst>
                                    <p:set>
                                      <p:cBhvr>
                                        <p:cTn id="31" dur="1" fill="hold">
                                          <p:stCondLst>
                                            <p:cond delay="0"/>
                                          </p:stCondLst>
                                        </p:cTn>
                                        <p:tgtEl>
                                          <p:spTgt spid="24"/>
                                        </p:tgtEl>
                                        <p:attrNameLst>
                                          <p:attrName>style.visibility</p:attrName>
                                        </p:attrNameLst>
                                      </p:cBhvr>
                                      <p:to>
                                        <p:strVal val="visible"/>
                                      </p:to>
                                    </p:set>
                                    <p:animEffect transition="in" filter="fade">
                                      <p:cBhvr>
                                        <p:cTn id="32" dur="2000"/>
                                        <p:tgtEl>
                                          <p:spTgt spid="24"/>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62"/>
                                        </p:tgtEl>
                                        <p:attrNameLst>
                                          <p:attrName>style.visibility</p:attrName>
                                        </p:attrNameLst>
                                      </p:cBhvr>
                                      <p:to>
                                        <p:strVal val="visible"/>
                                      </p:to>
                                    </p:set>
                                    <p:animEffect transition="in" filter="fade">
                                      <p:cBhvr>
                                        <p:cTn id="35" dur="2000"/>
                                        <p:tgtEl>
                                          <p:spTgt spid="62"/>
                                        </p:tgtEl>
                                      </p:cBhvr>
                                    </p:animEffect>
                                  </p:childTnLst>
                                </p:cTn>
                              </p:par>
                              <p:par>
                                <p:cTn id="36" presetID="10" presetClass="entr" presetSubtype="0" fill="hold" nodeType="with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fade">
                                      <p:cBhvr>
                                        <p:cTn id="38" dur="2000"/>
                                        <p:tgtEl>
                                          <p:spTgt spid="25"/>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63"/>
                                        </p:tgtEl>
                                        <p:attrNameLst>
                                          <p:attrName>style.visibility</p:attrName>
                                        </p:attrNameLst>
                                      </p:cBhvr>
                                      <p:to>
                                        <p:strVal val="visible"/>
                                      </p:to>
                                    </p:set>
                                    <p:animEffect transition="in" filter="fade">
                                      <p:cBhvr>
                                        <p:cTn id="41" dur="2000"/>
                                        <p:tgtEl>
                                          <p:spTgt spid="63"/>
                                        </p:tgtEl>
                                      </p:cBhvr>
                                    </p:animEffect>
                                  </p:childTnLst>
                                </p:cTn>
                              </p:par>
                              <p:par>
                                <p:cTn id="42" presetID="10" presetClass="entr" presetSubtype="0" fill="hold"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2000"/>
                                        <p:tgtEl>
                                          <p:spTgt spid="27"/>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64"/>
                                        </p:tgtEl>
                                        <p:attrNameLst>
                                          <p:attrName>style.visibility</p:attrName>
                                        </p:attrNameLst>
                                      </p:cBhvr>
                                      <p:to>
                                        <p:strVal val="visible"/>
                                      </p:to>
                                    </p:set>
                                    <p:animEffect transition="in" filter="fade">
                                      <p:cBhvr>
                                        <p:cTn id="47" dur="2000"/>
                                        <p:tgtEl>
                                          <p:spTgt spid="64"/>
                                        </p:tgtEl>
                                      </p:cBhvr>
                                    </p:animEffect>
                                  </p:childTnLst>
                                </p:cTn>
                              </p:par>
                              <p:par>
                                <p:cTn id="48" presetID="10" presetClass="entr" presetSubtype="0" fill="hold" nodeType="withEffect">
                                  <p:stCondLst>
                                    <p:cond delay="0"/>
                                  </p:stCondLst>
                                  <p:childTnLst>
                                    <p:set>
                                      <p:cBhvr>
                                        <p:cTn id="49" dur="1" fill="hold">
                                          <p:stCondLst>
                                            <p:cond delay="0"/>
                                          </p:stCondLst>
                                        </p:cTn>
                                        <p:tgtEl>
                                          <p:spTgt spid="28"/>
                                        </p:tgtEl>
                                        <p:attrNameLst>
                                          <p:attrName>style.visibility</p:attrName>
                                        </p:attrNameLst>
                                      </p:cBhvr>
                                      <p:to>
                                        <p:strVal val="visible"/>
                                      </p:to>
                                    </p:set>
                                    <p:animEffect transition="in" filter="fade">
                                      <p:cBhvr>
                                        <p:cTn id="50" dur="2000"/>
                                        <p:tgtEl>
                                          <p:spTgt spid="28"/>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65"/>
                                        </p:tgtEl>
                                        <p:attrNameLst>
                                          <p:attrName>style.visibility</p:attrName>
                                        </p:attrNameLst>
                                      </p:cBhvr>
                                      <p:to>
                                        <p:strVal val="visible"/>
                                      </p:to>
                                    </p:set>
                                    <p:animEffect transition="in" filter="fade">
                                      <p:cBhvr>
                                        <p:cTn id="53" dur="2000"/>
                                        <p:tgtEl>
                                          <p:spTgt spid="65"/>
                                        </p:tgtEl>
                                      </p:cBhvr>
                                    </p:animEffect>
                                  </p:childTnLst>
                                </p:cTn>
                              </p:par>
                              <p:par>
                                <p:cTn id="54" presetID="10" presetClass="entr" presetSubtype="0" fill="hold" nodeType="withEffect">
                                  <p:stCondLst>
                                    <p:cond delay="0"/>
                                  </p:stCondLst>
                                  <p:childTnLst>
                                    <p:set>
                                      <p:cBhvr>
                                        <p:cTn id="55" dur="1" fill="hold">
                                          <p:stCondLst>
                                            <p:cond delay="0"/>
                                          </p:stCondLst>
                                        </p:cTn>
                                        <p:tgtEl>
                                          <p:spTgt spid="29"/>
                                        </p:tgtEl>
                                        <p:attrNameLst>
                                          <p:attrName>style.visibility</p:attrName>
                                        </p:attrNameLst>
                                      </p:cBhvr>
                                      <p:to>
                                        <p:strVal val="visible"/>
                                      </p:to>
                                    </p:set>
                                    <p:animEffect transition="in" filter="fade">
                                      <p:cBhvr>
                                        <p:cTn id="56" dur="2000"/>
                                        <p:tgtEl>
                                          <p:spTgt spid="29"/>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66"/>
                                        </p:tgtEl>
                                        <p:attrNameLst>
                                          <p:attrName>style.visibility</p:attrName>
                                        </p:attrNameLst>
                                      </p:cBhvr>
                                      <p:to>
                                        <p:strVal val="visible"/>
                                      </p:to>
                                    </p:set>
                                    <p:animEffect transition="in" filter="fade">
                                      <p:cBhvr>
                                        <p:cTn id="59" dur="2000"/>
                                        <p:tgtEl>
                                          <p:spTgt spid="66"/>
                                        </p:tgtEl>
                                      </p:cBhvr>
                                    </p:animEffect>
                                  </p:childTnLst>
                                </p:cTn>
                              </p:par>
                              <p:par>
                                <p:cTn id="60" presetID="10" presetClass="entr" presetSubtype="0" fill="hold" nodeType="withEffect">
                                  <p:stCondLst>
                                    <p:cond delay="0"/>
                                  </p:stCondLst>
                                  <p:childTnLst>
                                    <p:set>
                                      <p:cBhvr>
                                        <p:cTn id="61" dur="1" fill="hold">
                                          <p:stCondLst>
                                            <p:cond delay="0"/>
                                          </p:stCondLst>
                                        </p:cTn>
                                        <p:tgtEl>
                                          <p:spTgt spid="30"/>
                                        </p:tgtEl>
                                        <p:attrNameLst>
                                          <p:attrName>style.visibility</p:attrName>
                                        </p:attrNameLst>
                                      </p:cBhvr>
                                      <p:to>
                                        <p:strVal val="visible"/>
                                      </p:to>
                                    </p:set>
                                    <p:animEffect transition="in" filter="fade">
                                      <p:cBhvr>
                                        <p:cTn id="62" dur="2000"/>
                                        <p:tgtEl>
                                          <p:spTgt spid="30"/>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67"/>
                                        </p:tgtEl>
                                        <p:attrNameLst>
                                          <p:attrName>style.visibility</p:attrName>
                                        </p:attrNameLst>
                                      </p:cBhvr>
                                      <p:to>
                                        <p:strVal val="visible"/>
                                      </p:to>
                                    </p:set>
                                    <p:animEffect transition="in" filter="fade">
                                      <p:cBhvr>
                                        <p:cTn id="65" dur="2000"/>
                                        <p:tgtEl>
                                          <p:spTgt spid="67"/>
                                        </p:tgtEl>
                                      </p:cBhvr>
                                    </p:animEffect>
                                  </p:childTnLst>
                                </p:cTn>
                              </p:par>
                              <p:par>
                                <p:cTn id="66" presetID="10" presetClass="entr" presetSubtype="0" fill="hold" nodeType="withEffect">
                                  <p:stCondLst>
                                    <p:cond delay="0"/>
                                  </p:stCondLst>
                                  <p:childTnLst>
                                    <p:set>
                                      <p:cBhvr>
                                        <p:cTn id="67" dur="1" fill="hold">
                                          <p:stCondLst>
                                            <p:cond delay="0"/>
                                          </p:stCondLst>
                                        </p:cTn>
                                        <p:tgtEl>
                                          <p:spTgt spid="37"/>
                                        </p:tgtEl>
                                        <p:attrNameLst>
                                          <p:attrName>style.visibility</p:attrName>
                                        </p:attrNameLst>
                                      </p:cBhvr>
                                      <p:to>
                                        <p:strVal val="visible"/>
                                      </p:to>
                                    </p:set>
                                    <p:animEffect transition="in" filter="fade">
                                      <p:cBhvr>
                                        <p:cTn id="68" dur="2000"/>
                                        <p:tgtEl>
                                          <p:spTgt spid="37"/>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38"/>
                                        </p:tgtEl>
                                        <p:attrNameLst>
                                          <p:attrName>style.visibility</p:attrName>
                                        </p:attrNameLst>
                                      </p:cBhvr>
                                      <p:to>
                                        <p:strVal val="visible"/>
                                      </p:to>
                                    </p:set>
                                    <p:animEffect transition="in" filter="fade">
                                      <p:cBhvr>
                                        <p:cTn id="71" dur="2000"/>
                                        <p:tgtEl>
                                          <p:spTgt spid="38"/>
                                        </p:tgtEl>
                                      </p:cBhvr>
                                    </p:animEffect>
                                  </p:childTnLst>
                                </p:cTn>
                              </p:par>
                              <p:par>
                                <p:cTn id="72" presetID="10" presetClass="entr" presetSubtype="0" fill="hold" nodeType="withEffect">
                                  <p:stCondLst>
                                    <p:cond delay="0"/>
                                  </p:stCondLst>
                                  <p:childTnLst>
                                    <p:set>
                                      <p:cBhvr>
                                        <p:cTn id="73" dur="1" fill="hold">
                                          <p:stCondLst>
                                            <p:cond delay="0"/>
                                          </p:stCondLst>
                                        </p:cTn>
                                        <p:tgtEl>
                                          <p:spTgt spid="53"/>
                                        </p:tgtEl>
                                        <p:attrNameLst>
                                          <p:attrName>style.visibility</p:attrName>
                                        </p:attrNameLst>
                                      </p:cBhvr>
                                      <p:to>
                                        <p:strVal val="visible"/>
                                      </p:to>
                                    </p:set>
                                    <p:animEffect transition="in" filter="fade">
                                      <p:cBhvr>
                                        <p:cTn id="74" dur="2000"/>
                                        <p:tgtEl>
                                          <p:spTgt spid="53"/>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68"/>
                                        </p:tgtEl>
                                        <p:attrNameLst>
                                          <p:attrName>style.visibility</p:attrName>
                                        </p:attrNameLst>
                                      </p:cBhvr>
                                      <p:to>
                                        <p:strVal val="visible"/>
                                      </p:to>
                                    </p:set>
                                    <p:animEffect transition="in" filter="fade">
                                      <p:cBhvr>
                                        <p:cTn id="77" dur="2000"/>
                                        <p:tgtEl>
                                          <p:spTgt spid="68"/>
                                        </p:tgtEl>
                                      </p:cBhvr>
                                    </p:animEffect>
                                  </p:childTnLst>
                                </p:cTn>
                              </p:par>
                              <p:par>
                                <p:cTn id="78" presetID="10" presetClass="entr" presetSubtype="0" fill="hold" nodeType="withEffect">
                                  <p:stCondLst>
                                    <p:cond delay="0"/>
                                  </p:stCondLst>
                                  <p:childTnLst>
                                    <p:set>
                                      <p:cBhvr>
                                        <p:cTn id="79" dur="1" fill="hold">
                                          <p:stCondLst>
                                            <p:cond delay="0"/>
                                          </p:stCondLst>
                                        </p:cTn>
                                        <p:tgtEl>
                                          <p:spTgt spid="54"/>
                                        </p:tgtEl>
                                        <p:attrNameLst>
                                          <p:attrName>style.visibility</p:attrName>
                                        </p:attrNameLst>
                                      </p:cBhvr>
                                      <p:to>
                                        <p:strVal val="visible"/>
                                      </p:to>
                                    </p:set>
                                    <p:animEffect transition="in" filter="fade">
                                      <p:cBhvr>
                                        <p:cTn id="80" dur="2000"/>
                                        <p:tgtEl>
                                          <p:spTgt spid="54"/>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69"/>
                                        </p:tgtEl>
                                        <p:attrNameLst>
                                          <p:attrName>style.visibility</p:attrName>
                                        </p:attrNameLst>
                                      </p:cBhvr>
                                      <p:to>
                                        <p:strVal val="visible"/>
                                      </p:to>
                                    </p:set>
                                    <p:animEffect transition="in" filter="fade">
                                      <p:cBhvr>
                                        <p:cTn id="83" dur="2000"/>
                                        <p:tgtEl>
                                          <p:spTgt spid="69"/>
                                        </p:tgtEl>
                                      </p:cBhvr>
                                    </p:animEffect>
                                  </p:childTnLst>
                                </p:cTn>
                              </p:par>
                              <p:par>
                                <p:cTn id="84" presetID="10" presetClass="entr" presetSubtype="0" fill="hold" nodeType="withEffect">
                                  <p:stCondLst>
                                    <p:cond delay="0"/>
                                  </p:stCondLst>
                                  <p:childTnLst>
                                    <p:set>
                                      <p:cBhvr>
                                        <p:cTn id="85" dur="1" fill="hold">
                                          <p:stCondLst>
                                            <p:cond delay="0"/>
                                          </p:stCondLst>
                                        </p:cTn>
                                        <p:tgtEl>
                                          <p:spTgt spid="55"/>
                                        </p:tgtEl>
                                        <p:attrNameLst>
                                          <p:attrName>style.visibility</p:attrName>
                                        </p:attrNameLst>
                                      </p:cBhvr>
                                      <p:to>
                                        <p:strVal val="visible"/>
                                      </p:to>
                                    </p:set>
                                    <p:animEffect transition="in" filter="fade">
                                      <p:cBhvr>
                                        <p:cTn id="86" dur="2000"/>
                                        <p:tgtEl>
                                          <p:spTgt spid="55"/>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70"/>
                                        </p:tgtEl>
                                        <p:attrNameLst>
                                          <p:attrName>style.visibility</p:attrName>
                                        </p:attrNameLst>
                                      </p:cBhvr>
                                      <p:to>
                                        <p:strVal val="visible"/>
                                      </p:to>
                                    </p:set>
                                    <p:animEffect transition="in" filter="fade">
                                      <p:cBhvr>
                                        <p:cTn id="89" dur="2000"/>
                                        <p:tgtEl>
                                          <p:spTgt spid="70"/>
                                        </p:tgtEl>
                                      </p:cBhvr>
                                    </p:animEffect>
                                  </p:childTnLst>
                                </p:cTn>
                              </p:par>
                              <p:par>
                                <p:cTn id="90" presetID="10" presetClass="entr" presetSubtype="0" fill="hold" nodeType="withEffect">
                                  <p:stCondLst>
                                    <p:cond delay="0"/>
                                  </p:stCondLst>
                                  <p:childTnLst>
                                    <p:set>
                                      <p:cBhvr>
                                        <p:cTn id="91" dur="1" fill="hold">
                                          <p:stCondLst>
                                            <p:cond delay="0"/>
                                          </p:stCondLst>
                                        </p:cTn>
                                        <p:tgtEl>
                                          <p:spTgt spid="56"/>
                                        </p:tgtEl>
                                        <p:attrNameLst>
                                          <p:attrName>style.visibility</p:attrName>
                                        </p:attrNameLst>
                                      </p:cBhvr>
                                      <p:to>
                                        <p:strVal val="visible"/>
                                      </p:to>
                                    </p:set>
                                    <p:animEffect transition="in" filter="fade">
                                      <p:cBhvr>
                                        <p:cTn id="92" dur="2000"/>
                                        <p:tgtEl>
                                          <p:spTgt spid="56"/>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71"/>
                                        </p:tgtEl>
                                        <p:attrNameLst>
                                          <p:attrName>style.visibility</p:attrName>
                                        </p:attrNameLst>
                                      </p:cBhvr>
                                      <p:to>
                                        <p:strVal val="visible"/>
                                      </p:to>
                                    </p:set>
                                    <p:animEffect transition="in" filter="fade">
                                      <p:cBhvr>
                                        <p:cTn id="95" dur="2000"/>
                                        <p:tgtEl>
                                          <p:spTgt spid="71"/>
                                        </p:tgtEl>
                                      </p:cBhvr>
                                    </p:animEffect>
                                  </p:childTnLst>
                                </p:cTn>
                              </p:par>
                              <p:par>
                                <p:cTn id="96" presetID="10" presetClass="entr" presetSubtype="0" fill="hold" nodeType="withEffect">
                                  <p:stCondLst>
                                    <p:cond delay="0"/>
                                  </p:stCondLst>
                                  <p:childTnLst>
                                    <p:set>
                                      <p:cBhvr>
                                        <p:cTn id="97" dur="1" fill="hold">
                                          <p:stCondLst>
                                            <p:cond delay="0"/>
                                          </p:stCondLst>
                                        </p:cTn>
                                        <p:tgtEl>
                                          <p:spTgt spid="57"/>
                                        </p:tgtEl>
                                        <p:attrNameLst>
                                          <p:attrName>style.visibility</p:attrName>
                                        </p:attrNameLst>
                                      </p:cBhvr>
                                      <p:to>
                                        <p:strVal val="visible"/>
                                      </p:to>
                                    </p:set>
                                    <p:animEffect transition="in" filter="fade">
                                      <p:cBhvr>
                                        <p:cTn id="98" dur="2000"/>
                                        <p:tgtEl>
                                          <p:spTgt spid="57"/>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72"/>
                                        </p:tgtEl>
                                        <p:attrNameLst>
                                          <p:attrName>style.visibility</p:attrName>
                                        </p:attrNameLst>
                                      </p:cBhvr>
                                      <p:to>
                                        <p:strVal val="visible"/>
                                      </p:to>
                                    </p:set>
                                    <p:animEffect transition="in" filter="fade">
                                      <p:cBhvr>
                                        <p:cTn id="101" dur="2000"/>
                                        <p:tgtEl>
                                          <p:spTgt spid="72"/>
                                        </p:tgtEl>
                                      </p:cBhvr>
                                    </p:animEffect>
                                  </p:childTnLst>
                                </p:cTn>
                              </p:par>
                              <p:par>
                                <p:cTn id="102" presetID="10" presetClass="entr" presetSubtype="0" fill="hold" nodeType="withEffect">
                                  <p:stCondLst>
                                    <p:cond delay="0"/>
                                  </p:stCondLst>
                                  <p:childTnLst>
                                    <p:set>
                                      <p:cBhvr>
                                        <p:cTn id="103" dur="1" fill="hold">
                                          <p:stCondLst>
                                            <p:cond delay="0"/>
                                          </p:stCondLst>
                                        </p:cTn>
                                        <p:tgtEl>
                                          <p:spTgt spid="58"/>
                                        </p:tgtEl>
                                        <p:attrNameLst>
                                          <p:attrName>style.visibility</p:attrName>
                                        </p:attrNameLst>
                                      </p:cBhvr>
                                      <p:to>
                                        <p:strVal val="visible"/>
                                      </p:to>
                                    </p:set>
                                    <p:animEffect transition="in" filter="fade">
                                      <p:cBhvr>
                                        <p:cTn id="104" dur="2000"/>
                                        <p:tgtEl>
                                          <p:spTgt spid="58"/>
                                        </p:tgtEl>
                                      </p:cBhvr>
                                    </p:animEffect>
                                  </p:childTnLst>
                                </p:cTn>
                              </p:par>
                              <p:par>
                                <p:cTn id="105" presetID="10" presetClass="entr" presetSubtype="0" fill="hold" grpId="0" nodeType="withEffect">
                                  <p:stCondLst>
                                    <p:cond delay="0"/>
                                  </p:stCondLst>
                                  <p:childTnLst>
                                    <p:set>
                                      <p:cBhvr>
                                        <p:cTn id="106" dur="1" fill="hold">
                                          <p:stCondLst>
                                            <p:cond delay="0"/>
                                          </p:stCondLst>
                                        </p:cTn>
                                        <p:tgtEl>
                                          <p:spTgt spid="73"/>
                                        </p:tgtEl>
                                        <p:attrNameLst>
                                          <p:attrName>style.visibility</p:attrName>
                                        </p:attrNameLst>
                                      </p:cBhvr>
                                      <p:to>
                                        <p:strVal val="visible"/>
                                      </p:to>
                                    </p:set>
                                    <p:animEffect transition="in" filter="fade">
                                      <p:cBhvr>
                                        <p:cTn id="107" dur="2000"/>
                                        <p:tgtEl>
                                          <p:spTgt spid="73"/>
                                        </p:tgtEl>
                                      </p:cBhvr>
                                    </p:animEffect>
                                  </p:childTnLst>
                                </p:cTn>
                              </p:par>
                              <p:par>
                                <p:cTn id="108" presetID="10" presetClass="entr" presetSubtype="0" fill="hold" nodeType="withEffect">
                                  <p:stCondLst>
                                    <p:cond delay="0"/>
                                  </p:stCondLst>
                                  <p:childTnLst>
                                    <p:set>
                                      <p:cBhvr>
                                        <p:cTn id="109" dur="1" fill="hold">
                                          <p:stCondLst>
                                            <p:cond delay="0"/>
                                          </p:stCondLst>
                                        </p:cTn>
                                        <p:tgtEl>
                                          <p:spTgt spid="59"/>
                                        </p:tgtEl>
                                        <p:attrNameLst>
                                          <p:attrName>style.visibility</p:attrName>
                                        </p:attrNameLst>
                                      </p:cBhvr>
                                      <p:to>
                                        <p:strVal val="visible"/>
                                      </p:to>
                                    </p:set>
                                    <p:animEffect transition="in" filter="fade">
                                      <p:cBhvr>
                                        <p:cTn id="110" dur="2000"/>
                                        <p:tgtEl>
                                          <p:spTgt spid="59"/>
                                        </p:tgtEl>
                                      </p:cBhvr>
                                    </p:animEffect>
                                  </p:childTnLst>
                                </p:cTn>
                              </p:par>
                              <p:par>
                                <p:cTn id="111" presetID="10" presetClass="entr" presetSubtype="0" fill="hold" grpId="0" nodeType="withEffect">
                                  <p:stCondLst>
                                    <p:cond delay="0"/>
                                  </p:stCondLst>
                                  <p:childTnLst>
                                    <p:set>
                                      <p:cBhvr>
                                        <p:cTn id="112" dur="1" fill="hold">
                                          <p:stCondLst>
                                            <p:cond delay="0"/>
                                          </p:stCondLst>
                                        </p:cTn>
                                        <p:tgtEl>
                                          <p:spTgt spid="74"/>
                                        </p:tgtEl>
                                        <p:attrNameLst>
                                          <p:attrName>style.visibility</p:attrName>
                                        </p:attrNameLst>
                                      </p:cBhvr>
                                      <p:to>
                                        <p:strVal val="visible"/>
                                      </p:to>
                                    </p:set>
                                    <p:animEffect transition="in" filter="fade">
                                      <p:cBhvr>
                                        <p:cTn id="113" dur="2000"/>
                                        <p:tgtEl>
                                          <p:spTgt spid="74"/>
                                        </p:tgtEl>
                                      </p:cBhvr>
                                    </p:animEffect>
                                  </p:childTnLst>
                                </p:cTn>
                              </p:par>
                              <p:par>
                                <p:cTn id="114" presetID="10" presetClass="entr" presetSubtype="0" fill="hold" nodeType="withEffect">
                                  <p:stCondLst>
                                    <p:cond delay="0"/>
                                  </p:stCondLst>
                                  <p:childTnLst>
                                    <p:set>
                                      <p:cBhvr>
                                        <p:cTn id="115" dur="1" fill="hold">
                                          <p:stCondLst>
                                            <p:cond delay="0"/>
                                          </p:stCondLst>
                                        </p:cTn>
                                        <p:tgtEl>
                                          <p:spTgt spid="60"/>
                                        </p:tgtEl>
                                        <p:attrNameLst>
                                          <p:attrName>style.visibility</p:attrName>
                                        </p:attrNameLst>
                                      </p:cBhvr>
                                      <p:to>
                                        <p:strVal val="visible"/>
                                      </p:to>
                                    </p:set>
                                    <p:animEffect transition="in" filter="fade">
                                      <p:cBhvr>
                                        <p:cTn id="116" dur="2000"/>
                                        <p:tgtEl>
                                          <p:spTgt spid="60"/>
                                        </p:tgtEl>
                                      </p:cBhvr>
                                    </p:animEffect>
                                  </p:childTnLst>
                                </p:cTn>
                              </p:par>
                              <p:par>
                                <p:cTn id="117" presetID="10" presetClass="entr" presetSubtype="0" fill="hold" grpId="0" nodeType="withEffect">
                                  <p:stCondLst>
                                    <p:cond delay="0"/>
                                  </p:stCondLst>
                                  <p:childTnLst>
                                    <p:set>
                                      <p:cBhvr>
                                        <p:cTn id="118" dur="1" fill="hold">
                                          <p:stCondLst>
                                            <p:cond delay="0"/>
                                          </p:stCondLst>
                                        </p:cTn>
                                        <p:tgtEl>
                                          <p:spTgt spid="75"/>
                                        </p:tgtEl>
                                        <p:attrNameLst>
                                          <p:attrName>style.visibility</p:attrName>
                                        </p:attrNameLst>
                                      </p:cBhvr>
                                      <p:to>
                                        <p:strVal val="visible"/>
                                      </p:to>
                                    </p:set>
                                    <p:animEffect transition="in" filter="fade">
                                      <p:cBhvr>
                                        <p:cTn id="119" dur="2000"/>
                                        <p:tgtEl>
                                          <p:spTgt spid="75"/>
                                        </p:tgtEl>
                                      </p:cBhvr>
                                    </p:animEffect>
                                  </p:childTnLst>
                                </p:cTn>
                              </p:par>
                            </p:childTnLst>
                          </p:cTn>
                        </p:par>
                        <p:par>
                          <p:cTn id="120" fill="hold">
                            <p:stCondLst>
                              <p:cond delay="6000"/>
                            </p:stCondLst>
                            <p:childTnLst>
                              <p:par>
                                <p:cTn id="121" presetID="53" presetClass="entr" presetSubtype="0" fill="hold" nodeType="afterEffect">
                                  <p:stCondLst>
                                    <p:cond delay="0"/>
                                  </p:stCondLst>
                                  <p:childTnLst>
                                    <p:set>
                                      <p:cBhvr>
                                        <p:cTn id="122" dur="1" fill="hold">
                                          <p:stCondLst>
                                            <p:cond delay="0"/>
                                          </p:stCondLst>
                                        </p:cTn>
                                        <p:tgtEl>
                                          <p:spTgt spid="77"/>
                                        </p:tgtEl>
                                        <p:attrNameLst>
                                          <p:attrName>style.visibility</p:attrName>
                                        </p:attrNameLst>
                                      </p:cBhvr>
                                      <p:to>
                                        <p:strVal val="visible"/>
                                      </p:to>
                                    </p:set>
                                    <p:anim calcmode="lin" valueType="num">
                                      <p:cBhvr>
                                        <p:cTn id="123" dur="1000" fill="hold"/>
                                        <p:tgtEl>
                                          <p:spTgt spid="77"/>
                                        </p:tgtEl>
                                        <p:attrNameLst>
                                          <p:attrName>ppt_w</p:attrName>
                                        </p:attrNameLst>
                                      </p:cBhvr>
                                      <p:tavLst>
                                        <p:tav tm="0">
                                          <p:val>
                                            <p:fltVal val="0"/>
                                          </p:val>
                                        </p:tav>
                                        <p:tav tm="100000">
                                          <p:val>
                                            <p:strVal val="#ppt_w"/>
                                          </p:val>
                                        </p:tav>
                                      </p:tavLst>
                                    </p:anim>
                                    <p:anim calcmode="lin" valueType="num">
                                      <p:cBhvr>
                                        <p:cTn id="124" dur="1000" fill="hold"/>
                                        <p:tgtEl>
                                          <p:spTgt spid="77"/>
                                        </p:tgtEl>
                                        <p:attrNameLst>
                                          <p:attrName>ppt_h</p:attrName>
                                        </p:attrNameLst>
                                      </p:cBhvr>
                                      <p:tavLst>
                                        <p:tav tm="0">
                                          <p:val>
                                            <p:fltVal val="0"/>
                                          </p:val>
                                        </p:tav>
                                        <p:tav tm="100000">
                                          <p:val>
                                            <p:strVal val="#ppt_h"/>
                                          </p:val>
                                        </p:tav>
                                      </p:tavLst>
                                    </p:anim>
                                    <p:animEffect transition="in" filter="fade">
                                      <p:cBhvr>
                                        <p:cTn id="125" dur="1000"/>
                                        <p:tgtEl>
                                          <p:spTgt spid="77"/>
                                        </p:tgtEl>
                                      </p:cBhvr>
                                    </p:animEffect>
                                  </p:childTnLst>
                                </p:cTn>
                              </p:par>
                            </p:childTnLst>
                          </p:cTn>
                        </p:par>
                        <p:par>
                          <p:cTn id="126" fill="hold">
                            <p:stCondLst>
                              <p:cond delay="7000"/>
                            </p:stCondLst>
                            <p:childTnLst>
                              <p:par>
                                <p:cTn id="127" presetID="53" presetClass="entr" presetSubtype="0" fill="hold" nodeType="afterEffect">
                                  <p:stCondLst>
                                    <p:cond delay="0"/>
                                  </p:stCondLst>
                                  <p:childTnLst>
                                    <p:set>
                                      <p:cBhvr>
                                        <p:cTn id="128" dur="1" fill="hold">
                                          <p:stCondLst>
                                            <p:cond delay="0"/>
                                          </p:stCondLst>
                                        </p:cTn>
                                        <p:tgtEl>
                                          <p:spTgt spid="76"/>
                                        </p:tgtEl>
                                        <p:attrNameLst>
                                          <p:attrName>style.visibility</p:attrName>
                                        </p:attrNameLst>
                                      </p:cBhvr>
                                      <p:to>
                                        <p:strVal val="visible"/>
                                      </p:to>
                                    </p:set>
                                    <p:anim calcmode="lin" valueType="num">
                                      <p:cBhvr>
                                        <p:cTn id="129" dur="1000" fill="hold"/>
                                        <p:tgtEl>
                                          <p:spTgt spid="76"/>
                                        </p:tgtEl>
                                        <p:attrNameLst>
                                          <p:attrName>ppt_w</p:attrName>
                                        </p:attrNameLst>
                                      </p:cBhvr>
                                      <p:tavLst>
                                        <p:tav tm="0">
                                          <p:val>
                                            <p:fltVal val="0"/>
                                          </p:val>
                                        </p:tav>
                                        <p:tav tm="100000">
                                          <p:val>
                                            <p:strVal val="#ppt_w"/>
                                          </p:val>
                                        </p:tav>
                                      </p:tavLst>
                                    </p:anim>
                                    <p:anim calcmode="lin" valueType="num">
                                      <p:cBhvr>
                                        <p:cTn id="130" dur="1000" fill="hold"/>
                                        <p:tgtEl>
                                          <p:spTgt spid="76"/>
                                        </p:tgtEl>
                                        <p:attrNameLst>
                                          <p:attrName>ppt_h</p:attrName>
                                        </p:attrNameLst>
                                      </p:cBhvr>
                                      <p:tavLst>
                                        <p:tav tm="0">
                                          <p:val>
                                            <p:fltVal val="0"/>
                                          </p:val>
                                        </p:tav>
                                        <p:tav tm="100000">
                                          <p:val>
                                            <p:strVal val="#ppt_h"/>
                                          </p:val>
                                        </p:tav>
                                      </p:tavLst>
                                    </p:anim>
                                    <p:animEffect transition="in" filter="fade">
                                      <p:cBhvr>
                                        <p:cTn id="131"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14" grpId="0"/>
      <p:bldP spid="61" grpId="0"/>
      <p:bldP spid="62" grpId="0"/>
      <p:bldP spid="63" grpId="0"/>
      <p:bldP spid="64" grpId="0"/>
      <p:bldP spid="65" grpId="0"/>
      <p:bldP spid="66" grpId="0"/>
      <p:bldP spid="67" grpId="0"/>
      <p:bldP spid="68" grpId="0"/>
      <p:bldP spid="69" grpId="0"/>
      <p:bldP spid="70" grpId="0"/>
      <p:bldP spid="71" grpId="0"/>
      <p:bldP spid="72" grpId="0"/>
      <p:bldP spid="73" grpId="0"/>
      <p:bldP spid="74" grpId="0"/>
      <p:bldP spid="75" grpId="0"/>
      <p:bldP spid="38" grpId="0"/>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rtl="1"/>
                      <a:endParaRPr lang="fa-IR" sz="2200" b="1" kern="1200" dirty="0" smtClean="0">
                        <a:solidFill>
                          <a:schemeClr val="tx1"/>
                        </a:solidFill>
                        <a:latin typeface="+mn-lt"/>
                        <a:ea typeface="+mn-ea"/>
                        <a:cs typeface="B Lotus" pitchFamily="2" charset="-78"/>
                      </a:endParaRPr>
                    </a:p>
                    <a:p>
                      <a:pPr algn="ctr"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(جلسه هفتم)</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معنای روش:</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در لغت: به معناي قاعده‏‏، قانون، شيوه، اسلوب، سبك، منوال و...آمده است.</a:t>
                      </a:r>
                      <a:r>
                        <a:rPr lang="fa-IR" sz="2200" b="1" kern="1200" dirty="0" smtClean="0">
                          <a:solidFill>
                            <a:schemeClr val="tx1"/>
                          </a:solidFill>
                          <a:effectLst>
                            <a:glow rad="139700">
                              <a:schemeClr val="accent2">
                                <a:satMod val="175000"/>
                                <a:alpha val="40000"/>
                              </a:schemeClr>
                            </a:glow>
                          </a:effectLst>
                          <a:latin typeface="+mn-lt"/>
                          <a:ea typeface="+mn-ea"/>
                          <a:cs typeface="B Lotus" pitchFamily="2" charset="-78"/>
                        </a:rPr>
                        <a:t>*</a:t>
                      </a:r>
                      <a:endParaRPr lang="en-US" sz="2200" b="1" kern="1200" dirty="0" smtClean="0">
                        <a:solidFill>
                          <a:schemeClr val="tx1"/>
                        </a:solidFill>
                        <a:effectLst>
                          <a:glow rad="139700">
                            <a:schemeClr val="accent2">
                              <a:satMod val="175000"/>
                              <a:alpha val="40000"/>
                            </a:schemeClr>
                          </a:glow>
                        </a:effectLst>
                        <a:latin typeface="+mn-lt"/>
                        <a:ea typeface="+mn-ea"/>
                        <a:cs typeface="B Lotus" pitchFamily="2" charset="-78"/>
                      </a:endParaRPr>
                    </a:p>
                    <a:p>
                      <a:pPr rtl="1">
                        <a:lnSpc>
                          <a:spcPct val="150000"/>
                        </a:lnSpc>
                      </a:pPr>
                      <a:r>
                        <a:rPr lang="fa-IR" sz="2200" b="1" kern="1200" dirty="0" smtClean="0">
                          <a:solidFill>
                            <a:schemeClr val="tx1"/>
                          </a:solidFill>
                          <a:latin typeface="+mn-lt"/>
                          <a:ea typeface="+mn-ea"/>
                          <a:cs typeface="B Lotus" pitchFamily="2" charset="-78"/>
                        </a:rPr>
                        <a:t>روش، در اصطلاح انتقال مفاهيم ديني، دستورالعمل جزیي است كه در هنگام انتقال این مفاهيم بايد مورد توجّه قرار گرد. در این‏جا به مواردی از روش‏ها، در انتقال مفاهیم دینی اشاره می‌کنیم:</a:t>
                      </a:r>
                    </a:p>
                    <a:p>
                      <a:pPr rtl="1">
                        <a:lnSpc>
                          <a:spcPct val="150000"/>
                        </a:lnSpc>
                      </a:pPr>
                      <a:endParaRPr lang="fa-IR" sz="2200" b="1" kern="1200" dirty="0" smtClean="0">
                        <a:solidFill>
                          <a:schemeClr val="tx1"/>
                        </a:solidFill>
                        <a:latin typeface="+mn-lt"/>
                        <a:ea typeface="+mn-ea"/>
                        <a:cs typeface="B Lotus" pitchFamily="2" charset="-78"/>
                      </a:endParaRPr>
                    </a:p>
                    <a:p>
                      <a:pPr rtl="1">
                        <a:lnSpc>
                          <a:spcPct val="150000"/>
                        </a:lnSpc>
                      </a:pPr>
                      <a:endParaRPr lang="fa-IR" sz="2200" b="1" kern="1200" dirty="0" smtClean="0">
                        <a:solidFill>
                          <a:schemeClr val="tx1"/>
                        </a:solidFill>
                        <a:latin typeface="+mn-lt"/>
                        <a:ea typeface="+mn-ea"/>
                        <a:cs typeface="B Lotus" pitchFamily="2" charset="-78"/>
                      </a:endParaRPr>
                    </a:p>
                    <a:p>
                      <a:pPr rtl="1">
                        <a:lnSpc>
                          <a:spcPct val="150000"/>
                        </a:lnSpc>
                      </a:pPr>
                      <a:endParaRPr lang="en-US" sz="2200" b="1" kern="1200" dirty="0" smtClean="0">
                        <a:solidFill>
                          <a:schemeClr val="tx1"/>
                        </a:solidFill>
                        <a:latin typeface="+mn-lt"/>
                        <a:ea typeface="+mn-ea"/>
                        <a:cs typeface="B Lotus" pitchFamily="2" charset="-78"/>
                      </a:endParaRPr>
                    </a:p>
                    <a:p>
                      <a:pPr rtl="1">
                        <a:lnSpc>
                          <a:spcPct val="150000"/>
                        </a:lnSpc>
                      </a:pP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سيدعلي حسيني زاده، </a:t>
                      </a:r>
                      <a:r>
                        <a:rPr lang="ar-SA" sz="1800" b="1" kern="1200" dirty="0" smtClean="0">
                          <a:solidFill>
                            <a:schemeClr val="tx1"/>
                          </a:solidFill>
                          <a:latin typeface="+mn-lt"/>
                          <a:ea typeface="+mn-ea"/>
                          <a:cs typeface="B Lotus" pitchFamily="2" charset="-78"/>
                        </a:rPr>
                        <a:t>نگرشی برآموزش</a:t>
                      </a:r>
                      <a:r>
                        <a:rPr lang="ar-SA" sz="1800" b="0" kern="1200" dirty="0" smtClean="0">
                          <a:solidFill>
                            <a:schemeClr val="tx1"/>
                          </a:solidFill>
                          <a:latin typeface="+mn-lt"/>
                          <a:ea typeface="+mn-ea"/>
                          <a:cs typeface="B Lotus" pitchFamily="2" charset="-78"/>
                        </a:rPr>
                        <a:t>، پژوهشگاه حوزه و دانشگاه، ص28.</a:t>
                      </a:r>
                      <a:endParaRPr lang="fa-IR" sz="2000" b="0"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هفتم / معنای روش</a:t>
            </a: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childTnLst>
                          </p:cTn>
                        </p:par>
                        <p:par>
                          <p:cTn id="29" fill="hold">
                            <p:stCondLst>
                              <p:cond delay="2000"/>
                            </p:stCondLst>
                            <p:childTnLst>
                              <p:par>
                                <p:cTn id="30" presetID="10" presetClass="entr" presetSubtype="0" fill="hold" nodeType="afterEffect">
                                  <p:stCondLst>
                                    <p:cond delay="0"/>
                                  </p:stCondLst>
                                  <p:childTnLst>
                                    <p:set>
                                      <p:cBhvr>
                                        <p:cTn id="31" dur="1" fill="hold">
                                          <p:stCondLst>
                                            <p:cond delay="0"/>
                                          </p:stCondLst>
                                        </p:cTn>
                                        <p:tgtEl>
                                          <p:spTgt spid="30"/>
                                        </p:tgtEl>
                                        <p:attrNameLst>
                                          <p:attrName>style.visibility</p:attrName>
                                        </p:attrNameLst>
                                      </p:cBhvr>
                                      <p:to>
                                        <p:strVal val="visible"/>
                                      </p:to>
                                    </p:set>
                                    <p:animEffect transition="in" filter="fade">
                                      <p:cBhvr>
                                        <p:cTn id="32"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1. قالب داستان</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قصّه در لغت، به معانی متعدّدی آمده است:</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الف)در اصل، به معنای قطع است،کما اینکه قیچی را «مقصاص» گویند.</a:t>
                      </a:r>
                      <a:r>
                        <a:rPr lang="fa-IR" sz="2200" b="1" kern="1200" dirty="0" smtClean="0">
                          <a:solidFill>
                            <a:schemeClr val="tx1"/>
                          </a:solidFill>
                          <a:effectLst>
                            <a:glow rad="139700">
                              <a:schemeClr val="accent2">
                                <a:satMod val="175000"/>
                                <a:alpha val="40000"/>
                              </a:schemeClr>
                            </a:glow>
                          </a:effectLst>
                          <a:latin typeface="+mn-lt"/>
                          <a:ea typeface="+mn-ea"/>
                          <a:cs typeface="B Lotus" pitchFamily="2" charset="-78"/>
                        </a:rPr>
                        <a:t> *</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ب)وقتی قصّه با اثر به کار رود،به معنای تتبّع و دنبال کردن است.</a:t>
                      </a:r>
                      <a:r>
                        <a:rPr lang="fa-IR" sz="2200" b="1" kern="1200" dirty="0" smtClean="0">
                          <a:solidFill>
                            <a:schemeClr val="tx1"/>
                          </a:solidFill>
                          <a:effectLst>
                            <a:glow rad="139700">
                              <a:schemeClr val="accent2">
                                <a:satMod val="175000"/>
                                <a:alpha val="40000"/>
                              </a:schemeClr>
                            </a:glow>
                          </a:effectLst>
                          <a:latin typeface="+mn-lt"/>
                          <a:ea typeface="+mn-ea"/>
                          <a:cs typeface="B Lotus" pitchFamily="2" charset="-78"/>
                        </a:rPr>
                        <a:t> **</a:t>
                      </a:r>
                      <a:endParaRPr lang="en-US"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راغب در «مفردات» می‌گوید:القص،به معنای دنبال کردن وتتبّع اثر است.</a:t>
                      </a:r>
                      <a:endParaRPr lang="en-US"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وی همچنین، قصاص را از همین لغت، به معنای پی‌جویی دم وخون‌خواهی می‌داند.وقصص به معنای «اخبار پی‌گیری شده» است.</a:t>
                      </a:r>
                      <a:r>
                        <a:rPr lang="fa-IR" sz="2200" b="1" kern="1200" dirty="0" smtClean="0">
                          <a:solidFill>
                            <a:schemeClr val="tx1"/>
                          </a:solidFill>
                          <a:effectLst>
                            <a:glow rad="139700">
                              <a:schemeClr val="accent2">
                                <a:satMod val="175000"/>
                                <a:alpha val="40000"/>
                              </a:schemeClr>
                            </a:glow>
                          </a:effectLst>
                          <a:latin typeface="+mn-lt"/>
                          <a:ea typeface="+mn-ea"/>
                          <a:cs typeface="B Lotus" pitchFamily="2" charset="-78"/>
                        </a:rPr>
                        <a:t> ***</a:t>
                      </a:r>
                      <a:endParaRPr lang="fa-IR" sz="2200" b="1" kern="1200" dirty="0" smtClean="0">
                        <a:solidFill>
                          <a:schemeClr val="tx1"/>
                        </a:solidFill>
                        <a:latin typeface="+mn-lt"/>
                        <a:ea typeface="+mn-ea"/>
                        <a:cs typeface="B Lotus" pitchFamily="2" charset="-78"/>
                      </a:endParaRPr>
                    </a:p>
                    <a:p>
                      <a:pPr algn="just" rtl="1">
                        <a:lnSpc>
                          <a:spcPct val="150000"/>
                        </a:lnSpc>
                      </a:pPr>
                      <a:endParaRPr lang="en-US" sz="2200" b="1" kern="1200" dirty="0" smtClean="0">
                        <a:solidFill>
                          <a:schemeClr val="tx1"/>
                        </a:solidFill>
                        <a:latin typeface="+mn-lt"/>
                        <a:ea typeface="+mn-ea"/>
                        <a:cs typeface="B Lotus" pitchFamily="2" charset="-78"/>
                      </a:endParaRPr>
                    </a:p>
                    <a:p>
                      <a:pPr algn="just" rtl="1">
                        <a:lnSpc>
                          <a:spcPct val="150000"/>
                        </a:lnSpc>
                      </a:pP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1" kern="1200" dirty="0" smtClean="0">
                          <a:solidFill>
                            <a:schemeClr val="tx1"/>
                          </a:solidFill>
                          <a:latin typeface="+mn-lt"/>
                          <a:ea typeface="+mn-ea"/>
                          <a:cs typeface="B Lotus" pitchFamily="2" charset="-78"/>
                        </a:rPr>
                        <a:t>تهذیب اللّسان، ج2، ص389.</a:t>
                      </a:r>
                      <a:endParaRPr lang="en-US" sz="1800" b="1" kern="1200" dirty="0" smtClean="0">
                        <a:solidFill>
                          <a:schemeClr val="tx1"/>
                        </a:solidFill>
                        <a:latin typeface="+mn-lt"/>
                        <a:ea typeface="+mn-ea"/>
                        <a:cs typeface="B Lotus" pitchFamily="2" charset="-78"/>
                      </a:endParaRPr>
                    </a:p>
                    <a:p>
                      <a:pPr algn="just" rtl="1">
                        <a:lnSpc>
                          <a:spcPct val="150000"/>
                        </a:lnSpc>
                      </a:pP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1" kern="1200" dirty="0" smtClean="0">
                          <a:solidFill>
                            <a:schemeClr val="tx1"/>
                          </a:solidFill>
                          <a:latin typeface="+mn-lt"/>
                          <a:ea typeface="+mn-ea"/>
                          <a:cs typeface="B Lotus" pitchFamily="2" charset="-78"/>
                        </a:rPr>
                        <a:t>همان.</a:t>
                      </a:r>
                      <a:endParaRPr lang="en-US" sz="1800" b="1" kern="1200" dirty="0" smtClean="0">
                        <a:solidFill>
                          <a:schemeClr val="tx1"/>
                        </a:solidFill>
                        <a:latin typeface="+mn-lt"/>
                        <a:ea typeface="+mn-ea"/>
                        <a:cs typeface="B Lotus" pitchFamily="2" charset="-78"/>
                      </a:endParaRPr>
                    </a:p>
                    <a:p>
                      <a:pPr algn="just" rtl="1">
                        <a:lnSpc>
                          <a:spcPct val="150000"/>
                        </a:lnSpc>
                      </a:pP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1" kern="1200" dirty="0" smtClean="0">
                          <a:solidFill>
                            <a:schemeClr val="tx1"/>
                          </a:solidFill>
                          <a:latin typeface="+mn-lt"/>
                          <a:ea typeface="+mn-ea"/>
                          <a:cs typeface="B Lotus" pitchFamily="2" charset="-78"/>
                        </a:rPr>
                        <a:t>حسین بن محمّد راغب اصفهانی، المفردات فی غریب القرآن، (تهران: انتشارات آرایه، 1387)، ص419.</a:t>
                      </a:r>
                      <a:endParaRPr lang="en-US" sz="1800" b="1"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هفتم / قالب داستان</a:t>
            </a:r>
          </a:p>
        </p:txBody>
      </p:sp>
      <p:sp>
        <p:nvSpPr>
          <p:cNvPr id="40" name="Rounded Rectangle 39">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41" name="Rounded Rectangle 40">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42" name="Rounded Rectangle 41">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43" name="Rounded Rectangle 42">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44" name="Rounded Rectangle 43">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45" name="Rounded Rectangle 44">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46" name="Rounded Rectangle 45">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47" name="Rounded Rectangle 46">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48" name="Rounded Rectangle 47">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49" name="Rounded Rectangle 48">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50" name="Rounded Rectangle 49">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nodeType="withEffect">
                                  <p:stCondLst>
                                    <p:cond delay="0"/>
                                  </p:stCondLst>
                                  <p:childTnLst>
                                    <p:set>
                                      <p:cBhvr>
                                        <p:cTn id="30" dur="1" fill="hold">
                                          <p:stCondLst>
                                            <p:cond delay="0"/>
                                          </p:stCondLst>
                                        </p:cTn>
                                        <p:tgtEl>
                                          <p:spTgt spid="40"/>
                                        </p:tgtEl>
                                        <p:attrNameLst>
                                          <p:attrName>style.visibility</p:attrName>
                                        </p:attrNameLst>
                                      </p:cBhvr>
                                      <p:to>
                                        <p:strVal val="visible"/>
                                      </p:to>
                                    </p:set>
                                    <p:anim calcmode="lin" valueType="num">
                                      <p:cBhvr additive="base">
                                        <p:cTn id="31" dur="1000" fill="hold"/>
                                        <p:tgtEl>
                                          <p:spTgt spid="40"/>
                                        </p:tgtEl>
                                        <p:attrNameLst>
                                          <p:attrName>ppt_x</p:attrName>
                                        </p:attrNameLst>
                                      </p:cBhvr>
                                      <p:tavLst>
                                        <p:tav tm="0">
                                          <p:val>
                                            <p:strVal val="0-#ppt_w/2"/>
                                          </p:val>
                                        </p:tav>
                                        <p:tav tm="100000">
                                          <p:val>
                                            <p:strVal val="#ppt_x"/>
                                          </p:val>
                                        </p:tav>
                                      </p:tavLst>
                                    </p:anim>
                                    <p:anim calcmode="lin" valueType="num">
                                      <p:cBhvr additive="base">
                                        <p:cTn id="32" dur="1000" fill="hold"/>
                                        <p:tgtEl>
                                          <p:spTgt spid="40"/>
                                        </p:tgtEl>
                                        <p:attrNameLst>
                                          <p:attrName>ppt_y</p:attrName>
                                        </p:attrNameLst>
                                      </p:cBhvr>
                                      <p:tavLst>
                                        <p:tav tm="0">
                                          <p:val>
                                            <p:strVal val="#ppt_y"/>
                                          </p:val>
                                        </p:tav>
                                        <p:tav tm="100000">
                                          <p:val>
                                            <p:strVal val="#ppt_y"/>
                                          </p:val>
                                        </p:tav>
                                      </p:tavLst>
                                    </p:anim>
                                  </p:childTnLst>
                                </p:cTn>
                              </p:par>
                              <p:par>
                                <p:cTn id="33" presetID="7" presetClass="entr" presetSubtype="8" fill="hold" nodeType="withEffect">
                                  <p:stCondLst>
                                    <p:cond delay="0"/>
                                  </p:stCondLst>
                                  <p:childTnLst>
                                    <p:set>
                                      <p:cBhvr>
                                        <p:cTn id="34" dur="1" fill="hold">
                                          <p:stCondLst>
                                            <p:cond delay="0"/>
                                          </p:stCondLst>
                                        </p:cTn>
                                        <p:tgtEl>
                                          <p:spTgt spid="41"/>
                                        </p:tgtEl>
                                        <p:attrNameLst>
                                          <p:attrName>style.visibility</p:attrName>
                                        </p:attrNameLst>
                                      </p:cBhvr>
                                      <p:to>
                                        <p:strVal val="visible"/>
                                      </p:to>
                                    </p:set>
                                    <p:anim calcmode="lin" valueType="num">
                                      <p:cBhvr additive="base">
                                        <p:cTn id="35" dur="1000" fill="hold"/>
                                        <p:tgtEl>
                                          <p:spTgt spid="41"/>
                                        </p:tgtEl>
                                        <p:attrNameLst>
                                          <p:attrName>ppt_x</p:attrName>
                                        </p:attrNameLst>
                                      </p:cBhvr>
                                      <p:tavLst>
                                        <p:tav tm="0">
                                          <p:val>
                                            <p:strVal val="0-#ppt_w/2"/>
                                          </p:val>
                                        </p:tav>
                                        <p:tav tm="100000">
                                          <p:val>
                                            <p:strVal val="#ppt_x"/>
                                          </p:val>
                                        </p:tav>
                                      </p:tavLst>
                                    </p:anim>
                                    <p:anim calcmode="lin" valueType="num">
                                      <p:cBhvr additive="base">
                                        <p:cTn id="36" dur="1000" fill="hold"/>
                                        <p:tgtEl>
                                          <p:spTgt spid="41"/>
                                        </p:tgtEl>
                                        <p:attrNameLst>
                                          <p:attrName>ppt_y</p:attrName>
                                        </p:attrNameLst>
                                      </p:cBhvr>
                                      <p:tavLst>
                                        <p:tav tm="0">
                                          <p:val>
                                            <p:strVal val="#ppt_y"/>
                                          </p:val>
                                        </p:tav>
                                        <p:tav tm="100000">
                                          <p:val>
                                            <p:strVal val="#ppt_y"/>
                                          </p:val>
                                        </p:tav>
                                      </p:tavLst>
                                    </p:anim>
                                  </p:childTnLst>
                                </p:cTn>
                              </p:par>
                              <p:par>
                                <p:cTn id="37" presetID="7" presetClass="entr" presetSubtype="8" fill="hold" nodeType="withEffect">
                                  <p:stCondLst>
                                    <p:cond delay="0"/>
                                  </p:stCondLst>
                                  <p:childTnLst>
                                    <p:set>
                                      <p:cBhvr>
                                        <p:cTn id="38" dur="1" fill="hold">
                                          <p:stCondLst>
                                            <p:cond delay="0"/>
                                          </p:stCondLst>
                                        </p:cTn>
                                        <p:tgtEl>
                                          <p:spTgt spid="42"/>
                                        </p:tgtEl>
                                        <p:attrNameLst>
                                          <p:attrName>style.visibility</p:attrName>
                                        </p:attrNameLst>
                                      </p:cBhvr>
                                      <p:to>
                                        <p:strVal val="visible"/>
                                      </p:to>
                                    </p:set>
                                    <p:anim calcmode="lin" valueType="num">
                                      <p:cBhvr additive="base">
                                        <p:cTn id="39" dur="1000" fill="hold"/>
                                        <p:tgtEl>
                                          <p:spTgt spid="42"/>
                                        </p:tgtEl>
                                        <p:attrNameLst>
                                          <p:attrName>ppt_x</p:attrName>
                                        </p:attrNameLst>
                                      </p:cBhvr>
                                      <p:tavLst>
                                        <p:tav tm="0">
                                          <p:val>
                                            <p:strVal val="0-#ppt_w/2"/>
                                          </p:val>
                                        </p:tav>
                                        <p:tav tm="100000">
                                          <p:val>
                                            <p:strVal val="#ppt_x"/>
                                          </p:val>
                                        </p:tav>
                                      </p:tavLst>
                                    </p:anim>
                                    <p:anim calcmode="lin" valueType="num">
                                      <p:cBhvr additive="base">
                                        <p:cTn id="40" dur="1000" fill="hold"/>
                                        <p:tgtEl>
                                          <p:spTgt spid="42"/>
                                        </p:tgtEl>
                                        <p:attrNameLst>
                                          <p:attrName>ppt_y</p:attrName>
                                        </p:attrNameLst>
                                      </p:cBhvr>
                                      <p:tavLst>
                                        <p:tav tm="0">
                                          <p:val>
                                            <p:strVal val="#ppt_y"/>
                                          </p:val>
                                        </p:tav>
                                        <p:tav tm="100000">
                                          <p:val>
                                            <p:strVal val="#ppt_y"/>
                                          </p:val>
                                        </p:tav>
                                      </p:tavLst>
                                    </p:anim>
                                  </p:childTnLst>
                                </p:cTn>
                              </p:par>
                              <p:par>
                                <p:cTn id="41" presetID="7" presetClass="entr" presetSubtype="8" fill="hold" nodeType="withEffect">
                                  <p:stCondLst>
                                    <p:cond delay="0"/>
                                  </p:stCondLst>
                                  <p:childTnLst>
                                    <p:set>
                                      <p:cBhvr>
                                        <p:cTn id="42" dur="1" fill="hold">
                                          <p:stCondLst>
                                            <p:cond delay="0"/>
                                          </p:stCondLst>
                                        </p:cTn>
                                        <p:tgtEl>
                                          <p:spTgt spid="43"/>
                                        </p:tgtEl>
                                        <p:attrNameLst>
                                          <p:attrName>style.visibility</p:attrName>
                                        </p:attrNameLst>
                                      </p:cBhvr>
                                      <p:to>
                                        <p:strVal val="visible"/>
                                      </p:to>
                                    </p:set>
                                    <p:anim calcmode="lin" valueType="num">
                                      <p:cBhvr additive="base">
                                        <p:cTn id="43" dur="1000" fill="hold"/>
                                        <p:tgtEl>
                                          <p:spTgt spid="43"/>
                                        </p:tgtEl>
                                        <p:attrNameLst>
                                          <p:attrName>ppt_x</p:attrName>
                                        </p:attrNameLst>
                                      </p:cBhvr>
                                      <p:tavLst>
                                        <p:tav tm="0">
                                          <p:val>
                                            <p:strVal val="0-#ppt_w/2"/>
                                          </p:val>
                                        </p:tav>
                                        <p:tav tm="100000">
                                          <p:val>
                                            <p:strVal val="#ppt_x"/>
                                          </p:val>
                                        </p:tav>
                                      </p:tavLst>
                                    </p:anim>
                                    <p:anim calcmode="lin" valueType="num">
                                      <p:cBhvr additive="base">
                                        <p:cTn id="44" dur="1000" fill="hold"/>
                                        <p:tgtEl>
                                          <p:spTgt spid="43"/>
                                        </p:tgtEl>
                                        <p:attrNameLst>
                                          <p:attrName>ppt_y</p:attrName>
                                        </p:attrNameLst>
                                      </p:cBhvr>
                                      <p:tavLst>
                                        <p:tav tm="0">
                                          <p:val>
                                            <p:strVal val="#ppt_y"/>
                                          </p:val>
                                        </p:tav>
                                        <p:tav tm="100000">
                                          <p:val>
                                            <p:strVal val="#ppt_y"/>
                                          </p:val>
                                        </p:tav>
                                      </p:tavLst>
                                    </p:anim>
                                  </p:childTnLst>
                                </p:cTn>
                              </p:par>
                              <p:par>
                                <p:cTn id="45" presetID="7" presetClass="entr" presetSubtype="8" fill="hold" nodeType="withEffect">
                                  <p:stCondLst>
                                    <p:cond delay="0"/>
                                  </p:stCondLst>
                                  <p:childTnLst>
                                    <p:set>
                                      <p:cBhvr>
                                        <p:cTn id="46" dur="1" fill="hold">
                                          <p:stCondLst>
                                            <p:cond delay="0"/>
                                          </p:stCondLst>
                                        </p:cTn>
                                        <p:tgtEl>
                                          <p:spTgt spid="44"/>
                                        </p:tgtEl>
                                        <p:attrNameLst>
                                          <p:attrName>style.visibility</p:attrName>
                                        </p:attrNameLst>
                                      </p:cBhvr>
                                      <p:to>
                                        <p:strVal val="visible"/>
                                      </p:to>
                                    </p:set>
                                    <p:anim calcmode="lin" valueType="num">
                                      <p:cBhvr additive="base">
                                        <p:cTn id="47" dur="1000" fill="hold"/>
                                        <p:tgtEl>
                                          <p:spTgt spid="44"/>
                                        </p:tgtEl>
                                        <p:attrNameLst>
                                          <p:attrName>ppt_x</p:attrName>
                                        </p:attrNameLst>
                                      </p:cBhvr>
                                      <p:tavLst>
                                        <p:tav tm="0">
                                          <p:val>
                                            <p:strVal val="0-#ppt_w/2"/>
                                          </p:val>
                                        </p:tav>
                                        <p:tav tm="100000">
                                          <p:val>
                                            <p:strVal val="#ppt_x"/>
                                          </p:val>
                                        </p:tav>
                                      </p:tavLst>
                                    </p:anim>
                                    <p:anim calcmode="lin" valueType="num">
                                      <p:cBhvr additive="base">
                                        <p:cTn id="48" dur="1000" fill="hold"/>
                                        <p:tgtEl>
                                          <p:spTgt spid="44"/>
                                        </p:tgtEl>
                                        <p:attrNameLst>
                                          <p:attrName>ppt_y</p:attrName>
                                        </p:attrNameLst>
                                      </p:cBhvr>
                                      <p:tavLst>
                                        <p:tav tm="0">
                                          <p:val>
                                            <p:strVal val="#ppt_y"/>
                                          </p:val>
                                        </p:tav>
                                        <p:tav tm="100000">
                                          <p:val>
                                            <p:strVal val="#ppt_y"/>
                                          </p:val>
                                        </p:tav>
                                      </p:tavLst>
                                    </p:anim>
                                  </p:childTnLst>
                                </p:cTn>
                              </p:par>
                              <p:par>
                                <p:cTn id="49" presetID="7" presetClass="entr" presetSubtype="8" fill="hold" nodeType="withEffect">
                                  <p:stCondLst>
                                    <p:cond delay="0"/>
                                  </p:stCondLst>
                                  <p:childTnLst>
                                    <p:set>
                                      <p:cBhvr>
                                        <p:cTn id="50" dur="1" fill="hold">
                                          <p:stCondLst>
                                            <p:cond delay="0"/>
                                          </p:stCondLst>
                                        </p:cTn>
                                        <p:tgtEl>
                                          <p:spTgt spid="45"/>
                                        </p:tgtEl>
                                        <p:attrNameLst>
                                          <p:attrName>style.visibility</p:attrName>
                                        </p:attrNameLst>
                                      </p:cBhvr>
                                      <p:to>
                                        <p:strVal val="visible"/>
                                      </p:to>
                                    </p:set>
                                    <p:anim calcmode="lin" valueType="num">
                                      <p:cBhvr additive="base">
                                        <p:cTn id="51" dur="1000" fill="hold"/>
                                        <p:tgtEl>
                                          <p:spTgt spid="45"/>
                                        </p:tgtEl>
                                        <p:attrNameLst>
                                          <p:attrName>ppt_x</p:attrName>
                                        </p:attrNameLst>
                                      </p:cBhvr>
                                      <p:tavLst>
                                        <p:tav tm="0">
                                          <p:val>
                                            <p:strVal val="0-#ppt_w/2"/>
                                          </p:val>
                                        </p:tav>
                                        <p:tav tm="100000">
                                          <p:val>
                                            <p:strVal val="#ppt_x"/>
                                          </p:val>
                                        </p:tav>
                                      </p:tavLst>
                                    </p:anim>
                                    <p:anim calcmode="lin" valueType="num">
                                      <p:cBhvr additive="base">
                                        <p:cTn id="52" dur="1000" fill="hold"/>
                                        <p:tgtEl>
                                          <p:spTgt spid="45"/>
                                        </p:tgtEl>
                                        <p:attrNameLst>
                                          <p:attrName>ppt_y</p:attrName>
                                        </p:attrNameLst>
                                      </p:cBhvr>
                                      <p:tavLst>
                                        <p:tav tm="0">
                                          <p:val>
                                            <p:strVal val="#ppt_y"/>
                                          </p:val>
                                        </p:tav>
                                        <p:tav tm="100000">
                                          <p:val>
                                            <p:strVal val="#ppt_y"/>
                                          </p:val>
                                        </p:tav>
                                      </p:tavLst>
                                    </p:anim>
                                  </p:childTnLst>
                                </p:cTn>
                              </p:par>
                              <p:par>
                                <p:cTn id="53" presetID="7" presetClass="entr" presetSubtype="8" fill="hold" nodeType="withEffect">
                                  <p:stCondLst>
                                    <p:cond delay="0"/>
                                  </p:stCondLst>
                                  <p:childTnLst>
                                    <p:set>
                                      <p:cBhvr>
                                        <p:cTn id="54" dur="1" fill="hold">
                                          <p:stCondLst>
                                            <p:cond delay="0"/>
                                          </p:stCondLst>
                                        </p:cTn>
                                        <p:tgtEl>
                                          <p:spTgt spid="46"/>
                                        </p:tgtEl>
                                        <p:attrNameLst>
                                          <p:attrName>style.visibility</p:attrName>
                                        </p:attrNameLst>
                                      </p:cBhvr>
                                      <p:to>
                                        <p:strVal val="visible"/>
                                      </p:to>
                                    </p:set>
                                    <p:anim calcmode="lin" valueType="num">
                                      <p:cBhvr additive="base">
                                        <p:cTn id="55" dur="1000" fill="hold"/>
                                        <p:tgtEl>
                                          <p:spTgt spid="46"/>
                                        </p:tgtEl>
                                        <p:attrNameLst>
                                          <p:attrName>ppt_x</p:attrName>
                                        </p:attrNameLst>
                                      </p:cBhvr>
                                      <p:tavLst>
                                        <p:tav tm="0">
                                          <p:val>
                                            <p:strVal val="0-#ppt_w/2"/>
                                          </p:val>
                                        </p:tav>
                                        <p:tav tm="100000">
                                          <p:val>
                                            <p:strVal val="#ppt_x"/>
                                          </p:val>
                                        </p:tav>
                                      </p:tavLst>
                                    </p:anim>
                                    <p:anim calcmode="lin" valueType="num">
                                      <p:cBhvr additive="base">
                                        <p:cTn id="56" dur="1000" fill="hold"/>
                                        <p:tgtEl>
                                          <p:spTgt spid="46"/>
                                        </p:tgtEl>
                                        <p:attrNameLst>
                                          <p:attrName>ppt_y</p:attrName>
                                        </p:attrNameLst>
                                      </p:cBhvr>
                                      <p:tavLst>
                                        <p:tav tm="0">
                                          <p:val>
                                            <p:strVal val="#ppt_y"/>
                                          </p:val>
                                        </p:tav>
                                        <p:tav tm="100000">
                                          <p:val>
                                            <p:strVal val="#ppt_y"/>
                                          </p:val>
                                        </p:tav>
                                      </p:tavLst>
                                    </p:anim>
                                  </p:childTnLst>
                                </p:cTn>
                              </p:par>
                              <p:par>
                                <p:cTn id="57" presetID="7" presetClass="entr" presetSubtype="8" fill="hold" nodeType="withEffect">
                                  <p:stCondLst>
                                    <p:cond delay="0"/>
                                  </p:stCondLst>
                                  <p:childTnLst>
                                    <p:set>
                                      <p:cBhvr>
                                        <p:cTn id="58" dur="1" fill="hold">
                                          <p:stCondLst>
                                            <p:cond delay="0"/>
                                          </p:stCondLst>
                                        </p:cTn>
                                        <p:tgtEl>
                                          <p:spTgt spid="47"/>
                                        </p:tgtEl>
                                        <p:attrNameLst>
                                          <p:attrName>style.visibility</p:attrName>
                                        </p:attrNameLst>
                                      </p:cBhvr>
                                      <p:to>
                                        <p:strVal val="visible"/>
                                      </p:to>
                                    </p:set>
                                    <p:anim calcmode="lin" valueType="num">
                                      <p:cBhvr additive="base">
                                        <p:cTn id="59" dur="1000" fill="hold"/>
                                        <p:tgtEl>
                                          <p:spTgt spid="47"/>
                                        </p:tgtEl>
                                        <p:attrNameLst>
                                          <p:attrName>ppt_x</p:attrName>
                                        </p:attrNameLst>
                                      </p:cBhvr>
                                      <p:tavLst>
                                        <p:tav tm="0">
                                          <p:val>
                                            <p:strVal val="0-#ppt_w/2"/>
                                          </p:val>
                                        </p:tav>
                                        <p:tav tm="100000">
                                          <p:val>
                                            <p:strVal val="#ppt_x"/>
                                          </p:val>
                                        </p:tav>
                                      </p:tavLst>
                                    </p:anim>
                                    <p:anim calcmode="lin" valueType="num">
                                      <p:cBhvr additive="base">
                                        <p:cTn id="60" dur="1000" fill="hold"/>
                                        <p:tgtEl>
                                          <p:spTgt spid="47"/>
                                        </p:tgtEl>
                                        <p:attrNameLst>
                                          <p:attrName>ppt_y</p:attrName>
                                        </p:attrNameLst>
                                      </p:cBhvr>
                                      <p:tavLst>
                                        <p:tav tm="0">
                                          <p:val>
                                            <p:strVal val="#ppt_y"/>
                                          </p:val>
                                        </p:tav>
                                        <p:tav tm="100000">
                                          <p:val>
                                            <p:strVal val="#ppt_y"/>
                                          </p:val>
                                        </p:tav>
                                      </p:tavLst>
                                    </p:anim>
                                  </p:childTnLst>
                                </p:cTn>
                              </p:par>
                              <p:par>
                                <p:cTn id="61" presetID="7" presetClass="entr" presetSubtype="8" fill="hold" nodeType="withEffect">
                                  <p:stCondLst>
                                    <p:cond delay="0"/>
                                  </p:stCondLst>
                                  <p:childTnLst>
                                    <p:set>
                                      <p:cBhvr>
                                        <p:cTn id="62" dur="1" fill="hold">
                                          <p:stCondLst>
                                            <p:cond delay="0"/>
                                          </p:stCondLst>
                                        </p:cTn>
                                        <p:tgtEl>
                                          <p:spTgt spid="48"/>
                                        </p:tgtEl>
                                        <p:attrNameLst>
                                          <p:attrName>style.visibility</p:attrName>
                                        </p:attrNameLst>
                                      </p:cBhvr>
                                      <p:to>
                                        <p:strVal val="visible"/>
                                      </p:to>
                                    </p:set>
                                    <p:anim calcmode="lin" valueType="num">
                                      <p:cBhvr additive="base">
                                        <p:cTn id="63" dur="1000" fill="hold"/>
                                        <p:tgtEl>
                                          <p:spTgt spid="48"/>
                                        </p:tgtEl>
                                        <p:attrNameLst>
                                          <p:attrName>ppt_x</p:attrName>
                                        </p:attrNameLst>
                                      </p:cBhvr>
                                      <p:tavLst>
                                        <p:tav tm="0">
                                          <p:val>
                                            <p:strVal val="0-#ppt_w/2"/>
                                          </p:val>
                                        </p:tav>
                                        <p:tav tm="100000">
                                          <p:val>
                                            <p:strVal val="#ppt_x"/>
                                          </p:val>
                                        </p:tav>
                                      </p:tavLst>
                                    </p:anim>
                                    <p:anim calcmode="lin" valueType="num">
                                      <p:cBhvr additive="base">
                                        <p:cTn id="64" dur="1000" fill="hold"/>
                                        <p:tgtEl>
                                          <p:spTgt spid="48"/>
                                        </p:tgtEl>
                                        <p:attrNameLst>
                                          <p:attrName>ppt_y</p:attrName>
                                        </p:attrNameLst>
                                      </p:cBhvr>
                                      <p:tavLst>
                                        <p:tav tm="0">
                                          <p:val>
                                            <p:strVal val="#ppt_y"/>
                                          </p:val>
                                        </p:tav>
                                        <p:tav tm="100000">
                                          <p:val>
                                            <p:strVal val="#ppt_y"/>
                                          </p:val>
                                        </p:tav>
                                      </p:tavLst>
                                    </p:anim>
                                  </p:childTnLst>
                                </p:cTn>
                              </p:par>
                              <p:par>
                                <p:cTn id="65" presetID="7" presetClass="entr" presetSubtype="8" fill="hold" nodeType="withEffect">
                                  <p:stCondLst>
                                    <p:cond delay="0"/>
                                  </p:stCondLst>
                                  <p:childTnLst>
                                    <p:set>
                                      <p:cBhvr>
                                        <p:cTn id="66" dur="1" fill="hold">
                                          <p:stCondLst>
                                            <p:cond delay="0"/>
                                          </p:stCondLst>
                                        </p:cTn>
                                        <p:tgtEl>
                                          <p:spTgt spid="49"/>
                                        </p:tgtEl>
                                        <p:attrNameLst>
                                          <p:attrName>style.visibility</p:attrName>
                                        </p:attrNameLst>
                                      </p:cBhvr>
                                      <p:to>
                                        <p:strVal val="visible"/>
                                      </p:to>
                                    </p:set>
                                    <p:anim calcmode="lin" valueType="num">
                                      <p:cBhvr additive="base">
                                        <p:cTn id="67" dur="1000" fill="hold"/>
                                        <p:tgtEl>
                                          <p:spTgt spid="49"/>
                                        </p:tgtEl>
                                        <p:attrNameLst>
                                          <p:attrName>ppt_x</p:attrName>
                                        </p:attrNameLst>
                                      </p:cBhvr>
                                      <p:tavLst>
                                        <p:tav tm="0">
                                          <p:val>
                                            <p:strVal val="0-#ppt_w/2"/>
                                          </p:val>
                                        </p:tav>
                                        <p:tav tm="100000">
                                          <p:val>
                                            <p:strVal val="#ppt_x"/>
                                          </p:val>
                                        </p:tav>
                                      </p:tavLst>
                                    </p:anim>
                                    <p:anim calcmode="lin" valueType="num">
                                      <p:cBhvr additive="base">
                                        <p:cTn id="68" dur="1000" fill="hold"/>
                                        <p:tgtEl>
                                          <p:spTgt spid="49"/>
                                        </p:tgtEl>
                                        <p:attrNameLst>
                                          <p:attrName>ppt_y</p:attrName>
                                        </p:attrNameLst>
                                      </p:cBhvr>
                                      <p:tavLst>
                                        <p:tav tm="0">
                                          <p:val>
                                            <p:strVal val="#ppt_y"/>
                                          </p:val>
                                        </p:tav>
                                        <p:tav tm="100000">
                                          <p:val>
                                            <p:strVal val="#ppt_y"/>
                                          </p:val>
                                        </p:tav>
                                      </p:tavLst>
                                    </p:anim>
                                  </p:childTnLst>
                                </p:cTn>
                              </p:par>
                              <p:par>
                                <p:cTn id="69" presetID="7" presetClass="entr" presetSubtype="8" fill="hold" nodeType="withEffect">
                                  <p:stCondLst>
                                    <p:cond delay="0"/>
                                  </p:stCondLst>
                                  <p:childTnLst>
                                    <p:set>
                                      <p:cBhvr>
                                        <p:cTn id="70" dur="1" fill="hold">
                                          <p:stCondLst>
                                            <p:cond delay="0"/>
                                          </p:stCondLst>
                                        </p:cTn>
                                        <p:tgtEl>
                                          <p:spTgt spid="50"/>
                                        </p:tgtEl>
                                        <p:attrNameLst>
                                          <p:attrName>style.visibility</p:attrName>
                                        </p:attrNameLst>
                                      </p:cBhvr>
                                      <p:to>
                                        <p:strVal val="visible"/>
                                      </p:to>
                                    </p:set>
                                    <p:anim calcmode="lin" valueType="num">
                                      <p:cBhvr additive="base">
                                        <p:cTn id="71" dur="1000" fill="hold"/>
                                        <p:tgtEl>
                                          <p:spTgt spid="50"/>
                                        </p:tgtEl>
                                        <p:attrNameLst>
                                          <p:attrName>ppt_x</p:attrName>
                                        </p:attrNameLst>
                                      </p:cBhvr>
                                      <p:tavLst>
                                        <p:tav tm="0">
                                          <p:val>
                                            <p:strVal val="0-#ppt_w/2"/>
                                          </p:val>
                                        </p:tav>
                                        <p:tav tm="100000">
                                          <p:val>
                                            <p:strVal val="#ppt_x"/>
                                          </p:val>
                                        </p:tav>
                                      </p:tavLst>
                                    </p:anim>
                                    <p:anim calcmode="lin" valueType="num">
                                      <p:cBhvr additive="base">
                                        <p:cTn id="72" dur="1000" fill="hold"/>
                                        <p:tgtEl>
                                          <p:spTgt spid="50"/>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استفاده ازقصّه و داستان درکلاس، سخنرانی و تبلیغ، در رشد و ارتقای بصیرت مخاطبان اثر چشم‌گیری دارد.</a:t>
                      </a:r>
                      <a:endParaRPr lang="en-US"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همچنين پیامبر اكرم</a:t>
                      </a:r>
                      <a:r>
                        <a:rPr lang="en-US" sz="2200" b="1" kern="1200" dirty="0" smtClean="0">
                          <a:solidFill>
                            <a:schemeClr val="tx1"/>
                          </a:solidFill>
                          <a:latin typeface="+mn-lt"/>
                          <a:ea typeface="+mn-ea"/>
                          <a:cs typeface="B Lotus" pitchFamily="2" charset="-78"/>
                        </a:rPr>
                        <a:t>-</a:t>
                      </a:r>
                      <a:r>
                        <a:rPr lang="fa-IR" sz="2200" b="1" kern="1200" dirty="0" smtClean="0">
                          <a:solidFill>
                            <a:schemeClr val="tx1"/>
                          </a:solidFill>
                          <a:latin typeface="+mn-lt"/>
                          <a:ea typeface="+mn-ea"/>
                          <a:cs typeface="B Lotus" pitchFamily="2" charset="-78"/>
                        </a:rPr>
                        <a:t> و اهل‏بیت</a:t>
                      </a:r>
                      <a:r>
                        <a:rPr lang="en-US" sz="2200" b="1" kern="1200" dirty="0" smtClean="0">
                          <a:solidFill>
                            <a:schemeClr val="tx1"/>
                          </a:solidFill>
                          <a:latin typeface="+mn-lt"/>
                          <a:ea typeface="+mn-ea"/>
                          <a:cs typeface="B Lotus" pitchFamily="2" charset="-78"/>
                          <a:sym typeface="Roumouz"/>
                        </a:rPr>
                        <a:t></a:t>
                      </a:r>
                      <a:r>
                        <a:rPr lang="fa-IR" sz="2200" b="1" kern="1200" dirty="0" smtClean="0">
                          <a:solidFill>
                            <a:schemeClr val="tx1"/>
                          </a:solidFill>
                          <a:latin typeface="+mn-lt"/>
                          <a:ea typeface="+mn-ea"/>
                          <a:cs typeface="B Lotus" pitchFamily="2" charset="-78"/>
                        </a:rPr>
                        <a:t> نیز از داستان برای تربیت اخلاقی و دینی مخاطبان استفاده کرده‌اند ودر روایات هم وارد شده است.به جرأت می‌توان گفت داستان بیشترین تأثیررا در مخاطبان نسبت به قالب‏های دیگر دارد.</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هفتم / قالب داستان</a:t>
            </a:r>
          </a:p>
        </p:txBody>
      </p:sp>
      <p:sp>
        <p:nvSpPr>
          <p:cNvPr id="17" name="Rounded Rectangle 16">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a:solidFill>
            <a:schemeClr val="accent3">
              <a:lumMod val="60000"/>
              <a:lumOff val="40000"/>
            </a:schemeClr>
          </a:solidFill>
        </p:spPr>
        <p:style>
          <a:lnRef idx="3">
            <a:schemeClr val="lt1"/>
          </a:lnRef>
          <a:fillRef idx="1">
            <a:schemeClr val="accent3"/>
          </a:fillRef>
          <a:effectRef idx="1">
            <a:schemeClr val="accent3"/>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9" name="Rounded Rectangle 18">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20" name="Rounded Rectangle 19">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22" name="Rounded Rectangle 21">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23" name="Rounded Rectangle 22">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24" name="Rounded Rectangle 23">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25" name="Rounded Rectangle 24">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27" name="Rounded Rectangle 26">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28" name="Rounded Rectangle 27">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29" name="Rounded Rectangle 28">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0-#ppt_w/2"/>
                                          </p:val>
                                        </p:tav>
                                        <p:tav tm="100000">
                                          <p:val>
                                            <p:strVal val="#ppt_x"/>
                                          </p:val>
                                        </p:tav>
                                      </p:tavLst>
                                    </p:anim>
                                    <p:anim calcmode="lin" valueType="num">
                                      <p:cBhvr additive="base">
                                        <p:cTn id="32" dur="1000" fill="hold"/>
                                        <p:tgtEl>
                                          <p:spTgt spid="17"/>
                                        </p:tgtEl>
                                        <p:attrNameLst>
                                          <p:attrName>ppt_y</p:attrName>
                                        </p:attrNameLst>
                                      </p:cBhvr>
                                      <p:tavLst>
                                        <p:tav tm="0">
                                          <p:val>
                                            <p:strVal val="#ppt_y"/>
                                          </p:val>
                                        </p:tav>
                                        <p:tav tm="100000">
                                          <p:val>
                                            <p:strVal val="#ppt_y"/>
                                          </p:val>
                                        </p:tav>
                                      </p:tavLst>
                                    </p:anim>
                                  </p:childTnLst>
                                </p:cTn>
                              </p:par>
                              <p:par>
                                <p:cTn id="33" presetID="7" presetClass="entr" presetSubtype="8" fill="hold"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0-#ppt_w/2"/>
                                          </p:val>
                                        </p:tav>
                                        <p:tav tm="100000">
                                          <p:val>
                                            <p:strVal val="#ppt_x"/>
                                          </p:val>
                                        </p:tav>
                                      </p:tavLst>
                                    </p:anim>
                                    <p:anim calcmode="lin" valueType="num">
                                      <p:cBhvr additive="base">
                                        <p:cTn id="36" dur="1000" fill="hold"/>
                                        <p:tgtEl>
                                          <p:spTgt spid="18"/>
                                        </p:tgtEl>
                                        <p:attrNameLst>
                                          <p:attrName>ppt_y</p:attrName>
                                        </p:attrNameLst>
                                      </p:cBhvr>
                                      <p:tavLst>
                                        <p:tav tm="0">
                                          <p:val>
                                            <p:strVal val="#ppt_y"/>
                                          </p:val>
                                        </p:tav>
                                        <p:tav tm="100000">
                                          <p:val>
                                            <p:strVal val="#ppt_y"/>
                                          </p:val>
                                        </p:tav>
                                      </p:tavLst>
                                    </p:anim>
                                  </p:childTnLst>
                                </p:cTn>
                              </p:par>
                              <p:par>
                                <p:cTn id="37" presetID="7" presetClass="entr" presetSubtype="8" fill="hold"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1000" fill="hold"/>
                                        <p:tgtEl>
                                          <p:spTgt spid="19"/>
                                        </p:tgtEl>
                                        <p:attrNameLst>
                                          <p:attrName>ppt_x</p:attrName>
                                        </p:attrNameLst>
                                      </p:cBhvr>
                                      <p:tavLst>
                                        <p:tav tm="0">
                                          <p:val>
                                            <p:strVal val="0-#ppt_w/2"/>
                                          </p:val>
                                        </p:tav>
                                        <p:tav tm="100000">
                                          <p:val>
                                            <p:strVal val="#ppt_x"/>
                                          </p:val>
                                        </p:tav>
                                      </p:tavLst>
                                    </p:anim>
                                    <p:anim calcmode="lin" valueType="num">
                                      <p:cBhvr additive="base">
                                        <p:cTn id="40" dur="1000" fill="hold"/>
                                        <p:tgtEl>
                                          <p:spTgt spid="19"/>
                                        </p:tgtEl>
                                        <p:attrNameLst>
                                          <p:attrName>ppt_y</p:attrName>
                                        </p:attrNameLst>
                                      </p:cBhvr>
                                      <p:tavLst>
                                        <p:tav tm="0">
                                          <p:val>
                                            <p:strVal val="#ppt_y"/>
                                          </p:val>
                                        </p:tav>
                                        <p:tav tm="100000">
                                          <p:val>
                                            <p:strVal val="#ppt_y"/>
                                          </p:val>
                                        </p:tav>
                                      </p:tavLst>
                                    </p:anim>
                                  </p:childTnLst>
                                </p:cTn>
                              </p:par>
                              <p:par>
                                <p:cTn id="41" presetID="7" presetClass="entr" presetSubtype="8" fill="hold"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1000" fill="hold"/>
                                        <p:tgtEl>
                                          <p:spTgt spid="20"/>
                                        </p:tgtEl>
                                        <p:attrNameLst>
                                          <p:attrName>ppt_x</p:attrName>
                                        </p:attrNameLst>
                                      </p:cBhvr>
                                      <p:tavLst>
                                        <p:tav tm="0">
                                          <p:val>
                                            <p:strVal val="0-#ppt_w/2"/>
                                          </p:val>
                                        </p:tav>
                                        <p:tav tm="100000">
                                          <p:val>
                                            <p:strVal val="#ppt_x"/>
                                          </p:val>
                                        </p:tav>
                                      </p:tavLst>
                                    </p:anim>
                                    <p:anim calcmode="lin" valueType="num">
                                      <p:cBhvr additive="base">
                                        <p:cTn id="44" dur="1000" fill="hold"/>
                                        <p:tgtEl>
                                          <p:spTgt spid="20"/>
                                        </p:tgtEl>
                                        <p:attrNameLst>
                                          <p:attrName>ppt_y</p:attrName>
                                        </p:attrNameLst>
                                      </p:cBhvr>
                                      <p:tavLst>
                                        <p:tav tm="0">
                                          <p:val>
                                            <p:strVal val="#ppt_y"/>
                                          </p:val>
                                        </p:tav>
                                        <p:tav tm="100000">
                                          <p:val>
                                            <p:strVal val="#ppt_y"/>
                                          </p:val>
                                        </p:tav>
                                      </p:tavLst>
                                    </p:anim>
                                  </p:childTnLst>
                                </p:cTn>
                              </p:par>
                              <p:par>
                                <p:cTn id="45" presetID="7" presetClass="entr" presetSubtype="8" fill="hold" nodeType="withEffect">
                                  <p:stCondLst>
                                    <p:cond delay="0"/>
                                  </p:stCondLst>
                                  <p:childTnLst>
                                    <p:set>
                                      <p:cBhvr>
                                        <p:cTn id="46" dur="1" fill="hold">
                                          <p:stCondLst>
                                            <p:cond delay="0"/>
                                          </p:stCondLst>
                                        </p:cTn>
                                        <p:tgtEl>
                                          <p:spTgt spid="22"/>
                                        </p:tgtEl>
                                        <p:attrNameLst>
                                          <p:attrName>style.visibility</p:attrName>
                                        </p:attrNameLst>
                                      </p:cBhvr>
                                      <p:to>
                                        <p:strVal val="visible"/>
                                      </p:to>
                                    </p:set>
                                    <p:anim calcmode="lin" valueType="num">
                                      <p:cBhvr additive="base">
                                        <p:cTn id="47" dur="1000" fill="hold"/>
                                        <p:tgtEl>
                                          <p:spTgt spid="22"/>
                                        </p:tgtEl>
                                        <p:attrNameLst>
                                          <p:attrName>ppt_x</p:attrName>
                                        </p:attrNameLst>
                                      </p:cBhvr>
                                      <p:tavLst>
                                        <p:tav tm="0">
                                          <p:val>
                                            <p:strVal val="0-#ppt_w/2"/>
                                          </p:val>
                                        </p:tav>
                                        <p:tav tm="100000">
                                          <p:val>
                                            <p:strVal val="#ppt_x"/>
                                          </p:val>
                                        </p:tav>
                                      </p:tavLst>
                                    </p:anim>
                                    <p:anim calcmode="lin" valueType="num">
                                      <p:cBhvr additive="base">
                                        <p:cTn id="48" dur="1000" fill="hold"/>
                                        <p:tgtEl>
                                          <p:spTgt spid="22"/>
                                        </p:tgtEl>
                                        <p:attrNameLst>
                                          <p:attrName>ppt_y</p:attrName>
                                        </p:attrNameLst>
                                      </p:cBhvr>
                                      <p:tavLst>
                                        <p:tav tm="0">
                                          <p:val>
                                            <p:strVal val="#ppt_y"/>
                                          </p:val>
                                        </p:tav>
                                        <p:tav tm="100000">
                                          <p:val>
                                            <p:strVal val="#ppt_y"/>
                                          </p:val>
                                        </p:tav>
                                      </p:tavLst>
                                    </p:anim>
                                  </p:childTnLst>
                                </p:cTn>
                              </p:par>
                              <p:par>
                                <p:cTn id="49" presetID="7" presetClass="entr" presetSubtype="8" fill="hold" nodeType="with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1000" fill="hold"/>
                                        <p:tgtEl>
                                          <p:spTgt spid="23"/>
                                        </p:tgtEl>
                                        <p:attrNameLst>
                                          <p:attrName>ppt_x</p:attrName>
                                        </p:attrNameLst>
                                      </p:cBhvr>
                                      <p:tavLst>
                                        <p:tav tm="0">
                                          <p:val>
                                            <p:strVal val="0-#ppt_w/2"/>
                                          </p:val>
                                        </p:tav>
                                        <p:tav tm="100000">
                                          <p:val>
                                            <p:strVal val="#ppt_x"/>
                                          </p:val>
                                        </p:tav>
                                      </p:tavLst>
                                    </p:anim>
                                    <p:anim calcmode="lin" valueType="num">
                                      <p:cBhvr additive="base">
                                        <p:cTn id="52" dur="1000" fill="hold"/>
                                        <p:tgtEl>
                                          <p:spTgt spid="23"/>
                                        </p:tgtEl>
                                        <p:attrNameLst>
                                          <p:attrName>ppt_y</p:attrName>
                                        </p:attrNameLst>
                                      </p:cBhvr>
                                      <p:tavLst>
                                        <p:tav tm="0">
                                          <p:val>
                                            <p:strVal val="#ppt_y"/>
                                          </p:val>
                                        </p:tav>
                                        <p:tav tm="100000">
                                          <p:val>
                                            <p:strVal val="#ppt_y"/>
                                          </p:val>
                                        </p:tav>
                                      </p:tavLst>
                                    </p:anim>
                                  </p:childTnLst>
                                </p:cTn>
                              </p:par>
                              <p:par>
                                <p:cTn id="53" presetID="7" presetClass="entr" presetSubtype="8" fill="hold" nodeType="withEffect">
                                  <p:stCondLst>
                                    <p:cond delay="0"/>
                                  </p:stCondLst>
                                  <p:childTnLst>
                                    <p:set>
                                      <p:cBhvr>
                                        <p:cTn id="54" dur="1" fill="hold">
                                          <p:stCondLst>
                                            <p:cond delay="0"/>
                                          </p:stCondLst>
                                        </p:cTn>
                                        <p:tgtEl>
                                          <p:spTgt spid="24"/>
                                        </p:tgtEl>
                                        <p:attrNameLst>
                                          <p:attrName>style.visibility</p:attrName>
                                        </p:attrNameLst>
                                      </p:cBhvr>
                                      <p:to>
                                        <p:strVal val="visible"/>
                                      </p:to>
                                    </p:set>
                                    <p:anim calcmode="lin" valueType="num">
                                      <p:cBhvr additive="base">
                                        <p:cTn id="55" dur="1000" fill="hold"/>
                                        <p:tgtEl>
                                          <p:spTgt spid="24"/>
                                        </p:tgtEl>
                                        <p:attrNameLst>
                                          <p:attrName>ppt_x</p:attrName>
                                        </p:attrNameLst>
                                      </p:cBhvr>
                                      <p:tavLst>
                                        <p:tav tm="0">
                                          <p:val>
                                            <p:strVal val="0-#ppt_w/2"/>
                                          </p:val>
                                        </p:tav>
                                        <p:tav tm="100000">
                                          <p:val>
                                            <p:strVal val="#ppt_x"/>
                                          </p:val>
                                        </p:tav>
                                      </p:tavLst>
                                    </p:anim>
                                    <p:anim calcmode="lin" valueType="num">
                                      <p:cBhvr additive="base">
                                        <p:cTn id="56" dur="1000" fill="hold"/>
                                        <p:tgtEl>
                                          <p:spTgt spid="24"/>
                                        </p:tgtEl>
                                        <p:attrNameLst>
                                          <p:attrName>ppt_y</p:attrName>
                                        </p:attrNameLst>
                                      </p:cBhvr>
                                      <p:tavLst>
                                        <p:tav tm="0">
                                          <p:val>
                                            <p:strVal val="#ppt_y"/>
                                          </p:val>
                                        </p:tav>
                                        <p:tav tm="100000">
                                          <p:val>
                                            <p:strVal val="#ppt_y"/>
                                          </p:val>
                                        </p:tav>
                                      </p:tavLst>
                                    </p:anim>
                                  </p:childTnLst>
                                </p:cTn>
                              </p:par>
                              <p:par>
                                <p:cTn id="57" presetID="7" presetClass="entr" presetSubtype="8" fill="hold" nodeType="withEffect">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cBhvr additive="base">
                                        <p:cTn id="59" dur="1000" fill="hold"/>
                                        <p:tgtEl>
                                          <p:spTgt spid="25"/>
                                        </p:tgtEl>
                                        <p:attrNameLst>
                                          <p:attrName>ppt_x</p:attrName>
                                        </p:attrNameLst>
                                      </p:cBhvr>
                                      <p:tavLst>
                                        <p:tav tm="0">
                                          <p:val>
                                            <p:strVal val="0-#ppt_w/2"/>
                                          </p:val>
                                        </p:tav>
                                        <p:tav tm="100000">
                                          <p:val>
                                            <p:strVal val="#ppt_x"/>
                                          </p:val>
                                        </p:tav>
                                      </p:tavLst>
                                    </p:anim>
                                    <p:anim calcmode="lin" valueType="num">
                                      <p:cBhvr additive="base">
                                        <p:cTn id="60" dur="1000" fill="hold"/>
                                        <p:tgtEl>
                                          <p:spTgt spid="25"/>
                                        </p:tgtEl>
                                        <p:attrNameLst>
                                          <p:attrName>ppt_y</p:attrName>
                                        </p:attrNameLst>
                                      </p:cBhvr>
                                      <p:tavLst>
                                        <p:tav tm="0">
                                          <p:val>
                                            <p:strVal val="#ppt_y"/>
                                          </p:val>
                                        </p:tav>
                                        <p:tav tm="100000">
                                          <p:val>
                                            <p:strVal val="#ppt_y"/>
                                          </p:val>
                                        </p:tav>
                                      </p:tavLst>
                                    </p:anim>
                                  </p:childTnLst>
                                </p:cTn>
                              </p:par>
                              <p:par>
                                <p:cTn id="61" presetID="7" presetClass="entr" presetSubtype="8" fill="hold"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0-#ppt_w/2"/>
                                          </p:val>
                                        </p:tav>
                                        <p:tav tm="100000">
                                          <p:val>
                                            <p:strVal val="#ppt_x"/>
                                          </p:val>
                                        </p:tav>
                                      </p:tavLst>
                                    </p:anim>
                                    <p:anim calcmode="lin" valueType="num">
                                      <p:cBhvr additive="base">
                                        <p:cTn id="64" dur="1000" fill="hold"/>
                                        <p:tgtEl>
                                          <p:spTgt spid="27"/>
                                        </p:tgtEl>
                                        <p:attrNameLst>
                                          <p:attrName>ppt_y</p:attrName>
                                        </p:attrNameLst>
                                      </p:cBhvr>
                                      <p:tavLst>
                                        <p:tav tm="0">
                                          <p:val>
                                            <p:strVal val="#ppt_y"/>
                                          </p:val>
                                        </p:tav>
                                        <p:tav tm="100000">
                                          <p:val>
                                            <p:strVal val="#ppt_y"/>
                                          </p:val>
                                        </p:tav>
                                      </p:tavLst>
                                    </p:anim>
                                  </p:childTnLst>
                                </p:cTn>
                              </p:par>
                              <p:par>
                                <p:cTn id="65" presetID="7" presetClass="entr" presetSubtype="8" fill="hold"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0-#ppt_w/2"/>
                                          </p:val>
                                        </p:tav>
                                        <p:tav tm="100000">
                                          <p:val>
                                            <p:strVal val="#ppt_x"/>
                                          </p:val>
                                        </p:tav>
                                      </p:tavLst>
                                    </p:anim>
                                    <p:anim calcmode="lin" valueType="num">
                                      <p:cBhvr additive="base">
                                        <p:cTn id="68" dur="1000" fill="hold"/>
                                        <p:tgtEl>
                                          <p:spTgt spid="28"/>
                                        </p:tgtEl>
                                        <p:attrNameLst>
                                          <p:attrName>ppt_y</p:attrName>
                                        </p:attrNameLst>
                                      </p:cBhvr>
                                      <p:tavLst>
                                        <p:tav tm="0">
                                          <p:val>
                                            <p:strVal val="#ppt_y"/>
                                          </p:val>
                                        </p:tav>
                                        <p:tav tm="100000">
                                          <p:val>
                                            <p:strVal val="#ppt_y"/>
                                          </p:val>
                                        </p:tav>
                                      </p:tavLst>
                                    </p:anim>
                                  </p:childTnLst>
                                </p:cTn>
                              </p:par>
                              <p:par>
                                <p:cTn id="69" presetID="7" presetClass="entr" presetSubtype="8" fill="hold"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0-#ppt_w/2"/>
                                          </p:val>
                                        </p:tav>
                                        <p:tav tm="100000">
                                          <p:val>
                                            <p:strVal val="#ppt_x"/>
                                          </p:val>
                                        </p:tav>
                                      </p:tavLst>
                                    </p:anim>
                                    <p:anim calcmode="lin" valueType="num">
                                      <p:cBhvr additive="base">
                                        <p:cTn id="72" dur="1000" fill="hold"/>
                                        <p:tgtEl>
                                          <p:spTgt spid="29"/>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1" kern="1200" dirty="0" smtClean="0">
                        <a:solidFill>
                          <a:schemeClr val="tx1"/>
                        </a:solidFill>
                        <a:latin typeface="+mn-lt"/>
                        <a:ea typeface="+mn-ea"/>
                        <a:cs typeface="B Lotus" pitchFamily="2" charset="-78"/>
                      </a:endParaRPr>
                    </a:p>
                    <a:p>
                      <a:pPr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دلایل اهمیت داستان:</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الف)داستان به دلیل وجود گره‌هايي كه در آن است و به مرور باز مي‌شود، در بين مخاطبان محبوبيّت فراواني دارد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ب) بالا رفتن توان غلبه بر مشکلات،با شناخت راه‏های غلبه‏ی قهرمان داستان بر مشکلات و سختی‌ها .</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ج) خواننده یا شنونده‏ی داستان، خواسته یا ناخواسته، آگاهانه یا نا آگاهانه، خود را جایگزین شخصیّت‌های داستان کرده وحرکت‌های آن‏ها را پیگیری میکند.</a:t>
                      </a:r>
                      <a:endParaRPr lang="en-US" sz="2200" b="1" kern="1200" dirty="0" smtClean="0">
                        <a:solidFill>
                          <a:schemeClr val="tx1"/>
                        </a:solidFill>
                        <a:latin typeface="+mn-lt"/>
                        <a:ea typeface="+mn-ea"/>
                        <a:cs typeface="B Lotus" pitchFamily="2" charset="-78"/>
                      </a:endParaRPr>
                    </a:p>
                    <a:p>
                      <a:pPr lvl="1" algn="just">
                        <a:lnSpc>
                          <a:spcPct val="150000"/>
                        </a:lnSpc>
                      </a:pPr>
                      <a:r>
                        <a:rPr lang="ar-SA" sz="2200" b="1" kern="1200" dirty="0" smtClean="0">
                          <a:solidFill>
                            <a:schemeClr val="tx1"/>
                          </a:solidFill>
                          <a:latin typeface="+mn-lt"/>
                          <a:ea typeface="+mn-ea"/>
                          <a:cs typeface="B Lotus" pitchFamily="2" charset="-78"/>
                        </a:rPr>
                        <a:t>هـ) انسان‏ها، به ویژه کودکان و نوجوانان سعی می‏کنندرفتارهای قهرمانان داستان را تقلید کنند. </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هفتم / قالب داستان</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a:solidFill>
            <a:schemeClr val="accent3">
              <a:lumMod val="60000"/>
              <a:lumOff val="40000"/>
            </a:schemeClr>
          </a:solidFill>
        </p:spPr>
        <p:style>
          <a:lnRef idx="3">
            <a:schemeClr val="lt1"/>
          </a:lnRef>
          <a:fillRef idx="1">
            <a:schemeClr val="accent3"/>
          </a:fillRef>
          <a:effectRef idx="1">
            <a:schemeClr val="accent3"/>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Low" rtl="1">
                        <a:lnSpc>
                          <a:spcPct val="150000"/>
                        </a:lnSpc>
                      </a:pPr>
                      <a:endParaRPr lang="fa-IR" sz="2200" b="1" kern="1200" dirty="0" smtClean="0">
                        <a:solidFill>
                          <a:schemeClr val="tx1"/>
                        </a:solidFill>
                        <a:latin typeface="+mn-lt"/>
                        <a:ea typeface="+mn-ea"/>
                        <a:cs typeface="B Lotus" pitchFamily="2" charset="-78"/>
                      </a:endParaRPr>
                    </a:p>
                    <a:p>
                      <a:pPr algn="justLow"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تفاوت قصّه وداستان</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Low"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الف) تفاوت محتوایی:</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Low" rtl="1">
                        <a:lnSpc>
                          <a:spcPct val="150000"/>
                        </a:lnSpc>
                      </a:pPr>
                      <a:r>
                        <a:rPr lang="fa-IR" sz="2200" b="1" kern="1200" dirty="0" smtClean="0">
                          <a:solidFill>
                            <a:schemeClr val="tx1"/>
                          </a:solidFill>
                          <a:latin typeface="+mn-lt"/>
                          <a:ea typeface="+mn-ea"/>
                          <a:cs typeface="B Lotus" pitchFamily="2" charset="-78"/>
                        </a:rPr>
                        <a:t> نوعاًقصّه، بازآفرینی رویدادهای مذهبی وبرگرفته از واقعیّت است؛امّا داستان،خصوصاًداستان‏های امروزی، اگرچه واقعی باشد،امّا منظور این نیست که عیناً در واقعیّتروی داده است</a:t>
                      </a:r>
                      <a:endParaRPr lang="en-US" sz="2200" b="1" kern="1200" dirty="0" smtClean="0">
                        <a:solidFill>
                          <a:schemeClr val="tx1"/>
                        </a:solidFill>
                        <a:latin typeface="+mn-lt"/>
                        <a:ea typeface="+mn-ea"/>
                        <a:cs typeface="B Lotus" pitchFamily="2" charset="-78"/>
                      </a:endParaRPr>
                    </a:p>
                    <a:p>
                      <a:pPr algn="justLow" rtl="1">
                        <a:lnSpc>
                          <a:spcPct val="150000"/>
                        </a:lnSpc>
                      </a:pPr>
                      <a:r>
                        <a:rPr lang="fa-IR" sz="2200" b="1" kern="1200" dirty="0" smtClean="0">
                          <a:solidFill>
                            <a:schemeClr val="tx1"/>
                          </a:solidFill>
                          <a:latin typeface="+mn-lt"/>
                          <a:ea typeface="+mn-ea"/>
                          <a:cs typeface="B Lotus" pitchFamily="2" charset="-78"/>
                        </a:rPr>
                        <a:t>در قصّه، از همان آغاز نگارش، هدف، روشن ومشخّص است وخواننده می‌داند که در نهایت، با اندرزی الهی-اخلاقی مواجه است.</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هفتم / قالب داستان</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a:solidFill>
            <a:schemeClr val="accent3">
              <a:lumMod val="60000"/>
              <a:lumOff val="40000"/>
            </a:schemeClr>
          </a:solidFill>
        </p:spPr>
        <p:style>
          <a:lnRef idx="3">
            <a:schemeClr val="lt1"/>
          </a:lnRef>
          <a:fillRef idx="1">
            <a:schemeClr val="accent3"/>
          </a:fillRef>
          <a:effectRef idx="1">
            <a:schemeClr val="accent3"/>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ب) تفاوت تکنیکی:</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200" b="1" kern="1200" dirty="0" smtClean="0">
                          <a:solidFill>
                            <a:schemeClr val="tx1"/>
                          </a:solidFill>
                          <a:latin typeface="+mn-lt"/>
                          <a:ea typeface="+mn-ea"/>
                          <a:cs typeface="B Lotus" pitchFamily="2" charset="-78"/>
                        </a:rPr>
                        <a:t>در قصّه، نتیجه‌گیری مستقیم وجود دارد، یا حدّاقل در پایان آن،خوانندگان به نتیجه‏ی واحدی می‌رسند و وضوح، در پیام آن، مشهود است؛ امّا داستان، نتیجه‌گیری مستقیم نداردوممکن است خوانندگان مختلف، به دیدگاه‏های گوناگونی دست یابند. این موضوع برمی‌گردد به این‏که هدف قصّه،تربیت انسان با توجّه به اهداف الهی است وهدف داستان، انسان.</a:t>
                      </a:r>
                      <a:r>
                        <a:rPr lang="fa-IR" sz="2200" b="1" kern="1200" dirty="0" smtClean="0">
                          <a:solidFill>
                            <a:schemeClr val="tx1"/>
                          </a:solidFill>
                          <a:effectLst>
                            <a:glow rad="139700">
                              <a:schemeClr val="accent2">
                                <a:satMod val="175000"/>
                                <a:alpha val="40000"/>
                              </a:schemeClr>
                            </a:glow>
                          </a:effectLst>
                          <a:latin typeface="+mn-lt"/>
                          <a:ea typeface="+mn-ea"/>
                          <a:cs typeface="B Lotus" pitchFamily="2" charset="-78"/>
                        </a:rPr>
                        <a:t>*</a:t>
                      </a:r>
                    </a:p>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endParaRPr lang="en-US"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200" b="1" kern="1200" dirty="0" smtClean="0">
                          <a:solidFill>
                            <a:schemeClr val="tx1"/>
                          </a:solidFill>
                          <a:latin typeface="+mn-lt"/>
                          <a:ea typeface="+mn-ea"/>
                          <a:cs typeface="B Lotus" pitchFamily="2" charset="-78"/>
                        </a:rPr>
                        <a:t>راه وروش داستان نویسی</a:t>
                      </a:r>
                      <a:r>
                        <a:rPr lang="ar-SA" sz="2200" b="0" kern="1200" dirty="0" smtClean="0">
                          <a:solidFill>
                            <a:schemeClr val="tx1"/>
                          </a:solidFill>
                          <a:latin typeface="+mn-lt"/>
                          <a:ea typeface="+mn-ea"/>
                          <a:cs typeface="B Lotus" pitchFamily="2" charset="-78"/>
                        </a:rPr>
                        <a:t>، ص21-26؛ به نقل از: نگاهی به قصّه و نکات تربیتی آن در قرآن.</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هفتم / قالب داستان</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a:solidFill>
            <a:schemeClr val="accent3">
              <a:lumMod val="60000"/>
              <a:lumOff val="40000"/>
            </a:schemeClr>
          </a:solidFill>
        </p:spPr>
        <p:style>
          <a:lnRef idx="3">
            <a:schemeClr val="lt1"/>
          </a:lnRef>
          <a:fillRef idx="1">
            <a:schemeClr val="accent3"/>
          </a:fillRef>
          <a:effectRef idx="1">
            <a:schemeClr val="accent3"/>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85216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انواع بیان قصّه درقرآن</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1. گاهی قصّه به صورت تمام وپیوسته می‌آید؛ امّا باز به جزئیّات نمی‌پردازد؛ چون، هدف، محتوا وپیام آن است مانند داستان حضرت یوسف (ع)</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2.«گاهی به صورت تمام، ولی ناپیوسته و درچندجا می‌آیدمثل داستان حضرت موسی(ع) که درچند جای قرآن آمده است.»</a:t>
                      </a:r>
                      <a:r>
                        <a:rPr lang="fa-IR" sz="2200" b="1" kern="1200" dirty="0" smtClean="0">
                          <a:solidFill>
                            <a:schemeClr val="tx1"/>
                          </a:solidFill>
                          <a:effectLst>
                            <a:glow rad="139700">
                              <a:schemeClr val="accent2">
                                <a:satMod val="175000"/>
                                <a:alpha val="40000"/>
                              </a:schemeClr>
                            </a:glow>
                          </a:effectLst>
                          <a:latin typeface="+mn-lt"/>
                          <a:ea typeface="+mn-ea"/>
                          <a:cs typeface="B Lotus" pitchFamily="2" charset="-78"/>
                        </a:rPr>
                        <a:t> *</a:t>
                      </a:r>
                      <a:endParaRPr lang="en-US" sz="2200" b="1" kern="1200" dirty="0" smtClean="0">
                        <a:solidFill>
                          <a:schemeClr val="tx1"/>
                        </a:solidFill>
                        <a:latin typeface="+mn-lt"/>
                        <a:ea typeface="+mn-ea"/>
                        <a:cs typeface="B Lotus" pitchFamily="2" charset="-78"/>
                      </a:endParaRPr>
                    </a:p>
                    <a:p>
                      <a:pPr lvl="1" algn="just" rtl="1">
                        <a:lnSpc>
                          <a:spcPct val="150000"/>
                        </a:lnSpc>
                      </a:pPr>
                      <a:r>
                        <a:rPr lang="ar-SA" sz="2200" b="1" kern="1200" dirty="0" smtClean="0">
                          <a:solidFill>
                            <a:schemeClr val="tx1"/>
                          </a:solidFill>
                          <a:latin typeface="+mn-lt"/>
                          <a:ea typeface="+mn-ea"/>
                          <a:cs typeface="B Lotus" pitchFamily="2" charset="-78"/>
                        </a:rPr>
                        <a:t>3. گاهی نام نمی‌برد، فقط خصوصیّات را می‌گوید؛ چون خود حادثه وقضیّه،اهمّیّت اصلی را دارد؛مثل داستان «بلعم باعورا» که می‌فرماید: </a:t>
                      </a:r>
                      <a:r>
                        <a:rPr lang="en-US" sz="2200" b="1" kern="1200" dirty="0" smtClean="0">
                          <a:solidFill>
                            <a:schemeClr val="tx1"/>
                          </a:solidFill>
                          <a:latin typeface="+mn-lt"/>
                          <a:ea typeface="+mn-ea"/>
                          <a:cs typeface="B Lotus" pitchFamily="2" charset="-78"/>
                        </a:rPr>
                        <a:t>]</a:t>
                      </a:r>
                      <a:r>
                        <a:rPr lang="ar-SA" sz="2200" b="1" kern="1200" dirty="0" smtClean="0">
                          <a:solidFill>
                            <a:schemeClr val="tx1"/>
                          </a:solidFill>
                          <a:latin typeface="+mn-lt"/>
                          <a:ea typeface="+mn-ea"/>
                          <a:cs typeface="B Lotus" pitchFamily="2" charset="-78"/>
                        </a:rPr>
                        <a:t>وَ اتْلُ عَلَيْهِمْ نَبَأََ الَّذِي آتَيْنَاهُ آيَاتِنَا فَانْسَلَخَ مِنْها فَأَتْبَعَهُ الشَّيْطانُ فَكانَ مِنَ الْغاوينَ...</a:t>
                      </a:r>
                      <a:r>
                        <a:rPr lang="en-US" sz="2200" b="1" kern="1200" dirty="0" smtClean="0">
                          <a:solidFill>
                            <a:schemeClr val="tx1"/>
                          </a:solidFill>
                          <a:latin typeface="+mn-lt"/>
                          <a:ea typeface="+mn-ea"/>
                          <a:cs typeface="B Lotus" pitchFamily="2" charset="-78"/>
                        </a:rPr>
                        <a:t>[</a:t>
                      </a:r>
                      <a:r>
                        <a:rPr lang="fa-IR" sz="22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200" b="1" kern="1200" dirty="0" smtClean="0">
                          <a:solidFill>
                            <a:schemeClr val="tx1"/>
                          </a:solidFill>
                          <a:latin typeface="+mn-lt"/>
                          <a:ea typeface="+mn-ea"/>
                          <a:cs typeface="B Lotus" pitchFamily="2" charset="-78"/>
                        </a:rPr>
                        <a:t> ویا داستان «مؤمن آل‌فرعون».</a:t>
                      </a:r>
                      <a:r>
                        <a:rPr lang="fa-IR" sz="2200" b="1" kern="1200" dirty="0" smtClean="0">
                          <a:solidFill>
                            <a:schemeClr val="tx1"/>
                          </a:solidFill>
                          <a:effectLst>
                            <a:glow rad="139700">
                              <a:schemeClr val="accent2">
                                <a:satMod val="175000"/>
                                <a:alpha val="40000"/>
                              </a:schemeClr>
                            </a:glow>
                          </a:effectLst>
                          <a:latin typeface="+mn-lt"/>
                          <a:ea typeface="+mn-ea"/>
                          <a:cs typeface="B Lotus" pitchFamily="2" charset="-78"/>
                        </a:rPr>
                        <a:t> ***</a:t>
                      </a:r>
                    </a:p>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1" kern="1200" dirty="0" smtClean="0">
                          <a:solidFill>
                            <a:schemeClr val="tx1"/>
                          </a:solidFill>
                          <a:latin typeface="+mn-lt"/>
                          <a:ea typeface="+mn-ea"/>
                          <a:cs typeface="B Lotus" pitchFamily="2" charset="-78"/>
                        </a:rPr>
                        <a:t>شعرا:1-68؛ قصص، طه.</a:t>
                      </a:r>
                      <a:endParaRPr lang="en-US" sz="1800" b="1" kern="1200" dirty="0" smtClean="0">
                        <a:solidFill>
                          <a:schemeClr val="tx1"/>
                        </a:solidFill>
                        <a:latin typeface="+mn-lt"/>
                        <a:ea typeface="+mn-ea"/>
                        <a:cs typeface="B Lotus" pitchFamily="2" charset="-78"/>
                      </a:endParaRPr>
                    </a:p>
                    <a:p>
                      <a:pPr algn="just" rtl="1">
                        <a:lnSpc>
                          <a:spcPct val="150000"/>
                        </a:lnSpc>
                      </a:pP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1" kern="1200" dirty="0" smtClean="0">
                          <a:solidFill>
                            <a:schemeClr val="tx1"/>
                          </a:solidFill>
                          <a:latin typeface="+mn-lt"/>
                          <a:ea typeface="+mn-ea"/>
                          <a:cs typeface="B Lotus" pitchFamily="2" charset="-78"/>
                        </a:rPr>
                        <a:t>اعراف: 175، ترجمه آیت الله مکارم.</a:t>
                      </a:r>
                      <a:endParaRPr lang="en-US" sz="1800" b="1" kern="1200" dirty="0" smtClean="0">
                        <a:solidFill>
                          <a:schemeClr val="tx1"/>
                        </a:solidFill>
                        <a:latin typeface="+mn-lt"/>
                        <a:ea typeface="+mn-ea"/>
                        <a:cs typeface="B Lotus" pitchFamily="2" charset="-78"/>
                      </a:endParaRPr>
                    </a:p>
                    <a:p>
                      <a:pPr algn="just" rtl="1">
                        <a:lnSpc>
                          <a:spcPct val="150000"/>
                        </a:lnSpc>
                      </a:pP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1" kern="1200" dirty="0" smtClean="0">
                          <a:solidFill>
                            <a:schemeClr val="tx1"/>
                          </a:solidFill>
                          <a:latin typeface="+mn-lt"/>
                          <a:ea typeface="+mn-ea"/>
                          <a:cs typeface="B Lotus" pitchFamily="2" charset="-78"/>
                        </a:rPr>
                        <a:t>غافر: 28.</a:t>
                      </a:r>
                      <a:endParaRPr lang="en-US" sz="1800" b="1"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هفتم / قالب داستان</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a:solidFill>
            <a:schemeClr val="accent3">
              <a:lumMod val="60000"/>
              <a:lumOff val="40000"/>
            </a:schemeClr>
          </a:solidFill>
        </p:spPr>
        <p:style>
          <a:lnRef idx="3">
            <a:schemeClr val="lt1"/>
          </a:lnRef>
          <a:fillRef idx="1">
            <a:schemeClr val="accent3"/>
          </a:fillRef>
          <a:effectRef idx="1">
            <a:schemeClr val="accent3"/>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lvl="1" rtl="1">
                        <a:lnSpc>
                          <a:spcPct val="150000"/>
                        </a:lnSpc>
                      </a:pPr>
                      <a:endParaRPr lang="fa-IR"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4. گاهی خصوصیّات را نمی‌گوید،بلكه فقط نام را ذكر مي‌كند؛مانند «حضرت الیاس(ع)» که می‌فرماید: </a:t>
                      </a:r>
                      <a:r>
                        <a:rPr lang="en-US" sz="2200" b="1" kern="1200" dirty="0" smtClean="0">
                          <a:solidFill>
                            <a:schemeClr val="tx1"/>
                          </a:solidFill>
                          <a:latin typeface="+mn-lt"/>
                          <a:ea typeface="+mn-ea"/>
                          <a:cs typeface="B Lotus" pitchFamily="2" charset="-78"/>
                        </a:rPr>
                        <a:t>]</a:t>
                      </a:r>
                      <a:r>
                        <a:rPr lang="fa-IR" sz="2200" b="1" kern="1200" dirty="0" smtClean="0">
                          <a:solidFill>
                            <a:schemeClr val="tx1"/>
                          </a:solidFill>
                          <a:latin typeface="+mn-lt"/>
                          <a:ea typeface="+mn-ea"/>
                          <a:cs typeface="B Lotus" pitchFamily="2" charset="-78"/>
                        </a:rPr>
                        <a:t>وَ إِنَّ إِلْياسَ لَمِنَ الْمُرْسَلينَ</a:t>
                      </a:r>
                      <a:r>
                        <a:rPr lang="en-US" sz="2200" b="1" kern="1200" dirty="0" smtClean="0">
                          <a:solidFill>
                            <a:schemeClr val="tx1"/>
                          </a:solidFill>
                          <a:latin typeface="+mn-lt"/>
                          <a:ea typeface="+mn-ea"/>
                          <a:cs typeface="B Lotus" pitchFamily="2" charset="-78"/>
                        </a:rPr>
                        <a:t>[</a:t>
                      </a:r>
                      <a:r>
                        <a:rPr lang="fa-IR" sz="2200" b="1" kern="1200" dirty="0" smtClean="0">
                          <a:solidFill>
                            <a:schemeClr val="tx1"/>
                          </a:solidFill>
                          <a:latin typeface="+mn-lt"/>
                          <a:ea typeface="+mn-ea"/>
                          <a:cs typeface="B Lotus" pitchFamily="2" charset="-78"/>
                        </a:rPr>
                        <a:t>؛ «و الياس از رسولان (ما) بود.»</a:t>
                      </a:r>
                      <a:r>
                        <a:rPr lang="fa-IR" sz="2200" b="1" kern="1200" dirty="0" smtClean="0">
                          <a:solidFill>
                            <a:schemeClr val="tx1"/>
                          </a:solidFill>
                          <a:effectLst>
                            <a:glow rad="139700">
                              <a:schemeClr val="accent2">
                                <a:satMod val="175000"/>
                                <a:alpha val="40000"/>
                              </a:schemeClr>
                            </a:glow>
                          </a:effectLst>
                          <a:latin typeface="+mn-lt"/>
                          <a:ea typeface="+mn-ea"/>
                          <a:cs typeface="B Lotus" pitchFamily="2" charset="-78"/>
                        </a:rPr>
                        <a:t> *</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5 .گاهی بین دو صحنه، قسمتی را خالی می‌گذارد تا خود مخاطبان با نیروی تخیّل وذهن کلّی یاب، بین آن دو پل بزنند وآن خلأ را بسازند وپر‌نمایند. این حالت در خیلی از داستان‏های قرآن وجود دارد.</a:t>
                      </a:r>
                      <a:endParaRPr lang="en-US" sz="2200" b="1" kern="1200" dirty="0" smtClean="0">
                        <a:solidFill>
                          <a:schemeClr val="tx1"/>
                        </a:solidFill>
                        <a:latin typeface="+mn-lt"/>
                        <a:ea typeface="+mn-ea"/>
                        <a:cs typeface="B Lotus" pitchFamily="2" charset="-78"/>
                      </a:endParaRPr>
                    </a:p>
                    <a:p>
                      <a:pPr rtl="1">
                        <a:lnSpc>
                          <a:spcPct val="150000"/>
                        </a:lnSpc>
                      </a:pPr>
                      <a:r>
                        <a:rPr lang="fa-IR" sz="2200" b="1" kern="1200" dirty="0" smtClean="0">
                          <a:solidFill>
                            <a:schemeClr val="tx1"/>
                          </a:solidFill>
                          <a:effectLst>
                            <a:glow rad="139700">
                              <a:schemeClr val="accent2">
                                <a:satMod val="175000"/>
                                <a:alpha val="40000"/>
                              </a:schemeClr>
                            </a:glow>
                          </a:effectLst>
                          <a:latin typeface="+mn-lt"/>
                          <a:ea typeface="+mn-ea"/>
                          <a:cs typeface="B Lotus" pitchFamily="2" charset="-78"/>
                        </a:rPr>
                        <a:t>تذکّر</a:t>
                      </a:r>
                      <a:endParaRPr lang="en-US" sz="2200" b="1" kern="1200" dirty="0" smtClean="0">
                        <a:solidFill>
                          <a:schemeClr val="tx1"/>
                        </a:solidFill>
                        <a:effectLst>
                          <a:glow rad="139700">
                            <a:schemeClr val="accent2">
                              <a:satMod val="175000"/>
                              <a:alpha val="40000"/>
                            </a:schemeClr>
                          </a:glow>
                        </a:effectLst>
                        <a:latin typeface="+mn-lt"/>
                        <a:ea typeface="+mn-ea"/>
                        <a:cs typeface="B Lotus" pitchFamily="2" charset="-78"/>
                      </a:endParaRPr>
                    </a:p>
                    <a:p>
                      <a:pPr rtl="1">
                        <a:lnSpc>
                          <a:spcPct val="150000"/>
                        </a:lnSpc>
                      </a:pPr>
                      <a:r>
                        <a:rPr lang="fa-IR" sz="2200" b="1" kern="1200" dirty="0" smtClean="0">
                          <a:solidFill>
                            <a:schemeClr val="tx1"/>
                          </a:solidFill>
                          <a:latin typeface="+mn-lt"/>
                          <a:ea typeface="+mn-ea"/>
                          <a:cs typeface="B Lotus" pitchFamily="2" charset="-78"/>
                        </a:rPr>
                        <a:t>لازم است مربی به جای توجّه به قالب واسلوب،به محتوا وپیام، یا عبرت وموعظه‌ای که درآن نهفته است،توجّه کند.</a:t>
                      </a:r>
                    </a:p>
                    <a:p>
                      <a:pPr rtl="1">
                        <a:lnSpc>
                          <a:spcPct val="150000"/>
                        </a:lnSpc>
                      </a:pPr>
                      <a:endParaRPr lang="en-US" sz="2200" b="1" kern="1200" dirty="0" smtClean="0">
                        <a:solidFill>
                          <a:schemeClr val="tx1"/>
                        </a:solidFill>
                        <a:latin typeface="+mn-lt"/>
                        <a:ea typeface="+mn-ea"/>
                        <a:cs typeface="B Lotus" pitchFamily="2" charset="-78"/>
                      </a:endParaRPr>
                    </a:p>
                    <a:p>
                      <a:pPr rtl="1">
                        <a:lnSpc>
                          <a:spcPct val="150000"/>
                        </a:lnSpc>
                      </a:pPr>
                      <a:r>
                        <a:rPr lang="fa-IR" sz="22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200" b="0" kern="1200" dirty="0" smtClean="0">
                          <a:solidFill>
                            <a:schemeClr val="tx1"/>
                          </a:solidFill>
                          <a:latin typeface="+mn-lt"/>
                          <a:ea typeface="+mn-ea"/>
                          <a:cs typeface="B Lotus" pitchFamily="2" charset="-78"/>
                        </a:rPr>
                        <a:t>صافّات: 123، ترجمه آیت الله مکارم.</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هفتم / قالب داستان</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a:solidFill>
            <a:schemeClr val="accent3">
              <a:lumMod val="60000"/>
              <a:lumOff val="40000"/>
            </a:schemeClr>
          </a:solidFill>
        </p:spPr>
        <p:style>
          <a:lnRef idx="3">
            <a:schemeClr val="lt1"/>
          </a:lnRef>
          <a:fillRef idx="1">
            <a:schemeClr val="accent3"/>
          </a:fillRef>
          <a:effectRef idx="1">
            <a:schemeClr val="accent3"/>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000" b="1" kern="1200" dirty="0" smtClean="0">
                        <a:solidFill>
                          <a:schemeClr val="tx1"/>
                        </a:solidFill>
                        <a:latin typeface="+mn-lt"/>
                        <a:ea typeface="+mn-ea"/>
                        <a:cs typeface="B Lotus" pitchFamily="2" charset="-78"/>
                      </a:endParaRPr>
                    </a:p>
                    <a:p>
                      <a:pPr algn="just" rtl="1">
                        <a:lnSpc>
                          <a:spcPct val="150000"/>
                        </a:lnSpc>
                      </a:pPr>
                      <a:r>
                        <a:rPr lang="fa-IR" sz="2000" b="1" kern="1200" dirty="0" smtClean="0">
                          <a:solidFill>
                            <a:schemeClr val="tx1"/>
                          </a:solidFill>
                          <a:latin typeface="+mn-lt"/>
                          <a:ea typeface="+mn-ea"/>
                          <a:cs typeface="B Lotus" pitchFamily="2" charset="-78"/>
                        </a:rPr>
                        <a:t>«لا مؤثّر فِي الْوُجُودِ اِلّا اللَّهُ»</a:t>
                      </a:r>
                      <a:endParaRPr lang="en-US" sz="2000" b="1" kern="1200" dirty="0" smtClean="0">
                        <a:solidFill>
                          <a:schemeClr val="tx1"/>
                        </a:solidFill>
                        <a:latin typeface="+mn-lt"/>
                        <a:ea typeface="+mn-ea"/>
                        <a:cs typeface="B Lotus" pitchFamily="2" charset="-78"/>
                      </a:endParaRPr>
                    </a:p>
                    <a:p>
                      <a:pPr algn="just" rtl="1">
                        <a:lnSpc>
                          <a:spcPct val="150000"/>
                        </a:lnSpc>
                      </a:pPr>
                      <a:r>
                        <a:rPr lang="fa-IR" sz="2000" b="1" kern="1200" dirty="0" smtClean="0">
                          <a:solidFill>
                            <a:schemeClr val="tx1"/>
                          </a:solidFill>
                          <a:latin typeface="+mn-lt"/>
                          <a:ea typeface="+mn-ea"/>
                          <a:cs typeface="B Lotus" pitchFamily="2" charset="-78"/>
                        </a:rPr>
                        <a:t>«غير از خداوند، در عالم، مؤثّري وجود ندارد»</a:t>
                      </a:r>
                      <a:endParaRPr lang="en-US" sz="2000" b="1" kern="1200" dirty="0" smtClean="0">
                        <a:solidFill>
                          <a:schemeClr val="tx1"/>
                        </a:solidFill>
                        <a:latin typeface="+mn-lt"/>
                        <a:ea typeface="+mn-ea"/>
                        <a:cs typeface="B Lotus" pitchFamily="2" charset="-78"/>
                      </a:endParaRPr>
                    </a:p>
                    <a:p>
                      <a:pPr algn="just" rtl="1">
                        <a:lnSpc>
                          <a:spcPct val="150000"/>
                        </a:lnSpc>
                      </a:pPr>
                      <a:r>
                        <a:rPr lang="fa-IR" sz="2000" b="1" kern="1200" dirty="0" smtClean="0">
                          <a:solidFill>
                            <a:schemeClr val="tx1"/>
                          </a:solidFill>
                          <a:latin typeface="+mn-lt"/>
                          <a:ea typeface="+mn-ea"/>
                          <a:cs typeface="B Lotus" pitchFamily="2" charset="-78"/>
                        </a:rPr>
                        <a:t> </a:t>
                      </a:r>
                      <a:endParaRPr lang="en-US" sz="2000" b="1" kern="1200" dirty="0" smtClean="0">
                        <a:solidFill>
                          <a:schemeClr val="tx1"/>
                        </a:solidFill>
                        <a:latin typeface="+mn-lt"/>
                        <a:ea typeface="+mn-ea"/>
                        <a:cs typeface="B Lotus" pitchFamily="2" charset="-78"/>
                      </a:endParaRPr>
                    </a:p>
                    <a:p>
                      <a:pPr algn="just" rtl="1">
                        <a:lnSpc>
                          <a:spcPct val="150000"/>
                        </a:lnSpc>
                      </a:pPr>
                      <a:r>
                        <a:rPr lang="fa-IR" sz="2000" b="1" kern="1200" dirty="0" smtClean="0">
                          <a:solidFill>
                            <a:schemeClr val="tx1"/>
                          </a:solidFill>
                          <a:latin typeface="+mn-lt"/>
                          <a:ea typeface="+mn-ea"/>
                          <a:cs typeface="B Lotus" pitchFamily="2" charset="-78"/>
                        </a:rPr>
                        <a:t> و همچنين بایدبه‏حجّت‏هاي او بر روي زمين كه واسطه‏ی خداوند و«حَبْلُ اللهِ الْمَتِين» هستند، توسّل كند و از آن‏ها كمك بطلبد</a:t>
                      </a:r>
                      <a:endParaRPr lang="en-US" sz="2000" b="1" kern="1200" dirty="0" smtClean="0">
                        <a:solidFill>
                          <a:schemeClr val="tx1"/>
                        </a:solidFill>
                        <a:latin typeface="+mn-lt"/>
                        <a:ea typeface="+mn-ea"/>
                        <a:cs typeface="B Lotus" pitchFamily="2" charset="-78"/>
                      </a:endParaRPr>
                    </a:p>
                    <a:p>
                      <a:pPr algn="just" rtl="1">
                        <a:lnSpc>
                          <a:spcPct val="150000"/>
                        </a:lnSpc>
                      </a:pPr>
                      <a:r>
                        <a:rPr lang="fa-IR" sz="2000" b="1" kern="1200" dirty="0" smtClean="0">
                          <a:solidFill>
                            <a:schemeClr val="tx1"/>
                          </a:solidFill>
                          <a:latin typeface="+mn-lt"/>
                          <a:ea typeface="+mn-ea"/>
                          <a:cs typeface="B Lotus" pitchFamily="2" charset="-78"/>
                        </a:rPr>
                        <a:t> </a:t>
                      </a:r>
                      <a:endParaRPr lang="en-US" sz="2000" b="1" kern="1200" dirty="0" smtClean="0">
                        <a:solidFill>
                          <a:schemeClr val="tx1"/>
                        </a:solidFill>
                        <a:latin typeface="+mn-lt"/>
                        <a:ea typeface="+mn-ea"/>
                        <a:cs typeface="B Lotus" pitchFamily="2" charset="-78"/>
                      </a:endParaRPr>
                    </a:p>
                    <a:p>
                      <a:pPr algn="just" rtl="1">
                        <a:lnSpc>
                          <a:spcPct val="150000"/>
                        </a:lnSpc>
                      </a:pPr>
                      <a:r>
                        <a:rPr lang="fa-IR" sz="2000" b="1" kern="1200" dirty="0" smtClean="0">
                          <a:solidFill>
                            <a:schemeClr val="tx1"/>
                          </a:solidFill>
                          <a:latin typeface="+mn-lt"/>
                          <a:ea typeface="+mn-ea"/>
                          <a:cs typeface="B Lotus" pitchFamily="2" charset="-78"/>
                        </a:rPr>
                        <a:t>پيامبر</a:t>
                      </a: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latin typeface="+mn-lt"/>
                          <a:ea typeface="+mn-ea"/>
                          <a:cs typeface="B Lotus" pitchFamily="2" charset="-78"/>
                        </a:rPr>
                        <a:t>مي‏فرمايد:«كُلُّ أَمْرٍ ذِي بَالٍ لَمْ يُذْكَرْ فِيهِ بِسْمِ اللَّهِ فَهُوَ أَبْتَرُ؛هر كار مهمّيكه با نام خدا آغاز نشود، به انجام نيكو نخواهد رسيد.»</a:t>
                      </a:r>
                      <a:endParaRPr lang="en-US" sz="2000" b="1" kern="1200" dirty="0" smtClean="0">
                        <a:solidFill>
                          <a:schemeClr val="tx1"/>
                        </a:solidFill>
                        <a:latin typeface="+mn-lt"/>
                        <a:ea typeface="+mn-ea"/>
                        <a:cs typeface="B Lotus" pitchFamily="2" charset="-78"/>
                      </a:endParaRPr>
                    </a:p>
                    <a:p>
                      <a:pPr algn="just" rtl="1">
                        <a:lnSpc>
                          <a:spcPct val="150000"/>
                        </a:lnSpc>
                      </a:pPr>
                      <a:r>
                        <a:rPr lang="en-US" sz="2000" b="1" kern="1200" dirty="0" smtClean="0">
                          <a:solidFill>
                            <a:schemeClr val="tx1"/>
                          </a:solidFill>
                          <a:latin typeface="+mn-lt"/>
                          <a:ea typeface="+mn-ea"/>
                          <a:cs typeface="B Lotus" pitchFamily="2" charset="-78"/>
                        </a:rPr>
                        <a:t> </a:t>
                      </a:r>
                      <a:endParaRPr lang="en-US" sz="20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643438" y="139463"/>
            <a:ext cx="3357586"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اول / </a:t>
            </a:r>
            <a:r>
              <a:rPr lang="ar-SA" sz="1700" b="1" dirty="0" smtClean="0">
                <a:effectLst>
                  <a:glow rad="101600">
                    <a:schemeClr val="accent3">
                      <a:satMod val="175000"/>
                      <a:alpha val="40000"/>
                    </a:schemeClr>
                  </a:glow>
                </a:effectLst>
                <a:cs typeface="B Mitra" pitchFamily="2" charset="-78"/>
              </a:rPr>
              <a:t>اصل</a:t>
            </a:r>
            <a:r>
              <a:rPr lang="fa-IR" sz="1700" b="1" dirty="0" smtClean="0">
                <a:effectLst>
                  <a:glow rad="101600">
                    <a:schemeClr val="accent3">
                      <a:satMod val="175000"/>
                      <a:alpha val="40000"/>
                    </a:schemeClr>
                  </a:glow>
                </a:effectLst>
                <a:cs typeface="B Mitra" pitchFamily="2" charset="-78"/>
              </a:rPr>
              <a:t> </a:t>
            </a:r>
            <a:r>
              <a:rPr lang="ar-SA" sz="1700" b="1" dirty="0" smtClean="0">
                <a:effectLst>
                  <a:glow rad="101600">
                    <a:schemeClr val="accent3">
                      <a:satMod val="175000"/>
                      <a:alpha val="40000"/>
                    </a:schemeClr>
                  </a:glow>
                </a:effectLst>
                <a:cs typeface="B Mitra" pitchFamily="2" charset="-78"/>
              </a:rPr>
              <a:t>اوّل</a:t>
            </a:r>
            <a:endParaRPr lang="en-US" sz="1700" b="1" dirty="0" smtClean="0">
              <a:effectLst>
                <a:glow rad="101600">
                  <a:schemeClr val="accent3">
                    <a:satMod val="175000"/>
                    <a:alpha val="40000"/>
                  </a:schemeClr>
                </a:glow>
              </a:effectLst>
              <a:cs typeface="B Mitra" pitchFamily="2" charset="-78"/>
            </a:endParaRPr>
          </a:p>
          <a:p>
            <a:pPr algn="ctr"/>
            <a:r>
              <a:rPr lang="ar-SA" sz="1700" b="1" dirty="0" smtClean="0">
                <a:effectLst>
                  <a:glow rad="101600">
                    <a:schemeClr val="accent3">
                      <a:satMod val="175000"/>
                      <a:alpha val="40000"/>
                    </a:schemeClr>
                  </a:glow>
                </a:effectLst>
                <a:cs typeface="B Mitra" pitchFamily="2" charset="-78"/>
              </a:rPr>
              <a:t>استمداد</a:t>
            </a:r>
            <a:r>
              <a:rPr lang="en-US" sz="1700" b="1" dirty="0" smtClean="0">
                <a:effectLst>
                  <a:glow rad="101600">
                    <a:schemeClr val="accent3">
                      <a:satMod val="175000"/>
                      <a:alpha val="40000"/>
                    </a:schemeClr>
                  </a:glow>
                </a:effectLst>
                <a:cs typeface="B Mitra" pitchFamily="2" charset="-78"/>
              </a:rPr>
              <a:t> </a:t>
            </a:r>
            <a:r>
              <a:rPr lang="ar-SA" sz="1700" b="1" dirty="0" smtClean="0">
                <a:effectLst>
                  <a:glow rad="101600">
                    <a:schemeClr val="accent3">
                      <a:satMod val="175000"/>
                      <a:alpha val="40000"/>
                    </a:schemeClr>
                  </a:glow>
                </a:effectLst>
                <a:cs typeface="B Mitra" pitchFamily="2" charset="-78"/>
              </a:rPr>
              <a:t>ازخدا</a:t>
            </a:r>
            <a:r>
              <a:rPr lang="en-US" sz="1700" b="1" dirty="0" smtClean="0">
                <a:effectLst>
                  <a:glow rad="101600">
                    <a:schemeClr val="accent3">
                      <a:satMod val="175000"/>
                      <a:alpha val="40000"/>
                    </a:schemeClr>
                  </a:glow>
                </a:effectLst>
                <a:cs typeface="B Mitra" pitchFamily="2" charset="-78"/>
              </a:rPr>
              <a:t> </a:t>
            </a:r>
            <a:r>
              <a:rPr lang="ar-SA" sz="1700" b="1" dirty="0" smtClean="0">
                <a:effectLst>
                  <a:glow rad="101600">
                    <a:schemeClr val="accent3">
                      <a:satMod val="175000"/>
                      <a:alpha val="40000"/>
                    </a:schemeClr>
                  </a:glow>
                </a:effectLst>
                <a:cs typeface="B Mitra" pitchFamily="2" charset="-78"/>
              </a:rPr>
              <a:t>و</a:t>
            </a:r>
            <a:r>
              <a:rPr lang="fa-IR" sz="1700" b="1" dirty="0" smtClean="0">
                <a:effectLst>
                  <a:glow rad="101600">
                    <a:schemeClr val="accent3">
                      <a:satMod val="175000"/>
                      <a:alpha val="40000"/>
                    </a:schemeClr>
                  </a:glow>
                </a:effectLst>
                <a:cs typeface="B Mitra" pitchFamily="2" charset="-78"/>
              </a:rPr>
              <a:t> ت</a:t>
            </a:r>
            <a:r>
              <a:rPr lang="ar-SA" sz="1700" b="1" dirty="0" smtClean="0">
                <a:effectLst>
                  <a:glow rad="101600">
                    <a:schemeClr val="accent3">
                      <a:satMod val="175000"/>
                      <a:alpha val="40000"/>
                    </a:schemeClr>
                  </a:glow>
                </a:effectLst>
                <a:cs typeface="B Mitra" pitchFamily="2" charset="-78"/>
              </a:rPr>
              <a:t>وسّل</a:t>
            </a:r>
            <a:r>
              <a:rPr lang="en-US" sz="1700" b="1" dirty="0" smtClean="0">
                <a:effectLst>
                  <a:glow rad="101600">
                    <a:schemeClr val="accent3">
                      <a:satMod val="175000"/>
                      <a:alpha val="40000"/>
                    </a:schemeClr>
                  </a:glow>
                </a:effectLst>
                <a:cs typeface="B Mitra" pitchFamily="2" charset="-78"/>
              </a:rPr>
              <a:t> </a:t>
            </a:r>
            <a:r>
              <a:rPr lang="ar-SA" sz="1700" b="1" dirty="0" smtClean="0">
                <a:effectLst>
                  <a:glow rad="101600">
                    <a:schemeClr val="accent3">
                      <a:satMod val="175000"/>
                      <a:alpha val="40000"/>
                    </a:schemeClr>
                  </a:glow>
                </a:effectLst>
                <a:cs typeface="B Mitra" pitchFamily="2" charset="-78"/>
              </a:rPr>
              <a:t>به</a:t>
            </a:r>
            <a:r>
              <a:rPr lang="en-US" sz="1700" b="1" dirty="0" smtClean="0">
                <a:effectLst>
                  <a:glow rad="101600">
                    <a:schemeClr val="accent3">
                      <a:satMod val="175000"/>
                      <a:alpha val="40000"/>
                    </a:schemeClr>
                  </a:glow>
                </a:effectLst>
                <a:cs typeface="B Mitra" pitchFamily="2" charset="-78"/>
              </a:rPr>
              <a:t> </a:t>
            </a:r>
            <a:r>
              <a:rPr lang="ar-SA" sz="1700" b="1" dirty="0" smtClean="0">
                <a:effectLst>
                  <a:glow rad="101600">
                    <a:schemeClr val="accent3">
                      <a:satMod val="175000"/>
                      <a:alpha val="40000"/>
                    </a:schemeClr>
                  </a:glow>
                </a:effectLst>
                <a:cs typeface="B Mitra" pitchFamily="2" charset="-78"/>
              </a:rPr>
              <a:t>اهل‌بی</a:t>
            </a:r>
            <a:r>
              <a:rPr lang="fa-IR" sz="1700" b="1" dirty="0" smtClean="0">
                <a:effectLst>
                  <a:glow rad="101600">
                    <a:schemeClr val="accent3">
                      <a:satMod val="175000"/>
                      <a:alpha val="40000"/>
                    </a:schemeClr>
                  </a:glow>
                </a:effectLst>
                <a:cs typeface="B Mitra" pitchFamily="2" charset="-78"/>
              </a:rPr>
              <a:t>ت(ع)</a:t>
            </a:r>
          </a:p>
        </p:txBody>
      </p:sp>
      <p:sp>
        <p:nvSpPr>
          <p:cNvPr id="17" name="Rounded Rectangle 16">
            <a:hlinkClick r:id="rId9" action="ppaction://hlinksldjump">
              <a:snd r:embed="rId5" name="thbad.wav"/>
            </a:hlinkClick>
            <a:hlinkHover r:id="" action="ppaction://noaction">
              <a:snd r:embed="rId6" name="0.wav"/>
            </a:hlinkHover>
          </p:cNvPr>
          <p:cNvSpPr/>
          <p:nvPr/>
        </p:nvSpPr>
        <p:spPr>
          <a:xfrm>
            <a:off x="78578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0" action="ppaction://hlinksldjump">
              <a:snd r:embed="rId5" name="thbad.wav"/>
            </a:hlinkClick>
            <a:hlinkHover r:id="" action="ppaction://noaction">
              <a:snd r:embed="rId6" name="0.wav"/>
            </a:hlinkHover>
          </p:cNvPr>
          <p:cNvSpPr/>
          <p:nvPr/>
        </p:nvSpPr>
        <p:spPr>
          <a:xfrm>
            <a:off x="357158"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0-#ppt_w/2"/>
                                          </p:val>
                                        </p:tav>
                                        <p:tav tm="100000">
                                          <p:val>
                                            <p:strVal val="#ppt_x"/>
                                          </p:val>
                                        </p:tav>
                                      </p:tavLst>
                                    </p:anim>
                                    <p:anim calcmode="lin" valueType="num">
                                      <p:cBhvr additive="base">
                                        <p:cTn id="32" dur="1000" fill="hold"/>
                                        <p:tgtEl>
                                          <p:spTgt spid="17"/>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0-#ppt_w/2"/>
                                          </p:val>
                                        </p:tav>
                                        <p:tav tm="100000">
                                          <p:val>
                                            <p:strVal val="#ppt_x"/>
                                          </p:val>
                                        </p:tav>
                                      </p:tavLst>
                                    </p:anim>
                                    <p:anim calcmode="lin" valueType="num">
                                      <p:cBhvr additive="base">
                                        <p:cTn id="36" dur="1000" fill="hold"/>
                                        <p:tgtEl>
                                          <p:spTgt spid="18"/>
                                        </p:tgtEl>
                                        <p:attrNameLst>
                                          <p:attrName>ppt_y</p:attrName>
                                        </p:attrNameLst>
                                      </p:cBhvr>
                                      <p:tavLst>
                                        <p:tav tm="0">
                                          <p:val>
                                            <p:strVal val="#ppt_y"/>
                                          </p:val>
                                        </p:tav>
                                        <p:tav tm="100000">
                                          <p:val>
                                            <p:strVal val="#ppt_y"/>
                                          </p:val>
                                        </p:tav>
                                      </p:tavLst>
                                    </p:anim>
                                  </p:childTnLst>
                                </p:cTn>
                              </p:par>
                            </p:childTnLst>
                          </p:cTn>
                        </p:par>
                        <p:par>
                          <p:cTn id="37" fill="hold">
                            <p:stCondLst>
                              <p:cond delay="2000"/>
                            </p:stCondLst>
                            <p:childTnLst>
                              <p:par>
                                <p:cTn id="38" presetID="10" presetClass="entr" presetSubtype="0" fill="hold" nodeType="afterEffect">
                                  <p:stCondLst>
                                    <p:cond delay="0"/>
                                  </p:stCondLst>
                                  <p:childTnLst>
                                    <p:set>
                                      <p:cBhvr>
                                        <p:cTn id="39" dur="1" fill="hold">
                                          <p:stCondLst>
                                            <p:cond delay="0"/>
                                          </p:stCondLst>
                                        </p:cTn>
                                        <p:tgtEl>
                                          <p:spTgt spid="30"/>
                                        </p:tgtEl>
                                        <p:attrNameLst>
                                          <p:attrName>style.visibility</p:attrName>
                                        </p:attrNameLst>
                                      </p:cBhvr>
                                      <p:to>
                                        <p:strVal val="visible"/>
                                      </p:to>
                                    </p:set>
                                    <p:animEffect transition="in" filter="fade">
                                      <p:cBhvr>
                                        <p:cTn id="40"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7" grpId="0" animBg="1"/>
      <p:bldP spid="18"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آثار و فواید داستان</a:t>
                      </a:r>
                      <a:endPar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1. زمينه‌ساز تفکّر بودن:</a:t>
                      </a:r>
                      <a:r>
                        <a:rPr lang="en-US" sz="2200" b="1" kern="1200" dirty="0" smtClean="0">
                          <a:solidFill>
                            <a:schemeClr val="tx1"/>
                          </a:solidFill>
                          <a:latin typeface="+mn-lt"/>
                          <a:ea typeface="+mn-ea"/>
                          <a:cs typeface="B Lotus" pitchFamily="2" charset="-78"/>
                        </a:rPr>
                        <a:t>]</a:t>
                      </a:r>
                      <a:r>
                        <a:rPr lang="fa-IR" sz="2200" b="1" kern="1200" dirty="0" smtClean="0">
                          <a:solidFill>
                            <a:schemeClr val="tx1"/>
                          </a:solidFill>
                          <a:latin typeface="+mn-lt"/>
                          <a:ea typeface="+mn-ea"/>
                          <a:cs typeface="B Lotus" pitchFamily="2" charset="-78"/>
                        </a:rPr>
                        <a:t>فَاقْصُصِ الْقَصَصَ لَعَلَّهُمْ يتَفَكَّرُون‏</a:t>
                      </a:r>
                      <a:r>
                        <a:rPr lang="en-US" sz="2200" b="1" kern="1200" dirty="0" smtClean="0">
                          <a:solidFill>
                            <a:schemeClr val="tx1"/>
                          </a:solidFill>
                          <a:latin typeface="+mn-lt"/>
                          <a:ea typeface="+mn-ea"/>
                          <a:cs typeface="B Lotus" pitchFamily="2" charset="-78"/>
                        </a:rPr>
                        <a:t>[</a:t>
                      </a:r>
                      <a:r>
                        <a:rPr lang="fa-IR" sz="22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fa-IR" sz="2200" b="1" kern="1200" dirty="0" smtClean="0">
                          <a:solidFill>
                            <a:schemeClr val="tx1"/>
                          </a:solidFill>
                          <a:latin typeface="+mn-lt"/>
                          <a:ea typeface="+mn-ea"/>
                          <a:cs typeface="B Lotus" pitchFamily="2" charset="-78"/>
                        </a:rPr>
                        <a:t>«اين داستان‏ها را (براى آن‏ها) بازگو كن، شايد بينديشند (و بيدار شوند)!»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2. قابل فهم بودن براي تمام مخاطبان.</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3. انتقال راحت‌تر مفاهيم.</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4. ماندگاري در ذهن مخاطب.</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5. برانگيختن احساس، تمايلات و تخيّل مخاطبان.</a:t>
                      </a:r>
                    </a:p>
                    <a:p>
                      <a:pPr algn="just" rtl="1">
                        <a:lnSpc>
                          <a:spcPct val="150000"/>
                        </a:lnSpc>
                      </a:pPr>
                      <a:endParaRPr lang="en-US" sz="2200" b="1" kern="1200" dirty="0" smtClean="0">
                        <a:solidFill>
                          <a:schemeClr val="tx1"/>
                        </a:solidFill>
                        <a:latin typeface="+mn-lt"/>
                        <a:ea typeface="+mn-ea"/>
                        <a:cs typeface="B Lotus" pitchFamily="2" charset="-78"/>
                      </a:endParaRPr>
                    </a:p>
                    <a:p>
                      <a:pPr algn="just" rtl="1">
                        <a:lnSpc>
                          <a:spcPct val="150000"/>
                        </a:lnSpc>
                      </a:pPr>
                      <a:r>
                        <a:rPr lang="fa-IR" sz="22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200" b="0" kern="1200" dirty="0" smtClean="0">
                          <a:solidFill>
                            <a:schemeClr val="tx1"/>
                          </a:solidFill>
                          <a:latin typeface="+mn-lt"/>
                          <a:ea typeface="+mn-ea"/>
                          <a:cs typeface="B Lotus" pitchFamily="2" charset="-78"/>
                        </a:rPr>
                        <a:t>اعراف: 176.</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هفتم / قالب داستان</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a:solidFill>
            <a:schemeClr val="accent3">
              <a:lumMod val="60000"/>
              <a:lumOff val="40000"/>
            </a:schemeClr>
          </a:solidFill>
        </p:spPr>
        <p:style>
          <a:lnRef idx="3">
            <a:schemeClr val="lt1"/>
          </a:lnRef>
          <a:fillRef idx="1">
            <a:schemeClr val="accent3"/>
          </a:fillRef>
          <a:effectRef idx="1">
            <a:schemeClr val="accent3"/>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lvl="1" algn="just" rtl="1">
                        <a:lnSpc>
                          <a:spcPct val="150000"/>
                        </a:lnSpc>
                      </a:pPr>
                      <a:endParaRPr lang="fa-IR"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6. تقويت انگيزه ابتدايي براي جلب توجّه مخاطب.</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7. تأثير غير مستقيم در تعليم و تربيت مخاطب.</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8. قابل استفاده بودن براي تمام سطوح از مخاطبان.</a:t>
                      </a:r>
                      <a:endParaRPr lang="en-US" sz="2200" b="1" kern="1200" dirty="0" smtClean="0">
                        <a:solidFill>
                          <a:schemeClr val="tx1"/>
                        </a:solidFill>
                        <a:latin typeface="+mn-lt"/>
                        <a:ea typeface="+mn-ea"/>
                        <a:cs typeface="B Lotus" pitchFamily="2" charset="-78"/>
                      </a:endParaRPr>
                    </a:p>
                    <a:p>
                      <a:pPr lvl="1" algn="just" rtl="1">
                        <a:lnSpc>
                          <a:spcPct val="150000"/>
                        </a:lnSpc>
                      </a:pPr>
                      <a:r>
                        <a:rPr lang="ar-SA" sz="2200" b="0" kern="1200" dirty="0" smtClean="0">
                          <a:solidFill>
                            <a:schemeClr val="tx1"/>
                          </a:solidFill>
                          <a:latin typeface="+mn-lt"/>
                          <a:ea typeface="+mn-ea"/>
                          <a:cs typeface="B Lotus" pitchFamily="2" charset="-78"/>
                        </a:rPr>
                        <a:t>9. تصوير‌سازي، که اگر در داستان </a:t>
                      </a:r>
                      <a:r>
                        <a:rPr lang="ar-SA" sz="2200" b="1" kern="1200" dirty="0" smtClean="0">
                          <a:solidFill>
                            <a:schemeClr val="tx1"/>
                          </a:solidFill>
                          <a:latin typeface="+mn-lt"/>
                          <a:ea typeface="+mn-ea"/>
                          <a:cs typeface="B Lotus" pitchFamily="2" charset="-78"/>
                        </a:rPr>
                        <a:t>به نحو عالي صورت ‌گيرد، در انتقال مفاهيم بسيار مؤثّر است.</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10. آشنايي با تاريخ گذشتگان و تجربه آموزي.</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هفتم / قالب داستان</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a:solidFill>
            <a:schemeClr val="accent3">
              <a:lumMod val="60000"/>
              <a:lumOff val="40000"/>
            </a:schemeClr>
          </a:solidFill>
        </p:spPr>
        <p:style>
          <a:lnRef idx="3">
            <a:schemeClr val="lt1"/>
          </a:lnRef>
          <a:fillRef idx="1">
            <a:schemeClr val="accent3"/>
          </a:fillRef>
          <a:effectRef idx="1">
            <a:schemeClr val="accent3"/>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85216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ویژگی‏های داستان انتخابی</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الف)داستان بايد مستند باشد.</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ب) هر چه تصوير‌هاي قصّه محكم، استوار ومنطبق بر عقل ومنطق وهماهنگ با واقعیّت زندگي افراد باشد، اثر گذاري بيشتری دارد.</a:t>
                      </a:r>
                      <a:endParaRPr lang="en-US" sz="2200" b="1" kern="1200" dirty="0" smtClean="0">
                        <a:solidFill>
                          <a:schemeClr val="tx1"/>
                        </a:solidFill>
                        <a:latin typeface="+mn-lt"/>
                        <a:ea typeface="+mn-ea"/>
                        <a:cs typeface="B Lotus" pitchFamily="2" charset="-78"/>
                      </a:endParaRPr>
                    </a:p>
                    <a:p>
                      <a:pPr lvl="1" rtl="1">
                        <a:lnSpc>
                          <a:spcPct val="150000"/>
                        </a:lnSpc>
                      </a:pPr>
                      <a:r>
                        <a:rPr lang="fa-IR" sz="2200" b="1" kern="1200" dirty="0" smtClean="0">
                          <a:solidFill>
                            <a:schemeClr val="tx1"/>
                          </a:solidFill>
                          <a:latin typeface="+mn-lt"/>
                          <a:ea typeface="+mn-ea"/>
                          <a:cs typeface="B Lotus" pitchFamily="2" charset="-78"/>
                        </a:rPr>
                        <a:t>ج) در قصّه بايد پند، تذکّر وعبرت وجود داشته باشد وفقط صرف سرگرمي‌نباشد.</a:t>
                      </a:r>
                      <a:endParaRPr lang="en-US" sz="2200" b="1" kern="1200" dirty="0" smtClean="0">
                        <a:solidFill>
                          <a:schemeClr val="tx1"/>
                        </a:solidFill>
                        <a:latin typeface="+mn-lt"/>
                        <a:ea typeface="+mn-ea"/>
                        <a:cs typeface="B Lotus" pitchFamily="2" charset="-78"/>
                      </a:endParaRPr>
                    </a:p>
                    <a:p>
                      <a:pPr lvl="1" rtl="1">
                        <a:lnSpc>
                          <a:spcPct val="150000"/>
                        </a:lnSpc>
                      </a:pPr>
                      <a:r>
                        <a:rPr lang="ar-SA" sz="2200" b="1" kern="1200" dirty="0" smtClean="0">
                          <a:solidFill>
                            <a:schemeClr val="tx1"/>
                          </a:solidFill>
                          <a:latin typeface="+mn-lt"/>
                          <a:ea typeface="+mn-ea"/>
                          <a:cs typeface="B Lotus" pitchFamily="2" charset="-78"/>
                        </a:rPr>
                        <a:t>د) براي جذّابیّت واثربخشي، بايد از داستان‏هايي استفاده كرد كه مخاطب، دفعتاً درمسير داستان قرار مي‌گيرد؛ مثل داستان حضرت موسي</a:t>
                      </a:r>
                      <a:r>
                        <a:rPr lang="fa-IR" sz="2200" b="1" kern="1200" dirty="0" smtClean="0">
                          <a:solidFill>
                            <a:schemeClr val="tx1"/>
                          </a:solidFill>
                          <a:latin typeface="+mn-lt"/>
                          <a:ea typeface="+mn-ea"/>
                          <a:cs typeface="B Lotus" pitchFamily="2" charset="-78"/>
                        </a:rPr>
                        <a:t>(ع)</a:t>
                      </a:r>
                      <a:r>
                        <a:rPr lang="ar-SA" sz="2200" b="1" kern="1200" dirty="0" smtClean="0">
                          <a:solidFill>
                            <a:schemeClr val="tx1"/>
                          </a:solidFill>
                          <a:latin typeface="+mn-lt"/>
                          <a:ea typeface="+mn-ea"/>
                          <a:cs typeface="B Lotus" pitchFamily="2" charset="-78"/>
                        </a:rPr>
                        <a:t>وخضر</a:t>
                      </a:r>
                      <a:r>
                        <a:rPr lang="fa-IR" sz="2200" b="1" kern="1200" dirty="0" smtClean="0">
                          <a:solidFill>
                            <a:schemeClr val="tx1"/>
                          </a:solidFill>
                          <a:latin typeface="+mn-lt"/>
                          <a:ea typeface="+mn-ea"/>
                          <a:cs typeface="B Lotus" pitchFamily="2" charset="-78"/>
                        </a:rPr>
                        <a:t>(ع)</a:t>
                      </a:r>
                      <a:r>
                        <a:rPr lang="ar-SA" sz="2200" b="1" kern="1200" dirty="0" smtClean="0">
                          <a:solidFill>
                            <a:schemeClr val="tx1"/>
                          </a:solidFill>
                          <a:latin typeface="+mn-lt"/>
                          <a:ea typeface="+mn-ea"/>
                          <a:cs typeface="B Lotus" pitchFamily="2" charset="-78"/>
                        </a:rPr>
                        <a:t>وآن مسافرت عجيب</a:t>
                      </a:r>
                      <a:r>
                        <a:rPr lang="fa-IR" sz="22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200" b="1" kern="1200" dirty="0" smtClean="0">
                          <a:solidFill>
                            <a:schemeClr val="tx1"/>
                          </a:solidFill>
                          <a:latin typeface="+mn-lt"/>
                          <a:ea typeface="+mn-ea"/>
                          <a:cs typeface="B Lotus" pitchFamily="2" charset="-78"/>
                        </a:rPr>
                        <a:t> وهمسفري آن دو كه در سوره‏ی كهف آمده است. يا داستان واقعي گاو بني‌اسرائيل</a:t>
                      </a:r>
                      <a:r>
                        <a:rPr lang="fa-IR" sz="22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200" b="1" kern="1200" dirty="0" smtClean="0">
                          <a:solidFill>
                            <a:schemeClr val="tx1"/>
                          </a:solidFill>
                          <a:latin typeface="+mn-lt"/>
                          <a:ea typeface="+mn-ea"/>
                          <a:cs typeface="B Lotus" pitchFamily="2" charset="-78"/>
                        </a:rPr>
                        <a:t>،اصحاب اخدودو....</a:t>
                      </a:r>
                      <a:r>
                        <a:rPr lang="fa-IR" sz="2200" b="1" kern="1200" dirty="0" smtClean="0">
                          <a:solidFill>
                            <a:schemeClr val="tx1"/>
                          </a:solidFill>
                          <a:effectLst>
                            <a:glow rad="139700">
                              <a:schemeClr val="accent2">
                                <a:satMod val="175000"/>
                                <a:alpha val="40000"/>
                              </a:schemeClr>
                            </a:glow>
                          </a:effectLst>
                          <a:latin typeface="+mn-lt"/>
                          <a:ea typeface="+mn-ea"/>
                          <a:cs typeface="B Lotus" pitchFamily="2" charset="-78"/>
                        </a:rPr>
                        <a:t> ***</a:t>
                      </a:r>
                      <a:endParaRPr lang="fa-IR" sz="2200" b="1" kern="1200" dirty="0" smtClean="0">
                        <a:solidFill>
                          <a:schemeClr val="tx1"/>
                        </a:solidFill>
                        <a:latin typeface="+mn-lt"/>
                        <a:ea typeface="+mn-ea"/>
                        <a:cs typeface="B Lotus" pitchFamily="2" charset="-78"/>
                      </a:endParaRPr>
                    </a:p>
                    <a:p>
                      <a:pPr rtl="1">
                        <a:lnSpc>
                          <a:spcPct val="150000"/>
                        </a:lnSpc>
                      </a:pP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کهف: 60-70.</a:t>
                      </a:r>
                      <a:endParaRPr lang="en-US" sz="1800" b="1" kern="1200" dirty="0" smtClean="0">
                        <a:solidFill>
                          <a:schemeClr val="tx1"/>
                        </a:solidFill>
                        <a:latin typeface="+mn-lt"/>
                        <a:ea typeface="+mn-ea"/>
                        <a:cs typeface="B Lotus" pitchFamily="2" charset="-78"/>
                      </a:endParaRPr>
                    </a:p>
                    <a:p>
                      <a:pPr rtl="1">
                        <a:lnSpc>
                          <a:spcPct val="150000"/>
                        </a:lnSpc>
                      </a:pP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بقره: 67-73.</a:t>
                      </a:r>
                      <a:endParaRPr lang="en-US" sz="1800" b="1" kern="1200" dirty="0" smtClean="0">
                        <a:solidFill>
                          <a:schemeClr val="tx1"/>
                        </a:solidFill>
                        <a:latin typeface="+mn-lt"/>
                        <a:ea typeface="+mn-ea"/>
                        <a:cs typeface="B Lotus" pitchFamily="2" charset="-78"/>
                      </a:endParaRPr>
                    </a:p>
                    <a:p>
                      <a:pPr rtl="1">
                        <a:lnSpc>
                          <a:spcPct val="150000"/>
                        </a:lnSpc>
                      </a:pP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بروج: 4-8 .</a:t>
                      </a:r>
                      <a:endParaRPr lang="en-US" sz="18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هفتم / قالب داستان</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a:solidFill>
            <a:schemeClr val="accent3">
              <a:lumMod val="60000"/>
              <a:lumOff val="40000"/>
            </a:schemeClr>
          </a:solidFill>
        </p:spPr>
        <p:style>
          <a:lnRef idx="3">
            <a:schemeClr val="lt1"/>
          </a:lnRef>
          <a:fillRef idx="1">
            <a:schemeClr val="accent3"/>
          </a:fillRef>
          <a:effectRef idx="1">
            <a:schemeClr val="accent3"/>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endParaRPr lang="fa-IR"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هـ) هر چه گره‌هاي داستان بيشتر باشد، از جذّابیّت بيشتري برخوردار خواهد بود.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و)داستان‏ها بايد متناسب با سن وظرفيّت مخاطبان باشند؛ مثلاً، كودكان علاقه دارند داستان‏هايي درباره‏ی حيوانات واشيا بشنوند ودر دوره‏ی راهنمايي داستان‏هاي خيالي و افسانه‏اي مي‌پسندند وهر چه سن بالاتر مي‌رود، به داستان‏هاي واقعي از محيط اطراف خود بيشتر علاقه نشان مي‌دهند.</a:t>
                      </a:r>
                      <a:endParaRPr lang="en-US" sz="2200" b="1" kern="1200" dirty="0" smtClean="0">
                        <a:solidFill>
                          <a:schemeClr val="tx1"/>
                        </a:solidFill>
                        <a:latin typeface="+mn-lt"/>
                        <a:ea typeface="+mn-ea"/>
                        <a:cs typeface="B Lotus" pitchFamily="2" charset="-78"/>
                      </a:endParaRPr>
                    </a:p>
                    <a:p>
                      <a:pPr lvl="1" algn="just">
                        <a:lnSpc>
                          <a:spcPct val="150000"/>
                        </a:lnSpc>
                      </a:pPr>
                      <a:r>
                        <a:rPr lang="ar-SA" sz="2200" b="1" kern="1200" dirty="0" smtClean="0">
                          <a:solidFill>
                            <a:schemeClr val="tx1"/>
                          </a:solidFill>
                          <a:latin typeface="+mn-lt"/>
                          <a:ea typeface="+mn-ea"/>
                          <a:cs typeface="B Lotus" pitchFamily="2" charset="-78"/>
                        </a:rPr>
                        <a:t>ز)داستان‏هايي كه با گفت وگو شروع مي‌شود، اگر خوب بيان گردد، جذّابیّت خاصّي دارد.</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هفتم / قالب داستان</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4143372" y="285728"/>
            <a:ext cx="324000" cy="324000"/>
          </a:xfrm>
          <a:prstGeom prst="roundRect">
            <a:avLst/>
          </a:prstGeom>
          <a:solidFill>
            <a:schemeClr val="accent3">
              <a:lumMod val="60000"/>
              <a:lumOff val="40000"/>
            </a:schemeClr>
          </a:solidFill>
        </p:spPr>
        <p:style>
          <a:lnRef idx="3">
            <a:schemeClr val="lt1"/>
          </a:lnRef>
          <a:fillRef idx="1">
            <a:schemeClr val="accent3"/>
          </a:fillRef>
          <a:effectRef idx="1">
            <a:schemeClr val="accent3"/>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378618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342899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307180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71461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235742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200023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164304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a:off x="1285852" y="285728"/>
            <a:ext cx="324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9</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a:off x="785786" y="285728"/>
            <a:ext cx="468000" cy="324000"/>
          </a:xfrm>
          <a:prstGeom prst="roundRect">
            <a:avLst/>
          </a:prstGeom>
          <a:solidFill>
            <a:schemeClr val="accent3">
              <a:lumMod val="60000"/>
              <a:lumOff val="40000"/>
            </a:schemeClr>
          </a:solidFill>
        </p:spPr>
        <p:style>
          <a:lnRef idx="3">
            <a:schemeClr val="lt1"/>
          </a:lnRef>
          <a:fillRef idx="1">
            <a:schemeClr val="accent4"/>
          </a:fillRef>
          <a:effectRef idx="1">
            <a:schemeClr val="accent4"/>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10</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a:off x="285720" y="285728"/>
            <a:ext cx="468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11</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par>
                                <p:cTn id="61" presetID="7" presetClass="entr" presetSubtype="8" fill="hold"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000" fill="hold"/>
                                        <p:tgtEl>
                                          <p:spTgt spid="16"/>
                                        </p:tgtEl>
                                        <p:attrNameLst>
                                          <p:attrName>ppt_x</p:attrName>
                                        </p:attrNameLst>
                                      </p:cBhvr>
                                      <p:tavLst>
                                        <p:tav tm="0">
                                          <p:val>
                                            <p:strVal val="0-#ppt_w/2"/>
                                          </p:val>
                                        </p:tav>
                                        <p:tav tm="100000">
                                          <p:val>
                                            <p:strVal val="#ppt_x"/>
                                          </p:val>
                                        </p:tav>
                                      </p:tavLst>
                                    </p:anim>
                                    <p:anim calcmode="lin" valueType="num">
                                      <p:cBhvr additive="base">
                                        <p:cTn id="64" dur="1000" fill="hold"/>
                                        <p:tgtEl>
                                          <p:spTgt spid="16"/>
                                        </p:tgtEl>
                                        <p:attrNameLst>
                                          <p:attrName>ppt_y</p:attrName>
                                        </p:attrNameLst>
                                      </p:cBhvr>
                                      <p:tavLst>
                                        <p:tav tm="0">
                                          <p:val>
                                            <p:strVal val="#ppt_y"/>
                                          </p:val>
                                        </p:tav>
                                        <p:tav tm="100000">
                                          <p:val>
                                            <p:strVal val="#ppt_y"/>
                                          </p:val>
                                        </p:tav>
                                      </p:tavLst>
                                    </p:anim>
                                  </p:childTnLst>
                                </p:cTn>
                              </p:par>
                              <p:par>
                                <p:cTn id="65" presetID="7" presetClass="entr" presetSubtype="8" fill="hold"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0-#ppt_w/2"/>
                                          </p:val>
                                        </p:tav>
                                        <p:tav tm="100000">
                                          <p:val>
                                            <p:strVal val="#ppt_x"/>
                                          </p:val>
                                        </p:tav>
                                      </p:tavLst>
                                    </p:anim>
                                    <p:anim calcmode="lin" valueType="num">
                                      <p:cBhvr additive="base">
                                        <p:cTn id="68" dur="1000" fill="hold"/>
                                        <p:tgtEl>
                                          <p:spTgt spid="17"/>
                                        </p:tgtEl>
                                        <p:attrNameLst>
                                          <p:attrName>ppt_y</p:attrName>
                                        </p:attrNameLst>
                                      </p:cBhvr>
                                      <p:tavLst>
                                        <p:tav tm="0">
                                          <p:val>
                                            <p:strVal val="#ppt_y"/>
                                          </p:val>
                                        </p:tav>
                                        <p:tav tm="100000">
                                          <p:val>
                                            <p:strVal val="#ppt_y"/>
                                          </p:val>
                                        </p:tav>
                                      </p:tavLst>
                                    </p:anim>
                                  </p:childTnLst>
                                </p:cTn>
                              </p:par>
                              <p:par>
                                <p:cTn id="69" presetID="7" presetClass="entr" presetSubtype="8" fill="hold"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000" fill="hold"/>
                                        <p:tgtEl>
                                          <p:spTgt spid="18"/>
                                        </p:tgtEl>
                                        <p:attrNameLst>
                                          <p:attrName>ppt_x</p:attrName>
                                        </p:attrNameLst>
                                      </p:cBhvr>
                                      <p:tavLst>
                                        <p:tav tm="0">
                                          <p:val>
                                            <p:strVal val="0-#ppt_w/2"/>
                                          </p:val>
                                        </p:tav>
                                        <p:tav tm="100000">
                                          <p:val>
                                            <p:strVal val="#ppt_x"/>
                                          </p:val>
                                        </p:tav>
                                      </p:tavLst>
                                    </p:anim>
                                    <p:anim calcmode="lin" valueType="num">
                                      <p:cBhvr additive="base">
                                        <p:cTn id="72" dur="1000" fill="hold"/>
                                        <p:tgtEl>
                                          <p:spTgt spid="18"/>
                                        </p:tgtEl>
                                        <p:attrNameLst>
                                          <p:attrName>ppt_y</p:attrName>
                                        </p:attrNameLst>
                                      </p:cBhvr>
                                      <p:tavLst>
                                        <p:tav tm="0">
                                          <p:val>
                                            <p:strVal val="#ppt_y"/>
                                          </p:val>
                                        </p:tav>
                                        <p:tav tm="100000">
                                          <p:val>
                                            <p:strVal val="#ppt_y"/>
                                          </p:val>
                                        </p:tav>
                                      </p:tavLst>
                                    </p:anim>
                                  </p:childTnLst>
                                </p:cTn>
                              </p:par>
                            </p:childTnLst>
                          </p:cTn>
                        </p:par>
                        <p:par>
                          <p:cTn id="73" fill="hold">
                            <p:stCondLst>
                              <p:cond delay="2000"/>
                            </p:stCondLst>
                            <p:childTnLst>
                              <p:par>
                                <p:cTn id="74" presetID="10" presetClass="entr" presetSubtype="0" fill="hold"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fade">
                                      <p:cBhvr>
                                        <p:cTn id="7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3" cstate="print">
            <a:lum/>
          </a:blip>
          <a:srcRect/>
          <a:stretch>
            <a:fillRect/>
          </a:stretch>
        </a:blipFill>
        <a:effectLst/>
      </p:bgPr>
    </p:bg>
    <p:spTree>
      <p:nvGrpSpPr>
        <p:cNvPr id="1" name=""/>
        <p:cNvGrpSpPr/>
        <p:nvPr/>
      </p:nvGrpSpPr>
      <p:grpSpPr>
        <a:xfrm>
          <a:off x="0" y="0"/>
          <a:ext cx="0" cy="0"/>
          <a:chOff x="0" y="0"/>
          <a:chExt cx="0" cy="0"/>
        </a:xfrm>
      </p:grpSpPr>
      <p:pic>
        <p:nvPicPr>
          <p:cNvPr id="2050"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5295931" y="1214422"/>
            <a:ext cx="3490911" cy="708549"/>
          </a:xfrm>
          <a:prstGeom prst="rect">
            <a:avLst/>
          </a:prstGeom>
          <a:noFill/>
        </p:spPr>
      </p:pic>
      <p:sp>
        <p:nvSpPr>
          <p:cNvPr id="14" name="TextBox 13"/>
          <p:cNvSpPr txBox="1"/>
          <p:nvPr/>
        </p:nvSpPr>
        <p:spPr>
          <a:xfrm>
            <a:off x="6494289" y="1342673"/>
            <a:ext cx="1094195"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معنای روش </a:t>
            </a:r>
            <a:endParaRPr lang="fa-IR" sz="1700" b="1" dirty="0">
              <a:effectLst/>
              <a:cs typeface="B Mitra" pitchFamily="2" charset="-78"/>
            </a:endParaRPr>
          </a:p>
        </p:txBody>
      </p:sp>
      <p:pic>
        <p:nvPicPr>
          <p:cNvPr id="23"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5081617" y="1862134"/>
            <a:ext cx="3490911" cy="708549"/>
          </a:xfrm>
          <a:prstGeom prst="rect">
            <a:avLst/>
          </a:prstGeom>
          <a:noFill/>
        </p:spPr>
      </p:pic>
      <p:pic>
        <p:nvPicPr>
          <p:cNvPr id="24"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867303" y="2500306"/>
            <a:ext cx="3490911" cy="708549"/>
          </a:xfrm>
          <a:prstGeom prst="rect">
            <a:avLst/>
          </a:prstGeom>
          <a:noFill/>
        </p:spPr>
      </p:pic>
      <p:pic>
        <p:nvPicPr>
          <p:cNvPr id="25"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652989" y="3148018"/>
            <a:ext cx="3490911" cy="708549"/>
          </a:xfrm>
          <a:prstGeom prst="rect">
            <a:avLst/>
          </a:prstGeom>
          <a:noFill/>
        </p:spPr>
      </p:pic>
      <p:pic>
        <p:nvPicPr>
          <p:cNvPr id="27"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438675" y="3790960"/>
            <a:ext cx="3490911" cy="708549"/>
          </a:xfrm>
          <a:prstGeom prst="rect">
            <a:avLst/>
          </a:prstGeom>
          <a:noFill/>
        </p:spPr>
      </p:pic>
      <p:pic>
        <p:nvPicPr>
          <p:cNvPr id="28"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224361" y="4433902"/>
            <a:ext cx="3490911" cy="708549"/>
          </a:xfrm>
          <a:prstGeom prst="rect">
            <a:avLst/>
          </a:prstGeom>
          <a:noFill/>
        </p:spPr>
      </p:pic>
      <p:pic>
        <p:nvPicPr>
          <p:cNvPr id="29"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081485" y="5076844"/>
            <a:ext cx="3490911" cy="708549"/>
          </a:xfrm>
          <a:prstGeom prst="rect">
            <a:avLst/>
          </a:prstGeom>
          <a:noFill/>
        </p:spPr>
      </p:pic>
      <p:pic>
        <p:nvPicPr>
          <p:cNvPr id="30"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3786182" y="5715016"/>
            <a:ext cx="3490911" cy="708549"/>
          </a:xfrm>
          <a:prstGeom prst="rect">
            <a:avLst/>
          </a:prstGeom>
          <a:noFill/>
        </p:spPr>
      </p:pic>
      <p:pic>
        <p:nvPicPr>
          <p:cNvPr id="53"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795469" y="1504944"/>
            <a:ext cx="3490911" cy="708549"/>
          </a:xfrm>
          <a:prstGeom prst="rect">
            <a:avLst/>
          </a:prstGeom>
          <a:noFill/>
        </p:spPr>
      </p:pic>
      <p:pic>
        <p:nvPicPr>
          <p:cNvPr id="54"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581155" y="2152656"/>
            <a:ext cx="3490911" cy="708549"/>
          </a:xfrm>
          <a:prstGeom prst="rect">
            <a:avLst/>
          </a:prstGeom>
          <a:noFill/>
        </p:spPr>
      </p:pic>
      <p:pic>
        <p:nvPicPr>
          <p:cNvPr id="55"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366841" y="2790828"/>
            <a:ext cx="3490911" cy="708549"/>
          </a:xfrm>
          <a:prstGeom prst="rect">
            <a:avLst/>
          </a:prstGeom>
          <a:noFill/>
        </p:spPr>
      </p:pic>
      <p:pic>
        <p:nvPicPr>
          <p:cNvPr id="56"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152527" y="3438540"/>
            <a:ext cx="3490911" cy="708549"/>
          </a:xfrm>
          <a:prstGeom prst="rect">
            <a:avLst/>
          </a:prstGeom>
          <a:noFill/>
        </p:spPr>
      </p:pic>
      <p:pic>
        <p:nvPicPr>
          <p:cNvPr id="57"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938213" y="4081482"/>
            <a:ext cx="3490911" cy="708549"/>
          </a:xfrm>
          <a:prstGeom prst="rect">
            <a:avLst/>
          </a:prstGeom>
          <a:noFill/>
        </p:spPr>
      </p:pic>
      <p:pic>
        <p:nvPicPr>
          <p:cNvPr id="58"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723899" y="4724424"/>
            <a:ext cx="3490911" cy="708549"/>
          </a:xfrm>
          <a:prstGeom prst="rect">
            <a:avLst/>
          </a:prstGeom>
          <a:noFill/>
        </p:spPr>
      </p:pic>
      <p:pic>
        <p:nvPicPr>
          <p:cNvPr id="59"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581023" y="5367366"/>
            <a:ext cx="3490911" cy="708549"/>
          </a:xfrm>
          <a:prstGeom prst="rect">
            <a:avLst/>
          </a:prstGeom>
          <a:noFill/>
        </p:spPr>
      </p:pic>
      <p:pic>
        <p:nvPicPr>
          <p:cNvPr id="60"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285720" y="6005538"/>
            <a:ext cx="3490911" cy="708549"/>
          </a:xfrm>
          <a:prstGeom prst="rect">
            <a:avLst/>
          </a:prstGeom>
          <a:noFill/>
        </p:spPr>
      </p:pic>
      <p:sp>
        <p:nvSpPr>
          <p:cNvPr id="61" name="TextBox 60">
            <a:hlinkClick r:id="rId5" action="ppaction://hlinksldjump">
              <a:snd r:embed="rId6" name="thbad.wav"/>
            </a:hlinkClick>
            <a:hlinkHover r:id="" action="ppaction://noaction">
              <a:snd r:embed="rId7" name="0.wav"/>
            </a:hlinkHover>
          </p:cNvPr>
          <p:cNvSpPr txBox="1"/>
          <p:nvPr/>
        </p:nvSpPr>
        <p:spPr>
          <a:xfrm>
            <a:off x="5958504" y="1974034"/>
            <a:ext cx="1737137" cy="484748"/>
          </a:xfrm>
          <a:prstGeom prst="rect">
            <a:avLst/>
          </a:prstGeom>
          <a:noFill/>
        </p:spPr>
        <p:txBody>
          <a:bodyPr wrap="square" rtlCol="1" anchor="ctr">
            <a:spAutoFit/>
          </a:bodyPr>
          <a:lstStyle/>
          <a:p>
            <a:pPr algn="ctr">
              <a:lnSpc>
                <a:spcPct val="150000"/>
              </a:lnSpc>
            </a:pPr>
            <a:r>
              <a:rPr lang="fa-IR" sz="1700" b="1" dirty="0" smtClean="0">
                <a:effectLst>
                  <a:glow rad="101600">
                    <a:schemeClr val="accent3">
                      <a:satMod val="175000"/>
                      <a:alpha val="40000"/>
                    </a:schemeClr>
                  </a:glow>
                </a:effectLst>
                <a:cs typeface="B Mitra" pitchFamily="2" charset="-78"/>
              </a:rPr>
              <a:t>1- قالب داستان</a:t>
            </a:r>
            <a:endParaRPr lang="fa-IR" sz="1700" b="1" dirty="0">
              <a:effectLst>
                <a:glow rad="101600">
                  <a:schemeClr val="accent3">
                    <a:satMod val="175000"/>
                    <a:alpha val="40000"/>
                  </a:schemeClr>
                </a:glow>
              </a:effectLst>
              <a:cs typeface="B Mitra" pitchFamily="2" charset="-78"/>
            </a:endParaRPr>
          </a:p>
        </p:txBody>
      </p:sp>
      <p:sp>
        <p:nvSpPr>
          <p:cNvPr id="62" name="TextBox 61"/>
          <p:cNvSpPr txBox="1"/>
          <p:nvPr/>
        </p:nvSpPr>
        <p:spPr>
          <a:xfrm>
            <a:off x="5529876" y="2612206"/>
            <a:ext cx="2165765"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2-قالب پرسش و پاسخ</a:t>
            </a:r>
            <a:endParaRPr lang="fa-IR" sz="1700" b="1" dirty="0">
              <a:effectLst/>
              <a:cs typeface="B Mitra" pitchFamily="2" charset="-78"/>
            </a:endParaRPr>
          </a:p>
        </p:txBody>
      </p:sp>
      <p:sp>
        <p:nvSpPr>
          <p:cNvPr id="63" name="TextBox 62"/>
          <p:cNvSpPr txBox="1"/>
          <p:nvPr/>
        </p:nvSpPr>
        <p:spPr>
          <a:xfrm>
            <a:off x="5529876" y="3276269"/>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3- قالب انواعی</a:t>
            </a:r>
            <a:endParaRPr lang="fa-IR" sz="1700" b="1" dirty="0">
              <a:effectLst/>
              <a:cs typeface="B Mitra" pitchFamily="2" charset="-78"/>
            </a:endParaRPr>
          </a:p>
        </p:txBody>
      </p:sp>
      <p:sp>
        <p:nvSpPr>
          <p:cNvPr id="64" name="TextBox 63"/>
          <p:cNvSpPr txBox="1"/>
          <p:nvPr/>
        </p:nvSpPr>
        <p:spPr>
          <a:xfrm>
            <a:off x="5315562" y="3919211"/>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4-قالب گروهی</a:t>
            </a:r>
            <a:endParaRPr lang="fa-IR" sz="1700" b="1" dirty="0">
              <a:effectLst/>
              <a:cs typeface="B Mitra" pitchFamily="2" charset="-78"/>
            </a:endParaRPr>
          </a:p>
        </p:txBody>
      </p:sp>
      <p:sp>
        <p:nvSpPr>
          <p:cNvPr id="65" name="TextBox 64"/>
          <p:cNvSpPr txBox="1"/>
          <p:nvPr/>
        </p:nvSpPr>
        <p:spPr>
          <a:xfrm>
            <a:off x="5101248" y="4562153"/>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5-قالب شعاری</a:t>
            </a:r>
            <a:endParaRPr lang="fa-IR" sz="1700" b="1" dirty="0">
              <a:effectLst/>
              <a:cs typeface="B Mitra" pitchFamily="2" charset="-78"/>
            </a:endParaRPr>
          </a:p>
        </p:txBody>
      </p:sp>
      <p:sp>
        <p:nvSpPr>
          <p:cNvPr id="66" name="TextBox 65"/>
          <p:cNvSpPr txBox="1"/>
          <p:nvPr/>
        </p:nvSpPr>
        <p:spPr>
          <a:xfrm>
            <a:off x="4958372" y="5205095"/>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6-قالب آدابی</a:t>
            </a:r>
            <a:endParaRPr lang="fa-IR" sz="1700" b="1" dirty="0">
              <a:effectLst/>
              <a:cs typeface="B Mitra" pitchFamily="2" charset="-78"/>
            </a:endParaRPr>
          </a:p>
        </p:txBody>
      </p:sp>
      <p:sp>
        <p:nvSpPr>
          <p:cNvPr id="67" name="TextBox 66"/>
          <p:cNvSpPr txBox="1"/>
          <p:nvPr/>
        </p:nvSpPr>
        <p:spPr>
          <a:xfrm>
            <a:off x="4663069" y="5843267"/>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7-قالب عددی</a:t>
            </a:r>
            <a:endParaRPr lang="fa-IR" sz="1700" b="1" dirty="0">
              <a:effectLst/>
              <a:cs typeface="B Mitra" pitchFamily="2" charset="-78"/>
            </a:endParaRPr>
          </a:p>
        </p:txBody>
      </p:sp>
      <p:sp>
        <p:nvSpPr>
          <p:cNvPr id="68" name="TextBox 67"/>
          <p:cNvSpPr txBox="1"/>
          <p:nvPr/>
        </p:nvSpPr>
        <p:spPr>
          <a:xfrm>
            <a:off x="2672356" y="1633195"/>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9-قالب نمادین</a:t>
            </a:r>
            <a:endParaRPr lang="fa-IR" sz="1700" b="1" dirty="0">
              <a:effectLst/>
              <a:cs typeface="B Mitra" pitchFamily="2" charset="-78"/>
            </a:endParaRPr>
          </a:p>
        </p:txBody>
      </p:sp>
      <p:sp>
        <p:nvSpPr>
          <p:cNvPr id="69" name="TextBox 68"/>
          <p:cNvSpPr txBox="1"/>
          <p:nvPr/>
        </p:nvSpPr>
        <p:spPr>
          <a:xfrm>
            <a:off x="2458042" y="2280907"/>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10-قالب تشبیهی</a:t>
            </a:r>
            <a:endParaRPr lang="fa-IR" sz="1700" b="1" dirty="0">
              <a:effectLst/>
              <a:cs typeface="B Mitra" pitchFamily="2" charset="-78"/>
            </a:endParaRPr>
          </a:p>
        </p:txBody>
      </p:sp>
      <p:sp>
        <p:nvSpPr>
          <p:cNvPr id="70" name="TextBox 69"/>
          <p:cNvSpPr txBox="1"/>
          <p:nvPr/>
        </p:nvSpPr>
        <p:spPr>
          <a:xfrm>
            <a:off x="2243728" y="2919079"/>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11-قالب نکته ای</a:t>
            </a:r>
            <a:endParaRPr lang="fa-IR" sz="1700" b="1" dirty="0">
              <a:effectLst/>
              <a:cs typeface="B Mitra" pitchFamily="2" charset="-78"/>
            </a:endParaRPr>
          </a:p>
        </p:txBody>
      </p:sp>
      <p:sp>
        <p:nvSpPr>
          <p:cNvPr id="71" name="TextBox 70"/>
          <p:cNvSpPr txBox="1"/>
          <p:nvPr/>
        </p:nvSpPr>
        <p:spPr>
          <a:xfrm>
            <a:off x="2029414" y="3566791"/>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12-قالب تعارضی</a:t>
            </a:r>
            <a:endParaRPr lang="fa-IR" sz="1700" b="1" dirty="0">
              <a:effectLst/>
              <a:cs typeface="B Mitra" pitchFamily="2" charset="-78"/>
            </a:endParaRPr>
          </a:p>
        </p:txBody>
      </p:sp>
      <p:sp>
        <p:nvSpPr>
          <p:cNvPr id="72" name="TextBox 71"/>
          <p:cNvSpPr txBox="1"/>
          <p:nvPr/>
        </p:nvSpPr>
        <p:spPr>
          <a:xfrm>
            <a:off x="1815100" y="4209733"/>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13-قالب مقایسه ای</a:t>
            </a:r>
            <a:endParaRPr lang="fa-IR" sz="1700" b="1" dirty="0">
              <a:effectLst/>
              <a:cs typeface="B Mitra" pitchFamily="2" charset="-78"/>
            </a:endParaRPr>
          </a:p>
        </p:txBody>
      </p:sp>
      <p:sp>
        <p:nvSpPr>
          <p:cNvPr id="73" name="TextBox 72"/>
          <p:cNvSpPr txBox="1"/>
          <p:nvPr/>
        </p:nvSpPr>
        <p:spPr>
          <a:xfrm>
            <a:off x="1600786" y="4852675"/>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14-قالب نسخه ای</a:t>
            </a:r>
            <a:endParaRPr lang="fa-IR" sz="1700" b="1" dirty="0">
              <a:effectLst/>
              <a:cs typeface="B Mitra" pitchFamily="2" charset="-78"/>
            </a:endParaRPr>
          </a:p>
        </p:txBody>
      </p:sp>
      <p:sp>
        <p:nvSpPr>
          <p:cNvPr id="74" name="TextBox 73"/>
          <p:cNvSpPr txBox="1"/>
          <p:nvPr/>
        </p:nvSpPr>
        <p:spPr>
          <a:xfrm>
            <a:off x="1457910" y="5495617"/>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15-قالب نمایشی</a:t>
            </a:r>
            <a:endParaRPr lang="fa-IR" sz="1700" b="1" dirty="0">
              <a:effectLst/>
              <a:cs typeface="B Mitra" pitchFamily="2" charset="-78"/>
            </a:endParaRPr>
          </a:p>
        </p:txBody>
      </p:sp>
      <p:sp>
        <p:nvSpPr>
          <p:cNvPr id="75" name="TextBox 74"/>
          <p:cNvSpPr txBox="1"/>
          <p:nvPr/>
        </p:nvSpPr>
        <p:spPr>
          <a:xfrm>
            <a:off x="1162607" y="6133789"/>
            <a:ext cx="1737137" cy="452047"/>
          </a:xfrm>
          <a:prstGeom prst="rect">
            <a:avLst/>
          </a:prstGeom>
          <a:noFill/>
        </p:spPr>
        <p:txBody>
          <a:bodyPr wrap="square" rtlCol="1" anchor="ctr">
            <a:spAutoFit/>
          </a:bodyPr>
          <a:lstStyle/>
          <a:p>
            <a:pPr algn="ctr" rtl="0">
              <a:lnSpc>
                <a:spcPct val="150000"/>
              </a:lnSpc>
            </a:pPr>
            <a:r>
              <a:rPr lang="fa-IR" sz="1700" b="1" dirty="0" smtClean="0">
                <a:effectLst/>
                <a:cs typeface="B Mitra" pitchFamily="2" charset="-78"/>
              </a:rPr>
              <a:t>16-قالب توصیفی</a:t>
            </a:r>
            <a:endParaRPr lang="fa-IR" sz="1700" b="1" dirty="0">
              <a:effectLst/>
              <a:cs typeface="B Mitra" pitchFamily="2" charset="-78"/>
            </a:endParaRPr>
          </a:p>
        </p:txBody>
      </p:sp>
      <p:pic>
        <p:nvPicPr>
          <p:cNvPr id="76" name="Picture 2" descr="G:\ramezan 1390\pic - file\bais\b1.jpg">
            <a:hlinkClick r:id="rId8" action="ppaction://hlinksldjump">
              <a:snd r:embed="rId6" name="thbad.wav"/>
            </a:hlinkClick>
            <a:hlinkHover r:id="" action="ppaction://noaction">
              <a:snd r:embed="rId7" name="0.wav"/>
            </a:hlinkHover>
          </p:cNvPr>
          <p:cNvPicPr>
            <a:picLocks noChangeAspect="1" noChangeArrowheads="1"/>
          </p:cNvPicPr>
          <p:nvPr/>
        </p:nvPicPr>
        <p:blipFill>
          <a:blip r:embed="rId9" cstate="print"/>
          <a:srcRect/>
          <a:stretch>
            <a:fillRect/>
          </a:stretch>
        </p:blipFill>
        <p:spPr bwMode="auto">
          <a:xfrm>
            <a:off x="7929586" y="241290"/>
            <a:ext cx="383226" cy="396000"/>
          </a:xfrm>
          <a:prstGeom prst="rect">
            <a:avLst/>
          </a:prstGeom>
          <a:noFill/>
        </p:spPr>
      </p:pic>
      <p:pic>
        <p:nvPicPr>
          <p:cNvPr id="77" name="Picture 5" descr="D:\narmafzar H edayat\power point\Ordodari\pic\exist copy.png">
            <a:hlinkClick r:id="" action="ppaction://hlinkshowjump?jump=endshow">
              <a:snd r:embed="rId6" name="thbad.wav"/>
            </a:hlinkClick>
            <a:hlinkHover r:id="" action="ppaction://noaction">
              <a:snd r:embed="rId7" name="0.wav"/>
            </a:hlinkHover>
          </p:cNvPr>
          <p:cNvPicPr>
            <a:picLocks noChangeAspect="1" noChangeArrowheads="1"/>
          </p:cNvPicPr>
          <p:nvPr/>
        </p:nvPicPr>
        <p:blipFill>
          <a:blip r:embed="rId10" cstate="print"/>
          <a:srcRect/>
          <a:stretch>
            <a:fillRect/>
          </a:stretch>
        </p:blipFill>
        <p:spPr bwMode="auto">
          <a:xfrm>
            <a:off x="8358214" y="214290"/>
            <a:ext cx="450000" cy="450000"/>
          </a:xfrm>
          <a:prstGeom prst="rect">
            <a:avLst/>
          </a:prstGeom>
          <a:noFill/>
        </p:spPr>
      </p:pic>
      <p:pic>
        <p:nvPicPr>
          <p:cNvPr id="37"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2081221" y="857232"/>
            <a:ext cx="3490911" cy="708549"/>
          </a:xfrm>
          <a:prstGeom prst="rect">
            <a:avLst/>
          </a:prstGeom>
          <a:noFill/>
        </p:spPr>
      </p:pic>
      <p:sp>
        <p:nvSpPr>
          <p:cNvPr id="38" name="TextBox 37"/>
          <p:cNvSpPr txBox="1"/>
          <p:nvPr/>
        </p:nvSpPr>
        <p:spPr>
          <a:xfrm>
            <a:off x="2958108" y="985483"/>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8-قالب جوانبی</a:t>
            </a:r>
            <a:endParaRPr lang="fa-IR" sz="1700" b="1" dirty="0">
              <a:effectLst/>
              <a:cs typeface="B Mitra" pitchFamily="2" charset="-78"/>
            </a:endParaRPr>
          </a:p>
        </p:txBody>
      </p:sp>
      <p:sp>
        <p:nvSpPr>
          <p:cNvPr id="39" name="TextBox 38"/>
          <p:cNvSpPr txBox="1"/>
          <p:nvPr/>
        </p:nvSpPr>
        <p:spPr>
          <a:xfrm>
            <a:off x="2143108" y="231796"/>
            <a:ext cx="5357850" cy="553998"/>
          </a:xfrm>
          <a:prstGeom prst="rect">
            <a:avLst/>
          </a:prstGeom>
          <a:noFill/>
        </p:spPr>
        <p:txBody>
          <a:bodyPr wrap="square" rtlCol="1">
            <a:spAutoFit/>
          </a:bodyPr>
          <a:lstStyle/>
          <a:p>
            <a:pPr>
              <a:lnSpc>
                <a:spcPct val="150000"/>
              </a:lnSpc>
            </a:pPr>
            <a:r>
              <a:rPr lang="fa-IR" sz="2000" b="1" dirty="0" smtClean="0">
                <a:effectLst>
                  <a:glow rad="139700">
                    <a:schemeClr val="accent5">
                      <a:satMod val="175000"/>
                      <a:alpha val="40000"/>
                    </a:schemeClr>
                  </a:glow>
                </a:effectLst>
                <a:cs typeface="B Titr" pitchFamily="2" charset="-78"/>
              </a:rPr>
              <a:t>فصل دوم : روش ها             جلسه هشتم </a:t>
            </a:r>
          </a:p>
        </p:txBody>
      </p:sp>
    </p:spTree>
  </p:cSld>
  <p:clrMapOvr>
    <a:masterClrMapping/>
  </p:clrMapOvr>
  <p:transition advClick="0">
    <p:sndAc>
      <p:stSnd>
        <p:snd r:embed="rId2" name="W8.WAV"/>
      </p:stSnd>
    </p:sndAc>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fade">
                                      <p:cBhvr>
                                        <p:cTn id="7" dur="1000"/>
                                        <p:tgtEl>
                                          <p:spTgt spid="39"/>
                                        </p:tgtEl>
                                      </p:cBhvr>
                                    </p:animEffect>
                                    <p:anim calcmode="lin" valueType="num">
                                      <p:cBhvr>
                                        <p:cTn id="8" dur="1000" fill="hold"/>
                                        <p:tgtEl>
                                          <p:spTgt spid="39"/>
                                        </p:tgtEl>
                                        <p:attrNameLst>
                                          <p:attrName>ppt_x</p:attrName>
                                        </p:attrNameLst>
                                      </p:cBhvr>
                                      <p:tavLst>
                                        <p:tav tm="0">
                                          <p:val>
                                            <p:strVal val="#ppt_x"/>
                                          </p:val>
                                        </p:tav>
                                        <p:tav tm="100000">
                                          <p:val>
                                            <p:strVal val="#ppt_x"/>
                                          </p:val>
                                        </p:tav>
                                      </p:tavLst>
                                    </p:anim>
                                    <p:anim calcmode="lin" valueType="num">
                                      <p:cBhvr>
                                        <p:cTn id="9" dur="1000" fill="hold"/>
                                        <p:tgtEl>
                                          <p:spTgt spid="3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fade">
                                      <p:cBhvr>
                                        <p:cTn id="13" dur="1000"/>
                                        <p:tgtEl>
                                          <p:spTgt spid="23"/>
                                        </p:tgtEl>
                                      </p:cBhvr>
                                    </p:animEffect>
                                    <p:anim calcmode="lin" valueType="num">
                                      <p:cBhvr>
                                        <p:cTn id="14" dur="1000" fill="hold"/>
                                        <p:tgtEl>
                                          <p:spTgt spid="23"/>
                                        </p:tgtEl>
                                        <p:attrNameLst>
                                          <p:attrName>ppt_x</p:attrName>
                                        </p:attrNameLst>
                                      </p:cBhvr>
                                      <p:tavLst>
                                        <p:tav tm="0">
                                          <p:val>
                                            <p:strVal val="#ppt_x"/>
                                          </p:val>
                                        </p:tav>
                                        <p:tav tm="100000">
                                          <p:val>
                                            <p:strVal val="#ppt_x"/>
                                          </p:val>
                                        </p:tav>
                                      </p:tavLst>
                                    </p:anim>
                                    <p:anim calcmode="lin" valueType="num">
                                      <p:cBhvr>
                                        <p:cTn id="15" dur="1000" fill="hold"/>
                                        <p:tgtEl>
                                          <p:spTgt spid="23"/>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10" presetClass="entr" presetSubtype="0" fill="hold" grpId="0" nodeType="afterEffect">
                                  <p:stCondLst>
                                    <p:cond delay="0"/>
                                  </p:stCondLst>
                                  <p:childTnLst>
                                    <p:set>
                                      <p:cBhvr>
                                        <p:cTn id="18" dur="1" fill="hold">
                                          <p:stCondLst>
                                            <p:cond delay="0"/>
                                          </p:stCondLst>
                                        </p:cTn>
                                        <p:tgtEl>
                                          <p:spTgt spid="61"/>
                                        </p:tgtEl>
                                        <p:attrNameLst>
                                          <p:attrName>style.visibility</p:attrName>
                                        </p:attrNameLst>
                                      </p:cBhvr>
                                      <p:to>
                                        <p:strVal val="visible"/>
                                      </p:to>
                                    </p:set>
                                    <p:animEffect transition="in" filter="fade">
                                      <p:cBhvr>
                                        <p:cTn id="19" dur="1000"/>
                                        <p:tgtEl>
                                          <p:spTgt spid="61"/>
                                        </p:tgtEl>
                                      </p:cBhvr>
                                    </p:animEffect>
                                  </p:childTnLst>
                                </p:cTn>
                              </p:par>
                              <p:par>
                                <p:cTn id="20" presetID="10" presetClass="entr" presetSubtype="0" fill="hold" nodeType="withEffect">
                                  <p:stCondLst>
                                    <p:cond delay="0"/>
                                  </p:stCondLst>
                                  <p:childTnLst>
                                    <p:set>
                                      <p:cBhvr>
                                        <p:cTn id="21" dur="1" fill="hold">
                                          <p:stCondLst>
                                            <p:cond delay="0"/>
                                          </p:stCondLst>
                                        </p:cTn>
                                        <p:tgtEl>
                                          <p:spTgt spid="2050"/>
                                        </p:tgtEl>
                                        <p:attrNameLst>
                                          <p:attrName>style.visibility</p:attrName>
                                        </p:attrNameLst>
                                      </p:cBhvr>
                                      <p:to>
                                        <p:strVal val="visible"/>
                                      </p:to>
                                    </p:set>
                                    <p:animEffect transition="in" filter="fade">
                                      <p:cBhvr>
                                        <p:cTn id="22" dur="2000"/>
                                        <p:tgtEl>
                                          <p:spTgt spid="2050"/>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2000"/>
                                        <p:tgtEl>
                                          <p:spTgt spid="14"/>
                                        </p:tgtEl>
                                      </p:cBhvr>
                                    </p:animEffect>
                                  </p:childTnLst>
                                </p:cTn>
                              </p:par>
                              <p:par>
                                <p:cTn id="26" presetID="10" presetClass="entr" presetSubtype="0" fill="hold" nodeType="withEffect">
                                  <p:stCondLst>
                                    <p:cond delay="0"/>
                                  </p:stCondLst>
                                  <p:childTnLst>
                                    <p:set>
                                      <p:cBhvr>
                                        <p:cTn id="27" dur="1" fill="hold">
                                          <p:stCondLst>
                                            <p:cond delay="0"/>
                                          </p:stCondLst>
                                        </p:cTn>
                                        <p:tgtEl>
                                          <p:spTgt spid="24"/>
                                        </p:tgtEl>
                                        <p:attrNameLst>
                                          <p:attrName>style.visibility</p:attrName>
                                        </p:attrNameLst>
                                      </p:cBhvr>
                                      <p:to>
                                        <p:strVal val="visible"/>
                                      </p:to>
                                    </p:set>
                                    <p:animEffect transition="in" filter="fade">
                                      <p:cBhvr>
                                        <p:cTn id="28" dur="2000"/>
                                        <p:tgtEl>
                                          <p:spTgt spid="24"/>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62"/>
                                        </p:tgtEl>
                                        <p:attrNameLst>
                                          <p:attrName>style.visibility</p:attrName>
                                        </p:attrNameLst>
                                      </p:cBhvr>
                                      <p:to>
                                        <p:strVal val="visible"/>
                                      </p:to>
                                    </p:set>
                                    <p:animEffect transition="in" filter="fade">
                                      <p:cBhvr>
                                        <p:cTn id="31" dur="2000"/>
                                        <p:tgtEl>
                                          <p:spTgt spid="62"/>
                                        </p:tgtEl>
                                      </p:cBhvr>
                                    </p:animEffect>
                                  </p:childTnLst>
                                </p:cTn>
                              </p:par>
                              <p:par>
                                <p:cTn id="32" presetID="10" presetClass="entr" presetSubtype="0" fill="hold" nodeType="withEffect">
                                  <p:stCondLst>
                                    <p:cond delay="0"/>
                                  </p:stCondLst>
                                  <p:childTnLst>
                                    <p:set>
                                      <p:cBhvr>
                                        <p:cTn id="33" dur="1" fill="hold">
                                          <p:stCondLst>
                                            <p:cond delay="0"/>
                                          </p:stCondLst>
                                        </p:cTn>
                                        <p:tgtEl>
                                          <p:spTgt spid="25"/>
                                        </p:tgtEl>
                                        <p:attrNameLst>
                                          <p:attrName>style.visibility</p:attrName>
                                        </p:attrNameLst>
                                      </p:cBhvr>
                                      <p:to>
                                        <p:strVal val="visible"/>
                                      </p:to>
                                    </p:set>
                                    <p:animEffect transition="in" filter="fade">
                                      <p:cBhvr>
                                        <p:cTn id="34" dur="2000"/>
                                        <p:tgtEl>
                                          <p:spTgt spid="25"/>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63"/>
                                        </p:tgtEl>
                                        <p:attrNameLst>
                                          <p:attrName>style.visibility</p:attrName>
                                        </p:attrNameLst>
                                      </p:cBhvr>
                                      <p:to>
                                        <p:strVal val="visible"/>
                                      </p:to>
                                    </p:set>
                                    <p:animEffect transition="in" filter="fade">
                                      <p:cBhvr>
                                        <p:cTn id="37" dur="2000"/>
                                        <p:tgtEl>
                                          <p:spTgt spid="63"/>
                                        </p:tgtEl>
                                      </p:cBhvr>
                                    </p:animEffect>
                                  </p:childTnLst>
                                </p:cTn>
                              </p:par>
                              <p:par>
                                <p:cTn id="38" presetID="10" presetClass="entr" presetSubtype="0" fill="hold" nodeType="withEffect">
                                  <p:stCondLst>
                                    <p:cond delay="0"/>
                                  </p:stCondLst>
                                  <p:childTnLst>
                                    <p:set>
                                      <p:cBhvr>
                                        <p:cTn id="39" dur="1" fill="hold">
                                          <p:stCondLst>
                                            <p:cond delay="0"/>
                                          </p:stCondLst>
                                        </p:cTn>
                                        <p:tgtEl>
                                          <p:spTgt spid="27"/>
                                        </p:tgtEl>
                                        <p:attrNameLst>
                                          <p:attrName>style.visibility</p:attrName>
                                        </p:attrNameLst>
                                      </p:cBhvr>
                                      <p:to>
                                        <p:strVal val="visible"/>
                                      </p:to>
                                    </p:set>
                                    <p:animEffect transition="in" filter="fade">
                                      <p:cBhvr>
                                        <p:cTn id="40" dur="2000"/>
                                        <p:tgtEl>
                                          <p:spTgt spid="27"/>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64"/>
                                        </p:tgtEl>
                                        <p:attrNameLst>
                                          <p:attrName>style.visibility</p:attrName>
                                        </p:attrNameLst>
                                      </p:cBhvr>
                                      <p:to>
                                        <p:strVal val="visible"/>
                                      </p:to>
                                    </p:set>
                                    <p:animEffect transition="in" filter="fade">
                                      <p:cBhvr>
                                        <p:cTn id="43" dur="2000"/>
                                        <p:tgtEl>
                                          <p:spTgt spid="64"/>
                                        </p:tgtEl>
                                      </p:cBhvr>
                                    </p:animEffect>
                                  </p:childTnLst>
                                </p:cTn>
                              </p:par>
                              <p:par>
                                <p:cTn id="44" presetID="10" presetClass="entr" presetSubtype="0" fill="hold" nodeType="withEffect">
                                  <p:stCondLst>
                                    <p:cond delay="0"/>
                                  </p:stCondLst>
                                  <p:childTnLst>
                                    <p:set>
                                      <p:cBhvr>
                                        <p:cTn id="45" dur="1" fill="hold">
                                          <p:stCondLst>
                                            <p:cond delay="0"/>
                                          </p:stCondLst>
                                        </p:cTn>
                                        <p:tgtEl>
                                          <p:spTgt spid="28"/>
                                        </p:tgtEl>
                                        <p:attrNameLst>
                                          <p:attrName>style.visibility</p:attrName>
                                        </p:attrNameLst>
                                      </p:cBhvr>
                                      <p:to>
                                        <p:strVal val="visible"/>
                                      </p:to>
                                    </p:set>
                                    <p:animEffect transition="in" filter="fade">
                                      <p:cBhvr>
                                        <p:cTn id="46" dur="2000"/>
                                        <p:tgtEl>
                                          <p:spTgt spid="28"/>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65"/>
                                        </p:tgtEl>
                                        <p:attrNameLst>
                                          <p:attrName>style.visibility</p:attrName>
                                        </p:attrNameLst>
                                      </p:cBhvr>
                                      <p:to>
                                        <p:strVal val="visible"/>
                                      </p:to>
                                    </p:set>
                                    <p:animEffect transition="in" filter="fade">
                                      <p:cBhvr>
                                        <p:cTn id="49" dur="2000"/>
                                        <p:tgtEl>
                                          <p:spTgt spid="65"/>
                                        </p:tgtEl>
                                      </p:cBhvr>
                                    </p:animEffect>
                                  </p:childTnLst>
                                </p:cTn>
                              </p:par>
                              <p:par>
                                <p:cTn id="50" presetID="10" presetClass="entr" presetSubtype="0"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2000"/>
                                        <p:tgtEl>
                                          <p:spTgt spid="29"/>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66"/>
                                        </p:tgtEl>
                                        <p:attrNameLst>
                                          <p:attrName>style.visibility</p:attrName>
                                        </p:attrNameLst>
                                      </p:cBhvr>
                                      <p:to>
                                        <p:strVal val="visible"/>
                                      </p:to>
                                    </p:set>
                                    <p:animEffect transition="in" filter="fade">
                                      <p:cBhvr>
                                        <p:cTn id="55" dur="2000"/>
                                        <p:tgtEl>
                                          <p:spTgt spid="66"/>
                                        </p:tgtEl>
                                      </p:cBhvr>
                                    </p:animEffect>
                                  </p:childTnLst>
                                </p:cTn>
                              </p:par>
                              <p:par>
                                <p:cTn id="56" presetID="10" presetClass="entr" presetSubtype="0" fill="hold" nodeType="withEffect">
                                  <p:stCondLst>
                                    <p:cond delay="0"/>
                                  </p:stCondLst>
                                  <p:childTnLst>
                                    <p:set>
                                      <p:cBhvr>
                                        <p:cTn id="57" dur="1" fill="hold">
                                          <p:stCondLst>
                                            <p:cond delay="0"/>
                                          </p:stCondLst>
                                        </p:cTn>
                                        <p:tgtEl>
                                          <p:spTgt spid="30"/>
                                        </p:tgtEl>
                                        <p:attrNameLst>
                                          <p:attrName>style.visibility</p:attrName>
                                        </p:attrNameLst>
                                      </p:cBhvr>
                                      <p:to>
                                        <p:strVal val="visible"/>
                                      </p:to>
                                    </p:set>
                                    <p:animEffect transition="in" filter="fade">
                                      <p:cBhvr>
                                        <p:cTn id="58" dur="2000"/>
                                        <p:tgtEl>
                                          <p:spTgt spid="30"/>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67"/>
                                        </p:tgtEl>
                                        <p:attrNameLst>
                                          <p:attrName>style.visibility</p:attrName>
                                        </p:attrNameLst>
                                      </p:cBhvr>
                                      <p:to>
                                        <p:strVal val="visible"/>
                                      </p:to>
                                    </p:set>
                                    <p:animEffect transition="in" filter="fade">
                                      <p:cBhvr>
                                        <p:cTn id="61" dur="2000"/>
                                        <p:tgtEl>
                                          <p:spTgt spid="67"/>
                                        </p:tgtEl>
                                      </p:cBhvr>
                                    </p:animEffect>
                                  </p:childTnLst>
                                </p:cTn>
                              </p:par>
                              <p:par>
                                <p:cTn id="62" presetID="10" presetClass="entr" presetSubtype="0" fill="hold" nodeType="withEffect">
                                  <p:stCondLst>
                                    <p:cond delay="0"/>
                                  </p:stCondLst>
                                  <p:childTnLst>
                                    <p:set>
                                      <p:cBhvr>
                                        <p:cTn id="63" dur="1" fill="hold">
                                          <p:stCondLst>
                                            <p:cond delay="0"/>
                                          </p:stCondLst>
                                        </p:cTn>
                                        <p:tgtEl>
                                          <p:spTgt spid="37"/>
                                        </p:tgtEl>
                                        <p:attrNameLst>
                                          <p:attrName>style.visibility</p:attrName>
                                        </p:attrNameLst>
                                      </p:cBhvr>
                                      <p:to>
                                        <p:strVal val="visible"/>
                                      </p:to>
                                    </p:set>
                                    <p:animEffect transition="in" filter="fade">
                                      <p:cBhvr>
                                        <p:cTn id="64" dur="2000"/>
                                        <p:tgtEl>
                                          <p:spTgt spid="37"/>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38"/>
                                        </p:tgtEl>
                                        <p:attrNameLst>
                                          <p:attrName>style.visibility</p:attrName>
                                        </p:attrNameLst>
                                      </p:cBhvr>
                                      <p:to>
                                        <p:strVal val="visible"/>
                                      </p:to>
                                    </p:set>
                                    <p:animEffect transition="in" filter="fade">
                                      <p:cBhvr>
                                        <p:cTn id="67" dur="2000"/>
                                        <p:tgtEl>
                                          <p:spTgt spid="38"/>
                                        </p:tgtEl>
                                      </p:cBhvr>
                                    </p:animEffect>
                                  </p:childTnLst>
                                </p:cTn>
                              </p:par>
                              <p:par>
                                <p:cTn id="68" presetID="10" presetClass="entr" presetSubtype="0" fill="hold" nodeType="withEffect">
                                  <p:stCondLst>
                                    <p:cond delay="0"/>
                                  </p:stCondLst>
                                  <p:childTnLst>
                                    <p:set>
                                      <p:cBhvr>
                                        <p:cTn id="69" dur="1" fill="hold">
                                          <p:stCondLst>
                                            <p:cond delay="0"/>
                                          </p:stCondLst>
                                        </p:cTn>
                                        <p:tgtEl>
                                          <p:spTgt spid="53"/>
                                        </p:tgtEl>
                                        <p:attrNameLst>
                                          <p:attrName>style.visibility</p:attrName>
                                        </p:attrNameLst>
                                      </p:cBhvr>
                                      <p:to>
                                        <p:strVal val="visible"/>
                                      </p:to>
                                    </p:set>
                                    <p:animEffect transition="in" filter="fade">
                                      <p:cBhvr>
                                        <p:cTn id="70" dur="2000"/>
                                        <p:tgtEl>
                                          <p:spTgt spid="53"/>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68"/>
                                        </p:tgtEl>
                                        <p:attrNameLst>
                                          <p:attrName>style.visibility</p:attrName>
                                        </p:attrNameLst>
                                      </p:cBhvr>
                                      <p:to>
                                        <p:strVal val="visible"/>
                                      </p:to>
                                    </p:set>
                                    <p:animEffect transition="in" filter="fade">
                                      <p:cBhvr>
                                        <p:cTn id="73" dur="2000"/>
                                        <p:tgtEl>
                                          <p:spTgt spid="68"/>
                                        </p:tgtEl>
                                      </p:cBhvr>
                                    </p:animEffect>
                                  </p:childTnLst>
                                </p:cTn>
                              </p:par>
                              <p:par>
                                <p:cTn id="74" presetID="10" presetClass="entr" presetSubtype="0" fill="hold" nodeType="withEffect">
                                  <p:stCondLst>
                                    <p:cond delay="0"/>
                                  </p:stCondLst>
                                  <p:childTnLst>
                                    <p:set>
                                      <p:cBhvr>
                                        <p:cTn id="75" dur="1" fill="hold">
                                          <p:stCondLst>
                                            <p:cond delay="0"/>
                                          </p:stCondLst>
                                        </p:cTn>
                                        <p:tgtEl>
                                          <p:spTgt spid="54"/>
                                        </p:tgtEl>
                                        <p:attrNameLst>
                                          <p:attrName>style.visibility</p:attrName>
                                        </p:attrNameLst>
                                      </p:cBhvr>
                                      <p:to>
                                        <p:strVal val="visible"/>
                                      </p:to>
                                    </p:set>
                                    <p:animEffect transition="in" filter="fade">
                                      <p:cBhvr>
                                        <p:cTn id="76" dur="2000"/>
                                        <p:tgtEl>
                                          <p:spTgt spid="54"/>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69"/>
                                        </p:tgtEl>
                                        <p:attrNameLst>
                                          <p:attrName>style.visibility</p:attrName>
                                        </p:attrNameLst>
                                      </p:cBhvr>
                                      <p:to>
                                        <p:strVal val="visible"/>
                                      </p:to>
                                    </p:set>
                                    <p:animEffect transition="in" filter="fade">
                                      <p:cBhvr>
                                        <p:cTn id="79" dur="2000"/>
                                        <p:tgtEl>
                                          <p:spTgt spid="69"/>
                                        </p:tgtEl>
                                      </p:cBhvr>
                                    </p:animEffect>
                                  </p:childTnLst>
                                </p:cTn>
                              </p:par>
                              <p:par>
                                <p:cTn id="80" presetID="10" presetClass="entr" presetSubtype="0" fill="hold" nodeType="withEffect">
                                  <p:stCondLst>
                                    <p:cond delay="0"/>
                                  </p:stCondLst>
                                  <p:childTnLst>
                                    <p:set>
                                      <p:cBhvr>
                                        <p:cTn id="81" dur="1" fill="hold">
                                          <p:stCondLst>
                                            <p:cond delay="0"/>
                                          </p:stCondLst>
                                        </p:cTn>
                                        <p:tgtEl>
                                          <p:spTgt spid="55"/>
                                        </p:tgtEl>
                                        <p:attrNameLst>
                                          <p:attrName>style.visibility</p:attrName>
                                        </p:attrNameLst>
                                      </p:cBhvr>
                                      <p:to>
                                        <p:strVal val="visible"/>
                                      </p:to>
                                    </p:set>
                                    <p:animEffect transition="in" filter="fade">
                                      <p:cBhvr>
                                        <p:cTn id="82" dur="2000"/>
                                        <p:tgtEl>
                                          <p:spTgt spid="55"/>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70"/>
                                        </p:tgtEl>
                                        <p:attrNameLst>
                                          <p:attrName>style.visibility</p:attrName>
                                        </p:attrNameLst>
                                      </p:cBhvr>
                                      <p:to>
                                        <p:strVal val="visible"/>
                                      </p:to>
                                    </p:set>
                                    <p:animEffect transition="in" filter="fade">
                                      <p:cBhvr>
                                        <p:cTn id="85" dur="2000"/>
                                        <p:tgtEl>
                                          <p:spTgt spid="70"/>
                                        </p:tgtEl>
                                      </p:cBhvr>
                                    </p:animEffect>
                                  </p:childTnLst>
                                </p:cTn>
                              </p:par>
                              <p:par>
                                <p:cTn id="86" presetID="10" presetClass="entr" presetSubtype="0" fill="hold" nodeType="withEffect">
                                  <p:stCondLst>
                                    <p:cond delay="0"/>
                                  </p:stCondLst>
                                  <p:childTnLst>
                                    <p:set>
                                      <p:cBhvr>
                                        <p:cTn id="87" dur="1" fill="hold">
                                          <p:stCondLst>
                                            <p:cond delay="0"/>
                                          </p:stCondLst>
                                        </p:cTn>
                                        <p:tgtEl>
                                          <p:spTgt spid="56"/>
                                        </p:tgtEl>
                                        <p:attrNameLst>
                                          <p:attrName>style.visibility</p:attrName>
                                        </p:attrNameLst>
                                      </p:cBhvr>
                                      <p:to>
                                        <p:strVal val="visible"/>
                                      </p:to>
                                    </p:set>
                                    <p:animEffect transition="in" filter="fade">
                                      <p:cBhvr>
                                        <p:cTn id="88" dur="2000"/>
                                        <p:tgtEl>
                                          <p:spTgt spid="56"/>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71"/>
                                        </p:tgtEl>
                                        <p:attrNameLst>
                                          <p:attrName>style.visibility</p:attrName>
                                        </p:attrNameLst>
                                      </p:cBhvr>
                                      <p:to>
                                        <p:strVal val="visible"/>
                                      </p:to>
                                    </p:set>
                                    <p:animEffect transition="in" filter="fade">
                                      <p:cBhvr>
                                        <p:cTn id="91" dur="2000"/>
                                        <p:tgtEl>
                                          <p:spTgt spid="71"/>
                                        </p:tgtEl>
                                      </p:cBhvr>
                                    </p:animEffect>
                                  </p:childTnLst>
                                </p:cTn>
                              </p:par>
                              <p:par>
                                <p:cTn id="92" presetID="10" presetClass="entr" presetSubtype="0" fill="hold" nodeType="withEffect">
                                  <p:stCondLst>
                                    <p:cond delay="0"/>
                                  </p:stCondLst>
                                  <p:childTnLst>
                                    <p:set>
                                      <p:cBhvr>
                                        <p:cTn id="93" dur="1" fill="hold">
                                          <p:stCondLst>
                                            <p:cond delay="0"/>
                                          </p:stCondLst>
                                        </p:cTn>
                                        <p:tgtEl>
                                          <p:spTgt spid="57"/>
                                        </p:tgtEl>
                                        <p:attrNameLst>
                                          <p:attrName>style.visibility</p:attrName>
                                        </p:attrNameLst>
                                      </p:cBhvr>
                                      <p:to>
                                        <p:strVal val="visible"/>
                                      </p:to>
                                    </p:set>
                                    <p:animEffect transition="in" filter="fade">
                                      <p:cBhvr>
                                        <p:cTn id="94" dur="2000"/>
                                        <p:tgtEl>
                                          <p:spTgt spid="57"/>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72"/>
                                        </p:tgtEl>
                                        <p:attrNameLst>
                                          <p:attrName>style.visibility</p:attrName>
                                        </p:attrNameLst>
                                      </p:cBhvr>
                                      <p:to>
                                        <p:strVal val="visible"/>
                                      </p:to>
                                    </p:set>
                                    <p:animEffect transition="in" filter="fade">
                                      <p:cBhvr>
                                        <p:cTn id="97" dur="2000"/>
                                        <p:tgtEl>
                                          <p:spTgt spid="72"/>
                                        </p:tgtEl>
                                      </p:cBhvr>
                                    </p:animEffect>
                                  </p:childTnLst>
                                </p:cTn>
                              </p:par>
                              <p:par>
                                <p:cTn id="98" presetID="10" presetClass="entr" presetSubtype="0" fill="hold" nodeType="withEffect">
                                  <p:stCondLst>
                                    <p:cond delay="0"/>
                                  </p:stCondLst>
                                  <p:childTnLst>
                                    <p:set>
                                      <p:cBhvr>
                                        <p:cTn id="99" dur="1" fill="hold">
                                          <p:stCondLst>
                                            <p:cond delay="0"/>
                                          </p:stCondLst>
                                        </p:cTn>
                                        <p:tgtEl>
                                          <p:spTgt spid="58"/>
                                        </p:tgtEl>
                                        <p:attrNameLst>
                                          <p:attrName>style.visibility</p:attrName>
                                        </p:attrNameLst>
                                      </p:cBhvr>
                                      <p:to>
                                        <p:strVal val="visible"/>
                                      </p:to>
                                    </p:set>
                                    <p:animEffect transition="in" filter="fade">
                                      <p:cBhvr>
                                        <p:cTn id="100" dur="2000"/>
                                        <p:tgtEl>
                                          <p:spTgt spid="58"/>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73"/>
                                        </p:tgtEl>
                                        <p:attrNameLst>
                                          <p:attrName>style.visibility</p:attrName>
                                        </p:attrNameLst>
                                      </p:cBhvr>
                                      <p:to>
                                        <p:strVal val="visible"/>
                                      </p:to>
                                    </p:set>
                                    <p:animEffect transition="in" filter="fade">
                                      <p:cBhvr>
                                        <p:cTn id="103" dur="2000"/>
                                        <p:tgtEl>
                                          <p:spTgt spid="73"/>
                                        </p:tgtEl>
                                      </p:cBhvr>
                                    </p:animEffect>
                                  </p:childTnLst>
                                </p:cTn>
                              </p:par>
                              <p:par>
                                <p:cTn id="104" presetID="10" presetClass="entr" presetSubtype="0" fill="hold" nodeType="withEffect">
                                  <p:stCondLst>
                                    <p:cond delay="0"/>
                                  </p:stCondLst>
                                  <p:childTnLst>
                                    <p:set>
                                      <p:cBhvr>
                                        <p:cTn id="105" dur="1" fill="hold">
                                          <p:stCondLst>
                                            <p:cond delay="0"/>
                                          </p:stCondLst>
                                        </p:cTn>
                                        <p:tgtEl>
                                          <p:spTgt spid="59"/>
                                        </p:tgtEl>
                                        <p:attrNameLst>
                                          <p:attrName>style.visibility</p:attrName>
                                        </p:attrNameLst>
                                      </p:cBhvr>
                                      <p:to>
                                        <p:strVal val="visible"/>
                                      </p:to>
                                    </p:set>
                                    <p:animEffect transition="in" filter="fade">
                                      <p:cBhvr>
                                        <p:cTn id="106" dur="2000"/>
                                        <p:tgtEl>
                                          <p:spTgt spid="59"/>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74"/>
                                        </p:tgtEl>
                                        <p:attrNameLst>
                                          <p:attrName>style.visibility</p:attrName>
                                        </p:attrNameLst>
                                      </p:cBhvr>
                                      <p:to>
                                        <p:strVal val="visible"/>
                                      </p:to>
                                    </p:set>
                                    <p:animEffect transition="in" filter="fade">
                                      <p:cBhvr>
                                        <p:cTn id="109" dur="2000"/>
                                        <p:tgtEl>
                                          <p:spTgt spid="74"/>
                                        </p:tgtEl>
                                      </p:cBhvr>
                                    </p:animEffect>
                                  </p:childTnLst>
                                </p:cTn>
                              </p:par>
                              <p:par>
                                <p:cTn id="110" presetID="10" presetClass="entr" presetSubtype="0" fill="hold" nodeType="withEffect">
                                  <p:stCondLst>
                                    <p:cond delay="0"/>
                                  </p:stCondLst>
                                  <p:childTnLst>
                                    <p:set>
                                      <p:cBhvr>
                                        <p:cTn id="111" dur="1" fill="hold">
                                          <p:stCondLst>
                                            <p:cond delay="0"/>
                                          </p:stCondLst>
                                        </p:cTn>
                                        <p:tgtEl>
                                          <p:spTgt spid="60"/>
                                        </p:tgtEl>
                                        <p:attrNameLst>
                                          <p:attrName>style.visibility</p:attrName>
                                        </p:attrNameLst>
                                      </p:cBhvr>
                                      <p:to>
                                        <p:strVal val="visible"/>
                                      </p:to>
                                    </p:set>
                                    <p:animEffect transition="in" filter="fade">
                                      <p:cBhvr>
                                        <p:cTn id="112" dur="2000"/>
                                        <p:tgtEl>
                                          <p:spTgt spid="60"/>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75"/>
                                        </p:tgtEl>
                                        <p:attrNameLst>
                                          <p:attrName>style.visibility</p:attrName>
                                        </p:attrNameLst>
                                      </p:cBhvr>
                                      <p:to>
                                        <p:strVal val="visible"/>
                                      </p:to>
                                    </p:set>
                                    <p:animEffect transition="in" filter="fade">
                                      <p:cBhvr>
                                        <p:cTn id="115" dur="2000"/>
                                        <p:tgtEl>
                                          <p:spTgt spid="75"/>
                                        </p:tgtEl>
                                      </p:cBhvr>
                                    </p:animEffect>
                                  </p:childTnLst>
                                </p:cTn>
                              </p:par>
                            </p:childTnLst>
                          </p:cTn>
                        </p:par>
                        <p:par>
                          <p:cTn id="116" fill="hold">
                            <p:stCondLst>
                              <p:cond delay="4000"/>
                            </p:stCondLst>
                            <p:childTnLst>
                              <p:par>
                                <p:cTn id="117" presetID="53" presetClass="entr" presetSubtype="0" fill="hold" nodeType="afterEffect">
                                  <p:stCondLst>
                                    <p:cond delay="0"/>
                                  </p:stCondLst>
                                  <p:childTnLst>
                                    <p:set>
                                      <p:cBhvr>
                                        <p:cTn id="118" dur="1" fill="hold">
                                          <p:stCondLst>
                                            <p:cond delay="0"/>
                                          </p:stCondLst>
                                        </p:cTn>
                                        <p:tgtEl>
                                          <p:spTgt spid="77"/>
                                        </p:tgtEl>
                                        <p:attrNameLst>
                                          <p:attrName>style.visibility</p:attrName>
                                        </p:attrNameLst>
                                      </p:cBhvr>
                                      <p:to>
                                        <p:strVal val="visible"/>
                                      </p:to>
                                    </p:set>
                                    <p:anim calcmode="lin" valueType="num">
                                      <p:cBhvr>
                                        <p:cTn id="119" dur="1000" fill="hold"/>
                                        <p:tgtEl>
                                          <p:spTgt spid="77"/>
                                        </p:tgtEl>
                                        <p:attrNameLst>
                                          <p:attrName>ppt_w</p:attrName>
                                        </p:attrNameLst>
                                      </p:cBhvr>
                                      <p:tavLst>
                                        <p:tav tm="0">
                                          <p:val>
                                            <p:fltVal val="0"/>
                                          </p:val>
                                        </p:tav>
                                        <p:tav tm="100000">
                                          <p:val>
                                            <p:strVal val="#ppt_w"/>
                                          </p:val>
                                        </p:tav>
                                      </p:tavLst>
                                    </p:anim>
                                    <p:anim calcmode="lin" valueType="num">
                                      <p:cBhvr>
                                        <p:cTn id="120" dur="1000" fill="hold"/>
                                        <p:tgtEl>
                                          <p:spTgt spid="77"/>
                                        </p:tgtEl>
                                        <p:attrNameLst>
                                          <p:attrName>ppt_h</p:attrName>
                                        </p:attrNameLst>
                                      </p:cBhvr>
                                      <p:tavLst>
                                        <p:tav tm="0">
                                          <p:val>
                                            <p:fltVal val="0"/>
                                          </p:val>
                                        </p:tav>
                                        <p:tav tm="100000">
                                          <p:val>
                                            <p:strVal val="#ppt_h"/>
                                          </p:val>
                                        </p:tav>
                                      </p:tavLst>
                                    </p:anim>
                                    <p:animEffect transition="in" filter="fade">
                                      <p:cBhvr>
                                        <p:cTn id="121" dur="1000"/>
                                        <p:tgtEl>
                                          <p:spTgt spid="77"/>
                                        </p:tgtEl>
                                      </p:cBhvr>
                                    </p:animEffect>
                                  </p:childTnLst>
                                </p:cTn>
                              </p:par>
                            </p:childTnLst>
                          </p:cTn>
                        </p:par>
                        <p:par>
                          <p:cTn id="122" fill="hold">
                            <p:stCondLst>
                              <p:cond delay="5000"/>
                            </p:stCondLst>
                            <p:childTnLst>
                              <p:par>
                                <p:cTn id="123" presetID="53" presetClass="entr" presetSubtype="0" fill="hold" nodeType="afterEffect">
                                  <p:stCondLst>
                                    <p:cond delay="0"/>
                                  </p:stCondLst>
                                  <p:childTnLst>
                                    <p:set>
                                      <p:cBhvr>
                                        <p:cTn id="124" dur="1" fill="hold">
                                          <p:stCondLst>
                                            <p:cond delay="0"/>
                                          </p:stCondLst>
                                        </p:cTn>
                                        <p:tgtEl>
                                          <p:spTgt spid="76"/>
                                        </p:tgtEl>
                                        <p:attrNameLst>
                                          <p:attrName>style.visibility</p:attrName>
                                        </p:attrNameLst>
                                      </p:cBhvr>
                                      <p:to>
                                        <p:strVal val="visible"/>
                                      </p:to>
                                    </p:set>
                                    <p:anim calcmode="lin" valueType="num">
                                      <p:cBhvr>
                                        <p:cTn id="125" dur="1000" fill="hold"/>
                                        <p:tgtEl>
                                          <p:spTgt spid="76"/>
                                        </p:tgtEl>
                                        <p:attrNameLst>
                                          <p:attrName>ppt_w</p:attrName>
                                        </p:attrNameLst>
                                      </p:cBhvr>
                                      <p:tavLst>
                                        <p:tav tm="0">
                                          <p:val>
                                            <p:fltVal val="0"/>
                                          </p:val>
                                        </p:tav>
                                        <p:tav tm="100000">
                                          <p:val>
                                            <p:strVal val="#ppt_w"/>
                                          </p:val>
                                        </p:tav>
                                      </p:tavLst>
                                    </p:anim>
                                    <p:anim calcmode="lin" valueType="num">
                                      <p:cBhvr>
                                        <p:cTn id="126" dur="1000" fill="hold"/>
                                        <p:tgtEl>
                                          <p:spTgt spid="76"/>
                                        </p:tgtEl>
                                        <p:attrNameLst>
                                          <p:attrName>ppt_h</p:attrName>
                                        </p:attrNameLst>
                                      </p:cBhvr>
                                      <p:tavLst>
                                        <p:tav tm="0">
                                          <p:val>
                                            <p:fltVal val="0"/>
                                          </p:val>
                                        </p:tav>
                                        <p:tav tm="100000">
                                          <p:val>
                                            <p:strVal val="#ppt_h"/>
                                          </p:val>
                                        </p:tav>
                                      </p:tavLst>
                                    </p:anim>
                                    <p:animEffect transition="in" filter="fade">
                                      <p:cBhvr>
                                        <p:cTn id="127"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61" grpId="0"/>
      <p:bldP spid="62" grpId="0"/>
      <p:bldP spid="63" grpId="0"/>
      <p:bldP spid="64" grpId="0"/>
      <p:bldP spid="65" grpId="0"/>
      <p:bldP spid="66" grpId="0"/>
      <p:bldP spid="67" grpId="0"/>
      <p:bldP spid="68" grpId="0"/>
      <p:bldP spid="69" grpId="0"/>
      <p:bldP spid="70" grpId="0"/>
      <p:bldP spid="71" grpId="0"/>
      <p:bldP spid="72" grpId="0"/>
      <p:bldP spid="73" grpId="0"/>
      <p:bldP spid="74" grpId="0"/>
      <p:bldP spid="75" grpId="0"/>
      <p:bldP spid="38" grpId="0"/>
      <p:bldP spid="39"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ctr" rtl="1">
                        <a:lnSpc>
                          <a:spcPct val="150000"/>
                        </a:lnSpc>
                      </a:pPr>
                      <a:r>
                        <a:rPr lang="ar-SA" sz="1800" b="1" kern="1200" dirty="0" smtClean="0">
                          <a:solidFill>
                            <a:schemeClr val="tx1"/>
                          </a:solidFill>
                          <a:effectLst>
                            <a:outerShdw blurRad="38100" dist="38100" dir="2700000" algn="tl">
                              <a:srgbClr val="000000">
                                <a:alpha val="43137"/>
                              </a:srgbClr>
                            </a:outerShdw>
                          </a:effectLst>
                          <a:latin typeface="+mn-lt"/>
                          <a:ea typeface="+mn-ea"/>
                          <a:cs typeface="+mn-cs"/>
                        </a:rPr>
                        <a:t> </a:t>
                      </a: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(جلسه هشتم)</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نكته‏هاي اجرايي</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1.درارائه‏ی داستان نباید تحریف صورت گیرد.</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2. صحنه‌هاي داستان بايد پرداخت زيبا وجذّابی داشته باشد؛ چون سبک وشیوه‏ی پرداخت مفاهیم واهداف، در جلب توجّه مخاطب، تأثیر به سزایی دارد.</a:t>
                      </a: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a:t>
                      </a:r>
                      <a:endParaRPr lang="en-US" sz="2000" b="1" kern="1200" dirty="0" smtClean="0">
                        <a:solidFill>
                          <a:schemeClr val="tx1"/>
                        </a:solidFill>
                        <a:effectLst>
                          <a:glow rad="139700">
                            <a:schemeClr val="accent2">
                              <a:satMod val="175000"/>
                              <a:alpha val="40000"/>
                            </a:schemeClr>
                          </a:glow>
                        </a:effectLst>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3. طرح و ساختار قصّه به گونه‌اي باشدکه مخاطبان راتاآخرمجذوب وهمراه خود نمايد.</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4. آغاز داستان بايد جذّاب باشد تا مخاطبان، با رغبت، آن را گوش دهند و انگيزه‏ی آن‏ها براي پي‌گيري ادامه‏ی داستان زياد باشد.براي اين هدف، خوب است با حذف مقدمه‌چيني،داستان را از اصل ماجرا شروع كنيم؛ البتّه، شروع با ابهام، بهتر است.</a:t>
                      </a:r>
                      <a:endParaRPr lang="en-US" sz="2000" b="1" kern="1200" dirty="0" smtClean="0">
                        <a:solidFill>
                          <a:schemeClr val="tx1"/>
                        </a:solidFill>
                        <a:latin typeface="+mn-lt"/>
                        <a:ea typeface="+mn-ea"/>
                        <a:cs typeface="B Lotus" pitchFamily="2" charset="-78"/>
                      </a:endParaRPr>
                    </a:p>
                    <a:p>
                      <a:pPr algn="just" rtl="1"/>
                      <a:r>
                        <a:rPr lang="fa-IR" sz="14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400" b="1" kern="1200" dirty="0" smtClean="0">
                          <a:solidFill>
                            <a:schemeClr val="tx1"/>
                          </a:solidFill>
                          <a:latin typeface="+mn-lt"/>
                          <a:ea typeface="+mn-ea"/>
                          <a:cs typeface="B Lotus" pitchFamily="2" charset="-78"/>
                        </a:rPr>
                        <a:t>گاهي ممكن است در داستان، چند صحنه وجود داشته باشد و هرچه صحنه‏ها بيشتر باشند، جذّابيت داستان، بيشتر خواهد بود. هر صحنه، كنشي است در درون يك كشمكش، در زمان و فضايي كم و بيش پيوسته، كه ارزشي را وارد زندگي شخصيّت مي‏كند؛ ارزشي كه تا حدّي مهم و با معنا باشد. ايده‏آل اين است كه هر صحنه يك حادثه‏ی داستاني باشد. در صحنه، بايد تغيير وجود داشته باشد. صحنه‏اي كه در آن تغيير رخ ندهد، ممنوع است.</a:t>
                      </a:r>
                      <a:endParaRPr lang="en-US" sz="1400" b="1" kern="1200" dirty="0" smtClean="0">
                        <a:solidFill>
                          <a:schemeClr val="tx1"/>
                        </a:solidFill>
                        <a:latin typeface="+mn-lt"/>
                        <a:ea typeface="+mn-ea"/>
                        <a:cs typeface="B Lotus" pitchFamily="2" charset="-78"/>
                      </a:endParaRPr>
                    </a:p>
                    <a:p>
                      <a:pPr algn="just" rtl="1"/>
                      <a:r>
                        <a:rPr lang="ar-SA" sz="1400" b="1" kern="1200" dirty="0" smtClean="0">
                          <a:solidFill>
                            <a:schemeClr val="tx1"/>
                          </a:solidFill>
                          <a:latin typeface="+mn-lt"/>
                          <a:ea typeface="+mn-ea"/>
                          <a:cs typeface="B Lotus" pitchFamily="2" charset="-78"/>
                        </a:rPr>
                        <a:t>هرصحنه، از ابتدا تا پايان، بايد به نحوي ساخته شود كه، ارزش مطرح در زندگي شخصيّت، از مثبت به منفي و يا بالعكس سير كند. (داستان، رابرت مك کي، ص26.)</a:t>
                      </a:r>
                      <a:endParaRPr lang="en-US" sz="1400" b="1" kern="1200" dirty="0" smtClean="0">
                        <a:solidFill>
                          <a:schemeClr val="tx1"/>
                        </a:solidFill>
                        <a:latin typeface="+mn-lt"/>
                        <a:ea typeface="+mn-ea"/>
                        <a:cs typeface="B Lotus" pitchFamily="2" charset="-78"/>
                      </a:endParaRPr>
                    </a:p>
                    <a:p>
                      <a:pPr algn="just" rtl="1"/>
                      <a:r>
                        <a:rPr lang="fa-IR" sz="14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400" b="1" kern="1200" dirty="0" smtClean="0">
                          <a:solidFill>
                            <a:schemeClr val="tx1"/>
                          </a:solidFill>
                          <a:latin typeface="+mn-lt"/>
                          <a:ea typeface="+mn-ea"/>
                          <a:cs typeface="B Lotus" pitchFamily="2" charset="-78"/>
                        </a:rPr>
                        <a:t>ساختار، منتخبي است از حوادث زندگي شخصيّت‏ها كه در نظمي بامعنا قرار ‌گرفته‌اند تا عواطف خاصّي را بر انگيزانند و نگاه خاصّي را به زندگي بيان كنند. (داستان، رابرت مك کي، ص24).</a:t>
                      </a:r>
                      <a:endParaRPr lang="fa-IR" sz="1600" b="1"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هشتم / قالب داستان</a:t>
            </a:r>
          </a:p>
        </p:txBody>
      </p:sp>
      <p:sp>
        <p:nvSpPr>
          <p:cNvPr id="48" name="Rounded Rectangle 47">
            <a:hlinkClick r:id="rId9" action="ppaction://hlinksldjump">
              <a:snd r:embed="rId5" name="thbad.wav"/>
            </a:hlinkClick>
            <a:hlinkHover r:id="" action="ppaction://noaction">
              <a:snd r:embed="rId6" name="0.wav"/>
            </a:hlinkHover>
          </p:cNvPr>
          <p:cNvSpPr/>
          <p:nvPr/>
        </p:nvSpPr>
        <p:spPr>
          <a:xfrm>
            <a:off x="3286116"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51" name="Rounded Rectangle 50">
            <a:hlinkClick r:id="rId10" action="ppaction://hlinksldjump">
              <a:snd r:embed="rId5" name="thbad.wav"/>
            </a:hlinkClick>
            <a:hlinkHover r:id="" action="ppaction://noaction">
              <a:snd r:embed="rId6" name="0.wav"/>
            </a:hlinkHover>
          </p:cNvPr>
          <p:cNvSpPr/>
          <p:nvPr/>
        </p:nvSpPr>
        <p:spPr>
          <a:xfrm>
            <a:off x="2857488"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52" name="Rounded Rectangle 51">
            <a:hlinkClick r:id="rId11" action="ppaction://hlinksldjump">
              <a:snd r:embed="rId5" name="thbad.wav"/>
            </a:hlinkClick>
            <a:hlinkHover r:id="" action="ppaction://noaction">
              <a:snd r:embed="rId6" name="0.wav"/>
            </a:hlinkHover>
          </p:cNvPr>
          <p:cNvSpPr/>
          <p:nvPr/>
        </p:nvSpPr>
        <p:spPr>
          <a:xfrm>
            <a:off x="2428860"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53" name="Rounded Rectangle 52">
            <a:hlinkClick r:id="rId12" action="ppaction://hlinksldjump">
              <a:snd r:embed="rId5" name="thbad.wav"/>
            </a:hlinkClick>
            <a:hlinkHover r:id="" action="ppaction://noaction">
              <a:snd r:embed="rId6" name="0.wav"/>
            </a:hlinkHover>
          </p:cNvPr>
          <p:cNvSpPr/>
          <p:nvPr/>
        </p:nvSpPr>
        <p:spPr>
          <a:xfrm>
            <a:off x="2000232"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54" name="Rounded Rectangle 53">
            <a:hlinkClick r:id="rId13" action="ppaction://hlinksldjump">
              <a:snd r:embed="rId5" name="thbad.wav"/>
            </a:hlinkClick>
            <a:hlinkHover r:id="" action="ppaction://noaction">
              <a:snd r:embed="rId6" name="0.wav"/>
            </a:hlinkHover>
          </p:cNvPr>
          <p:cNvSpPr/>
          <p:nvPr/>
        </p:nvSpPr>
        <p:spPr>
          <a:xfrm>
            <a:off x="1571604"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55" name="Rounded Rectangle 54">
            <a:hlinkClick r:id="rId14" action="ppaction://hlinksldjump">
              <a:snd r:embed="rId5" name="thbad.wav"/>
            </a:hlinkClick>
            <a:hlinkHover r:id="" action="ppaction://noaction">
              <a:snd r:embed="rId6" name="0.wav"/>
            </a:hlinkHover>
          </p:cNvPr>
          <p:cNvSpPr/>
          <p:nvPr/>
        </p:nvSpPr>
        <p:spPr>
          <a:xfrm>
            <a:off x="1142976"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56" name="Rounded Rectangle 55">
            <a:hlinkClick r:id="rId15" action="ppaction://hlinksldjump">
              <a:snd r:embed="rId5" name="thbad.wav"/>
            </a:hlinkClick>
            <a:hlinkHover r:id="" action="ppaction://noaction">
              <a:snd r:embed="rId6" name="0.wav"/>
            </a:hlinkHover>
          </p:cNvPr>
          <p:cNvSpPr/>
          <p:nvPr/>
        </p:nvSpPr>
        <p:spPr>
          <a:xfrm>
            <a:off x="714348"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57" name="Rounded Rectangle 56">
            <a:hlinkClick r:id="rId16" action="ppaction://hlinksldjump">
              <a:snd r:embed="rId5" name="thbad.wav"/>
            </a:hlinkClick>
            <a:hlinkHover r:id="" action="ppaction://noaction">
              <a:snd r:embed="rId6" name="0.wav"/>
            </a:hlinkHover>
          </p:cNvPr>
          <p:cNvSpPr/>
          <p:nvPr/>
        </p:nvSpPr>
        <p:spPr>
          <a:xfrm>
            <a:off x="285720"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1000" fill="hold"/>
                                        <p:tgtEl>
                                          <p:spTgt spid="48"/>
                                        </p:tgtEl>
                                        <p:attrNameLst>
                                          <p:attrName>ppt_x</p:attrName>
                                        </p:attrNameLst>
                                      </p:cBhvr>
                                      <p:tavLst>
                                        <p:tav tm="0">
                                          <p:val>
                                            <p:strVal val="0-#ppt_w/2"/>
                                          </p:val>
                                        </p:tav>
                                        <p:tav tm="100000">
                                          <p:val>
                                            <p:strVal val="#ppt_x"/>
                                          </p:val>
                                        </p:tav>
                                      </p:tavLst>
                                    </p:anim>
                                    <p:anim calcmode="lin" valueType="num">
                                      <p:cBhvr additive="base">
                                        <p:cTn id="32" dur="1000" fill="hold"/>
                                        <p:tgtEl>
                                          <p:spTgt spid="4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51"/>
                                        </p:tgtEl>
                                        <p:attrNameLst>
                                          <p:attrName>style.visibility</p:attrName>
                                        </p:attrNameLst>
                                      </p:cBhvr>
                                      <p:to>
                                        <p:strVal val="visible"/>
                                      </p:to>
                                    </p:set>
                                    <p:anim calcmode="lin" valueType="num">
                                      <p:cBhvr additive="base">
                                        <p:cTn id="35" dur="1000" fill="hold"/>
                                        <p:tgtEl>
                                          <p:spTgt spid="51"/>
                                        </p:tgtEl>
                                        <p:attrNameLst>
                                          <p:attrName>ppt_x</p:attrName>
                                        </p:attrNameLst>
                                      </p:cBhvr>
                                      <p:tavLst>
                                        <p:tav tm="0">
                                          <p:val>
                                            <p:strVal val="0-#ppt_w/2"/>
                                          </p:val>
                                        </p:tav>
                                        <p:tav tm="100000">
                                          <p:val>
                                            <p:strVal val="#ppt_x"/>
                                          </p:val>
                                        </p:tav>
                                      </p:tavLst>
                                    </p:anim>
                                    <p:anim calcmode="lin" valueType="num">
                                      <p:cBhvr additive="base">
                                        <p:cTn id="36" dur="1000" fill="hold"/>
                                        <p:tgtEl>
                                          <p:spTgt spid="51"/>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52"/>
                                        </p:tgtEl>
                                        <p:attrNameLst>
                                          <p:attrName>style.visibility</p:attrName>
                                        </p:attrNameLst>
                                      </p:cBhvr>
                                      <p:to>
                                        <p:strVal val="visible"/>
                                      </p:to>
                                    </p:set>
                                    <p:anim calcmode="lin" valueType="num">
                                      <p:cBhvr additive="base">
                                        <p:cTn id="39" dur="1000" fill="hold"/>
                                        <p:tgtEl>
                                          <p:spTgt spid="52"/>
                                        </p:tgtEl>
                                        <p:attrNameLst>
                                          <p:attrName>ppt_x</p:attrName>
                                        </p:attrNameLst>
                                      </p:cBhvr>
                                      <p:tavLst>
                                        <p:tav tm="0">
                                          <p:val>
                                            <p:strVal val="0-#ppt_w/2"/>
                                          </p:val>
                                        </p:tav>
                                        <p:tav tm="100000">
                                          <p:val>
                                            <p:strVal val="#ppt_x"/>
                                          </p:val>
                                        </p:tav>
                                      </p:tavLst>
                                    </p:anim>
                                    <p:anim calcmode="lin" valueType="num">
                                      <p:cBhvr additive="base">
                                        <p:cTn id="40" dur="1000" fill="hold"/>
                                        <p:tgtEl>
                                          <p:spTgt spid="52"/>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53"/>
                                        </p:tgtEl>
                                        <p:attrNameLst>
                                          <p:attrName>style.visibility</p:attrName>
                                        </p:attrNameLst>
                                      </p:cBhvr>
                                      <p:to>
                                        <p:strVal val="visible"/>
                                      </p:to>
                                    </p:set>
                                    <p:anim calcmode="lin" valueType="num">
                                      <p:cBhvr additive="base">
                                        <p:cTn id="43" dur="1000" fill="hold"/>
                                        <p:tgtEl>
                                          <p:spTgt spid="53"/>
                                        </p:tgtEl>
                                        <p:attrNameLst>
                                          <p:attrName>ppt_x</p:attrName>
                                        </p:attrNameLst>
                                      </p:cBhvr>
                                      <p:tavLst>
                                        <p:tav tm="0">
                                          <p:val>
                                            <p:strVal val="0-#ppt_w/2"/>
                                          </p:val>
                                        </p:tav>
                                        <p:tav tm="100000">
                                          <p:val>
                                            <p:strVal val="#ppt_x"/>
                                          </p:val>
                                        </p:tav>
                                      </p:tavLst>
                                    </p:anim>
                                    <p:anim calcmode="lin" valueType="num">
                                      <p:cBhvr additive="base">
                                        <p:cTn id="44" dur="1000" fill="hold"/>
                                        <p:tgtEl>
                                          <p:spTgt spid="53"/>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54"/>
                                        </p:tgtEl>
                                        <p:attrNameLst>
                                          <p:attrName>style.visibility</p:attrName>
                                        </p:attrNameLst>
                                      </p:cBhvr>
                                      <p:to>
                                        <p:strVal val="visible"/>
                                      </p:to>
                                    </p:set>
                                    <p:anim calcmode="lin" valueType="num">
                                      <p:cBhvr additive="base">
                                        <p:cTn id="47" dur="1000" fill="hold"/>
                                        <p:tgtEl>
                                          <p:spTgt spid="54"/>
                                        </p:tgtEl>
                                        <p:attrNameLst>
                                          <p:attrName>ppt_x</p:attrName>
                                        </p:attrNameLst>
                                      </p:cBhvr>
                                      <p:tavLst>
                                        <p:tav tm="0">
                                          <p:val>
                                            <p:strVal val="0-#ppt_w/2"/>
                                          </p:val>
                                        </p:tav>
                                        <p:tav tm="100000">
                                          <p:val>
                                            <p:strVal val="#ppt_x"/>
                                          </p:val>
                                        </p:tav>
                                      </p:tavLst>
                                    </p:anim>
                                    <p:anim calcmode="lin" valueType="num">
                                      <p:cBhvr additive="base">
                                        <p:cTn id="48" dur="1000" fill="hold"/>
                                        <p:tgtEl>
                                          <p:spTgt spid="54"/>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55"/>
                                        </p:tgtEl>
                                        <p:attrNameLst>
                                          <p:attrName>style.visibility</p:attrName>
                                        </p:attrNameLst>
                                      </p:cBhvr>
                                      <p:to>
                                        <p:strVal val="visible"/>
                                      </p:to>
                                    </p:set>
                                    <p:anim calcmode="lin" valueType="num">
                                      <p:cBhvr additive="base">
                                        <p:cTn id="51" dur="1000" fill="hold"/>
                                        <p:tgtEl>
                                          <p:spTgt spid="55"/>
                                        </p:tgtEl>
                                        <p:attrNameLst>
                                          <p:attrName>ppt_x</p:attrName>
                                        </p:attrNameLst>
                                      </p:cBhvr>
                                      <p:tavLst>
                                        <p:tav tm="0">
                                          <p:val>
                                            <p:strVal val="0-#ppt_w/2"/>
                                          </p:val>
                                        </p:tav>
                                        <p:tav tm="100000">
                                          <p:val>
                                            <p:strVal val="#ppt_x"/>
                                          </p:val>
                                        </p:tav>
                                      </p:tavLst>
                                    </p:anim>
                                    <p:anim calcmode="lin" valueType="num">
                                      <p:cBhvr additive="base">
                                        <p:cTn id="52" dur="1000" fill="hold"/>
                                        <p:tgtEl>
                                          <p:spTgt spid="55"/>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56"/>
                                        </p:tgtEl>
                                        <p:attrNameLst>
                                          <p:attrName>style.visibility</p:attrName>
                                        </p:attrNameLst>
                                      </p:cBhvr>
                                      <p:to>
                                        <p:strVal val="visible"/>
                                      </p:to>
                                    </p:set>
                                    <p:anim calcmode="lin" valueType="num">
                                      <p:cBhvr additive="base">
                                        <p:cTn id="55" dur="1000" fill="hold"/>
                                        <p:tgtEl>
                                          <p:spTgt spid="56"/>
                                        </p:tgtEl>
                                        <p:attrNameLst>
                                          <p:attrName>ppt_x</p:attrName>
                                        </p:attrNameLst>
                                      </p:cBhvr>
                                      <p:tavLst>
                                        <p:tav tm="0">
                                          <p:val>
                                            <p:strVal val="0-#ppt_w/2"/>
                                          </p:val>
                                        </p:tav>
                                        <p:tav tm="100000">
                                          <p:val>
                                            <p:strVal val="#ppt_x"/>
                                          </p:val>
                                        </p:tav>
                                      </p:tavLst>
                                    </p:anim>
                                    <p:anim calcmode="lin" valueType="num">
                                      <p:cBhvr additive="base">
                                        <p:cTn id="56" dur="1000" fill="hold"/>
                                        <p:tgtEl>
                                          <p:spTgt spid="56"/>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57"/>
                                        </p:tgtEl>
                                        <p:attrNameLst>
                                          <p:attrName>style.visibility</p:attrName>
                                        </p:attrNameLst>
                                      </p:cBhvr>
                                      <p:to>
                                        <p:strVal val="visible"/>
                                      </p:to>
                                    </p:set>
                                    <p:anim calcmode="lin" valueType="num">
                                      <p:cBhvr additive="base">
                                        <p:cTn id="59" dur="1000" fill="hold"/>
                                        <p:tgtEl>
                                          <p:spTgt spid="57"/>
                                        </p:tgtEl>
                                        <p:attrNameLst>
                                          <p:attrName>ppt_x</p:attrName>
                                        </p:attrNameLst>
                                      </p:cBhvr>
                                      <p:tavLst>
                                        <p:tav tm="0">
                                          <p:val>
                                            <p:strVal val="0-#ppt_w/2"/>
                                          </p:val>
                                        </p:tav>
                                        <p:tav tm="100000">
                                          <p:val>
                                            <p:strVal val="#ppt_x"/>
                                          </p:val>
                                        </p:tav>
                                      </p:tavLst>
                                    </p:anim>
                                    <p:anim calcmode="lin" valueType="num">
                                      <p:cBhvr additive="base">
                                        <p:cTn id="60" dur="1000" fill="hold"/>
                                        <p:tgtEl>
                                          <p:spTgt spid="57"/>
                                        </p:tgtEl>
                                        <p:attrNameLst>
                                          <p:attrName>ppt_y</p:attrName>
                                        </p:attrNameLst>
                                      </p:cBhvr>
                                      <p:tavLst>
                                        <p:tav tm="0">
                                          <p:val>
                                            <p:strVal val="#ppt_y"/>
                                          </p:val>
                                        </p:tav>
                                        <p:tav tm="100000">
                                          <p:val>
                                            <p:strVal val="#ppt_y"/>
                                          </p:val>
                                        </p:tav>
                                      </p:tavLst>
                                    </p:anim>
                                  </p:childTnLst>
                                </p:cTn>
                              </p:par>
                            </p:childTnLst>
                          </p:cTn>
                        </p:par>
                        <p:par>
                          <p:cTn id="61" fill="hold">
                            <p:stCondLst>
                              <p:cond delay="2000"/>
                            </p:stCondLst>
                            <p:childTnLst>
                              <p:par>
                                <p:cTn id="62" presetID="10" presetClass="entr" presetSubtype="0" fill="hold" nodeType="afterEffect">
                                  <p:stCondLst>
                                    <p:cond delay="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48" grpId="0" animBg="1"/>
      <p:bldP spid="51" grpId="0" animBg="1"/>
      <p:bldP spid="52" grpId="0" animBg="1"/>
      <p:bldP spid="53" grpId="0" animBg="1"/>
      <p:bldP spid="54" grpId="0" animBg="1"/>
      <p:bldP spid="55" grpId="0" animBg="1"/>
      <p:bldP spid="56" grpId="0" animBg="1"/>
      <p:bldP spid="57"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5.كودكان قصّه‌هاي تكراري را دوست دارند و به حرف‏هایی كه با آب وتاب گفته شود،توجّه مي‌کنند.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6.گره‏ها كاربردي و با نياز و سنّ مخاطب متناسب باشد.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ج)در بیان داستان، حسّ زيباگرايي مخاطب، در نظر گرفته شود و از جملات زيبا و ادبي بيشتر استفاده گردد.</a:t>
                      </a:r>
                      <a:endParaRPr lang="en-US" sz="2200" b="1" kern="1200" dirty="0" smtClean="0">
                        <a:solidFill>
                          <a:schemeClr val="tx1"/>
                        </a:solidFill>
                        <a:latin typeface="+mn-lt"/>
                        <a:ea typeface="+mn-ea"/>
                        <a:cs typeface="B Lotus" pitchFamily="2" charset="-78"/>
                      </a:endParaRPr>
                    </a:p>
                    <a:p>
                      <a:pPr lvl="1" algn="just" rtl="1">
                        <a:lnSpc>
                          <a:spcPct val="150000"/>
                        </a:lnSpc>
                      </a:pPr>
                      <a:r>
                        <a:rPr lang="fa-IR" sz="2200" b="1" kern="1200" dirty="0" smtClean="0">
                          <a:solidFill>
                            <a:schemeClr val="tx1"/>
                          </a:solidFill>
                          <a:latin typeface="+mn-lt"/>
                          <a:ea typeface="+mn-ea"/>
                          <a:cs typeface="B Lotus" pitchFamily="2" charset="-78"/>
                        </a:rPr>
                        <a:t>7.مربّی می‌تواند، در نوع تلفیق حوادث وصحنه‌ها،هنرنمایی وظریف کاری کند.صحنه‏ای را حذف و صحنه‌ای را بزرگ‏تر نماید،یا بخشی از ماجرا را در انزوا قرار دهد وبه واقعه وصحنه‌ای دیگر،نورافکن بتاباند وبرجسته‌اش سازد.</a:t>
                      </a:r>
                      <a:r>
                        <a:rPr lang="fa-IR" sz="2400" b="1" kern="1200" dirty="0" smtClean="0">
                          <a:solidFill>
                            <a:schemeClr val="tx1"/>
                          </a:solidFill>
                          <a:effectLst>
                            <a:glow rad="139700">
                              <a:schemeClr val="accent2">
                                <a:satMod val="175000"/>
                                <a:alpha val="40000"/>
                              </a:schemeClr>
                            </a:glow>
                          </a:effectLst>
                          <a:latin typeface="+mn-lt"/>
                          <a:ea typeface="+mn-ea"/>
                          <a:cs typeface="B Lotus" pitchFamily="2" charset="-78"/>
                        </a:rPr>
                        <a:t> *</a:t>
                      </a:r>
                    </a:p>
                    <a:p>
                      <a:pPr lvl="1" algn="just" rtl="1">
                        <a:lnSpc>
                          <a:spcPct val="150000"/>
                        </a:lnSpc>
                      </a:pPr>
                      <a:endParaRPr lang="en-US" sz="2200" b="1" kern="1200" dirty="0" smtClean="0">
                        <a:solidFill>
                          <a:schemeClr val="tx1"/>
                        </a:solidFill>
                        <a:latin typeface="+mn-lt"/>
                        <a:ea typeface="+mn-ea"/>
                        <a:cs typeface="B Lotus" pitchFamily="2" charset="-78"/>
                      </a:endParaRPr>
                    </a:p>
                    <a:p>
                      <a:pPr algn="just" rtl="1">
                        <a:lnSpc>
                          <a:spcPct val="150000"/>
                        </a:lnSpc>
                      </a:pP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2000" b="0" kern="1200" dirty="0" smtClean="0">
                          <a:solidFill>
                            <a:schemeClr val="tx1"/>
                          </a:solidFill>
                          <a:latin typeface="+mn-lt"/>
                          <a:ea typeface="+mn-ea"/>
                          <a:cs typeface="B Lotus" pitchFamily="2" charset="-78"/>
                        </a:rPr>
                        <a:t>هنر در قلمرو مکتب، ص233.</a:t>
                      </a:r>
                      <a:endParaRPr lang="en-US" sz="20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هشتم / قالب داستان</a:t>
            </a:r>
          </a:p>
        </p:txBody>
      </p:sp>
      <p:sp>
        <p:nvSpPr>
          <p:cNvPr id="17" name="Rounded Rectangle 16">
            <a:hlinkClick r:id="rId9" action="ppaction://hlinksldjump">
              <a:snd r:embed="rId5" name="thbad.wav"/>
            </a:hlinkClick>
            <a:hlinkHover r:id="" action="ppaction://noaction">
              <a:snd r:embed="rId6" name="0.wav"/>
            </a:hlinkHover>
          </p:cNvPr>
          <p:cNvSpPr/>
          <p:nvPr/>
        </p:nvSpPr>
        <p:spPr>
          <a:xfrm>
            <a:off x="3286116"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0" action="ppaction://hlinksldjump">
              <a:snd r:embed="rId5" name="thbad.wav"/>
            </a:hlinkClick>
            <a:hlinkHover r:id="" action="ppaction://noaction">
              <a:snd r:embed="rId6" name="0.wav"/>
            </a:hlinkHover>
          </p:cNvPr>
          <p:cNvSpPr/>
          <p:nvPr/>
        </p:nvSpPr>
        <p:spPr>
          <a:xfrm>
            <a:off x="2857488"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9" name="Rounded Rectangle 18">
            <a:hlinkClick r:id="rId11" action="ppaction://hlinksldjump">
              <a:snd r:embed="rId5" name="thbad.wav"/>
            </a:hlinkClick>
            <a:hlinkHover r:id="" action="ppaction://noaction">
              <a:snd r:embed="rId6" name="0.wav"/>
            </a:hlinkHover>
          </p:cNvPr>
          <p:cNvSpPr/>
          <p:nvPr/>
        </p:nvSpPr>
        <p:spPr>
          <a:xfrm>
            <a:off x="2428860"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20" name="Rounded Rectangle 19">
            <a:hlinkClick r:id="rId12" action="ppaction://hlinksldjump">
              <a:snd r:embed="rId5" name="thbad.wav"/>
            </a:hlinkClick>
            <a:hlinkHover r:id="" action="ppaction://noaction">
              <a:snd r:embed="rId6" name="0.wav"/>
            </a:hlinkHover>
          </p:cNvPr>
          <p:cNvSpPr/>
          <p:nvPr/>
        </p:nvSpPr>
        <p:spPr>
          <a:xfrm>
            <a:off x="2000232"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22" name="Rounded Rectangle 21">
            <a:hlinkClick r:id="rId13" action="ppaction://hlinksldjump">
              <a:snd r:embed="rId5" name="thbad.wav"/>
            </a:hlinkClick>
            <a:hlinkHover r:id="" action="ppaction://noaction">
              <a:snd r:embed="rId6" name="0.wav"/>
            </a:hlinkHover>
          </p:cNvPr>
          <p:cNvSpPr/>
          <p:nvPr/>
        </p:nvSpPr>
        <p:spPr>
          <a:xfrm>
            <a:off x="1571604"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23" name="Rounded Rectangle 22">
            <a:hlinkClick r:id="rId14" action="ppaction://hlinksldjump">
              <a:snd r:embed="rId5" name="thbad.wav"/>
            </a:hlinkClick>
            <a:hlinkHover r:id="" action="ppaction://noaction">
              <a:snd r:embed="rId6" name="0.wav"/>
            </a:hlinkHover>
          </p:cNvPr>
          <p:cNvSpPr/>
          <p:nvPr/>
        </p:nvSpPr>
        <p:spPr>
          <a:xfrm>
            <a:off x="1142976"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24" name="Rounded Rectangle 23">
            <a:hlinkClick r:id="rId15" action="ppaction://hlinksldjump">
              <a:snd r:embed="rId5" name="thbad.wav"/>
            </a:hlinkClick>
            <a:hlinkHover r:id="" action="ppaction://noaction">
              <a:snd r:embed="rId6" name="0.wav"/>
            </a:hlinkHover>
          </p:cNvPr>
          <p:cNvSpPr/>
          <p:nvPr/>
        </p:nvSpPr>
        <p:spPr>
          <a:xfrm>
            <a:off x="714348"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25" name="Rounded Rectangle 24">
            <a:hlinkClick r:id="rId16" action="ppaction://hlinksldjump">
              <a:snd r:embed="rId5" name="thbad.wav"/>
            </a:hlinkClick>
            <a:hlinkHover r:id="" action="ppaction://noaction">
              <a:snd r:embed="rId6" name="0.wav"/>
            </a:hlinkHover>
          </p:cNvPr>
          <p:cNvSpPr/>
          <p:nvPr/>
        </p:nvSpPr>
        <p:spPr>
          <a:xfrm>
            <a:off x="285720"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0-#ppt_w/2"/>
                                          </p:val>
                                        </p:tav>
                                        <p:tav tm="100000">
                                          <p:val>
                                            <p:strVal val="#ppt_x"/>
                                          </p:val>
                                        </p:tav>
                                      </p:tavLst>
                                    </p:anim>
                                    <p:anim calcmode="lin" valueType="num">
                                      <p:cBhvr additive="base">
                                        <p:cTn id="32" dur="1000" fill="hold"/>
                                        <p:tgtEl>
                                          <p:spTgt spid="17"/>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0-#ppt_w/2"/>
                                          </p:val>
                                        </p:tav>
                                        <p:tav tm="100000">
                                          <p:val>
                                            <p:strVal val="#ppt_x"/>
                                          </p:val>
                                        </p:tav>
                                      </p:tavLst>
                                    </p:anim>
                                    <p:anim calcmode="lin" valueType="num">
                                      <p:cBhvr additive="base">
                                        <p:cTn id="36" dur="1000" fill="hold"/>
                                        <p:tgtEl>
                                          <p:spTgt spid="18"/>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1000" fill="hold"/>
                                        <p:tgtEl>
                                          <p:spTgt spid="19"/>
                                        </p:tgtEl>
                                        <p:attrNameLst>
                                          <p:attrName>ppt_x</p:attrName>
                                        </p:attrNameLst>
                                      </p:cBhvr>
                                      <p:tavLst>
                                        <p:tav tm="0">
                                          <p:val>
                                            <p:strVal val="0-#ppt_w/2"/>
                                          </p:val>
                                        </p:tav>
                                        <p:tav tm="100000">
                                          <p:val>
                                            <p:strVal val="#ppt_x"/>
                                          </p:val>
                                        </p:tav>
                                      </p:tavLst>
                                    </p:anim>
                                    <p:anim calcmode="lin" valueType="num">
                                      <p:cBhvr additive="base">
                                        <p:cTn id="40" dur="1000" fill="hold"/>
                                        <p:tgtEl>
                                          <p:spTgt spid="19"/>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1000" fill="hold"/>
                                        <p:tgtEl>
                                          <p:spTgt spid="20"/>
                                        </p:tgtEl>
                                        <p:attrNameLst>
                                          <p:attrName>ppt_x</p:attrName>
                                        </p:attrNameLst>
                                      </p:cBhvr>
                                      <p:tavLst>
                                        <p:tav tm="0">
                                          <p:val>
                                            <p:strVal val="0-#ppt_w/2"/>
                                          </p:val>
                                        </p:tav>
                                        <p:tav tm="100000">
                                          <p:val>
                                            <p:strVal val="#ppt_x"/>
                                          </p:val>
                                        </p:tav>
                                      </p:tavLst>
                                    </p:anim>
                                    <p:anim calcmode="lin" valueType="num">
                                      <p:cBhvr additive="base">
                                        <p:cTn id="44" dur="1000" fill="hold"/>
                                        <p:tgtEl>
                                          <p:spTgt spid="20"/>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22"/>
                                        </p:tgtEl>
                                        <p:attrNameLst>
                                          <p:attrName>style.visibility</p:attrName>
                                        </p:attrNameLst>
                                      </p:cBhvr>
                                      <p:to>
                                        <p:strVal val="visible"/>
                                      </p:to>
                                    </p:set>
                                    <p:anim calcmode="lin" valueType="num">
                                      <p:cBhvr additive="base">
                                        <p:cTn id="47" dur="1000" fill="hold"/>
                                        <p:tgtEl>
                                          <p:spTgt spid="22"/>
                                        </p:tgtEl>
                                        <p:attrNameLst>
                                          <p:attrName>ppt_x</p:attrName>
                                        </p:attrNameLst>
                                      </p:cBhvr>
                                      <p:tavLst>
                                        <p:tav tm="0">
                                          <p:val>
                                            <p:strVal val="0-#ppt_w/2"/>
                                          </p:val>
                                        </p:tav>
                                        <p:tav tm="100000">
                                          <p:val>
                                            <p:strVal val="#ppt_x"/>
                                          </p:val>
                                        </p:tav>
                                      </p:tavLst>
                                    </p:anim>
                                    <p:anim calcmode="lin" valueType="num">
                                      <p:cBhvr additive="base">
                                        <p:cTn id="48" dur="1000" fill="hold"/>
                                        <p:tgtEl>
                                          <p:spTgt spid="2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1000" fill="hold"/>
                                        <p:tgtEl>
                                          <p:spTgt spid="23"/>
                                        </p:tgtEl>
                                        <p:attrNameLst>
                                          <p:attrName>ppt_x</p:attrName>
                                        </p:attrNameLst>
                                      </p:cBhvr>
                                      <p:tavLst>
                                        <p:tav tm="0">
                                          <p:val>
                                            <p:strVal val="0-#ppt_w/2"/>
                                          </p:val>
                                        </p:tav>
                                        <p:tav tm="100000">
                                          <p:val>
                                            <p:strVal val="#ppt_x"/>
                                          </p:val>
                                        </p:tav>
                                      </p:tavLst>
                                    </p:anim>
                                    <p:anim calcmode="lin" valueType="num">
                                      <p:cBhvr additive="base">
                                        <p:cTn id="52" dur="1000" fill="hold"/>
                                        <p:tgtEl>
                                          <p:spTgt spid="2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24"/>
                                        </p:tgtEl>
                                        <p:attrNameLst>
                                          <p:attrName>style.visibility</p:attrName>
                                        </p:attrNameLst>
                                      </p:cBhvr>
                                      <p:to>
                                        <p:strVal val="visible"/>
                                      </p:to>
                                    </p:set>
                                    <p:anim calcmode="lin" valueType="num">
                                      <p:cBhvr additive="base">
                                        <p:cTn id="55" dur="1000" fill="hold"/>
                                        <p:tgtEl>
                                          <p:spTgt spid="24"/>
                                        </p:tgtEl>
                                        <p:attrNameLst>
                                          <p:attrName>ppt_x</p:attrName>
                                        </p:attrNameLst>
                                      </p:cBhvr>
                                      <p:tavLst>
                                        <p:tav tm="0">
                                          <p:val>
                                            <p:strVal val="0-#ppt_w/2"/>
                                          </p:val>
                                        </p:tav>
                                        <p:tav tm="100000">
                                          <p:val>
                                            <p:strVal val="#ppt_x"/>
                                          </p:val>
                                        </p:tav>
                                      </p:tavLst>
                                    </p:anim>
                                    <p:anim calcmode="lin" valueType="num">
                                      <p:cBhvr additive="base">
                                        <p:cTn id="56" dur="1000" fill="hold"/>
                                        <p:tgtEl>
                                          <p:spTgt spid="2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cBhvr additive="base">
                                        <p:cTn id="59" dur="1000" fill="hold"/>
                                        <p:tgtEl>
                                          <p:spTgt spid="25"/>
                                        </p:tgtEl>
                                        <p:attrNameLst>
                                          <p:attrName>ppt_x</p:attrName>
                                        </p:attrNameLst>
                                      </p:cBhvr>
                                      <p:tavLst>
                                        <p:tav tm="0">
                                          <p:val>
                                            <p:strVal val="0-#ppt_w/2"/>
                                          </p:val>
                                        </p:tav>
                                        <p:tav tm="100000">
                                          <p:val>
                                            <p:strVal val="#ppt_x"/>
                                          </p:val>
                                        </p:tav>
                                      </p:tavLst>
                                    </p:anim>
                                    <p:anim calcmode="lin" valueType="num">
                                      <p:cBhvr additive="base">
                                        <p:cTn id="60" dur="1000" fill="hold"/>
                                        <p:tgtEl>
                                          <p:spTgt spid="25"/>
                                        </p:tgtEl>
                                        <p:attrNameLst>
                                          <p:attrName>ppt_y</p:attrName>
                                        </p:attrNameLst>
                                      </p:cBhvr>
                                      <p:tavLst>
                                        <p:tav tm="0">
                                          <p:val>
                                            <p:strVal val="#ppt_y"/>
                                          </p:val>
                                        </p:tav>
                                        <p:tav tm="100000">
                                          <p:val>
                                            <p:strVal val="#ppt_y"/>
                                          </p:val>
                                        </p:tav>
                                      </p:tavLst>
                                    </p:anim>
                                  </p:childTnLst>
                                </p:cTn>
                              </p:par>
                            </p:childTnLst>
                          </p:cTn>
                        </p:par>
                        <p:par>
                          <p:cTn id="61" fill="hold">
                            <p:stCondLst>
                              <p:cond delay="2000"/>
                            </p:stCondLst>
                            <p:childTnLst>
                              <p:par>
                                <p:cTn id="62" presetID="10" presetClass="entr" presetSubtype="0" fill="hold" nodeType="afterEffect">
                                  <p:stCondLst>
                                    <p:cond delay="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7" grpId="0" animBg="1"/>
      <p:bldP spid="18" grpId="0" animBg="1"/>
      <p:bldP spid="19" grpId="0" animBg="1"/>
      <p:bldP spid="20" grpId="0" animBg="1"/>
      <p:bldP spid="22" grpId="0" animBg="1"/>
      <p:bldP spid="23" grpId="0" animBg="1"/>
      <p:bldP spid="24" grpId="0" animBg="1"/>
      <p:bldP spid="25"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نمونه‏ها</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مقطع ابتدايي</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ar-SA" sz="2200" b="1" kern="1200" dirty="0" smtClean="0">
                          <a:solidFill>
                            <a:schemeClr val="tx1"/>
                          </a:solidFill>
                          <a:latin typeface="+mn-lt"/>
                          <a:ea typeface="+mn-ea"/>
                          <a:cs typeface="B Lotus" pitchFamily="2" charset="-78"/>
                        </a:rPr>
                        <a:t>  -«دوستي خاله خرسه»</a:t>
                      </a:r>
                      <a:endParaRPr lang="en-US" sz="2200" b="1" kern="1200" dirty="0" smtClean="0">
                        <a:solidFill>
                          <a:schemeClr val="tx1"/>
                        </a:solidFill>
                        <a:latin typeface="+mn-lt"/>
                        <a:ea typeface="+mn-ea"/>
                        <a:cs typeface="B Lotus" pitchFamily="2" charset="-78"/>
                      </a:endParaRPr>
                    </a:p>
                    <a:p>
                      <a:pPr rtl="1">
                        <a:lnSpc>
                          <a:spcPct val="150000"/>
                        </a:lnSpc>
                      </a:pPr>
                      <a:r>
                        <a:rPr lang="ar-SA" sz="2200" b="1" kern="1200" dirty="0" smtClean="0">
                          <a:solidFill>
                            <a:schemeClr val="tx1"/>
                          </a:solidFill>
                          <a:latin typeface="+mn-lt"/>
                          <a:ea typeface="+mn-ea"/>
                          <a:cs typeface="B Lotus" pitchFamily="2" charset="-78"/>
                        </a:rPr>
                        <a:t>        - هديه‏ی بزرگ مورچه</a:t>
                      </a:r>
                      <a:endParaRPr lang="en-US" sz="2200" b="1" kern="1200" dirty="0" smtClean="0">
                        <a:solidFill>
                          <a:schemeClr val="tx1"/>
                        </a:solidFill>
                        <a:latin typeface="+mn-lt"/>
                        <a:ea typeface="+mn-ea"/>
                        <a:cs typeface="B Lotus" pitchFamily="2" charset="-78"/>
                      </a:endParaRPr>
                    </a:p>
                    <a:p>
                      <a:pPr rtl="1">
                        <a:lnSpc>
                          <a:spcPct val="150000"/>
                        </a:lnSpc>
                      </a:pPr>
                      <a:r>
                        <a:rPr lang="fa-IR" sz="2200" b="1" kern="1200" dirty="0" smtClean="0">
                          <a:solidFill>
                            <a:schemeClr val="tx1"/>
                          </a:solidFill>
                          <a:latin typeface="+mn-lt"/>
                          <a:ea typeface="+mn-ea"/>
                          <a:cs typeface="B Lotus" pitchFamily="2" charset="-78"/>
                        </a:rPr>
                        <a:t>...سليمان خندان و آرام بود. او مي‏دانست كه پاي ملخ، بزرگ‌ترين باري است كه مورچه‏ها حمل كرده‏اند تا به سليمان برسانند. شايد از دیگران چنين هديه‏اي خيلي بد باشد؛ ولي، اين هديه از مورچه‏ها، زيبا و پسنديده است.</a:t>
                      </a:r>
                      <a:endParaRPr lang="en-US" sz="2200" b="1" kern="1200" dirty="0" smtClean="0">
                        <a:solidFill>
                          <a:schemeClr val="tx1"/>
                        </a:solidFill>
                        <a:latin typeface="+mn-lt"/>
                        <a:ea typeface="+mn-ea"/>
                        <a:cs typeface="B Lotus" pitchFamily="2" charset="-78"/>
                      </a:endParaRPr>
                    </a:p>
                    <a:p>
                      <a:pPr rtl="1">
                        <a:lnSpc>
                          <a:spcPct val="150000"/>
                        </a:lnSpc>
                      </a:pPr>
                      <a:r>
                        <a:rPr lang="ar-SA" sz="2200" b="1" kern="1200" dirty="0" smtClean="0">
                          <a:solidFill>
                            <a:schemeClr val="tx1"/>
                          </a:solidFill>
                          <a:latin typeface="+mn-lt"/>
                          <a:ea typeface="+mn-ea"/>
                          <a:cs typeface="B Lotus" pitchFamily="2" charset="-78"/>
                        </a:rPr>
                        <a:t>سليمان پاي ملخ را از مورچه گرفت و از آن‏ها تشکّر كرد. مورچه‏هايي كه خسته و عرق‏ريزان پاي ملخ را پيش سليمان برده بودند، از اينكه حضرت سليمان هديه‏یآن‏ها را قبول كرده است، خوشحال شدند.</a:t>
                      </a: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 *</a:t>
                      </a:r>
                      <a:endParaRPr lang="fa-IR" sz="2200" b="1" kern="1200" dirty="0" smtClean="0">
                        <a:solidFill>
                          <a:schemeClr val="tx1"/>
                        </a:solidFill>
                        <a:latin typeface="+mn-lt"/>
                        <a:ea typeface="+mn-ea"/>
                        <a:cs typeface="B Lotus" pitchFamily="2" charset="-78"/>
                      </a:endParaRPr>
                    </a:p>
                    <a:p>
                      <a:pPr rtl="1">
                        <a:lnSpc>
                          <a:spcPct val="150000"/>
                        </a:lnSpc>
                      </a:pP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حميد مقامي، </a:t>
                      </a:r>
                      <a:r>
                        <a:rPr lang="ar-SA" sz="1800" b="1" kern="1200" dirty="0" smtClean="0">
                          <a:solidFill>
                            <a:schemeClr val="tx1"/>
                          </a:solidFill>
                          <a:latin typeface="+mn-lt"/>
                          <a:ea typeface="+mn-ea"/>
                          <a:cs typeface="B Lotus" pitchFamily="2" charset="-78"/>
                        </a:rPr>
                        <a:t>مهارتهاي ارتباطي در تدريس و كلاسداري</a:t>
                      </a:r>
                      <a:r>
                        <a:rPr lang="ar-SA" sz="1800" b="0" kern="1200" dirty="0" smtClean="0">
                          <a:solidFill>
                            <a:schemeClr val="tx1"/>
                          </a:solidFill>
                          <a:latin typeface="+mn-lt"/>
                          <a:ea typeface="+mn-ea"/>
                          <a:cs typeface="B Lotus" pitchFamily="2" charset="-78"/>
                        </a:rPr>
                        <a:t>، ج3، (تهران: انتشارات سماء قلم، 1388)، ص20.</a:t>
                      </a:r>
                      <a:endParaRPr lang="en-US" sz="18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هشتم / قالب داستان</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3286116"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2857488"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2428860"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2000232"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1571604"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1142976"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714348"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285720"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childTnLst>
                          </p:cTn>
                        </p:par>
                        <p:par>
                          <p:cTn id="61" fill="hold">
                            <p:stCondLst>
                              <p:cond delay="2000"/>
                            </p:stCondLst>
                            <p:childTnLst>
                              <p:par>
                                <p:cTn id="62" presetID="10" presetClass="entr" presetSubtype="0" fill="hold" nodeType="afterEffect">
                                  <p:stCondLst>
                                    <p:cond delay="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مقطع راهنمايي</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ضعف وناتواني انسان</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1900" b="1" kern="1200" dirty="0" smtClean="0">
                          <a:solidFill>
                            <a:schemeClr val="tx1"/>
                          </a:solidFill>
                          <a:latin typeface="+mn-lt"/>
                          <a:ea typeface="+mn-ea"/>
                          <a:cs typeface="B Lotus" pitchFamily="2" charset="-78"/>
                        </a:rPr>
                        <a:t>روزي عدّه‏‏‌اي از درباريان هارون (خليفه‏ی مغرور وستمگر عبّاسي) در حضور خليفه نشسته بودند و از بخشندگي وقدرت وي سخن مي‌گفتند.آن‏ها مشغول چاپلوسي از هارون بودند كه بهلول زيرك وارد شد.</a:t>
                      </a:r>
                      <a:endParaRPr lang="en-US" sz="1900" b="1" kern="1200" dirty="0" smtClean="0">
                        <a:solidFill>
                          <a:schemeClr val="tx1"/>
                        </a:solidFill>
                        <a:latin typeface="+mn-lt"/>
                        <a:ea typeface="+mn-ea"/>
                        <a:cs typeface="B Lotus" pitchFamily="2" charset="-78"/>
                      </a:endParaRPr>
                    </a:p>
                    <a:p>
                      <a:pPr algn="just" rtl="1">
                        <a:lnSpc>
                          <a:spcPct val="150000"/>
                        </a:lnSpc>
                      </a:pPr>
                      <a:r>
                        <a:rPr lang="fa-IR" sz="1900" b="1" kern="1200" dirty="0" smtClean="0">
                          <a:solidFill>
                            <a:schemeClr val="tx1"/>
                          </a:solidFill>
                          <a:latin typeface="+mn-lt"/>
                          <a:ea typeface="+mn-ea"/>
                          <a:cs typeface="B Lotus" pitchFamily="2" charset="-78"/>
                        </a:rPr>
                        <a:t>هارون به بهلول رو كردو گفت: «اي بهلول! تو خيلي وقت است كه ما را مي‌شناسي وبه دربار ما مي‌آيي؛امّا بر خلاف ديگران، تاكنون چيزي از ما نخواسته‌اي. امروز از ما چيزي بخواه تا به تو ببخشيم.»</a:t>
                      </a:r>
                      <a:endParaRPr lang="en-US" sz="1900" b="1" kern="1200" dirty="0" smtClean="0">
                        <a:solidFill>
                          <a:schemeClr val="tx1"/>
                        </a:solidFill>
                        <a:latin typeface="+mn-lt"/>
                        <a:ea typeface="+mn-ea"/>
                        <a:cs typeface="B Lotus" pitchFamily="2" charset="-78"/>
                      </a:endParaRPr>
                    </a:p>
                    <a:p>
                      <a:pPr algn="just" rtl="1">
                        <a:lnSpc>
                          <a:spcPct val="150000"/>
                        </a:lnSpc>
                      </a:pPr>
                      <a:r>
                        <a:rPr lang="fa-IR" sz="1900" b="1" kern="1200" dirty="0" smtClean="0">
                          <a:solidFill>
                            <a:schemeClr val="tx1"/>
                          </a:solidFill>
                          <a:latin typeface="+mn-lt"/>
                          <a:ea typeface="+mn-ea"/>
                          <a:cs typeface="B Lotus" pitchFamily="2" charset="-78"/>
                        </a:rPr>
                        <a:t>بهلول اندكي تأمّل كردو گفت: «اي خليفه‏ی بزرگ! گناهان وخطاهايم درزندگي مرا نگران كرده و مي‌ترسم كه در روز قيامت، باعث عذاب من گردد. از شما مي‏خواهم كه در حقّ من لطف كنيد وگناهان مرا ببخشيد.»</a:t>
                      </a:r>
                      <a:endParaRPr lang="en-US" sz="1900" b="1" kern="1200" dirty="0" smtClean="0">
                        <a:solidFill>
                          <a:schemeClr val="tx1"/>
                        </a:solidFill>
                        <a:latin typeface="+mn-lt"/>
                        <a:ea typeface="+mn-ea"/>
                        <a:cs typeface="B Lotus" pitchFamily="2" charset="-78"/>
                      </a:endParaRPr>
                    </a:p>
                    <a:p>
                      <a:pPr algn="just" rtl="1">
                        <a:lnSpc>
                          <a:spcPct val="150000"/>
                        </a:lnSpc>
                      </a:pPr>
                      <a:r>
                        <a:rPr lang="fa-IR" sz="1900" b="1" kern="1200" dirty="0" smtClean="0">
                          <a:solidFill>
                            <a:schemeClr val="tx1"/>
                          </a:solidFill>
                          <a:latin typeface="+mn-lt"/>
                          <a:ea typeface="+mn-ea"/>
                          <a:cs typeface="B Lotus" pitchFamily="2" charset="-78"/>
                        </a:rPr>
                        <a:t>خليفه خنده‌اي بلند سردادو گفت: «اي نادان! من نمي‌دانم كه خودم در روز قيامت چه حال وروزي خواهم داشت، چگونه در آن روز تو را نجات دهم؟چيز ديگري بخواه!»</a:t>
                      </a:r>
                      <a:endParaRPr lang="en-US" sz="1900" b="1" kern="1200" dirty="0" smtClean="0">
                        <a:solidFill>
                          <a:schemeClr val="tx1"/>
                        </a:solidFill>
                        <a:latin typeface="+mn-lt"/>
                        <a:ea typeface="+mn-ea"/>
                        <a:cs typeface="B Lotus" pitchFamily="2" charset="-78"/>
                      </a:endParaRPr>
                    </a:p>
                    <a:p>
                      <a:pPr algn="just">
                        <a:lnSpc>
                          <a:spcPct val="150000"/>
                        </a:lnSpc>
                      </a:pPr>
                      <a:r>
                        <a:rPr lang="ar-SA" sz="1900" b="1" kern="1200" dirty="0" smtClean="0">
                          <a:solidFill>
                            <a:schemeClr val="tx1"/>
                          </a:solidFill>
                          <a:latin typeface="+mn-lt"/>
                          <a:ea typeface="+mn-ea"/>
                          <a:cs typeface="B Lotus" pitchFamily="2" charset="-78"/>
                        </a:rPr>
                        <a:t>بهلول بلافاصله گفت: «اشكالي ندارد. چيز ديگري از شما مي‌خواهم، اي خليفه!من بدني نحيف دارم وزود بيمار مي‌شوم. از شما مي‌خواهم كه لطف كنيد وبيماري‌ها را از من دور كنيد!» </a:t>
                      </a:r>
                      <a:endParaRPr lang="en-US" sz="19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هشتم / قالب داستان</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3286116"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2857488"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2428860"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1571604"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1142976"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714348"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285720"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childTnLst>
                          </p:cTn>
                        </p:par>
                        <p:par>
                          <p:cTn id="61" fill="hold">
                            <p:stCondLst>
                              <p:cond delay="2000"/>
                            </p:stCondLst>
                            <p:childTnLst>
                              <p:par>
                                <p:cTn id="62" presetID="10" presetClass="entr" presetSubtype="0" fill="hold" nodeType="afterEffect">
                                  <p:stCondLst>
                                    <p:cond delay="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fa-IR" sz="1900" b="1" kern="1200" dirty="0" smtClean="0">
                          <a:solidFill>
                            <a:schemeClr val="tx1"/>
                          </a:solidFill>
                          <a:latin typeface="+mn-lt"/>
                          <a:ea typeface="+mn-ea"/>
                          <a:cs typeface="B Lotus" pitchFamily="2" charset="-78"/>
                        </a:rPr>
                        <a:t>هارون اين بار با ناراحتي گفت: «اين كار هم از من ساخته نيست. چيز ديگري از من بخواه.»</a:t>
                      </a:r>
                      <a:endParaRPr lang="en-US" sz="1900" b="1" kern="1200" dirty="0" smtClean="0">
                        <a:solidFill>
                          <a:schemeClr val="tx1"/>
                        </a:solidFill>
                        <a:latin typeface="+mn-lt"/>
                        <a:ea typeface="+mn-ea"/>
                        <a:cs typeface="B Lotus" pitchFamily="2" charset="-78"/>
                      </a:endParaRPr>
                    </a:p>
                    <a:p>
                      <a:pPr algn="just" rtl="1">
                        <a:lnSpc>
                          <a:spcPct val="150000"/>
                        </a:lnSpc>
                      </a:pPr>
                      <a:r>
                        <a:rPr lang="fa-IR" sz="1900" b="1" kern="1200" dirty="0" smtClean="0">
                          <a:solidFill>
                            <a:schemeClr val="tx1"/>
                          </a:solidFill>
                          <a:latin typeface="+mn-lt"/>
                          <a:ea typeface="+mn-ea"/>
                          <a:cs typeface="B Lotus" pitchFamily="2" charset="-78"/>
                        </a:rPr>
                        <a:t>بهلول گفت: «خوب اگر نمي‌توانيد، عيبي ندارد. چيز ديگري از شما مي‌خواهم.جناب خليفه! اين كشور پهناور است و تمام ساكنانش فرمانبردار شما هستند،درست مي‏گويم؟»</a:t>
                      </a:r>
                      <a:endParaRPr lang="en-US" sz="1900" b="1" kern="1200" dirty="0" smtClean="0">
                        <a:solidFill>
                          <a:schemeClr val="tx1"/>
                        </a:solidFill>
                        <a:latin typeface="+mn-lt"/>
                        <a:ea typeface="+mn-ea"/>
                        <a:cs typeface="B Lotus" pitchFamily="2" charset="-78"/>
                      </a:endParaRPr>
                    </a:p>
                    <a:p>
                      <a:pPr algn="just" rtl="1">
                        <a:lnSpc>
                          <a:spcPct val="150000"/>
                        </a:lnSpc>
                      </a:pPr>
                      <a:r>
                        <a:rPr lang="fa-IR" sz="1900" b="1" kern="1200" dirty="0" smtClean="0">
                          <a:solidFill>
                            <a:schemeClr val="tx1"/>
                          </a:solidFill>
                          <a:latin typeface="+mn-lt"/>
                          <a:ea typeface="+mn-ea"/>
                          <a:cs typeface="B Lotus" pitchFamily="2" charset="-78"/>
                        </a:rPr>
                        <a:t>خليفه جواب داد: «معلوم است،ما سلطان اين سرزمين هستيم وكسي بدون اجازه‏ی ما آب نمي‌خورد.»</a:t>
                      </a:r>
                      <a:endParaRPr lang="en-US" sz="1900" b="1" kern="1200" dirty="0" smtClean="0">
                        <a:solidFill>
                          <a:schemeClr val="tx1"/>
                        </a:solidFill>
                        <a:latin typeface="+mn-lt"/>
                        <a:ea typeface="+mn-ea"/>
                        <a:cs typeface="B Lotus" pitchFamily="2" charset="-78"/>
                      </a:endParaRPr>
                    </a:p>
                    <a:p>
                      <a:pPr algn="just" rtl="1">
                        <a:lnSpc>
                          <a:spcPct val="150000"/>
                        </a:lnSpc>
                      </a:pPr>
                      <a:r>
                        <a:rPr lang="fa-IR" sz="1900" b="1" kern="1200" dirty="0" smtClean="0">
                          <a:solidFill>
                            <a:schemeClr val="tx1"/>
                          </a:solidFill>
                          <a:latin typeface="+mn-lt"/>
                          <a:ea typeface="+mn-ea"/>
                          <a:cs typeface="B Lotus" pitchFamily="2" charset="-78"/>
                        </a:rPr>
                        <a:t>بهلول گفت: «من هر وقت در خانه مي‌خواهم كمياستراحت كنم، پشه‌ها ومگس‌های مزاحم مرا اذیّت مي‌كنند ونمي‌گذارند كه بخوابم. اگر ممكن است حدّاقل به آن‏ها دستور دهيد كه با من كاري نداشته باشند تا بتوانم راحت استراحت كنم.»</a:t>
                      </a:r>
                      <a:endParaRPr lang="en-US" sz="1900" b="1" kern="1200" dirty="0" smtClean="0">
                        <a:solidFill>
                          <a:schemeClr val="tx1"/>
                        </a:solidFill>
                        <a:latin typeface="+mn-lt"/>
                        <a:ea typeface="+mn-ea"/>
                        <a:cs typeface="B Lotus" pitchFamily="2" charset="-78"/>
                      </a:endParaRPr>
                    </a:p>
                    <a:p>
                      <a:pPr algn="just" rtl="1">
                        <a:lnSpc>
                          <a:spcPct val="150000"/>
                        </a:lnSpc>
                      </a:pPr>
                      <a:r>
                        <a:rPr lang="fa-IR" sz="1900" b="1" kern="1200" dirty="0" smtClean="0">
                          <a:solidFill>
                            <a:schemeClr val="tx1"/>
                          </a:solidFill>
                          <a:latin typeface="+mn-lt"/>
                          <a:ea typeface="+mn-ea"/>
                          <a:cs typeface="B Lotus" pitchFamily="2" charset="-78"/>
                        </a:rPr>
                        <a:t>هارون كه از عصبانيّت، نمي‌توانست خودش را كنترل كند،فرياد كشيد:«نادان! اين‏ها چيست كه از ما مي‌خواهي؟چرا كارهايي را از ما مي‌خواهي كه انجامشان از هيچ كس بر نمي‌آيد؟ نكند مارا مسخره كرده‌ايي؟»</a:t>
                      </a:r>
                      <a:endParaRPr lang="en-US" sz="1900" b="1" kern="1200" dirty="0" smtClean="0">
                        <a:solidFill>
                          <a:schemeClr val="tx1"/>
                        </a:solidFill>
                        <a:latin typeface="+mn-lt"/>
                        <a:ea typeface="+mn-ea"/>
                        <a:cs typeface="B Lotus" pitchFamily="2" charset="-78"/>
                      </a:endParaRPr>
                    </a:p>
                    <a:p>
                      <a:pPr algn="just" rtl="1">
                        <a:lnSpc>
                          <a:spcPct val="150000"/>
                        </a:lnSpc>
                      </a:pPr>
                      <a:r>
                        <a:rPr lang="fa-IR" sz="1900" b="1" kern="1200" dirty="0" smtClean="0">
                          <a:solidFill>
                            <a:schemeClr val="tx1"/>
                          </a:solidFill>
                          <a:latin typeface="+mn-lt"/>
                          <a:ea typeface="+mn-ea"/>
                          <a:cs typeface="B Lotus" pitchFamily="2" charset="-78"/>
                        </a:rPr>
                        <a:t>بهلول آرام؛ولي استوار جواب داد:«جناب خليفه! من قصد مسخره كردن شما را نداشتم، فقط مي‌خواستم بدانيد كه چرا در تمام اين سال‏ها چيزي از شما نخواستم!»</a:t>
                      </a:r>
                      <a:endParaRPr lang="en-US" sz="1900" b="1" kern="1200" dirty="0" smtClean="0">
                        <a:solidFill>
                          <a:schemeClr val="tx1"/>
                        </a:solidFill>
                        <a:latin typeface="+mn-lt"/>
                        <a:ea typeface="+mn-ea"/>
                        <a:cs typeface="B Lotus" pitchFamily="2" charset="-78"/>
                      </a:endParaRPr>
                    </a:p>
                    <a:p>
                      <a:pPr algn="just" rtl="1">
                        <a:lnSpc>
                          <a:spcPct val="150000"/>
                        </a:lnSpc>
                      </a:pPr>
                      <a:r>
                        <a:rPr lang="fa-IR" sz="1900" b="1" kern="1200" dirty="0" smtClean="0">
                          <a:solidFill>
                            <a:schemeClr val="tx1"/>
                          </a:solidFill>
                          <a:latin typeface="+mn-lt"/>
                          <a:ea typeface="+mn-ea"/>
                          <a:cs typeface="B Lotus" pitchFamily="2" charset="-78"/>
                        </a:rPr>
                        <a:t>بهلول اين را گفت وسپس در ميان سكوت وحيرت اطرافيان، قصر را ترك كرد.</a:t>
                      </a:r>
                      <a:endParaRPr lang="en-US" sz="19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هشتم / قالب داستان</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3286116"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2857488"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2428860"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2000232"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1571604"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1142976"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714348"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285720"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childTnLst>
                          </p:cTn>
                        </p:par>
                        <p:par>
                          <p:cTn id="61" fill="hold">
                            <p:stCondLst>
                              <p:cond delay="2000"/>
                            </p:stCondLst>
                            <p:childTnLst>
                              <p:par>
                                <p:cTn id="62" presetID="10" presetClass="entr" presetSubtype="0" fill="hold" nodeType="afterEffect">
                                  <p:stCondLst>
                                    <p:cond delay="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400" b="1" kern="1200" dirty="0" smtClean="0">
                        <a:solidFill>
                          <a:schemeClr val="tx1"/>
                        </a:solidFill>
                        <a:latin typeface="+mn-lt"/>
                        <a:ea typeface="+mn-ea"/>
                        <a:cs typeface="B Lotus" pitchFamily="2" charset="-78"/>
                      </a:endParaRPr>
                    </a:p>
                    <a:p>
                      <a:pPr rtl="1">
                        <a:lnSpc>
                          <a:spcPct val="150000"/>
                        </a:lnSpc>
                      </a:pPr>
                      <a:r>
                        <a:rPr lang="en-US" sz="2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 </a:t>
                      </a:r>
                      <a:r>
                        <a:rPr lang="fa-IR" sz="24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اصل دوم: شناخت مخاطب</a:t>
                      </a:r>
                      <a:endParaRPr lang="en-US" sz="24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rtl="1">
                        <a:lnSpc>
                          <a:spcPct val="150000"/>
                        </a:lnSpc>
                      </a:pPr>
                      <a:r>
                        <a:rPr lang="fa-IR" sz="2400" b="0" kern="1200" dirty="0" smtClean="0">
                          <a:solidFill>
                            <a:schemeClr val="tx1"/>
                          </a:solidFill>
                          <a:latin typeface="+mn-lt"/>
                          <a:ea typeface="+mn-ea"/>
                          <a:cs typeface="B Lotus" pitchFamily="2" charset="-78"/>
                        </a:rPr>
                        <a:t>لزوم شناخت مخاطب در آموزش مفاهيم ديني</a:t>
                      </a:r>
                      <a:endParaRPr lang="en-US" sz="2400" b="1" kern="1200" dirty="0" smtClean="0">
                        <a:solidFill>
                          <a:schemeClr val="tx1"/>
                        </a:solidFill>
                        <a:latin typeface="+mn-lt"/>
                        <a:ea typeface="+mn-ea"/>
                        <a:cs typeface="B Lotus" pitchFamily="2" charset="-78"/>
                      </a:endParaRPr>
                    </a:p>
                    <a:p>
                      <a:pPr lvl="1" rtl="1">
                        <a:lnSpc>
                          <a:spcPct val="150000"/>
                        </a:lnSpc>
                      </a:pPr>
                      <a:r>
                        <a:rPr lang="fa-IR" sz="2400" b="1" kern="1200" dirty="0" smtClean="0">
                          <a:solidFill>
                            <a:schemeClr val="tx1"/>
                          </a:solidFill>
                          <a:latin typeface="+mn-lt"/>
                          <a:ea typeface="+mn-ea"/>
                          <a:cs typeface="B Lotus" pitchFamily="2" charset="-78"/>
                        </a:rPr>
                        <a:t>-شناخت ويژگي‏هاي ظاهري و دروني مخاطب و آشنايي با نيازها و مشكلات او.</a:t>
                      </a:r>
                      <a:endParaRPr lang="en-US" sz="2400" b="1" kern="1200" dirty="0" smtClean="0">
                        <a:solidFill>
                          <a:schemeClr val="tx1"/>
                        </a:solidFill>
                        <a:latin typeface="+mn-lt"/>
                        <a:ea typeface="+mn-ea"/>
                        <a:cs typeface="B Lotus" pitchFamily="2" charset="-78"/>
                      </a:endParaRPr>
                    </a:p>
                    <a:p>
                      <a:pPr lvl="1" rtl="1">
                        <a:lnSpc>
                          <a:spcPct val="150000"/>
                        </a:lnSpc>
                      </a:pPr>
                      <a:r>
                        <a:rPr lang="fa-IR" sz="2400" b="1" kern="1200" dirty="0" smtClean="0">
                          <a:solidFill>
                            <a:schemeClr val="tx1"/>
                          </a:solidFill>
                          <a:latin typeface="+mn-lt"/>
                          <a:ea typeface="+mn-ea"/>
                          <a:cs typeface="B Lotus" pitchFamily="2" charset="-78"/>
                        </a:rPr>
                        <a:t>-شناخت ویژگي‏هاي روحي-رواني و ويژگي‏هاي طبيعي و غريزی او.</a:t>
                      </a:r>
                      <a:endParaRPr lang="en-US" sz="2400" b="1" kern="1200" dirty="0" smtClean="0">
                        <a:solidFill>
                          <a:schemeClr val="tx1"/>
                        </a:solidFill>
                        <a:latin typeface="+mn-lt"/>
                        <a:ea typeface="+mn-ea"/>
                        <a:cs typeface="B Lotus" pitchFamily="2" charset="-78"/>
                      </a:endParaRPr>
                    </a:p>
                    <a:p>
                      <a:pPr algn="just" rtl="1">
                        <a:lnSpc>
                          <a:spcPct val="150000"/>
                        </a:lnSpc>
                      </a:pPr>
                      <a:endParaRPr lang="en-US" sz="24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643438" y="139463"/>
            <a:ext cx="3357586" cy="61555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اول / </a:t>
            </a:r>
            <a:r>
              <a:rPr lang="ar-SA" sz="1700" b="1" dirty="0" smtClean="0">
                <a:effectLst>
                  <a:glow rad="101600">
                    <a:schemeClr val="accent3">
                      <a:satMod val="175000"/>
                      <a:alpha val="40000"/>
                    </a:schemeClr>
                  </a:glow>
                </a:effectLst>
                <a:cs typeface="B Mitra" pitchFamily="2" charset="-78"/>
              </a:rPr>
              <a:t>اصل</a:t>
            </a:r>
            <a:r>
              <a:rPr lang="fa-IR" sz="1700" b="1" dirty="0" smtClean="0">
                <a:effectLst>
                  <a:glow rad="101600">
                    <a:schemeClr val="accent3">
                      <a:satMod val="175000"/>
                      <a:alpha val="40000"/>
                    </a:schemeClr>
                  </a:glow>
                </a:effectLst>
                <a:cs typeface="B Mitra" pitchFamily="2" charset="-78"/>
              </a:rPr>
              <a:t> دوم</a:t>
            </a:r>
            <a:endParaRPr lang="en-US" sz="1700" b="1" dirty="0" smtClean="0">
              <a:effectLst>
                <a:glow rad="101600">
                  <a:schemeClr val="accent3">
                    <a:satMod val="175000"/>
                    <a:alpha val="40000"/>
                  </a:schemeClr>
                </a:glow>
              </a:effectLst>
              <a:cs typeface="B Mitra" pitchFamily="2" charset="-78"/>
            </a:endParaRPr>
          </a:p>
          <a:p>
            <a:pPr algn="ctr"/>
            <a:r>
              <a:rPr lang="fa-IR" sz="1700" b="1" dirty="0" smtClean="0">
                <a:effectLst>
                  <a:glow rad="101600">
                    <a:schemeClr val="accent3">
                      <a:satMod val="175000"/>
                      <a:alpha val="40000"/>
                    </a:schemeClr>
                  </a:glow>
                </a:effectLst>
                <a:cs typeface="B Mitra" pitchFamily="2" charset="-78"/>
              </a:rPr>
              <a:t>شناخت مخاطب</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2000232"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1571604"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1142976"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714348"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285720" y="285728"/>
            <a:ext cx="324000" cy="324000"/>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childTnLst>
                          </p:cTn>
                        </p:par>
                        <p:par>
                          <p:cTn id="49" fill="hold">
                            <p:stCondLst>
                              <p:cond delay="2000"/>
                            </p:stCondLst>
                            <p:childTnLst>
                              <p:par>
                                <p:cTn id="50" presetID="10" presetClass="entr" presetSubtype="0" fill="hold"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مقطع دبيرستان</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کار خود را به دوش ديگران انداختن</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1800" b="1" kern="1200" dirty="0" smtClean="0">
                          <a:solidFill>
                            <a:schemeClr val="tx1"/>
                          </a:solidFill>
                          <a:latin typeface="+mn-lt"/>
                          <a:ea typeface="+mn-ea"/>
                          <a:cs typeface="B Lotus" pitchFamily="2" charset="-78"/>
                        </a:rPr>
                        <a:t>مردي از سفر حج برگشته بود و سرگذشت مسافرت خود وهمراهانش را براي امام صادق(ع) تعريف مي‌كرد؛ مخصوصاً يكي از هم‌سفرانش را بسيار مي‌ستود كه:«چقدر مرد بزرگواري بود؛ما به همراهی همچو مرد شريفي مفتخر بوديم؛او يك‏سره مشغول اطاعت وعبادت بود؛ همين‌كه در منزل فرود مي‌آمديم، او فوراً به گوشه‌اي مي‌رفت وسجّاده‏ی خويش را پهن مي‌كرد و به اطاعت وعبادت خويش مشغول مي‌شد!»</a:t>
                      </a:r>
                      <a:endParaRPr lang="en-US" sz="1800" b="1" kern="1200" dirty="0" smtClean="0">
                        <a:solidFill>
                          <a:schemeClr val="tx1"/>
                        </a:solidFill>
                        <a:latin typeface="+mn-lt"/>
                        <a:ea typeface="+mn-ea"/>
                        <a:cs typeface="B Lotus" pitchFamily="2" charset="-78"/>
                      </a:endParaRPr>
                    </a:p>
                    <a:p>
                      <a:pPr algn="just" rtl="1">
                        <a:lnSpc>
                          <a:spcPct val="150000"/>
                        </a:lnSpc>
                      </a:pPr>
                      <a:r>
                        <a:rPr lang="fa-IR" sz="1800" b="1" kern="1200" dirty="0" smtClean="0">
                          <a:solidFill>
                            <a:schemeClr val="tx1"/>
                          </a:solidFill>
                          <a:latin typeface="+mn-lt"/>
                          <a:ea typeface="+mn-ea"/>
                          <a:cs typeface="B Lotus" pitchFamily="2" charset="-78"/>
                        </a:rPr>
                        <a:t>امام(ع)  فرمود: </a:t>
                      </a:r>
                      <a:endParaRPr lang="en-US" sz="1800" b="1" kern="1200" dirty="0" smtClean="0">
                        <a:solidFill>
                          <a:schemeClr val="tx1"/>
                        </a:solidFill>
                        <a:latin typeface="+mn-lt"/>
                        <a:ea typeface="+mn-ea"/>
                        <a:cs typeface="B Lotus" pitchFamily="2" charset="-78"/>
                      </a:endParaRPr>
                    </a:p>
                    <a:p>
                      <a:pPr algn="just" rtl="1">
                        <a:lnSpc>
                          <a:spcPct val="150000"/>
                        </a:lnSpc>
                      </a:pPr>
                      <a:r>
                        <a:rPr lang="fa-IR" sz="1800" b="1" kern="1200" dirty="0" smtClean="0">
                          <a:solidFill>
                            <a:schemeClr val="tx1"/>
                          </a:solidFill>
                          <a:latin typeface="+mn-lt"/>
                          <a:ea typeface="+mn-ea"/>
                          <a:cs typeface="B Lotus" pitchFamily="2" charset="-78"/>
                        </a:rPr>
                        <a:t>«پس چه كسي كارهاي او را انجام مي‌داد و حيوان او را تيمار مي‌كرد؟»</a:t>
                      </a:r>
                      <a:endParaRPr lang="en-US" sz="1800" b="1" kern="1200" dirty="0" smtClean="0">
                        <a:solidFill>
                          <a:schemeClr val="tx1"/>
                        </a:solidFill>
                        <a:latin typeface="+mn-lt"/>
                        <a:ea typeface="+mn-ea"/>
                        <a:cs typeface="B Lotus" pitchFamily="2" charset="-78"/>
                      </a:endParaRPr>
                    </a:p>
                    <a:p>
                      <a:pPr algn="just" rtl="1">
                        <a:lnSpc>
                          <a:spcPct val="150000"/>
                        </a:lnSpc>
                      </a:pPr>
                      <a:r>
                        <a:rPr lang="fa-IR" sz="1800" b="1" kern="1200" dirty="0" smtClean="0">
                          <a:solidFill>
                            <a:schemeClr val="tx1"/>
                          </a:solidFill>
                          <a:latin typeface="+mn-lt"/>
                          <a:ea typeface="+mn-ea"/>
                          <a:cs typeface="B Lotus" pitchFamily="2" charset="-78"/>
                        </a:rPr>
                        <a:t>مرد جواب داد:</a:t>
                      </a:r>
                      <a:endParaRPr lang="en-US" sz="1800" b="1" kern="1200" dirty="0" smtClean="0">
                        <a:solidFill>
                          <a:schemeClr val="tx1"/>
                        </a:solidFill>
                        <a:latin typeface="+mn-lt"/>
                        <a:ea typeface="+mn-ea"/>
                        <a:cs typeface="B Lotus" pitchFamily="2" charset="-78"/>
                      </a:endParaRPr>
                    </a:p>
                    <a:p>
                      <a:pPr algn="just" rtl="1">
                        <a:lnSpc>
                          <a:spcPct val="150000"/>
                        </a:lnSpc>
                      </a:pPr>
                      <a:r>
                        <a:rPr lang="fa-IR" sz="1800" b="1" kern="1200" dirty="0" smtClean="0">
                          <a:solidFill>
                            <a:schemeClr val="tx1"/>
                          </a:solidFill>
                          <a:latin typeface="+mn-lt"/>
                          <a:ea typeface="+mn-ea"/>
                          <a:cs typeface="B Lotus" pitchFamily="2" charset="-78"/>
                        </a:rPr>
                        <a:t>«البتّه افتخار اين كارها با ما بود. او فقط به كارهاي مقدّس خويش مشغول بود و كاري به اين كارها نداشت.»</a:t>
                      </a:r>
                      <a:endParaRPr lang="en-US" sz="1800" b="1" kern="1200" dirty="0" smtClean="0">
                        <a:solidFill>
                          <a:schemeClr val="tx1"/>
                        </a:solidFill>
                        <a:latin typeface="+mn-lt"/>
                        <a:ea typeface="+mn-ea"/>
                        <a:cs typeface="B Lotus" pitchFamily="2" charset="-78"/>
                      </a:endParaRPr>
                    </a:p>
                    <a:p>
                      <a:pPr algn="just" rtl="1">
                        <a:lnSpc>
                          <a:spcPct val="150000"/>
                        </a:lnSpc>
                      </a:pPr>
                      <a:r>
                        <a:rPr lang="fa-IR" sz="1800" b="1" kern="1200" dirty="0" smtClean="0">
                          <a:solidFill>
                            <a:schemeClr val="tx1"/>
                          </a:solidFill>
                          <a:latin typeface="+mn-lt"/>
                          <a:ea typeface="+mn-ea"/>
                          <a:cs typeface="B Lotus" pitchFamily="2" charset="-78"/>
                        </a:rPr>
                        <a:t>امام(ع) فرمود:</a:t>
                      </a:r>
                      <a:endParaRPr lang="en-US" sz="1800" b="1" kern="1200" dirty="0" smtClean="0">
                        <a:solidFill>
                          <a:schemeClr val="tx1"/>
                        </a:solidFill>
                        <a:latin typeface="+mn-lt"/>
                        <a:ea typeface="+mn-ea"/>
                        <a:cs typeface="B Lotus" pitchFamily="2" charset="-78"/>
                      </a:endParaRPr>
                    </a:p>
                    <a:p>
                      <a:pPr algn="just" rtl="1">
                        <a:lnSpc>
                          <a:spcPct val="150000"/>
                        </a:lnSpc>
                      </a:pPr>
                      <a:r>
                        <a:rPr lang="ar-SA" sz="1800" b="1" kern="1200" dirty="0" smtClean="0">
                          <a:solidFill>
                            <a:schemeClr val="tx1"/>
                          </a:solidFill>
                          <a:latin typeface="+mn-lt"/>
                          <a:ea typeface="+mn-ea"/>
                          <a:cs typeface="B Lotus" pitchFamily="2" charset="-78"/>
                        </a:rPr>
                        <a:t>«بنا براين، همه‏ی شما از او برتر بوديد.» </a:t>
                      </a: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a:t>
                      </a:r>
                    </a:p>
                    <a:p>
                      <a:pPr algn="just" rtl="1">
                        <a:lnSpc>
                          <a:spcPct val="150000"/>
                        </a:lnSpc>
                      </a:pP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شهید مرتضی مطهّری، </a:t>
                      </a:r>
                      <a:r>
                        <a:rPr lang="ar-SA" sz="1800" b="1" kern="1200" dirty="0" smtClean="0">
                          <a:solidFill>
                            <a:schemeClr val="tx1"/>
                          </a:solidFill>
                          <a:latin typeface="+mn-lt"/>
                          <a:ea typeface="+mn-ea"/>
                          <a:cs typeface="B Lotus" pitchFamily="2" charset="-78"/>
                        </a:rPr>
                        <a:t>مجموعه آثار</a:t>
                      </a:r>
                      <a:r>
                        <a:rPr lang="ar-SA" sz="1800" b="0" kern="1200" dirty="0" smtClean="0">
                          <a:solidFill>
                            <a:schemeClr val="tx1"/>
                          </a:solidFill>
                          <a:latin typeface="+mn-lt"/>
                          <a:ea typeface="+mn-ea"/>
                          <a:cs typeface="B Lotus" pitchFamily="2" charset="-78"/>
                        </a:rPr>
                        <a:t>، ج18، ص200.</a:t>
                      </a:r>
                      <a:endParaRPr lang="en-US" sz="18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هشتم / قالب داستان</a:t>
            </a:r>
          </a:p>
        </p:txBody>
      </p:sp>
      <p:sp>
        <p:nvSpPr>
          <p:cNvPr id="8" name="Rounded Rectangle 7">
            <a:hlinkClick r:id="rId9" action="ppaction://hlinksldjump">
              <a:snd r:embed="rId5" name="thbad.wav"/>
            </a:hlinkClick>
            <a:hlinkHover r:id="" action="ppaction://noaction">
              <a:snd r:embed="rId6" name="0.wav"/>
            </a:hlinkHover>
          </p:cNvPr>
          <p:cNvSpPr/>
          <p:nvPr/>
        </p:nvSpPr>
        <p:spPr>
          <a:xfrm>
            <a:off x="3286116"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a:off x="2857488"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a:off x="2428860"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a:off x="2000232"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a:off x="1571604"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a:off x="1142976"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a:off x="714348"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a:off x="285720"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0-#ppt_w/2"/>
                                          </p:val>
                                        </p:tav>
                                        <p:tav tm="100000">
                                          <p:val>
                                            <p:strVal val="#ppt_x"/>
                                          </p:val>
                                        </p:tav>
                                      </p:tavLst>
                                    </p:anim>
                                    <p:anim calcmode="lin" valueType="num">
                                      <p:cBhvr additive="base">
                                        <p:cTn id="32" dur="1000" fill="hold"/>
                                        <p:tgtEl>
                                          <p:spTgt spid="8"/>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000" fill="hold"/>
                                        <p:tgtEl>
                                          <p:spTgt spid="9"/>
                                        </p:tgtEl>
                                        <p:attrNameLst>
                                          <p:attrName>ppt_x</p:attrName>
                                        </p:attrNameLst>
                                      </p:cBhvr>
                                      <p:tavLst>
                                        <p:tav tm="0">
                                          <p:val>
                                            <p:strVal val="0-#ppt_w/2"/>
                                          </p:val>
                                        </p:tav>
                                        <p:tav tm="100000">
                                          <p:val>
                                            <p:strVal val="#ppt_x"/>
                                          </p:val>
                                        </p:tav>
                                      </p:tavLst>
                                    </p:anim>
                                    <p:anim calcmode="lin" valueType="num">
                                      <p:cBhvr additive="base">
                                        <p:cTn id="36" dur="1000" fill="hold"/>
                                        <p:tgtEl>
                                          <p:spTgt spid="9"/>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0-#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0-#ppt_w/2"/>
                                          </p:val>
                                        </p:tav>
                                        <p:tav tm="100000">
                                          <p:val>
                                            <p:strVal val="#ppt_x"/>
                                          </p:val>
                                        </p:tav>
                                      </p:tavLst>
                                    </p:anim>
                                    <p:anim calcmode="lin" valueType="num">
                                      <p:cBhvr additive="base">
                                        <p:cTn id="44" dur="1000" fill="hold"/>
                                        <p:tgtEl>
                                          <p:spTgt spid="11"/>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000" fill="hold"/>
                                        <p:tgtEl>
                                          <p:spTgt spid="12"/>
                                        </p:tgtEl>
                                        <p:attrNameLst>
                                          <p:attrName>ppt_x</p:attrName>
                                        </p:attrNameLst>
                                      </p:cBhvr>
                                      <p:tavLst>
                                        <p:tav tm="0">
                                          <p:val>
                                            <p:strVal val="0-#ppt_w/2"/>
                                          </p:val>
                                        </p:tav>
                                        <p:tav tm="100000">
                                          <p:val>
                                            <p:strVal val="#ppt_x"/>
                                          </p:val>
                                        </p:tav>
                                      </p:tavLst>
                                    </p:anim>
                                    <p:anim calcmode="lin" valueType="num">
                                      <p:cBhvr additive="base">
                                        <p:cTn id="48" dur="1000" fill="hold"/>
                                        <p:tgtEl>
                                          <p:spTgt spid="12"/>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000" fill="hold"/>
                                        <p:tgtEl>
                                          <p:spTgt spid="13"/>
                                        </p:tgtEl>
                                        <p:attrNameLst>
                                          <p:attrName>ppt_x</p:attrName>
                                        </p:attrNameLst>
                                      </p:cBhvr>
                                      <p:tavLst>
                                        <p:tav tm="0">
                                          <p:val>
                                            <p:strVal val="0-#ppt_w/2"/>
                                          </p:val>
                                        </p:tav>
                                        <p:tav tm="100000">
                                          <p:val>
                                            <p:strVal val="#ppt_x"/>
                                          </p:val>
                                        </p:tav>
                                      </p:tavLst>
                                    </p:anim>
                                    <p:anim calcmode="lin" valueType="num">
                                      <p:cBhvr additive="base">
                                        <p:cTn id="52" dur="1000" fill="hold"/>
                                        <p:tgtEl>
                                          <p:spTgt spid="13"/>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000" fill="hold"/>
                                        <p:tgtEl>
                                          <p:spTgt spid="14"/>
                                        </p:tgtEl>
                                        <p:attrNameLst>
                                          <p:attrName>ppt_x</p:attrName>
                                        </p:attrNameLst>
                                      </p:cBhvr>
                                      <p:tavLst>
                                        <p:tav tm="0">
                                          <p:val>
                                            <p:strVal val="0-#ppt_w/2"/>
                                          </p:val>
                                        </p:tav>
                                        <p:tav tm="100000">
                                          <p:val>
                                            <p:strVal val="#ppt_x"/>
                                          </p:val>
                                        </p:tav>
                                      </p:tavLst>
                                    </p:anim>
                                    <p:anim calcmode="lin" valueType="num">
                                      <p:cBhvr additive="base">
                                        <p:cTn id="56" dur="1000" fill="hold"/>
                                        <p:tgtEl>
                                          <p:spTgt spid="14"/>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000" fill="hold"/>
                                        <p:tgtEl>
                                          <p:spTgt spid="15"/>
                                        </p:tgtEl>
                                        <p:attrNameLst>
                                          <p:attrName>ppt_x</p:attrName>
                                        </p:attrNameLst>
                                      </p:cBhvr>
                                      <p:tavLst>
                                        <p:tav tm="0">
                                          <p:val>
                                            <p:strVal val="0-#ppt_w/2"/>
                                          </p:val>
                                        </p:tav>
                                        <p:tav tm="100000">
                                          <p:val>
                                            <p:strVal val="#ppt_x"/>
                                          </p:val>
                                        </p:tav>
                                      </p:tavLst>
                                    </p:anim>
                                    <p:anim calcmode="lin" valueType="num">
                                      <p:cBhvr additive="base">
                                        <p:cTn id="60" dur="1000" fill="hold"/>
                                        <p:tgtEl>
                                          <p:spTgt spid="15"/>
                                        </p:tgtEl>
                                        <p:attrNameLst>
                                          <p:attrName>ppt_y</p:attrName>
                                        </p:attrNameLst>
                                      </p:cBhvr>
                                      <p:tavLst>
                                        <p:tav tm="0">
                                          <p:val>
                                            <p:strVal val="#ppt_y"/>
                                          </p:val>
                                        </p:tav>
                                        <p:tav tm="100000">
                                          <p:val>
                                            <p:strVal val="#ppt_y"/>
                                          </p:val>
                                        </p:tav>
                                      </p:tavLst>
                                    </p:anim>
                                  </p:childTnLst>
                                </p:cTn>
                              </p:par>
                            </p:childTnLst>
                          </p:cTn>
                        </p:par>
                        <p:par>
                          <p:cTn id="61" fill="hold">
                            <p:stCondLst>
                              <p:cond delay="2000"/>
                            </p:stCondLst>
                            <p:childTnLst>
                              <p:par>
                                <p:cTn id="62" presetID="10" presetClass="entr" presetSubtype="0" fill="hold" nodeType="afterEffect">
                                  <p:stCondLst>
                                    <p:cond delay="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ar-SA"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برای اوليا و مربّیان</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نمونه اول‏: 		</a:t>
                      </a:r>
                      <a:r>
                        <a:rPr lang="fa-IR"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   </a:t>
                      </a:r>
                      <a:r>
                        <a:rPr lang="ar-SA"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	</a:t>
                      </a:r>
                      <a:r>
                        <a:rPr lang="fa-IR"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                </a:t>
                      </a:r>
                      <a:r>
                        <a:rPr lang="ar-SA"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نتيجه طمع</a:t>
                      </a:r>
                      <a:endParaRPr lang="fa-IR"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endParaRPr lang="fa-IR"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endParaRPr lang="fa-IR"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endParaRPr lang="fa-IR"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endParaRPr lang="fa-IR"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endParaRPr lang="fa-IR"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endParaRPr lang="fa-IR"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endParaRPr lang="fa-IR"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endParaRPr lang="fa-IR"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endParaRPr lang="fa-IR"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endParaRPr lang="fa-IR"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marL="0" marR="0" lvl="0" indent="0" algn="justLow" defTabSz="914400" rtl="1" eaLnBrk="1" fontAlgn="base" latinLnBrk="0" hangingPunct="1">
                        <a:lnSpc>
                          <a:spcPct val="150000"/>
                        </a:lnSpc>
                        <a:spcBef>
                          <a:spcPct val="0"/>
                        </a:spcBef>
                        <a:spcAft>
                          <a:spcPct val="0"/>
                        </a:spcAft>
                        <a:buClrTx/>
                        <a:buSzTx/>
                        <a:buFontTx/>
                        <a:buNone/>
                        <a:tabLst/>
                      </a:pPr>
                      <a:r>
                        <a:rPr kumimoji="0" lang="fa-IR" sz="1400" b="1" i="0" u="none" strike="noStrike" cap="none" normalizeH="0" baseline="30000" dirty="0" smtClean="0">
                          <a:ln>
                            <a:noFill/>
                          </a:ln>
                          <a:solidFill>
                            <a:schemeClr val="tx1"/>
                          </a:solidFill>
                          <a:effectLst>
                            <a:glow rad="139700">
                              <a:schemeClr val="accent2">
                                <a:satMod val="175000"/>
                                <a:alpha val="40000"/>
                              </a:schemeClr>
                            </a:glow>
                          </a:effectLst>
                          <a:latin typeface="B Lotus" pitchFamily="2" charset="-78"/>
                          <a:ea typeface="B Lotus" pitchFamily="2" charset="-78"/>
                          <a:cs typeface="B Lotus" pitchFamily="2" charset="-78"/>
                        </a:rPr>
                        <a:t>*</a:t>
                      </a:r>
                      <a:r>
                        <a:rPr kumimoji="0" lang="ar-SA" sz="1400" b="0" i="0" u="none" strike="noStrike" cap="none" normalizeH="0" baseline="0" dirty="0" smtClean="0" bmk="">
                          <a:ln>
                            <a:noFill/>
                          </a:ln>
                          <a:solidFill>
                            <a:schemeClr val="tx1"/>
                          </a:solidFill>
                          <a:effectLst/>
                          <a:latin typeface="B Lotus1"/>
                          <a:ea typeface="B Lotus" pitchFamily="2" charset="-78"/>
                          <a:cs typeface="B Lotus" pitchFamily="2" charset="-78"/>
                        </a:rPr>
                        <a:t>خُم: ع. (به ضم خا) ظرف سفالی بزرگ که در آن آب، سرکه و ... ریزند، به عربی خمره می‏گویند؛ در فارسی خُنب هم گفته شده. (فرهنگ عمید)</a:t>
                      </a:r>
                      <a:endParaRPr kumimoji="0" lang="en-US" sz="1400" b="0" i="0" u="none" strike="noStrike" cap="none" normalizeH="0" baseline="0" dirty="0" smtClean="0" bmk="">
                        <a:ln>
                          <a:noFill/>
                        </a:ln>
                        <a:solidFill>
                          <a:schemeClr val="tx1"/>
                        </a:solidFill>
                        <a:effectLst/>
                        <a:latin typeface="Arial" pitchFamily="34" charset="0"/>
                        <a:cs typeface="B Lotus" pitchFamily="2" charset="-78"/>
                      </a:endParaRPr>
                    </a:p>
                    <a:p>
                      <a:pPr marL="0" marR="0" lvl="0" indent="0" algn="justLow" defTabSz="914400" rtl="1" eaLnBrk="0" fontAlgn="base" latinLnBrk="0" hangingPunct="0">
                        <a:lnSpc>
                          <a:spcPct val="150000"/>
                        </a:lnSpc>
                        <a:spcBef>
                          <a:spcPct val="0"/>
                        </a:spcBef>
                        <a:spcAft>
                          <a:spcPct val="0"/>
                        </a:spcAft>
                        <a:buClrTx/>
                        <a:buSzTx/>
                        <a:buFontTx/>
                        <a:buNone/>
                        <a:tabLst/>
                      </a:pPr>
                      <a:r>
                        <a:rPr kumimoji="0" lang="fa-IR" sz="1400" b="1" i="0" u="none" strike="noStrike" cap="none" normalizeH="0" baseline="30000" dirty="0" smtClean="0">
                          <a:ln>
                            <a:noFill/>
                          </a:ln>
                          <a:solidFill>
                            <a:schemeClr val="tx1"/>
                          </a:solidFill>
                          <a:effectLst>
                            <a:glow rad="139700">
                              <a:schemeClr val="accent2">
                                <a:satMod val="175000"/>
                                <a:alpha val="40000"/>
                              </a:schemeClr>
                            </a:glow>
                          </a:effectLst>
                          <a:latin typeface="B Lotus" pitchFamily="2" charset="-78"/>
                          <a:ea typeface="B Lotus" pitchFamily="2" charset="-78"/>
                          <a:cs typeface="B Lotus" pitchFamily="2" charset="-78"/>
                        </a:rPr>
                        <a:t>**</a:t>
                      </a:r>
                      <a:r>
                        <a:rPr kumimoji="0" lang="ar-SA" sz="1400" b="0" i="0" u="none" strike="noStrike" cap="none" normalizeH="0" baseline="0" dirty="0" smtClean="0">
                          <a:ln>
                            <a:noFill/>
                          </a:ln>
                          <a:solidFill>
                            <a:schemeClr val="tx1"/>
                          </a:solidFill>
                          <a:effectLst/>
                          <a:latin typeface="B Lotus1"/>
                          <a:ea typeface="B Lotus" pitchFamily="2" charset="-78"/>
                          <a:cs typeface="B Lotus" pitchFamily="2" charset="-78"/>
                        </a:rPr>
                        <a:t>خَل: ع. (به فتح خا و تشدید لام) سرکه (فرهنگ عمید).</a:t>
                      </a:r>
                      <a:endParaRPr kumimoji="0" lang="ar-SA" sz="1400" b="0" i="0" u="none" strike="noStrike" cap="none" normalizeH="0" baseline="0" dirty="0" smtClean="0">
                        <a:ln>
                          <a:noFill/>
                        </a:ln>
                        <a:solidFill>
                          <a:schemeClr val="tx1"/>
                        </a:solidFill>
                        <a:effectLst/>
                        <a:latin typeface="Arial" pitchFamily="34" charset="0"/>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هشتم / قالب داستان</a:t>
            </a:r>
          </a:p>
        </p:txBody>
      </p:sp>
      <p:graphicFrame>
        <p:nvGraphicFramePr>
          <p:cNvPr id="8" name="Table 7"/>
          <p:cNvGraphicFramePr>
            <a:graphicFrameLocks noGrp="1"/>
          </p:cNvGraphicFramePr>
          <p:nvPr/>
        </p:nvGraphicFramePr>
        <p:xfrm>
          <a:off x="982241" y="1776240"/>
          <a:ext cx="7179519" cy="4224528"/>
        </p:xfrm>
        <a:graphic>
          <a:graphicData uri="http://schemas.openxmlformats.org/drawingml/2006/table">
            <a:tbl>
              <a:tblPr rtl="1"/>
              <a:tblGrid>
                <a:gridCol w="3589303"/>
                <a:gridCol w="243422"/>
                <a:gridCol w="3346794"/>
              </a:tblGrid>
              <a:tr h="382250">
                <a:tc>
                  <a:txBody>
                    <a:bodyPr/>
                    <a:lstStyle/>
                    <a:p>
                      <a:pPr marL="180340" indent="-180340" algn="ctr" rtl="1">
                        <a:lnSpc>
                          <a:spcPct val="90000"/>
                        </a:lnSpc>
                        <a:spcAft>
                          <a:spcPts val="0"/>
                        </a:spcAft>
                        <a:tabLst>
                          <a:tab pos="2461260" algn="l"/>
                        </a:tabLst>
                      </a:pPr>
                      <a:r>
                        <a:rPr lang="ar-SA" sz="1400" b="1" dirty="0">
                          <a:latin typeface="B Badr"/>
                          <a:ea typeface="B Badr"/>
                          <a:cs typeface="B Lotus"/>
                        </a:rPr>
                        <a:t>کودکي را بود ناني با عسل</a:t>
                      </a:r>
                      <a:br>
                        <a:rPr lang="ar-SA" sz="1400" b="1" dirty="0">
                          <a:latin typeface="B Badr"/>
                          <a:ea typeface="B Badr"/>
                          <a:cs typeface="B Lotus"/>
                        </a:rPr>
                      </a:br>
                      <a:endParaRPr lang="en-US" sz="1400" b="1" dirty="0">
                        <a:latin typeface="B Badr"/>
                        <a:ea typeface="B Badr"/>
                        <a:cs typeface="B Lotus"/>
                      </a:endParaRPr>
                    </a:p>
                  </a:txBody>
                  <a:tcPr marL="54760" marR="54760" marT="0" marB="0" anchor="ctr">
                    <a:lnL>
                      <a:noFill/>
                    </a:lnL>
                    <a:lnR>
                      <a:noFill/>
                    </a:lnR>
                    <a:lnT>
                      <a:noFill/>
                    </a:lnT>
                    <a:lnB>
                      <a:noFill/>
                    </a:lnB>
                  </a:tcPr>
                </a:tc>
                <a:tc>
                  <a:txBody>
                    <a:bodyPr/>
                    <a:lstStyle/>
                    <a:p>
                      <a:pPr marL="180340" indent="-180340" algn="ctr" rtl="1">
                        <a:lnSpc>
                          <a:spcPct val="90000"/>
                        </a:lnSpc>
                        <a:spcAft>
                          <a:spcPts val="0"/>
                        </a:spcAft>
                        <a:tabLst>
                          <a:tab pos="2461260" algn="l"/>
                        </a:tabLst>
                      </a:pPr>
                      <a:endParaRPr lang="ar-SA" sz="1400" b="1">
                        <a:latin typeface="B Badr"/>
                        <a:ea typeface="B Badr"/>
                        <a:cs typeface="B Lotus"/>
                      </a:endParaRPr>
                    </a:p>
                  </a:txBody>
                  <a:tcPr marL="54760" marR="54760" marT="0" marB="0">
                    <a:lnL>
                      <a:noFill/>
                    </a:lnL>
                    <a:lnR>
                      <a:noFill/>
                    </a:lnR>
                    <a:lnT>
                      <a:noFill/>
                    </a:lnT>
                    <a:lnB>
                      <a:noFill/>
                    </a:lnB>
                  </a:tcPr>
                </a:tc>
                <a:tc>
                  <a:txBody>
                    <a:bodyPr/>
                    <a:lstStyle/>
                    <a:p>
                      <a:pPr marL="180340" indent="-180340" algn="ctr" rtl="1">
                        <a:lnSpc>
                          <a:spcPct val="90000"/>
                        </a:lnSpc>
                        <a:spcAft>
                          <a:spcPts val="0"/>
                        </a:spcAft>
                        <a:tabLst>
                          <a:tab pos="2461260" algn="l"/>
                        </a:tabLst>
                      </a:pPr>
                      <a:r>
                        <a:rPr lang="ar-SA" sz="1400" b="1">
                          <a:latin typeface="B Badr"/>
                          <a:ea typeface="B Badr"/>
                          <a:cs typeface="B Lotus"/>
                        </a:rPr>
                        <a:t>ديگري را نان تنها در بغل</a:t>
                      </a:r>
                      <a:br>
                        <a:rPr lang="ar-SA" sz="1400" b="1">
                          <a:latin typeface="B Badr"/>
                          <a:ea typeface="B Badr"/>
                          <a:cs typeface="B Lotus"/>
                        </a:rPr>
                      </a:br>
                      <a:endParaRPr lang="en-US" sz="1400" b="1">
                        <a:latin typeface="B Badr"/>
                        <a:ea typeface="B Badr"/>
                        <a:cs typeface="B Lotus"/>
                      </a:endParaRPr>
                    </a:p>
                  </a:txBody>
                  <a:tcPr marL="54760" marR="54760" marT="0" marB="0">
                    <a:lnL>
                      <a:noFill/>
                    </a:lnL>
                    <a:lnR>
                      <a:noFill/>
                    </a:lnR>
                    <a:lnT>
                      <a:noFill/>
                    </a:lnT>
                    <a:lnB>
                      <a:noFill/>
                    </a:lnB>
                  </a:tcPr>
                </a:tc>
              </a:tr>
              <a:tr h="382250">
                <a:tc>
                  <a:txBody>
                    <a:bodyPr/>
                    <a:lstStyle/>
                    <a:p>
                      <a:pPr marL="180340" indent="-180340" algn="ctr" rtl="1">
                        <a:lnSpc>
                          <a:spcPct val="90000"/>
                        </a:lnSpc>
                        <a:spcAft>
                          <a:spcPts val="0"/>
                        </a:spcAft>
                        <a:tabLst>
                          <a:tab pos="2461260" algn="l"/>
                        </a:tabLst>
                      </a:pPr>
                      <a:r>
                        <a:rPr lang="ar-SA" sz="1400" b="1" dirty="0">
                          <a:latin typeface="B Badr"/>
                          <a:ea typeface="B Badr"/>
                          <a:cs typeface="B Lotus"/>
                        </a:rPr>
                        <a:t>در عسـل او را طمـع آمـد پـديـد</a:t>
                      </a:r>
                      <a:br>
                        <a:rPr lang="ar-SA" sz="1400" b="1" dirty="0">
                          <a:latin typeface="B Badr"/>
                          <a:ea typeface="B Badr"/>
                          <a:cs typeface="B Lotus"/>
                        </a:rPr>
                      </a:br>
                      <a:endParaRPr lang="en-US" sz="1400" b="1" dirty="0">
                        <a:latin typeface="B Badr"/>
                        <a:ea typeface="B Badr"/>
                        <a:cs typeface="B Lotus"/>
                      </a:endParaRPr>
                    </a:p>
                  </a:txBody>
                  <a:tcPr marL="54760" marR="54760" marT="0" marB="0" anchor="ctr">
                    <a:lnL>
                      <a:noFill/>
                    </a:lnL>
                    <a:lnR>
                      <a:noFill/>
                    </a:lnR>
                    <a:lnT>
                      <a:noFill/>
                    </a:lnT>
                    <a:lnB>
                      <a:noFill/>
                    </a:lnB>
                  </a:tcPr>
                </a:tc>
                <a:tc>
                  <a:txBody>
                    <a:bodyPr/>
                    <a:lstStyle/>
                    <a:p>
                      <a:pPr marL="180340" indent="-180340" algn="ctr" rtl="1">
                        <a:lnSpc>
                          <a:spcPct val="90000"/>
                        </a:lnSpc>
                        <a:spcAft>
                          <a:spcPts val="0"/>
                        </a:spcAft>
                        <a:tabLst>
                          <a:tab pos="2461260" algn="l"/>
                        </a:tabLst>
                      </a:pPr>
                      <a:endParaRPr lang="ar-SA" sz="1400" b="1">
                        <a:latin typeface="B Badr"/>
                        <a:ea typeface="B Badr"/>
                        <a:cs typeface="B Lotus"/>
                      </a:endParaRPr>
                    </a:p>
                  </a:txBody>
                  <a:tcPr marL="54760" marR="54760" marT="0" marB="0">
                    <a:lnL>
                      <a:noFill/>
                    </a:lnL>
                    <a:lnR>
                      <a:noFill/>
                    </a:lnR>
                    <a:lnT>
                      <a:noFill/>
                    </a:lnT>
                    <a:lnB>
                      <a:noFill/>
                    </a:lnB>
                  </a:tcPr>
                </a:tc>
                <a:tc>
                  <a:txBody>
                    <a:bodyPr/>
                    <a:lstStyle/>
                    <a:p>
                      <a:pPr marL="180340" indent="-180340" algn="ctr" rtl="1">
                        <a:lnSpc>
                          <a:spcPct val="90000"/>
                        </a:lnSpc>
                        <a:spcAft>
                          <a:spcPts val="0"/>
                        </a:spcAft>
                        <a:tabLst>
                          <a:tab pos="2461260" algn="l"/>
                        </a:tabLst>
                      </a:pPr>
                      <a:r>
                        <a:rPr lang="ar-SA" sz="1400" b="1" dirty="0">
                          <a:latin typeface="B Badr"/>
                          <a:ea typeface="B Badr"/>
                          <a:cs typeface="B Lotus"/>
                        </a:rPr>
                        <a:t>دست خود را سوي آن کودک کشيد</a:t>
                      </a:r>
                      <a:br>
                        <a:rPr lang="ar-SA" sz="1400" b="1" dirty="0">
                          <a:latin typeface="B Badr"/>
                          <a:ea typeface="B Badr"/>
                          <a:cs typeface="B Lotus"/>
                        </a:rPr>
                      </a:br>
                      <a:endParaRPr lang="en-US" sz="1400" b="1" dirty="0">
                        <a:latin typeface="B Badr"/>
                        <a:ea typeface="B Badr"/>
                        <a:cs typeface="B Lotus"/>
                      </a:endParaRPr>
                    </a:p>
                  </a:txBody>
                  <a:tcPr marL="54760" marR="54760" marT="0" marB="0">
                    <a:lnL>
                      <a:noFill/>
                    </a:lnL>
                    <a:lnR>
                      <a:noFill/>
                    </a:lnR>
                    <a:lnT>
                      <a:noFill/>
                    </a:lnT>
                    <a:lnB>
                      <a:noFill/>
                    </a:lnB>
                  </a:tcPr>
                </a:tc>
              </a:tr>
              <a:tr h="382250">
                <a:tc>
                  <a:txBody>
                    <a:bodyPr/>
                    <a:lstStyle/>
                    <a:p>
                      <a:pPr marL="180340" indent="-180340" algn="ctr" rtl="1">
                        <a:lnSpc>
                          <a:spcPct val="90000"/>
                        </a:lnSpc>
                        <a:spcAft>
                          <a:spcPts val="0"/>
                        </a:spcAft>
                        <a:tabLst>
                          <a:tab pos="2461260" algn="l"/>
                        </a:tabLst>
                      </a:pPr>
                      <a:r>
                        <a:rPr lang="ar-SA" sz="1400" b="1">
                          <a:latin typeface="B Badr"/>
                          <a:ea typeface="B Badr"/>
                          <a:cs typeface="B Lotus"/>
                        </a:rPr>
                        <a:t>کـاي بـرادر اي تـو از نسل کـرام</a:t>
                      </a:r>
                      <a:br>
                        <a:rPr lang="ar-SA" sz="1400" b="1">
                          <a:latin typeface="B Badr"/>
                          <a:ea typeface="B Badr"/>
                          <a:cs typeface="B Lotus"/>
                        </a:rPr>
                      </a:br>
                      <a:endParaRPr lang="en-US" sz="1400" b="1">
                        <a:latin typeface="B Badr"/>
                        <a:ea typeface="B Badr"/>
                        <a:cs typeface="B Lotus"/>
                      </a:endParaRPr>
                    </a:p>
                  </a:txBody>
                  <a:tcPr marL="54760" marR="54760" marT="0" marB="0" anchor="ctr">
                    <a:lnL>
                      <a:noFill/>
                    </a:lnL>
                    <a:lnR>
                      <a:noFill/>
                    </a:lnR>
                    <a:lnT>
                      <a:noFill/>
                    </a:lnT>
                    <a:lnB>
                      <a:noFill/>
                    </a:lnB>
                  </a:tcPr>
                </a:tc>
                <a:tc>
                  <a:txBody>
                    <a:bodyPr/>
                    <a:lstStyle/>
                    <a:p>
                      <a:pPr marL="180340" indent="-180340" algn="ctr" rtl="1">
                        <a:lnSpc>
                          <a:spcPct val="90000"/>
                        </a:lnSpc>
                        <a:spcAft>
                          <a:spcPts val="0"/>
                        </a:spcAft>
                        <a:tabLst>
                          <a:tab pos="2461260" algn="l"/>
                        </a:tabLst>
                      </a:pPr>
                      <a:endParaRPr lang="ar-SA" sz="1400" b="1">
                        <a:latin typeface="B Badr"/>
                        <a:ea typeface="B Badr"/>
                        <a:cs typeface="B Lotus"/>
                      </a:endParaRPr>
                    </a:p>
                  </a:txBody>
                  <a:tcPr marL="54760" marR="54760" marT="0" marB="0">
                    <a:lnL>
                      <a:noFill/>
                    </a:lnL>
                    <a:lnR>
                      <a:noFill/>
                    </a:lnR>
                    <a:lnT>
                      <a:noFill/>
                    </a:lnT>
                    <a:lnB>
                      <a:noFill/>
                    </a:lnB>
                  </a:tcPr>
                </a:tc>
                <a:tc>
                  <a:txBody>
                    <a:bodyPr/>
                    <a:lstStyle/>
                    <a:p>
                      <a:pPr marL="180340" indent="-180340" algn="ctr" rtl="1">
                        <a:lnSpc>
                          <a:spcPct val="90000"/>
                        </a:lnSpc>
                        <a:spcAft>
                          <a:spcPts val="0"/>
                        </a:spcAft>
                        <a:tabLst>
                          <a:tab pos="2461260" algn="l"/>
                        </a:tabLst>
                      </a:pPr>
                      <a:r>
                        <a:rPr lang="ar-SA" sz="1400" b="1">
                          <a:latin typeface="B Badr"/>
                          <a:ea typeface="B Badr"/>
                          <a:cs typeface="B Lotus"/>
                        </a:rPr>
                        <a:t>نـان تنها چـون خـورم من بـر دوام</a:t>
                      </a:r>
                      <a:br>
                        <a:rPr lang="ar-SA" sz="1400" b="1">
                          <a:latin typeface="B Badr"/>
                          <a:ea typeface="B Badr"/>
                          <a:cs typeface="B Lotus"/>
                        </a:rPr>
                      </a:br>
                      <a:endParaRPr lang="en-US" sz="1400" b="1">
                        <a:latin typeface="B Badr"/>
                        <a:ea typeface="B Badr"/>
                        <a:cs typeface="B Lotus"/>
                      </a:endParaRPr>
                    </a:p>
                  </a:txBody>
                  <a:tcPr marL="54760" marR="54760" marT="0" marB="0">
                    <a:lnL>
                      <a:noFill/>
                    </a:lnL>
                    <a:lnR>
                      <a:noFill/>
                    </a:lnR>
                    <a:lnT>
                      <a:noFill/>
                    </a:lnT>
                    <a:lnB>
                      <a:noFill/>
                    </a:lnB>
                  </a:tcPr>
                </a:tc>
              </a:tr>
              <a:tr h="382250">
                <a:tc>
                  <a:txBody>
                    <a:bodyPr/>
                    <a:lstStyle/>
                    <a:p>
                      <a:pPr marL="180340" indent="-180340" algn="ctr" rtl="1">
                        <a:lnSpc>
                          <a:spcPct val="90000"/>
                        </a:lnSpc>
                        <a:spcAft>
                          <a:spcPts val="0"/>
                        </a:spcAft>
                        <a:tabLst>
                          <a:tab pos="2461260" algn="l"/>
                        </a:tabLst>
                      </a:pPr>
                      <a:r>
                        <a:rPr lang="ar-SA" sz="1400" b="1">
                          <a:latin typeface="B Badr"/>
                          <a:ea typeface="B Badr"/>
                          <a:cs typeface="B Lotus"/>
                        </a:rPr>
                        <a:t>زين عسل بخشي مراهم گر نصيب</a:t>
                      </a:r>
                      <a:br>
                        <a:rPr lang="ar-SA" sz="1400" b="1">
                          <a:latin typeface="B Badr"/>
                          <a:ea typeface="B Badr"/>
                          <a:cs typeface="B Lotus"/>
                        </a:rPr>
                      </a:br>
                      <a:endParaRPr lang="en-US" sz="1400" b="1">
                        <a:latin typeface="B Badr"/>
                        <a:ea typeface="B Badr"/>
                        <a:cs typeface="B Lotus"/>
                      </a:endParaRPr>
                    </a:p>
                  </a:txBody>
                  <a:tcPr marL="54760" marR="54760" marT="0" marB="0" anchor="ctr">
                    <a:lnL>
                      <a:noFill/>
                    </a:lnL>
                    <a:lnR>
                      <a:noFill/>
                    </a:lnR>
                    <a:lnT>
                      <a:noFill/>
                    </a:lnT>
                    <a:lnB>
                      <a:noFill/>
                    </a:lnB>
                  </a:tcPr>
                </a:tc>
                <a:tc>
                  <a:txBody>
                    <a:bodyPr/>
                    <a:lstStyle/>
                    <a:p>
                      <a:pPr marL="180340" indent="-180340" algn="ctr" rtl="1">
                        <a:lnSpc>
                          <a:spcPct val="90000"/>
                        </a:lnSpc>
                        <a:spcAft>
                          <a:spcPts val="0"/>
                        </a:spcAft>
                        <a:tabLst>
                          <a:tab pos="2461260" algn="l"/>
                        </a:tabLst>
                      </a:pPr>
                      <a:endParaRPr lang="ar-SA" sz="1400" b="1">
                        <a:latin typeface="B Badr"/>
                        <a:ea typeface="B Badr"/>
                        <a:cs typeface="B Lotus"/>
                      </a:endParaRPr>
                    </a:p>
                  </a:txBody>
                  <a:tcPr marL="54760" marR="54760" marT="0" marB="0">
                    <a:lnL>
                      <a:noFill/>
                    </a:lnL>
                    <a:lnR>
                      <a:noFill/>
                    </a:lnR>
                    <a:lnT>
                      <a:noFill/>
                    </a:lnT>
                    <a:lnB>
                      <a:noFill/>
                    </a:lnB>
                  </a:tcPr>
                </a:tc>
                <a:tc>
                  <a:txBody>
                    <a:bodyPr/>
                    <a:lstStyle/>
                    <a:p>
                      <a:pPr marL="180340" indent="-180340" algn="ctr" rtl="1">
                        <a:lnSpc>
                          <a:spcPct val="90000"/>
                        </a:lnSpc>
                        <a:spcAft>
                          <a:spcPts val="0"/>
                        </a:spcAft>
                        <a:tabLst>
                          <a:tab pos="2461260" algn="l"/>
                        </a:tabLst>
                      </a:pPr>
                      <a:r>
                        <a:rPr lang="ar-SA" sz="1400" b="1" dirty="0">
                          <a:latin typeface="B Badr"/>
                          <a:ea typeface="B Badr"/>
                          <a:cs typeface="B Lotus"/>
                        </a:rPr>
                        <a:t>نبـود از احسـان و از لطفـت غريـب</a:t>
                      </a:r>
                      <a:br>
                        <a:rPr lang="ar-SA" sz="1400" b="1" dirty="0">
                          <a:latin typeface="B Badr"/>
                          <a:ea typeface="B Badr"/>
                          <a:cs typeface="B Lotus"/>
                        </a:rPr>
                      </a:br>
                      <a:endParaRPr lang="en-US" sz="1400" b="1" dirty="0">
                        <a:latin typeface="B Badr"/>
                        <a:ea typeface="B Badr"/>
                        <a:cs typeface="B Lotus"/>
                      </a:endParaRPr>
                    </a:p>
                  </a:txBody>
                  <a:tcPr marL="54760" marR="54760" marT="0" marB="0">
                    <a:lnL>
                      <a:noFill/>
                    </a:lnL>
                    <a:lnR>
                      <a:noFill/>
                    </a:lnR>
                    <a:lnT>
                      <a:noFill/>
                    </a:lnT>
                    <a:lnB>
                      <a:noFill/>
                    </a:lnB>
                  </a:tcPr>
                </a:tc>
              </a:tr>
              <a:tr h="382250">
                <a:tc>
                  <a:txBody>
                    <a:bodyPr/>
                    <a:lstStyle/>
                    <a:p>
                      <a:pPr marL="180340" indent="-180340" algn="ctr" rtl="1">
                        <a:lnSpc>
                          <a:spcPct val="90000"/>
                        </a:lnSpc>
                        <a:spcAft>
                          <a:spcPts val="0"/>
                        </a:spcAft>
                        <a:tabLst>
                          <a:tab pos="2461260" algn="l"/>
                        </a:tabLst>
                      </a:pPr>
                      <a:r>
                        <a:rPr lang="ar-SA" sz="1400" b="1">
                          <a:latin typeface="B Badr"/>
                          <a:ea typeface="B Badr"/>
                          <a:cs typeface="B Lotus"/>
                        </a:rPr>
                        <a:t>گفت: مي‌بخشم ترا گر سگ شوي</a:t>
                      </a:r>
                      <a:br>
                        <a:rPr lang="ar-SA" sz="1400" b="1">
                          <a:latin typeface="B Badr"/>
                          <a:ea typeface="B Badr"/>
                          <a:cs typeface="B Lotus"/>
                        </a:rPr>
                      </a:br>
                      <a:endParaRPr lang="en-US" sz="1400" b="1">
                        <a:latin typeface="B Badr"/>
                        <a:ea typeface="B Badr"/>
                        <a:cs typeface="B Lotus"/>
                      </a:endParaRPr>
                    </a:p>
                  </a:txBody>
                  <a:tcPr marL="54760" marR="54760" marT="0" marB="0" anchor="ctr">
                    <a:lnL>
                      <a:noFill/>
                    </a:lnL>
                    <a:lnR>
                      <a:noFill/>
                    </a:lnR>
                    <a:lnT>
                      <a:noFill/>
                    </a:lnT>
                    <a:lnB>
                      <a:noFill/>
                    </a:lnB>
                  </a:tcPr>
                </a:tc>
                <a:tc>
                  <a:txBody>
                    <a:bodyPr/>
                    <a:lstStyle/>
                    <a:p>
                      <a:pPr marL="180340" indent="-180340" algn="ctr" rtl="1">
                        <a:lnSpc>
                          <a:spcPct val="90000"/>
                        </a:lnSpc>
                        <a:spcAft>
                          <a:spcPts val="0"/>
                        </a:spcAft>
                        <a:tabLst>
                          <a:tab pos="2461260" algn="l"/>
                        </a:tabLst>
                      </a:pPr>
                      <a:endParaRPr lang="ar-SA" sz="1400" b="1">
                        <a:latin typeface="B Badr"/>
                        <a:ea typeface="B Badr"/>
                        <a:cs typeface="B Lotus"/>
                      </a:endParaRPr>
                    </a:p>
                  </a:txBody>
                  <a:tcPr marL="54760" marR="54760" marT="0" marB="0">
                    <a:lnL>
                      <a:noFill/>
                    </a:lnL>
                    <a:lnR>
                      <a:noFill/>
                    </a:lnR>
                    <a:lnT>
                      <a:noFill/>
                    </a:lnT>
                    <a:lnB>
                      <a:noFill/>
                    </a:lnB>
                  </a:tcPr>
                </a:tc>
                <a:tc>
                  <a:txBody>
                    <a:bodyPr/>
                    <a:lstStyle/>
                    <a:p>
                      <a:pPr marL="180340" indent="-180340" algn="ctr" rtl="1">
                        <a:lnSpc>
                          <a:spcPct val="90000"/>
                        </a:lnSpc>
                        <a:spcAft>
                          <a:spcPts val="0"/>
                        </a:spcAft>
                        <a:tabLst>
                          <a:tab pos="2461260" algn="l"/>
                        </a:tabLst>
                      </a:pPr>
                      <a:r>
                        <a:rPr lang="ar-SA" sz="1400" b="1">
                          <a:latin typeface="B Badr"/>
                          <a:ea typeface="B Badr"/>
                          <a:cs typeface="B Lotus"/>
                        </a:rPr>
                        <a:t>چون روم دنبال من چون سگ دوي</a:t>
                      </a:r>
                      <a:br>
                        <a:rPr lang="ar-SA" sz="1400" b="1">
                          <a:latin typeface="B Badr"/>
                          <a:ea typeface="B Badr"/>
                          <a:cs typeface="B Lotus"/>
                        </a:rPr>
                      </a:br>
                      <a:endParaRPr lang="en-US" sz="1400" b="1">
                        <a:latin typeface="B Badr"/>
                        <a:ea typeface="B Badr"/>
                        <a:cs typeface="B Lotus"/>
                      </a:endParaRPr>
                    </a:p>
                  </a:txBody>
                  <a:tcPr marL="54760" marR="54760" marT="0" marB="0">
                    <a:lnL>
                      <a:noFill/>
                    </a:lnL>
                    <a:lnR>
                      <a:noFill/>
                    </a:lnR>
                    <a:lnT>
                      <a:noFill/>
                    </a:lnT>
                    <a:lnB>
                      <a:noFill/>
                    </a:lnB>
                  </a:tcPr>
                </a:tc>
              </a:tr>
              <a:tr h="382250">
                <a:tc>
                  <a:txBody>
                    <a:bodyPr/>
                    <a:lstStyle/>
                    <a:p>
                      <a:pPr marL="180340" indent="-180340" algn="ctr" rtl="1">
                        <a:lnSpc>
                          <a:spcPct val="90000"/>
                        </a:lnSpc>
                        <a:spcAft>
                          <a:spcPts val="0"/>
                        </a:spcAft>
                        <a:tabLst>
                          <a:tab pos="2461260" algn="l"/>
                        </a:tabLst>
                      </a:pPr>
                      <a:r>
                        <a:rPr lang="ar-SA" sz="1400" b="1">
                          <a:latin typeface="B Badr"/>
                          <a:ea typeface="B Badr"/>
                          <a:cs typeface="B Lotus"/>
                        </a:rPr>
                        <a:t>گفت: گشتـم من سـگت، بـردار راه</a:t>
                      </a:r>
                      <a:br>
                        <a:rPr lang="ar-SA" sz="1400" b="1">
                          <a:latin typeface="B Badr"/>
                          <a:ea typeface="B Badr"/>
                          <a:cs typeface="B Lotus"/>
                        </a:rPr>
                      </a:br>
                      <a:endParaRPr lang="en-US" sz="1400" b="1">
                        <a:latin typeface="B Badr"/>
                        <a:ea typeface="B Badr"/>
                        <a:cs typeface="B Lotus"/>
                      </a:endParaRPr>
                    </a:p>
                  </a:txBody>
                  <a:tcPr marL="54760" marR="54760" marT="0" marB="0" anchor="ctr">
                    <a:lnL>
                      <a:noFill/>
                    </a:lnL>
                    <a:lnR>
                      <a:noFill/>
                    </a:lnR>
                    <a:lnT>
                      <a:noFill/>
                    </a:lnT>
                    <a:lnB>
                      <a:noFill/>
                    </a:lnB>
                  </a:tcPr>
                </a:tc>
                <a:tc>
                  <a:txBody>
                    <a:bodyPr/>
                    <a:lstStyle/>
                    <a:p>
                      <a:pPr marL="180340" indent="-180340" algn="ctr" rtl="1">
                        <a:lnSpc>
                          <a:spcPct val="90000"/>
                        </a:lnSpc>
                        <a:spcAft>
                          <a:spcPts val="0"/>
                        </a:spcAft>
                        <a:tabLst>
                          <a:tab pos="2461260" algn="l"/>
                        </a:tabLst>
                      </a:pPr>
                      <a:endParaRPr lang="ar-SA" sz="1400" b="1">
                        <a:latin typeface="B Badr"/>
                        <a:ea typeface="B Badr"/>
                        <a:cs typeface="B Lotus"/>
                      </a:endParaRPr>
                    </a:p>
                  </a:txBody>
                  <a:tcPr marL="54760" marR="54760" marT="0" marB="0">
                    <a:lnL>
                      <a:noFill/>
                    </a:lnL>
                    <a:lnR>
                      <a:noFill/>
                    </a:lnR>
                    <a:lnT>
                      <a:noFill/>
                    </a:lnT>
                    <a:lnB>
                      <a:noFill/>
                    </a:lnB>
                  </a:tcPr>
                </a:tc>
                <a:tc>
                  <a:txBody>
                    <a:bodyPr/>
                    <a:lstStyle/>
                    <a:p>
                      <a:pPr marL="180340" indent="-180340" algn="ctr" rtl="1">
                        <a:lnSpc>
                          <a:spcPct val="90000"/>
                        </a:lnSpc>
                        <a:spcAft>
                          <a:spcPts val="0"/>
                        </a:spcAft>
                        <a:tabLst>
                          <a:tab pos="2461260" algn="l"/>
                        </a:tabLst>
                      </a:pPr>
                      <a:r>
                        <a:rPr lang="ar-SA" sz="1400" b="1">
                          <a:latin typeface="B Badr"/>
                          <a:ea typeface="B Badr"/>
                          <a:cs typeface="B Lotus"/>
                        </a:rPr>
                        <a:t>تــا بيـايـم از پي‌ات، ای نيـک‏خواه!</a:t>
                      </a:r>
                      <a:br>
                        <a:rPr lang="ar-SA" sz="1400" b="1">
                          <a:latin typeface="B Badr"/>
                          <a:ea typeface="B Badr"/>
                          <a:cs typeface="B Lotus"/>
                        </a:rPr>
                      </a:br>
                      <a:endParaRPr lang="en-US" sz="1400" b="1">
                        <a:latin typeface="B Badr"/>
                        <a:ea typeface="B Badr"/>
                        <a:cs typeface="B Lotus"/>
                      </a:endParaRPr>
                    </a:p>
                  </a:txBody>
                  <a:tcPr marL="54760" marR="54760" marT="0" marB="0">
                    <a:lnL>
                      <a:noFill/>
                    </a:lnL>
                    <a:lnR>
                      <a:noFill/>
                    </a:lnR>
                    <a:lnT>
                      <a:noFill/>
                    </a:lnT>
                    <a:lnB>
                      <a:noFill/>
                    </a:lnB>
                  </a:tcPr>
                </a:tc>
              </a:tr>
              <a:tr h="382250">
                <a:tc>
                  <a:txBody>
                    <a:bodyPr/>
                    <a:lstStyle/>
                    <a:p>
                      <a:pPr marL="180340" indent="-180340" algn="ctr" rtl="1">
                        <a:lnSpc>
                          <a:spcPct val="90000"/>
                        </a:lnSpc>
                        <a:spcAft>
                          <a:spcPts val="0"/>
                        </a:spcAft>
                        <a:tabLst>
                          <a:tab pos="2461260" algn="l"/>
                        </a:tabLst>
                      </a:pPr>
                      <a:r>
                        <a:rPr lang="ar-SA" sz="1400" b="1">
                          <a:latin typeface="B Badr"/>
                          <a:ea typeface="B Badr"/>
                          <a:cs typeface="B Lotus"/>
                        </a:rPr>
                        <a:t>رشتـه‌اي افکنـد پـس در گـردنش</a:t>
                      </a:r>
                      <a:br>
                        <a:rPr lang="ar-SA" sz="1400" b="1">
                          <a:latin typeface="B Badr"/>
                          <a:ea typeface="B Badr"/>
                          <a:cs typeface="B Lotus"/>
                        </a:rPr>
                      </a:br>
                      <a:endParaRPr lang="en-US" sz="1400" b="1">
                        <a:latin typeface="B Badr"/>
                        <a:ea typeface="B Badr"/>
                        <a:cs typeface="B Lotus"/>
                      </a:endParaRPr>
                    </a:p>
                  </a:txBody>
                  <a:tcPr marL="54760" marR="54760" marT="0" marB="0" anchor="ctr">
                    <a:lnL>
                      <a:noFill/>
                    </a:lnL>
                    <a:lnR>
                      <a:noFill/>
                    </a:lnR>
                    <a:lnT>
                      <a:noFill/>
                    </a:lnT>
                    <a:lnB>
                      <a:noFill/>
                    </a:lnB>
                  </a:tcPr>
                </a:tc>
                <a:tc>
                  <a:txBody>
                    <a:bodyPr/>
                    <a:lstStyle/>
                    <a:p>
                      <a:pPr marL="180340" indent="-180340" algn="ctr" rtl="1">
                        <a:lnSpc>
                          <a:spcPct val="90000"/>
                        </a:lnSpc>
                        <a:spcAft>
                          <a:spcPts val="0"/>
                        </a:spcAft>
                        <a:tabLst>
                          <a:tab pos="2461260" algn="l"/>
                        </a:tabLst>
                      </a:pPr>
                      <a:endParaRPr lang="ar-SA" sz="1400" b="1">
                        <a:latin typeface="B Badr"/>
                        <a:ea typeface="B Badr"/>
                        <a:cs typeface="B Lotus"/>
                      </a:endParaRPr>
                    </a:p>
                  </a:txBody>
                  <a:tcPr marL="54760" marR="54760" marT="0" marB="0">
                    <a:lnL>
                      <a:noFill/>
                    </a:lnL>
                    <a:lnR>
                      <a:noFill/>
                    </a:lnR>
                    <a:lnT>
                      <a:noFill/>
                    </a:lnT>
                    <a:lnB>
                      <a:noFill/>
                    </a:lnB>
                  </a:tcPr>
                </a:tc>
                <a:tc>
                  <a:txBody>
                    <a:bodyPr/>
                    <a:lstStyle/>
                    <a:p>
                      <a:pPr marL="180340" indent="-180340" algn="ctr" rtl="1">
                        <a:lnSpc>
                          <a:spcPct val="90000"/>
                        </a:lnSpc>
                        <a:spcAft>
                          <a:spcPts val="0"/>
                        </a:spcAft>
                        <a:tabLst>
                          <a:tab pos="2461260" algn="l"/>
                        </a:tabLst>
                      </a:pPr>
                      <a:r>
                        <a:rPr lang="ar-SA" sz="1400" b="1">
                          <a:latin typeface="B Badr"/>
                          <a:ea typeface="B Badr"/>
                          <a:cs typeface="B Lotus"/>
                        </a:rPr>
                        <a:t>از پـي خـود بــرد در هـر بـرزنـش</a:t>
                      </a:r>
                      <a:br>
                        <a:rPr lang="ar-SA" sz="1400" b="1">
                          <a:latin typeface="B Badr"/>
                          <a:ea typeface="B Badr"/>
                          <a:cs typeface="B Lotus"/>
                        </a:rPr>
                      </a:br>
                      <a:endParaRPr lang="en-US" sz="1400" b="1">
                        <a:latin typeface="B Badr"/>
                        <a:ea typeface="B Badr"/>
                        <a:cs typeface="B Lotus"/>
                      </a:endParaRPr>
                    </a:p>
                  </a:txBody>
                  <a:tcPr marL="54760" marR="54760" marT="0" marB="0">
                    <a:lnL>
                      <a:noFill/>
                    </a:lnL>
                    <a:lnR>
                      <a:noFill/>
                    </a:lnR>
                    <a:lnT>
                      <a:noFill/>
                    </a:lnT>
                    <a:lnB>
                      <a:noFill/>
                    </a:lnB>
                  </a:tcPr>
                </a:tc>
              </a:tr>
              <a:tr h="382250">
                <a:tc>
                  <a:txBody>
                    <a:bodyPr/>
                    <a:lstStyle/>
                    <a:p>
                      <a:pPr marL="180340" indent="-180340" algn="ctr" rtl="1">
                        <a:lnSpc>
                          <a:spcPct val="90000"/>
                        </a:lnSpc>
                        <a:spcAft>
                          <a:spcPts val="0"/>
                        </a:spcAft>
                        <a:tabLst>
                          <a:tab pos="2461260" algn="l"/>
                        </a:tabLst>
                      </a:pPr>
                      <a:r>
                        <a:rPr lang="ar-SA" sz="1400" b="1">
                          <a:latin typeface="B Badr"/>
                          <a:ea typeface="B Badr"/>
                          <a:cs typeface="B Lotus"/>
                        </a:rPr>
                        <a:t>او همي‌رفت و دويدش ايـن ز پـي</a:t>
                      </a:r>
                      <a:br>
                        <a:rPr lang="ar-SA" sz="1400" b="1">
                          <a:latin typeface="B Badr"/>
                          <a:ea typeface="B Badr"/>
                          <a:cs typeface="B Lotus"/>
                        </a:rPr>
                      </a:br>
                      <a:endParaRPr lang="en-US" sz="1400" b="1">
                        <a:latin typeface="B Badr"/>
                        <a:ea typeface="B Badr"/>
                        <a:cs typeface="B Lotus"/>
                      </a:endParaRPr>
                    </a:p>
                  </a:txBody>
                  <a:tcPr marL="54760" marR="54760" marT="0" marB="0" anchor="ctr">
                    <a:lnL>
                      <a:noFill/>
                    </a:lnL>
                    <a:lnR>
                      <a:noFill/>
                    </a:lnR>
                    <a:lnT>
                      <a:noFill/>
                    </a:lnT>
                    <a:lnB>
                      <a:noFill/>
                    </a:lnB>
                  </a:tcPr>
                </a:tc>
                <a:tc>
                  <a:txBody>
                    <a:bodyPr/>
                    <a:lstStyle/>
                    <a:p>
                      <a:pPr marL="180340" indent="-180340" algn="ctr" rtl="1">
                        <a:lnSpc>
                          <a:spcPct val="90000"/>
                        </a:lnSpc>
                        <a:spcAft>
                          <a:spcPts val="0"/>
                        </a:spcAft>
                        <a:tabLst>
                          <a:tab pos="2461260" algn="l"/>
                        </a:tabLst>
                      </a:pPr>
                      <a:endParaRPr lang="ar-SA" sz="1400" b="1">
                        <a:latin typeface="B Badr"/>
                        <a:ea typeface="B Badr"/>
                        <a:cs typeface="B Lotus"/>
                      </a:endParaRPr>
                    </a:p>
                  </a:txBody>
                  <a:tcPr marL="54760" marR="54760" marT="0" marB="0">
                    <a:lnL>
                      <a:noFill/>
                    </a:lnL>
                    <a:lnR>
                      <a:noFill/>
                    </a:lnR>
                    <a:lnT>
                      <a:noFill/>
                    </a:lnT>
                    <a:lnB>
                      <a:noFill/>
                    </a:lnB>
                  </a:tcPr>
                </a:tc>
                <a:tc>
                  <a:txBody>
                    <a:bodyPr/>
                    <a:lstStyle/>
                    <a:p>
                      <a:pPr marL="180340" indent="-180340" algn="ctr" rtl="1">
                        <a:lnSpc>
                          <a:spcPct val="90000"/>
                        </a:lnSpc>
                        <a:spcAft>
                          <a:spcPts val="0"/>
                        </a:spcAft>
                        <a:tabLst>
                          <a:tab pos="2461260" algn="l"/>
                        </a:tabLst>
                      </a:pPr>
                      <a:r>
                        <a:rPr lang="ar-SA" sz="1400" b="1">
                          <a:latin typeface="B Badr"/>
                          <a:ea typeface="B Badr"/>
                          <a:cs typeface="B Lotus"/>
                        </a:rPr>
                        <a:t>وق وقــي مـي‌کـرد از دنبــال وي</a:t>
                      </a:r>
                      <a:br>
                        <a:rPr lang="ar-SA" sz="1400" b="1">
                          <a:latin typeface="B Badr"/>
                          <a:ea typeface="B Badr"/>
                          <a:cs typeface="B Lotus"/>
                        </a:rPr>
                      </a:br>
                      <a:endParaRPr lang="en-US" sz="1400" b="1">
                        <a:latin typeface="B Badr"/>
                        <a:ea typeface="B Badr"/>
                        <a:cs typeface="B Lotus"/>
                      </a:endParaRPr>
                    </a:p>
                  </a:txBody>
                  <a:tcPr marL="54760" marR="54760" marT="0" marB="0">
                    <a:lnL>
                      <a:noFill/>
                    </a:lnL>
                    <a:lnR>
                      <a:noFill/>
                    </a:lnR>
                    <a:lnT>
                      <a:noFill/>
                    </a:lnT>
                    <a:lnB>
                      <a:noFill/>
                    </a:lnB>
                  </a:tcPr>
                </a:tc>
              </a:tr>
              <a:tr h="382250">
                <a:tc>
                  <a:txBody>
                    <a:bodyPr/>
                    <a:lstStyle/>
                    <a:p>
                      <a:pPr marL="180340" indent="-180340" algn="ctr" rtl="1">
                        <a:lnSpc>
                          <a:spcPct val="90000"/>
                        </a:lnSpc>
                        <a:spcAft>
                          <a:spcPts val="0"/>
                        </a:spcAft>
                        <a:tabLst>
                          <a:tab pos="2461260" algn="l"/>
                        </a:tabLst>
                      </a:pPr>
                      <a:r>
                        <a:rPr lang="ar-SA" sz="1400" b="1">
                          <a:latin typeface="B Badr"/>
                          <a:ea typeface="B Badr"/>
                          <a:cs typeface="B Lotus"/>
                        </a:rPr>
                        <a:t>گشت سگ از بهـر انگشتي عسـل</a:t>
                      </a:r>
                      <a:br>
                        <a:rPr lang="ar-SA" sz="1400" b="1">
                          <a:latin typeface="B Badr"/>
                          <a:ea typeface="B Badr"/>
                          <a:cs typeface="B Lotus"/>
                        </a:rPr>
                      </a:br>
                      <a:endParaRPr lang="en-US" sz="1400" b="1">
                        <a:latin typeface="B Badr"/>
                        <a:ea typeface="B Badr"/>
                        <a:cs typeface="B Lotus"/>
                      </a:endParaRPr>
                    </a:p>
                  </a:txBody>
                  <a:tcPr marL="54760" marR="54760" marT="0" marB="0" anchor="ctr">
                    <a:lnL>
                      <a:noFill/>
                    </a:lnL>
                    <a:lnR>
                      <a:noFill/>
                    </a:lnR>
                    <a:lnT>
                      <a:noFill/>
                    </a:lnT>
                    <a:lnB>
                      <a:noFill/>
                    </a:lnB>
                  </a:tcPr>
                </a:tc>
                <a:tc>
                  <a:txBody>
                    <a:bodyPr/>
                    <a:lstStyle/>
                    <a:p>
                      <a:pPr marL="180340" indent="-180340" algn="ctr" rtl="1">
                        <a:lnSpc>
                          <a:spcPct val="90000"/>
                        </a:lnSpc>
                        <a:spcAft>
                          <a:spcPts val="0"/>
                        </a:spcAft>
                        <a:tabLst>
                          <a:tab pos="2461260" algn="l"/>
                        </a:tabLst>
                      </a:pPr>
                      <a:endParaRPr lang="ar-SA" sz="1400" b="1">
                        <a:latin typeface="B Badr"/>
                        <a:ea typeface="B Badr"/>
                        <a:cs typeface="B Lotus"/>
                      </a:endParaRPr>
                    </a:p>
                  </a:txBody>
                  <a:tcPr marL="54760" marR="54760" marT="0" marB="0">
                    <a:lnL>
                      <a:noFill/>
                    </a:lnL>
                    <a:lnR>
                      <a:noFill/>
                    </a:lnR>
                    <a:lnT>
                      <a:noFill/>
                    </a:lnT>
                    <a:lnB>
                      <a:noFill/>
                    </a:lnB>
                  </a:tcPr>
                </a:tc>
                <a:tc>
                  <a:txBody>
                    <a:bodyPr/>
                    <a:lstStyle/>
                    <a:p>
                      <a:pPr marL="180340" indent="-180340" algn="ctr" rtl="1">
                        <a:lnSpc>
                          <a:spcPct val="90000"/>
                        </a:lnSpc>
                        <a:spcAft>
                          <a:spcPts val="0"/>
                        </a:spcAft>
                        <a:tabLst>
                          <a:tab pos="2461260" algn="l"/>
                        </a:tabLst>
                      </a:pPr>
                      <a:r>
                        <a:rPr lang="ar-SA" sz="1400" b="1" dirty="0">
                          <a:latin typeface="B Badr"/>
                          <a:ea typeface="B Badr"/>
                          <a:cs typeface="B Lotus"/>
                        </a:rPr>
                        <a:t>زيـن عسل بهتر بـود صـد خُـمّ </a:t>
                      </a:r>
                      <a:r>
                        <a:rPr kumimoji="0" lang="fa-IR" sz="1400" b="1" i="0" u="none" strike="noStrike" cap="none" normalizeH="0" baseline="30000" dirty="0" smtClean="0">
                          <a:ln>
                            <a:noFill/>
                          </a:ln>
                          <a:solidFill>
                            <a:schemeClr val="tx1"/>
                          </a:solidFill>
                          <a:effectLst>
                            <a:glow rad="139700">
                              <a:schemeClr val="accent2">
                                <a:satMod val="175000"/>
                                <a:alpha val="40000"/>
                              </a:schemeClr>
                            </a:glow>
                          </a:effectLst>
                          <a:latin typeface="B Lotus" pitchFamily="2" charset="-78"/>
                          <a:ea typeface="B Lotus" pitchFamily="2" charset="-78"/>
                          <a:cs typeface="B Lotus" pitchFamily="2" charset="-78"/>
                        </a:rPr>
                        <a:t>*</a:t>
                      </a:r>
                      <a:r>
                        <a:rPr lang="ar-SA" sz="1400" b="1" dirty="0" smtClean="0">
                          <a:latin typeface="B Badr"/>
                          <a:ea typeface="B Badr"/>
                          <a:cs typeface="B Lotus"/>
                        </a:rPr>
                        <a:t>خَل</a:t>
                      </a:r>
                      <a:r>
                        <a:rPr kumimoji="0" lang="fa-IR" sz="1400" b="1" i="0" u="none" strike="noStrike" cap="none" normalizeH="0" baseline="30000" dirty="0" smtClean="0">
                          <a:ln>
                            <a:noFill/>
                          </a:ln>
                          <a:solidFill>
                            <a:schemeClr val="tx1"/>
                          </a:solidFill>
                          <a:effectLst>
                            <a:glow rad="139700">
                              <a:schemeClr val="accent2">
                                <a:satMod val="175000"/>
                                <a:alpha val="40000"/>
                              </a:schemeClr>
                            </a:glow>
                          </a:effectLst>
                          <a:latin typeface="B Lotus" pitchFamily="2" charset="-78"/>
                          <a:ea typeface="B Lotus" pitchFamily="2" charset="-78"/>
                          <a:cs typeface="B Lotus" pitchFamily="2" charset="-78"/>
                        </a:rPr>
                        <a:t>**</a:t>
                      </a:r>
                      <a:r>
                        <a:rPr lang="fa-IR" sz="1400" b="1" dirty="0">
                          <a:latin typeface="B Badr"/>
                          <a:ea typeface="B Badr"/>
                          <a:cs typeface="B Lotus"/>
                        </a:rPr>
                        <a:t/>
                      </a:r>
                      <a:br>
                        <a:rPr lang="fa-IR" sz="1400" b="1" dirty="0">
                          <a:latin typeface="B Badr"/>
                          <a:ea typeface="B Badr"/>
                          <a:cs typeface="B Lotus"/>
                        </a:rPr>
                      </a:br>
                      <a:endParaRPr lang="en-US" sz="1400" b="1" dirty="0">
                        <a:latin typeface="B Badr"/>
                        <a:ea typeface="B Badr"/>
                        <a:cs typeface="B Lotus"/>
                      </a:endParaRPr>
                    </a:p>
                  </a:txBody>
                  <a:tcPr marL="54760" marR="54760" marT="0" marB="0">
                    <a:lnL>
                      <a:noFill/>
                    </a:lnL>
                    <a:lnR>
                      <a:noFill/>
                    </a:lnR>
                    <a:lnT>
                      <a:noFill/>
                    </a:lnT>
                    <a:lnB>
                      <a:noFill/>
                    </a:lnB>
                  </a:tcPr>
                </a:tc>
              </a:tr>
              <a:tr h="382250">
                <a:tc>
                  <a:txBody>
                    <a:bodyPr/>
                    <a:lstStyle/>
                    <a:p>
                      <a:pPr marL="180340" indent="-180340" algn="ctr" rtl="1">
                        <a:lnSpc>
                          <a:spcPct val="90000"/>
                        </a:lnSpc>
                        <a:spcAft>
                          <a:spcPts val="0"/>
                        </a:spcAft>
                        <a:tabLst>
                          <a:tab pos="2461260" algn="l"/>
                        </a:tabLst>
                      </a:pPr>
                      <a:r>
                        <a:rPr lang="ar-SA" sz="1400" b="1" dirty="0">
                          <a:latin typeface="B Badr"/>
                          <a:ea typeface="B Badr"/>
                          <a:cs typeface="B Lotus"/>
                        </a:rPr>
                        <a:t>آدمـي ‌را سـگ کنـد بـي‌گفت وگو</a:t>
                      </a:r>
                      <a:br>
                        <a:rPr lang="ar-SA" sz="1400" b="1" dirty="0">
                          <a:latin typeface="B Badr"/>
                          <a:ea typeface="B Badr"/>
                          <a:cs typeface="B Lotus"/>
                        </a:rPr>
                      </a:br>
                      <a:endParaRPr lang="en-US" sz="1400" b="1" dirty="0">
                        <a:latin typeface="B Badr"/>
                        <a:ea typeface="B Badr"/>
                        <a:cs typeface="B Lotus"/>
                      </a:endParaRPr>
                    </a:p>
                  </a:txBody>
                  <a:tcPr marL="54760" marR="54760" marT="0" marB="0" anchor="ctr">
                    <a:lnL>
                      <a:noFill/>
                    </a:lnL>
                    <a:lnR>
                      <a:noFill/>
                    </a:lnR>
                    <a:lnT>
                      <a:noFill/>
                    </a:lnT>
                    <a:lnB>
                      <a:noFill/>
                    </a:lnB>
                  </a:tcPr>
                </a:tc>
                <a:tc>
                  <a:txBody>
                    <a:bodyPr/>
                    <a:lstStyle/>
                    <a:p>
                      <a:pPr marL="180340" indent="-180340" algn="ctr" rtl="1">
                        <a:lnSpc>
                          <a:spcPct val="90000"/>
                        </a:lnSpc>
                        <a:spcAft>
                          <a:spcPts val="0"/>
                        </a:spcAft>
                        <a:tabLst>
                          <a:tab pos="2461260" algn="l"/>
                        </a:tabLst>
                      </a:pPr>
                      <a:endParaRPr lang="ar-SA" sz="1400" b="1">
                        <a:latin typeface="B Badr"/>
                        <a:ea typeface="B Badr"/>
                        <a:cs typeface="B Lotus"/>
                      </a:endParaRPr>
                    </a:p>
                  </a:txBody>
                  <a:tcPr marL="54760" marR="54760" marT="0" marB="0">
                    <a:lnL>
                      <a:noFill/>
                    </a:lnL>
                    <a:lnR>
                      <a:noFill/>
                    </a:lnR>
                    <a:lnT>
                      <a:noFill/>
                    </a:lnT>
                    <a:lnB>
                      <a:noFill/>
                    </a:lnB>
                  </a:tcPr>
                </a:tc>
                <a:tc>
                  <a:txBody>
                    <a:bodyPr/>
                    <a:lstStyle/>
                    <a:p>
                      <a:pPr marL="180340" indent="-180340" algn="ctr" rtl="1">
                        <a:lnSpc>
                          <a:spcPct val="90000"/>
                        </a:lnSpc>
                        <a:spcAft>
                          <a:spcPts val="0"/>
                        </a:spcAft>
                        <a:tabLst>
                          <a:tab pos="2461260" algn="l"/>
                        </a:tabLst>
                      </a:pPr>
                      <a:r>
                        <a:rPr lang="ar-SA" sz="1400" b="1" dirty="0">
                          <a:latin typeface="B Badr"/>
                          <a:ea typeface="B Badr"/>
                          <a:cs typeface="B Lotus"/>
                        </a:rPr>
                        <a:t>اي تفـو بر ايـن طمـع بـاد! اي تفـو!</a:t>
                      </a:r>
                      <a:br>
                        <a:rPr lang="ar-SA" sz="1400" b="1" dirty="0">
                          <a:latin typeface="B Badr"/>
                          <a:ea typeface="B Badr"/>
                          <a:cs typeface="B Lotus"/>
                        </a:rPr>
                      </a:br>
                      <a:endParaRPr lang="en-US" sz="1400" b="1" dirty="0">
                        <a:latin typeface="B Badr"/>
                        <a:ea typeface="B Badr"/>
                        <a:cs typeface="B Lotus"/>
                      </a:endParaRPr>
                    </a:p>
                  </a:txBody>
                  <a:tcPr marL="54760" marR="54760" marT="0" marB="0">
                    <a:lnL>
                      <a:noFill/>
                    </a:lnL>
                    <a:lnR>
                      <a:noFill/>
                    </a:lnR>
                    <a:lnT>
                      <a:noFill/>
                    </a:lnT>
                    <a:lnB>
                      <a:noFill/>
                    </a:lnB>
                  </a:tcPr>
                </a:tc>
              </a:tr>
              <a:tr h="382250">
                <a:tc>
                  <a:txBody>
                    <a:bodyPr/>
                    <a:lstStyle/>
                    <a:p>
                      <a:pPr marL="180340" indent="-180340" algn="ctr" rtl="1">
                        <a:lnSpc>
                          <a:spcPct val="90000"/>
                        </a:lnSpc>
                        <a:spcAft>
                          <a:spcPts val="0"/>
                        </a:spcAft>
                        <a:tabLst>
                          <a:tab pos="2461260" algn="l"/>
                        </a:tabLst>
                      </a:pPr>
                      <a:r>
                        <a:rPr lang="ar-SA" sz="1400" b="1" dirty="0">
                          <a:latin typeface="B Badr"/>
                          <a:ea typeface="B Badr"/>
                          <a:cs typeface="B Lotus"/>
                        </a:rPr>
                        <a:t>ديـده‏ی طمّاع يـا رب! بـاد کـور!</a:t>
                      </a:r>
                      <a:br>
                        <a:rPr lang="ar-SA" sz="1400" b="1" dirty="0">
                          <a:latin typeface="B Badr"/>
                          <a:ea typeface="B Badr"/>
                          <a:cs typeface="B Lotus"/>
                        </a:rPr>
                      </a:br>
                      <a:endParaRPr lang="en-US" sz="1400" b="1" dirty="0">
                        <a:latin typeface="B Badr"/>
                        <a:ea typeface="B Badr"/>
                        <a:cs typeface="B Lotus"/>
                      </a:endParaRPr>
                    </a:p>
                  </a:txBody>
                  <a:tcPr marL="54760" marR="54760" marT="0" marB="0" anchor="ctr">
                    <a:lnL>
                      <a:noFill/>
                    </a:lnL>
                    <a:lnR>
                      <a:noFill/>
                    </a:lnR>
                    <a:lnT>
                      <a:noFill/>
                    </a:lnT>
                    <a:lnB>
                      <a:noFill/>
                    </a:lnB>
                  </a:tcPr>
                </a:tc>
                <a:tc>
                  <a:txBody>
                    <a:bodyPr/>
                    <a:lstStyle/>
                    <a:p>
                      <a:pPr marL="180340" indent="-180340" algn="ctr" rtl="1">
                        <a:lnSpc>
                          <a:spcPct val="90000"/>
                        </a:lnSpc>
                        <a:spcAft>
                          <a:spcPts val="0"/>
                        </a:spcAft>
                        <a:tabLst>
                          <a:tab pos="2461260" algn="l"/>
                        </a:tabLst>
                      </a:pPr>
                      <a:endParaRPr lang="ar-SA" sz="1400" b="1">
                        <a:latin typeface="B Badr"/>
                        <a:ea typeface="B Badr"/>
                        <a:cs typeface="B Lotus"/>
                      </a:endParaRPr>
                    </a:p>
                  </a:txBody>
                  <a:tcPr marL="54760" marR="54760" marT="0" marB="0">
                    <a:lnL>
                      <a:noFill/>
                    </a:lnL>
                    <a:lnR>
                      <a:noFill/>
                    </a:lnR>
                    <a:lnT>
                      <a:noFill/>
                    </a:lnT>
                    <a:lnB>
                      <a:noFill/>
                    </a:lnB>
                  </a:tcPr>
                </a:tc>
                <a:tc>
                  <a:txBody>
                    <a:bodyPr/>
                    <a:lstStyle/>
                    <a:p>
                      <a:pPr marL="180340" indent="-180340" algn="ctr" rtl="1">
                        <a:lnSpc>
                          <a:spcPct val="90000"/>
                        </a:lnSpc>
                        <a:spcAft>
                          <a:spcPts val="0"/>
                        </a:spcAft>
                        <a:tabLst>
                          <a:tab pos="2461260" algn="l"/>
                        </a:tabLst>
                      </a:pPr>
                      <a:r>
                        <a:rPr lang="ar-SA" sz="1400" b="1" dirty="0">
                          <a:latin typeface="B Badr"/>
                          <a:ea typeface="B Badr"/>
                          <a:cs typeface="B Lotus"/>
                        </a:rPr>
                        <a:t>پـر نمـي‌گردد مگـر از خـاک گـور</a:t>
                      </a:r>
                      <a:br>
                        <a:rPr lang="ar-SA" sz="1400" b="1" dirty="0">
                          <a:latin typeface="B Badr"/>
                          <a:ea typeface="B Badr"/>
                          <a:cs typeface="B Lotus"/>
                        </a:rPr>
                      </a:br>
                      <a:endParaRPr lang="en-US" sz="1400" b="1" dirty="0">
                        <a:latin typeface="B Badr"/>
                        <a:ea typeface="B Badr"/>
                        <a:cs typeface="B Lotus"/>
                      </a:endParaRPr>
                    </a:p>
                  </a:txBody>
                  <a:tcPr marL="54760" marR="54760" marT="0" marB="0">
                    <a:lnL>
                      <a:noFill/>
                    </a:lnL>
                    <a:lnR>
                      <a:noFill/>
                    </a:lnR>
                    <a:lnT>
                      <a:noFill/>
                    </a:lnT>
                    <a:lnB>
                      <a:noFill/>
                    </a:lnB>
                  </a:tcPr>
                </a:tc>
              </a:tr>
            </a:tbl>
          </a:graphicData>
        </a:graphic>
      </p:graphicFrame>
      <p:sp>
        <p:nvSpPr>
          <p:cNvPr id="1025" name="Rectangle 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2" name="Rounded Rectangle 11">
            <a:hlinkClick r:id="rId9" action="ppaction://hlinksldjump">
              <a:snd r:embed="rId5" name="thbad.wav"/>
            </a:hlinkClick>
            <a:hlinkHover r:id="" action="ppaction://noaction">
              <a:snd r:embed="rId6" name="0.wav"/>
            </a:hlinkHover>
          </p:cNvPr>
          <p:cNvSpPr/>
          <p:nvPr/>
        </p:nvSpPr>
        <p:spPr>
          <a:xfrm>
            <a:off x="3286116"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0" action="ppaction://hlinksldjump">
              <a:snd r:embed="rId5" name="thbad.wav"/>
            </a:hlinkClick>
            <a:hlinkHover r:id="" action="ppaction://noaction">
              <a:snd r:embed="rId6" name="0.wav"/>
            </a:hlinkHover>
          </p:cNvPr>
          <p:cNvSpPr/>
          <p:nvPr/>
        </p:nvSpPr>
        <p:spPr>
          <a:xfrm>
            <a:off x="2857488"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1" action="ppaction://hlinksldjump">
              <a:snd r:embed="rId5" name="thbad.wav"/>
            </a:hlinkClick>
            <a:hlinkHover r:id="" action="ppaction://noaction">
              <a:snd r:embed="rId6" name="0.wav"/>
            </a:hlinkHover>
          </p:cNvPr>
          <p:cNvSpPr/>
          <p:nvPr/>
        </p:nvSpPr>
        <p:spPr>
          <a:xfrm>
            <a:off x="2428860"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2" action="ppaction://hlinksldjump">
              <a:snd r:embed="rId5" name="thbad.wav"/>
            </a:hlinkClick>
            <a:hlinkHover r:id="" action="ppaction://noaction">
              <a:snd r:embed="rId6" name="0.wav"/>
            </a:hlinkHover>
          </p:cNvPr>
          <p:cNvSpPr/>
          <p:nvPr/>
        </p:nvSpPr>
        <p:spPr>
          <a:xfrm>
            <a:off x="2000232"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3" action="ppaction://hlinksldjump">
              <a:snd r:embed="rId5" name="thbad.wav"/>
            </a:hlinkClick>
            <a:hlinkHover r:id="" action="ppaction://noaction">
              <a:snd r:embed="rId6" name="0.wav"/>
            </a:hlinkHover>
          </p:cNvPr>
          <p:cNvSpPr/>
          <p:nvPr/>
        </p:nvSpPr>
        <p:spPr>
          <a:xfrm>
            <a:off x="1571604"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4" action="ppaction://hlinksldjump">
              <a:snd r:embed="rId5" name="thbad.wav"/>
            </a:hlinkClick>
            <a:hlinkHover r:id="" action="ppaction://noaction">
              <a:snd r:embed="rId6" name="0.wav"/>
            </a:hlinkHover>
          </p:cNvPr>
          <p:cNvSpPr/>
          <p:nvPr/>
        </p:nvSpPr>
        <p:spPr>
          <a:xfrm>
            <a:off x="1142976"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8" name="Rounded Rectangle 17">
            <a:hlinkClick r:id="rId15" action="ppaction://hlinksldjump">
              <a:snd r:embed="rId5" name="thbad.wav"/>
            </a:hlinkClick>
            <a:hlinkHover r:id="" action="ppaction://noaction">
              <a:snd r:embed="rId6" name="0.wav"/>
            </a:hlinkHover>
          </p:cNvPr>
          <p:cNvSpPr/>
          <p:nvPr/>
        </p:nvSpPr>
        <p:spPr>
          <a:xfrm>
            <a:off x="714348"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9" name="Rounded Rectangle 18">
            <a:hlinkClick r:id="rId16" action="ppaction://hlinksldjump">
              <a:snd r:embed="rId5" name="thbad.wav"/>
            </a:hlinkClick>
            <a:hlinkHover r:id="" action="ppaction://noaction">
              <a:snd r:embed="rId6" name="0.wav"/>
            </a:hlinkHover>
          </p:cNvPr>
          <p:cNvSpPr/>
          <p:nvPr/>
        </p:nvSpPr>
        <p:spPr>
          <a:xfrm>
            <a:off x="285720"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1000" fill="hold"/>
                                        <p:tgtEl>
                                          <p:spTgt spid="12"/>
                                        </p:tgtEl>
                                        <p:attrNameLst>
                                          <p:attrName>ppt_x</p:attrName>
                                        </p:attrNameLst>
                                      </p:cBhvr>
                                      <p:tavLst>
                                        <p:tav tm="0">
                                          <p:val>
                                            <p:strVal val="0-#ppt_w/2"/>
                                          </p:val>
                                        </p:tav>
                                        <p:tav tm="100000">
                                          <p:val>
                                            <p:strVal val="#ppt_x"/>
                                          </p:val>
                                        </p:tav>
                                      </p:tavLst>
                                    </p:anim>
                                    <p:anim calcmode="lin" valueType="num">
                                      <p:cBhvr additive="base">
                                        <p:cTn id="32" dur="1000" fill="hold"/>
                                        <p:tgtEl>
                                          <p:spTgt spid="12"/>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1000" fill="hold"/>
                                        <p:tgtEl>
                                          <p:spTgt spid="13"/>
                                        </p:tgtEl>
                                        <p:attrNameLst>
                                          <p:attrName>ppt_x</p:attrName>
                                        </p:attrNameLst>
                                      </p:cBhvr>
                                      <p:tavLst>
                                        <p:tav tm="0">
                                          <p:val>
                                            <p:strVal val="0-#ppt_w/2"/>
                                          </p:val>
                                        </p:tav>
                                        <p:tav tm="100000">
                                          <p:val>
                                            <p:strVal val="#ppt_x"/>
                                          </p:val>
                                        </p:tav>
                                      </p:tavLst>
                                    </p:anim>
                                    <p:anim calcmode="lin" valueType="num">
                                      <p:cBhvr additive="base">
                                        <p:cTn id="36" dur="1000" fill="hold"/>
                                        <p:tgtEl>
                                          <p:spTgt spid="13"/>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4"/>
                                        </p:tgtEl>
                                        <p:attrNameLst>
                                          <p:attrName>style.visibility</p:attrName>
                                        </p:attrNameLst>
                                      </p:cBhvr>
                                      <p:to>
                                        <p:strVal val="visible"/>
                                      </p:to>
                                    </p:set>
                                    <p:anim calcmode="lin" valueType="num">
                                      <p:cBhvr additive="base">
                                        <p:cTn id="39" dur="1000" fill="hold"/>
                                        <p:tgtEl>
                                          <p:spTgt spid="14"/>
                                        </p:tgtEl>
                                        <p:attrNameLst>
                                          <p:attrName>ppt_x</p:attrName>
                                        </p:attrNameLst>
                                      </p:cBhvr>
                                      <p:tavLst>
                                        <p:tav tm="0">
                                          <p:val>
                                            <p:strVal val="0-#ppt_w/2"/>
                                          </p:val>
                                        </p:tav>
                                        <p:tav tm="100000">
                                          <p:val>
                                            <p:strVal val="#ppt_x"/>
                                          </p:val>
                                        </p:tav>
                                      </p:tavLst>
                                    </p:anim>
                                    <p:anim calcmode="lin" valueType="num">
                                      <p:cBhvr additive="base">
                                        <p:cTn id="40" dur="1000" fill="hold"/>
                                        <p:tgtEl>
                                          <p:spTgt spid="14"/>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additive="base">
                                        <p:cTn id="43" dur="1000" fill="hold"/>
                                        <p:tgtEl>
                                          <p:spTgt spid="15"/>
                                        </p:tgtEl>
                                        <p:attrNameLst>
                                          <p:attrName>ppt_x</p:attrName>
                                        </p:attrNameLst>
                                      </p:cBhvr>
                                      <p:tavLst>
                                        <p:tav tm="0">
                                          <p:val>
                                            <p:strVal val="0-#ppt_w/2"/>
                                          </p:val>
                                        </p:tav>
                                        <p:tav tm="100000">
                                          <p:val>
                                            <p:strVal val="#ppt_x"/>
                                          </p:val>
                                        </p:tav>
                                      </p:tavLst>
                                    </p:anim>
                                    <p:anim calcmode="lin" valueType="num">
                                      <p:cBhvr additive="base">
                                        <p:cTn id="44" dur="1000" fill="hold"/>
                                        <p:tgtEl>
                                          <p:spTgt spid="15"/>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6"/>
                                        </p:tgtEl>
                                        <p:attrNameLst>
                                          <p:attrName>style.visibility</p:attrName>
                                        </p:attrNameLst>
                                      </p:cBhvr>
                                      <p:to>
                                        <p:strVal val="visible"/>
                                      </p:to>
                                    </p:set>
                                    <p:anim calcmode="lin" valueType="num">
                                      <p:cBhvr additive="base">
                                        <p:cTn id="47" dur="1000" fill="hold"/>
                                        <p:tgtEl>
                                          <p:spTgt spid="16"/>
                                        </p:tgtEl>
                                        <p:attrNameLst>
                                          <p:attrName>ppt_x</p:attrName>
                                        </p:attrNameLst>
                                      </p:cBhvr>
                                      <p:tavLst>
                                        <p:tav tm="0">
                                          <p:val>
                                            <p:strVal val="0-#ppt_w/2"/>
                                          </p:val>
                                        </p:tav>
                                        <p:tav tm="100000">
                                          <p:val>
                                            <p:strVal val="#ppt_x"/>
                                          </p:val>
                                        </p:tav>
                                      </p:tavLst>
                                    </p:anim>
                                    <p:anim calcmode="lin" valueType="num">
                                      <p:cBhvr additive="base">
                                        <p:cTn id="48" dur="1000" fill="hold"/>
                                        <p:tgtEl>
                                          <p:spTgt spid="16"/>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7"/>
                                        </p:tgtEl>
                                        <p:attrNameLst>
                                          <p:attrName>style.visibility</p:attrName>
                                        </p:attrNameLst>
                                      </p:cBhvr>
                                      <p:to>
                                        <p:strVal val="visible"/>
                                      </p:to>
                                    </p:set>
                                    <p:anim calcmode="lin" valueType="num">
                                      <p:cBhvr additive="base">
                                        <p:cTn id="51" dur="1000" fill="hold"/>
                                        <p:tgtEl>
                                          <p:spTgt spid="17"/>
                                        </p:tgtEl>
                                        <p:attrNameLst>
                                          <p:attrName>ppt_x</p:attrName>
                                        </p:attrNameLst>
                                      </p:cBhvr>
                                      <p:tavLst>
                                        <p:tav tm="0">
                                          <p:val>
                                            <p:strVal val="0-#ppt_w/2"/>
                                          </p:val>
                                        </p:tav>
                                        <p:tav tm="100000">
                                          <p:val>
                                            <p:strVal val="#ppt_x"/>
                                          </p:val>
                                        </p:tav>
                                      </p:tavLst>
                                    </p:anim>
                                    <p:anim calcmode="lin" valueType="num">
                                      <p:cBhvr additive="base">
                                        <p:cTn id="52" dur="1000" fill="hold"/>
                                        <p:tgtEl>
                                          <p:spTgt spid="17"/>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8"/>
                                        </p:tgtEl>
                                        <p:attrNameLst>
                                          <p:attrName>style.visibility</p:attrName>
                                        </p:attrNameLst>
                                      </p:cBhvr>
                                      <p:to>
                                        <p:strVal val="visible"/>
                                      </p:to>
                                    </p:set>
                                    <p:anim calcmode="lin" valueType="num">
                                      <p:cBhvr additive="base">
                                        <p:cTn id="55" dur="1000" fill="hold"/>
                                        <p:tgtEl>
                                          <p:spTgt spid="18"/>
                                        </p:tgtEl>
                                        <p:attrNameLst>
                                          <p:attrName>ppt_x</p:attrName>
                                        </p:attrNameLst>
                                      </p:cBhvr>
                                      <p:tavLst>
                                        <p:tav tm="0">
                                          <p:val>
                                            <p:strVal val="0-#ppt_w/2"/>
                                          </p:val>
                                        </p:tav>
                                        <p:tav tm="100000">
                                          <p:val>
                                            <p:strVal val="#ppt_x"/>
                                          </p:val>
                                        </p:tav>
                                      </p:tavLst>
                                    </p:anim>
                                    <p:anim calcmode="lin" valueType="num">
                                      <p:cBhvr additive="base">
                                        <p:cTn id="56" dur="1000" fill="hold"/>
                                        <p:tgtEl>
                                          <p:spTgt spid="18"/>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9"/>
                                        </p:tgtEl>
                                        <p:attrNameLst>
                                          <p:attrName>style.visibility</p:attrName>
                                        </p:attrNameLst>
                                      </p:cBhvr>
                                      <p:to>
                                        <p:strVal val="visible"/>
                                      </p:to>
                                    </p:set>
                                    <p:anim calcmode="lin" valueType="num">
                                      <p:cBhvr additive="base">
                                        <p:cTn id="59" dur="1000" fill="hold"/>
                                        <p:tgtEl>
                                          <p:spTgt spid="19"/>
                                        </p:tgtEl>
                                        <p:attrNameLst>
                                          <p:attrName>ppt_x</p:attrName>
                                        </p:attrNameLst>
                                      </p:cBhvr>
                                      <p:tavLst>
                                        <p:tav tm="0">
                                          <p:val>
                                            <p:strVal val="0-#ppt_w/2"/>
                                          </p:val>
                                        </p:tav>
                                        <p:tav tm="100000">
                                          <p:val>
                                            <p:strVal val="#ppt_x"/>
                                          </p:val>
                                        </p:tav>
                                      </p:tavLst>
                                    </p:anim>
                                    <p:anim calcmode="lin" valueType="num">
                                      <p:cBhvr additive="base">
                                        <p:cTn id="60" dur="1000" fill="hold"/>
                                        <p:tgtEl>
                                          <p:spTgt spid="19"/>
                                        </p:tgtEl>
                                        <p:attrNameLst>
                                          <p:attrName>ppt_y</p:attrName>
                                        </p:attrNameLst>
                                      </p:cBhvr>
                                      <p:tavLst>
                                        <p:tav tm="0">
                                          <p:val>
                                            <p:strVal val="#ppt_y"/>
                                          </p:val>
                                        </p:tav>
                                        <p:tav tm="100000">
                                          <p:val>
                                            <p:strVal val="#ppt_y"/>
                                          </p:val>
                                        </p:tav>
                                      </p:tavLst>
                                    </p:anim>
                                  </p:childTnLst>
                                </p:cTn>
                              </p:par>
                            </p:childTnLst>
                          </p:cTn>
                        </p:par>
                        <p:par>
                          <p:cTn id="61" fill="hold">
                            <p:stCondLst>
                              <p:cond delay="2000"/>
                            </p:stCondLst>
                            <p:childTnLst>
                              <p:par>
                                <p:cTn id="62" presetID="10" presetClass="entr" presetSubtype="0" fill="hold" nodeType="afterEffect">
                                  <p:stCondLst>
                                    <p:cond delay="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1000"/>
                                        <p:tgtEl>
                                          <p:spTgt spid="30"/>
                                        </p:tgtEl>
                                      </p:cBhvr>
                                    </p:animEffect>
                                  </p:childTnLst>
                                </p:cTn>
                              </p:par>
                              <p:par>
                                <p:cTn id="65" presetID="10" presetClass="entr" presetSubtype="0" fill="hold" nodeType="withEffect">
                                  <p:stCondLst>
                                    <p:cond delay="0"/>
                                  </p:stCondLst>
                                  <p:childTnLst>
                                    <p:set>
                                      <p:cBhvr>
                                        <p:cTn id="66" dur="1" fill="hold">
                                          <p:stCondLst>
                                            <p:cond delay="0"/>
                                          </p:stCondLst>
                                        </p:cTn>
                                        <p:tgtEl>
                                          <p:spTgt spid="8"/>
                                        </p:tgtEl>
                                        <p:attrNameLst>
                                          <p:attrName>style.visibility</p:attrName>
                                        </p:attrNameLst>
                                      </p:cBhvr>
                                      <p:to>
                                        <p:strVal val="visible"/>
                                      </p:to>
                                    </p:set>
                                    <p:animEffect transition="in" filter="fade">
                                      <p:cBhvr>
                                        <p:cTn id="67"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2" grpId="0" animBg="1"/>
      <p:bldP spid="13" grpId="0" animBg="1"/>
      <p:bldP spid="14" grpId="0" animBg="1"/>
      <p:bldP spid="15" grpId="0" animBg="1"/>
      <p:bldP spid="16" grpId="0" animBg="1"/>
      <p:bldP spid="17" grpId="0" animBg="1"/>
      <p:bldP spid="18" grpId="0" animBg="1"/>
      <p:bldP spid="19"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cxnSp>
        <p:nvCxnSpPr>
          <p:cNvPr id="61" name="Straight Connector 60"/>
          <p:cNvCxnSpPr/>
          <p:nvPr/>
        </p:nvCxnSpPr>
        <p:spPr>
          <a:xfrm rot="10800000">
            <a:off x="285720" y="642918"/>
            <a:ext cx="7000924" cy="1588"/>
          </a:xfrm>
          <a:prstGeom prst="line">
            <a:avLst/>
          </a:prstGeom>
        </p:spPr>
        <p:style>
          <a:lnRef idx="1">
            <a:schemeClr val="accent5"/>
          </a:lnRef>
          <a:fillRef idx="0">
            <a:schemeClr val="accent5"/>
          </a:fillRef>
          <a:effectRef idx="0">
            <a:schemeClr val="accent5"/>
          </a:effectRef>
          <a:fontRef idx="minor">
            <a:schemeClr val="tx1"/>
          </a:fontRef>
        </p:style>
      </p:cxnSp>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نمونه‏ی دوم: 		چشم برای قرآن خواندن</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2200" b="1" kern="1200" dirty="0" smtClean="0">
                          <a:solidFill>
                            <a:schemeClr val="tx1"/>
                          </a:solidFill>
                          <a:latin typeface="+mn-lt"/>
                          <a:ea typeface="+mn-ea"/>
                          <a:cs typeface="B Lotus" pitchFamily="2" charset="-78"/>
                        </a:rPr>
                        <a:t>همسر حاج احمدآقاخمینی می‏گوید:«وقتی نجف بودیم، آقا (امام خمینی) چشمشان ناراحت شده بود. دکتر آمد و چشم ایشان را دید و گفت: «چند روز قرآن نخوانید و استراحت کنید. امام یک دفعه خندیدند و گفتند: دکتر! من چشم را برای قرآن خواندن می‌خواهم، چه فایده‏ای دارد اگر من چشم داشته باشم و قرآن نخوانم؟ شما کاری بکنید که من بتوانم قرآن بخوانم.»</a:t>
                      </a:r>
                      <a:r>
                        <a:rPr lang="fa-IR" sz="2200" b="1" kern="1200" dirty="0" smtClean="0">
                          <a:solidFill>
                            <a:schemeClr val="tx1"/>
                          </a:solidFill>
                          <a:effectLst>
                            <a:glow rad="139700">
                              <a:schemeClr val="accent2">
                                <a:satMod val="175000"/>
                                <a:alpha val="40000"/>
                              </a:schemeClr>
                            </a:glow>
                          </a:effectLst>
                          <a:latin typeface="+mn-lt"/>
                          <a:ea typeface="+mn-ea"/>
                          <a:cs typeface="B Lotus" pitchFamily="2" charset="-78"/>
                        </a:rPr>
                        <a:t>*</a:t>
                      </a:r>
                    </a:p>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حمیدرضا مظاهری، </a:t>
                      </a:r>
                      <a:r>
                        <a:rPr lang="ar-SA" sz="1800" b="1" kern="1200" dirty="0" smtClean="0">
                          <a:solidFill>
                            <a:schemeClr val="tx1"/>
                          </a:solidFill>
                          <a:latin typeface="+mn-lt"/>
                          <a:ea typeface="+mn-ea"/>
                          <a:cs typeface="B Lotus" pitchFamily="2" charset="-78"/>
                        </a:rPr>
                        <a:t>شگفتی‌ها و شنیدنی‌ها در زندگی بزرگان</a:t>
                      </a:r>
                      <a:r>
                        <a:rPr lang="ar-SA" sz="1800" b="0" kern="1200" dirty="0" smtClean="0">
                          <a:solidFill>
                            <a:schemeClr val="tx1"/>
                          </a:solidFill>
                          <a:latin typeface="+mn-lt"/>
                          <a:ea typeface="+mn-ea"/>
                          <a:cs typeface="B Lotus" pitchFamily="2" charset="-78"/>
                        </a:rPr>
                        <a:t>، انتشارات نشاط، ج1، (تهران: انتشارات نشاط، 1382)، ص82.</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هشتم / قالب داستان</a:t>
            </a:r>
          </a:p>
        </p:txBody>
      </p:sp>
      <p:sp>
        <p:nvSpPr>
          <p:cNvPr id="1025" name="Rectangle 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itchFamily="34" charset="0"/>
                <a:cs typeface="Arial" pitchFamily="34" charset="0"/>
              </a:rPr>
              <a:t/>
            </a:r>
            <a:br>
              <a:rPr kumimoji="0" lang="en-US" sz="1800" b="0" i="0" u="none" strike="noStrike" cap="none" normalizeH="0" baseline="0" smtClean="0">
                <a:ln>
                  <a:noFill/>
                </a:ln>
                <a:solidFill>
                  <a:schemeClr val="tx1"/>
                </a:solidFill>
                <a:effectLst/>
                <a:latin typeface="Arial" pitchFamily="34" charset="0"/>
                <a:cs typeface="Arial" pitchFamily="34" charset="0"/>
              </a:rPr>
            </a:b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 name="Rounded Rectangle 9">
            <a:hlinkClick r:id="rId9" action="ppaction://hlinksldjump">
              <a:snd r:embed="rId5" name="thbad.wav"/>
            </a:hlinkClick>
            <a:hlinkHover r:id="" action="ppaction://noaction">
              <a:snd r:embed="rId6" name="0.wav"/>
            </a:hlinkHover>
          </p:cNvPr>
          <p:cNvSpPr/>
          <p:nvPr/>
        </p:nvSpPr>
        <p:spPr>
          <a:xfrm>
            <a:off x="3286116"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1</a:t>
            </a:r>
            <a:endParaRPr lang="fa-IR" b="1" dirty="0">
              <a:effectLst>
                <a:glow rad="63500">
                  <a:schemeClr val="accent3">
                    <a:satMod val="175000"/>
                    <a:alpha val="40000"/>
                  </a:schemeClr>
                </a:glow>
              </a:effectLst>
              <a:cs typeface="B Mitra" pitchFamily="2" charset="-78"/>
            </a:endParaRPr>
          </a:p>
        </p:txBody>
      </p:sp>
      <p:sp>
        <p:nvSpPr>
          <p:cNvPr id="11" name="Rounded Rectangle 10">
            <a:hlinkClick r:id="rId10" action="ppaction://hlinksldjump">
              <a:snd r:embed="rId5" name="thbad.wav"/>
            </a:hlinkClick>
            <a:hlinkHover r:id="" action="ppaction://noaction">
              <a:snd r:embed="rId6" name="0.wav"/>
            </a:hlinkHover>
          </p:cNvPr>
          <p:cNvSpPr/>
          <p:nvPr/>
        </p:nvSpPr>
        <p:spPr>
          <a:xfrm>
            <a:off x="2857488"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2</a:t>
            </a:r>
            <a:endParaRPr lang="fa-IR" b="1" dirty="0">
              <a:effectLst>
                <a:glow rad="63500">
                  <a:schemeClr val="accent3">
                    <a:satMod val="175000"/>
                    <a:alpha val="40000"/>
                  </a:schemeClr>
                </a:glow>
              </a:effectLst>
              <a:cs typeface="B Mitra" pitchFamily="2" charset="-78"/>
            </a:endParaRPr>
          </a:p>
        </p:txBody>
      </p:sp>
      <p:sp>
        <p:nvSpPr>
          <p:cNvPr id="12" name="Rounded Rectangle 11">
            <a:hlinkClick r:id="rId11" action="ppaction://hlinksldjump">
              <a:snd r:embed="rId5" name="thbad.wav"/>
            </a:hlinkClick>
            <a:hlinkHover r:id="" action="ppaction://noaction">
              <a:snd r:embed="rId6" name="0.wav"/>
            </a:hlinkHover>
          </p:cNvPr>
          <p:cNvSpPr/>
          <p:nvPr/>
        </p:nvSpPr>
        <p:spPr>
          <a:xfrm>
            <a:off x="2428860"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3</a:t>
            </a:r>
            <a:endParaRPr lang="fa-IR" b="1" dirty="0">
              <a:effectLst>
                <a:glow rad="63500">
                  <a:schemeClr val="accent3">
                    <a:satMod val="175000"/>
                    <a:alpha val="40000"/>
                  </a:schemeClr>
                </a:glow>
              </a:effectLst>
              <a:cs typeface="B Mitra" pitchFamily="2" charset="-78"/>
            </a:endParaRPr>
          </a:p>
        </p:txBody>
      </p:sp>
      <p:sp>
        <p:nvSpPr>
          <p:cNvPr id="13" name="Rounded Rectangle 12">
            <a:hlinkClick r:id="rId12" action="ppaction://hlinksldjump">
              <a:snd r:embed="rId5" name="thbad.wav"/>
            </a:hlinkClick>
            <a:hlinkHover r:id="" action="ppaction://noaction">
              <a:snd r:embed="rId6" name="0.wav"/>
            </a:hlinkHover>
          </p:cNvPr>
          <p:cNvSpPr/>
          <p:nvPr/>
        </p:nvSpPr>
        <p:spPr>
          <a:xfrm>
            <a:off x="2000232"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4</a:t>
            </a:r>
            <a:endParaRPr lang="fa-IR" b="1" dirty="0">
              <a:effectLst>
                <a:glow rad="63500">
                  <a:schemeClr val="accent3">
                    <a:satMod val="175000"/>
                    <a:alpha val="40000"/>
                  </a:schemeClr>
                </a:glow>
              </a:effectLst>
              <a:cs typeface="B Mitra" pitchFamily="2" charset="-78"/>
            </a:endParaRPr>
          </a:p>
        </p:txBody>
      </p:sp>
      <p:sp>
        <p:nvSpPr>
          <p:cNvPr id="14" name="Rounded Rectangle 13">
            <a:hlinkClick r:id="rId13" action="ppaction://hlinksldjump">
              <a:snd r:embed="rId5" name="thbad.wav"/>
            </a:hlinkClick>
            <a:hlinkHover r:id="" action="ppaction://noaction">
              <a:snd r:embed="rId6" name="0.wav"/>
            </a:hlinkHover>
          </p:cNvPr>
          <p:cNvSpPr/>
          <p:nvPr/>
        </p:nvSpPr>
        <p:spPr>
          <a:xfrm>
            <a:off x="1571604"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5</a:t>
            </a:r>
            <a:endParaRPr lang="fa-IR" b="1" dirty="0">
              <a:effectLst>
                <a:glow rad="63500">
                  <a:schemeClr val="accent3">
                    <a:satMod val="175000"/>
                    <a:alpha val="40000"/>
                  </a:schemeClr>
                </a:glow>
              </a:effectLst>
              <a:cs typeface="B Mitra" pitchFamily="2" charset="-78"/>
            </a:endParaRPr>
          </a:p>
        </p:txBody>
      </p:sp>
      <p:sp>
        <p:nvSpPr>
          <p:cNvPr id="15" name="Rounded Rectangle 14">
            <a:hlinkClick r:id="rId14" action="ppaction://hlinksldjump">
              <a:snd r:embed="rId5" name="thbad.wav"/>
            </a:hlinkClick>
            <a:hlinkHover r:id="" action="ppaction://noaction">
              <a:snd r:embed="rId6" name="0.wav"/>
            </a:hlinkHover>
          </p:cNvPr>
          <p:cNvSpPr/>
          <p:nvPr/>
        </p:nvSpPr>
        <p:spPr>
          <a:xfrm>
            <a:off x="1142976"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6</a:t>
            </a:r>
            <a:endParaRPr lang="fa-IR" b="1" dirty="0">
              <a:effectLst>
                <a:glow rad="63500">
                  <a:schemeClr val="accent3">
                    <a:satMod val="175000"/>
                    <a:alpha val="40000"/>
                  </a:schemeClr>
                </a:glow>
              </a:effectLst>
              <a:cs typeface="B Mitra" pitchFamily="2" charset="-78"/>
            </a:endParaRPr>
          </a:p>
        </p:txBody>
      </p:sp>
      <p:sp>
        <p:nvSpPr>
          <p:cNvPr id="16" name="Rounded Rectangle 15">
            <a:hlinkClick r:id="rId15" action="ppaction://hlinksldjump">
              <a:snd r:embed="rId5" name="thbad.wav"/>
            </a:hlinkClick>
            <a:hlinkHover r:id="" action="ppaction://noaction">
              <a:snd r:embed="rId6" name="0.wav"/>
            </a:hlinkHover>
          </p:cNvPr>
          <p:cNvSpPr/>
          <p:nvPr/>
        </p:nvSpPr>
        <p:spPr>
          <a:xfrm>
            <a:off x="714348" y="285728"/>
            <a:ext cx="324000" cy="324000"/>
          </a:xfrm>
          <a:prstGeom prst="roundRect">
            <a:avLst/>
          </a:prstGeom>
          <a:solidFill>
            <a:schemeClr val="accent3">
              <a:lumMod val="60000"/>
              <a:lumOff val="40000"/>
            </a:schemeClr>
          </a:solidFill>
        </p:spPr>
        <p:style>
          <a:lnRef idx="3">
            <a:schemeClr val="lt1"/>
          </a:lnRef>
          <a:fillRef idx="1">
            <a:schemeClr val="accent5"/>
          </a:fillRef>
          <a:effectRef idx="1">
            <a:schemeClr val="accent5"/>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7</a:t>
            </a:r>
            <a:endParaRPr lang="fa-IR" b="1" dirty="0">
              <a:effectLst>
                <a:glow rad="63500">
                  <a:schemeClr val="accent3">
                    <a:satMod val="175000"/>
                    <a:alpha val="40000"/>
                  </a:schemeClr>
                </a:glow>
              </a:effectLst>
              <a:cs typeface="B Mitra" pitchFamily="2" charset="-78"/>
            </a:endParaRPr>
          </a:p>
        </p:txBody>
      </p:sp>
      <p:sp>
        <p:nvSpPr>
          <p:cNvPr id="17" name="Rounded Rectangle 16">
            <a:hlinkClick r:id="rId16" action="ppaction://hlinksldjump">
              <a:snd r:embed="rId5" name="thbad.wav"/>
            </a:hlinkClick>
            <a:hlinkHover r:id="" action="ppaction://noaction">
              <a:snd r:embed="rId6" name="0.wav"/>
            </a:hlinkHover>
          </p:cNvPr>
          <p:cNvSpPr/>
          <p:nvPr/>
        </p:nvSpPr>
        <p:spPr>
          <a:xfrm>
            <a:off x="285720" y="285728"/>
            <a:ext cx="324000" cy="324000"/>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b="1" dirty="0" smtClean="0">
                <a:effectLst>
                  <a:glow rad="63500">
                    <a:schemeClr val="accent3">
                      <a:satMod val="175000"/>
                      <a:alpha val="40000"/>
                    </a:schemeClr>
                  </a:glow>
                </a:effectLst>
                <a:cs typeface="B Mitra" pitchFamily="2" charset="-78"/>
              </a:rPr>
              <a:t>8</a:t>
            </a:r>
            <a:endParaRPr lang="fa-IR"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10" presetClass="entr" presetSubtype="0" fill="hold"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7" presetClass="entr" presetSubtype="8" fill="hold" grpId="0" nodeType="with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1000" fill="hold"/>
                                        <p:tgtEl>
                                          <p:spTgt spid="10"/>
                                        </p:tgtEl>
                                        <p:attrNameLst>
                                          <p:attrName>ppt_x</p:attrName>
                                        </p:attrNameLst>
                                      </p:cBhvr>
                                      <p:tavLst>
                                        <p:tav tm="0">
                                          <p:val>
                                            <p:strVal val="0-#ppt_w/2"/>
                                          </p:val>
                                        </p:tav>
                                        <p:tav tm="100000">
                                          <p:val>
                                            <p:strVal val="#ppt_x"/>
                                          </p:val>
                                        </p:tav>
                                      </p:tavLst>
                                    </p:anim>
                                    <p:anim calcmode="lin" valueType="num">
                                      <p:cBhvr additive="base">
                                        <p:cTn id="32" dur="1000" fill="hold"/>
                                        <p:tgtEl>
                                          <p:spTgt spid="10"/>
                                        </p:tgtEl>
                                        <p:attrNameLst>
                                          <p:attrName>ppt_y</p:attrName>
                                        </p:attrNameLst>
                                      </p:cBhvr>
                                      <p:tavLst>
                                        <p:tav tm="0">
                                          <p:val>
                                            <p:strVal val="#ppt_y"/>
                                          </p:val>
                                        </p:tav>
                                        <p:tav tm="100000">
                                          <p:val>
                                            <p:strVal val="#ppt_y"/>
                                          </p:val>
                                        </p:tav>
                                      </p:tavLst>
                                    </p:anim>
                                  </p:childTnLst>
                                </p:cTn>
                              </p:par>
                              <p:par>
                                <p:cTn id="33" presetID="7" presetClass="entr" presetSubtype="8" fill="hold" grpId="0" nodeType="with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additive="base">
                                        <p:cTn id="35" dur="1000" fill="hold"/>
                                        <p:tgtEl>
                                          <p:spTgt spid="11"/>
                                        </p:tgtEl>
                                        <p:attrNameLst>
                                          <p:attrName>ppt_x</p:attrName>
                                        </p:attrNameLst>
                                      </p:cBhvr>
                                      <p:tavLst>
                                        <p:tav tm="0">
                                          <p:val>
                                            <p:strVal val="0-#ppt_w/2"/>
                                          </p:val>
                                        </p:tav>
                                        <p:tav tm="100000">
                                          <p:val>
                                            <p:strVal val="#ppt_x"/>
                                          </p:val>
                                        </p:tav>
                                      </p:tavLst>
                                    </p:anim>
                                    <p:anim calcmode="lin" valueType="num">
                                      <p:cBhvr additive="base">
                                        <p:cTn id="36" dur="1000" fill="hold"/>
                                        <p:tgtEl>
                                          <p:spTgt spid="11"/>
                                        </p:tgtEl>
                                        <p:attrNameLst>
                                          <p:attrName>ppt_y</p:attrName>
                                        </p:attrNameLst>
                                      </p:cBhvr>
                                      <p:tavLst>
                                        <p:tav tm="0">
                                          <p:val>
                                            <p:strVal val="#ppt_y"/>
                                          </p:val>
                                        </p:tav>
                                        <p:tav tm="100000">
                                          <p:val>
                                            <p:strVal val="#ppt_y"/>
                                          </p:val>
                                        </p:tav>
                                      </p:tavLst>
                                    </p:anim>
                                  </p:childTnLst>
                                </p:cTn>
                              </p:par>
                              <p:par>
                                <p:cTn id="37" presetID="7" presetClass="entr" presetSubtype="8" fill="hold" grpId="0" nodeType="withEffect">
                                  <p:stCondLst>
                                    <p:cond delay="0"/>
                                  </p:stCondLst>
                                  <p:childTnLst>
                                    <p:set>
                                      <p:cBhvr>
                                        <p:cTn id="38" dur="1" fill="hold">
                                          <p:stCondLst>
                                            <p:cond delay="0"/>
                                          </p:stCondLst>
                                        </p:cTn>
                                        <p:tgtEl>
                                          <p:spTgt spid="12"/>
                                        </p:tgtEl>
                                        <p:attrNameLst>
                                          <p:attrName>style.visibility</p:attrName>
                                        </p:attrNameLst>
                                      </p:cBhvr>
                                      <p:to>
                                        <p:strVal val="visible"/>
                                      </p:to>
                                    </p:set>
                                    <p:anim calcmode="lin" valueType="num">
                                      <p:cBhvr additive="base">
                                        <p:cTn id="39" dur="1000" fill="hold"/>
                                        <p:tgtEl>
                                          <p:spTgt spid="12"/>
                                        </p:tgtEl>
                                        <p:attrNameLst>
                                          <p:attrName>ppt_x</p:attrName>
                                        </p:attrNameLst>
                                      </p:cBhvr>
                                      <p:tavLst>
                                        <p:tav tm="0">
                                          <p:val>
                                            <p:strVal val="0-#ppt_w/2"/>
                                          </p:val>
                                        </p:tav>
                                        <p:tav tm="100000">
                                          <p:val>
                                            <p:strVal val="#ppt_x"/>
                                          </p:val>
                                        </p:tav>
                                      </p:tavLst>
                                    </p:anim>
                                    <p:anim calcmode="lin" valueType="num">
                                      <p:cBhvr additive="base">
                                        <p:cTn id="40" dur="1000" fill="hold"/>
                                        <p:tgtEl>
                                          <p:spTgt spid="12"/>
                                        </p:tgtEl>
                                        <p:attrNameLst>
                                          <p:attrName>ppt_y</p:attrName>
                                        </p:attrNameLst>
                                      </p:cBhvr>
                                      <p:tavLst>
                                        <p:tav tm="0">
                                          <p:val>
                                            <p:strVal val="#ppt_y"/>
                                          </p:val>
                                        </p:tav>
                                        <p:tav tm="100000">
                                          <p:val>
                                            <p:strVal val="#ppt_y"/>
                                          </p:val>
                                        </p:tav>
                                      </p:tavLst>
                                    </p:anim>
                                  </p:childTnLst>
                                </p:cTn>
                              </p:par>
                              <p:par>
                                <p:cTn id="41" presetID="7" presetClass="entr" presetSubtype="8" fill="hold" grpId="0" nodeType="withEffect">
                                  <p:stCondLst>
                                    <p:cond delay="0"/>
                                  </p:stCondLst>
                                  <p:childTnLst>
                                    <p:set>
                                      <p:cBhvr>
                                        <p:cTn id="42" dur="1" fill="hold">
                                          <p:stCondLst>
                                            <p:cond delay="0"/>
                                          </p:stCondLst>
                                        </p:cTn>
                                        <p:tgtEl>
                                          <p:spTgt spid="13"/>
                                        </p:tgtEl>
                                        <p:attrNameLst>
                                          <p:attrName>style.visibility</p:attrName>
                                        </p:attrNameLst>
                                      </p:cBhvr>
                                      <p:to>
                                        <p:strVal val="visible"/>
                                      </p:to>
                                    </p:set>
                                    <p:anim calcmode="lin" valueType="num">
                                      <p:cBhvr additive="base">
                                        <p:cTn id="43" dur="1000" fill="hold"/>
                                        <p:tgtEl>
                                          <p:spTgt spid="13"/>
                                        </p:tgtEl>
                                        <p:attrNameLst>
                                          <p:attrName>ppt_x</p:attrName>
                                        </p:attrNameLst>
                                      </p:cBhvr>
                                      <p:tavLst>
                                        <p:tav tm="0">
                                          <p:val>
                                            <p:strVal val="0-#ppt_w/2"/>
                                          </p:val>
                                        </p:tav>
                                        <p:tav tm="100000">
                                          <p:val>
                                            <p:strVal val="#ppt_x"/>
                                          </p:val>
                                        </p:tav>
                                      </p:tavLst>
                                    </p:anim>
                                    <p:anim calcmode="lin" valueType="num">
                                      <p:cBhvr additive="base">
                                        <p:cTn id="44" dur="1000" fill="hold"/>
                                        <p:tgtEl>
                                          <p:spTgt spid="13"/>
                                        </p:tgtEl>
                                        <p:attrNameLst>
                                          <p:attrName>ppt_y</p:attrName>
                                        </p:attrNameLst>
                                      </p:cBhvr>
                                      <p:tavLst>
                                        <p:tav tm="0">
                                          <p:val>
                                            <p:strVal val="#ppt_y"/>
                                          </p:val>
                                        </p:tav>
                                        <p:tav tm="100000">
                                          <p:val>
                                            <p:strVal val="#ppt_y"/>
                                          </p:val>
                                        </p:tav>
                                      </p:tavLst>
                                    </p:anim>
                                  </p:childTnLst>
                                </p:cTn>
                              </p:par>
                              <p:par>
                                <p:cTn id="45" presetID="7" presetClass="entr" presetSubtype="8" fill="hold" grpId="0" nodeType="withEffect">
                                  <p:stCondLst>
                                    <p:cond delay="0"/>
                                  </p:stCondLst>
                                  <p:childTnLst>
                                    <p:set>
                                      <p:cBhvr>
                                        <p:cTn id="46" dur="1" fill="hold">
                                          <p:stCondLst>
                                            <p:cond delay="0"/>
                                          </p:stCondLst>
                                        </p:cTn>
                                        <p:tgtEl>
                                          <p:spTgt spid="14"/>
                                        </p:tgtEl>
                                        <p:attrNameLst>
                                          <p:attrName>style.visibility</p:attrName>
                                        </p:attrNameLst>
                                      </p:cBhvr>
                                      <p:to>
                                        <p:strVal val="visible"/>
                                      </p:to>
                                    </p:set>
                                    <p:anim calcmode="lin" valueType="num">
                                      <p:cBhvr additive="base">
                                        <p:cTn id="47" dur="1000" fill="hold"/>
                                        <p:tgtEl>
                                          <p:spTgt spid="14"/>
                                        </p:tgtEl>
                                        <p:attrNameLst>
                                          <p:attrName>ppt_x</p:attrName>
                                        </p:attrNameLst>
                                      </p:cBhvr>
                                      <p:tavLst>
                                        <p:tav tm="0">
                                          <p:val>
                                            <p:strVal val="0-#ppt_w/2"/>
                                          </p:val>
                                        </p:tav>
                                        <p:tav tm="100000">
                                          <p:val>
                                            <p:strVal val="#ppt_x"/>
                                          </p:val>
                                        </p:tav>
                                      </p:tavLst>
                                    </p:anim>
                                    <p:anim calcmode="lin" valueType="num">
                                      <p:cBhvr additive="base">
                                        <p:cTn id="48" dur="1000" fill="hold"/>
                                        <p:tgtEl>
                                          <p:spTgt spid="14"/>
                                        </p:tgtEl>
                                        <p:attrNameLst>
                                          <p:attrName>ppt_y</p:attrName>
                                        </p:attrNameLst>
                                      </p:cBhvr>
                                      <p:tavLst>
                                        <p:tav tm="0">
                                          <p:val>
                                            <p:strVal val="#ppt_y"/>
                                          </p:val>
                                        </p:tav>
                                        <p:tav tm="100000">
                                          <p:val>
                                            <p:strVal val="#ppt_y"/>
                                          </p:val>
                                        </p:tav>
                                      </p:tavLst>
                                    </p:anim>
                                  </p:childTnLst>
                                </p:cTn>
                              </p:par>
                              <p:par>
                                <p:cTn id="49" presetID="7" presetClass="entr" presetSubtype="8" fill="hold" grpId="0" nodeType="withEffect">
                                  <p:stCondLst>
                                    <p:cond delay="0"/>
                                  </p:stCondLst>
                                  <p:childTnLst>
                                    <p:set>
                                      <p:cBhvr>
                                        <p:cTn id="50" dur="1" fill="hold">
                                          <p:stCondLst>
                                            <p:cond delay="0"/>
                                          </p:stCondLst>
                                        </p:cTn>
                                        <p:tgtEl>
                                          <p:spTgt spid="15"/>
                                        </p:tgtEl>
                                        <p:attrNameLst>
                                          <p:attrName>style.visibility</p:attrName>
                                        </p:attrNameLst>
                                      </p:cBhvr>
                                      <p:to>
                                        <p:strVal val="visible"/>
                                      </p:to>
                                    </p:set>
                                    <p:anim calcmode="lin" valueType="num">
                                      <p:cBhvr additive="base">
                                        <p:cTn id="51" dur="1000" fill="hold"/>
                                        <p:tgtEl>
                                          <p:spTgt spid="15"/>
                                        </p:tgtEl>
                                        <p:attrNameLst>
                                          <p:attrName>ppt_x</p:attrName>
                                        </p:attrNameLst>
                                      </p:cBhvr>
                                      <p:tavLst>
                                        <p:tav tm="0">
                                          <p:val>
                                            <p:strVal val="0-#ppt_w/2"/>
                                          </p:val>
                                        </p:tav>
                                        <p:tav tm="100000">
                                          <p:val>
                                            <p:strVal val="#ppt_x"/>
                                          </p:val>
                                        </p:tav>
                                      </p:tavLst>
                                    </p:anim>
                                    <p:anim calcmode="lin" valueType="num">
                                      <p:cBhvr additive="base">
                                        <p:cTn id="52" dur="1000" fill="hold"/>
                                        <p:tgtEl>
                                          <p:spTgt spid="15"/>
                                        </p:tgtEl>
                                        <p:attrNameLst>
                                          <p:attrName>ppt_y</p:attrName>
                                        </p:attrNameLst>
                                      </p:cBhvr>
                                      <p:tavLst>
                                        <p:tav tm="0">
                                          <p:val>
                                            <p:strVal val="#ppt_y"/>
                                          </p:val>
                                        </p:tav>
                                        <p:tav tm="100000">
                                          <p:val>
                                            <p:strVal val="#ppt_y"/>
                                          </p:val>
                                        </p:tav>
                                      </p:tavLst>
                                    </p:anim>
                                  </p:childTnLst>
                                </p:cTn>
                              </p:par>
                              <p:par>
                                <p:cTn id="53" presetID="7" presetClass="entr" presetSubtype="8" fill="hold" grpId="0" nodeType="withEffect">
                                  <p:stCondLst>
                                    <p:cond delay="0"/>
                                  </p:stCondLst>
                                  <p:childTnLst>
                                    <p:set>
                                      <p:cBhvr>
                                        <p:cTn id="54" dur="1" fill="hold">
                                          <p:stCondLst>
                                            <p:cond delay="0"/>
                                          </p:stCondLst>
                                        </p:cTn>
                                        <p:tgtEl>
                                          <p:spTgt spid="16"/>
                                        </p:tgtEl>
                                        <p:attrNameLst>
                                          <p:attrName>style.visibility</p:attrName>
                                        </p:attrNameLst>
                                      </p:cBhvr>
                                      <p:to>
                                        <p:strVal val="visible"/>
                                      </p:to>
                                    </p:set>
                                    <p:anim calcmode="lin" valueType="num">
                                      <p:cBhvr additive="base">
                                        <p:cTn id="55" dur="1000" fill="hold"/>
                                        <p:tgtEl>
                                          <p:spTgt spid="16"/>
                                        </p:tgtEl>
                                        <p:attrNameLst>
                                          <p:attrName>ppt_x</p:attrName>
                                        </p:attrNameLst>
                                      </p:cBhvr>
                                      <p:tavLst>
                                        <p:tav tm="0">
                                          <p:val>
                                            <p:strVal val="0-#ppt_w/2"/>
                                          </p:val>
                                        </p:tav>
                                        <p:tav tm="100000">
                                          <p:val>
                                            <p:strVal val="#ppt_x"/>
                                          </p:val>
                                        </p:tav>
                                      </p:tavLst>
                                    </p:anim>
                                    <p:anim calcmode="lin" valueType="num">
                                      <p:cBhvr additive="base">
                                        <p:cTn id="56" dur="1000" fill="hold"/>
                                        <p:tgtEl>
                                          <p:spTgt spid="16"/>
                                        </p:tgtEl>
                                        <p:attrNameLst>
                                          <p:attrName>ppt_y</p:attrName>
                                        </p:attrNameLst>
                                      </p:cBhvr>
                                      <p:tavLst>
                                        <p:tav tm="0">
                                          <p:val>
                                            <p:strVal val="#ppt_y"/>
                                          </p:val>
                                        </p:tav>
                                        <p:tav tm="100000">
                                          <p:val>
                                            <p:strVal val="#ppt_y"/>
                                          </p:val>
                                        </p:tav>
                                      </p:tavLst>
                                    </p:anim>
                                  </p:childTnLst>
                                </p:cTn>
                              </p:par>
                              <p:par>
                                <p:cTn id="57" presetID="7" presetClass="entr" presetSubtype="8" fill="hold" grpId="0" nodeType="withEffect">
                                  <p:stCondLst>
                                    <p:cond delay="0"/>
                                  </p:stCondLst>
                                  <p:childTnLst>
                                    <p:set>
                                      <p:cBhvr>
                                        <p:cTn id="58" dur="1" fill="hold">
                                          <p:stCondLst>
                                            <p:cond delay="0"/>
                                          </p:stCondLst>
                                        </p:cTn>
                                        <p:tgtEl>
                                          <p:spTgt spid="17"/>
                                        </p:tgtEl>
                                        <p:attrNameLst>
                                          <p:attrName>style.visibility</p:attrName>
                                        </p:attrNameLst>
                                      </p:cBhvr>
                                      <p:to>
                                        <p:strVal val="visible"/>
                                      </p:to>
                                    </p:set>
                                    <p:anim calcmode="lin" valueType="num">
                                      <p:cBhvr additive="base">
                                        <p:cTn id="59" dur="1000" fill="hold"/>
                                        <p:tgtEl>
                                          <p:spTgt spid="17"/>
                                        </p:tgtEl>
                                        <p:attrNameLst>
                                          <p:attrName>ppt_x</p:attrName>
                                        </p:attrNameLst>
                                      </p:cBhvr>
                                      <p:tavLst>
                                        <p:tav tm="0">
                                          <p:val>
                                            <p:strVal val="0-#ppt_w/2"/>
                                          </p:val>
                                        </p:tav>
                                        <p:tav tm="100000">
                                          <p:val>
                                            <p:strVal val="#ppt_x"/>
                                          </p:val>
                                        </p:tav>
                                      </p:tavLst>
                                    </p:anim>
                                    <p:anim calcmode="lin" valueType="num">
                                      <p:cBhvr additive="base">
                                        <p:cTn id="60" dur="1000" fill="hold"/>
                                        <p:tgtEl>
                                          <p:spTgt spid="17"/>
                                        </p:tgtEl>
                                        <p:attrNameLst>
                                          <p:attrName>ppt_y</p:attrName>
                                        </p:attrNameLst>
                                      </p:cBhvr>
                                      <p:tavLst>
                                        <p:tav tm="0">
                                          <p:val>
                                            <p:strVal val="#ppt_y"/>
                                          </p:val>
                                        </p:tav>
                                        <p:tav tm="100000">
                                          <p:val>
                                            <p:strVal val="#ppt_y"/>
                                          </p:val>
                                        </p:tav>
                                      </p:tavLst>
                                    </p:anim>
                                  </p:childTnLst>
                                </p:cTn>
                              </p:par>
                            </p:childTnLst>
                          </p:cTn>
                        </p:par>
                        <p:par>
                          <p:cTn id="61" fill="hold">
                            <p:stCondLst>
                              <p:cond delay="2000"/>
                            </p:stCondLst>
                            <p:childTnLst>
                              <p:par>
                                <p:cTn id="62" presetID="10" presetClass="entr" presetSubtype="0" fill="hold" nodeType="afterEffect">
                                  <p:stCondLst>
                                    <p:cond delay="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0" grpId="0" animBg="1"/>
      <p:bldP spid="11" grpId="0" animBg="1"/>
      <p:bldP spid="12" grpId="0" animBg="1"/>
      <p:bldP spid="13" grpId="0" animBg="1"/>
      <p:bldP spid="14" grpId="0" animBg="1"/>
      <p:bldP spid="15" grpId="0" animBg="1"/>
      <p:bldP spid="16" grpId="0" animBg="1"/>
      <p:bldP spid="17"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3" cstate="print">
            <a:lum/>
          </a:blip>
          <a:srcRect/>
          <a:stretch>
            <a:fillRect/>
          </a:stretch>
        </a:blipFill>
        <a:effectLst/>
      </p:bgPr>
    </p:bg>
    <p:spTree>
      <p:nvGrpSpPr>
        <p:cNvPr id="1" name=""/>
        <p:cNvGrpSpPr/>
        <p:nvPr/>
      </p:nvGrpSpPr>
      <p:grpSpPr>
        <a:xfrm>
          <a:off x="0" y="0"/>
          <a:ext cx="0" cy="0"/>
          <a:chOff x="0" y="0"/>
          <a:chExt cx="0" cy="0"/>
        </a:xfrm>
      </p:grpSpPr>
      <p:pic>
        <p:nvPicPr>
          <p:cNvPr id="2050"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5295931" y="1214422"/>
            <a:ext cx="3490911" cy="708549"/>
          </a:xfrm>
          <a:prstGeom prst="rect">
            <a:avLst/>
          </a:prstGeom>
          <a:noFill/>
        </p:spPr>
      </p:pic>
      <p:sp>
        <p:nvSpPr>
          <p:cNvPr id="14" name="TextBox 13"/>
          <p:cNvSpPr txBox="1"/>
          <p:nvPr/>
        </p:nvSpPr>
        <p:spPr>
          <a:xfrm>
            <a:off x="6494289" y="1342673"/>
            <a:ext cx="1094195"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معنای روش </a:t>
            </a:r>
            <a:endParaRPr lang="fa-IR" sz="1700" b="1" dirty="0">
              <a:effectLst/>
              <a:cs typeface="B Mitra" pitchFamily="2" charset="-78"/>
            </a:endParaRPr>
          </a:p>
        </p:txBody>
      </p:sp>
      <p:pic>
        <p:nvPicPr>
          <p:cNvPr id="23"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5081617" y="1862134"/>
            <a:ext cx="3490911" cy="708549"/>
          </a:xfrm>
          <a:prstGeom prst="rect">
            <a:avLst/>
          </a:prstGeom>
          <a:noFill/>
        </p:spPr>
      </p:pic>
      <p:pic>
        <p:nvPicPr>
          <p:cNvPr id="24"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867303" y="2500306"/>
            <a:ext cx="3490911" cy="708549"/>
          </a:xfrm>
          <a:prstGeom prst="rect">
            <a:avLst/>
          </a:prstGeom>
          <a:noFill/>
        </p:spPr>
      </p:pic>
      <p:pic>
        <p:nvPicPr>
          <p:cNvPr id="25"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652989" y="3148018"/>
            <a:ext cx="3490911" cy="708549"/>
          </a:xfrm>
          <a:prstGeom prst="rect">
            <a:avLst/>
          </a:prstGeom>
          <a:noFill/>
        </p:spPr>
      </p:pic>
      <p:pic>
        <p:nvPicPr>
          <p:cNvPr id="27"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438675" y="3790960"/>
            <a:ext cx="3490911" cy="708549"/>
          </a:xfrm>
          <a:prstGeom prst="rect">
            <a:avLst/>
          </a:prstGeom>
          <a:noFill/>
        </p:spPr>
      </p:pic>
      <p:pic>
        <p:nvPicPr>
          <p:cNvPr id="28"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224361" y="4433902"/>
            <a:ext cx="3490911" cy="708549"/>
          </a:xfrm>
          <a:prstGeom prst="rect">
            <a:avLst/>
          </a:prstGeom>
          <a:noFill/>
        </p:spPr>
      </p:pic>
      <p:pic>
        <p:nvPicPr>
          <p:cNvPr id="29"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4081485" y="5076844"/>
            <a:ext cx="3490911" cy="708549"/>
          </a:xfrm>
          <a:prstGeom prst="rect">
            <a:avLst/>
          </a:prstGeom>
          <a:noFill/>
        </p:spPr>
      </p:pic>
      <p:pic>
        <p:nvPicPr>
          <p:cNvPr id="30"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3786182" y="5715016"/>
            <a:ext cx="3490911" cy="708549"/>
          </a:xfrm>
          <a:prstGeom prst="rect">
            <a:avLst/>
          </a:prstGeom>
          <a:noFill/>
        </p:spPr>
      </p:pic>
      <p:pic>
        <p:nvPicPr>
          <p:cNvPr id="53"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795469" y="1504944"/>
            <a:ext cx="3490911" cy="708549"/>
          </a:xfrm>
          <a:prstGeom prst="rect">
            <a:avLst/>
          </a:prstGeom>
          <a:noFill/>
        </p:spPr>
      </p:pic>
      <p:pic>
        <p:nvPicPr>
          <p:cNvPr id="54"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581155" y="2152656"/>
            <a:ext cx="3490911" cy="708549"/>
          </a:xfrm>
          <a:prstGeom prst="rect">
            <a:avLst/>
          </a:prstGeom>
          <a:noFill/>
        </p:spPr>
      </p:pic>
      <p:pic>
        <p:nvPicPr>
          <p:cNvPr id="55"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366841" y="2790828"/>
            <a:ext cx="3490911" cy="708549"/>
          </a:xfrm>
          <a:prstGeom prst="rect">
            <a:avLst/>
          </a:prstGeom>
          <a:noFill/>
        </p:spPr>
      </p:pic>
      <p:pic>
        <p:nvPicPr>
          <p:cNvPr id="56"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1152527" y="3438540"/>
            <a:ext cx="3490911" cy="708549"/>
          </a:xfrm>
          <a:prstGeom prst="rect">
            <a:avLst/>
          </a:prstGeom>
          <a:noFill/>
        </p:spPr>
      </p:pic>
      <p:pic>
        <p:nvPicPr>
          <p:cNvPr id="57"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938213" y="4081482"/>
            <a:ext cx="3490911" cy="708549"/>
          </a:xfrm>
          <a:prstGeom prst="rect">
            <a:avLst/>
          </a:prstGeom>
          <a:noFill/>
        </p:spPr>
      </p:pic>
      <p:pic>
        <p:nvPicPr>
          <p:cNvPr id="58"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723899" y="4724424"/>
            <a:ext cx="3490911" cy="708549"/>
          </a:xfrm>
          <a:prstGeom prst="rect">
            <a:avLst/>
          </a:prstGeom>
          <a:noFill/>
        </p:spPr>
      </p:pic>
      <p:pic>
        <p:nvPicPr>
          <p:cNvPr id="59"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581023" y="5367366"/>
            <a:ext cx="3490911" cy="708549"/>
          </a:xfrm>
          <a:prstGeom prst="rect">
            <a:avLst/>
          </a:prstGeom>
          <a:noFill/>
        </p:spPr>
      </p:pic>
      <p:pic>
        <p:nvPicPr>
          <p:cNvPr id="60"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285720" y="6005538"/>
            <a:ext cx="3490911" cy="708549"/>
          </a:xfrm>
          <a:prstGeom prst="rect">
            <a:avLst/>
          </a:prstGeom>
          <a:noFill/>
        </p:spPr>
      </p:pic>
      <p:sp>
        <p:nvSpPr>
          <p:cNvPr id="61" name="TextBox 60"/>
          <p:cNvSpPr txBox="1"/>
          <p:nvPr/>
        </p:nvSpPr>
        <p:spPr>
          <a:xfrm>
            <a:off x="5958504" y="1974034"/>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 قالب داستان</a:t>
            </a:r>
            <a:endParaRPr lang="fa-IR" sz="1700" b="1" dirty="0">
              <a:effectLst/>
              <a:cs typeface="B Mitra" pitchFamily="2" charset="-78"/>
            </a:endParaRPr>
          </a:p>
        </p:txBody>
      </p:sp>
      <p:sp>
        <p:nvSpPr>
          <p:cNvPr id="62" name="TextBox 61">
            <a:hlinkClick r:id="rId5" action="ppaction://hlinksldjump">
              <a:snd r:embed="rId6" name="thbad.wav"/>
            </a:hlinkClick>
            <a:hlinkHover r:id="" action="ppaction://noaction">
              <a:snd r:embed="rId7" name="0.wav"/>
            </a:hlinkHover>
          </p:cNvPr>
          <p:cNvSpPr txBox="1"/>
          <p:nvPr/>
        </p:nvSpPr>
        <p:spPr>
          <a:xfrm>
            <a:off x="5529876" y="2612206"/>
            <a:ext cx="2165765" cy="484748"/>
          </a:xfrm>
          <a:prstGeom prst="rect">
            <a:avLst/>
          </a:prstGeom>
          <a:noFill/>
        </p:spPr>
        <p:txBody>
          <a:bodyPr wrap="square" rtlCol="1" anchor="ctr">
            <a:spAutoFit/>
          </a:bodyPr>
          <a:lstStyle/>
          <a:p>
            <a:pPr algn="ctr">
              <a:lnSpc>
                <a:spcPct val="150000"/>
              </a:lnSpc>
            </a:pPr>
            <a:r>
              <a:rPr lang="fa-IR" sz="1700" b="1" dirty="0" smtClean="0">
                <a:effectLst>
                  <a:glow rad="101600">
                    <a:schemeClr val="accent3">
                      <a:satMod val="175000"/>
                      <a:alpha val="40000"/>
                    </a:schemeClr>
                  </a:glow>
                </a:effectLst>
                <a:cs typeface="B Mitra" pitchFamily="2" charset="-78"/>
              </a:rPr>
              <a:t>2-قالب پرسش و پاسخ</a:t>
            </a:r>
            <a:endParaRPr lang="fa-IR" sz="1700" b="1" dirty="0">
              <a:effectLst>
                <a:glow rad="101600">
                  <a:schemeClr val="accent3">
                    <a:satMod val="175000"/>
                    <a:alpha val="40000"/>
                  </a:schemeClr>
                </a:glow>
              </a:effectLst>
              <a:cs typeface="B Mitra" pitchFamily="2" charset="-78"/>
            </a:endParaRPr>
          </a:p>
        </p:txBody>
      </p:sp>
      <p:sp>
        <p:nvSpPr>
          <p:cNvPr id="63" name="TextBox 62"/>
          <p:cNvSpPr txBox="1"/>
          <p:nvPr/>
        </p:nvSpPr>
        <p:spPr>
          <a:xfrm>
            <a:off x="5529876" y="3276269"/>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3- قالب انواعی</a:t>
            </a:r>
            <a:endParaRPr lang="fa-IR" sz="1700" b="1" dirty="0">
              <a:effectLst/>
              <a:cs typeface="B Mitra" pitchFamily="2" charset="-78"/>
            </a:endParaRPr>
          </a:p>
        </p:txBody>
      </p:sp>
      <p:sp>
        <p:nvSpPr>
          <p:cNvPr id="64" name="TextBox 63"/>
          <p:cNvSpPr txBox="1"/>
          <p:nvPr/>
        </p:nvSpPr>
        <p:spPr>
          <a:xfrm>
            <a:off x="5315562" y="3919211"/>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4-قالب گروهی</a:t>
            </a:r>
            <a:endParaRPr lang="fa-IR" sz="1700" b="1" dirty="0">
              <a:effectLst/>
              <a:cs typeface="B Mitra" pitchFamily="2" charset="-78"/>
            </a:endParaRPr>
          </a:p>
        </p:txBody>
      </p:sp>
      <p:sp>
        <p:nvSpPr>
          <p:cNvPr id="65" name="TextBox 64"/>
          <p:cNvSpPr txBox="1"/>
          <p:nvPr/>
        </p:nvSpPr>
        <p:spPr>
          <a:xfrm>
            <a:off x="5101248" y="4562153"/>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5-قالب شعاری</a:t>
            </a:r>
            <a:endParaRPr lang="fa-IR" sz="1700" b="1" dirty="0">
              <a:effectLst/>
              <a:cs typeface="B Mitra" pitchFamily="2" charset="-78"/>
            </a:endParaRPr>
          </a:p>
        </p:txBody>
      </p:sp>
      <p:sp>
        <p:nvSpPr>
          <p:cNvPr id="66" name="TextBox 65"/>
          <p:cNvSpPr txBox="1"/>
          <p:nvPr/>
        </p:nvSpPr>
        <p:spPr>
          <a:xfrm>
            <a:off x="4958372" y="5205095"/>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6-قالب آدابی</a:t>
            </a:r>
            <a:endParaRPr lang="fa-IR" sz="1700" b="1" dirty="0">
              <a:effectLst/>
              <a:cs typeface="B Mitra" pitchFamily="2" charset="-78"/>
            </a:endParaRPr>
          </a:p>
        </p:txBody>
      </p:sp>
      <p:sp>
        <p:nvSpPr>
          <p:cNvPr id="67" name="TextBox 66"/>
          <p:cNvSpPr txBox="1"/>
          <p:nvPr/>
        </p:nvSpPr>
        <p:spPr>
          <a:xfrm>
            <a:off x="4663069" y="5843267"/>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7-قالب عددی</a:t>
            </a:r>
            <a:endParaRPr lang="fa-IR" sz="1700" b="1" dirty="0">
              <a:effectLst/>
              <a:cs typeface="B Mitra" pitchFamily="2" charset="-78"/>
            </a:endParaRPr>
          </a:p>
        </p:txBody>
      </p:sp>
      <p:sp>
        <p:nvSpPr>
          <p:cNvPr id="68" name="TextBox 67"/>
          <p:cNvSpPr txBox="1"/>
          <p:nvPr/>
        </p:nvSpPr>
        <p:spPr>
          <a:xfrm>
            <a:off x="2672356" y="1633195"/>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9-قالب نمادین</a:t>
            </a:r>
            <a:endParaRPr lang="fa-IR" sz="1700" b="1" dirty="0">
              <a:effectLst/>
              <a:cs typeface="B Mitra" pitchFamily="2" charset="-78"/>
            </a:endParaRPr>
          </a:p>
        </p:txBody>
      </p:sp>
      <p:sp>
        <p:nvSpPr>
          <p:cNvPr id="69" name="TextBox 68"/>
          <p:cNvSpPr txBox="1"/>
          <p:nvPr/>
        </p:nvSpPr>
        <p:spPr>
          <a:xfrm>
            <a:off x="2458042" y="2280907"/>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10-قالب تشبیهی</a:t>
            </a:r>
            <a:endParaRPr lang="fa-IR" sz="1700" b="1" dirty="0">
              <a:effectLst/>
              <a:cs typeface="B Mitra" pitchFamily="2" charset="-78"/>
            </a:endParaRPr>
          </a:p>
        </p:txBody>
      </p:sp>
      <p:sp>
        <p:nvSpPr>
          <p:cNvPr id="70" name="TextBox 69"/>
          <p:cNvSpPr txBox="1"/>
          <p:nvPr/>
        </p:nvSpPr>
        <p:spPr>
          <a:xfrm>
            <a:off x="2243728" y="2919079"/>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11-قالب نکته ای</a:t>
            </a:r>
            <a:endParaRPr lang="fa-IR" sz="1700" b="1" dirty="0">
              <a:effectLst/>
              <a:cs typeface="B Mitra" pitchFamily="2" charset="-78"/>
            </a:endParaRPr>
          </a:p>
        </p:txBody>
      </p:sp>
      <p:sp>
        <p:nvSpPr>
          <p:cNvPr id="71" name="TextBox 70"/>
          <p:cNvSpPr txBox="1"/>
          <p:nvPr/>
        </p:nvSpPr>
        <p:spPr>
          <a:xfrm>
            <a:off x="2029414" y="3566791"/>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12-قالب تعارضی</a:t>
            </a:r>
            <a:endParaRPr lang="fa-IR" sz="1700" b="1" dirty="0">
              <a:effectLst/>
              <a:cs typeface="B Mitra" pitchFamily="2" charset="-78"/>
            </a:endParaRPr>
          </a:p>
        </p:txBody>
      </p:sp>
      <p:sp>
        <p:nvSpPr>
          <p:cNvPr id="72" name="TextBox 71"/>
          <p:cNvSpPr txBox="1"/>
          <p:nvPr/>
        </p:nvSpPr>
        <p:spPr>
          <a:xfrm>
            <a:off x="1815100" y="4209733"/>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13-قالب مقایسه ای</a:t>
            </a:r>
            <a:endParaRPr lang="fa-IR" sz="1700" b="1" dirty="0">
              <a:effectLst/>
              <a:cs typeface="B Mitra" pitchFamily="2" charset="-78"/>
            </a:endParaRPr>
          </a:p>
        </p:txBody>
      </p:sp>
      <p:sp>
        <p:nvSpPr>
          <p:cNvPr id="73" name="TextBox 72"/>
          <p:cNvSpPr txBox="1"/>
          <p:nvPr/>
        </p:nvSpPr>
        <p:spPr>
          <a:xfrm>
            <a:off x="1600786" y="4852675"/>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14-قالب نسخه ای</a:t>
            </a:r>
            <a:endParaRPr lang="fa-IR" sz="1700" b="1" dirty="0">
              <a:effectLst/>
              <a:cs typeface="B Mitra" pitchFamily="2" charset="-78"/>
            </a:endParaRPr>
          </a:p>
        </p:txBody>
      </p:sp>
      <p:sp>
        <p:nvSpPr>
          <p:cNvPr id="74" name="TextBox 73"/>
          <p:cNvSpPr txBox="1"/>
          <p:nvPr/>
        </p:nvSpPr>
        <p:spPr>
          <a:xfrm>
            <a:off x="1457910" y="5495617"/>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15-قالب نمایشی</a:t>
            </a:r>
            <a:endParaRPr lang="fa-IR" sz="1700" b="1" dirty="0">
              <a:effectLst/>
              <a:cs typeface="B Mitra" pitchFamily="2" charset="-78"/>
            </a:endParaRPr>
          </a:p>
        </p:txBody>
      </p:sp>
      <p:sp>
        <p:nvSpPr>
          <p:cNvPr id="75" name="TextBox 74"/>
          <p:cNvSpPr txBox="1"/>
          <p:nvPr/>
        </p:nvSpPr>
        <p:spPr>
          <a:xfrm>
            <a:off x="1162607" y="6133789"/>
            <a:ext cx="1737137" cy="452047"/>
          </a:xfrm>
          <a:prstGeom prst="rect">
            <a:avLst/>
          </a:prstGeom>
          <a:noFill/>
        </p:spPr>
        <p:txBody>
          <a:bodyPr wrap="square" rtlCol="1" anchor="ctr">
            <a:spAutoFit/>
          </a:bodyPr>
          <a:lstStyle/>
          <a:p>
            <a:pPr algn="ctr" rtl="0">
              <a:lnSpc>
                <a:spcPct val="150000"/>
              </a:lnSpc>
            </a:pPr>
            <a:r>
              <a:rPr lang="fa-IR" sz="1700" b="1" dirty="0" smtClean="0">
                <a:effectLst/>
                <a:cs typeface="B Mitra" pitchFamily="2" charset="-78"/>
              </a:rPr>
              <a:t>16-قالب توصیفی</a:t>
            </a:r>
            <a:endParaRPr lang="fa-IR" sz="1700" b="1" dirty="0">
              <a:effectLst/>
              <a:cs typeface="B Mitra" pitchFamily="2" charset="-78"/>
            </a:endParaRPr>
          </a:p>
        </p:txBody>
      </p:sp>
      <p:pic>
        <p:nvPicPr>
          <p:cNvPr id="76" name="Picture 2" descr="G:\ramezan 1390\pic - file\bais\b1.jpg">
            <a:hlinkClick r:id="rId8" action="ppaction://hlinksldjump">
              <a:snd r:embed="rId6" name="thbad.wav"/>
            </a:hlinkClick>
            <a:hlinkHover r:id="" action="ppaction://noaction">
              <a:snd r:embed="rId7" name="0.wav"/>
            </a:hlinkHover>
          </p:cNvPr>
          <p:cNvPicPr>
            <a:picLocks noChangeAspect="1" noChangeArrowheads="1"/>
          </p:cNvPicPr>
          <p:nvPr/>
        </p:nvPicPr>
        <p:blipFill>
          <a:blip r:embed="rId9" cstate="print"/>
          <a:srcRect/>
          <a:stretch>
            <a:fillRect/>
          </a:stretch>
        </p:blipFill>
        <p:spPr bwMode="auto">
          <a:xfrm>
            <a:off x="7929586" y="241290"/>
            <a:ext cx="383226" cy="396000"/>
          </a:xfrm>
          <a:prstGeom prst="rect">
            <a:avLst/>
          </a:prstGeom>
          <a:noFill/>
        </p:spPr>
      </p:pic>
      <p:pic>
        <p:nvPicPr>
          <p:cNvPr id="77" name="Picture 5" descr="D:\narmafzar H edayat\power point\Ordodari\pic\exist copy.png">
            <a:hlinkClick r:id="" action="ppaction://hlinkshowjump?jump=endshow">
              <a:snd r:embed="rId6" name="thbad.wav"/>
            </a:hlinkClick>
            <a:hlinkHover r:id="" action="ppaction://noaction">
              <a:snd r:embed="rId7" name="0.wav"/>
            </a:hlinkHover>
          </p:cNvPr>
          <p:cNvPicPr>
            <a:picLocks noChangeAspect="1" noChangeArrowheads="1"/>
          </p:cNvPicPr>
          <p:nvPr/>
        </p:nvPicPr>
        <p:blipFill>
          <a:blip r:embed="rId10" cstate="print"/>
          <a:srcRect/>
          <a:stretch>
            <a:fillRect/>
          </a:stretch>
        </p:blipFill>
        <p:spPr bwMode="auto">
          <a:xfrm>
            <a:off x="8358214" y="214290"/>
            <a:ext cx="450000" cy="450000"/>
          </a:xfrm>
          <a:prstGeom prst="rect">
            <a:avLst/>
          </a:prstGeom>
          <a:noFill/>
        </p:spPr>
      </p:pic>
      <p:pic>
        <p:nvPicPr>
          <p:cNvPr id="37" name="Picture 2" descr="D:\narmafzar H edayat\power point\raveshha2\pic\qab.png"/>
          <p:cNvPicPr>
            <a:picLocks noChangeAspect="1" noChangeArrowheads="1"/>
          </p:cNvPicPr>
          <p:nvPr/>
        </p:nvPicPr>
        <p:blipFill>
          <a:blip r:embed="rId4" cstate="print">
            <a:lum bright="70000" contrast="-70000"/>
          </a:blip>
          <a:srcRect/>
          <a:stretch>
            <a:fillRect/>
          </a:stretch>
        </p:blipFill>
        <p:spPr bwMode="auto">
          <a:xfrm flipH="1">
            <a:off x="2081221" y="857232"/>
            <a:ext cx="3490911" cy="708549"/>
          </a:xfrm>
          <a:prstGeom prst="rect">
            <a:avLst/>
          </a:prstGeom>
          <a:noFill/>
        </p:spPr>
      </p:pic>
      <p:sp>
        <p:nvSpPr>
          <p:cNvPr id="38" name="TextBox 37"/>
          <p:cNvSpPr txBox="1"/>
          <p:nvPr/>
        </p:nvSpPr>
        <p:spPr>
          <a:xfrm>
            <a:off x="2958108" y="985483"/>
            <a:ext cx="1737137" cy="452047"/>
          </a:xfrm>
          <a:prstGeom prst="rect">
            <a:avLst/>
          </a:prstGeom>
          <a:noFill/>
        </p:spPr>
        <p:txBody>
          <a:bodyPr wrap="square" rtlCol="1" anchor="ctr">
            <a:spAutoFit/>
          </a:bodyPr>
          <a:lstStyle/>
          <a:p>
            <a:pPr algn="ctr">
              <a:lnSpc>
                <a:spcPct val="150000"/>
              </a:lnSpc>
            </a:pPr>
            <a:r>
              <a:rPr lang="fa-IR" sz="1700" b="1" dirty="0" smtClean="0">
                <a:effectLst/>
                <a:cs typeface="B Mitra" pitchFamily="2" charset="-78"/>
              </a:rPr>
              <a:t>8-قالب جوانبی</a:t>
            </a:r>
            <a:endParaRPr lang="fa-IR" sz="1700" b="1" dirty="0">
              <a:effectLst/>
              <a:cs typeface="B Mitra" pitchFamily="2" charset="-78"/>
            </a:endParaRPr>
          </a:p>
        </p:txBody>
      </p:sp>
      <p:sp>
        <p:nvSpPr>
          <p:cNvPr id="39" name="TextBox 38"/>
          <p:cNvSpPr txBox="1"/>
          <p:nvPr/>
        </p:nvSpPr>
        <p:spPr>
          <a:xfrm>
            <a:off x="2143108" y="231796"/>
            <a:ext cx="5357850" cy="553998"/>
          </a:xfrm>
          <a:prstGeom prst="rect">
            <a:avLst/>
          </a:prstGeom>
          <a:noFill/>
        </p:spPr>
        <p:txBody>
          <a:bodyPr wrap="square" rtlCol="1">
            <a:spAutoFit/>
          </a:bodyPr>
          <a:lstStyle/>
          <a:p>
            <a:pPr>
              <a:lnSpc>
                <a:spcPct val="150000"/>
              </a:lnSpc>
            </a:pPr>
            <a:r>
              <a:rPr lang="fa-IR" sz="2000" b="1" dirty="0" smtClean="0">
                <a:effectLst>
                  <a:glow rad="139700">
                    <a:schemeClr val="accent5">
                      <a:satMod val="175000"/>
                      <a:alpha val="40000"/>
                    </a:schemeClr>
                  </a:glow>
                </a:effectLst>
                <a:cs typeface="B Titr" pitchFamily="2" charset="-78"/>
              </a:rPr>
              <a:t>فصل دوم : روش ها             جلسه نهم </a:t>
            </a:r>
          </a:p>
        </p:txBody>
      </p:sp>
    </p:spTree>
  </p:cSld>
  <p:clrMapOvr>
    <a:masterClrMapping/>
  </p:clrMapOvr>
  <p:transition advClick="0">
    <p:sndAc>
      <p:stSnd>
        <p:snd r:embed="rId2" name="W8.WAV"/>
      </p:stSnd>
    </p:sndAc>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fade">
                                      <p:cBhvr>
                                        <p:cTn id="7" dur="1000"/>
                                        <p:tgtEl>
                                          <p:spTgt spid="39"/>
                                        </p:tgtEl>
                                      </p:cBhvr>
                                    </p:animEffect>
                                    <p:anim calcmode="lin" valueType="num">
                                      <p:cBhvr>
                                        <p:cTn id="8" dur="1000" fill="hold"/>
                                        <p:tgtEl>
                                          <p:spTgt spid="39"/>
                                        </p:tgtEl>
                                        <p:attrNameLst>
                                          <p:attrName>ppt_x</p:attrName>
                                        </p:attrNameLst>
                                      </p:cBhvr>
                                      <p:tavLst>
                                        <p:tav tm="0">
                                          <p:val>
                                            <p:strVal val="#ppt_x"/>
                                          </p:val>
                                        </p:tav>
                                        <p:tav tm="100000">
                                          <p:val>
                                            <p:strVal val="#ppt_x"/>
                                          </p:val>
                                        </p:tav>
                                      </p:tavLst>
                                    </p:anim>
                                    <p:anim calcmode="lin" valueType="num">
                                      <p:cBhvr>
                                        <p:cTn id="9" dur="1000" fill="hold"/>
                                        <p:tgtEl>
                                          <p:spTgt spid="3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24"/>
                                        </p:tgtEl>
                                        <p:attrNameLst>
                                          <p:attrName>style.visibility</p:attrName>
                                        </p:attrNameLst>
                                      </p:cBhvr>
                                      <p:to>
                                        <p:strVal val="visible"/>
                                      </p:to>
                                    </p:set>
                                    <p:animEffect transition="in" filter="fade">
                                      <p:cBhvr>
                                        <p:cTn id="13" dur="1000"/>
                                        <p:tgtEl>
                                          <p:spTgt spid="24"/>
                                        </p:tgtEl>
                                      </p:cBhvr>
                                    </p:animEffect>
                                    <p:anim calcmode="lin" valueType="num">
                                      <p:cBhvr>
                                        <p:cTn id="14" dur="1000" fill="hold"/>
                                        <p:tgtEl>
                                          <p:spTgt spid="24"/>
                                        </p:tgtEl>
                                        <p:attrNameLst>
                                          <p:attrName>ppt_x</p:attrName>
                                        </p:attrNameLst>
                                      </p:cBhvr>
                                      <p:tavLst>
                                        <p:tav tm="0">
                                          <p:val>
                                            <p:strVal val="#ppt_x"/>
                                          </p:val>
                                        </p:tav>
                                        <p:tav tm="100000">
                                          <p:val>
                                            <p:strVal val="#ppt_x"/>
                                          </p:val>
                                        </p:tav>
                                      </p:tavLst>
                                    </p:anim>
                                    <p:anim calcmode="lin" valueType="num">
                                      <p:cBhvr>
                                        <p:cTn id="15" dur="1000" fill="hold"/>
                                        <p:tgtEl>
                                          <p:spTgt spid="24"/>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10" presetClass="entr" presetSubtype="0" fill="hold" grpId="0" nodeType="afterEffect">
                                  <p:stCondLst>
                                    <p:cond delay="0"/>
                                  </p:stCondLst>
                                  <p:childTnLst>
                                    <p:set>
                                      <p:cBhvr>
                                        <p:cTn id="18" dur="1" fill="hold">
                                          <p:stCondLst>
                                            <p:cond delay="0"/>
                                          </p:stCondLst>
                                        </p:cTn>
                                        <p:tgtEl>
                                          <p:spTgt spid="62"/>
                                        </p:tgtEl>
                                        <p:attrNameLst>
                                          <p:attrName>style.visibility</p:attrName>
                                        </p:attrNameLst>
                                      </p:cBhvr>
                                      <p:to>
                                        <p:strVal val="visible"/>
                                      </p:to>
                                    </p:set>
                                    <p:animEffect transition="in" filter="fade">
                                      <p:cBhvr>
                                        <p:cTn id="19" dur="1000"/>
                                        <p:tgtEl>
                                          <p:spTgt spid="62"/>
                                        </p:tgtEl>
                                      </p:cBhvr>
                                    </p:animEffect>
                                  </p:childTnLst>
                                </p:cTn>
                              </p:par>
                              <p:par>
                                <p:cTn id="20" presetID="10" presetClass="entr" presetSubtype="0" fill="hold" nodeType="withEffect">
                                  <p:stCondLst>
                                    <p:cond delay="0"/>
                                  </p:stCondLst>
                                  <p:childTnLst>
                                    <p:set>
                                      <p:cBhvr>
                                        <p:cTn id="21" dur="1" fill="hold">
                                          <p:stCondLst>
                                            <p:cond delay="0"/>
                                          </p:stCondLst>
                                        </p:cTn>
                                        <p:tgtEl>
                                          <p:spTgt spid="2050"/>
                                        </p:tgtEl>
                                        <p:attrNameLst>
                                          <p:attrName>style.visibility</p:attrName>
                                        </p:attrNameLst>
                                      </p:cBhvr>
                                      <p:to>
                                        <p:strVal val="visible"/>
                                      </p:to>
                                    </p:set>
                                    <p:animEffect transition="in" filter="fade">
                                      <p:cBhvr>
                                        <p:cTn id="22" dur="2000"/>
                                        <p:tgtEl>
                                          <p:spTgt spid="2050"/>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2000"/>
                                        <p:tgtEl>
                                          <p:spTgt spid="14"/>
                                        </p:tgtEl>
                                      </p:cBhvr>
                                    </p:animEffect>
                                  </p:childTnLst>
                                </p:cTn>
                              </p:par>
                              <p:par>
                                <p:cTn id="26" presetID="10" presetClass="entr" presetSubtype="0" fill="hold" nodeType="with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fade">
                                      <p:cBhvr>
                                        <p:cTn id="28" dur="2000"/>
                                        <p:tgtEl>
                                          <p:spTgt spid="2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61"/>
                                        </p:tgtEl>
                                        <p:attrNameLst>
                                          <p:attrName>style.visibility</p:attrName>
                                        </p:attrNameLst>
                                      </p:cBhvr>
                                      <p:to>
                                        <p:strVal val="visible"/>
                                      </p:to>
                                    </p:set>
                                    <p:animEffect transition="in" filter="fade">
                                      <p:cBhvr>
                                        <p:cTn id="31" dur="2000"/>
                                        <p:tgtEl>
                                          <p:spTgt spid="61"/>
                                        </p:tgtEl>
                                      </p:cBhvr>
                                    </p:animEffect>
                                  </p:childTnLst>
                                </p:cTn>
                              </p:par>
                              <p:par>
                                <p:cTn id="32" presetID="10" presetClass="entr" presetSubtype="0" fill="hold" nodeType="withEffect">
                                  <p:stCondLst>
                                    <p:cond delay="0"/>
                                  </p:stCondLst>
                                  <p:childTnLst>
                                    <p:set>
                                      <p:cBhvr>
                                        <p:cTn id="33" dur="1" fill="hold">
                                          <p:stCondLst>
                                            <p:cond delay="0"/>
                                          </p:stCondLst>
                                        </p:cTn>
                                        <p:tgtEl>
                                          <p:spTgt spid="25"/>
                                        </p:tgtEl>
                                        <p:attrNameLst>
                                          <p:attrName>style.visibility</p:attrName>
                                        </p:attrNameLst>
                                      </p:cBhvr>
                                      <p:to>
                                        <p:strVal val="visible"/>
                                      </p:to>
                                    </p:set>
                                    <p:animEffect transition="in" filter="fade">
                                      <p:cBhvr>
                                        <p:cTn id="34" dur="2000"/>
                                        <p:tgtEl>
                                          <p:spTgt spid="25"/>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63"/>
                                        </p:tgtEl>
                                        <p:attrNameLst>
                                          <p:attrName>style.visibility</p:attrName>
                                        </p:attrNameLst>
                                      </p:cBhvr>
                                      <p:to>
                                        <p:strVal val="visible"/>
                                      </p:to>
                                    </p:set>
                                    <p:animEffect transition="in" filter="fade">
                                      <p:cBhvr>
                                        <p:cTn id="37" dur="2000"/>
                                        <p:tgtEl>
                                          <p:spTgt spid="63"/>
                                        </p:tgtEl>
                                      </p:cBhvr>
                                    </p:animEffect>
                                  </p:childTnLst>
                                </p:cTn>
                              </p:par>
                              <p:par>
                                <p:cTn id="38" presetID="10" presetClass="entr" presetSubtype="0" fill="hold" nodeType="withEffect">
                                  <p:stCondLst>
                                    <p:cond delay="0"/>
                                  </p:stCondLst>
                                  <p:childTnLst>
                                    <p:set>
                                      <p:cBhvr>
                                        <p:cTn id="39" dur="1" fill="hold">
                                          <p:stCondLst>
                                            <p:cond delay="0"/>
                                          </p:stCondLst>
                                        </p:cTn>
                                        <p:tgtEl>
                                          <p:spTgt spid="27"/>
                                        </p:tgtEl>
                                        <p:attrNameLst>
                                          <p:attrName>style.visibility</p:attrName>
                                        </p:attrNameLst>
                                      </p:cBhvr>
                                      <p:to>
                                        <p:strVal val="visible"/>
                                      </p:to>
                                    </p:set>
                                    <p:animEffect transition="in" filter="fade">
                                      <p:cBhvr>
                                        <p:cTn id="40" dur="2000"/>
                                        <p:tgtEl>
                                          <p:spTgt spid="27"/>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64"/>
                                        </p:tgtEl>
                                        <p:attrNameLst>
                                          <p:attrName>style.visibility</p:attrName>
                                        </p:attrNameLst>
                                      </p:cBhvr>
                                      <p:to>
                                        <p:strVal val="visible"/>
                                      </p:to>
                                    </p:set>
                                    <p:animEffect transition="in" filter="fade">
                                      <p:cBhvr>
                                        <p:cTn id="43" dur="2000"/>
                                        <p:tgtEl>
                                          <p:spTgt spid="64"/>
                                        </p:tgtEl>
                                      </p:cBhvr>
                                    </p:animEffect>
                                  </p:childTnLst>
                                </p:cTn>
                              </p:par>
                              <p:par>
                                <p:cTn id="44" presetID="10" presetClass="entr" presetSubtype="0" fill="hold" nodeType="withEffect">
                                  <p:stCondLst>
                                    <p:cond delay="0"/>
                                  </p:stCondLst>
                                  <p:childTnLst>
                                    <p:set>
                                      <p:cBhvr>
                                        <p:cTn id="45" dur="1" fill="hold">
                                          <p:stCondLst>
                                            <p:cond delay="0"/>
                                          </p:stCondLst>
                                        </p:cTn>
                                        <p:tgtEl>
                                          <p:spTgt spid="28"/>
                                        </p:tgtEl>
                                        <p:attrNameLst>
                                          <p:attrName>style.visibility</p:attrName>
                                        </p:attrNameLst>
                                      </p:cBhvr>
                                      <p:to>
                                        <p:strVal val="visible"/>
                                      </p:to>
                                    </p:set>
                                    <p:animEffect transition="in" filter="fade">
                                      <p:cBhvr>
                                        <p:cTn id="46" dur="2000"/>
                                        <p:tgtEl>
                                          <p:spTgt spid="28"/>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65"/>
                                        </p:tgtEl>
                                        <p:attrNameLst>
                                          <p:attrName>style.visibility</p:attrName>
                                        </p:attrNameLst>
                                      </p:cBhvr>
                                      <p:to>
                                        <p:strVal val="visible"/>
                                      </p:to>
                                    </p:set>
                                    <p:animEffect transition="in" filter="fade">
                                      <p:cBhvr>
                                        <p:cTn id="49" dur="2000"/>
                                        <p:tgtEl>
                                          <p:spTgt spid="65"/>
                                        </p:tgtEl>
                                      </p:cBhvr>
                                    </p:animEffect>
                                  </p:childTnLst>
                                </p:cTn>
                              </p:par>
                              <p:par>
                                <p:cTn id="50" presetID="10" presetClass="entr" presetSubtype="0"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2000"/>
                                        <p:tgtEl>
                                          <p:spTgt spid="29"/>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66"/>
                                        </p:tgtEl>
                                        <p:attrNameLst>
                                          <p:attrName>style.visibility</p:attrName>
                                        </p:attrNameLst>
                                      </p:cBhvr>
                                      <p:to>
                                        <p:strVal val="visible"/>
                                      </p:to>
                                    </p:set>
                                    <p:animEffect transition="in" filter="fade">
                                      <p:cBhvr>
                                        <p:cTn id="55" dur="2000"/>
                                        <p:tgtEl>
                                          <p:spTgt spid="66"/>
                                        </p:tgtEl>
                                      </p:cBhvr>
                                    </p:animEffect>
                                  </p:childTnLst>
                                </p:cTn>
                              </p:par>
                              <p:par>
                                <p:cTn id="56" presetID="10" presetClass="entr" presetSubtype="0" fill="hold" nodeType="withEffect">
                                  <p:stCondLst>
                                    <p:cond delay="0"/>
                                  </p:stCondLst>
                                  <p:childTnLst>
                                    <p:set>
                                      <p:cBhvr>
                                        <p:cTn id="57" dur="1" fill="hold">
                                          <p:stCondLst>
                                            <p:cond delay="0"/>
                                          </p:stCondLst>
                                        </p:cTn>
                                        <p:tgtEl>
                                          <p:spTgt spid="30"/>
                                        </p:tgtEl>
                                        <p:attrNameLst>
                                          <p:attrName>style.visibility</p:attrName>
                                        </p:attrNameLst>
                                      </p:cBhvr>
                                      <p:to>
                                        <p:strVal val="visible"/>
                                      </p:to>
                                    </p:set>
                                    <p:animEffect transition="in" filter="fade">
                                      <p:cBhvr>
                                        <p:cTn id="58" dur="2000"/>
                                        <p:tgtEl>
                                          <p:spTgt spid="30"/>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67"/>
                                        </p:tgtEl>
                                        <p:attrNameLst>
                                          <p:attrName>style.visibility</p:attrName>
                                        </p:attrNameLst>
                                      </p:cBhvr>
                                      <p:to>
                                        <p:strVal val="visible"/>
                                      </p:to>
                                    </p:set>
                                    <p:animEffect transition="in" filter="fade">
                                      <p:cBhvr>
                                        <p:cTn id="61" dur="2000"/>
                                        <p:tgtEl>
                                          <p:spTgt spid="67"/>
                                        </p:tgtEl>
                                      </p:cBhvr>
                                    </p:animEffect>
                                  </p:childTnLst>
                                </p:cTn>
                              </p:par>
                              <p:par>
                                <p:cTn id="62" presetID="10" presetClass="entr" presetSubtype="0" fill="hold" nodeType="withEffect">
                                  <p:stCondLst>
                                    <p:cond delay="0"/>
                                  </p:stCondLst>
                                  <p:childTnLst>
                                    <p:set>
                                      <p:cBhvr>
                                        <p:cTn id="63" dur="1" fill="hold">
                                          <p:stCondLst>
                                            <p:cond delay="0"/>
                                          </p:stCondLst>
                                        </p:cTn>
                                        <p:tgtEl>
                                          <p:spTgt spid="37"/>
                                        </p:tgtEl>
                                        <p:attrNameLst>
                                          <p:attrName>style.visibility</p:attrName>
                                        </p:attrNameLst>
                                      </p:cBhvr>
                                      <p:to>
                                        <p:strVal val="visible"/>
                                      </p:to>
                                    </p:set>
                                    <p:animEffect transition="in" filter="fade">
                                      <p:cBhvr>
                                        <p:cTn id="64" dur="2000"/>
                                        <p:tgtEl>
                                          <p:spTgt spid="37"/>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38"/>
                                        </p:tgtEl>
                                        <p:attrNameLst>
                                          <p:attrName>style.visibility</p:attrName>
                                        </p:attrNameLst>
                                      </p:cBhvr>
                                      <p:to>
                                        <p:strVal val="visible"/>
                                      </p:to>
                                    </p:set>
                                    <p:animEffect transition="in" filter="fade">
                                      <p:cBhvr>
                                        <p:cTn id="67" dur="2000"/>
                                        <p:tgtEl>
                                          <p:spTgt spid="38"/>
                                        </p:tgtEl>
                                      </p:cBhvr>
                                    </p:animEffect>
                                  </p:childTnLst>
                                </p:cTn>
                              </p:par>
                              <p:par>
                                <p:cTn id="68" presetID="10" presetClass="entr" presetSubtype="0" fill="hold" nodeType="withEffect">
                                  <p:stCondLst>
                                    <p:cond delay="0"/>
                                  </p:stCondLst>
                                  <p:childTnLst>
                                    <p:set>
                                      <p:cBhvr>
                                        <p:cTn id="69" dur="1" fill="hold">
                                          <p:stCondLst>
                                            <p:cond delay="0"/>
                                          </p:stCondLst>
                                        </p:cTn>
                                        <p:tgtEl>
                                          <p:spTgt spid="53"/>
                                        </p:tgtEl>
                                        <p:attrNameLst>
                                          <p:attrName>style.visibility</p:attrName>
                                        </p:attrNameLst>
                                      </p:cBhvr>
                                      <p:to>
                                        <p:strVal val="visible"/>
                                      </p:to>
                                    </p:set>
                                    <p:animEffect transition="in" filter="fade">
                                      <p:cBhvr>
                                        <p:cTn id="70" dur="2000"/>
                                        <p:tgtEl>
                                          <p:spTgt spid="53"/>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68"/>
                                        </p:tgtEl>
                                        <p:attrNameLst>
                                          <p:attrName>style.visibility</p:attrName>
                                        </p:attrNameLst>
                                      </p:cBhvr>
                                      <p:to>
                                        <p:strVal val="visible"/>
                                      </p:to>
                                    </p:set>
                                    <p:animEffect transition="in" filter="fade">
                                      <p:cBhvr>
                                        <p:cTn id="73" dur="2000"/>
                                        <p:tgtEl>
                                          <p:spTgt spid="68"/>
                                        </p:tgtEl>
                                      </p:cBhvr>
                                    </p:animEffect>
                                  </p:childTnLst>
                                </p:cTn>
                              </p:par>
                              <p:par>
                                <p:cTn id="74" presetID="10" presetClass="entr" presetSubtype="0" fill="hold" nodeType="withEffect">
                                  <p:stCondLst>
                                    <p:cond delay="0"/>
                                  </p:stCondLst>
                                  <p:childTnLst>
                                    <p:set>
                                      <p:cBhvr>
                                        <p:cTn id="75" dur="1" fill="hold">
                                          <p:stCondLst>
                                            <p:cond delay="0"/>
                                          </p:stCondLst>
                                        </p:cTn>
                                        <p:tgtEl>
                                          <p:spTgt spid="54"/>
                                        </p:tgtEl>
                                        <p:attrNameLst>
                                          <p:attrName>style.visibility</p:attrName>
                                        </p:attrNameLst>
                                      </p:cBhvr>
                                      <p:to>
                                        <p:strVal val="visible"/>
                                      </p:to>
                                    </p:set>
                                    <p:animEffect transition="in" filter="fade">
                                      <p:cBhvr>
                                        <p:cTn id="76" dur="2000"/>
                                        <p:tgtEl>
                                          <p:spTgt spid="54"/>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69"/>
                                        </p:tgtEl>
                                        <p:attrNameLst>
                                          <p:attrName>style.visibility</p:attrName>
                                        </p:attrNameLst>
                                      </p:cBhvr>
                                      <p:to>
                                        <p:strVal val="visible"/>
                                      </p:to>
                                    </p:set>
                                    <p:animEffect transition="in" filter="fade">
                                      <p:cBhvr>
                                        <p:cTn id="79" dur="2000"/>
                                        <p:tgtEl>
                                          <p:spTgt spid="69"/>
                                        </p:tgtEl>
                                      </p:cBhvr>
                                    </p:animEffect>
                                  </p:childTnLst>
                                </p:cTn>
                              </p:par>
                              <p:par>
                                <p:cTn id="80" presetID="10" presetClass="entr" presetSubtype="0" fill="hold" nodeType="withEffect">
                                  <p:stCondLst>
                                    <p:cond delay="0"/>
                                  </p:stCondLst>
                                  <p:childTnLst>
                                    <p:set>
                                      <p:cBhvr>
                                        <p:cTn id="81" dur="1" fill="hold">
                                          <p:stCondLst>
                                            <p:cond delay="0"/>
                                          </p:stCondLst>
                                        </p:cTn>
                                        <p:tgtEl>
                                          <p:spTgt spid="55"/>
                                        </p:tgtEl>
                                        <p:attrNameLst>
                                          <p:attrName>style.visibility</p:attrName>
                                        </p:attrNameLst>
                                      </p:cBhvr>
                                      <p:to>
                                        <p:strVal val="visible"/>
                                      </p:to>
                                    </p:set>
                                    <p:animEffect transition="in" filter="fade">
                                      <p:cBhvr>
                                        <p:cTn id="82" dur="2000"/>
                                        <p:tgtEl>
                                          <p:spTgt spid="55"/>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70"/>
                                        </p:tgtEl>
                                        <p:attrNameLst>
                                          <p:attrName>style.visibility</p:attrName>
                                        </p:attrNameLst>
                                      </p:cBhvr>
                                      <p:to>
                                        <p:strVal val="visible"/>
                                      </p:to>
                                    </p:set>
                                    <p:animEffect transition="in" filter="fade">
                                      <p:cBhvr>
                                        <p:cTn id="85" dur="2000"/>
                                        <p:tgtEl>
                                          <p:spTgt spid="70"/>
                                        </p:tgtEl>
                                      </p:cBhvr>
                                    </p:animEffect>
                                  </p:childTnLst>
                                </p:cTn>
                              </p:par>
                              <p:par>
                                <p:cTn id="86" presetID="10" presetClass="entr" presetSubtype="0" fill="hold" nodeType="withEffect">
                                  <p:stCondLst>
                                    <p:cond delay="0"/>
                                  </p:stCondLst>
                                  <p:childTnLst>
                                    <p:set>
                                      <p:cBhvr>
                                        <p:cTn id="87" dur="1" fill="hold">
                                          <p:stCondLst>
                                            <p:cond delay="0"/>
                                          </p:stCondLst>
                                        </p:cTn>
                                        <p:tgtEl>
                                          <p:spTgt spid="56"/>
                                        </p:tgtEl>
                                        <p:attrNameLst>
                                          <p:attrName>style.visibility</p:attrName>
                                        </p:attrNameLst>
                                      </p:cBhvr>
                                      <p:to>
                                        <p:strVal val="visible"/>
                                      </p:to>
                                    </p:set>
                                    <p:animEffect transition="in" filter="fade">
                                      <p:cBhvr>
                                        <p:cTn id="88" dur="2000"/>
                                        <p:tgtEl>
                                          <p:spTgt spid="56"/>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71"/>
                                        </p:tgtEl>
                                        <p:attrNameLst>
                                          <p:attrName>style.visibility</p:attrName>
                                        </p:attrNameLst>
                                      </p:cBhvr>
                                      <p:to>
                                        <p:strVal val="visible"/>
                                      </p:to>
                                    </p:set>
                                    <p:animEffect transition="in" filter="fade">
                                      <p:cBhvr>
                                        <p:cTn id="91" dur="2000"/>
                                        <p:tgtEl>
                                          <p:spTgt spid="71"/>
                                        </p:tgtEl>
                                      </p:cBhvr>
                                    </p:animEffect>
                                  </p:childTnLst>
                                </p:cTn>
                              </p:par>
                              <p:par>
                                <p:cTn id="92" presetID="10" presetClass="entr" presetSubtype="0" fill="hold" nodeType="withEffect">
                                  <p:stCondLst>
                                    <p:cond delay="0"/>
                                  </p:stCondLst>
                                  <p:childTnLst>
                                    <p:set>
                                      <p:cBhvr>
                                        <p:cTn id="93" dur="1" fill="hold">
                                          <p:stCondLst>
                                            <p:cond delay="0"/>
                                          </p:stCondLst>
                                        </p:cTn>
                                        <p:tgtEl>
                                          <p:spTgt spid="57"/>
                                        </p:tgtEl>
                                        <p:attrNameLst>
                                          <p:attrName>style.visibility</p:attrName>
                                        </p:attrNameLst>
                                      </p:cBhvr>
                                      <p:to>
                                        <p:strVal val="visible"/>
                                      </p:to>
                                    </p:set>
                                    <p:animEffect transition="in" filter="fade">
                                      <p:cBhvr>
                                        <p:cTn id="94" dur="2000"/>
                                        <p:tgtEl>
                                          <p:spTgt spid="57"/>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72"/>
                                        </p:tgtEl>
                                        <p:attrNameLst>
                                          <p:attrName>style.visibility</p:attrName>
                                        </p:attrNameLst>
                                      </p:cBhvr>
                                      <p:to>
                                        <p:strVal val="visible"/>
                                      </p:to>
                                    </p:set>
                                    <p:animEffect transition="in" filter="fade">
                                      <p:cBhvr>
                                        <p:cTn id="97" dur="2000"/>
                                        <p:tgtEl>
                                          <p:spTgt spid="72"/>
                                        </p:tgtEl>
                                      </p:cBhvr>
                                    </p:animEffect>
                                  </p:childTnLst>
                                </p:cTn>
                              </p:par>
                              <p:par>
                                <p:cTn id="98" presetID="10" presetClass="entr" presetSubtype="0" fill="hold" nodeType="withEffect">
                                  <p:stCondLst>
                                    <p:cond delay="0"/>
                                  </p:stCondLst>
                                  <p:childTnLst>
                                    <p:set>
                                      <p:cBhvr>
                                        <p:cTn id="99" dur="1" fill="hold">
                                          <p:stCondLst>
                                            <p:cond delay="0"/>
                                          </p:stCondLst>
                                        </p:cTn>
                                        <p:tgtEl>
                                          <p:spTgt spid="58"/>
                                        </p:tgtEl>
                                        <p:attrNameLst>
                                          <p:attrName>style.visibility</p:attrName>
                                        </p:attrNameLst>
                                      </p:cBhvr>
                                      <p:to>
                                        <p:strVal val="visible"/>
                                      </p:to>
                                    </p:set>
                                    <p:animEffect transition="in" filter="fade">
                                      <p:cBhvr>
                                        <p:cTn id="100" dur="2000"/>
                                        <p:tgtEl>
                                          <p:spTgt spid="58"/>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73"/>
                                        </p:tgtEl>
                                        <p:attrNameLst>
                                          <p:attrName>style.visibility</p:attrName>
                                        </p:attrNameLst>
                                      </p:cBhvr>
                                      <p:to>
                                        <p:strVal val="visible"/>
                                      </p:to>
                                    </p:set>
                                    <p:animEffect transition="in" filter="fade">
                                      <p:cBhvr>
                                        <p:cTn id="103" dur="2000"/>
                                        <p:tgtEl>
                                          <p:spTgt spid="73"/>
                                        </p:tgtEl>
                                      </p:cBhvr>
                                    </p:animEffect>
                                  </p:childTnLst>
                                </p:cTn>
                              </p:par>
                              <p:par>
                                <p:cTn id="104" presetID="10" presetClass="entr" presetSubtype="0" fill="hold" nodeType="withEffect">
                                  <p:stCondLst>
                                    <p:cond delay="0"/>
                                  </p:stCondLst>
                                  <p:childTnLst>
                                    <p:set>
                                      <p:cBhvr>
                                        <p:cTn id="105" dur="1" fill="hold">
                                          <p:stCondLst>
                                            <p:cond delay="0"/>
                                          </p:stCondLst>
                                        </p:cTn>
                                        <p:tgtEl>
                                          <p:spTgt spid="59"/>
                                        </p:tgtEl>
                                        <p:attrNameLst>
                                          <p:attrName>style.visibility</p:attrName>
                                        </p:attrNameLst>
                                      </p:cBhvr>
                                      <p:to>
                                        <p:strVal val="visible"/>
                                      </p:to>
                                    </p:set>
                                    <p:animEffect transition="in" filter="fade">
                                      <p:cBhvr>
                                        <p:cTn id="106" dur="2000"/>
                                        <p:tgtEl>
                                          <p:spTgt spid="59"/>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74"/>
                                        </p:tgtEl>
                                        <p:attrNameLst>
                                          <p:attrName>style.visibility</p:attrName>
                                        </p:attrNameLst>
                                      </p:cBhvr>
                                      <p:to>
                                        <p:strVal val="visible"/>
                                      </p:to>
                                    </p:set>
                                    <p:animEffect transition="in" filter="fade">
                                      <p:cBhvr>
                                        <p:cTn id="109" dur="2000"/>
                                        <p:tgtEl>
                                          <p:spTgt spid="74"/>
                                        </p:tgtEl>
                                      </p:cBhvr>
                                    </p:animEffect>
                                  </p:childTnLst>
                                </p:cTn>
                              </p:par>
                              <p:par>
                                <p:cTn id="110" presetID="10" presetClass="entr" presetSubtype="0" fill="hold" nodeType="withEffect">
                                  <p:stCondLst>
                                    <p:cond delay="0"/>
                                  </p:stCondLst>
                                  <p:childTnLst>
                                    <p:set>
                                      <p:cBhvr>
                                        <p:cTn id="111" dur="1" fill="hold">
                                          <p:stCondLst>
                                            <p:cond delay="0"/>
                                          </p:stCondLst>
                                        </p:cTn>
                                        <p:tgtEl>
                                          <p:spTgt spid="60"/>
                                        </p:tgtEl>
                                        <p:attrNameLst>
                                          <p:attrName>style.visibility</p:attrName>
                                        </p:attrNameLst>
                                      </p:cBhvr>
                                      <p:to>
                                        <p:strVal val="visible"/>
                                      </p:to>
                                    </p:set>
                                    <p:animEffect transition="in" filter="fade">
                                      <p:cBhvr>
                                        <p:cTn id="112" dur="2000"/>
                                        <p:tgtEl>
                                          <p:spTgt spid="60"/>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75"/>
                                        </p:tgtEl>
                                        <p:attrNameLst>
                                          <p:attrName>style.visibility</p:attrName>
                                        </p:attrNameLst>
                                      </p:cBhvr>
                                      <p:to>
                                        <p:strVal val="visible"/>
                                      </p:to>
                                    </p:set>
                                    <p:animEffect transition="in" filter="fade">
                                      <p:cBhvr>
                                        <p:cTn id="115" dur="2000"/>
                                        <p:tgtEl>
                                          <p:spTgt spid="75"/>
                                        </p:tgtEl>
                                      </p:cBhvr>
                                    </p:animEffect>
                                  </p:childTnLst>
                                </p:cTn>
                              </p:par>
                            </p:childTnLst>
                          </p:cTn>
                        </p:par>
                        <p:par>
                          <p:cTn id="116" fill="hold">
                            <p:stCondLst>
                              <p:cond delay="4000"/>
                            </p:stCondLst>
                            <p:childTnLst>
                              <p:par>
                                <p:cTn id="117" presetID="53" presetClass="entr" presetSubtype="0" fill="hold" nodeType="afterEffect">
                                  <p:stCondLst>
                                    <p:cond delay="0"/>
                                  </p:stCondLst>
                                  <p:childTnLst>
                                    <p:set>
                                      <p:cBhvr>
                                        <p:cTn id="118" dur="1" fill="hold">
                                          <p:stCondLst>
                                            <p:cond delay="0"/>
                                          </p:stCondLst>
                                        </p:cTn>
                                        <p:tgtEl>
                                          <p:spTgt spid="77"/>
                                        </p:tgtEl>
                                        <p:attrNameLst>
                                          <p:attrName>style.visibility</p:attrName>
                                        </p:attrNameLst>
                                      </p:cBhvr>
                                      <p:to>
                                        <p:strVal val="visible"/>
                                      </p:to>
                                    </p:set>
                                    <p:anim calcmode="lin" valueType="num">
                                      <p:cBhvr>
                                        <p:cTn id="119" dur="1000" fill="hold"/>
                                        <p:tgtEl>
                                          <p:spTgt spid="77"/>
                                        </p:tgtEl>
                                        <p:attrNameLst>
                                          <p:attrName>ppt_w</p:attrName>
                                        </p:attrNameLst>
                                      </p:cBhvr>
                                      <p:tavLst>
                                        <p:tav tm="0">
                                          <p:val>
                                            <p:fltVal val="0"/>
                                          </p:val>
                                        </p:tav>
                                        <p:tav tm="100000">
                                          <p:val>
                                            <p:strVal val="#ppt_w"/>
                                          </p:val>
                                        </p:tav>
                                      </p:tavLst>
                                    </p:anim>
                                    <p:anim calcmode="lin" valueType="num">
                                      <p:cBhvr>
                                        <p:cTn id="120" dur="1000" fill="hold"/>
                                        <p:tgtEl>
                                          <p:spTgt spid="77"/>
                                        </p:tgtEl>
                                        <p:attrNameLst>
                                          <p:attrName>ppt_h</p:attrName>
                                        </p:attrNameLst>
                                      </p:cBhvr>
                                      <p:tavLst>
                                        <p:tav tm="0">
                                          <p:val>
                                            <p:fltVal val="0"/>
                                          </p:val>
                                        </p:tav>
                                        <p:tav tm="100000">
                                          <p:val>
                                            <p:strVal val="#ppt_h"/>
                                          </p:val>
                                        </p:tav>
                                      </p:tavLst>
                                    </p:anim>
                                    <p:animEffect transition="in" filter="fade">
                                      <p:cBhvr>
                                        <p:cTn id="121" dur="1000"/>
                                        <p:tgtEl>
                                          <p:spTgt spid="77"/>
                                        </p:tgtEl>
                                      </p:cBhvr>
                                    </p:animEffect>
                                  </p:childTnLst>
                                </p:cTn>
                              </p:par>
                            </p:childTnLst>
                          </p:cTn>
                        </p:par>
                        <p:par>
                          <p:cTn id="122" fill="hold">
                            <p:stCondLst>
                              <p:cond delay="5000"/>
                            </p:stCondLst>
                            <p:childTnLst>
                              <p:par>
                                <p:cTn id="123" presetID="53" presetClass="entr" presetSubtype="0" fill="hold" nodeType="afterEffect">
                                  <p:stCondLst>
                                    <p:cond delay="0"/>
                                  </p:stCondLst>
                                  <p:childTnLst>
                                    <p:set>
                                      <p:cBhvr>
                                        <p:cTn id="124" dur="1" fill="hold">
                                          <p:stCondLst>
                                            <p:cond delay="0"/>
                                          </p:stCondLst>
                                        </p:cTn>
                                        <p:tgtEl>
                                          <p:spTgt spid="76"/>
                                        </p:tgtEl>
                                        <p:attrNameLst>
                                          <p:attrName>style.visibility</p:attrName>
                                        </p:attrNameLst>
                                      </p:cBhvr>
                                      <p:to>
                                        <p:strVal val="visible"/>
                                      </p:to>
                                    </p:set>
                                    <p:anim calcmode="lin" valueType="num">
                                      <p:cBhvr>
                                        <p:cTn id="125" dur="1000" fill="hold"/>
                                        <p:tgtEl>
                                          <p:spTgt spid="76"/>
                                        </p:tgtEl>
                                        <p:attrNameLst>
                                          <p:attrName>ppt_w</p:attrName>
                                        </p:attrNameLst>
                                      </p:cBhvr>
                                      <p:tavLst>
                                        <p:tav tm="0">
                                          <p:val>
                                            <p:fltVal val="0"/>
                                          </p:val>
                                        </p:tav>
                                        <p:tav tm="100000">
                                          <p:val>
                                            <p:strVal val="#ppt_w"/>
                                          </p:val>
                                        </p:tav>
                                      </p:tavLst>
                                    </p:anim>
                                    <p:anim calcmode="lin" valueType="num">
                                      <p:cBhvr>
                                        <p:cTn id="126" dur="1000" fill="hold"/>
                                        <p:tgtEl>
                                          <p:spTgt spid="76"/>
                                        </p:tgtEl>
                                        <p:attrNameLst>
                                          <p:attrName>ppt_h</p:attrName>
                                        </p:attrNameLst>
                                      </p:cBhvr>
                                      <p:tavLst>
                                        <p:tav tm="0">
                                          <p:val>
                                            <p:fltVal val="0"/>
                                          </p:val>
                                        </p:tav>
                                        <p:tav tm="100000">
                                          <p:val>
                                            <p:strVal val="#ppt_h"/>
                                          </p:val>
                                        </p:tav>
                                      </p:tavLst>
                                    </p:anim>
                                    <p:animEffect transition="in" filter="fade">
                                      <p:cBhvr>
                                        <p:cTn id="127"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61" grpId="0"/>
      <p:bldP spid="62" grpId="0"/>
      <p:bldP spid="63" grpId="0"/>
      <p:bldP spid="64" grpId="0"/>
      <p:bldP spid="65" grpId="0"/>
      <p:bldP spid="66" grpId="0"/>
      <p:bldP spid="67" grpId="0"/>
      <p:bldP spid="68" grpId="0"/>
      <p:bldP spid="69" grpId="0"/>
      <p:bldP spid="70" grpId="0"/>
      <p:bldP spid="71" grpId="0"/>
      <p:bldP spid="72" grpId="0"/>
      <p:bldP spid="73" grpId="0"/>
      <p:bldP spid="74" grpId="0"/>
      <p:bldP spid="75" grpId="0"/>
      <p:bldP spid="38" grpId="0"/>
      <p:bldP spid="39"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ctr"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(جلسه نهم)</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2. قالب پرسش و پاسخ</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fa-IR" sz="2100" b="1" kern="1200" dirty="0" smtClean="0">
                          <a:solidFill>
                            <a:schemeClr val="tx1"/>
                          </a:solidFill>
                          <a:latin typeface="+mn-lt"/>
                          <a:ea typeface="+mn-ea"/>
                          <a:cs typeface="B Lotus" pitchFamily="2" charset="-78"/>
                        </a:rPr>
                        <a:t>خداوند در قرآن كريم مي‌فرمايند:</a:t>
                      </a:r>
                      <a:r>
                        <a:rPr lang="en-US" sz="2100" b="1" kern="1200" dirty="0" smtClean="0">
                          <a:solidFill>
                            <a:schemeClr val="tx1"/>
                          </a:solidFill>
                          <a:latin typeface="+mn-lt"/>
                          <a:ea typeface="+mn-ea"/>
                          <a:cs typeface="B Lotus" pitchFamily="2" charset="-78"/>
                        </a:rPr>
                        <a:t>]</a:t>
                      </a:r>
                      <a:r>
                        <a:rPr lang="fa-IR" sz="2100" b="1" kern="1200" dirty="0" smtClean="0">
                          <a:solidFill>
                            <a:schemeClr val="tx1"/>
                          </a:solidFill>
                          <a:latin typeface="+mn-lt"/>
                          <a:ea typeface="+mn-ea"/>
                          <a:cs typeface="B Lotus" pitchFamily="2" charset="-78"/>
                        </a:rPr>
                        <a:t>فَسْئَلُوا أَهْلَ الذِّكْرِ إِنْ كُنْتُمْ لا تَعْلَمُونَ</a:t>
                      </a:r>
                      <a:r>
                        <a:rPr lang="en-US" sz="2100" b="1" kern="1200" dirty="0" smtClean="0">
                          <a:solidFill>
                            <a:schemeClr val="tx1"/>
                          </a:solidFill>
                          <a:latin typeface="+mn-lt"/>
                          <a:ea typeface="+mn-ea"/>
                          <a:cs typeface="B Lotus" pitchFamily="2" charset="-78"/>
                        </a:rPr>
                        <a:t>[</a:t>
                      </a:r>
                      <a:r>
                        <a:rPr lang="fa-IR" sz="2100" b="1" kern="1200" dirty="0" smtClean="0">
                          <a:solidFill>
                            <a:schemeClr val="tx1"/>
                          </a:solidFill>
                          <a:latin typeface="+mn-lt"/>
                          <a:ea typeface="+mn-ea"/>
                          <a:cs typeface="B Lotus" pitchFamily="2" charset="-78"/>
                        </a:rPr>
                        <a:t>؛</a:t>
                      </a:r>
                      <a:r>
                        <a:rPr lang="fa-IR" sz="2100" b="1" kern="1200" dirty="0" smtClean="0">
                          <a:solidFill>
                            <a:schemeClr val="tx1"/>
                          </a:solidFill>
                          <a:effectLst>
                            <a:glow rad="139700">
                              <a:schemeClr val="accent2">
                                <a:satMod val="175000"/>
                                <a:alpha val="40000"/>
                              </a:schemeClr>
                            </a:glow>
                          </a:effectLst>
                          <a:latin typeface="+mn-lt"/>
                          <a:ea typeface="+mn-ea"/>
                          <a:cs typeface="B Lotus" pitchFamily="2" charset="-78"/>
                        </a:rPr>
                        <a:t> *</a:t>
                      </a:r>
                      <a:r>
                        <a:rPr lang="fa-IR" sz="2100" b="1" kern="1200" dirty="0" smtClean="0">
                          <a:solidFill>
                            <a:schemeClr val="tx1"/>
                          </a:solidFill>
                          <a:latin typeface="+mn-lt"/>
                          <a:ea typeface="+mn-ea"/>
                          <a:cs typeface="B Lotus" pitchFamily="2" charset="-78"/>
                        </a:rPr>
                        <a:t> «اگر نمي‌دانيد، از اهل ذكر بپرسيد!»</a:t>
                      </a:r>
                      <a:endParaRPr lang="en-US" sz="2100" b="1" kern="1200" dirty="0" smtClean="0">
                        <a:solidFill>
                          <a:schemeClr val="tx1"/>
                        </a:solidFill>
                        <a:latin typeface="+mn-lt"/>
                        <a:ea typeface="+mn-ea"/>
                        <a:cs typeface="B Lotus" pitchFamily="2" charset="-78"/>
                      </a:endParaRPr>
                    </a:p>
                    <a:p>
                      <a:pPr algn="just" rtl="1">
                        <a:lnSpc>
                          <a:spcPct val="150000"/>
                        </a:lnSpc>
                      </a:pPr>
                      <a:r>
                        <a:rPr lang="fa-IR" sz="2100" b="1" kern="1200" dirty="0" smtClean="0">
                          <a:solidFill>
                            <a:schemeClr val="tx1"/>
                          </a:solidFill>
                          <a:latin typeface="+mn-lt"/>
                          <a:ea typeface="+mn-ea"/>
                          <a:cs typeface="B Lotus" pitchFamily="2" charset="-78"/>
                        </a:rPr>
                        <a:t>امیرمؤمنان، امام علي بن ابی‏طالب</a:t>
                      </a:r>
                      <a:r>
                        <a:rPr lang="en-US" sz="2100" b="1" kern="1200" dirty="0" smtClean="0">
                          <a:solidFill>
                            <a:schemeClr val="tx1"/>
                          </a:solidFill>
                          <a:latin typeface="+mn-lt"/>
                          <a:ea typeface="+mn-ea"/>
                          <a:cs typeface="B Lotus" pitchFamily="2" charset="-78"/>
                          <a:sym typeface="Roumouz"/>
                        </a:rPr>
                        <a:t></a:t>
                      </a:r>
                      <a:r>
                        <a:rPr lang="fa-IR" sz="2100" b="1" kern="1200" dirty="0" smtClean="0">
                          <a:solidFill>
                            <a:schemeClr val="tx1"/>
                          </a:solidFill>
                          <a:latin typeface="+mn-lt"/>
                          <a:ea typeface="+mn-ea"/>
                          <a:cs typeface="B Lotus" pitchFamily="2" charset="-78"/>
                        </a:rPr>
                        <a:t> خطاب به مردم فرمودند:</a:t>
                      </a:r>
                      <a:endParaRPr lang="en-US" sz="2100" b="1" kern="1200" dirty="0" smtClean="0">
                        <a:solidFill>
                          <a:schemeClr val="tx1"/>
                        </a:solidFill>
                        <a:latin typeface="+mn-lt"/>
                        <a:ea typeface="+mn-ea"/>
                        <a:cs typeface="B Lotus" pitchFamily="2" charset="-78"/>
                      </a:endParaRPr>
                    </a:p>
                    <a:p>
                      <a:pPr algn="just" rtl="1">
                        <a:lnSpc>
                          <a:spcPct val="150000"/>
                        </a:lnSpc>
                      </a:pPr>
                      <a:r>
                        <a:rPr lang="fa-IR" sz="2100" b="1" kern="1200" dirty="0" smtClean="0">
                          <a:solidFill>
                            <a:schemeClr val="tx1"/>
                          </a:solidFill>
                          <a:latin typeface="+mn-lt"/>
                          <a:ea typeface="+mn-ea"/>
                          <a:cs typeface="B Lotus" pitchFamily="2" charset="-78"/>
                        </a:rPr>
                        <a:t>«يَا مَعْشَرَ النَّاسِ سَلُونِي قَبْلَ أَنْ تَفْقِدُونِي‏؛</a:t>
                      </a:r>
                      <a:r>
                        <a:rPr lang="fa-IR" sz="2100" b="1" kern="1200" dirty="0" smtClean="0">
                          <a:solidFill>
                            <a:schemeClr val="tx1"/>
                          </a:solidFill>
                          <a:effectLst>
                            <a:glow rad="139700">
                              <a:schemeClr val="accent2">
                                <a:satMod val="175000"/>
                                <a:alpha val="40000"/>
                              </a:schemeClr>
                            </a:glow>
                          </a:effectLst>
                          <a:latin typeface="+mn-lt"/>
                          <a:ea typeface="+mn-ea"/>
                          <a:cs typeface="B Lotus" pitchFamily="2" charset="-78"/>
                        </a:rPr>
                        <a:t> **</a:t>
                      </a:r>
                      <a:r>
                        <a:rPr lang="fa-IR" sz="2100" b="1" kern="1200" dirty="0" smtClean="0">
                          <a:solidFill>
                            <a:schemeClr val="tx1"/>
                          </a:solidFill>
                          <a:latin typeface="+mn-lt"/>
                          <a:ea typeface="+mn-ea"/>
                          <a:cs typeface="B Lotus" pitchFamily="2" charset="-78"/>
                        </a:rPr>
                        <a:t>اي مردم! از من بپرسيد، پيش از آن‏که مرا از دست دهيد.»</a:t>
                      </a:r>
                      <a:endParaRPr lang="en-US" sz="2100" b="1" kern="1200" dirty="0" smtClean="0">
                        <a:solidFill>
                          <a:schemeClr val="tx1"/>
                        </a:solidFill>
                        <a:latin typeface="+mn-lt"/>
                        <a:ea typeface="+mn-ea"/>
                        <a:cs typeface="B Lotus" pitchFamily="2" charset="-78"/>
                      </a:endParaRPr>
                    </a:p>
                    <a:p>
                      <a:pPr algn="just" rtl="1">
                        <a:lnSpc>
                          <a:spcPct val="150000"/>
                        </a:lnSpc>
                      </a:pPr>
                      <a:r>
                        <a:rPr lang="fa-IR" sz="2100" b="1" kern="1200" dirty="0" smtClean="0">
                          <a:solidFill>
                            <a:schemeClr val="tx1"/>
                          </a:solidFill>
                          <a:latin typeface="+mn-lt"/>
                          <a:ea typeface="+mn-ea"/>
                          <a:cs typeface="B Lotus" pitchFamily="2" charset="-78"/>
                        </a:rPr>
                        <a:t>امام صادق(ع)در اهمّيّت پرسش فرمودند: «إِنَّمَا يَهْلِكُ النَّاسُ لِأَنَّهُمْ لَا يَسْأَلُون‏؛</a:t>
                      </a:r>
                      <a:r>
                        <a:rPr lang="fa-IR" sz="2100" b="1" kern="1200" dirty="0" smtClean="0">
                          <a:solidFill>
                            <a:schemeClr val="tx1"/>
                          </a:solidFill>
                          <a:effectLst>
                            <a:glow rad="139700">
                              <a:schemeClr val="accent2">
                                <a:satMod val="175000"/>
                                <a:alpha val="40000"/>
                              </a:schemeClr>
                            </a:glow>
                          </a:effectLst>
                          <a:latin typeface="+mn-lt"/>
                          <a:ea typeface="+mn-ea"/>
                          <a:cs typeface="B Lotus" pitchFamily="2" charset="-78"/>
                        </a:rPr>
                        <a:t> ***</a:t>
                      </a:r>
                      <a:r>
                        <a:rPr lang="fa-IR" sz="2100" b="1" kern="1200" dirty="0" smtClean="0">
                          <a:solidFill>
                            <a:schemeClr val="tx1"/>
                          </a:solidFill>
                          <a:latin typeface="+mn-lt"/>
                          <a:ea typeface="+mn-ea"/>
                          <a:cs typeface="B Lotus" pitchFamily="2" charset="-78"/>
                        </a:rPr>
                        <a:t>همانا مردم هلاك مي‌شوند؛ چون نمي‌پرسند.»</a:t>
                      </a:r>
                      <a:endParaRPr lang="en-US" sz="2100" b="1" kern="1200" dirty="0" smtClean="0">
                        <a:solidFill>
                          <a:schemeClr val="tx1"/>
                        </a:solidFill>
                        <a:latin typeface="+mn-lt"/>
                        <a:ea typeface="+mn-ea"/>
                        <a:cs typeface="B Lotus" pitchFamily="2" charset="-78"/>
                      </a:endParaRPr>
                    </a:p>
                    <a:p>
                      <a:pPr algn="just" rtl="1">
                        <a:lnSpc>
                          <a:spcPct val="150000"/>
                        </a:lnSpc>
                      </a:pPr>
                      <a:r>
                        <a:rPr lang="fa-IR" sz="16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600" b="0" kern="1200" dirty="0" smtClean="0">
                          <a:solidFill>
                            <a:schemeClr val="tx1"/>
                          </a:solidFill>
                          <a:latin typeface="+mn-lt"/>
                          <a:ea typeface="+mn-ea"/>
                          <a:cs typeface="B Lotus" pitchFamily="2" charset="-78"/>
                        </a:rPr>
                        <a:t>نحل: 43؛ انبياء:7.</a:t>
                      </a:r>
                      <a:endParaRPr lang="en-US" sz="1600" b="1" kern="1200" dirty="0" smtClean="0">
                        <a:solidFill>
                          <a:schemeClr val="tx1"/>
                        </a:solidFill>
                        <a:latin typeface="+mn-lt"/>
                        <a:ea typeface="+mn-ea"/>
                        <a:cs typeface="B Lotus" pitchFamily="2" charset="-78"/>
                      </a:endParaRPr>
                    </a:p>
                    <a:p>
                      <a:pPr algn="just" rtl="1">
                        <a:lnSpc>
                          <a:spcPct val="150000"/>
                        </a:lnSpc>
                      </a:pPr>
                      <a:r>
                        <a:rPr lang="fa-IR" sz="16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600" b="1" kern="1200" dirty="0" smtClean="0">
                          <a:solidFill>
                            <a:schemeClr val="tx1"/>
                          </a:solidFill>
                          <a:latin typeface="+mn-lt"/>
                          <a:ea typeface="+mn-ea"/>
                          <a:cs typeface="B Lotus" pitchFamily="2" charset="-78"/>
                        </a:rPr>
                        <a:t>نهج البلاغه</a:t>
                      </a:r>
                      <a:r>
                        <a:rPr lang="ar-SA" sz="1600" b="0" kern="1200" dirty="0" smtClean="0">
                          <a:solidFill>
                            <a:schemeClr val="tx1"/>
                          </a:solidFill>
                          <a:latin typeface="+mn-lt"/>
                          <a:ea typeface="+mn-ea"/>
                          <a:cs typeface="B Lotus" pitchFamily="2" charset="-78"/>
                        </a:rPr>
                        <a:t>، خطبه‏ی 189.</a:t>
                      </a:r>
                      <a:endParaRPr lang="en-US" sz="1600" b="1" kern="1200" dirty="0" smtClean="0">
                        <a:solidFill>
                          <a:schemeClr val="tx1"/>
                        </a:solidFill>
                        <a:latin typeface="+mn-lt"/>
                        <a:ea typeface="+mn-ea"/>
                        <a:cs typeface="B Lotus" pitchFamily="2" charset="-78"/>
                      </a:endParaRPr>
                    </a:p>
                    <a:p>
                      <a:pPr algn="just" rtl="1">
                        <a:lnSpc>
                          <a:spcPct val="150000"/>
                        </a:lnSpc>
                      </a:pPr>
                      <a:r>
                        <a:rPr lang="fa-IR" sz="16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600" b="1" kern="1200" dirty="0" smtClean="0">
                          <a:solidFill>
                            <a:schemeClr val="tx1"/>
                          </a:solidFill>
                          <a:latin typeface="+mn-lt"/>
                          <a:ea typeface="+mn-ea"/>
                          <a:cs typeface="B Lotus" pitchFamily="2" charset="-78"/>
                        </a:rPr>
                        <a:t>بحار الانوار</a:t>
                      </a:r>
                      <a:r>
                        <a:rPr lang="ar-SA" sz="1600" b="0" kern="1200" dirty="0" smtClean="0">
                          <a:solidFill>
                            <a:schemeClr val="tx1"/>
                          </a:solidFill>
                          <a:latin typeface="+mn-lt"/>
                          <a:ea typeface="+mn-ea"/>
                          <a:cs typeface="B Lotus" pitchFamily="2" charset="-78"/>
                        </a:rPr>
                        <a:t>، ج1، ص 189.</a:t>
                      </a:r>
                      <a:endParaRPr lang="en-US" sz="1600" b="1" kern="1200" dirty="0" smtClean="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نهم / قالب پرسش و پاسخ</a:t>
            </a:r>
          </a:p>
        </p:txBody>
      </p:sp>
      <p:sp>
        <p:nvSpPr>
          <p:cNvPr id="48" name="Rounded Rectangle 47">
            <a:hlinkClick r:id="rId9" action="ppaction://hlinksldjump">
              <a:snd r:embed="rId5" name="thbad.wav"/>
            </a:hlinkClick>
            <a:hlinkHover r:id="" action="ppaction://noaction">
              <a:snd r:embed="rId6" name="0.wav"/>
            </a:hlinkHover>
          </p:cNvPr>
          <p:cNvSpPr/>
          <p:nvPr/>
        </p:nvSpPr>
        <p:spPr>
          <a:xfrm flipH="1">
            <a:off x="4538810" y="214290"/>
            <a:ext cx="247504"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51" name="Rounded Rectangle 50">
            <a:hlinkClick r:id="rId10" action="ppaction://hlinksldjump">
              <a:snd r:embed="rId5" name="thbad.wav"/>
            </a:hlinkClick>
            <a:hlinkHover r:id="" action="ppaction://noaction">
              <a:snd r:embed="rId6" name="0.wav"/>
            </a:hlinkHover>
          </p:cNvPr>
          <p:cNvSpPr/>
          <p:nvPr/>
        </p:nvSpPr>
        <p:spPr>
          <a:xfrm flipH="1">
            <a:off x="418162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52" name="Rounded Rectangle 51">
            <a:hlinkClick r:id="rId11" action="ppaction://hlinksldjump">
              <a:snd r:embed="rId5" name="thbad.wav"/>
            </a:hlinkClick>
            <a:hlinkHover r:id="" action="ppaction://noaction">
              <a:snd r:embed="rId6" name="0.wav"/>
            </a:hlinkHover>
          </p:cNvPr>
          <p:cNvSpPr/>
          <p:nvPr/>
        </p:nvSpPr>
        <p:spPr>
          <a:xfrm flipH="1">
            <a:off x="382443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53" name="Rounded Rectangle 52">
            <a:hlinkClick r:id="rId12" action="ppaction://hlinksldjump">
              <a:snd r:embed="rId5" name="thbad.wav"/>
            </a:hlinkClick>
            <a:hlinkHover r:id="" action="ppaction://noaction">
              <a:snd r:embed="rId6" name="0.wav"/>
            </a:hlinkHover>
          </p:cNvPr>
          <p:cNvSpPr/>
          <p:nvPr/>
        </p:nvSpPr>
        <p:spPr>
          <a:xfrm flipH="1">
            <a:off x="346724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54" name="Rounded Rectangle 53">
            <a:hlinkClick r:id="rId13" action="ppaction://hlinksldjump">
              <a:snd r:embed="rId5" name="thbad.wav"/>
            </a:hlinkClick>
            <a:hlinkHover r:id="" action="ppaction://noaction">
              <a:snd r:embed="rId6" name="0.wav"/>
            </a:hlinkHover>
          </p:cNvPr>
          <p:cNvSpPr/>
          <p:nvPr/>
        </p:nvSpPr>
        <p:spPr>
          <a:xfrm flipH="1">
            <a:off x="311005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55" name="Rounded Rectangle 54">
            <a:hlinkClick r:id="rId14" action="ppaction://hlinksldjump">
              <a:snd r:embed="rId5" name="thbad.wav"/>
            </a:hlinkClick>
            <a:hlinkHover r:id="" action="ppaction://noaction">
              <a:snd r:embed="rId6" name="0.wav"/>
            </a:hlinkHover>
          </p:cNvPr>
          <p:cNvSpPr/>
          <p:nvPr/>
        </p:nvSpPr>
        <p:spPr>
          <a:xfrm flipH="1">
            <a:off x="2752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56" name="Rounded Rectangle 55">
            <a:hlinkClick r:id="rId15" action="ppaction://hlinksldjump">
              <a:snd r:embed="rId5" name="thbad.wav"/>
            </a:hlinkClick>
            <a:hlinkHover r:id="" action="ppaction://noaction">
              <a:snd r:embed="rId6" name="0.wav"/>
            </a:hlinkHover>
          </p:cNvPr>
          <p:cNvSpPr/>
          <p:nvPr/>
        </p:nvSpPr>
        <p:spPr>
          <a:xfrm flipH="1">
            <a:off x="239567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57" name="Rounded Rectangle 56">
            <a:hlinkClick r:id="rId16" action="ppaction://hlinksldjump">
              <a:snd r:embed="rId5" name="thbad.wav"/>
            </a:hlinkClick>
            <a:hlinkHover r:id="" action="ppaction://noaction">
              <a:snd r:embed="rId6" name="0.wav"/>
            </a:hlinkHover>
          </p:cNvPr>
          <p:cNvSpPr/>
          <p:nvPr/>
        </p:nvSpPr>
        <p:spPr>
          <a:xfrm flipH="1">
            <a:off x="207167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58" name="Rounded Rectangle 57">
            <a:hlinkClick r:id="rId17" action="ppaction://hlinksldjump">
              <a:snd r:embed="rId5" name="thbad.wav"/>
            </a:hlinkClick>
            <a:hlinkHover r:id="" action="ppaction://noaction">
              <a:snd r:embed="rId6" name="0.wav"/>
            </a:hlinkHover>
          </p:cNvPr>
          <p:cNvSpPr/>
          <p:nvPr/>
        </p:nvSpPr>
        <p:spPr>
          <a:xfrm flipH="1">
            <a:off x="171448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214414"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46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18</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46976"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17</a:t>
            </a:r>
            <a:endParaRPr lang="fa-IR" sz="1200" b="1" dirty="0">
              <a:effectLst>
                <a:glow rad="63500">
                  <a:schemeClr val="accent3">
                    <a:satMod val="175000"/>
                    <a:alpha val="40000"/>
                  </a:schemeClr>
                </a:glow>
              </a:effectLst>
              <a:cs typeface="B Mitra" pitchFamily="2" charset="-78"/>
            </a:endParaRPr>
          </a:p>
        </p:txBody>
      </p:sp>
      <p:sp>
        <p:nvSpPr>
          <p:cNvPr id="23" name="Rounded Rectangle 22">
            <a:hlinkClick r:id="rId23" action="ppaction://hlinksldjump">
              <a:snd r:embed="rId5" name="thbad.wav"/>
            </a:hlinkClick>
            <a:hlinkHover r:id="" action="ppaction://noaction">
              <a:snd r:embed="rId6" name="0.wav"/>
            </a:hlinkHover>
          </p:cNvPr>
          <p:cNvSpPr/>
          <p:nvPr/>
        </p:nvSpPr>
        <p:spPr>
          <a:xfrm flipH="1">
            <a:off x="1214414"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16</a:t>
            </a:r>
            <a:endParaRPr lang="fa-IR" sz="1200" b="1" dirty="0">
              <a:effectLst>
                <a:glow rad="63500">
                  <a:schemeClr val="accent3">
                    <a:satMod val="175000"/>
                    <a:alpha val="40000"/>
                  </a:schemeClr>
                </a:glow>
              </a:effectLst>
              <a:cs typeface="B Mitra" pitchFamily="2" charset="-78"/>
            </a:endParaRPr>
          </a:p>
        </p:txBody>
      </p:sp>
      <p:sp>
        <p:nvSpPr>
          <p:cNvPr id="24" name="Rounded Rectangle 23">
            <a:hlinkClick r:id="rId24" action="ppaction://hlinksldjump">
              <a:snd r:embed="rId5" name="thbad.wav"/>
            </a:hlinkClick>
            <a:hlinkHover r:id="" action="ppaction://noaction">
              <a:snd r:embed="rId6" name="0.wav"/>
            </a:hlinkHover>
          </p:cNvPr>
          <p:cNvSpPr/>
          <p:nvPr/>
        </p:nvSpPr>
        <p:spPr>
          <a:xfrm flipH="1">
            <a:off x="1714480"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15</a:t>
            </a:r>
            <a:endParaRPr lang="fa-IR" sz="1200" b="1" dirty="0">
              <a:effectLst>
                <a:glow rad="63500">
                  <a:schemeClr val="accent3">
                    <a:satMod val="175000"/>
                    <a:alpha val="40000"/>
                  </a:schemeClr>
                </a:glow>
              </a:effectLst>
              <a:cs typeface="B Mitra" pitchFamily="2" charset="-78"/>
            </a:endParaRPr>
          </a:p>
        </p:txBody>
      </p:sp>
      <p:sp>
        <p:nvSpPr>
          <p:cNvPr id="25" name="Rounded Rectangle 24">
            <a:hlinkClick r:id="rId25" action="ppaction://hlinksldjump">
              <a:snd r:embed="rId5" name="thbad.wav"/>
            </a:hlinkClick>
            <a:hlinkHover r:id="" action="ppaction://noaction">
              <a:snd r:embed="rId6" name="0.wav"/>
            </a:hlinkHover>
          </p:cNvPr>
          <p:cNvSpPr/>
          <p:nvPr/>
        </p:nvSpPr>
        <p:spPr>
          <a:xfrm flipH="1">
            <a:off x="2181918"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7" name="Rounded Rectangle 26">
            <a:hlinkClick r:id="rId26" action="ppaction://hlinksldjump">
              <a:snd r:embed="rId5" name="thbad.wav"/>
            </a:hlinkClick>
            <a:hlinkHover r:id="" action="ppaction://noaction">
              <a:snd r:embed="rId6" name="0.wav"/>
            </a:hlinkHover>
          </p:cNvPr>
          <p:cNvSpPr/>
          <p:nvPr/>
        </p:nvSpPr>
        <p:spPr>
          <a:xfrm flipH="1">
            <a:off x="2643174"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48"/>
                                        </p:tgtEl>
                                        <p:attrNameLst>
                                          <p:attrName>style.visibility</p:attrName>
                                        </p:attrNameLst>
                                      </p:cBhvr>
                                      <p:to>
                                        <p:strVal val="visible"/>
                                      </p:to>
                                    </p:set>
                                    <p:anim calcmode="lin" valueType="num">
                                      <p:cBhvr additive="base">
                                        <p:cTn id="28" dur="1000" fill="hold"/>
                                        <p:tgtEl>
                                          <p:spTgt spid="48"/>
                                        </p:tgtEl>
                                        <p:attrNameLst>
                                          <p:attrName>ppt_x</p:attrName>
                                        </p:attrNameLst>
                                      </p:cBhvr>
                                      <p:tavLst>
                                        <p:tav tm="0">
                                          <p:val>
                                            <p:strVal val="0-#ppt_w/2"/>
                                          </p:val>
                                        </p:tav>
                                        <p:tav tm="100000">
                                          <p:val>
                                            <p:strVal val="#ppt_x"/>
                                          </p:val>
                                        </p:tav>
                                      </p:tavLst>
                                    </p:anim>
                                    <p:anim calcmode="lin" valueType="num">
                                      <p:cBhvr additive="base">
                                        <p:cTn id="29" dur="1000" fill="hold"/>
                                        <p:tgtEl>
                                          <p:spTgt spid="4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51"/>
                                        </p:tgtEl>
                                        <p:attrNameLst>
                                          <p:attrName>style.visibility</p:attrName>
                                        </p:attrNameLst>
                                      </p:cBhvr>
                                      <p:to>
                                        <p:strVal val="visible"/>
                                      </p:to>
                                    </p:set>
                                    <p:anim calcmode="lin" valueType="num">
                                      <p:cBhvr additive="base">
                                        <p:cTn id="32" dur="1000" fill="hold"/>
                                        <p:tgtEl>
                                          <p:spTgt spid="51"/>
                                        </p:tgtEl>
                                        <p:attrNameLst>
                                          <p:attrName>ppt_x</p:attrName>
                                        </p:attrNameLst>
                                      </p:cBhvr>
                                      <p:tavLst>
                                        <p:tav tm="0">
                                          <p:val>
                                            <p:strVal val="0-#ppt_w/2"/>
                                          </p:val>
                                        </p:tav>
                                        <p:tav tm="100000">
                                          <p:val>
                                            <p:strVal val="#ppt_x"/>
                                          </p:val>
                                        </p:tav>
                                      </p:tavLst>
                                    </p:anim>
                                    <p:anim calcmode="lin" valueType="num">
                                      <p:cBhvr additive="base">
                                        <p:cTn id="33" dur="1000" fill="hold"/>
                                        <p:tgtEl>
                                          <p:spTgt spid="51"/>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52"/>
                                        </p:tgtEl>
                                        <p:attrNameLst>
                                          <p:attrName>style.visibility</p:attrName>
                                        </p:attrNameLst>
                                      </p:cBhvr>
                                      <p:to>
                                        <p:strVal val="visible"/>
                                      </p:to>
                                    </p:set>
                                    <p:anim calcmode="lin" valueType="num">
                                      <p:cBhvr additive="base">
                                        <p:cTn id="36" dur="1000" fill="hold"/>
                                        <p:tgtEl>
                                          <p:spTgt spid="52"/>
                                        </p:tgtEl>
                                        <p:attrNameLst>
                                          <p:attrName>ppt_x</p:attrName>
                                        </p:attrNameLst>
                                      </p:cBhvr>
                                      <p:tavLst>
                                        <p:tav tm="0">
                                          <p:val>
                                            <p:strVal val="0-#ppt_w/2"/>
                                          </p:val>
                                        </p:tav>
                                        <p:tav tm="100000">
                                          <p:val>
                                            <p:strVal val="#ppt_x"/>
                                          </p:val>
                                        </p:tav>
                                      </p:tavLst>
                                    </p:anim>
                                    <p:anim calcmode="lin" valueType="num">
                                      <p:cBhvr additive="base">
                                        <p:cTn id="37" dur="1000" fill="hold"/>
                                        <p:tgtEl>
                                          <p:spTgt spid="52"/>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53"/>
                                        </p:tgtEl>
                                        <p:attrNameLst>
                                          <p:attrName>style.visibility</p:attrName>
                                        </p:attrNameLst>
                                      </p:cBhvr>
                                      <p:to>
                                        <p:strVal val="visible"/>
                                      </p:to>
                                    </p:set>
                                    <p:anim calcmode="lin" valueType="num">
                                      <p:cBhvr additive="base">
                                        <p:cTn id="40" dur="1000" fill="hold"/>
                                        <p:tgtEl>
                                          <p:spTgt spid="53"/>
                                        </p:tgtEl>
                                        <p:attrNameLst>
                                          <p:attrName>ppt_x</p:attrName>
                                        </p:attrNameLst>
                                      </p:cBhvr>
                                      <p:tavLst>
                                        <p:tav tm="0">
                                          <p:val>
                                            <p:strVal val="0-#ppt_w/2"/>
                                          </p:val>
                                        </p:tav>
                                        <p:tav tm="100000">
                                          <p:val>
                                            <p:strVal val="#ppt_x"/>
                                          </p:val>
                                        </p:tav>
                                      </p:tavLst>
                                    </p:anim>
                                    <p:anim calcmode="lin" valueType="num">
                                      <p:cBhvr additive="base">
                                        <p:cTn id="41" dur="1000" fill="hold"/>
                                        <p:tgtEl>
                                          <p:spTgt spid="53"/>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54"/>
                                        </p:tgtEl>
                                        <p:attrNameLst>
                                          <p:attrName>style.visibility</p:attrName>
                                        </p:attrNameLst>
                                      </p:cBhvr>
                                      <p:to>
                                        <p:strVal val="visible"/>
                                      </p:to>
                                    </p:set>
                                    <p:anim calcmode="lin" valueType="num">
                                      <p:cBhvr additive="base">
                                        <p:cTn id="44" dur="1000" fill="hold"/>
                                        <p:tgtEl>
                                          <p:spTgt spid="54"/>
                                        </p:tgtEl>
                                        <p:attrNameLst>
                                          <p:attrName>ppt_x</p:attrName>
                                        </p:attrNameLst>
                                      </p:cBhvr>
                                      <p:tavLst>
                                        <p:tav tm="0">
                                          <p:val>
                                            <p:strVal val="0-#ppt_w/2"/>
                                          </p:val>
                                        </p:tav>
                                        <p:tav tm="100000">
                                          <p:val>
                                            <p:strVal val="#ppt_x"/>
                                          </p:val>
                                        </p:tav>
                                      </p:tavLst>
                                    </p:anim>
                                    <p:anim calcmode="lin" valueType="num">
                                      <p:cBhvr additive="base">
                                        <p:cTn id="45" dur="1000" fill="hold"/>
                                        <p:tgtEl>
                                          <p:spTgt spid="54"/>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55"/>
                                        </p:tgtEl>
                                        <p:attrNameLst>
                                          <p:attrName>style.visibility</p:attrName>
                                        </p:attrNameLst>
                                      </p:cBhvr>
                                      <p:to>
                                        <p:strVal val="visible"/>
                                      </p:to>
                                    </p:set>
                                    <p:anim calcmode="lin" valueType="num">
                                      <p:cBhvr additive="base">
                                        <p:cTn id="48" dur="1000" fill="hold"/>
                                        <p:tgtEl>
                                          <p:spTgt spid="55"/>
                                        </p:tgtEl>
                                        <p:attrNameLst>
                                          <p:attrName>ppt_x</p:attrName>
                                        </p:attrNameLst>
                                      </p:cBhvr>
                                      <p:tavLst>
                                        <p:tav tm="0">
                                          <p:val>
                                            <p:strVal val="0-#ppt_w/2"/>
                                          </p:val>
                                        </p:tav>
                                        <p:tav tm="100000">
                                          <p:val>
                                            <p:strVal val="#ppt_x"/>
                                          </p:val>
                                        </p:tav>
                                      </p:tavLst>
                                    </p:anim>
                                    <p:anim calcmode="lin" valueType="num">
                                      <p:cBhvr additive="base">
                                        <p:cTn id="49" dur="1000" fill="hold"/>
                                        <p:tgtEl>
                                          <p:spTgt spid="55"/>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56"/>
                                        </p:tgtEl>
                                        <p:attrNameLst>
                                          <p:attrName>style.visibility</p:attrName>
                                        </p:attrNameLst>
                                      </p:cBhvr>
                                      <p:to>
                                        <p:strVal val="visible"/>
                                      </p:to>
                                    </p:set>
                                    <p:anim calcmode="lin" valueType="num">
                                      <p:cBhvr additive="base">
                                        <p:cTn id="52" dur="1000" fill="hold"/>
                                        <p:tgtEl>
                                          <p:spTgt spid="56"/>
                                        </p:tgtEl>
                                        <p:attrNameLst>
                                          <p:attrName>ppt_x</p:attrName>
                                        </p:attrNameLst>
                                      </p:cBhvr>
                                      <p:tavLst>
                                        <p:tav tm="0">
                                          <p:val>
                                            <p:strVal val="0-#ppt_w/2"/>
                                          </p:val>
                                        </p:tav>
                                        <p:tav tm="100000">
                                          <p:val>
                                            <p:strVal val="#ppt_x"/>
                                          </p:val>
                                        </p:tav>
                                      </p:tavLst>
                                    </p:anim>
                                    <p:anim calcmode="lin" valueType="num">
                                      <p:cBhvr additive="base">
                                        <p:cTn id="53" dur="1000" fill="hold"/>
                                        <p:tgtEl>
                                          <p:spTgt spid="56"/>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57"/>
                                        </p:tgtEl>
                                        <p:attrNameLst>
                                          <p:attrName>style.visibility</p:attrName>
                                        </p:attrNameLst>
                                      </p:cBhvr>
                                      <p:to>
                                        <p:strVal val="visible"/>
                                      </p:to>
                                    </p:set>
                                    <p:anim calcmode="lin" valueType="num">
                                      <p:cBhvr additive="base">
                                        <p:cTn id="56" dur="1000" fill="hold"/>
                                        <p:tgtEl>
                                          <p:spTgt spid="57"/>
                                        </p:tgtEl>
                                        <p:attrNameLst>
                                          <p:attrName>ppt_x</p:attrName>
                                        </p:attrNameLst>
                                      </p:cBhvr>
                                      <p:tavLst>
                                        <p:tav tm="0">
                                          <p:val>
                                            <p:strVal val="0-#ppt_w/2"/>
                                          </p:val>
                                        </p:tav>
                                        <p:tav tm="100000">
                                          <p:val>
                                            <p:strVal val="#ppt_x"/>
                                          </p:val>
                                        </p:tav>
                                      </p:tavLst>
                                    </p:anim>
                                    <p:anim calcmode="lin" valueType="num">
                                      <p:cBhvr additive="base">
                                        <p:cTn id="57" dur="1000" fill="hold"/>
                                        <p:tgtEl>
                                          <p:spTgt spid="57"/>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58"/>
                                        </p:tgtEl>
                                        <p:attrNameLst>
                                          <p:attrName>style.visibility</p:attrName>
                                        </p:attrNameLst>
                                      </p:cBhvr>
                                      <p:to>
                                        <p:strVal val="visible"/>
                                      </p:to>
                                    </p:set>
                                    <p:anim calcmode="lin" valueType="num">
                                      <p:cBhvr additive="base">
                                        <p:cTn id="60" dur="1000" fill="hold"/>
                                        <p:tgtEl>
                                          <p:spTgt spid="58"/>
                                        </p:tgtEl>
                                        <p:attrNameLst>
                                          <p:attrName>ppt_x</p:attrName>
                                        </p:attrNameLst>
                                      </p:cBhvr>
                                      <p:tavLst>
                                        <p:tav tm="0">
                                          <p:val>
                                            <p:strVal val="0-#ppt_w/2"/>
                                          </p:val>
                                        </p:tav>
                                        <p:tav tm="100000">
                                          <p:val>
                                            <p:strVal val="#ppt_x"/>
                                          </p:val>
                                        </p:tav>
                                      </p:tavLst>
                                    </p:anim>
                                    <p:anim calcmode="lin" valueType="num">
                                      <p:cBhvr additive="base">
                                        <p:cTn id="61" dur="1000" fill="hold"/>
                                        <p:tgtEl>
                                          <p:spTgt spid="58"/>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1000" fill="hold"/>
                                        <p:tgtEl>
                                          <p:spTgt spid="20"/>
                                        </p:tgtEl>
                                        <p:attrNameLst>
                                          <p:attrName>ppt_x</p:attrName>
                                        </p:attrNameLst>
                                      </p:cBhvr>
                                      <p:tavLst>
                                        <p:tav tm="0">
                                          <p:val>
                                            <p:strVal val="0-#ppt_w/2"/>
                                          </p:val>
                                        </p:tav>
                                        <p:tav tm="100000">
                                          <p:val>
                                            <p:strVal val="#ppt_x"/>
                                          </p:val>
                                        </p:tav>
                                      </p:tavLst>
                                    </p:anim>
                                    <p:anim calcmode="lin" valueType="num">
                                      <p:cBhvr additive="base">
                                        <p:cTn id="77" dur="1000" fill="hold"/>
                                        <p:tgtEl>
                                          <p:spTgt spid="20"/>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2"/>
                                        </p:tgtEl>
                                        <p:attrNameLst>
                                          <p:attrName>style.visibility</p:attrName>
                                        </p:attrNameLst>
                                      </p:cBhvr>
                                      <p:to>
                                        <p:strVal val="visible"/>
                                      </p:to>
                                    </p:set>
                                    <p:anim calcmode="lin" valueType="num">
                                      <p:cBhvr additive="base">
                                        <p:cTn id="80" dur="1000" fill="hold"/>
                                        <p:tgtEl>
                                          <p:spTgt spid="22"/>
                                        </p:tgtEl>
                                        <p:attrNameLst>
                                          <p:attrName>ppt_x</p:attrName>
                                        </p:attrNameLst>
                                      </p:cBhvr>
                                      <p:tavLst>
                                        <p:tav tm="0">
                                          <p:val>
                                            <p:strVal val="0-#ppt_w/2"/>
                                          </p:val>
                                        </p:tav>
                                        <p:tav tm="100000">
                                          <p:val>
                                            <p:strVal val="#ppt_x"/>
                                          </p:val>
                                        </p:tav>
                                      </p:tavLst>
                                    </p:anim>
                                    <p:anim calcmode="lin" valueType="num">
                                      <p:cBhvr additive="base">
                                        <p:cTn id="81" dur="1000" fill="hold"/>
                                        <p:tgtEl>
                                          <p:spTgt spid="22"/>
                                        </p:tgtEl>
                                        <p:attrNameLst>
                                          <p:attrName>ppt_y</p:attrName>
                                        </p:attrNameLst>
                                      </p:cBhvr>
                                      <p:tavLst>
                                        <p:tav tm="0">
                                          <p:val>
                                            <p:strVal val="#ppt_y"/>
                                          </p:val>
                                        </p:tav>
                                        <p:tav tm="100000">
                                          <p:val>
                                            <p:strVal val="#ppt_y"/>
                                          </p:val>
                                        </p:tav>
                                      </p:tavLst>
                                    </p:anim>
                                  </p:childTnLst>
                                </p:cTn>
                              </p:par>
                              <p:par>
                                <p:cTn id="82" presetID="7" presetClass="entr" presetSubtype="8"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 calcmode="lin" valueType="num">
                                      <p:cBhvr additive="base">
                                        <p:cTn id="84" dur="1000" fill="hold"/>
                                        <p:tgtEl>
                                          <p:spTgt spid="23"/>
                                        </p:tgtEl>
                                        <p:attrNameLst>
                                          <p:attrName>ppt_x</p:attrName>
                                        </p:attrNameLst>
                                      </p:cBhvr>
                                      <p:tavLst>
                                        <p:tav tm="0">
                                          <p:val>
                                            <p:strVal val="0-#ppt_w/2"/>
                                          </p:val>
                                        </p:tav>
                                        <p:tav tm="100000">
                                          <p:val>
                                            <p:strVal val="#ppt_x"/>
                                          </p:val>
                                        </p:tav>
                                      </p:tavLst>
                                    </p:anim>
                                    <p:anim calcmode="lin" valueType="num">
                                      <p:cBhvr additive="base">
                                        <p:cTn id="85" dur="1000" fill="hold"/>
                                        <p:tgtEl>
                                          <p:spTgt spid="23"/>
                                        </p:tgtEl>
                                        <p:attrNameLst>
                                          <p:attrName>ppt_y</p:attrName>
                                        </p:attrNameLst>
                                      </p:cBhvr>
                                      <p:tavLst>
                                        <p:tav tm="0">
                                          <p:val>
                                            <p:strVal val="#ppt_y"/>
                                          </p:val>
                                        </p:tav>
                                        <p:tav tm="100000">
                                          <p:val>
                                            <p:strVal val="#ppt_y"/>
                                          </p:val>
                                        </p:tav>
                                      </p:tavLst>
                                    </p:anim>
                                  </p:childTnLst>
                                </p:cTn>
                              </p:par>
                              <p:par>
                                <p:cTn id="86" presetID="7" presetClass="entr" presetSubtype="8" fill="hold" grpId="0" nodeType="withEffect">
                                  <p:stCondLst>
                                    <p:cond delay="0"/>
                                  </p:stCondLst>
                                  <p:childTnLst>
                                    <p:set>
                                      <p:cBhvr>
                                        <p:cTn id="87" dur="1" fill="hold">
                                          <p:stCondLst>
                                            <p:cond delay="0"/>
                                          </p:stCondLst>
                                        </p:cTn>
                                        <p:tgtEl>
                                          <p:spTgt spid="24"/>
                                        </p:tgtEl>
                                        <p:attrNameLst>
                                          <p:attrName>style.visibility</p:attrName>
                                        </p:attrNameLst>
                                      </p:cBhvr>
                                      <p:to>
                                        <p:strVal val="visible"/>
                                      </p:to>
                                    </p:set>
                                    <p:anim calcmode="lin" valueType="num">
                                      <p:cBhvr additive="base">
                                        <p:cTn id="88" dur="1000" fill="hold"/>
                                        <p:tgtEl>
                                          <p:spTgt spid="24"/>
                                        </p:tgtEl>
                                        <p:attrNameLst>
                                          <p:attrName>ppt_x</p:attrName>
                                        </p:attrNameLst>
                                      </p:cBhvr>
                                      <p:tavLst>
                                        <p:tav tm="0">
                                          <p:val>
                                            <p:strVal val="0-#ppt_w/2"/>
                                          </p:val>
                                        </p:tav>
                                        <p:tav tm="100000">
                                          <p:val>
                                            <p:strVal val="#ppt_x"/>
                                          </p:val>
                                        </p:tav>
                                      </p:tavLst>
                                    </p:anim>
                                    <p:anim calcmode="lin" valueType="num">
                                      <p:cBhvr additive="base">
                                        <p:cTn id="89" dur="1000" fill="hold"/>
                                        <p:tgtEl>
                                          <p:spTgt spid="24"/>
                                        </p:tgtEl>
                                        <p:attrNameLst>
                                          <p:attrName>ppt_y</p:attrName>
                                        </p:attrNameLst>
                                      </p:cBhvr>
                                      <p:tavLst>
                                        <p:tav tm="0">
                                          <p:val>
                                            <p:strVal val="#ppt_y"/>
                                          </p:val>
                                        </p:tav>
                                        <p:tav tm="100000">
                                          <p:val>
                                            <p:strVal val="#ppt_y"/>
                                          </p:val>
                                        </p:tav>
                                      </p:tavLst>
                                    </p:anim>
                                  </p:childTnLst>
                                </p:cTn>
                              </p:par>
                              <p:par>
                                <p:cTn id="90" presetID="7" presetClass="entr" presetSubtype="8" fill="hold" grpId="0" nodeType="withEffect">
                                  <p:stCondLst>
                                    <p:cond delay="0"/>
                                  </p:stCondLst>
                                  <p:childTnLst>
                                    <p:set>
                                      <p:cBhvr>
                                        <p:cTn id="91" dur="1" fill="hold">
                                          <p:stCondLst>
                                            <p:cond delay="0"/>
                                          </p:stCondLst>
                                        </p:cTn>
                                        <p:tgtEl>
                                          <p:spTgt spid="25"/>
                                        </p:tgtEl>
                                        <p:attrNameLst>
                                          <p:attrName>style.visibility</p:attrName>
                                        </p:attrNameLst>
                                      </p:cBhvr>
                                      <p:to>
                                        <p:strVal val="visible"/>
                                      </p:to>
                                    </p:set>
                                    <p:anim calcmode="lin" valueType="num">
                                      <p:cBhvr additive="base">
                                        <p:cTn id="92" dur="1000" fill="hold"/>
                                        <p:tgtEl>
                                          <p:spTgt spid="25"/>
                                        </p:tgtEl>
                                        <p:attrNameLst>
                                          <p:attrName>ppt_x</p:attrName>
                                        </p:attrNameLst>
                                      </p:cBhvr>
                                      <p:tavLst>
                                        <p:tav tm="0">
                                          <p:val>
                                            <p:strVal val="0-#ppt_w/2"/>
                                          </p:val>
                                        </p:tav>
                                        <p:tav tm="100000">
                                          <p:val>
                                            <p:strVal val="#ppt_x"/>
                                          </p:val>
                                        </p:tav>
                                      </p:tavLst>
                                    </p:anim>
                                    <p:anim calcmode="lin" valueType="num">
                                      <p:cBhvr additive="base">
                                        <p:cTn id="93" dur="1000" fill="hold"/>
                                        <p:tgtEl>
                                          <p:spTgt spid="25"/>
                                        </p:tgtEl>
                                        <p:attrNameLst>
                                          <p:attrName>ppt_y</p:attrName>
                                        </p:attrNameLst>
                                      </p:cBhvr>
                                      <p:tavLst>
                                        <p:tav tm="0">
                                          <p:val>
                                            <p:strVal val="#ppt_y"/>
                                          </p:val>
                                        </p:tav>
                                        <p:tav tm="100000">
                                          <p:val>
                                            <p:strVal val="#ppt_y"/>
                                          </p:val>
                                        </p:tav>
                                      </p:tavLst>
                                    </p:anim>
                                  </p:childTnLst>
                                </p:cTn>
                              </p:par>
                              <p:par>
                                <p:cTn id="94" presetID="7" presetClass="entr" presetSubtype="8" fill="hold" grpId="0" nodeType="with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additive="base">
                                        <p:cTn id="96" dur="1000" fill="hold"/>
                                        <p:tgtEl>
                                          <p:spTgt spid="27"/>
                                        </p:tgtEl>
                                        <p:attrNameLst>
                                          <p:attrName>ppt_x</p:attrName>
                                        </p:attrNameLst>
                                      </p:cBhvr>
                                      <p:tavLst>
                                        <p:tav tm="0">
                                          <p:val>
                                            <p:strVal val="0-#ppt_w/2"/>
                                          </p:val>
                                        </p:tav>
                                        <p:tav tm="100000">
                                          <p:val>
                                            <p:strVal val="#ppt_x"/>
                                          </p:val>
                                        </p:tav>
                                      </p:tavLst>
                                    </p:anim>
                                    <p:anim calcmode="lin" valueType="num">
                                      <p:cBhvr additive="base">
                                        <p:cTn id="97" dur="1000" fill="hold"/>
                                        <p:tgtEl>
                                          <p:spTgt spid="27"/>
                                        </p:tgtEl>
                                        <p:attrNameLst>
                                          <p:attrName>ppt_y</p:attrName>
                                        </p:attrNameLst>
                                      </p:cBhvr>
                                      <p:tavLst>
                                        <p:tav tm="0">
                                          <p:val>
                                            <p:strVal val="#ppt_y"/>
                                          </p:val>
                                        </p:tav>
                                        <p:tav tm="100000">
                                          <p:val>
                                            <p:strVal val="#ppt_y"/>
                                          </p:val>
                                        </p:tav>
                                      </p:tavLst>
                                    </p:anim>
                                  </p:childTnLst>
                                </p:cTn>
                              </p:par>
                            </p:childTnLst>
                          </p:cTn>
                        </p:par>
                        <p:par>
                          <p:cTn id="98" fill="hold">
                            <p:stCondLst>
                              <p:cond delay="2000"/>
                            </p:stCondLst>
                            <p:childTnLst>
                              <p:par>
                                <p:cTn id="99" presetID="10" presetClass="entr" presetSubtype="0" fill="hold" nodeType="afterEffect">
                                  <p:stCondLst>
                                    <p:cond delay="0"/>
                                  </p:stCondLst>
                                  <p:childTnLst>
                                    <p:set>
                                      <p:cBhvr>
                                        <p:cTn id="100" dur="1" fill="hold">
                                          <p:stCondLst>
                                            <p:cond delay="0"/>
                                          </p:stCondLst>
                                        </p:cTn>
                                        <p:tgtEl>
                                          <p:spTgt spid="30"/>
                                        </p:tgtEl>
                                        <p:attrNameLst>
                                          <p:attrName>style.visibility</p:attrName>
                                        </p:attrNameLst>
                                      </p:cBhvr>
                                      <p:to>
                                        <p:strVal val="visible"/>
                                      </p:to>
                                    </p:set>
                                    <p:animEffect transition="in" filter="fade">
                                      <p:cBhvr>
                                        <p:cTn id="101"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48" grpId="0" animBg="1"/>
      <p:bldP spid="51" grpId="0" animBg="1"/>
      <p:bldP spid="52" grpId="0" animBg="1"/>
      <p:bldP spid="53" grpId="0" animBg="1"/>
      <p:bldP spid="54" grpId="0" animBg="1"/>
      <p:bldP spid="55" grpId="0" animBg="1"/>
      <p:bldP spid="56" grpId="0" animBg="1"/>
      <p:bldP spid="57" grpId="0" animBg="1"/>
      <p:bldP spid="58" grpId="0" animBg="1"/>
      <p:bldP spid="17" grpId="0" animBg="1"/>
      <p:bldP spid="18" grpId="0" animBg="1"/>
      <p:bldP spid="19" grpId="0" animBg="1"/>
      <p:bldP spid="20" grpId="0" animBg="1"/>
      <p:bldP spid="22" grpId="0" animBg="1"/>
      <p:bldP spid="23" grpId="0" animBg="1"/>
      <p:bldP spid="24" grpId="0" animBg="1"/>
      <p:bldP spid="25" grpId="0" animBg="1"/>
      <p:bldP spid="27"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نمونه‏هاي قرآني</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latin typeface="+mn-lt"/>
                          <a:ea typeface="+mn-ea"/>
                          <a:cs typeface="B Lotus" pitchFamily="2" charset="-78"/>
                        </a:rPr>
                        <a:t>يَسْئَلُونَكَ عَنِ الْأَهِلَّۀقُلْ هِيَ مَواقِيتُ لِلنَّاسِ وَ الْحَجِّ وَ لَيْسَ الْبِرُّ بِأَنْ تَأْتُوا الْبُيُوتَ مِنْ ظُهُورِها وَ لكِنَّ الْبِرَّ مَنِ اتَّقى‏ وَ أْتُوا الْبُيُوتَ مِنْ أَبْوابِها وَ اتَّقُوا اللَّهَ لَعَلَّكُمْ تُفْلِحُون</a:t>
                      </a: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a:t>
                      </a:r>
                      <a:endParaRPr lang="en-US" sz="2000" b="1" kern="1200" dirty="0" smtClean="0">
                        <a:solidFill>
                          <a:schemeClr val="tx1"/>
                        </a:solidFill>
                        <a:latin typeface="+mn-lt"/>
                        <a:ea typeface="+mn-ea"/>
                        <a:cs typeface="B Lotus" pitchFamily="2" charset="-78"/>
                      </a:endParaRPr>
                    </a:p>
                    <a:p>
                      <a:pPr algn="just" rtl="1">
                        <a:lnSpc>
                          <a:spcPct val="150000"/>
                        </a:lnSpc>
                      </a:pP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latin typeface="+mn-lt"/>
                          <a:ea typeface="+mn-ea"/>
                          <a:cs typeface="B Lotus" pitchFamily="2" charset="-78"/>
                        </a:rPr>
                        <a:t>يَسْئَلُونَكَ ما ذا يُنْفِقُونَ قُلْ ما أَنْفَقْتُمْ مِنْ خَيْرٍ فَلِلْوالِدَيْنِ وَ الْأَقْرَبِينَ وَ الْيَتامى‏ وَ الْمَساكِينِ وَ ابْنِ السَّبِيلِ وَ ما تَفْعَلُوا مِنْ خَيْرٍ فَإِنَّ اللَّهَ بِهِ عَلِيمٌ</a:t>
                      </a: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a:t>
                      </a:r>
                      <a:endParaRPr lang="en-US" sz="2000" b="1" kern="1200" dirty="0" smtClean="0">
                        <a:solidFill>
                          <a:schemeClr val="tx1"/>
                        </a:solidFill>
                        <a:latin typeface="+mn-lt"/>
                        <a:ea typeface="+mn-ea"/>
                        <a:cs typeface="B Lotus" pitchFamily="2" charset="-78"/>
                      </a:endParaRPr>
                    </a:p>
                    <a:p>
                      <a:pPr algn="just" rtl="1">
                        <a:lnSpc>
                          <a:spcPct val="150000"/>
                        </a:lnSpc>
                      </a:pPr>
                      <a:r>
                        <a:rPr lang="en-US" sz="2000" b="1" kern="1200" dirty="0" smtClean="0">
                          <a:solidFill>
                            <a:schemeClr val="tx1"/>
                          </a:solidFill>
                          <a:latin typeface="+mn-lt"/>
                          <a:ea typeface="+mn-ea"/>
                          <a:cs typeface="B Lotus" pitchFamily="2" charset="-78"/>
                        </a:rPr>
                        <a:t> </a:t>
                      </a:r>
                    </a:p>
                    <a:p>
                      <a:pPr algn="just" rtl="1">
                        <a:lnSpc>
                          <a:spcPct val="150000"/>
                        </a:lnSpc>
                      </a:pP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latin typeface="+mn-lt"/>
                          <a:ea typeface="+mn-ea"/>
                          <a:cs typeface="B Lotus" pitchFamily="2" charset="-78"/>
                        </a:rPr>
                        <a:t>يَسْئَلُونَكَ عَنِ الْخَمْرِ وَ الْمَيْسِرِ قُلْ فِيهِما إِثْمٌ كَبِيرٌ وَ مَنافِعُ لِلنَّاسِ وَ إِثْمُهُما أَكْبَرُ مِنْ نَفْعِهِما وَ يَسْئَلُونَكَ ما ذا يُنْفِقُونَ قُلِ الْعَفْوَ كَذلِكَ يُبَيِّنُ اللَّهُ لَكُمُ الْآياتِ لَعَلَّكُمْ تَتَفَكَّرُونَ</a:t>
                      </a: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a:t>
                      </a:r>
                      <a:endParaRPr lang="en-US" sz="2000" b="1" kern="1200" dirty="0" smtClean="0">
                        <a:solidFill>
                          <a:schemeClr val="tx1"/>
                        </a:solidFill>
                        <a:latin typeface="+mn-lt"/>
                        <a:ea typeface="+mn-ea"/>
                        <a:cs typeface="B Lotus" pitchFamily="2" charset="-78"/>
                      </a:endParaRPr>
                    </a:p>
                    <a:p>
                      <a:pPr algn="just" rtl="1">
                        <a:lnSpc>
                          <a:spcPct val="150000"/>
                        </a:lnSpc>
                      </a:pP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latin typeface="+mn-lt"/>
                          <a:ea typeface="+mn-ea"/>
                          <a:cs typeface="B Lotus" pitchFamily="2" charset="-78"/>
                        </a:rPr>
                        <a:t>وَ يَسْئَلُونَكَ عَنِ الْيَتَامَى‏ قُلْ إِصْلاحٌ لَهُمْ خَيْرٌ وَ إِنْ تُخالِطُوهُمْ فَإِخْوانُكُمْ وَ اللَّهُ يَعْلَمُ الْمُفْسِدَ مِنَ الْمُصْلِحِ وَ لَوْ شاءَ اللَّهُ لَأَعْنَتَكُمْ إِنَّ اللَّهَ عَزِيزٌ حَكِيم</a:t>
                      </a:r>
                      <a:r>
                        <a:rPr lang="en-US" sz="2000" b="1" kern="1200" dirty="0" smtClean="0">
                          <a:solidFill>
                            <a:schemeClr val="tx1"/>
                          </a:solidFill>
                          <a:latin typeface="+mn-lt"/>
                          <a:ea typeface="+mn-ea"/>
                          <a:cs typeface="B Lotus" pitchFamily="2" charset="-78"/>
                        </a:rPr>
                        <a:t>[</a:t>
                      </a:r>
                      <a:r>
                        <a:rPr lang="fa-IR" sz="2000" b="1" kern="1200" dirty="0" smtClean="0">
                          <a:solidFill>
                            <a:schemeClr val="tx1"/>
                          </a:solidFill>
                          <a:effectLst>
                            <a:glow rad="139700">
                              <a:schemeClr val="accent2">
                                <a:satMod val="175000"/>
                                <a:alpha val="40000"/>
                              </a:schemeClr>
                            </a:glow>
                          </a:effectLst>
                          <a:latin typeface="+mn-lt"/>
                          <a:ea typeface="+mn-ea"/>
                          <a:cs typeface="B Lotus" pitchFamily="2" charset="-78"/>
                        </a:rPr>
                        <a:t>****</a:t>
                      </a:r>
                      <a:endParaRPr lang="en-US" sz="2000" b="1" kern="1200" dirty="0" smtClean="0">
                        <a:solidFill>
                          <a:schemeClr val="tx1"/>
                        </a:solidFill>
                        <a:latin typeface="+mn-lt"/>
                        <a:ea typeface="+mn-ea"/>
                        <a:cs typeface="B Lotus" pitchFamily="2" charset="-78"/>
                      </a:endParaRPr>
                    </a:p>
                    <a:p>
                      <a:pPr rtl="1"/>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بقره: 189.</a:t>
                      </a:r>
                      <a:endParaRPr lang="en-US" sz="1800" b="1" kern="1200" dirty="0" smtClean="0">
                        <a:solidFill>
                          <a:schemeClr val="tx1"/>
                        </a:solidFill>
                        <a:latin typeface="+mn-lt"/>
                        <a:ea typeface="+mn-ea"/>
                        <a:cs typeface="B Lotus" pitchFamily="2" charset="-78"/>
                      </a:endParaRPr>
                    </a:p>
                    <a:p>
                      <a:pPr rtl="1"/>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همان:215.</a:t>
                      </a:r>
                      <a:endParaRPr lang="en-US" sz="1800" b="1" kern="1200" dirty="0" smtClean="0">
                        <a:solidFill>
                          <a:schemeClr val="tx1"/>
                        </a:solidFill>
                        <a:latin typeface="+mn-lt"/>
                        <a:ea typeface="+mn-ea"/>
                        <a:cs typeface="B Lotus" pitchFamily="2" charset="-78"/>
                      </a:endParaRPr>
                    </a:p>
                    <a:p>
                      <a:pPr rtl="1"/>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بقره: 219.</a:t>
                      </a:r>
                      <a:endParaRPr lang="en-US" sz="1800" b="1" kern="1200" dirty="0" smtClean="0">
                        <a:solidFill>
                          <a:schemeClr val="tx1"/>
                        </a:solidFill>
                        <a:latin typeface="+mn-lt"/>
                        <a:ea typeface="+mn-ea"/>
                        <a:cs typeface="B Lotus" pitchFamily="2" charset="-78"/>
                      </a:endParaRPr>
                    </a:p>
                    <a:p>
                      <a:pPr rtl="1"/>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همان: 220.</a:t>
                      </a:r>
                      <a:endParaRPr lang="en-US" sz="18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نهم / قالب پرسش و پاسخ</a:t>
            </a:r>
          </a:p>
        </p:txBody>
      </p:sp>
      <p:sp>
        <p:nvSpPr>
          <p:cNvPr id="17" name="Rounded Rectangle 16">
            <a:hlinkClick r:id="rId9" action="ppaction://hlinksldjump">
              <a:snd r:embed="rId5" name="thbad.wav"/>
            </a:hlinkClick>
            <a:hlinkHover r:id="" action="ppaction://noaction">
              <a:snd r:embed="rId6" name="0.wav"/>
            </a:hlinkHover>
          </p:cNvPr>
          <p:cNvSpPr/>
          <p:nvPr/>
        </p:nvSpPr>
        <p:spPr>
          <a:xfrm flipH="1">
            <a:off x="453881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0" action="ppaction://hlinksldjump">
              <a:snd r:embed="rId5" name="thbad.wav"/>
            </a:hlinkClick>
            <a:hlinkHover r:id="" action="ppaction://noaction">
              <a:snd r:embed="rId6" name="0.wav"/>
            </a:hlinkHover>
          </p:cNvPr>
          <p:cNvSpPr/>
          <p:nvPr/>
        </p:nvSpPr>
        <p:spPr>
          <a:xfrm flipH="1">
            <a:off x="4181620" y="214290"/>
            <a:ext cx="247504"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11" action="ppaction://hlinksldjump">
              <a:snd r:embed="rId5" name="thbad.wav"/>
            </a:hlinkClick>
            <a:hlinkHover r:id="" action="ppaction://noaction">
              <a:snd r:embed="rId6" name="0.wav"/>
            </a:hlinkHover>
          </p:cNvPr>
          <p:cNvSpPr/>
          <p:nvPr/>
        </p:nvSpPr>
        <p:spPr>
          <a:xfrm flipH="1">
            <a:off x="382443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12" action="ppaction://hlinksldjump">
              <a:snd r:embed="rId5" name="thbad.wav"/>
            </a:hlinkClick>
            <a:hlinkHover r:id="" action="ppaction://noaction">
              <a:snd r:embed="rId6" name="0.wav"/>
            </a:hlinkHover>
          </p:cNvPr>
          <p:cNvSpPr/>
          <p:nvPr/>
        </p:nvSpPr>
        <p:spPr>
          <a:xfrm flipH="1">
            <a:off x="346724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13" action="ppaction://hlinksldjump">
              <a:snd r:embed="rId5" name="thbad.wav"/>
            </a:hlinkClick>
            <a:hlinkHover r:id="" action="ppaction://noaction">
              <a:snd r:embed="rId6" name="0.wav"/>
            </a:hlinkHover>
          </p:cNvPr>
          <p:cNvSpPr/>
          <p:nvPr/>
        </p:nvSpPr>
        <p:spPr>
          <a:xfrm flipH="1">
            <a:off x="311005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23" name="Rounded Rectangle 22">
            <a:hlinkClick r:id="rId14" action="ppaction://hlinksldjump">
              <a:snd r:embed="rId5" name="thbad.wav"/>
            </a:hlinkClick>
            <a:hlinkHover r:id="" action="ppaction://noaction">
              <a:snd r:embed="rId6" name="0.wav"/>
            </a:hlinkHover>
          </p:cNvPr>
          <p:cNvSpPr/>
          <p:nvPr/>
        </p:nvSpPr>
        <p:spPr>
          <a:xfrm flipH="1">
            <a:off x="2752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24" name="Rounded Rectangle 23">
            <a:hlinkClick r:id="rId15" action="ppaction://hlinksldjump">
              <a:snd r:embed="rId5" name="thbad.wav"/>
            </a:hlinkClick>
            <a:hlinkHover r:id="" action="ppaction://noaction">
              <a:snd r:embed="rId6" name="0.wav"/>
            </a:hlinkHover>
          </p:cNvPr>
          <p:cNvSpPr/>
          <p:nvPr/>
        </p:nvSpPr>
        <p:spPr>
          <a:xfrm flipH="1">
            <a:off x="239567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25" name="Rounded Rectangle 24">
            <a:hlinkClick r:id="rId16" action="ppaction://hlinksldjump">
              <a:snd r:embed="rId5" name="thbad.wav"/>
            </a:hlinkClick>
            <a:hlinkHover r:id="" action="ppaction://noaction">
              <a:snd r:embed="rId6" name="0.wav"/>
            </a:hlinkHover>
          </p:cNvPr>
          <p:cNvSpPr/>
          <p:nvPr/>
        </p:nvSpPr>
        <p:spPr>
          <a:xfrm flipH="1">
            <a:off x="207167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27" name="Rounded Rectangle 26">
            <a:hlinkClick r:id="rId17" action="ppaction://hlinksldjump">
              <a:snd r:embed="rId5" name="thbad.wav"/>
            </a:hlinkClick>
            <a:hlinkHover r:id="" action="ppaction://noaction">
              <a:snd r:embed="rId6" name="0.wav"/>
            </a:hlinkHover>
          </p:cNvPr>
          <p:cNvSpPr/>
          <p:nvPr/>
        </p:nvSpPr>
        <p:spPr>
          <a:xfrm flipH="1">
            <a:off x="171448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28" name="Rounded Rectangle 27">
            <a:hlinkClick r:id="rId18" action="ppaction://hlinksldjump">
              <a:snd r:embed="rId5" name="thbad.wav"/>
            </a:hlinkClick>
            <a:hlinkHover r:id="" action="ppaction://noaction">
              <a:snd r:embed="rId6" name="0.wav"/>
            </a:hlinkHover>
          </p:cNvPr>
          <p:cNvSpPr/>
          <p:nvPr/>
        </p:nvSpPr>
        <p:spPr>
          <a:xfrm flipH="1">
            <a:off x="1214414"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29" name="Rounded Rectangle 28">
            <a:hlinkClick r:id="rId19" action="ppaction://hlinksldjump">
              <a:snd r:embed="rId5" name="thbad.wav"/>
            </a:hlinkClick>
            <a:hlinkHover r:id="" action="ppaction://noaction">
              <a:snd r:embed="rId6" name="0.wav"/>
            </a:hlinkHover>
          </p:cNvPr>
          <p:cNvSpPr/>
          <p:nvPr/>
        </p:nvSpPr>
        <p:spPr>
          <a:xfrm flipH="1">
            <a:off x="746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31" name="Rounded Rectangle 30">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32" name="Rounded Rectangle 31">
            <a:hlinkClick r:id="rId21" action="ppaction://hlinksldjump">
              <a:snd r:embed="rId5" name="thbad.wav"/>
            </a:hlinkClick>
            <a:hlinkHover r:id="" action="ppaction://noaction">
              <a:snd r:embed="rId6" name="0.wav"/>
            </a:hlinkHover>
          </p:cNvPr>
          <p:cNvSpPr/>
          <p:nvPr/>
        </p:nvSpPr>
        <p:spPr>
          <a:xfrm flipH="1">
            <a:off x="285720"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18</a:t>
            </a:r>
            <a:endParaRPr lang="fa-IR" sz="1200" b="1" dirty="0">
              <a:effectLst>
                <a:glow rad="63500">
                  <a:schemeClr val="accent3">
                    <a:satMod val="175000"/>
                    <a:alpha val="40000"/>
                  </a:schemeClr>
                </a:glow>
              </a:effectLst>
              <a:cs typeface="B Mitra" pitchFamily="2" charset="-78"/>
            </a:endParaRPr>
          </a:p>
        </p:txBody>
      </p:sp>
      <p:sp>
        <p:nvSpPr>
          <p:cNvPr id="33" name="Rounded Rectangle 32">
            <a:hlinkClick r:id="rId22" action="ppaction://hlinksldjump">
              <a:snd r:embed="rId5" name="thbad.wav"/>
            </a:hlinkClick>
            <a:hlinkHover r:id="" action="ppaction://noaction">
              <a:snd r:embed="rId6" name="0.wav"/>
            </a:hlinkHover>
          </p:cNvPr>
          <p:cNvSpPr/>
          <p:nvPr/>
        </p:nvSpPr>
        <p:spPr>
          <a:xfrm flipH="1">
            <a:off x="746976"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17</a:t>
            </a:r>
            <a:endParaRPr lang="fa-IR" sz="1200" b="1" dirty="0">
              <a:effectLst>
                <a:glow rad="63500">
                  <a:schemeClr val="accent3">
                    <a:satMod val="175000"/>
                    <a:alpha val="40000"/>
                  </a:schemeClr>
                </a:glow>
              </a:effectLst>
              <a:cs typeface="B Mitra" pitchFamily="2" charset="-78"/>
            </a:endParaRPr>
          </a:p>
        </p:txBody>
      </p:sp>
      <p:sp>
        <p:nvSpPr>
          <p:cNvPr id="34" name="Rounded Rectangle 33">
            <a:hlinkClick r:id="rId23" action="ppaction://hlinksldjump">
              <a:snd r:embed="rId5" name="thbad.wav"/>
            </a:hlinkClick>
            <a:hlinkHover r:id="" action="ppaction://noaction">
              <a:snd r:embed="rId6" name="0.wav"/>
            </a:hlinkHover>
          </p:cNvPr>
          <p:cNvSpPr/>
          <p:nvPr/>
        </p:nvSpPr>
        <p:spPr>
          <a:xfrm flipH="1">
            <a:off x="1214414"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16</a:t>
            </a:r>
            <a:endParaRPr lang="fa-IR" sz="1200" b="1" dirty="0">
              <a:effectLst>
                <a:glow rad="63500">
                  <a:schemeClr val="accent3">
                    <a:satMod val="175000"/>
                    <a:alpha val="40000"/>
                  </a:schemeClr>
                </a:glow>
              </a:effectLst>
              <a:cs typeface="B Mitra" pitchFamily="2" charset="-78"/>
            </a:endParaRPr>
          </a:p>
        </p:txBody>
      </p:sp>
      <p:sp>
        <p:nvSpPr>
          <p:cNvPr id="35" name="Rounded Rectangle 34">
            <a:hlinkClick r:id="rId24" action="ppaction://hlinksldjump">
              <a:snd r:embed="rId5" name="thbad.wav"/>
            </a:hlinkClick>
            <a:hlinkHover r:id="" action="ppaction://noaction">
              <a:snd r:embed="rId6" name="0.wav"/>
            </a:hlinkHover>
          </p:cNvPr>
          <p:cNvSpPr/>
          <p:nvPr/>
        </p:nvSpPr>
        <p:spPr>
          <a:xfrm flipH="1">
            <a:off x="1714480"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15</a:t>
            </a:r>
            <a:endParaRPr lang="fa-IR" sz="1200" b="1" dirty="0">
              <a:effectLst>
                <a:glow rad="63500">
                  <a:schemeClr val="accent3">
                    <a:satMod val="175000"/>
                    <a:alpha val="40000"/>
                  </a:schemeClr>
                </a:glow>
              </a:effectLst>
              <a:cs typeface="B Mitra" pitchFamily="2" charset="-78"/>
            </a:endParaRPr>
          </a:p>
        </p:txBody>
      </p:sp>
      <p:sp>
        <p:nvSpPr>
          <p:cNvPr id="36" name="Rounded Rectangle 35">
            <a:hlinkClick r:id="rId25" action="ppaction://hlinksldjump">
              <a:snd r:embed="rId5" name="thbad.wav"/>
            </a:hlinkClick>
            <a:hlinkHover r:id="" action="ppaction://noaction">
              <a:snd r:embed="rId6" name="0.wav"/>
            </a:hlinkHover>
          </p:cNvPr>
          <p:cNvSpPr/>
          <p:nvPr/>
        </p:nvSpPr>
        <p:spPr>
          <a:xfrm flipH="1">
            <a:off x="2181918"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37" name="Rounded Rectangle 36">
            <a:hlinkClick r:id="rId26" action="ppaction://hlinksldjump">
              <a:snd r:embed="rId5" name="thbad.wav"/>
            </a:hlinkClick>
            <a:hlinkHover r:id="" action="ppaction://noaction">
              <a:snd r:embed="rId6" name="0.wav"/>
            </a:hlinkHover>
          </p:cNvPr>
          <p:cNvSpPr/>
          <p:nvPr/>
        </p:nvSpPr>
        <p:spPr>
          <a:xfrm flipH="1">
            <a:off x="2643174"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17"/>
                                        </p:tgtEl>
                                        <p:attrNameLst>
                                          <p:attrName>style.visibility</p:attrName>
                                        </p:attrNameLst>
                                      </p:cBhvr>
                                      <p:to>
                                        <p:strVal val="visible"/>
                                      </p:to>
                                    </p:set>
                                    <p:anim calcmode="lin" valueType="num">
                                      <p:cBhvr additive="base">
                                        <p:cTn id="28" dur="1000" fill="hold"/>
                                        <p:tgtEl>
                                          <p:spTgt spid="17"/>
                                        </p:tgtEl>
                                        <p:attrNameLst>
                                          <p:attrName>ppt_x</p:attrName>
                                        </p:attrNameLst>
                                      </p:cBhvr>
                                      <p:tavLst>
                                        <p:tav tm="0">
                                          <p:val>
                                            <p:strVal val="0-#ppt_w/2"/>
                                          </p:val>
                                        </p:tav>
                                        <p:tav tm="100000">
                                          <p:val>
                                            <p:strVal val="#ppt_x"/>
                                          </p:val>
                                        </p:tav>
                                      </p:tavLst>
                                    </p:anim>
                                    <p:anim calcmode="lin" valueType="num">
                                      <p:cBhvr additive="base">
                                        <p:cTn id="29" dur="1000" fill="hold"/>
                                        <p:tgtEl>
                                          <p:spTgt spid="17"/>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18"/>
                                        </p:tgtEl>
                                        <p:attrNameLst>
                                          <p:attrName>style.visibility</p:attrName>
                                        </p:attrNameLst>
                                      </p:cBhvr>
                                      <p:to>
                                        <p:strVal val="visible"/>
                                      </p:to>
                                    </p:set>
                                    <p:anim calcmode="lin" valueType="num">
                                      <p:cBhvr additive="base">
                                        <p:cTn id="32" dur="1000" fill="hold"/>
                                        <p:tgtEl>
                                          <p:spTgt spid="18"/>
                                        </p:tgtEl>
                                        <p:attrNameLst>
                                          <p:attrName>ppt_x</p:attrName>
                                        </p:attrNameLst>
                                      </p:cBhvr>
                                      <p:tavLst>
                                        <p:tav tm="0">
                                          <p:val>
                                            <p:strVal val="0-#ppt_w/2"/>
                                          </p:val>
                                        </p:tav>
                                        <p:tav tm="100000">
                                          <p:val>
                                            <p:strVal val="#ppt_x"/>
                                          </p:val>
                                        </p:tav>
                                      </p:tavLst>
                                    </p:anim>
                                    <p:anim calcmode="lin" valueType="num">
                                      <p:cBhvr additive="base">
                                        <p:cTn id="33" dur="1000" fill="hold"/>
                                        <p:tgtEl>
                                          <p:spTgt spid="18"/>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9"/>
                                        </p:tgtEl>
                                        <p:attrNameLst>
                                          <p:attrName>style.visibility</p:attrName>
                                        </p:attrNameLst>
                                      </p:cBhvr>
                                      <p:to>
                                        <p:strVal val="visible"/>
                                      </p:to>
                                    </p:set>
                                    <p:anim calcmode="lin" valueType="num">
                                      <p:cBhvr additive="base">
                                        <p:cTn id="36" dur="1000" fill="hold"/>
                                        <p:tgtEl>
                                          <p:spTgt spid="19"/>
                                        </p:tgtEl>
                                        <p:attrNameLst>
                                          <p:attrName>ppt_x</p:attrName>
                                        </p:attrNameLst>
                                      </p:cBhvr>
                                      <p:tavLst>
                                        <p:tav tm="0">
                                          <p:val>
                                            <p:strVal val="0-#ppt_w/2"/>
                                          </p:val>
                                        </p:tav>
                                        <p:tav tm="100000">
                                          <p:val>
                                            <p:strVal val="#ppt_x"/>
                                          </p:val>
                                        </p:tav>
                                      </p:tavLst>
                                    </p:anim>
                                    <p:anim calcmode="lin" valueType="num">
                                      <p:cBhvr additive="base">
                                        <p:cTn id="37" dur="1000" fill="hold"/>
                                        <p:tgtEl>
                                          <p:spTgt spid="19"/>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20"/>
                                        </p:tgtEl>
                                        <p:attrNameLst>
                                          <p:attrName>style.visibility</p:attrName>
                                        </p:attrNameLst>
                                      </p:cBhvr>
                                      <p:to>
                                        <p:strVal val="visible"/>
                                      </p:to>
                                    </p:set>
                                    <p:anim calcmode="lin" valueType="num">
                                      <p:cBhvr additive="base">
                                        <p:cTn id="40" dur="1000" fill="hold"/>
                                        <p:tgtEl>
                                          <p:spTgt spid="20"/>
                                        </p:tgtEl>
                                        <p:attrNameLst>
                                          <p:attrName>ppt_x</p:attrName>
                                        </p:attrNameLst>
                                      </p:cBhvr>
                                      <p:tavLst>
                                        <p:tav tm="0">
                                          <p:val>
                                            <p:strVal val="0-#ppt_w/2"/>
                                          </p:val>
                                        </p:tav>
                                        <p:tav tm="100000">
                                          <p:val>
                                            <p:strVal val="#ppt_x"/>
                                          </p:val>
                                        </p:tav>
                                      </p:tavLst>
                                    </p:anim>
                                    <p:anim calcmode="lin" valueType="num">
                                      <p:cBhvr additive="base">
                                        <p:cTn id="41" dur="1000" fill="hold"/>
                                        <p:tgtEl>
                                          <p:spTgt spid="20"/>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22"/>
                                        </p:tgtEl>
                                        <p:attrNameLst>
                                          <p:attrName>style.visibility</p:attrName>
                                        </p:attrNameLst>
                                      </p:cBhvr>
                                      <p:to>
                                        <p:strVal val="visible"/>
                                      </p:to>
                                    </p:set>
                                    <p:anim calcmode="lin" valueType="num">
                                      <p:cBhvr additive="base">
                                        <p:cTn id="44" dur="1000" fill="hold"/>
                                        <p:tgtEl>
                                          <p:spTgt spid="22"/>
                                        </p:tgtEl>
                                        <p:attrNameLst>
                                          <p:attrName>ppt_x</p:attrName>
                                        </p:attrNameLst>
                                      </p:cBhvr>
                                      <p:tavLst>
                                        <p:tav tm="0">
                                          <p:val>
                                            <p:strVal val="0-#ppt_w/2"/>
                                          </p:val>
                                        </p:tav>
                                        <p:tav tm="100000">
                                          <p:val>
                                            <p:strVal val="#ppt_x"/>
                                          </p:val>
                                        </p:tav>
                                      </p:tavLst>
                                    </p:anim>
                                    <p:anim calcmode="lin" valueType="num">
                                      <p:cBhvr additive="base">
                                        <p:cTn id="45" dur="1000" fill="hold"/>
                                        <p:tgtEl>
                                          <p:spTgt spid="2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23"/>
                                        </p:tgtEl>
                                        <p:attrNameLst>
                                          <p:attrName>style.visibility</p:attrName>
                                        </p:attrNameLst>
                                      </p:cBhvr>
                                      <p:to>
                                        <p:strVal val="visible"/>
                                      </p:to>
                                    </p:set>
                                    <p:anim calcmode="lin" valueType="num">
                                      <p:cBhvr additive="base">
                                        <p:cTn id="48" dur="1000" fill="hold"/>
                                        <p:tgtEl>
                                          <p:spTgt spid="23"/>
                                        </p:tgtEl>
                                        <p:attrNameLst>
                                          <p:attrName>ppt_x</p:attrName>
                                        </p:attrNameLst>
                                      </p:cBhvr>
                                      <p:tavLst>
                                        <p:tav tm="0">
                                          <p:val>
                                            <p:strVal val="0-#ppt_w/2"/>
                                          </p:val>
                                        </p:tav>
                                        <p:tav tm="100000">
                                          <p:val>
                                            <p:strVal val="#ppt_x"/>
                                          </p:val>
                                        </p:tav>
                                      </p:tavLst>
                                    </p:anim>
                                    <p:anim calcmode="lin" valueType="num">
                                      <p:cBhvr additive="base">
                                        <p:cTn id="49" dur="1000" fill="hold"/>
                                        <p:tgtEl>
                                          <p:spTgt spid="2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additive="base">
                                        <p:cTn id="52" dur="1000" fill="hold"/>
                                        <p:tgtEl>
                                          <p:spTgt spid="24"/>
                                        </p:tgtEl>
                                        <p:attrNameLst>
                                          <p:attrName>ppt_x</p:attrName>
                                        </p:attrNameLst>
                                      </p:cBhvr>
                                      <p:tavLst>
                                        <p:tav tm="0">
                                          <p:val>
                                            <p:strVal val="0-#ppt_w/2"/>
                                          </p:val>
                                        </p:tav>
                                        <p:tav tm="100000">
                                          <p:val>
                                            <p:strVal val="#ppt_x"/>
                                          </p:val>
                                        </p:tav>
                                      </p:tavLst>
                                    </p:anim>
                                    <p:anim calcmode="lin" valueType="num">
                                      <p:cBhvr additive="base">
                                        <p:cTn id="53" dur="1000" fill="hold"/>
                                        <p:tgtEl>
                                          <p:spTgt spid="2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25"/>
                                        </p:tgtEl>
                                        <p:attrNameLst>
                                          <p:attrName>style.visibility</p:attrName>
                                        </p:attrNameLst>
                                      </p:cBhvr>
                                      <p:to>
                                        <p:strVal val="visible"/>
                                      </p:to>
                                    </p:set>
                                    <p:anim calcmode="lin" valueType="num">
                                      <p:cBhvr additive="base">
                                        <p:cTn id="56" dur="1000" fill="hold"/>
                                        <p:tgtEl>
                                          <p:spTgt spid="25"/>
                                        </p:tgtEl>
                                        <p:attrNameLst>
                                          <p:attrName>ppt_x</p:attrName>
                                        </p:attrNameLst>
                                      </p:cBhvr>
                                      <p:tavLst>
                                        <p:tav tm="0">
                                          <p:val>
                                            <p:strVal val="0-#ppt_w/2"/>
                                          </p:val>
                                        </p:tav>
                                        <p:tav tm="100000">
                                          <p:val>
                                            <p:strVal val="#ppt_x"/>
                                          </p:val>
                                        </p:tav>
                                      </p:tavLst>
                                    </p:anim>
                                    <p:anim calcmode="lin" valueType="num">
                                      <p:cBhvr additive="base">
                                        <p:cTn id="57" dur="1000" fill="hold"/>
                                        <p:tgtEl>
                                          <p:spTgt spid="2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27"/>
                                        </p:tgtEl>
                                        <p:attrNameLst>
                                          <p:attrName>style.visibility</p:attrName>
                                        </p:attrNameLst>
                                      </p:cBhvr>
                                      <p:to>
                                        <p:strVal val="visible"/>
                                      </p:to>
                                    </p:set>
                                    <p:anim calcmode="lin" valueType="num">
                                      <p:cBhvr additive="base">
                                        <p:cTn id="60" dur="1000" fill="hold"/>
                                        <p:tgtEl>
                                          <p:spTgt spid="27"/>
                                        </p:tgtEl>
                                        <p:attrNameLst>
                                          <p:attrName>ppt_x</p:attrName>
                                        </p:attrNameLst>
                                      </p:cBhvr>
                                      <p:tavLst>
                                        <p:tav tm="0">
                                          <p:val>
                                            <p:strVal val="0-#ppt_w/2"/>
                                          </p:val>
                                        </p:tav>
                                        <p:tav tm="100000">
                                          <p:val>
                                            <p:strVal val="#ppt_x"/>
                                          </p:val>
                                        </p:tav>
                                      </p:tavLst>
                                    </p:anim>
                                    <p:anim calcmode="lin" valueType="num">
                                      <p:cBhvr additive="base">
                                        <p:cTn id="61" dur="1000" fill="hold"/>
                                        <p:tgtEl>
                                          <p:spTgt spid="27"/>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28"/>
                                        </p:tgtEl>
                                        <p:attrNameLst>
                                          <p:attrName>style.visibility</p:attrName>
                                        </p:attrNameLst>
                                      </p:cBhvr>
                                      <p:to>
                                        <p:strVal val="visible"/>
                                      </p:to>
                                    </p:set>
                                    <p:anim calcmode="lin" valueType="num">
                                      <p:cBhvr additive="base">
                                        <p:cTn id="64" dur="1000" fill="hold"/>
                                        <p:tgtEl>
                                          <p:spTgt spid="28"/>
                                        </p:tgtEl>
                                        <p:attrNameLst>
                                          <p:attrName>ppt_x</p:attrName>
                                        </p:attrNameLst>
                                      </p:cBhvr>
                                      <p:tavLst>
                                        <p:tav tm="0">
                                          <p:val>
                                            <p:strVal val="0-#ppt_w/2"/>
                                          </p:val>
                                        </p:tav>
                                        <p:tav tm="100000">
                                          <p:val>
                                            <p:strVal val="#ppt_x"/>
                                          </p:val>
                                        </p:tav>
                                      </p:tavLst>
                                    </p:anim>
                                    <p:anim calcmode="lin" valueType="num">
                                      <p:cBhvr additive="base">
                                        <p:cTn id="65" dur="1000" fill="hold"/>
                                        <p:tgtEl>
                                          <p:spTgt spid="28"/>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29"/>
                                        </p:tgtEl>
                                        <p:attrNameLst>
                                          <p:attrName>style.visibility</p:attrName>
                                        </p:attrNameLst>
                                      </p:cBhvr>
                                      <p:to>
                                        <p:strVal val="visible"/>
                                      </p:to>
                                    </p:set>
                                    <p:anim calcmode="lin" valueType="num">
                                      <p:cBhvr additive="base">
                                        <p:cTn id="68" dur="1000" fill="hold"/>
                                        <p:tgtEl>
                                          <p:spTgt spid="29"/>
                                        </p:tgtEl>
                                        <p:attrNameLst>
                                          <p:attrName>ppt_x</p:attrName>
                                        </p:attrNameLst>
                                      </p:cBhvr>
                                      <p:tavLst>
                                        <p:tav tm="0">
                                          <p:val>
                                            <p:strVal val="0-#ppt_w/2"/>
                                          </p:val>
                                        </p:tav>
                                        <p:tav tm="100000">
                                          <p:val>
                                            <p:strVal val="#ppt_x"/>
                                          </p:val>
                                        </p:tav>
                                      </p:tavLst>
                                    </p:anim>
                                    <p:anim calcmode="lin" valueType="num">
                                      <p:cBhvr additive="base">
                                        <p:cTn id="69" dur="1000" fill="hold"/>
                                        <p:tgtEl>
                                          <p:spTgt spid="29"/>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31"/>
                                        </p:tgtEl>
                                        <p:attrNameLst>
                                          <p:attrName>style.visibility</p:attrName>
                                        </p:attrNameLst>
                                      </p:cBhvr>
                                      <p:to>
                                        <p:strVal val="visible"/>
                                      </p:to>
                                    </p:set>
                                    <p:anim calcmode="lin" valueType="num">
                                      <p:cBhvr additive="base">
                                        <p:cTn id="72" dur="1000" fill="hold"/>
                                        <p:tgtEl>
                                          <p:spTgt spid="31"/>
                                        </p:tgtEl>
                                        <p:attrNameLst>
                                          <p:attrName>ppt_x</p:attrName>
                                        </p:attrNameLst>
                                      </p:cBhvr>
                                      <p:tavLst>
                                        <p:tav tm="0">
                                          <p:val>
                                            <p:strVal val="0-#ppt_w/2"/>
                                          </p:val>
                                        </p:tav>
                                        <p:tav tm="100000">
                                          <p:val>
                                            <p:strVal val="#ppt_x"/>
                                          </p:val>
                                        </p:tav>
                                      </p:tavLst>
                                    </p:anim>
                                    <p:anim calcmode="lin" valueType="num">
                                      <p:cBhvr additive="base">
                                        <p:cTn id="73" dur="1000" fill="hold"/>
                                        <p:tgtEl>
                                          <p:spTgt spid="31"/>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32"/>
                                        </p:tgtEl>
                                        <p:attrNameLst>
                                          <p:attrName>style.visibility</p:attrName>
                                        </p:attrNameLst>
                                      </p:cBhvr>
                                      <p:to>
                                        <p:strVal val="visible"/>
                                      </p:to>
                                    </p:set>
                                    <p:anim calcmode="lin" valueType="num">
                                      <p:cBhvr additive="base">
                                        <p:cTn id="76" dur="1000" fill="hold"/>
                                        <p:tgtEl>
                                          <p:spTgt spid="32"/>
                                        </p:tgtEl>
                                        <p:attrNameLst>
                                          <p:attrName>ppt_x</p:attrName>
                                        </p:attrNameLst>
                                      </p:cBhvr>
                                      <p:tavLst>
                                        <p:tav tm="0">
                                          <p:val>
                                            <p:strVal val="0-#ppt_w/2"/>
                                          </p:val>
                                        </p:tav>
                                        <p:tav tm="100000">
                                          <p:val>
                                            <p:strVal val="#ppt_x"/>
                                          </p:val>
                                        </p:tav>
                                      </p:tavLst>
                                    </p:anim>
                                    <p:anim calcmode="lin" valueType="num">
                                      <p:cBhvr additive="base">
                                        <p:cTn id="77" dur="1000" fill="hold"/>
                                        <p:tgtEl>
                                          <p:spTgt spid="32"/>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33"/>
                                        </p:tgtEl>
                                        <p:attrNameLst>
                                          <p:attrName>style.visibility</p:attrName>
                                        </p:attrNameLst>
                                      </p:cBhvr>
                                      <p:to>
                                        <p:strVal val="visible"/>
                                      </p:to>
                                    </p:set>
                                    <p:anim calcmode="lin" valueType="num">
                                      <p:cBhvr additive="base">
                                        <p:cTn id="80" dur="1000" fill="hold"/>
                                        <p:tgtEl>
                                          <p:spTgt spid="33"/>
                                        </p:tgtEl>
                                        <p:attrNameLst>
                                          <p:attrName>ppt_x</p:attrName>
                                        </p:attrNameLst>
                                      </p:cBhvr>
                                      <p:tavLst>
                                        <p:tav tm="0">
                                          <p:val>
                                            <p:strVal val="0-#ppt_w/2"/>
                                          </p:val>
                                        </p:tav>
                                        <p:tav tm="100000">
                                          <p:val>
                                            <p:strVal val="#ppt_x"/>
                                          </p:val>
                                        </p:tav>
                                      </p:tavLst>
                                    </p:anim>
                                    <p:anim calcmode="lin" valueType="num">
                                      <p:cBhvr additive="base">
                                        <p:cTn id="81" dur="1000" fill="hold"/>
                                        <p:tgtEl>
                                          <p:spTgt spid="33"/>
                                        </p:tgtEl>
                                        <p:attrNameLst>
                                          <p:attrName>ppt_y</p:attrName>
                                        </p:attrNameLst>
                                      </p:cBhvr>
                                      <p:tavLst>
                                        <p:tav tm="0">
                                          <p:val>
                                            <p:strVal val="#ppt_y"/>
                                          </p:val>
                                        </p:tav>
                                        <p:tav tm="100000">
                                          <p:val>
                                            <p:strVal val="#ppt_y"/>
                                          </p:val>
                                        </p:tav>
                                      </p:tavLst>
                                    </p:anim>
                                  </p:childTnLst>
                                </p:cTn>
                              </p:par>
                              <p:par>
                                <p:cTn id="82" presetID="7" presetClass="entr" presetSubtype="8" fill="hold" grpId="0" nodeType="withEffect">
                                  <p:stCondLst>
                                    <p:cond delay="0"/>
                                  </p:stCondLst>
                                  <p:childTnLst>
                                    <p:set>
                                      <p:cBhvr>
                                        <p:cTn id="83" dur="1" fill="hold">
                                          <p:stCondLst>
                                            <p:cond delay="0"/>
                                          </p:stCondLst>
                                        </p:cTn>
                                        <p:tgtEl>
                                          <p:spTgt spid="34"/>
                                        </p:tgtEl>
                                        <p:attrNameLst>
                                          <p:attrName>style.visibility</p:attrName>
                                        </p:attrNameLst>
                                      </p:cBhvr>
                                      <p:to>
                                        <p:strVal val="visible"/>
                                      </p:to>
                                    </p:set>
                                    <p:anim calcmode="lin" valueType="num">
                                      <p:cBhvr additive="base">
                                        <p:cTn id="84" dur="1000" fill="hold"/>
                                        <p:tgtEl>
                                          <p:spTgt spid="34"/>
                                        </p:tgtEl>
                                        <p:attrNameLst>
                                          <p:attrName>ppt_x</p:attrName>
                                        </p:attrNameLst>
                                      </p:cBhvr>
                                      <p:tavLst>
                                        <p:tav tm="0">
                                          <p:val>
                                            <p:strVal val="0-#ppt_w/2"/>
                                          </p:val>
                                        </p:tav>
                                        <p:tav tm="100000">
                                          <p:val>
                                            <p:strVal val="#ppt_x"/>
                                          </p:val>
                                        </p:tav>
                                      </p:tavLst>
                                    </p:anim>
                                    <p:anim calcmode="lin" valueType="num">
                                      <p:cBhvr additive="base">
                                        <p:cTn id="85" dur="1000" fill="hold"/>
                                        <p:tgtEl>
                                          <p:spTgt spid="34"/>
                                        </p:tgtEl>
                                        <p:attrNameLst>
                                          <p:attrName>ppt_y</p:attrName>
                                        </p:attrNameLst>
                                      </p:cBhvr>
                                      <p:tavLst>
                                        <p:tav tm="0">
                                          <p:val>
                                            <p:strVal val="#ppt_y"/>
                                          </p:val>
                                        </p:tav>
                                        <p:tav tm="100000">
                                          <p:val>
                                            <p:strVal val="#ppt_y"/>
                                          </p:val>
                                        </p:tav>
                                      </p:tavLst>
                                    </p:anim>
                                  </p:childTnLst>
                                </p:cTn>
                              </p:par>
                              <p:par>
                                <p:cTn id="86" presetID="7" presetClass="entr" presetSubtype="8" fill="hold" grpId="0" nodeType="withEffect">
                                  <p:stCondLst>
                                    <p:cond delay="0"/>
                                  </p:stCondLst>
                                  <p:childTnLst>
                                    <p:set>
                                      <p:cBhvr>
                                        <p:cTn id="87" dur="1" fill="hold">
                                          <p:stCondLst>
                                            <p:cond delay="0"/>
                                          </p:stCondLst>
                                        </p:cTn>
                                        <p:tgtEl>
                                          <p:spTgt spid="35"/>
                                        </p:tgtEl>
                                        <p:attrNameLst>
                                          <p:attrName>style.visibility</p:attrName>
                                        </p:attrNameLst>
                                      </p:cBhvr>
                                      <p:to>
                                        <p:strVal val="visible"/>
                                      </p:to>
                                    </p:set>
                                    <p:anim calcmode="lin" valueType="num">
                                      <p:cBhvr additive="base">
                                        <p:cTn id="88" dur="1000" fill="hold"/>
                                        <p:tgtEl>
                                          <p:spTgt spid="35"/>
                                        </p:tgtEl>
                                        <p:attrNameLst>
                                          <p:attrName>ppt_x</p:attrName>
                                        </p:attrNameLst>
                                      </p:cBhvr>
                                      <p:tavLst>
                                        <p:tav tm="0">
                                          <p:val>
                                            <p:strVal val="0-#ppt_w/2"/>
                                          </p:val>
                                        </p:tav>
                                        <p:tav tm="100000">
                                          <p:val>
                                            <p:strVal val="#ppt_x"/>
                                          </p:val>
                                        </p:tav>
                                      </p:tavLst>
                                    </p:anim>
                                    <p:anim calcmode="lin" valueType="num">
                                      <p:cBhvr additive="base">
                                        <p:cTn id="89" dur="1000" fill="hold"/>
                                        <p:tgtEl>
                                          <p:spTgt spid="35"/>
                                        </p:tgtEl>
                                        <p:attrNameLst>
                                          <p:attrName>ppt_y</p:attrName>
                                        </p:attrNameLst>
                                      </p:cBhvr>
                                      <p:tavLst>
                                        <p:tav tm="0">
                                          <p:val>
                                            <p:strVal val="#ppt_y"/>
                                          </p:val>
                                        </p:tav>
                                        <p:tav tm="100000">
                                          <p:val>
                                            <p:strVal val="#ppt_y"/>
                                          </p:val>
                                        </p:tav>
                                      </p:tavLst>
                                    </p:anim>
                                  </p:childTnLst>
                                </p:cTn>
                              </p:par>
                              <p:par>
                                <p:cTn id="90" presetID="7" presetClass="entr" presetSubtype="8" fill="hold" grpId="0" nodeType="withEffect">
                                  <p:stCondLst>
                                    <p:cond delay="0"/>
                                  </p:stCondLst>
                                  <p:childTnLst>
                                    <p:set>
                                      <p:cBhvr>
                                        <p:cTn id="91" dur="1" fill="hold">
                                          <p:stCondLst>
                                            <p:cond delay="0"/>
                                          </p:stCondLst>
                                        </p:cTn>
                                        <p:tgtEl>
                                          <p:spTgt spid="36"/>
                                        </p:tgtEl>
                                        <p:attrNameLst>
                                          <p:attrName>style.visibility</p:attrName>
                                        </p:attrNameLst>
                                      </p:cBhvr>
                                      <p:to>
                                        <p:strVal val="visible"/>
                                      </p:to>
                                    </p:set>
                                    <p:anim calcmode="lin" valueType="num">
                                      <p:cBhvr additive="base">
                                        <p:cTn id="92" dur="1000" fill="hold"/>
                                        <p:tgtEl>
                                          <p:spTgt spid="36"/>
                                        </p:tgtEl>
                                        <p:attrNameLst>
                                          <p:attrName>ppt_x</p:attrName>
                                        </p:attrNameLst>
                                      </p:cBhvr>
                                      <p:tavLst>
                                        <p:tav tm="0">
                                          <p:val>
                                            <p:strVal val="0-#ppt_w/2"/>
                                          </p:val>
                                        </p:tav>
                                        <p:tav tm="100000">
                                          <p:val>
                                            <p:strVal val="#ppt_x"/>
                                          </p:val>
                                        </p:tav>
                                      </p:tavLst>
                                    </p:anim>
                                    <p:anim calcmode="lin" valueType="num">
                                      <p:cBhvr additive="base">
                                        <p:cTn id="93" dur="1000" fill="hold"/>
                                        <p:tgtEl>
                                          <p:spTgt spid="36"/>
                                        </p:tgtEl>
                                        <p:attrNameLst>
                                          <p:attrName>ppt_y</p:attrName>
                                        </p:attrNameLst>
                                      </p:cBhvr>
                                      <p:tavLst>
                                        <p:tav tm="0">
                                          <p:val>
                                            <p:strVal val="#ppt_y"/>
                                          </p:val>
                                        </p:tav>
                                        <p:tav tm="100000">
                                          <p:val>
                                            <p:strVal val="#ppt_y"/>
                                          </p:val>
                                        </p:tav>
                                      </p:tavLst>
                                    </p:anim>
                                  </p:childTnLst>
                                </p:cTn>
                              </p:par>
                              <p:par>
                                <p:cTn id="94" presetID="7" presetClass="entr" presetSubtype="8" fill="hold" grpId="0" nodeType="withEffect">
                                  <p:stCondLst>
                                    <p:cond delay="0"/>
                                  </p:stCondLst>
                                  <p:childTnLst>
                                    <p:set>
                                      <p:cBhvr>
                                        <p:cTn id="95" dur="1" fill="hold">
                                          <p:stCondLst>
                                            <p:cond delay="0"/>
                                          </p:stCondLst>
                                        </p:cTn>
                                        <p:tgtEl>
                                          <p:spTgt spid="37"/>
                                        </p:tgtEl>
                                        <p:attrNameLst>
                                          <p:attrName>style.visibility</p:attrName>
                                        </p:attrNameLst>
                                      </p:cBhvr>
                                      <p:to>
                                        <p:strVal val="visible"/>
                                      </p:to>
                                    </p:set>
                                    <p:anim calcmode="lin" valueType="num">
                                      <p:cBhvr additive="base">
                                        <p:cTn id="96" dur="1000" fill="hold"/>
                                        <p:tgtEl>
                                          <p:spTgt spid="37"/>
                                        </p:tgtEl>
                                        <p:attrNameLst>
                                          <p:attrName>ppt_x</p:attrName>
                                        </p:attrNameLst>
                                      </p:cBhvr>
                                      <p:tavLst>
                                        <p:tav tm="0">
                                          <p:val>
                                            <p:strVal val="0-#ppt_w/2"/>
                                          </p:val>
                                        </p:tav>
                                        <p:tav tm="100000">
                                          <p:val>
                                            <p:strVal val="#ppt_x"/>
                                          </p:val>
                                        </p:tav>
                                      </p:tavLst>
                                    </p:anim>
                                    <p:anim calcmode="lin" valueType="num">
                                      <p:cBhvr additive="base">
                                        <p:cTn id="97" dur="1000" fill="hold"/>
                                        <p:tgtEl>
                                          <p:spTgt spid="37"/>
                                        </p:tgtEl>
                                        <p:attrNameLst>
                                          <p:attrName>ppt_y</p:attrName>
                                        </p:attrNameLst>
                                      </p:cBhvr>
                                      <p:tavLst>
                                        <p:tav tm="0">
                                          <p:val>
                                            <p:strVal val="#ppt_y"/>
                                          </p:val>
                                        </p:tav>
                                        <p:tav tm="100000">
                                          <p:val>
                                            <p:strVal val="#ppt_y"/>
                                          </p:val>
                                        </p:tav>
                                      </p:tavLst>
                                    </p:anim>
                                  </p:childTnLst>
                                </p:cTn>
                              </p:par>
                            </p:childTnLst>
                          </p:cTn>
                        </p:par>
                        <p:par>
                          <p:cTn id="98" fill="hold">
                            <p:stCondLst>
                              <p:cond delay="2000"/>
                            </p:stCondLst>
                            <p:childTnLst>
                              <p:par>
                                <p:cTn id="99" presetID="10" presetClass="entr" presetSubtype="0" fill="hold" nodeType="afterEffect">
                                  <p:stCondLst>
                                    <p:cond delay="0"/>
                                  </p:stCondLst>
                                  <p:childTnLst>
                                    <p:set>
                                      <p:cBhvr>
                                        <p:cTn id="100" dur="1" fill="hold">
                                          <p:stCondLst>
                                            <p:cond delay="0"/>
                                          </p:stCondLst>
                                        </p:cTn>
                                        <p:tgtEl>
                                          <p:spTgt spid="30"/>
                                        </p:tgtEl>
                                        <p:attrNameLst>
                                          <p:attrName>style.visibility</p:attrName>
                                        </p:attrNameLst>
                                      </p:cBhvr>
                                      <p:to>
                                        <p:strVal val="visible"/>
                                      </p:to>
                                    </p:set>
                                    <p:animEffect transition="in" filter="fade">
                                      <p:cBhvr>
                                        <p:cTn id="101"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7" grpId="0" animBg="1"/>
      <p:bldP spid="18" grpId="0" animBg="1"/>
      <p:bldP spid="19" grpId="0" animBg="1"/>
      <p:bldP spid="20" grpId="0" animBg="1"/>
      <p:bldP spid="22" grpId="0" animBg="1"/>
      <p:bldP spid="23" grpId="0" animBg="1"/>
      <p:bldP spid="24" grpId="0" animBg="1"/>
      <p:bldP spid="25" grpId="0" animBg="1"/>
      <p:bldP spid="27" grpId="0" animBg="1"/>
      <p:bldP spid="28" grpId="0" animBg="1"/>
      <p:bldP spid="29" grpId="0" animBg="1"/>
      <p:bldP spid="31" grpId="0" animBg="1"/>
      <p:bldP spid="32" grpId="0" animBg="1"/>
      <p:bldP spid="33" grpId="0" animBg="1"/>
      <p:bldP spid="34" grpId="0" animBg="1"/>
      <p:bldP spid="35" grpId="0" animBg="1"/>
      <p:bldP spid="36" grpId="0" animBg="1"/>
      <p:bldP spid="37" grpId="0" animBg="1"/>
    </p:bldLst>
  </p:timing>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آثار و فواید قالب پرسش و پاسخ</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rtl="1">
                        <a:lnSpc>
                          <a:spcPct val="150000"/>
                        </a:lnSpc>
                      </a:pPr>
                      <a:r>
                        <a:rPr lang="fa-IR" sz="2000" b="1" kern="1200" dirty="0" smtClean="0">
                          <a:solidFill>
                            <a:schemeClr val="tx1"/>
                          </a:solidFill>
                          <a:latin typeface="+mn-lt"/>
                          <a:ea typeface="+mn-ea"/>
                          <a:cs typeface="B Lotus" pitchFamily="2" charset="-78"/>
                        </a:rPr>
                        <a:t>1. برانگيختن حسّ كنجكاوي مخاطب.</a:t>
                      </a:r>
                      <a:endParaRPr lang="en-US" sz="2000" b="1" kern="1200" dirty="0" smtClean="0">
                        <a:solidFill>
                          <a:schemeClr val="tx1"/>
                        </a:solidFill>
                        <a:latin typeface="+mn-lt"/>
                        <a:ea typeface="+mn-ea"/>
                        <a:cs typeface="B Lotus" pitchFamily="2" charset="-78"/>
                      </a:endParaRPr>
                    </a:p>
                    <a:p>
                      <a:pPr lvl="1" rtl="1">
                        <a:lnSpc>
                          <a:spcPct val="150000"/>
                        </a:lnSpc>
                      </a:pPr>
                      <a:r>
                        <a:rPr lang="fa-IR" sz="2000" b="1" kern="1200" dirty="0" smtClean="0">
                          <a:solidFill>
                            <a:schemeClr val="tx1"/>
                          </a:solidFill>
                          <a:latin typeface="+mn-lt"/>
                          <a:ea typeface="+mn-ea"/>
                          <a:cs typeface="B Lotus" pitchFamily="2" charset="-78"/>
                        </a:rPr>
                        <a:t>2. جلب توجّه مخاطب.</a:t>
                      </a:r>
                      <a:endParaRPr lang="en-US" sz="2000" b="1" kern="1200" dirty="0" smtClean="0">
                        <a:solidFill>
                          <a:schemeClr val="tx1"/>
                        </a:solidFill>
                        <a:latin typeface="+mn-lt"/>
                        <a:ea typeface="+mn-ea"/>
                        <a:cs typeface="B Lotus" pitchFamily="2" charset="-78"/>
                      </a:endParaRPr>
                    </a:p>
                    <a:p>
                      <a:pPr lvl="1" rtl="1">
                        <a:lnSpc>
                          <a:spcPct val="150000"/>
                        </a:lnSpc>
                      </a:pPr>
                      <a:r>
                        <a:rPr lang="fa-IR" sz="2000" b="1" kern="1200" dirty="0" smtClean="0">
                          <a:solidFill>
                            <a:schemeClr val="tx1"/>
                          </a:solidFill>
                          <a:latin typeface="+mn-lt"/>
                          <a:ea typeface="+mn-ea"/>
                          <a:cs typeface="B Lotus" pitchFamily="2" charset="-78"/>
                        </a:rPr>
                        <a:t>3. به تفکّر و توجّه واداشتن مخاطب.</a:t>
                      </a:r>
                      <a:endParaRPr lang="en-US" sz="2000" b="1" kern="1200" dirty="0" smtClean="0">
                        <a:solidFill>
                          <a:schemeClr val="tx1"/>
                        </a:solidFill>
                        <a:latin typeface="+mn-lt"/>
                        <a:ea typeface="+mn-ea"/>
                        <a:cs typeface="B Lotus" pitchFamily="2" charset="-78"/>
                      </a:endParaRPr>
                    </a:p>
                    <a:p>
                      <a:pPr lvl="1" rtl="1">
                        <a:lnSpc>
                          <a:spcPct val="150000"/>
                        </a:lnSpc>
                      </a:pPr>
                      <a:r>
                        <a:rPr lang="fa-IR" sz="2000" b="1" kern="1200" dirty="0" smtClean="0">
                          <a:solidFill>
                            <a:schemeClr val="tx1"/>
                          </a:solidFill>
                          <a:latin typeface="+mn-lt"/>
                          <a:ea typeface="+mn-ea"/>
                          <a:cs typeface="B Lotus" pitchFamily="2" charset="-78"/>
                        </a:rPr>
                        <a:t>4. پي‌بردن مخاطب به جهل خود.</a:t>
                      </a:r>
                      <a:endParaRPr lang="en-US" sz="2000" b="1" kern="1200" dirty="0" smtClean="0">
                        <a:solidFill>
                          <a:schemeClr val="tx1"/>
                        </a:solidFill>
                        <a:latin typeface="+mn-lt"/>
                        <a:ea typeface="+mn-ea"/>
                        <a:cs typeface="B Lotus" pitchFamily="2" charset="-78"/>
                      </a:endParaRPr>
                    </a:p>
                    <a:p>
                      <a:pPr lvl="1" rtl="1">
                        <a:lnSpc>
                          <a:spcPct val="150000"/>
                        </a:lnSpc>
                      </a:pPr>
                      <a:r>
                        <a:rPr lang="fa-IR" sz="2000" b="1" kern="1200" dirty="0" smtClean="0">
                          <a:solidFill>
                            <a:schemeClr val="tx1"/>
                          </a:solidFill>
                          <a:latin typeface="+mn-lt"/>
                          <a:ea typeface="+mn-ea"/>
                          <a:cs typeface="B Lotus" pitchFamily="2" charset="-78"/>
                        </a:rPr>
                        <a:t>5. فعّال شدن مخاطب.</a:t>
                      </a:r>
                      <a:endParaRPr lang="en-US" sz="2000" b="1" kern="1200" dirty="0" smtClean="0">
                        <a:solidFill>
                          <a:schemeClr val="tx1"/>
                        </a:solidFill>
                        <a:latin typeface="+mn-lt"/>
                        <a:ea typeface="+mn-ea"/>
                        <a:cs typeface="B Lotus" pitchFamily="2" charset="-78"/>
                      </a:endParaRPr>
                    </a:p>
                    <a:p>
                      <a:pPr lvl="1" rtl="1">
                        <a:lnSpc>
                          <a:spcPct val="150000"/>
                        </a:lnSpc>
                      </a:pPr>
                      <a:r>
                        <a:rPr lang="fa-IR" sz="2000" b="1" kern="1200" dirty="0" smtClean="0">
                          <a:solidFill>
                            <a:schemeClr val="tx1"/>
                          </a:solidFill>
                          <a:latin typeface="+mn-lt"/>
                          <a:ea typeface="+mn-ea"/>
                          <a:cs typeface="B Lotus" pitchFamily="2" charset="-78"/>
                        </a:rPr>
                        <a:t>6. پي بردن به نياز مخاطبان.</a:t>
                      </a:r>
                      <a:endParaRPr lang="en-US" sz="2000" b="1" kern="1200" dirty="0" smtClean="0">
                        <a:solidFill>
                          <a:schemeClr val="tx1"/>
                        </a:solidFill>
                        <a:latin typeface="+mn-lt"/>
                        <a:ea typeface="+mn-ea"/>
                        <a:cs typeface="B Lotus" pitchFamily="2" charset="-78"/>
                      </a:endParaRPr>
                    </a:p>
                    <a:p>
                      <a:pPr lvl="1" rtl="1">
                        <a:lnSpc>
                          <a:spcPct val="150000"/>
                        </a:lnSpc>
                      </a:pPr>
                      <a:r>
                        <a:rPr lang="fa-IR" sz="2000" b="1" kern="1200" dirty="0" smtClean="0">
                          <a:solidFill>
                            <a:schemeClr val="tx1"/>
                          </a:solidFill>
                          <a:latin typeface="+mn-lt"/>
                          <a:ea typeface="+mn-ea"/>
                          <a:cs typeface="B Lotus" pitchFamily="2" charset="-78"/>
                        </a:rPr>
                        <a:t>7. عميق‌تر و گسترده‌تر شدن مباحث.</a:t>
                      </a:r>
                      <a:endParaRPr lang="en-US" sz="2000" b="1" kern="1200" dirty="0" smtClean="0">
                        <a:solidFill>
                          <a:schemeClr val="tx1"/>
                        </a:solidFill>
                        <a:latin typeface="+mn-lt"/>
                        <a:ea typeface="+mn-ea"/>
                        <a:cs typeface="B Lotus" pitchFamily="2" charset="-78"/>
                      </a:endParaRPr>
                    </a:p>
                    <a:p>
                      <a:pPr lvl="1" rtl="1">
                        <a:lnSpc>
                          <a:spcPct val="150000"/>
                        </a:lnSpc>
                      </a:pPr>
                      <a:r>
                        <a:rPr lang="fa-IR" sz="2000" b="1" kern="1200" dirty="0" smtClean="0">
                          <a:solidFill>
                            <a:schemeClr val="tx1"/>
                          </a:solidFill>
                          <a:latin typeface="+mn-lt"/>
                          <a:ea typeface="+mn-ea"/>
                          <a:cs typeface="B Lotus" pitchFamily="2" charset="-78"/>
                        </a:rPr>
                        <a:t>8. تقويت رشد خلّاقيّت و ابتكار شاگردان.</a:t>
                      </a:r>
                      <a:endParaRPr lang="en-US" sz="2000" b="1" kern="1200" dirty="0" smtClean="0">
                        <a:solidFill>
                          <a:schemeClr val="tx1"/>
                        </a:solidFill>
                        <a:latin typeface="+mn-lt"/>
                        <a:ea typeface="+mn-ea"/>
                        <a:cs typeface="B Lotus" pitchFamily="2" charset="-78"/>
                      </a:endParaRPr>
                    </a:p>
                    <a:p>
                      <a:pPr lvl="1" rtl="1">
                        <a:lnSpc>
                          <a:spcPct val="150000"/>
                        </a:lnSpc>
                      </a:pPr>
                      <a:r>
                        <a:rPr lang="fa-IR" sz="2000" b="1" kern="1200" dirty="0" smtClean="0">
                          <a:solidFill>
                            <a:schemeClr val="tx1"/>
                          </a:solidFill>
                          <a:latin typeface="+mn-lt"/>
                          <a:ea typeface="+mn-ea"/>
                          <a:cs typeface="B Lotus" pitchFamily="2" charset="-78"/>
                        </a:rPr>
                        <a:t>9. شناسايي نقاط ضعف و قوّت مخاطبان.</a:t>
                      </a:r>
                      <a:endParaRPr lang="en-US" sz="2000" b="1" kern="1200" dirty="0" smtClean="0">
                        <a:solidFill>
                          <a:schemeClr val="tx1"/>
                        </a:solidFill>
                        <a:latin typeface="+mn-lt"/>
                        <a:ea typeface="+mn-ea"/>
                        <a:cs typeface="B Lotus" pitchFamily="2" charset="-78"/>
                      </a:endParaRPr>
                    </a:p>
                    <a:p>
                      <a:pPr lvl="1" rtl="1">
                        <a:lnSpc>
                          <a:spcPct val="150000"/>
                        </a:lnSpc>
                      </a:pPr>
                      <a:r>
                        <a:rPr lang="fa-IR" sz="2000" b="1" kern="1200" dirty="0" smtClean="0">
                          <a:solidFill>
                            <a:schemeClr val="tx1"/>
                          </a:solidFill>
                          <a:latin typeface="+mn-lt"/>
                          <a:ea typeface="+mn-ea"/>
                          <a:cs typeface="B Lotus" pitchFamily="2" charset="-78"/>
                        </a:rPr>
                        <a:t>10. ايجاد رقابت سالم بين دانش آموزان.</a:t>
                      </a:r>
                      <a:endParaRPr lang="en-US" sz="20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نهم / قالب پرسش و پاسخ</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453881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418162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824430" y="214290"/>
            <a:ext cx="247504"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46724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311005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752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39567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207167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71448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214414"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46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18</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46976"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17</a:t>
            </a:r>
            <a:endParaRPr lang="fa-IR" sz="1200" b="1" dirty="0">
              <a:effectLst>
                <a:glow rad="63500">
                  <a:schemeClr val="accent3">
                    <a:satMod val="175000"/>
                    <a:alpha val="40000"/>
                  </a:schemeClr>
                </a:glow>
              </a:effectLst>
              <a:cs typeface="B Mitra" pitchFamily="2" charset="-78"/>
            </a:endParaRPr>
          </a:p>
        </p:txBody>
      </p:sp>
      <p:sp>
        <p:nvSpPr>
          <p:cNvPr id="23" name="Rounded Rectangle 22">
            <a:hlinkClick r:id="rId23" action="ppaction://hlinksldjump">
              <a:snd r:embed="rId5" name="thbad.wav"/>
            </a:hlinkClick>
            <a:hlinkHover r:id="" action="ppaction://noaction">
              <a:snd r:embed="rId6" name="0.wav"/>
            </a:hlinkHover>
          </p:cNvPr>
          <p:cNvSpPr/>
          <p:nvPr/>
        </p:nvSpPr>
        <p:spPr>
          <a:xfrm flipH="1">
            <a:off x="1214414"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16</a:t>
            </a:r>
            <a:endParaRPr lang="fa-IR" sz="1200" b="1" dirty="0">
              <a:effectLst>
                <a:glow rad="63500">
                  <a:schemeClr val="accent3">
                    <a:satMod val="175000"/>
                    <a:alpha val="40000"/>
                  </a:schemeClr>
                </a:glow>
              </a:effectLst>
              <a:cs typeface="B Mitra" pitchFamily="2" charset="-78"/>
            </a:endParaRPr>
          </a:p>
        </p:txBody>
      </p:sp>
      <p:sp>
        <p:nvSpPr>
          <p:cNvPr id="24" name="Rounded Rectangle 23">
            <a:hlinkClick r:id="rId24" action="ppaction://hlinksldjump">
              <a:snd r:embed="rId5" name="thbad.wav"/>
            </a:hlinkClick>
            <a:hlinkHover r:id="" action="ppaction://noaction">
              <a:snd r:embed="rId6" name="0.wav"/>
            </a:hlinkHover>
          </p:cNvPr>
          <p:cNvSpPr/>
          <p:nvPr/>
        </p:nvSpPr>
        <p:spPr>
          <a:xfrm flipH="1">
            <a:off x="1714480"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15</a:t>
            </a:r>
            <a:endParaRPr lang="fa-IR" sz="1200" b="1" dirty="0">
              <a:effectLst>
                <a:glow rad="63500">
                  <a:schemeClr val="accent3">
                    <a:satMod val="175000"/>
                    <a:alpha val="40000"/>
                  </a:schemeClr>
                </a:glow>
              </a:effectLst>
              <a:cs typeface="B Mitra" pitchFamily="2" charset="-78"/>
            </a:endParaRPr>
          </a:p>
        </p:txBody>
      </p:sp>
      <p:sp>
        <p:nvSpPr>
          <p:cNvPr id="25" name="Rounded Rectangle 24">
            <a:hlinkClick r:id="rId25" action="ppaction://hlinksldjump">
              <a:snd r:embed="rId5" name="thbad.wav"/>
            </a:hlinkClick>
            <a:hlinkHover r:id="" action="ppaction://noaction">
              <a:snd r:embed="rId6" name="0.wav"/>
            </a:hlinkHover>
          </p:cNvPr>
          <p:cNvSpPr/>
          <p:nvPr/>
        </p:nvSpPr>
        <p:spPr>
          <a:xfrm flipH="1">
            <a:off x="2181918"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7" name="Rounded Rectangle 26">
            <a:hlinkClick r:id="rId26" action="ppaction://hlinksldjump">
              <a:snd r:embed="rId5" name="thbad.wav"/>
            </a:hlinkClick>
            <a:hlinkHover r:id="" action="ppaction://noaction">
              <a:snd r:embed="rId6" name="0.wav"/>
            </a:hlinkHover>
          </p:cNvPr>
          <p:cNvSpPr/>
          <p:nvPr/>
        </p:nvSpPr>
        <p:spPr>
          <a:xfrm flipH="1">
            <a:off x="2643174"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1000" fill="hold"/>
                                        <p:tgtEl>
                                          <p:spTgt spid="20"/>
                                        </p:tgtEl>
                                        <p:attrNameLst>
                                          <p:attrName>ppt_x</p:attrName>
                                        </p:attrNameLst>
                                      </p:cBhvr>
                                      <p:tavLst>
                                        <p:tav tm="0">
                                          <p:val>
                                            <p:strVal val="0-#ppt_w/2"/>
                                          </p:val>
                                        </p:tav>
                                        <p:tav tm="100000">
                                          <p:val>
                                            <p:strVal val="#ppt_x"/>
                                          </p:val>
                                        </p:tav>
                                      </p:tavLst>
                                    </p:anim>
                                    <p:anim calcmode="lin" valueType="num">
                                      <p:cBhvr additive="base">
                                        <p:cTn id="77" dur="1000" fill="hold"/>
                                        <p:tgtEl>
                                          <p:spTgt spid="20"/>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2"/>
                                        </p:tgtEl>
                                        <p:attrNameLst>
                                          <p:attrName>style.visibility</p:attrName>
                                        </p:attrNameLst>
                                      </p:cBhvr>
                                      <p:to>
                                        <p:strVal val="visible"/>
                                      </p:to>
                                    </p:set>
                                    <p:anim calcmode="lin" valueType="num">
                                      <p:cBhvr additive="base">
                                        <p:cTn id="80" dur="1000" fill="hold"/>
                                        <p:tgtEl>
                                          <p:spTgt spid="22"/>
                                        </p:tgtEl>
                                        <p:attrNameLst>
                                          <p:attrName>ppt_x</p:attrName>
                                        </p:attrNameLst>
                                      </p:cBhvr>
                                      <p:tavLst>
                                        <p:tav tm="0">
                                          <p:val>
                                            <p:strVal val="0-#ppt_w/2"/>
                                          </p:val>
                                        </p:tav>
                                        <p:tav tm="100000">
                                          <p:val>
                                            <p:strVal val="#ppt_x"/>
                                          </p:val>
                                        </p:tav>
                                      </p:tavLst>
                                    </p:anim>
                                    <p:anim calcmode="lin" valueType="num">
                                      <p:cBhvr additive="base">
                                        <p:cTn id="81" dur="1000" fill="hold"/>
                                        <p:tgtEl>
                                          <p:spTgt spid="22"/>
                                        </p:tgtEl>
                                        <p:attrNameLst>
                                          <p:attrName>ppt_y</p:attrName>
                                        </p:attrNameLst>
                                      </p:cBhvr>
                                      <p:tavLst>
                                        <p:tav tm="0">
                                          <p:val>
                                            <p:strVal val="#ppt_y"/>
                                          </p:val>
                                        </p:tav>
                                        <p:tav tm="100000">
                                          <p:val>
                                            <p:strVal val="#ppt_y"/>
                                          </p:val>
                                        </p:tav>
                                      </p:tavLst>
                                    </p:anim>
                                  </p:childTnLst>
                                </p:cTn>
                              </p:par>
                              <p:par>
                                <p:cTn id="82" presetID="7" presetClass="entr" presetSubtype="8"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 calcmode="lin" valueType="num">
                                      <p:cBhvr additive="base">
                                        <p:cTn id="84" dur="1000" fill="hold"/>
                                        <p:tgtEl>
                                          <p:spTgt spid="23"/>
                                        </p:tgtEl>
                                        <p:attrNameLst>
                                          <p:attrName>ppt_x</p:attrName>
                                        </p:attrNameLst>
                                      </p:cBhvr>
                                      <p:tavLst>
                                        <p:tav tm="0">
                                          <p:val>
                                            <p:strVal val="0-#ppt_w/2"/>
                                          </p:val>
                                        </p:tav>
                                        <p:tav tm="100000">
                                          <p:val>
                                            <p:strVal val="#ppt_x"/>
                                          </p:val>
                                        </p:tav>
                                      </p:tavLst>
                                    </p:anim>
                                    <p:anim calcmode="lin" valueType="num">
                                      <p:cBhvr additive="base">
                                        <p:cTn id="85" dur="1000" fill="hold"/>
                                        <p:tgtEl>
                                          <p:spTgt spid="23"/>
                                        </p:tgtEl>
                                        <p:attrNameLst>
                                          <p:attrName>ppt_y</p:attrName>
                                        </p:attrNameLst>
                                      </p:cBhvr>
                                      <p:tavLst>
                                        <p:tav tm="0">
                                          <p:val>
                                            <p:strVal val="#ppt_y"/>
                                          </p:val>
                                        </p:tav>
                                        <p:tav tm="100000">
                                          <p:val>
                                            <p:strVal val="#ppt_y"/>
                                          </p:val>
                                        </p:tav>
                                      </p:tavLst>
                                    </p:anim>
                                  </p:childTnLst>
                                </p:cTn>
                              </p:par>
                              <p:par>
                                <p:cTn id="86" presetID="7" presetClass="entr" presetSubtype="8" fill="hold" grpId="0" nodeType="withEffect">
                                  <p:stCondLst>
                                    <p:cond delay="0"/>
                                  </p:stCondLst>
                                  <p:childTnLst>
                                    <p:set>
                                      <p:cBhvr>
                                        <p:cTn id="87" dur="1" fill="hold">
                                          <p:stCondLst>
                                            <p:cond delay="0"/>
                                          </p:stCondLst>
                                        </p:cTn>
                                        <p:tgtEl>
                                          <p:spTgt spid="24"/>
                                        </p:tgtEl>
                                        <p:attrNameLst>
                                          <p:attrName>style.visibility</p:attrName>
                                        </p:attrNameLst>
                                      </p:cBhvr>
                                      <p:to>
                                        <p:strVal val="visible"/>
                                      </p:to>
                                    </p:set>
                                    <p:anim calcmode="lin" valueType="num">
                                      <p:cBhvr additive="base">
                                        <p:cTn id="88" dur="1000" fill="hold"/>
                                        <p:tgtEl>
                                          <p:spTgt spid="24"/>
                                        </p:tgtEl>
                                        <p:attrNameLst>
                                          <p:attrName>ppt_x</p:attrName>
                                        </p:attrNameLst>
                                      </p:cBhvr>
                                      <p:tavLst>
                                        <p:tav tm="0">
                                          <p:val>
                                            <p:strVal val="0-#ppt_w/2"/>
                                          </p:val>
                                        </p:tav>
                                        <p:tav tm="100000">
                                          <p:val>
                                            <p:strVal val="#ppt_x"/>
                                          </p:val>
                                        </p:tav>
                                      </p:tavLst>
                                    </p:anim>
                                    <p:anim calcmode="lin" valueType="num">
                                      <p:cBhvr additive="base">
                                        <p:cTn id="89" dur="1000" fill="hold"/>
                                        <p:tgtEl>
                                          <p:spTgt spid="24"/>
                                        </p:tgtEl>
                                        <p:attrNameLst>
                                          <p:attrName>ppt_y</p:attrName>
                                        </p:attrNameLst>
                                      </p:cBhvr>
                                      <p:tavLst>
                                        <p:tav tm="0">
                                          <p:val>
                                            <p:strVal val="#ppt_y"/>
                                          </p:val>
                                        </p:tav>
                                        <p:tav tm="100000">
                                          <p:val>
                                            <p:strVal val="#ppt_y"/>
                                          </p:val>
                                        </p:tav>
                                      </p:tavLst>
                                    </p:anim>
                                  </p:childTnLst>
                                </p:cTn>
                              </p:par>
                              <p:par>
                                <p:cTn id="90" presetID="7" presetClass="entr" presetSubtype="8" fill="hold" grpId="0" nodeType="withEffect">
                                  <p:stCondLst>
                                    <p:cond delay="0"/>
                                  </p:stCondLst>
                                  <p:childTnLst>
                                    <p:set>
                                      <p:cBhvr>
                                        <p:cTn id="91" dur="1" fill="hold">
                                          <p:stCondLst>
                                            <p:cond delay="0"/>
                                          </p:stCondLst>
                                        </p:cTn>
                                        <p:tgtEl>
                                          <p:spTgt spid="25"/>
                                        </p:tgtEl>
                                        <p:attrNameLst>
                                          <p:attrName>style.visibility</p:attrName>
                                        </p:attrNameLst>
                                      </p:cBhvr>
                                      <p:to>
                                        <p:strVal val="visible"/>
                                      </p:to>
                                    </p:set>
                                    <p:anim calcmode="lin" valueType="num">
                                      <p:cBhvr additive="base">
                                        <p:cTn id="92" dur="1000" fill="hold"/>
                                        <p:tgtEl>
                                          <p:spTgt spid="25"/>
                                        </p:tgtEl>
                                        <p:attrNameLst>
                                          <p:attrName>ppt_x</p:attrName>
                                        </p:attrNameLst>
                                      </p:cBhvr>
                                      <p:tavLst>
                                        <p:tav tm="0">
                                          <p:val>
                                            <p:strVal val="0-#ppt_w/2"/>
                                          </p:val>
                                        </p:tav>
                                        <p:tav tm="100000">
                                          <p:val>
                                            <p:strVal val="#ppt_x"/>
                                          </p:val>
                                        </p:tav>
                                      </p:tavLst>
                                    </p:anim>
                                    <p:anim calcmode="lin" valueType="num">
                                      <p:cBhvr additive="base">
                                        <p:cTn id="93" dur="1000" fill="hold"/>
                                        <p:tgtEl>
                                          <p:spTgt spid="25"/>
                                        </p:tgtEl>
                                        <p:attrNameLst>
                                          <p:attrName>ppt_y</p:attrName>
                                        </p:attrNameLst>
                                      </p:cBhvr>
                                      <p:tavLst>
                                        <p:tav tm="0">
                                          <p:val>
                                            <p:strVal val="#ppt_y"/>
                                          </p:val>
                                        </p:tav>
                                        <p:tav tm="100000">
                                          <p:val>
                                            <p:strVal val="#ppt_y"/>
                                          </p:val>
                                        </p:tav>
                                      </p:tavLst>
                                    </p:anim>
                                  </p:childTnLst>
                                </p:cTn>
                              </p:par>
                              <p:par>
                                <p:cTn id="94" presetID="7" presetClass="entr" presetSubtype="8" fill="hold" grpId="0" nodeType="with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additive="base">
                                        <p:cTn id="96" dur="1000" fill="hold"/>
                                        <p:tgtEl>
                                          <p:spTgt spid="27"/>
                                        </p:tgtEl>
                                        <p:attrNameLst>
                                          <p:attrName>ppt_x</p:attrName>
                                        </p:attrNameLst>
                                      </p:cBhvr>
                                      <p:tavLst>
                                        <p:tav tm="0">
                                          <p:val>
                                            <p:strVal val="0-#ppt_w/2"/>
                                          </p:val>
                                        </p:tav>
                                        <p:tav tm="100000">
                                          <p:val>
                                            <p:strVal val="#ppt_x"/>
                                          </p:val>
                                        </p:tav>
                                      </p:tavLst>
                                    </p:anim>
                                    <p:anim calcmode="lin" valueType="num">
                                      <p:cBhvr additive="base">
                                        <p:cTn id="97" dur="1000" fill="hold"/>
                                        <p:tgtEl>
                                          <p:spTgt spid="27"/>
                                        </p:tgtEl>
                                        <p:attrNameLst>
                                          <p:attrName>ppt_y</p:attrName>
                                        </p:attrNameLst>
                                      </p:cBhvr>
                                      <p:tavLst>
                                        <p:tav tm="0">
                                          <p:val>
                                            <p:strVal val="#ppt_y"/>
                                          </p:val>
                                        </p:tav>
                                        <p:tav tm="100000">
                                          <p:val>
                                            <p:strVal val="#ppt_y"/>
                                          </p:val>
                                        </p:tav>
                                      </p:tavLst>
                                    </p:anim>
                                  </p:childTnLst>
                                </p:cTn>
                              </p:par>
                            </p:childTnLst>
                          </p:cTn>
                        </p:par>
                        <p:par>
                          <p:cTn id="98" fill="hold">
                            <p:stCondLst>
                              <p:cond delay="2000"/>
                            </p:stCondLst>
                            <p:childTnLst>
                              <p:par>
                                <p:cTn id="99" presetID="10" presetClass="entr" presetSubtype="0" fill="hold" nodeType="afterEffect">
                                  <p:stCondLst>
                                    <p:cond delay="0"/>
                                  </p:stCondLst>
                                  <p:childTnLst>
                                    <p:set>
                                      <p:cBhvr>
                                        <p:cTn id="100" dur="1" fill="hold">
                                          <p:stCondLst>
                                            <p:cond delay="0"/>
                                          </p:stCondLst>
                                        </p:cTn>
                                        <p:tgtEl>
                                          <p:spTgt spid="30"/>
                                        </p:tgtEl>
                                        <p:attrNameLst>
                                          <p:attrName>style.visibility</p:attrName>
                                        </p:attrNameLst>
                                      </p:cBhvr>
                                      <p:to>
                                        <p:strVal val="visible"/>
                                      </p:to>
                                    </p:set>
                                    <p:animEffect transition="in" filter="fade">
                                      <p:cBhvr>
                                        <p:cTn id="101"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P spid="23" grpId="0" animBg="1"/>
      <p:bldP spid="24" grpId="0" animBg="1"/>
      <p:bldP spid="25" grpId="0" animBg="1"/>
      <p:bldP spid="27"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endParaRPr lang="fa-IR" sz="2200" b="1" kern="1200" dirty="0" smtClean="0">
                        <a:solidFill>
                          <a:schemeClr val="tx1"/>
                        </a:solidFill>
                        <a:latin typeface="+mn-lt"/>
                        <a:ea typeface="+mn-ea"/>
                        <a:cs typeface="B Lotus" pitchFamily="2" charset="-78"/>
                      </a:endParaRPr>
                    </a:p>
                    <a:p>
                      <a:pPr algn="just" rtl="1">
                        <a:lnSpc>
                          <a:spcPct val="150000"/>
                        </a:lnSpc>
                      </a:pPr>
                      <a:r>
                        <a:rPr lang="ar-SA"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انواع پرسش و پاسخ:</a:t>
                      </a:r>
                      <a:endParaRPr lang="en-US" sz="22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2" algn="just" rtl="1">
                        <a:lnSpc>
                          <a:spcPct val="150000"/>
                        </a:lnSpc>
                      </a:pPr>
                      <a:r>
                        <a:rPr lang="fa-IR" sz="2200" b="1" kern="1200" dirty="0" smtClean="0">
                          <a:solidFill>
                            <a:schemeClr val="tx1"/>
                          </a:solidFill>
                          <a:latin typeface="+mn-lt"/>
                          <a:ea typeface="+mn-ea"/>
                          <a:cs typeface="B Lotus" pitchFamily="2" charset="-78"/>
                        </a:rPr>
                        <a:t>الف) پرسش از مخاطب و پاسخ از مربّی.</a:t>
                      </a:r>
                      <a:endParaRPr lang="en-US" sz="2200" b="1" kern="1200" dirty="0" smtClean="0">
                        <a:solidFill>
                          <a:schemeClr val="tx1"/>
                        </a:solidFill>
                        <a:latin typeface="+mn-lt"/>
                        <a:ea typeface="+mn-ea"/>
                        <a:cs typeface="B Lotus" pitchFamily="2" charset="-78"/>
                      </a:endParaRPr>
                    </a:p>
                    <a:p>
                      <a:pPr lvl="2" algn="just" rtl="1">
                        <a:lnSpc>
                          <a:spcPct val="150000"/>
                        </a:lnSpc>
                      </a:pPr>
                      <a:r>
                        <a:rPr lang="fa-IR" sz="2200" b="1" kern="1200" dirty="0" smtClean="0">
                          <a:solidFill>
                            <a:schemeClr val="tx1"/>
                          </a:solidFill>
                          <a:latin typeface="+mn-lt"/>
                          <a:ea typeface="+mn-ea"/>
                          <a:cs typeface="B Lotus" pitchFamily="2" charset="-78"/>
                        </a:rPr>
                        <a:t>ب) پرسش از مربّی، پاسخ از مخاطب.</a:t>
                      </a:r>
                      <a:endParaRPr lang="en-US" sz="2200" b="1" kern="1200" dirty="0" smtClean="0">
                        <a:solidFill>
                          <a:schemeClr val="tx1"/>
                        </a:solidFill>
                        <a:latin typeface="+mn-lt"/>
                        <a:ea typeface="+mn-ea"/>
                        <a:cs typeface="B Lotus" pitchFamily="2" charset="-78"/>
                      </a:endParaRPr>
                    </a:p>
                    <a:p>
                      <a:pPr lvl="2" algn="just" rtl="1">
                        <a:lnSpc>
                          <a:spcPct val="150000"/>
                        </a:lnSpc>
                      </a:pPr>
                      <a:r>
                        <a:rPr lang="fa-IR" sz="2200" b="1" kern="1200" dirty="0" smtClean="0">
                          <a:solidFill>
                            <a:schemeClr val="tx1"/>
                          </a:solidFill>
                          <a:latin typeface="+mn-lt"/>
                          <a:ea typeface="+mn-ea"/>
                          <a:cs typeface="B Lotus" pitchFamily="2" charset="-78"/>
                        </a:rPr>
                        <a:t>ج) پرسش و پاسخ از طرف مربّی.</a:t>
                      </a:r>
                      <a:endParaRPr lang="en-US" sz="2200" b="1" kern="1200" dirty="0" smtClean="0">
                        <a:solidFill>
                          <a:schemeClr val="tx1"/>
                        </a:solidFill>
                        <a:latin typeface="+mn-lt"/>
                        <a:ea typeface="+mn-ea"/>
                        <a:cs typeface="B Lotus" pitchFamily="2" charset="-78"/>
                      </a:endParaRPr>
                    </a:p>
                    <a:p>
                      <a:pPr lvl="2" algn="just" rtl="1">
                        <a:lnSpc>
                          <a:spcPct val="150000"/>
                        </a:lnSpc>
                      </a:pPr>
                      <a:r>
                        <a:rPr lang="fa-IR" sz="2200" b="1" kern="1200" dirty="0" smtClean="0">
                          <a:solidFill>
                            <a:schemeClr val="tx1"/>
                          </a:solidFill>
                          <a:latin typeface="+mn-lt"/>
                          <a:ea typeface="+mn-ea"/>
                          <a:cs typeface="B Lotus" pitchFamily="2" charset="-78"/>
                        </a:rPr>
                        <a:t>د) پرسش و پاسخ از طرف مخاطب.</a:t>
                      </a:r>
                      <a:endParaRPr lang="en-US" sz="22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نهم / قالب پرسش و پاسخ</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453881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418162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82443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467240" y="214290"/>
            <a:ext cx="247504"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311005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752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39567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207167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71448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214414"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46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18</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46976"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17</a:t>
            </a:r>
            <a:endParaRPr lang="fa-IR" sz="1200" b="1" dirty="0">
              <a:effectLst>
                <a:glow rad="63500">
                  <a:schemeClr val="accent3">
                    <a:satMod val="175000"/>
                    <a:alpha val="40000"/>
                  </a:schemeClr>
                </a:glow>
              </a:effectLst>
              <a:cs typeface="B Mitra" pitchFamily="2" charset="-78"/>
            </a:endParaRPr>
          </a:p>
        </p:txBody>
      </p:sp>
      <p:sp>
        <p:nvSpPr>
          <p:cNvPr id="23" name="Rounded Rectangle 22">
            <a:hlinkClick r:id="rId23" action="ppaction://hlinksldjump">
              <a:snd r:embed="rId5" name="thbad.wav"/>
            </a:hlinkClick>
            <a:hlinkHover r:id="" action="ppaction://noaction">
              <a:snd r:embed="rId6" name="0.wav"/>
            </a:hlinkHover>
          </p:cNvPr>
          <p:cNvSpPr/>
          <p:nvPr/>
        </p:nvSpPr>
        <p:spPr>
          <a:xfrm flipH="1">
            <a:off x="1214414"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16</a:t>
            </a:r>
            <a:endParaRPr lang="fa-IR" sz="1200" b="1" dirty="0">
              <a:effectLst>
                <a:glow rad="63500">
                  <a:schemeClr val="accent3">
                    <a:satMod val="175000"/>
                    <a:alpha val="40000"/>
                  </a:schemeClr>
                </a:glow>
              </a:effectLst>
              <a:cs typeface="B Mitra" pitchFamily="2" charset="-78"/>
            </a:endParaRPr>
          </a:p>
        </p:txBody>
      </p:sp>
      <p:sp>
        <p:nvSpPr>
          <p:cNvPr id="24" name="Rounded Rectangle 23">
            <a:hlinkClick r:id="rId24" action="ppaction://hlinksldjump">
              <a:snd r:embed="rId5" name="thbad.wav"/>
            </a:hlinkClick>
            <a:hlinkHover r:id="" action="ppaction://noaction">
              <a:snd r:embed="rId6" name="0.wav"/>
            </a:hlinkHover>
          </p:cNvPr>
          <p:cNvSpPr/>
          <p:nvPr/>
        </p:nvSpPr>
        <p:spPr>
          <a:xfrm flipH="1">
            <a:off x="1714480"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15</a:t>
            </a:r>
            <a:endParaRPr lang="fa-IR" sz="1200" b="1" dirty="0">
              <a:effectLst>
                <a:glow rad="63500">
                  <a:schemeClr val="accent3">
                    <a:satMod val="175000"/>
                    <a:alpha val="40000"/>
                  </a:schemeClr>
                </a:glow>
              </a:effectLst>
              <a:cs typeface="B Mitra" pitchFamily="2" charset="-78"/>
            </a:endParaRPr>
          </a:p>
        </p:txBody>
      </p:sp>
      <p:sp>
        <p:nvSpPr>
          <p:cNvPr id="25" name="Rounded Rectangle 24">
            <a:hlinkClick r:id="rId25" action="ppaction://hlinksldjump">
              <a:snd r:embed="rId5" name="thbad.wav"/>
            </a:hlinkClick>
            <a:hlinkHover r:id="" action="ppaction://noaction">
              <a:snd r:embed="rId6" name="0.wav"/>
            </a:hlinkHover>
          </p:cNvPr>
          <p:cNvSpPr/>
          <p:nvPr/>
        </p:nvSpPr>
        <p:spPr>
          <a:xfrm flipH="1">
            <a:off x="2181918"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7" name="Rounded Rectangle 26">
            <a:hlinkClick r:id="rId26" action="ppaction://hlinksldjump">
              <a:snd r:embed="rId5" name="thbad.wav"/>
            </a:hlinkClick>
            <a:hlinkHover r:id="" action="ppaction://noaction">
              <a:snd r:embed="rId6" name="0.wav"/>
            </a:hlinkHover>
          </p:cNvPr>
          <p:cNvSpPr/>
          <p:nvPr/>
        </p:nvSpPr>
        <p:spPr>
          <a:xfrm flipH="1">
            <a:off x="2643174"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1000" fill="hold"/>
                                        <p:tgtEl>
                                          <p:spTgt spid="20"/>
                                        </p:tgtEl>
                                        <p:attrNameLst>
                                          <p:attrName>ppt_x</p:attrName>
                                        </p:attrNameLst>
                                      </p:cBhvr>
                                      <p:tavLst>
                                        <p:tav tm="0">
                                          <p:val>
                                            <p:strVal val="0-#ppt_w/2"/>
                                          </p:val>
                                        </p:tav>
                                        <p:tav tm="100000">
                                          <p:val>
                                            <p:strVal val="#ppt_x"/>
                                          </p:val>
                                        </p:tav>
                                      </p:tavLst>
                                    </p:anim>
                                    <p:anim calcmode="lin" valueType="num">
                                      <p:cBhvr additive="base">
                                        <p:cTn id="77" dur="1000" fill="hold"/>
                                        <p:tgtEl>
                                          <p:spTgt spid="20"/>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2"/>
                                        </p:tgtEl>
                                        <p:attrNameLst>
                                          <p:attrName>style.visibility</p:attrName>
                                        </p:attrNameLst>
                                      </p:cBhvr>
                                      <p:to>
                                        <p:strVal val="visible"/>
                                      </p:to>
                                    </p:set>
                                    <p:anim calcmode="lin" valueType="num">
                                      <p:cBhvr additive="base">
                                        <p:cTn id="80" dur="1000" fill="hold"/>
                                        <p:tgtEl>
                                          <p:spTgt spid="22"/>
                                        </p:tgtEl>
                                        <p:attrNameLst>
                                          <p:attrName>ppt_x</p:attrName>
                                        </p:attrNameLst>
                                      </p:cBhvr>
                                      <p:tavLst>
                                        <p:tav tm="0">
                                          <p:val>
                                            <p:strVal val="0-#ppt_w/2"/>
                                          </p:val>
                                        </p:tav>
                                        <p:tav tm="100000">
                                          <p:val>
                                            <p:strVal val="#ppt_x"/>
                                          </p:val>
                                        </p:tav>
                                      </p:tavLst>
                                    </p:anim>
                                    <p:anim calcmode="lin" valueType="num">
                                      <p:cBhvr additive="base">
                                        <p:cTn id="81" dur="1000" fill="hold"/>
                                        <p:tgtEl>
                                          <p:spTgt spid="22"/>
                                        </p:tgtEl>
                                        <p:attrNameLst>
                                          <p:attrName>ppt_y</p:attrName>
                                        </p:attrNameLst>
                                      </p:cBhvr>
                                      <p:tavLst>
                                        <p:tav tm="0">
                                          <p:val>
                                            <p:strVal val="#ppt_y"/>
                                          </p:val>
                                        </p:tav>
                                        <p:tav tm="100000">
                                          <p:val>
                                            <p:strVal val="#ppt_y"/>
                                          </p:val>
                                        </p:tav>
                                      </p:tavLst>
                                    </p:anim>
                                  </p:childTnLst>
                                </p:cTn>
                              </p:par>
                              <p:par>
                                <p:cTn id="82" presetID="7" presetClass="entr" presetSubtype="8"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 calcmode="lin" valueType="num">
                                      <p:cBhvr additive="base">
                                        <p:cTn id="84" dur="1000" fill="hold"/>
                                        <p:tgtEl>
                                          <p:spTgt spid="23"/>
                                        </p:tgtEl>
                                        <p:attrNameLst>
                                          <p:attrName>ppt_x</p:attrName>
                                        </p:attrNameLst>
                                      </p:cBhvr>
                                      <p:tavLst>
                                        <p:tav tm="0">
                                          <p:val>
                                            <p:strVal val="0-#ppt_w/2"/>
                                          </p:val>
                                        </p:tav>
                                        <p:tav tm="100000">
                                          <p:val>
                                            <p:strVal val="#ppt_x"/>
                                          </p:val>
                                        </p:tav>
                                      </p:tavLst>
                                    </p:anim>
                                    <p:anim calcmode="lin" valueType="num">
                                      <p:cBhvr additive="base">
                                        <p:cTn id="85" dur="1000" fill="hold"/>
                                        <p:tgtEl>
                                          <p:spTgt spid="23"/>
                                        </p:tgtEl>
                                        <p:attrNameLst>
                                          <p:attrName>ppt_y</p:attrName>
                                        </p:attrNameLst>
                                      </p:cBhvr>
                                      <p:tavLst>
                                        <p:tav tm="0">
                                          <p:val>
                                            <p:strVal val="#ppt_y"/>
                                          </p:val>
                                        </p:tav>
                                        <p:tav tm="100000">
                                          <p:val>
                                            <p:strVal val="#ppt_y"/>
                                          </p:val>
                                        </p:tav>
                                      </p:tavLst>
                                    </p:anim>
                                  </p:childTnLst>
                                </p:cTn>
                              </p:par>
                              <p:par>
                                <p:cTn id="86" presetID="7" presetClass="entr" presetSubtype="8" fill="hold" grpId="0" nodeType="withEffect">
                                  <p:stCondLst>
                                    <p:cond delay="0"/>
                                  </p:stCondLst>
                                  <p:childTnLst>
                                    <p:set>
                                      <p:cBhvr>
                                        <p:cTn id="87" dur="1" fill="hold">
                                          <p:stCondLst>
                                            <p:cond delay="0"/>
                                          </p:stCondLst>
                                        </p:cTn>
                                        <p:tgtEl>
                                          <p:spTgt spid="24"/>
                                        </p:tgtEl>
                                        <p:attrNameLst>
                                          <p:attrName>style.visibility</p:attrName>
                                        </p:attrNameLst>
                                      </p:cBhvr>
                                      <p:to>
                                        <p:strVal val="visible"/>
                                      </p:to>
                                    </p:set>
                                    <p:anim calcmode="lin" valueType="num">
                                      <p:cBhvr additive="base">
                                        <p:cTn id="88" dur="1000" fill="hold"/>
                                        <p:tgtEl>
                                          <p:spTgt spid="24"/>
                                        </p:tgtEl>
                                        <p:attrNameLst>
                                          <p:attrName>ppt_x</p:attrName>
                                        </p:attrNameLst>
                                      </p:cBhvr>
                                      <p:tavLst>
                                        <p:tav tm="0">
                                          <p:val>
                                            <p:strVal val="0-#ppt_w/2"/>
                                          </p:val>
                                        </p:tav>
                                        <p:tav tm="100000">
                                          <p:val>
                                            <p:strVal val="#ppt_x"/>
                                          </p:val>
                                        </p:tav>
                                      </p:tavLst>
                                    </p:anim>
                                    <p:anim calcmode="lin" valueType="num">
                                      <p:cBhvr additive="base">
                                        <p:cTn id="89" dur="1000" fill="hold"/>
                                        <p:tgtEl>
                                          <p:spTgt spid="24"/>
                                        </p:tgtEl>
                                        <p:attrNameLst>
                                          <p:attrName>ppt_y</p:attrName>
                                        </p:attrNameLst>
                                      </p:cBhvr>
                                      <p:tavLst>
                                        <p:tav tm="0">
                                          <p:val>
                                            <p:strVal val="#ppt_y"/>
                                          </p:val>
                                        </p:tav>
                                        <p:tav tm="100000">
                                          <p:val>
                                            <p:strVal val="#ppt_y"/>
                                          </p:val>
                                        </p:tav>
                                      </p:tavLst>
                                    </p:anim>
                                  </p:childTnLst>
                                </p:cTn>
                              </p:par>
                              <p:par>
                                <p:cTn id="90" presetID="7" presetClass="entr" presetSubtype="8" fill="hold" grpId="0" nodeType="withEffect">
                                  <p:stCondLst>
                                    <p:cond delay="0"/>
                                  </p:stCondLst>
                                  <p:childTnLst>
                                    <p:set>
                                      <p:cBhvr>
                                        <p:cTn id="91" dur="1" fill="hold">
                                          <p:stCondLst>
                                            <p:cond delay="0"/>
                                          </p:stCondLst>
                                        </p:cTn>
                                        <p:tgtEl>
                                          <p:spTgt spid="25"/>
                                        </p:tgtEl>
                                        <p:attrNameLst>
                                          <p:attrName>style.visibility</p:attrName>
                                        </p:attrNameLst>
                                      </p:cBhvr>
                                      <p:to>
                                        <p:strVal val="visible"/>
                                      </p:to>
                                    </p:set>
                                    <p:anim calcmode="lin" valueType="num">
                                      <p:cBhvr additive="base">
                                        <p:cTn id="92" dur="1000" fill="hold"/>
                                        <p:tgtEl>
                                          <p:spTgt spid="25"/>
                                        </p:tgtEl>
                                        <p:attrNameLst>
                                          <p:attrName>ppt_x</p:attrName>
                                        </p:attrNameLst>
                                      </p:cBhvr>
                                      <p:tavLst>
                                        <p:tav tm="0">
                                          <p:val>
                                            <p:strVal val="0-#ppt_w/2"/>
                                          </p:val>
                                        </p:tav>
                                        <p:tav tm="100000">
                                          <p:val>
                                            <p:strVal val="#ppt_x"/>
                                          </p:val>
                                        </p:tav>
                                      </p:tavLst>
                                    </p:anim>
                                    <p:anim calcmode="lin" valueType="num">
                                      <p:cBhvr additive="base">
                                        <p:cTn id="93" dur="1000" fill="hold"/>
                                        <p:tgtEl>
                                          <p:spTgt spid="25"/>
                                        </p:tgtEl>
                                        <p:attrNameLst>
                                          <p:attrName>ppt_y</p:attrName>
                                        </p:attrNameLst>
                                      </p:cBhvr>
                                      <p:tavLst>
                                        <p:tav tm="0">
                                          <p:val>
                                            <p:strVal val="#ppt_y"/>
                                          </p:val>
                                        </p:tav>
                                        <p:tav tm="100000">
                                          <p:val>
                                            <p:strVal val="#ppt_y"/>
                                          </p:val>
                                        </p:tav>
                                      </p:tavLst>
                                    </p:anim>
                                  </p:childTnLst>
                                </p:cTn>
                              </p:par>
                              <p:par>
                                <p:cTn id="94" presetID="7" presetClass="entr" presetSubtype="8" fill="hold" grpId="0" nodeType="with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additive="base">
                                        <p:cTn id="96" dur="1000" fill="hold"/>
                                        <p:tgtEl>
                                          <p:spTgt spid="27"/>
                                        </p:tgtEl>
                                        <p:attrNameLst>
                                          <p:attrName>ppt_x</p:attrName>
                                        </p:attrNameLst>
                                      </p:cBhvr>
                                      <p:tavLst>
                                        <p:tav tm="0">
                                          <p:val>
                                            <p:strVal val="0-#ppt_w/2"/>
                                          </p:val>
                                        </p:tav>
                                        <p:tav tm="100000">
                                          <p:val>
                                            <p:strVal val="#ppt_x"/>
                                          </p:val>
                                        </p:tav>
                                      </p:tavLst>
                                    </p:anim>
                                    <p:anim calcmode="lin" valueType="num">
                                      <p:cBhvr additive="base">
                                        <p:cTn id="97" dur="1000" fill="hold"/>
                                        <p:tgtEl>
                                          <p:spTgt spid="27"/>
                                        </p:tgtEl>
                                        <p:attrNameLst>
                                          <p:attrName>ppt_y</p:attrName>
                                        </p:attrNameLst>
                                      </p:cBhvr>
                                      <p:tavLst>
                                        <p:tav tm="0">
                                          <p:val>
                                            <p:strVal val="#ppt_y"/>
                                          </p:val>
                                        </p:tav>
                                        <p:tav tm="100000">
                                          <p:val>
                                            <p:strVal val="#ppt_y"/>
                                          </p:val>
                                        </p:tav>
                                      </p:tavLst>
                                    </p:anim>
                                  </p:childTnLst>
                                </p:cTn>
                              </p:par>
                            </p:childTnLst>
                          </p:cTn>
                        </p:par>
                        <p:par>
                          <p:cTn id="98" fill="hold">
                            <p:stCondLst>
                              <p:cond delay="2000"/>
                            </p:stCondLst>
                            <p:childTnLst>
                              <p:par>
                                <p:cTn id="99" presetID="10" presetClass="entr" presetSubtype="0" fill="hold" nodeType="afterEffect">
                                  <p:stCondLst>
                                    <p:cond delay="0"/>
                                  </p:stCondLst>
                                  <p:childTnLst>
                                    <p:set>
                                      <p:cBhvr>
                                        <p:cTn id="100" dur="1" fill="hold">
                                          <p:stCondLst>
                                            <p:cond delay="0"/>
                                          </p:stCondLst>
                                        </p:cTn>
                                        <p:tgtEl>
                                          <p:spTgt spid="30"/>
                                        </p:tgtEl>
                                        <p:attrNameLst>
                                          <p:attrName>style.visibility</p:attrName>
                                        </p:attrNameLst>
                                      </p:cBhvr>
                                      <p:to>
                                        <p:strVal val="visible"/>
                                      </p:to>
                                    </p:set>
                                    <p:animEffect transition="in" filter="fade">
                                      <p:cBhvr>
                                        <p:cTn id="101"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P spid="23" grpId="0" animBg="1"/>
      <p:bldP spid="24" grpId="0" animBg="1"/>
      <p:bldP spid="25" grpId="0" animBg="1"/>
      <p:bldP spid="27" grpId="0" animBg="1"/>
    </p:bldLst>
  </p:timing>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algn="just" rtl="1">
                        <a:lnSpc>
                          <a:spcPct val="150000"/>
                        </a:lnSpc>
                      </a:pPr>
                      <a:endParaRPr lang="fa-IR" sz="2000" b="1" kern="1200" dirty="0" smtClean="0">
                        <a:solidFill>
                          <a:schemeClr val="tx1"/>
                        </a:solidFill>
                        <a:latin typeface="+mn-lt"/>
                        <a:ea typeface="+mn-ea"/>
                        <a:cs typeface="B Lotus" pitchFamily="2" charset="-78"/>
                      </a:endParaRPr>
                    </a:p>
                    <a:p>
                      <a:pPr algn="just"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الف) پرسش از مخاطب، پاسخ از</a:t>
                      </a:r>
                      <a:r>
                        <a:rPr lang="fa-IR"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 مربّی</a:t>
                      </a: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algn="just" rtl="1">
                        <a:lnSpc>
                          <a:spcPct val="150000"/>
                        </a:lnSpc>
                      </a:pPr>
                      <a:r>
                        <a:rPr lang="ar-SA"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نکته‏های اجرایی</a:t>
                      </a:r>
                      <a:endParaRPr lang="en-US" sz="20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1.در ارائه‏ی جواب، اخلاق اسلامي‌را رعايت كنيم و از آفاتي كه ما را تهديد مي‌كند، از قبيل عجب،غرور،تكبّر،زير بار نرفتن و... دوري كنيم.</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2.بايد بر جواب سؤال مورد نظر تسلّط داشته باشيم تا بتوانيم به آن سؤال جواب دهيم.كسي كه جلسه‏ی پرسش و پاسخ مي‌گذارد، حتماً بايد به مباني ديني، تسلّط داشته باشد تا بتواند از عهده‏ی پرسش‌هاي مخاطبان برآيد.</a:t>
                      </a:r>
                      <a:endParaRPr lang="en-US" sz="2000" b="1" kern="1200" dirty="0" smtClean="0">
                        <a:solidFill>
                          <a:schemeClr val="tx1"/>
                        </a:solidFill>
                        <a:latin typeface="+mn-lt"/>
                        <a:ea typeface="+mn-ea"/>
                        <a:cs typeface="B Lotus" pitchFamily="2" charset="-78"/>
                      </a:endParaRPr>
                    </a:p>
                    <a:p>
                      <a:pPr lvl="1" algn="just" rtl="1">
                        <a:lnSpc>
                          <a:spcPct val="150000"/>
                        </a:lnSpc>
                      </a:pPr>
                      <a:r>
                        <a:rPr lang="fa-IR" sz="2000" b="1" kern="1200" dirty="0" smtClean="0">
                          <a:solidFill>
                            <a:schemeClr val="tx1"/>
                          </a:solidFill>
                          <a:latin typeface="+mn-lt"/>
                          <a:ea typeface="+mn-ea"/>
                          <a:cs typeface="B Lotus" pitchFamily="2" charset="-78"/>
                        </a:rPr>
                        <a:t>3.شبهات و سؤالاتی را که احتمالاً پیش می‏آید، از قبل پيش‏بینی و براي آن‏ها جواب مناسب آماده كنيم</a:t>
                      </a:r>
                      <a:endParaRPr lang="en-US" sz="2000" b="1" kern="1200" dirty="0" smtClean="0">
                        <a:solidFill>
                          <a:schemeClr val="tx1"/>
                        </a:solidFill>
                        <a:latin typeface="+mn-lt"/>
                        <a:ea typeface="+mn-ea"/>
                        <a:cs typeface="B Lotus" pitchFamily="2" charset="-78"/>
                      </a:endParaRPr>
                    </a:p>
                    <a:p>
                      <a:pPr lvl="1" algn="just">
                        <a:lnSpc>
                          <a:spcPct val="150000"/>
                        </a:lnSpc>
                      </a:pPr>
                      <a:r>
                        <a:rPr lang="ar-SA" sz="2000" b="1" kern="1200" dirty="0" smtClean="0">
                          <a:solidFill>
                            <a:schemeClr val="tx1"/>
                          </a:solidFill>
                          <a:latin typeface="+mn-lt"/>
                          <a:ea typeface="+mn-ea"/>
                          <a:cs typeface="B Lotus" pitchFamily="2" charset="-78"/>
                        </a:rPr>
                        <a:t>4.به مباني، مقبولات و مشهودات نزد مخاطب، آشنايي كامل داشته باشيم و در پاسخ به سؤالات از آن‏ها استفاده‏ی مناسب كنيم.</a:t>
                      </a:r>
                      <a:endParaRPr lang="en-US" sz="20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نهم / قالب پرسش و پاسخ</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453881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418162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82443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46724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3110050" y="214290"/>
            <a:ext cx="247504"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75286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39567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207167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71448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214414"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46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18</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46976"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17</a:t>
            </a:r>
            <a:endParaRPr lang="fa-IR" sz="1200" b="1" dirty="0">
              <a:effectLst>
                <a:glow rad="63500">
                  <a:schemeClr val="accent3">
                    <a:satMod val="175000"/>
                    <a:alpha val="40000"/>
                  </a:schemeClr>
                </a:glow>
              </a:effectLst>
              <a:cs typeface="B Mitra" pitchFamily="2" charset="-78"/>
            </a:endParaRPr>
          </a:p>
        </p:txBody>
      </p:sp>
      <p:sp>
        <p:nvSpPr>
          <p:cNvPr id="23" name="Rounded Rectangle 22">
            <a:hlinkClick r:id="rId23" action="ppaction://hlinksldjump">
              <a:snd r:embed="rId5" name="thbad.wav"/>
            </a:hlinkClick>
            <a:hlinkHover r:id="" action="ppaction://noaction">
              <a:snd r:embed="rId6" name="0.wav"/>
            </a:hlinkHover>
          </p:cNvPr>
          <p:cNvSpPr/>
          <p:nvPr/>
        </p:nvSpPr>
        <p:spPr>
          <a:xfrm flipH="1">
            <a:off x="1214414"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16</a:t>
            </a:r>
            <a:endParaRPr lang="fa-IR" sz="1200" b="1" dirty="0">
              <a:effectLst>
                <a:glow rad="63500">
                  <a:schemeClr val="accent3">
                    <a:satMod val="175000"/>
                    <a:alpha val="40000"/>
                  </a:schemeClr>
                </a:glow>
              </a:effectLst>
              <a:cs typeface="B Mitra" pitchFamily="2" charset="-78"/>
            </a:endParaRPr>
          </a:p>
        </p:txBody>
      </p:sp>
      <p:sp>
        <p:nvSpPr>
          <p:cNvPr id="24" name="Rounded Rectangle 23">
            <a:hlinkClick r:id="rId24" action="ppaction://hlinksldjump">
              <a:snd r:embed="rId5" name="thbad.wav"/>
            </a:hlinkClick>
            <a:hlinkHover r:id="" action="ppaction://noaction">
              <a:snd r:embed="rId6" name="0.wav"/>
            </a:hlinkHover>
          </p:cNvPr>
          <p:cNvSpPr/>
          <p:nvPr/>
        </p:nvSpPr>
        <p:spPr>
          <a:xfrm flipH="1">
            <a:off x="1714480"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15</a:t>
            </a:r>
            <a:endParaRPr lang="fa-IR" sz="1200" b="1" dirty="0">
              <a:effectLst>
                <a:glow rad="63500">
                  <a:schemeClr val="accent3">
                    <a:satMod val="175000"/>
                    <a:alpha val="40000"/>
                  </a:schemeClr>
                </a:glow>
              </a:effectLst>
              <a:cs typeface="B Mitra" pitchFamily="2" charset="-78"/>
            </a:endParaRPr>
          </a:p>
        </p:txBody>
      </p:sp>
      <p:sp>
        <p:nvSpPr>
          <p:cNvPr id="25" name="Rounded Rectangle 24">
            <a:hlinkClick r:id="rId25" action="ppaction://hlinksldjump">
              <a:snd r:embed="rId5" name="thbad.wav"/>
            </a:hlinkClick>
            <a:hlinkHover r:id="" action="ppaction://noaction">
              <a:snd r:embed="rId6" name="0.wav"/>
            </a:hlinkHover>
          </p:cNvPr>
          <p:cNvSpPr/>
          <p:nvPr/>
        </p:nvSpPr>
        <p:spPr>
          <a:xfrm flipH="1">
            <a:off x="2181918"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7" name="Rounded Rectangle 26">
            <a:hlinkClick r:id="rId26" action="ppaction://hlinksldjump">
              <a:snd r:embed="rId5" name="thbad.wav"/>
            </a:hlinkClick>
            <a:hlinkHover r:id="" action="ppaction://noaction">
              <a:snd r:embed="rId6" name="0.wav"/>
            </a:hlinkHover>
          </p:cNvPr>
          <p:cNvSpPr/>
          <p:nvPr/>
        </p:nvSpPr>
        <p:spPr>
          <a:xfrm flipH="1">
            <a:off x="2643174"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8"/>
                                        </p:tgtEl>
                                        <p:attrNameLst>
                                          <p:attrName>style.visibility</p:attrName>
                                        </p:attrNameLst>
                                      </p:cBhvr>
                                      <p:to>
                                        <p:strVal val="visible"/>
                                      </p:to>
                                    </p:set>
                                    <p:anim calcmode="lin" valueType="num">
                                      <p:cBhvr additive="base">
                                        <p:cTn id="64" dur="1000" fill="hold"/>
                                        <p:tgtEl>
                                          <p:spTgt spid="18"/>
                                        </p:tgtEl>
                                        <p:attrNameLst>
                                          <p:attrName>ppt_x</p:attrName>
                                        </p:attrNameLst>
                                      </p:cBhvr>
                                      <p:tavLst>
                                        <p:tav tm="0">
                                          <p:val>
                                            <p:strVal val="0-#ppt_w/2"/>
                                          </p:val>
                                        </p:tav>
                                        <p:tav tm="100000">
                                          <p:val>
                                            <p:strVal val="#ppt_x"/>
                                          </p:val>
                                        </p:tav>
                                      </p:tavLst>
                                    </p:anim>
                                    <p:anim calcmode="lin" valueType="num">
                                      <p:cBhvr additive="base">
                                        <p:cTn id="65" dur="1000" fill="hold"/>
                                        <p:tgtEl>
                                          <p:spTgt spid="18"/>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9"/>
                                        </p:tgtEl>
                                        <p:attrNameLst>
                                          <p:attrName>style.visibility</p:attrName>
                                        </p:attrNameLst>
                                      </p:cBhvr>
                                      <p:to>
                                        <p:strVal val="visible"/>
                                      </p:to>
                                    </p:set>
                                    <p:anim calcmode="lin" valueType="num">
                                      <p:cBhvr additive="base">
                                        <p:cTn id="68" dur="1000" fill="hold"/>
                                        <p:tgtEl>
                                          <p:spTgt spid="19"/>
                                        </p:tgtEl>
                                        <p:attrNameLst>
                                          <p:attrName>ppt_x</p:attrName>
                                        </p:attrNameLst>
                                      </p:cBhvr>
                                      <p:tavLst>
                                        <p:tav tm="0">
                                          <p:val>
                                            <p:strVal val="0-#ppt_w/2"/>
                                          </p:val>
                                        </p:tav>
                                        <p:tav tm="100000">
                                          <p:val>
                                            <p:strVal val="#ppt_x"/>
                                          </p:val>
                                        </p:tav>
                                      </p:tavLst>
                                    </p:anim>
                                    <p:anim calcmode="lin" valueType="num">
                                      <p:cBhvr additive="base">
                                        <p:cTn id="69" dur="1000" fill="hold"/>
                                        <p:tgtEl>
                                          <p:spTgt spid="19"/>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1000" fill="hold"/>
                                        <p:tgtEl>
                                          <p:spTgt spid="20"/>
                                        </p:tgtEl>
                                        <p:attrNameLst>
                                          <p:attrName>ppt_x</p:attrName>
                                        </p:attrNameLst>
                                      </p:cBhvr>
                                      <p:tavLst>
                                        <p:tav tm="0">
                                          <p:val>
                                            <p:strVal val="0-#ppt_w/2"/>
                                          </p:val>
                                        </p:tav>
                                        <p:tav tm="100000">
                                          <p:val>
                                            <p:strVal val="#ppt_x"/>
                                          </p:val>
                                        </p:tav>
                                      </p:tavLst>
                                    </p:anim>
                                    <p:anim calcmode="lin" valueType="num">
                                      <p:cBhvr additive="base">
                                        <p:cTn id="73" dur="1000" fill="hold"/>
                                        <p:tgtEl>
                                          <p:spTgt spid="20"/>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2"/>
                                        </p:tgtEl>
                                        <p:attrNameLst>
                                          <p:attrName>style.visibility</p:attrName>
                                        </p:attrNameLst>
                                      </p:cBhvr>
                                      <p:to>
                                        <p:strVal val="visible"/>
                                      </p:to>
                                    </p:set>
                                    <p:anim calcmode="lin" valueType="num">
                                      <p:cBhvr additive="base">
                                        <p:cTn id="76" dur="1000" fill="hold"/>
                                        <p:tgtEl>
                                          <p:spTgt spid="22"/>
                                        </p:tgtEl>
                                        <p:attrNameLst>
                                          <p:attrName>ppt_x</p:attrName>
                                        </p:attrNameLst>
                                      </p:cBhvr>
                                      <p:tavLst>
                                        <p:tav tm="0">
                                          <p:val>
                                            <p:strVal val="0-#ppt_w/2"/>
                                          </p:val>
                                        </p:tav>
                                        <p:tav tm="100000">
                                          <p:val>
                                            <p:strVal val="#ppt_x"/>
                                          </p:val>
                                        </p:tav>
                                      </p:tavLst>
                                    </p:anim>
                                    <p:anim calcmode="lin" valueType="num">
                                      <p:cBhvr additive="base">
                                        <p:cTn id="77" dur="1000" fill="hold"/>
                                        <p:tgtEl>
                                          <p:spTgt spid="22"/>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3"/>
                                        </p:tgtEl>
                                        <p:attrNameLst>
                                          <p:attrName>style.visibility</p:attrName>
                                        </p:attrNameLst>
                                      </p:cBhvr>
                                      <p:to>
                                        <p:strVal val="visible"/>
                                      </p:to>
                                    </p:set>
                                    <p:anim calcmode="lin" valueType="num">
                                      <p:cBhvr additive="base">
                                        <p:cTn id="80" dur="1000" fill="hold"/>
                                        <p:tgtEl>
                                          <p:spTgt spid="23"/>
                                        </p:tgtEl>
                                        <p:attrNameLst>
                                          <p:attrName>ppt_x</p:attrName>
                                        </p:attrNameLst>
                                      </p:cBhvr>
                                      <p:tavLst>
                                        <p:tav tm="0">
                                          <p:val>
                                            <p:strVal val="0-#ppt_w/2"/>
                                          </p:val>
                                        </p:tav>
                                        <p:tav tm="100000">
                                          <p:val>
                                            <p:strVal val="#ppt_x"/>
                                          </p:val>
                                        </p:tav>
                                      </p:tavLst>
                                    </p:anim>
                                    <p:anim calcmode="lin" valueType="num">
                                      <p:cBhvr additive="base">
                                        <p:cTn id="81" dur="1000" fill="hold"/>
                                        <p:tgtEl>
                                          <p:spTgt spid="23"/>
                                        </p:tgtEl>
                                        <p:attrNameLst>
                                          <p:attrName>ppt_y</p:attrName>
                                        </p:attrNameLst>
                                      </p:cBhvr>
                                      <p:tavLst>
                                        <p:tav tm="0">
                                          <p:val>
                                            <p:strVal val="#ppt_y"/>
                                          </p:val>
                                        </p:tav>
                                        <p:tav tm="100000">
                                          <p:val>
                                            <p:strVal val="#ppt_y"/>
                                          </p:val>
                                        </p:tav>
                                      </p:tavLst>
                                    </p:anim>
                                  </p:childTnLst>
                                </p:cTn>
                              </p:par>
                              <p:par>
                                <p:cTn id="82" presetID="7" presetClass="entr" presetSubtype="8" fill="hold" grpId="0" nodeType="withEffect">
                                  <p:stCondLst>
                                    <p:cond delay="0"/>
                                  </p:stCondLst>
                                  <p:childTnLst>
                                    <p:set>
                                      <p:cBhvr>
                                        <p:cTn id="83" dur="1" fill="hold">
                                          <p:stCondLst>
                                            <p:cond delay="0"/>
                                          </p:stCondLst>
                                        </p:cTn>
                                        <p:tgtEl>
                                          <p:spTgt spid="24"/>
                                        </p:tgtEl>
                                        <p:attrNameLst>
                                          <p:attrName>style.visibility</p:attrName>
                                        </p:attrNameLst>
                                      </p:cBhvr>
                                      <p:to>
                                        <p:strVal val="visible"/>
                                      </p:to>
                                    </p:set>
                                    <p:anim calcmode="lin" valueType="num">
                                      <p:cBhvr additive="base">
                                        <p:cTn id="84" dur="1000" fill="hold"/>
                                        <p:tgtEl>
                                          <p:spTgt spid="24"/>
                                        </p:tgtEl>
                                        <p:attrNameLst>
                                          <p:attrName>ppt_x</p:attrName>
                                        </p:attrNameLst>
                                      </p:cBhvr>
                                      <p:tavLst>
                                        <p:tav tm="0">
                                          <p:val>
                                            <p:strVal val="0-#ppt_w/2"/>
                                          </p:val>
                                        </p:tav>
                                        <p:tav tm="100000">
                                          <p:val>
                                            <p:strVal val="#ppt_x"/>
                                          </p:val>
                                        </p:tav>
                                      </p:tavLst>
                                    </p:anim>
                                    <p:anim calcmode="lin" valueType="num">
                                      <p:cBhvr additive="base">
                                        <p:cTn id="85" dur="1000" fill="hold"/>
                                        <p:tgtEl>
                                          <p:spTgt spid="24"/>
                                        </p:tgtEl>
                                        <p:attrNameLst>
                                          <p:attrName>ppt_y</p:attrName>
                                        </p:attrNameLst>
                                      </p:cBhvr>
                                      <p:tavLst>
                                        <p:tav tm="0">
                                          <p:val>
                                            <p:strVal val="#ppt_y"/>
                                          </p:val>
                                        </p:tav>
                                        <p:tav tm="100000">
                                          <p:val>
                                            <p:strVal val="#ppt_y"/>
                                          </p:val>
                                        </p:tav>
                                      </p:tavLst>
                                    </p:anim>
                                  </p:childTnLst>
                                </p:cTn>
                              </p:par>
                              <p:par>
                                <p:cTn id="86" presetID="7" presetClass="entr" presetSubtype="8" fill="hold" grpId="0" nodeType="withEffect">
                                  <p:stCondLst>
                                    <p:cond delay="0"/>
                                  </p:stCondLst>
                                  <p:childTnLst>
                                    <p:set>
                                      <p:cBhvr>
                                        <p:cTn id="87" dur="1" fill="hold">
                                          <p:stCondLst>
                                            <p:cond delay="0"/>
                                          </p:stCondLst>
                                        </p:cTn>
                                        <p:tgtEl>
                                          <p:spTgt spid="25"/>
                                        </p:tgtEl>
                                        <p:attrNameLst>
                                          <p:attrName>style.visibility</p:attrName>
                                        </p:attrNameLst>
                                      </p:cBhvr>
                                      <p:to>
                                        <p:strVal val="visible"/>
                                      </p:to>
                                    </p:set>
                                    <p:anim calcmode="lin" valueType="num">
                                      <p:cBhvr additive="base">
                                        <p:cTn id="88" dur="1000" fill="hold"/>
                                        <p:tgtEl>
                                          <p:spTgt spid="25"/>
                                        </p:tgtEl>
                                        <p:attrNameLst>
                                          <p:attrName>ppt_x</p:attrName>
                                        </p:attrNameLst>
                                      </p:cBhvr>
                                      <p:tavLst>
                                        <p:tav tm="0">
                                          <p:val>
                                            <p:strVal val="0-#ppt_w/2"/>
                                          </p:val>
                                        </p:tav>
                                        <p:tav tm="100000">
                                          <p:val>
                                            <p:strVal val="#ppt_x"/>
                                          </p:val>
                                        </p:tav>
                                      </p:tavLst>
                                    </p:anim>
                                    <p:anim calcmode="lin" valueType="num">
                                      <p:cBhvr additive="base">
                                        <p:cTn id="89" dur="1000" fill="hold"/>
                                        <p:tgtEl>
                                          <p:spTgt spid="25"/>
                                        </p:tgtEl>
                                        <p:attrNameLst>
                                          <p:attrName>ppt_y</p:attrName>
                                        </p:attrNameLst>
                                      </p:cBhvr>
                                      <p:tavLst>
                                        <p:tav tm="0">
                                          <p:val>
                                            <p:strVal val="#ppt_y"/>
                                          </p:val>
                                        </p:tav>
                                        <p:tav tm="100000">
                                          <p:val>
                                            <p:strVal val="#ppt_y"/>
                                          </p:val>
                                        </p:tav>
                                      </p:tavLst>
                                    </p:anim>
                                  </p:childTnLst>
                                </p:cTn>
                              </p:par>
                              <p:par>
                                <p:cTn id="90" presetID="7" presetClass="entr" presetSubtype="8" fill="hold" grpId="0" nodeType="with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additive="base">
                                        <p:cTn id="92" dur="1000" fill="hold"/>
                                        <p:tgtEl>
                                          <p:spTgt spid="27"/>
                                        </p:tgtEl>
                                        <p:attrNameLst>
                                          <p:attrName>ppt_x</p:attrName>
                                        </p:attrNameLst>
                                      </p:cBhvr>
                                      <p:tavLst>
                                        <p:tav tm="0">
                                          <p:val>
                                            <p:strVal val="0-#ppt_w/2"/>
                                          </p:val>
                                        </p:tav>
                                        <p:tav tm="100000">
                                          <p:val>
                                            <p:strVal val="#ppt_x"/>
                                          </p:val>
                                        </p:tav>
                                      </p:tavLst>
                                    </p:anim>
                                    <p:anim calcmode="lin" valueType="num">
                                      <p:cBhvr additive="base">
                                        <p:cTn id="93" dur="1000" fill="hold"/>
                                        <p:tgtEl>
                                          <p:spTgt spid="27"/>
                                        </p:tgtEl>
                                        <p:attrNameLst>
                                          <p:attrName>ppt_y</p:attrName>
                                        </p:attrNameLst>
                                      </p:cBhvr>
                                      <p:tavLst>
                                        <p:tav tm="0">
                                          <p:val>
                                            <p:strVal val="#ppt_y"/>
                                          </p:val>
                                        </p:tav>
                                        <p:tav tm="100000">
                                          <p:val>
                                            <p:strVal val="#ppt_y"/>
                                          </p:val>
                                        </p:tav>
                                      </p:tavLst>
                                    </p:anim>
                                  </p:childTnLst>
                                </p:cTn>
                              </p:par>
                              <p:par>
                                <p:cTn id="94" presetID="7" presetClass="entr" presetSubtype="8" fill="hold" grpId="0" nodeType="withEffect">
                                  <p:stCondLst>
                                    <p:cond delay="0"/>
                                  </p:stCondLst>
                                  <p:childTnLst>
                                    <p:set>
                                      <p:cBhvr>
                                        <p:cTn id="95" dur="1" fill="hold">
                                          <p:stCondLst>
                                            <p:cond delay="0"/>
                                          </p:stCondLst>
                                        </p:cTn>
                                        <p:tgtEl>
                                          <p:spTgt spid="17"/>
                                        </p:tgtEl>
                                        <p:attrNameLst>
                                          <p:attrName>style.visibility</p:attrName>
                                        </p:attrNameLst>
                                      </p:cBhvr>
                                      <p:to>
                                        <p:strVal val="visible"/>
                                      </p:to>
                                    </p:set>
                                    <p:anim calcmode="lin" valueType="num">
                                      <p:cBhvr additive="base">
                                        <p:cTn id="96" dur="1000" fill="hold"/>
                                        <p:tgtEl>
                                          <p:spTgt spid="17"/>
                                        </p:tgtEl>
                                        <p:attrNameLst>
                                          <p:attrName>ppt_x</p:attrName>
                                        </p:attrNameLst>
                                      </p:cBhvr>
                                      <p:tavLst>
                                        <p:tav tm="0">
                                          <p:val>
                                            <p:strVal val="0-#ppt_w/2"/>
                                          </p:val>
                                        </p:tav>
                                        <p:tav tm="100000">
                                          <p:val>
                                            <p:strVal val="#ppt_x"/>
                                          </p:val>
                                        </p:tav>
                                      </p:tavLst>
                                    </p:anim>
                                    <p:anim calcmode="lin" valueType="num">
                                      <p:cBhvr additive="base">
                                        <p:cTn id="97" dur="1000" fill="hold"/>
                                        <p:tgtEl>
                                          <p:spTgt spid="17"/>
                                        </p:tgtEl>
                                        <p:attrNameLst>
                                          <p:attrName>ppt_y</p:attrName>
                                        </p:attrNameLst>
                                      </p:cBhvr>
                                      <p:tavLst>
                                        <p:tav tm="0">
                                          <p:val>
                                            <p:strVal val="#ppt_y"/>
                                          </p:val>
                                        </p:tav>
                                        <p:tav tm="100000">
                                          <p:val>
                                            <p:strVal val="#ppt_y"/>
                                          </p:val>
                                        </p:tav>
                                      </p:tavLst>
                                    </p:anim>
                                  </p:childTnLst>
                                </p:cTn>
                              </p:par>
                            </p:childTnLst>
                          </p:cTn>
                        </p:par>
                        <p:par>
                          <p:cTn id="98" fill="hold">
                            <p:stCondLst>
                              <p:cond delay="2000"/>
                            </p:stCondLst>
                            <p:childTnLst>
                              <p:par>
                                <p:cTn id="99" presetID="10" presetClass="entr" presetSubtype="0" fill="hold" nodeType="afterEffect">
                                  <p:stCondLst>
                                    <p:cond delay="0"/>
                                  </p:stCondLst>
                                  <p:childTnLst>
                                    <p:set>
                                      <p:cBhvr>
                                        <p:cTn id="100" dur="1" fill="hold">
                                          <p:stCondLst>
                                            <p:cond delay="0"/>
                                          </p:stCondLst>
                                        </p:cTn>
                                        <p:tgtEl>
                                          <p:spTgt spid="30"/>
                                        </p:tgtEl>
                                        <p:attrNameLst>
                                          <p:attrName>style.visibility</p:attrName>
                                        </p:attrNameLst>
                                      </p:cBhvr>
                                      <p:to>
                                        <p:strVal val="visible"/>
                                      </p:to>
                                    </p:set>
                                    <p:animEffect transition="in" filter="fade">
                                      <p:cBhvr>
                                        <p:cTn id="101"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P spid="23" grpId="0" animBg="1"/>
      <p:bldP spid="24" grpId="0" animBg="1"/>
      <p:bldP spid="25" grpId="0" animBg="1"/>
      <p:bldP spid="27"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D:\narmafzar H edayat\power point\raveshha2\pic\qab2.png"/>
          <p:cNvPicPr>
            <a:picLocks noChangeAspect="1" noChangeArrowheads="1"/>
          </p:cNvPicPr>
          <p:nvPr/>
        </p:nvPicPr>
        <p:blipFill>
          <a:blip r:embed="rId3" cstate="print">
            <a:duotone>
              <a:schemeClr val="accent3">
                <a:shade val="45000"/>
                <a:satMod val="135000"/>
              </a:schemeClr>
              <a:prstClr val="white"/>
            </a:duotone>
          </a:blip>
          <a:srcRect/>
          <a:stretch>
            <a:fillRect/>
          </a:stretch>
        </p:blipFill>
        <p:spPr bwMode="auto">
          <a:xfrm>
            <a:off x="4714876" y="74594"/>
            <a:ext cx="3149600" cy="711200"/>
          </a:xfrm>
          <a:prstGeom prst="rect">
            <a:avLst/>
          </a:prstGeom>
          <a:noFill/>
        </p:spPr>
      </p:pic>
      <p:graphicFrame>
        <p:nvGraphicFramePr>
          <p:cNvPr id="30" name="Table 29"/>
          <p:cNvGraphicFramePr>
            <a:graphicFrameLocks noGrp="1"/>
          </p:cNvGraphicFramePr>
          <p:nvPr/>
        </p:nvGraphicFramePr>
        <p:xfrm>
          <a:off x="290280" y="857232"/>
          <a:ext cx="8568000" cy="5796000"/>
        </p:xfrm>
        <a:graphic>
          <a:graphicData uri="http://schemas.openxmlformats.org/drawingml/2006/table">
            <a:tbl>
              <a:tblPr rtl="1" firstRow="1" bandRow="1">
                <a:tableStyleId>{3B4B98B0-60AC-42C2-AFA5-B58CD77FA1E5}</a:tableStyleId>
              </a:tblPr>
              <a:tblGrid>
                <a:gridCol w="8568000"/>
              </a:tblGrid>
              <a:tr h="5796000">
                <a:tc>
                  <a:txBody>
                    <a:bodyPr/>
                    <a:lstStyle/>
                    <a:p>
                      <a:pPr lvl="0" algn="just" rtl="1">
                        <a:lnSpc>
                          <a:spcPct val="150000"/>
                        </a:lnSpc>
                      </a:pPr>
                      <a:r>
                        <a:rPr lang="fa-IR"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rPr>
                        <a:t>نمونه ی روایی:</a:t>
                      </a:r>
                      <a:endParaRPr lang="en-US" sz="1800" b="1" kern="1200" dirty="0" smtClean="0">
                        <a:solidFill>
                          <a:schemeClr val="tx1"/>
                        </a:solidFill>
                        <a:effectLst>
                          <a:outerShdw blurRad="38100" dist="38100" dir="2700000" algn="tl">
                            <a:srgbClr val="000000">
                              <a:alpha val="43137"/>
                            </a:srgbClr>
                          </a:outerShdw>
                        </a:effectLst>
                        <a:latin typeface="+mn-lt"/>
                        <a:ea typeface="+mn-ea"/>
                        <a:cs typeface="B Lotus" pitchFamily="2" charset="-78"/>
                      </a:endParaRPr>
                    </a:p>
                    <a:p>
                      <a:pPr lvl="0" algn="just" rtl="1">
                        <a:lnSpc>
                          <a:spcPct val="150000"/>
                        </a:lnSpc>
                      </a:pPr>
                      <a:r>
                        <a:rPr lang="fa-IR" sz="1800" b="1" kern="1200" dirty="0" smtClean="0">
                          <a:solidFill>
                            <a:schemeClr val="tx1"/>
                          </a:solidFill>
                          <a:latin typeface="+mn-lt"/>
                          <a:ea typeface="+mn-ea"/>
                          <a:cs typeface="B Lotus" pitchFamily="2" charset="-78"/>
                        </a:rPr>
                        <a:t>امام صادق(ع) ابو حنيفه را مخاطب قرار دادند و پرسيدند</a:t>
                      </a:r>
                      <a:r>
                        <a:rPr lang="en-US" sz="1800" b="1" kern="1200" dirty="0" smtClean="0">
                          <a:solidFill>
                            <a:schemeClr val="tx1"/>
                          </a:solidFill>
                          <a:latin typeface="+mn-lt"/>
                          <a:ea typeface="+mn-ea"/>
                          <a:cs typeface="B Lotus" pitchFamily="2" charset="-78"/>
                        </a:rPr>
                        <a:t>:</a:t>
                      </a:r>
                    </a:p>
                    <a:p>
                      <a:pPr lvl="0" algn="just" rtl="1">
                        <a:lnSpc>
                          <a:spcPct val="150000"/>
                        </a:lnSpc>
                      </a:pPr>
                      <a:r>
                        <a:rPr lang="fa-IR" sz="1800" b="1" kern="1200" dirty="0" smtClean="0">
                          <a:solidFill>
                            <a:schemeClr val="tx1"/>
                          </a:solidFill>
                          <a:latin typeface="+mn-lt"/>
                          <a:ea typeface="+mn-ea"/>
                          <a:cs typeface="B Lotus" pitchFamily="2" charset="-78"/>
                        </a:rPr>
                        <a:t>«گناه قتل نفس ‍ بزرگ‌تر است يا زنا؟»</a:t>
                      </a:r>
                      <a:endParaRPr lang="en-US" sz="1800" b="1" kern="1200" dirty="0" smtClean="0">
                        <a:solidFill>
                          <a:schemeClr val="tx1"/>
                        </a:solidFill>
                        <a:latin typeface="+mn-lt"/>
                        <a:ea typeface="+mn-ea"/>
                        <a:cs typeface="B Lotus" pitchFamily="2" charset="-78"/>
                      </a:endParaRPr>
                    </a:p>
                    <a:p>
                      <a:pPr lvl="0" algn="just" rtl="1">
                        <a:lnSpc>
                          <a:spcPct val="150000"/>
                        </a:lnSpc>
                      </a:pPr>
                      <a:r>
                        <a:rPr lang="fa-IR" sz="1800" b="1" kern="1200" dirty="0" smtClean="0">
                          <a:solidFill>
                            <a:schemeClr val="tx1"/>
                          </a:solidFill>
                          <a:latin typeface="+mn-lt"/>
                          <a:ea typeface="+mn-ea"/>
                          <a:cs typeface="B Lotus" pitchFamily="2" charset="-78"/>
                        </a:rPr>
                        <a:t>جواب داد: «گناه قتل نفس بزرگ‌تر است.»</a:t>
                      </a:r>
                      <a:endParaRPr lang="en-US" sz="1800" b="1" kern="1200" dirty="0" smtClean="0">
                        <a:solidFill>
                          <a:schemeClr val="tx1"/>
                        </a:solidFill>
                        <a:latin typeface="+mn-lt"/>
                        <a:ea typeface="+mn-ea"/>
                        <a:cs typeface="B Lotus" pitchFamily="2" charset="-78"/>
                      </a:endParaRPr>
                    </a:p>
                    <a:p>
                      <a:pPr lvl="0" algn="just" rtl="1">
                        <a:lnSpc>
                          <a:spcPct val="150000"/>
                        </a:lnSpc>
                      </a:pPr>
                      <a:r>
                        <a:rPr lang="fa-IR" sz="1800" b="1" kern="1200" dirty="0" smtClean="0">
                          <a:solidFill>
                            <a:schemeClr val="tx1"/>
                          </a:solidFill>
                          <a:latin typeface="+mn-lt"/>
                          <a:ea typeface="+mn-ea"/>
                          <a:cs typeface="B Lotus" pitchFamily="2" charset="-78"/>
                        </a:rPr>
                        <a:t>امام صادق(ع)  فرمود:«خداوند متعال در قتل نفس، قول دو شاهد را معتبر دانسته است، در حالى كه در زنا بايد چهار نفر شهادت بدهند!»</a:t>
                      </a:r>
                      <a:endParaRPr lang="en-US" sz="1800" b="1" kern="1200" dirty="0" smtClean="0">
                        <a:solidFill>
                          <a:schemeClr val="tx1"/>
                        </a:solidFill>
                        <a:latin typeface="+mn-lt"/>
                        <a:ea typeface="+mn-ea"/>
                        <a:cs typeface="B Lotus" pitchFamily="2" charset="-78"/>
                      </a:endParaRPr>
                    </a:p>
                    <a:p>
                      <a:pPr lvl="0" algn="just" rtl="1">
                        <a:lnSpc>
                          <a:spcPct val="150000"/>
                        </a:lnSpc>
                      </a:pPr>
                      <a:r>
                        <a:rPr lang="fa-IR" sz="1800" b="1" kern="1200" dirty="0" smtClean="0">
                          <a:solidFill>
                            <a:schemeClr val="tx1"/>
                          </a:solidFill>
                          <a:latin typeface="+mn-lt"/>
                          <a:ea typeface="+mn-ea"/>
                          <a:cs typeface="B Lotus" pitchFamily="2" charset="-78"/>
                        </a:rPr>
                        <a:t>باز امام صادق(ع)  از او پرسيد:«نماز بزرگ‌تر است يا روزه؟»</a:t>
                      </a:r>
                      <a:endParaRPr lang="en-US" sz="1800" b="1" kern="1200" dirty="0" smtClean="0">
                        <a:solidFill>
                          <a:schemeClr val="tx1"/>
                        </a:solidFill>
                        <a:latin typeface="+mn-lt"/>
                        <a:ea typeface="+mn-ea"/>
                        <a:cs typeface="B Lotus" pitchFamily="2" charset="-78"/>
                      </a:endParaRPr>
                    </a:p>
                    <a:p>
                      <a:pPr lvl="0" algn="just" rtl="1">
                        <a:lnSpc>
                          <a:spcPct val="150000"/>
                        </a:lnSpc>
                      </a:pPr>
                      <a:r>
                        <a:rPr lang="fa-IR" sz="1800" b="1" kern="1200" dirty="0" smtClean="0">
                          <a:solidFill>
                            <a:schemeClr val="tx1"/>
                          </a:solidFill>
                          <a:latin typeface="+mn-lt"/>
                          <a:ea typeface="+mn-ea"/>
                          <a:cs typeface="B Lotus" pitchFamily="2" charset="-78"/>
                        </a:rPr>
                        <a:t>ابو حنيفه جواب داد: «نماز بزرگ‌تر است.»</a:t>
                      </a:r>
                      <a:endParaRPr lang="en-US" sz="1800" b="1" kern="1200" dirty="0" smtClean="0">
                        <a:solidFill>
                          <a:schemeClr val="tx1"/>
                        </a:solidFill>
                        <a:latin typeface="+mn-lt"/>
                        <a:ea typeface="+mn-ea"/>
                        <a:cs typeface="B Lotus" pitchFamily="2" charset="-78"/>
                      </a:endParaRPr>
                    </a:p>
                    <a:p>
                      <a:pPr lvl="0" algn="just" rtl="1">
                        <a:lnSpc>
                          <a:spcPct val="150000"/>
                        </a:lnSpc>
                      </a:pPr>
                      <a:r>
                        <a:rPr lang="fa-IR" sz="1800" b="1" kern="1200" dirty="0" smtClean="0">
                          <a:solidFill>
                            <a:schemeClr val="tx1"/>
                          </a:solidFill>
                          <a:latin typeface="+mn-lt"/>
                          <a:ea typeface="+mn-ea"/>
                          <a:cs typeface="B Lotus" pitchFamily="2" charset="-78"/>
                        </a:rPr>
                        <a:t>امام(ع) فرمود:پس چرا زن حایض پس از پاك شدن، بايد روزه‌ها را قضا نمايد،امّا قضاى نمازهاى ترك شده در ايّام حيض بر او واجب نيست؟»</a:t>
                      </a:r>
                      <a:endParaRPr lang="en-US" sz="1800" b="1" kern="1200" dirty="0" smtClean="0">
                        <a:solidFill>
                          <a:schemeClr val="tx1"/>
                        </a:solidFill>
                        <a:latin typeface="+mn-lt"/>
                        <a:ea typeface="+mn-ea"/>
                        <a:cs typeface="B Lotus" pitchFamily="2" charset="-78"/>
                      </a:endParaRPr>
                    </a:p>
                    <a:p>
                      <a:pPr lvl="0" algn="just" rtl="1">
                        <a:lnSpc>
                          <a:spcPct val="150000"/>
                        </a:lnSpc>
                      </a:pPr>
                      <a:r>
                        <a:rPr lang="ar-SA" sz="1800" b="1" kern="1200" dirty="0" smtClean="0">
                          <a:solidFill>
                            <a:schemeClr val="tx1"/>
                          </a:solidFill>
                          <a:latin typeface="+mn-lt"/>
                          <a:ea typeface="+mn-ea"/>
                          <a:cs typeface="B Lotus" pitchFamily="2" charset="-78"/>
                        </a:rPr>
                        <a:t>بعد فرمود: «قياس تو چگونه مى‌تواند براى تو راه‌گشا باشد؟ از خداوند بترس و دين را با رأى و قياس استخراج نكن.»</a:t>
                      </a: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a:t>
                      </a:r>
                    </a:p>
                    <a:p>
                      <a:pPr lvl="0" algn="just" rtl="1">
                        <a:lnSpc>
                          <a:spcPct val="150000"/>
                        </a:lnSpc>
                      </a:pPr>
                      <a:r>
                        <a:rPr lang="fa-IR" sz="1800" b="1" kern="1200" dirty="0" smtClean="0">
                          <a:solidFill>
                            <a:schemeClr val="tx1"/>
                          </a:solidFill>
                          <a:effectLst>
                            <a:glow rad="139700">
                              <a:schemeClr val="accent2">
                                <a:satMod val="175000"/>
                                <a:alpha val="40000"/>
                              </a:schemeClr>
                            </a:glow>
                          </a:effectLst>
                          <a:latin typeface="+mn-lt"/>
                          <a:ea typeface="+mn-ea"/>
                          <a:cs typeface="B Lotus" pitchFamily="2" charset="-78"/>
                        </a:rPr>
                        <a:t>*</a:t>
                      </a:r>
                      <a:r>
                        <a:rPr lang="ar-SA" sz="1800" b="0" kern="1200" dirty="0" smtClean="0">
                          <a:solidFill>
                            <a:schemeClr val="tx1"/>
                          </a:solidFill>
                          <a:latin typeface="+mn-lt"/>
                          <a:ea typeface="+mn-ea"/>
                          <a:cs typeface="B Lotus" pitchFamily="2" charset="-78"/>
                        </a:rPr>
                        <a:t>شيخ صدوق، </a:t>
                      </a:r>
                      <a:r>
                        <a:rPr lang="ar-SA" sz="1800" b="1" kern="1200" dirty="0" smtClean="0">
                          <a:solidFill>
                            <a:schemeClr val="tx1"/>
                          </a:solidFill>
                          <a:latin typeface="+mn-lt"/>
                          <a:ea typeface="+mn-ea"/>
                          <a:cs typeface="B Lotus" pitchFamily="2" charset="-78"/>
                        </a:rPr>
                        <a:t>علل الشّرايع</a:t>
                      </a:r>
                      <a:r>
                        <a:rPr lang="ar-SA" sz="1800" b="0" kern="1200" dirty="0" smtClean="0">
                          <a:solidFill>
                            <a:schemeClr val="tx1"/>
                          </a:solidFill>
                          <a:latin typeface="+mn-lt"/>
                          <a:ea typeface="+mn-ea"/>
                          <a:cs typeface="B Lotus" pitchFamily="2" charset="-78"/>
                        </a:rPr>
                        <a:t>، ج1، ص87.</a:t>
                      </a:r>
                      <a:endParaRPr lang="en-US" sz="1800" b="1" kern="1200" dirty="0">
                        <a:solidFill>
                          <a:schemeClr val="tx1"/>
                        </a:solidFill>
                        <a:latin typeface="+mn-lt"/>
                        <a:ea typeface="+mn-ea"/>
                        <a:cs typeface="B Lotus" pitchFamily="2" charset="-78"/>
                      </a:endParaRPr>
                    </a:p>
                  </a:txBody>
                  <a:tcPr>
                    <a:solidFill>
                      <a:schemeClr val="accent5">
                        <a:lumMod val="40000"/>
                        <a:lumOff val="60000"/>
                        <a:alpha val="51000"/>
                      </a:schemeClr>
                    </a:solidFill>
                  </a:tcPr>
                </a:tc>
              </a:tr>
            </a:tbl>
          </a:graphicData>
        </a:graphic>
      </p:graphicFrame>
      <p:pic>
        <p:nvPicPr>
          <p:cNvPr id="3074" name="Picture 2" descr="G:\ramezan 1390\pic - file\bais\b1.jpg">
            <a:hlinkClick r:id="rId4" action="ppaction://hlinksldjump">
              <a:snd r:embed="rId5" name="thbad.wav"/>
            </a:hlinkClick>
            <a:hlinkHover r:id="" action="ppaction://noaction">
              <a:snd r:embed="rId6" name="0.wav"/>
            </a:hlinkHover>
          </p:cNvPr>
          <p:cNvPicPr>
            <a:picLocks noChangeAspect="1" noChangeArrowheads="1"/>
          </p:cNvPicPr>
          <p:nvPr/>
        </p:nvPicPr>
        <p:blipFill>
          <a:blip r:embed="rId7" cstate="print"/>
          <a:srcRect/>
          <a:stretch>
            <a:fillRect/>
          </a:stretch>
        </p:blipFill>
        <p:spPr bwMode="auto">
          <a:xfrm>
            <a:off x="7929586" y="241290"/>
            <a:ext cx="383226" cy="396000"/>
          </a:xfrm>
          <a:prstGeom prst="rect">
            <a:avLst/>
          </a:prstGeom>
          <a:noFill/>
        </p:spPr>
      </p:pic>
      <p:pic>
        <p:nvPicPr>
          <p:cNvPr id="26" name="Picture 5" descr="D:\narmafzar H edayat\power point\Ordodari\pic\exist copy.png">
            <a:hlinkClick r:id="" action="ppaction://hlinkshowjump?jump=endshow">
              <a:snd r:embed="rId5" name="thbad.wav"/>
            </a:hlinkClick>
            <a:hlinkHover r:id="" action="ppaction://noaction">
              <a:snd r:embed="rId6" name="0.wav"/>
            </a:hlinkHover>
          </p:cNvPr>
          <p:cNvPicPr>
            <a:picLocks noChangeAspect="1" noChangeArrowheads="1"/>
          </p:cNvPicPr>
          <p:nvPr/>
        </p:nvPicPr>
        <p:blipFill>
          <a:blip r:embed="rId8" cstate="print"/>
          <a:srcRect/>
          <a:stretch>
            <a:fillRect/>
          </a:stretch>
        </p:blipFill>
        <p:spPr bwMode="auto">
          <a:xfrm>
            <a:off x="8358214" y="214290"/>
            <a:ext cx="450000" cy="450000"/>
          </a:xfrm>
          <a:prstGeom prst="rect">
            <a:avLst/>
          </a:prstGeom>
          <a:noFill/>
        </p:spPr>
      </p:pic>
      <p:sp>
        <p:nvSpPr>
          <p:cNvPr id="21" name="TextBox 20"/>
          <p:cNvSpPr txBox="1"/>
          <p:nvPr/>
        </p:nvSpPr>
        <p:spPr>
          <a:xfrm>
            <a:off x="4968073" y="253223"/>
            <a:ext cx="2643206" cy="353943"/>
          </a:xfrm>
          <a:prstGeom prst="rect">
            <a:avLst/>
          </a:prstGeom>
          <a:noFill/>
        </p:spPr>
        <p:txBody>
          <a:bodyPr wrap="square" rtlCol="1">
            <a:spAutoFit/>
          </a:bodyPr>
          <a:lstStyle/>
          <a:p>
            <a:pPr algn="ctr"/>
            <a:r>
              <a:rPr lang="fa-IR" sz="1700" b="1" dirty="0" smtClean="0">
                <a:effectLst>
                  <a:glow rad="101600">
                    <a:schemeClr val="accent3">
                      <a:satMod val="175000"/>
                      <a:alpha val="40000"/>
                    </a:schemeClr>
                  </a:glow>
                </a:effectLst>
                <a:cs typeface="B Mitra" pitchFamily="2" charset="-78"/>
              </a:rPr>
              <a:t>جلسه نهم / قالب پرسش و پاسخ</a:t>
            </a:r>
          </a:p>
        </p:txBody>
      </p:sp>
      <p:sp>
        <p:nvSpPr>
          <p:cNvPr id="8" name="Rounded Rectangle 7">
            <a:hlinkClick r:id="rId9" action="ppaction://hlinksldjump">
              <a:snd r:embed="rId5" name="thbad.wav"/>
            </a:hlinkClick>
            <a:hlinkHover r:id="" action="ppaction://noaction">
              <a:snd r:embed="rId6" name="0.wav"/>
            </a:hlinkHover>
          </p:cNvPr>
          <p:cNvSpPr/>
          <p:nvPr/>
        </p:nvSpPr>
        <p:spPr>
          <a:xfrm flipH="1">
            <a:off x="453881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a:t>
            </a:r>
            <a:endParaRPr lang="fa-IR" sz="1200" b="1" dirty="0">
              <a:effectLst>
                <a:glow rad="63500">
                  <a:schemeClr val="accent3">
                    <a:satMod val="175000"/>
                    <a:alpha val="40000"/>
                  </a:schemeClr>
                </a:glow>
              </a:effectLst>
              <a:cs typeface="B Mitra" pitchFamily="2" charset="-78"/>
            </a:endParaRPr>
          </a:p>
        </p:txBody>
      </p:sp>
      <p:sp>
        <p:nvSpPr>
          <p:cNvPr id="9" name="Rounded Rectangle 8">
            <a:hlinkClick r:id="rId10" action="ppaction://hlinksldjump">
              <a:snd r:embed="rId5" name="thbad.wav"/>
            </a:hlinkClick>
            <a:hlinkHover r:id="" action="ppaction://noaction">
              <a:snd r:embed="rId6" name="0.wav"/>
            </a:hlinkHover>
          </p:cNvPr>
          <p:cNvSpPr/>
          <p:nvPr/>
        </p:nvSpPr>
        <p:spPr>
          <a:xfrm flipH="1">
            <a:off x="418162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2</a:t>
            </a:r>
            <a:endParaRPr lang="fa-IR" sz="1200" b="1" dirty="0">
              <a:effectLst>
                <a:glow rad="63500">
                  <a:schemeClr val="accent3">
                    <a:satMod val="175000"/>
                    <a:alpha val="40000"/>
                  </a:schemeClr>
                </a:glow>
              </a:effectLst>
              <a:cs typeface="B Mitra" pitchFamily="2" charset="-78"/>
            </a:endParaRPr>
          </a:p>
        </p:txBody>
      </p:sp>
      <p:sp>
        <p:nvSpPr>
          <p:cNvPr id="10" name="Rounded Rectangle 9">
            <a:hlinkClick r:id="rId11" action="ppaction://hlinksldjump">
              <a:snd r:embed="rId5" name="thbad.wav"/>
            </a:hlinkClick>
            <a:hlinkHover r:id="" action="ppaction://noaction">
              <a:snd r:embed="rId6" name="0.wav"/>
            </a:hlinkHover>
          </p:cNvPr>
          <p:cNvSpPr/>
          <p:nvPr/>
        </p:nvSpPr>
        <p:spPr>
          <a:xfrm flipH="1">
            <a:off x="382443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3</a:t>
            </a:r>
            <a:endParaRPr lang="fa-IR" sz="1200" b="1" dirty="0">
              <a:effectLst>
                <a:glow rad="63500">
                  <a:schemeClr val="accent3">
                    <a:satMod val="175000"/>
                    <a:alpha val="40000"/>
                  </a:schemeClr>
                </a:glow>
              </a:effectLst>
              <a:cs typeface="B Mitra" pitchFamily="2" charset="-78"/>
            </a:endParaRPr>
          </a:p>
        </p:txBody>
      </p:sp>
      <p:sp>
        <p:nvSpPr>
          <p:cNvPr id="11" name="Rounded Rectangle 10">
            <a:hlinkClick r:id="rId12" action="ppaction://hlinksldjump">
              <a:snd r:embed="rId5" name="thbad.wav"/>
            </a:hlinkClick>
            <a:hlinkHover r:id="" action="ppaction://noaction">
              <a:snd r:embed="rId6" name="0.wav"/>
            </a:hlinkHover>
          </p:cNvPr>
          <p:cNvSpPr/>
          <p:nvPr/>
        </p:nvSpPr>
        <p:spPr>
          <a:xfrm flipH="1">
            <a:off x="346724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4</a:t>
            </a:r>
            <a:endParaRPr lang="fa-IR" sz="1200" b="1" dirty="0">
              <a:effectLst>
                <a:glow rad="63500">
                  <a:schemeClr val="accent3">
                    <a:satMod val="175000"/>
                    <a:alpha val="40000"/>
                  </a:schemeClr>
                </a:glow>
              </a:effectLst>
              <a:cs typeface="B Mitra" pitchFamily="2" charset="-78"/>
            </a:endParaRPr>
          </a:p>
        </p:txBody>
      </p:sp>
      <p:sp>
        <p:nvSpPr>
          <p:cNvPr id="12" name="Rounded Rectangle 11">
            <a:hlinkClick r:id="rId13" action="ppaction://hlinksldjump">
              <a:snd r:embed="rId5" name="thbad.wav"/>
            </a:hlinkClick>
            <a:hlinkHover r:id="" action="ppaction://noaction">
              <a:snd r:embed="rId6" name="0.wav"/>
            </a:hlinkHover>
          </p:cNvPr>
          <p:cNvSpPr/>
          <p:nvPr/>
        </p:nvSpPr>
        <p:spPr>
          <a:xfrm flipH="1">
            <a:off x="311005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5</a:t>
            </a:r>
            <a:endParaRPr lang="fa-IR" sz="1200" b="1" dirty="0">
              <a:effectLst>
                <a:glow rad="63500">
                  <a:schemeClr val="accent3">
                    <a:satMod val="175000"/>
                    <a:alpha val="40000"/>
                  </a:schemeClr>
                </a:glow>
              </a:effectLst>
              <a:cs typeface="B Mitra" pitchFamily="2" charset="-78"/>
            </a:endParaRPr>
          </a:p>
        </p:txBody>
      </p:sp>
      <p:sp>
        <p:nvSpPr>
          <p:cNvPr id="13" name="Rounded Rectangle 12">
            <a:hlinkClick r:id="rId14" action="ppaction://hlinksldjump">
              <a:snd r:embed="rId5" name="thbad.wav"/>
            </a:hlinkClick>
            <a:hlinkHover r:id="" action="ppaction://noaction">
              <a:snd r:embed="rId6" name="0.wav"/>
            </a:hlinkHover>
          </p:cNvPr>
          <p:cNvSpPr/>
          <p:nvPr/>
        </p:nvSpPr>
        <p:spPr>
          <a:xfrm flipH="1">
            <a:off x="2752860" y="214290"/>
            <a:ext cx="247504" cy="247504"/>
          </a:xfrm>
          <a:prstGeom prst="roundRect">
            <a:avLst/>
          </a:prstGeom>
        </p:spPr>
        <p:style>
          <a:lnRef idx="3">
            <a:schemeClr val="lt1"/>
          </a:lnRef>
          <a:fillRef idx="1">
            <a:schemeClr val="accent2"/>
          </a:fillRef>
          <a:effectRef idx="1">
            <a:schemeClr val="accent2"/>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6</a:t>
            </a:r>
            <a:endParaRPr lang="fa-IR" sz="1200" b="1" dirty="0">
              <a:effectLst>
                <a:glow rad="63500">
                  <a:schemeClr val="accent3">
                    <a:satMod val="175000"/>
                    <a:alpha val="40000"/>
                  </a:schemeClr>
                </a:glow>
              </a:effectLst>
              <a:cs typeface="B Mitra" pitchFamily="2" charset="-78"/>
            </a:endParaRPr>
          </a:p>
        </p:txBody>
      </p:sp>
      <p:sp>
        <p:nvSpPr>
          <p:cNvPr id="14" name="Rounded Rectangle 13">
            <a:hlinkClick r:id="rId15" action="ppaction://hlinksldjump">
              <a:snd r:embed="rId5" name="thbad.wav"/>
            </a:hlinkClick>
            <a:hlinkHover r:id="" action="ppaction://noaction">
              <a:snd r:embed="rId6" name="0.wav"/>
            </a:hlinkHover>
          </p:cNvPr>
          <p:cNvSpPr/>
          <p:nvPr/>
        </p:nvSpPr>
        <p:spPr>
          <a:xfrm flipH="1">
            <a:off x="239567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7</a:t>
            </a:r>
            <a:endParaRPr lang="fa-IR" sz="1200" b="1" dirty="0">
              <a:effectLst>
                <a:glow rad="63500">
                  <a:schemeClr val="accent3">
                    <a:satMod val="175000"/>
                    <a:alpha val="40000"/>
                  </a:schemeClr>
                </a:glow>
              </a:effectLst>
              <a:cs typeface="B Mitra" pitchFamily="2" charset="-78"/>
            </a:endParaRPr>
          </a:p>
        </p:txBody>
      </p:sp>
      <p:sp>
        <p:nvSpPr>
          <p:cNvPr id="15" name="Rounded Rectangle 14">
            <a:hlinkClick r:id="rId16" action="ppaction://hlinksldjump">
              <a:snd r:embed="rId5" name="thbad.wav"/>
            </a:hlinkClick>
            <a:hlinkHover r:id="" action="ppaction://noaction">
              <a:snd r:embed="rId6" name="0.wav"/>
            </a:hlinkHover>
          </p:cNvPr>
          <p:cNvSpPr/>
          <p:nvPr/>
        </p:nvSpPr>
        <p:spPr>
          <a:xfrm flipH="1">
            <a:off x="207167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8</a:t>
            </a:r>
            <a:endParaRPr lang="fa-IR" sz="1200" b="1" dirty="0">
              <a:effectLst>
                <a:glow rad="63500">
                  <a:schemeClr val="accent3">
                    <a:satMod val="175000"/>
                    <a:alpha val="40000"/>
                  </a:schemeClr>
                </a:glow>
              </a:effectLst>
              <a:cs typeface="B Mitra" pitchFamily="2" charset="-78"/>
            </a:endParaRPr>
          </a:p>
        </p:txBody>
      </p:sp>
      <p:sp>
        <p:nvSpPr>
          <p:cNvPr id="16" name="Rounded Rectangle 15">
            <a:hlinkClick r:id="rId17" action="ppaction://hlinksldjump">
              <a:snd r:embed="rId5" name="thbad.wav"/>
            </a:hlinkClick>
            <a:hlinkHover r:id="" action="ppaction://noaction">
              <a:snd r:embed="rId6" name="0.wav"/>
            </a:hlinkHover>
          </p:cNvPr>
          <p:cNvSpPr/>
          <p:nvPr/>
        </p:nvSpPr>
        <p:spPr>
          <a:xfrm flipH="1">
            <a:off x="1714480" y="214290"/>
            <a:ext cx="247504"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9</a:t>
            </a:r>
            <a:endParaRPr lang="fa-IR" sz="1200" b="1" dirty="0">
              <a:effectLst>
                <a:glow rad="63500">
                  <a:schemeClr val="accent3">
                    <a:satMod val="175000"/>
                    <a:alpha val="40000"/>
                  </a:schemeClr>
                </a:glow>
              </a:effectLst>
              <a:cs typeface="B Mitra" pitchFamily="2" charset="-78"/>
            </a:endParaRPr>
          </a:p>
        </p:txBody>
      </p:sp>
      <p:sp>
        <p:nvSpPr>
          <p:cNvPr id="17" name="Rounded Rectangle 16">
            <a:hlinkClick r:id="rId18" action="ppaction://hlinksldjump">
              <a:snd r:embed="rId5" name="thbad.wav"/>
            </a:hlinkClick>
            <a:hlinkHover r:id="" action="ppaction://noaction">
              <a:snd r:embed="rId6" name="0.wav"/>
            </a:hlinkHover>
          </p:cNvPr>
          <p:cNvSpPr/>
          <p:nvPr/>
        </p:nvSpPr>
        <p:spPr>
          <a:xfrm flipH="1">
            <a:off x="1214414"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10</a:t>
            </a:r>
            <a:endParaRPr lang="fa-IR" sz="1200" b="1" dirty="0">
              <a:effectLst>
                <a:glow rad="63500">
                  <a:schemeClr val="accent3">
                    <a:satMod val="175000"/>
                    <a:alpha val="40000"/>
                  </a:schemeClr>
                </a:glow>
              </a:effectLst>
              <a:cs typeface="B Mitra" pitchFamily="2" charset="-78"/>
            </a:endParaRPr>
          </a:p>
        </p:txBody>
      </p:sp>
      <p:sp>
        <p:nvSpPr>
          <p:cNvPr id="18" name="Rounded Rectangle 17">
            <a:hlinkClick r:id="rId19" action="ppaction://hlinksldjump">
              <a:snd r:embed="rId5" name="thbad.wav"/>
            </a:hlinkClick>
            <a:hlinkHover r:id="" action="ppaction://noaction">
              <a:snd r:embed="rId6" name="0.wav"/>
            </a:hlinkHover>
          </p:cNvPr>
          <p:cNvSpPr/>
          <p:nvPr/>
        </p:nvSpPr>
        <p:spPr>
          <a:xfrm flipH="1">
            <a:off x="746976"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11</a:t>
            </a:r>
            <a:endParaRPr lang="fa-IR" sz="1200" b="1" dirty="0">
              <a:effectLst>
                <a:glow rad="63500">
                  <a:schemeClr val="accent3">
                    <a:satMod val="175000"/>
                    <a:alpha val="40000"/>
                  </a:schemeClr>
                </a:glow>
              </a:effectLst>
              <a:cs typeface="B Mitra" pitchFamily="2" charset="-78"/>
            </a:endParaRPr>
          </a:p>
        </p:txBody>
      </p:sp>
      <p:sp>
        <p:nvSpPr>
          <p:cNvPr id="19" name="Rounded Rectangle 18">
            <a:hlinkClick r:id="rId20" action="ppaction://hlinksldjump">
              <a:snd r:embed="rId5" name="thbad.wav"/>
            </a:hlinkClick>
            <a:hlinkHover r:id="" action="ppaction://noaction">
              <a:snd r:embed="rId6" name="0.wav"/>
            </a:hlinkHover>
          </p:cNvPr>
          <p:cNvSpPr/>
          <p:nvPr/>
        </p:nvSpPr>
        <p:spPr>
          <a:xfrm flipH="1">
            <a:off x="285720" y="214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12</a:t>
            </a:r>
            <a:endParaRPr lang="fa-IR" sz="1200" b="1" dirty="0">
              <a:effectLst>
                <a:glow rad="63500">
                  <a:schemeClr val="accent3">
                    <a:satMod val="175000"/>
                    <a:alpha val="40000"/>
                  </a:schemeClr>
                </a:glow>
              </a:effectLst>
              <a:cs typeface="B Mitra" pitchFamily="2" charset="-78"/>
            </a:endParaRPr>
          </a:p>
        </p:txBody>
      </p:sp>
      <p:sp>
        <p:nvSpPr>
          <p:cNvPr id="20" name="Rounded Rectangle 19">
            <a:hlinkClick r:id="rId21" action="ppaction://hlinksldjump">
              <a:snd r:embed="rId5" name="thbad.wav"/>
            </a:hlinkClick>
            <a:hlinkHover r:id="" action="ppaction://noaction">
              <a:snd r:embed="rId6" name="0.wav"/>
            </a:hlinkHover>
          </p:cNvPr>
          <p:cNvSpPr/>
          <p:nvPr/>
        </p:nvSpPr>
        <p:spPr>
          <a:xfrm flipH="1">
            <a:off x="285720"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18</a:t>
            </a:r>
            <a:endParaRPr lang="fa-IR" sz="1200" b="1" dirty="0">
              <a:effectLst>
                <a:glow rad="63500">
                  <a:schemeClr val="accent3">
                    <a:satMod val="175000"/>
                    <a:alpha val="40000"/>
                  </a:schemeClr>
                </a:glow>
              </a:effectLst>
              <a:cs typeface="B Mitra" pitchFamily="2" charset="-78"/>
            </a:endParaRPr>
          </a:p>
        </p:txBody>
      </p:sp>
      <p:sp>
        <p:nvSpPr>
          <p:cNvPr id="22" name="Rounded Rectangle 21">
            <a:hlinkClick r:id="rId22" action="ppaction://hlinksldjump">
              <a:snd r:embed="rId5" name="thbad.wav"/>
            </a:hlinkClick>
            <a:hlinkHover r:id="" action="ppaction://noaction">
              <a:snd r:embed="rId6" name="0.wav"/>
            </a:hlinkHover>
          </p:cNvPr>
          <p:cNvSpPr/>
          <p:nvPr/>
        </p:nvSpPr>
        <p:spPr>
          <a:xfrm flipH="1">
            <a:off x="746976"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17</a:t>
            </a:r>
            <a:endParaRPr lang="fa-IR" sz="1200" b="1" dirty="0">
              <a:effectLst>
                <a:glow rad="63500">
                  <a:schemeClr val="accent3">
                    <a:satMod val="175000"/>
                    <a:alpha val="40000"/>
                  </a:schemeClr>
                </a:glow>
              </a:effectLst>
              <a:cs typeface="B Mitra" pitchFamily="2" charset="-78"/>
            </a:endParaRPr>
          </a:p>
        </p:txBody>
      </p:sp>
      <p:sp>
        <p:nvSpPr>
          <p:cNvPr id="23" name="Rounded Rectangle 22">
            <a:hlinkClick r:id="rId23" action="ppaction://hlinksldjump">
              <a:snd r:embed="rId5" name="thbad.wav"/>
            </a:hlinkClick>
            <a:hlinkHover r:id="" action="ppaction://noaction">
              <a:snd r:embed="rId6" name="0.wav"/>
            </a:hlinkHover>
          </p:cNvPr>
          <p:cNvSpPr/>
          <p:nvPr/>
        </p:nvSpPr>
        <p:spPr>
          <a:xfrm flipH="1">
            <a:off x="1214414"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16</a:t>
            </a:r>
            <a:endParaRPr lang="fa-IR" sz="1200" b="1" dirty="0">
              <a:effectLst>
                <a:glow rad="63500">
                  <a:schemeClr val="accent3">
                    <a:satMod val="175000"/>
                    <a:alpha val="40000"/>
                  </a:schemeClr>
                </a:glow>
              </a:effectLst>
              <a:cs typeface="B Mitra" pitchFamily="2" charset="-78"/>
            </a:endParaRPr>
          </a:p>
        </p:txBody>
      </p:sp>
      <p:sp>
        <p:nvSpPr>
          <p:cNvPr id="24" name="Rounded Rectangle 23">
            <a:hlinkClick r:id="rId24" action="ppaction://hlinksldjump">
              <a:snd r:embed="rId5" name="thbad.wav"/>
            </a:hlinkClick>
            <a:hlinkHover r:id="" action="ppaction://noaction">
              <a:snd r:embed="rId6" name="0.wav"/>
            </a:hlinkHover>
          </p:cNvPr>
          <p:cNvSpPr/>
          <p:nvPr/>
        </p:nvSpPr>
        <p:spPr>
          <a:xfrm flipH="1">
            <a:off x="1714480"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15</a:t>
            </a:r>
            <a:endParaRPr lang="fa-IR" sz="1200" b="1" dirty="0">
              <a:effectLst>
                <a:glow rad="63500">
                  <a:schemeClr val="accent3">
                    <a:satMod val="175000"/>
                    <a:alpha val="40000"/>
                  </a:schemeClr>
                </a:glow>
              </a:effectLst>
              <a:cs typeface="B Mitra" pitchFamily="2" charset="-78"/>
            </a:endParaRPr>
          </a:p>
        </p:txBody>
      </p:sp>
      <p:sp>
        <p:nvSpPr>
          <p:cNvPr id="25" name="Rounded Rectangle 24">
            <a:hlinkClick r:id="rId25" action="ppaction://hlinksldjump">
              <a:snd r:embed="rId5" name="thbad.wav"/>
            </a:hlinkClick>
            <a:hlinkHover r:id="" action="ppaction://noaction">
              <a:snd r:embed="rId6" name="0.wav"/>
            </a:hlinkHover>
          </p:cNvPr>
          <p:cNvSpPr/>
          <p:nvPr/>
        </p:nvSpPr>
        <p:spPr>
          <a:xfrm flipH="1">
            <a:off x="2181918"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14</a:t>
            </a:r>
            <a:endParaRPr lang="fa-IR" sz="1200" b="1" dirty="0">
              <a:effectLst>
                <a:glow rad="63500">
                  <a:schemeClr val="accent3">
                    <a:satMod val="175000"/>
                    <a:alpha val="40000"/>
                  </a:schemeClr>
                </a:glow>
              </a:effectLst>
              <a:cs typeface="B Mitra" pitchFamily="2" charset="-78"/>
            </a:endParaRPr>
          </a:p>
        </p:txBody>
      </p:sp>
      <p:sp>
        <p:nvSpPr>
          <p:cNvPr id="27" name="Rounded Rectangle 26">
            <a:hlinkClick r:id="rId26" action="ppaction://hlinksldjump">
              <a:snd r:embed="rId5" name="thbad.wav"/>
            </a:hlinkClick>
            <a:hlinkHover r:id="" action="ppaction://noaction">
              <a:snd r:embed="rId6" name="0.wav"/>
            </a:hlinkHover>
          </p:cNvPr>
          <p:cNvSpPr/>
          <p:nvPr/>
        </p:nvSpPr>
        <p:spPr>
          <a:xfrm flipH="1">
            <a:off x="2643174" y="538290"/>
            <a:ext cx="396000" cy="247504"/>
          </a:xfrm>
          <a:prstGeom prst="roundRect">
            <a:avLst/>
          </a:prstGeom>
        </p:spPr>
        <p:style>
          <a:lnRef idx="3">
            <a:schemeClr val="lt1"/>
          </a:lnRef>
          <a:fillRef idx="1">
            <a:schemeClr val="accent5"/>
          </a:fillRef>
          <a:effectRef idx="1">
            <a:schemeClr val="accent5"/>
          </a:effectRef>
          <a:fontRef idx="minor">
            <a:schemeClr val="lt1"/>
          </a:fontRef>
        </p:style>
        <p:txBody>
          <a:bodyPr rtlCol="1" anchor="ctr"/>
          <a:lstStyle/>
          <a:p>
            <a:pPr algn="ctr"/>
            <a:r>
              <a:rPr lang="fa-IR" sz="1200" b="1" dirty="0" smtClean="0">
                <a:effectLst>
                  <a:glow rad="63500">
                    <a:schemeClr val="accent3">
                      <a:satMod val="175000"/>
                      <a:alpha val="40000"/>
                    </a:schemeClr>
                  </a:glow>
                </a:effectLst>
                <a:cs typeface="B Mitra" pitchFamily="2" charset="-78"/>
              </a:rPr>
              <a:t>13</a:t>
            </a:r>
            <a:endParaRPr lang="fa-IR" sz="1200" b="1" dirty="0">
              <a:effectLst>
                <a:glow rad="63500">
                  <a:schemeClr val="accent3">
                    <a:satMod val="175000"/>
                    <a:alpha val="40000"/>
                  </a:schemeClr>
                </a:glow>
              </a:effectLst>
              <a:cs typeface="B Mitra" pitchFamily="2" charset="-78"/>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par>
                                <p:cTn id="16" presetID="53" presetClass="entr" presetSubtype="0" fill="hold"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p:cTn id="18" dur="1000" fill="hold"/>
                                        <p:tgtEl>
                                          <p:spTgt spid="26"/>
                                        </p:tgtEl>
                                        <p:attrNameLst>
                                          <p:attrName>ppt_w</p:attrName>
                                        </p:attrNameLst>
                                      </p:cBhvr>
                                      <p:tavLst>
                                        <p:tav tm="0">
                                          <p:val>
                                            <p:fltVal val="0"/>
                                          </p:val>
                                        </p:tav>
                                        <p:tav tm="100000">
                                          <p:val>
                                            <p:strVal val="#ppt_w"/>
                                          </p:val>
                                        </p:tav>
                                      </p:tavLst>
                                    </p:anim>
                                    <p:anim calcmode="lin" valueType="num">
                                      <p:cBhvr>
                                        <p:cTn id="19" dur="1000" fill="hold"/>
                                        <p:tgtEl>
                                          <p:spTgt spid="26"/>
                                        </p:tgtEl>
                                        <p:attrNameLst>
                                          <p:attrName>ppt_h</p:attrName>
                                        </p:attrNameLst>
                                      </p:cBhvr>
                                      <p:tavLst>
                                        <p:tav tm="0">
                                          <p:val>
                                            <p:fltVal val="0"/>
                                          </p:val>
                                        </p:tav>
                                        <p:tav tm="100000">
                                          <p:val>
                                            <p:strVal val="#ppt_h"/>
                                          </p:val>
                                        </p:tav>
                                      </p:tavLst>
                                    </p:anim>
                                    <p:animEffect transition="in" filter="fade">
                                      <p:cBhvr>
                                        <p:cTn id="20" dur="1000"/>
                                        <p:tgtEl>
                                          <p:spTgt spid="26"/>
                                        </p:tgtEl>
                                      </p:cBhvr>
                                    </p:animEffect>
                                  </p:childTnLst>
                                </p:cTn>
                              </p:par>
                              <p:par>
                                <p:cTn id="21" presetID="53"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p:cTn id="23" dur="1000" fill="hold"/>
                                        <p:tgtEl>
                                          <p:spTgt spid="3074"/>
                                        </p:tgtEl>
                                        <p:attrNameLst>
                                          <p:attrName>ppt_w</p:attrName>
                                        </p:attrNameLst>
                                      </p:cBhvr>
                                      <p:tavLst>
                                        <p:tav tm="0">
                                          <p:val>
                                            <p:fltVal val="0"/>
                                          </p:val>
                                        </p:tav>
                                        <p:tav tm="100000">
                                          <p:val>
                                            <p:strVal val="#ppt_w"/>
                                          </p:val>
                                        </p:tav>
                                      </p:tavLst>
                                    </p:anim>
                                    <p:anim calcmode="lin" valueType="num">
                                      <p:cBhvr>
                                        <p:cTn id="24" dur="1000" fill="hold"/>
                                        <p:tgtEl>
                                          <p:spTgt spid="3074"/>
                                        </p:tgtEl>
                                        <p:attrNameLst>
                                          <p:attrName>ppt_h</p:attrName>
                                        </p:attrNameLst>
                                      </p:cBhvr>
                                      <p:tavLst>
                                        <p:tav tm="0">
                                          <p:val>
                                            <p:fltVal val="0"/>
                                          </p:val>
                                        </p:tav>
                                        <p:tav tm="100000">
                                          <p:val>
                                            <p:strVal val="#ppt_h"/>
                                          </p:val>
                                        </p:tav>
                                      </p:tavLst>
                                    </p:anim>
                                    <p:animEffect transition="in" filter="fade">
                                      <p:cBhvr>
                                        <p:cTn id="25" dur="1000"/>
                                        <p:tgtEl>
                                          <p:spTgt spid="3074"/>
                                        </p:tgtEl>
                                      </p:cBhvr>
                                    </p:animEffect>
                                  </p:childTnLst>
                                </p:cTn>
                              </p:par>
                              <p:par>
                                <p:cTn id="26" presetID="7"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0-#ppt_w/2"/>
                                          </p:val>
                                        </p:tav>
                                        <p:tav tm="100000">
                                          <p:val>
                                            <p:strVal val="#ppt_x"/>
                                          </p:val>
                                        </p:tav>
                                      </p:tavLst>
                                    </p:anim>
                                    <p:anim calcmode="lin" valueType="num">
                                      <p:cBhvr additive="base">
                                        <p:cTn id="29" dur="1000" fill="hold"/>
                                        <p:tgtEl>
                                          <p:spTgt spid="8"/>
                                        </p:tgtEl>
                                        <p:attrNameLst>
                                          <p:attrName>ppt_y</p:attrName>
                                        </p:attrNameLst>
                                      </p:cBhvr>
                                      <p:tavLst>
                                        <p:tav tm="0">
                                          <p:val>
                                            <p:strVal val="#ppt_y"/>
                                          </p:val>
                                        </p:tav>
                                        <p:tav tm="100000">
                                          <p:val>
                                            <p:strVal val="#ppt_y"/>
                                          </p:val>
                                        </p:tav>
                                      </p:tavLst>
                                    </p:anim>
                                  </p:childTnLst>
                                </p:cTn>
                              </p:par>
                              <p:par>
                                <p:cTn id="30" presetID="7"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1000" fill="hold"/>
                                        <p:tgtEl>
                                          <p:spTgt spid="9"/>
                                        </p:tgtEl>
                                        <p:attrNameLst>
                                          <p:attrName>ppt_x</p:attrName>
                                        </p:attrNameLst>
                                      </p:cBhvr>
                                      <p:tavLst>
                                        <p:tav tm="0">
                                          <p:val>
                                            <p:strVal val="0-#ppt_w/2"/>
                                          </p:val>
                                        </p:tav>
                                        <p:tav tm="100000">
                                          <p:val>
                                            <p:strVal val="#ppt_x"/>
                                          </p:val>
                                        </p:tav>
                                      </p:tavLst>
                                    </p:anim>
                                    <p:anim calcmode="lin" valueType="num">
                                      <p:cBhvr additive="base">
                                        <p:cTn id="33" dur="1000" fill="hold"/>
                                        <p:tgtEl>
                                          <p:spTgt spid="9"/>
                                        </p:tgtEl>
                                        <p:attrNameLst>
                                          <p:attrName>ppt_y</p:attrName>
                                        </p:attrNameLst>
                                      </p:cBhvr>
                                      <p:tavLst>
                                        <p:tav tm="0">
                                          <p:val>
                                            <p:strVal val="#ppt_y"/>
                                          </p:val>
                                        </p:tav>
                                        <p:tav tm="100000">
                                          <p:val>
                                            <p:strVal val="#ppt_y"/>
                                          </p:val>
                                        </p:tav>
                                      </p:tavLst>
                                    </p:anim>
                                  </p:childTnLst>
                                </p:cTn>
                              </p:par>
                              <p:par>
                                <p:cTn id="34" presetID="7" presetClass="entr" presetSubtype="8"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0-#ppt_w/2"/>
                                          </p:val>
                                        </p:tav>
                                        <p:tav tm="100000">
                                          <p:val>
                                            <p:strVal val="#ppt_x"/>
                                          </p:val>
                                        </p:tav>
                                      </p:tavLst>
                                    </p:anim>
                                    <p:anim calcmode="lin" valueType="num">
                                      <p:cBhvr additive="base">
                                        <p:cTn id="37" dur="1000" fill="hold"/>
                                        <p:tgtEl>
                                          <p:spTgt spid="10"/>
                                        </p:tgtEl>
                                        <p:attrNameLst>
                                          <p:attrName>ppt_y</p:attrName>
                                        </p:attrNameLst>
                                      </p:cBhvr>
                                      <p:tavLst>
                                        <p:tav tm="0">
                                          <p:val>
                                            <p:strVal val="#ppt_y"/>
                                          </p:val>
                                        </p:tav>
                                        <p:tav tm="100000">
                                          <p:val>
                                            <p:strVal val="#ppt_y"/>
                                          </p:val>
                                        </p:tav>
                                      </p:tavLst>
                                    </p:anim>
                                  </p:childTnLst>
                                </p:cTn>
                              </p:par>
                              <p:par>
                                <p:cTn id="38" presetID="7" presetClass="entr" presetSubtype="8"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1000" fill="hold"/>
                                        <p:tgtEl>
                                          <p:spTgt spid="11"/>
                                        </p:tgtEl>
                                        <p:attrNameLst>
                                          <p:attrName>ppt_x</p:attrName>
                                        </p:attrNameLst>
                                      </p:cBhvr>
                                      <p:tavLst>
                                        <p:tav tm="0">
                                          <p:val>
                                            <p:strVal val="0-#ppt_w/2"/>
                                          </p:val>
                                        </p:tav>
                                        <p:tav tm="100000">
                                          <p:val>
                                            <p:strVal val="#ppt_x"/>
                                          </p:val>
                                        </p:tav>
                                      </p:tavLst>
                                    </p:anim>
                                    <p:anim calcmode="lin" valueType="num">
                                      <p:cBhvr additive="base">
                                        <p:cTn id="41" dur="1000" fill="hold"/>
                                        <p:tgtEl>
                                          <p:spTgt spid="11"/>
                                        </p:tgtEl>
                                        <p:attrNameLst>
                                          <p:attrName>ppt_y</p:attrName>
                                        </p:attrNameLst>
                                      </p:cBhvr>
                                      <p:tavLst>
                                        <p:tav tm="0">
                                          <p:val>
                                            <p:strVal val="#ppt_y"/>
                                          </p:val>
                                        </p:tav>
                                        <p:tav tm="100000">
                                          <p:val>
                                            <p:strVal val="#ppt_y"/>
                                          </p:val>
                                        </p:tav>
                                      </p:tavLst>
                                    </p:anim>
                                  </p:childTnLst>
                                </p:cTn>
                              </p:par>
                              <p:par>
                                <p:cTn id="42" presetID="7" presetClass="entr" presetSubtype="8"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1000" fill="hold"/>
                                        <p:tgtEl>
                                          <p:spTgt spid="12"/>
                                        </p:tgtEl>
                                        <p:attrNameLst>
                                          <p:attrName>ppt_x</p:attrName>
                                        </p:attrNameLst>
                                      </p:cBhvr>
                                      <p:tavLst>
                                        <p:tav tm="0">
                                          <p:val>
                                            <p:strVal val="0-#ppt_w/2"/>
                                          </p:val>
                                        </p:tav>
                                        <p:tav tm="100000">
                                          <p:val>
                                            <p:strVal val="#ppt_x"/>
                                          </p:val>
                                        </p:tav>
                                      </p:tavLst>
                                    </p:anim>
                                    <p:anim calcmode="lin" valueType="num">
                                      <p:cBhvr additive="base">
                                        <p:cTn id="45" dur="1000" fill="hold"/>
                                        <p:tgtEl>
                                          <p:spTgt spid="12"/>
                                        </p:tgtEl>
                                        <p:attrNameLst>
                                          <p:attrName>ppt_y</p:attrName>
                                        </p:attrNameLst>
                                      </p:cBhvr>
                                      <p:tavLst>
                                        <p:tav tm="0">
                                          <p:val>
                                            <p:strVal val="#ppt_y"/>
                                          </p:val>
                                        </p:tav>
                                        <p:tav tm="100000">
                                          <p:val>
                                            <p:strVal val="#ppt_y"/>
                                          </p:val>
                                        </p:tav>
                                      </p:tavLst>
                                    </p:anim>
                                  </p:childTnLst>
                                </p:cTn>
                              </p:par>
                              <p:par>
                                <p:cTn id="46" presetID="7"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1000" fill="hold"/>
                                        <p:tgtEl>
                                          <p:spTgt spid="13"/>
                                        </p:tgtEl>
                                        <p:attrNameLst>
                                          <p:attrName>ppt_x</p:attrName>
                                        </p:attrNameLst>
                                      </p:cBhvr>
                                      <p:tavLst>
                                        <p:tav tm="0">
                                          <p:val>
                                            <p:strVal val="0-#ppt_w/2"/>
                                          </p:val>
                                        </p:tav>
                                        <p:tav tm="100000">
                                          <p:val>
                                            <p:strVal val="#ppt_x"/>
                                          </p:val>
                                        </p:tav>
                                      </p:tavLst>
                                    </p:anim>
                                    <p:anim calcmode="lin" valueType="num">
                                      <p:cBhvr additive="base">
                                        <p:cTn id="49" dur="1000" fill="hold"/>
                                        <p:tgtEl>
                                          <p:spTgt spid="13"/>
                                        </p:tgtEl>
                                        <p:attrNameLst>
                                          <p:attrName>ppt_y</p:attrName>
                                        </p:attrNameLst>
                                      </p:cBhvr>
                                      <p:tavLst>
                                        <p:tav tm="0">
                                          <p:val>
                                            <p:strVal val="#ppt_y"/>
                                          </p:val>
                                        </p:tav>
                                        <p:tav tm="100000">
                                          <p:val>
                                            <p:strVal val="#ppt_y"/>
                                          </p:val>
                                        </p:tav>
                                      </p:tavLst>
                                    </p:anim>
                                  </p:childTnLst>
                                </p:cTn>
                              </p:par>
                              <p:par>
                                <p:cTn id="50" presetID="7" presetClass="entr" presetSubtype="8"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1000" fill="hold"/>
                                        <p:tgtEl>
                                          <p:spTgt spid="14"/>
                                        </p:tgtEl>
                                        <p:attrNameLst>
                                          <p:attrName>ppt_x</p:attrName>
                                        </p:attrNameLst>
                                      </p:cBhvr>
                                      <p:tavLst>
                                        <p:tav tm="0">
                                          <p:val>
                                            <p:strVal val="0-#ppt_w/2"/>
                                          </p:val>
                                        </p:tav>
                                        <p:tav tm="100000">
                                          <p:val>
                                            <p:strVal val="#ppt_x"/>
                                          </p:val>
                                        </p:tav>
                                      </p:tavLst>
                                    </p:anim>
                                    <p:anim calcmode="lin" valueType="num">
                                      <p:cBhvr additive="base">
                                        <p:cTn id="53" dur="1000" fill="hold"/>
                                        <p:tgtEl>
                                          <p:spTgt spid="14"/>
                                        </p:tgtEl>
                                        <p:attrNameLst>
                                          <p:attrName>ppt_y</p:attrName>
                                        </p:attrNameLst>
                                      </p:cBhvr>
                                      <p:tavLst>
                                        <p:tav tm="0">
                                          <p:val>
                                            <p:strVal val="#ppt_y"/>
                                          </p:val>
                                        </p:tav>
                                        <p:tav tm="100000">
                                          <p:val>
                                            <p:strVal val="#ppt_y"/>
                                          </p:val>
                                        </p:tav>
                                      </p:tavLst>
                                    </p:anim>
                                  </p:childTnLst>
                                </p:cTn>
                              </p:par>
                              <p:par>
                                <p:cTn id="54" presetID="7" presetClass="entr" presetSubtype="8"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1000" fill="hold"/>
                                        <p:tgtEl>
                                          <p:spTgt spid="15"/>
                                        </p:tgtEl>
                                        <p:attrNameLst>
                                          <p:attrName>ppt_x</p:attrName>
                                        </p:attrNameLst>
                                      </p:cBhvr>
                                      <p:tavLst>
                                        <p:tav tm="0">
                                          <p:val>
                                            <p:strVal val="0-#ppt_w/2"/>
                                          </p:val>
                                        </p:tav>
                                        <p:tav tm="100000">
                                          <p:val>
                                            <p:strVal val="#ppt_x"/>
                                          </p:val>
                                        </p:tav>
                                      </p:tavLst>
                                    </p:anim>
                                    <p:anim calcmode="lin" valueType="num">
                                      <p:cBhvr additive="base">
                                        <p:cTn id="57" dur="1000" fill="hold"/>
                                        <p:tgtEl>
                                          <p:spTgt spid="15"/>
                                        </p:tgtEl>
                                        <p:attrNameLst>
                                          <p:attrName>ppt_y</p:attrName>
                                        </p:attrNameLst>
                                      </p:cBhvr>
                                      <p:tavLst>
                                        <p:tav tm="0">
                                          <p:val>
                                            <p:strVal val="#ppt_y"/>
                                          </p:val>
                                        </p:tav>
                                        <p:tav tm="100000">
                                          <p:val>
                                            <p:strVal val="#ppt_y"/>
                                          </p:val>
                                        </p:tav>
                                      </p:tavLst>
                                    </p:anim>
                                  </p:childTnLst>
                                </p:cTn>
                              </p:par>
                              <p:par>
                                <p:cTn id="58" presetID="7" presetClass="entr" presetSubtype="8"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0-#ppt_w/2"/>
                                          </p:val>
                                        </p:tav>
                                        <p:tav tm="100000">
                                          <p:val>
                                            <p:strVal val="#ppt_x"/>
                                          </p:val>
                                        </p:tav>
                                      </p:tavLst>
                                    </p:anim>
                                    <p:anim calcmode="lin" valueType="num">
                                      <p:cBhvr additive="base">
                                        <p:cTn id="61" dur="1000" fill="hold"/>
                                        <p:tgtEl>
                                          <p:spTgt spid="16"/>
                                        </p:tgtEl>
                                        <p:attrNameLst>
                                          <p:attrName>ppt_y</p:attrName>
                                        </p:attrNameLst>
                                      </p:cBhvr>
                                      <p:tavLst>
                                        <p:tav tm="0">
                                          <p:val>
                                            <p:strVal val="#ppt_y"/>
                                          </p:val>
                                        </p:tav>
                                        <p:tav tm="100000">
                                          <p:val>
                                            <p:strVal val="#ppt_y"/>
                                          </p:val>
                                        </p:tav>
                                      </p:tavLst>
                                    </p:anim>
                                  </p:childTnLst>
                                </p:cTn>
                              </p:par>
                              <p:par>
                                <p:cTn id="62" presetID="7" presetClass="entr" presetSubtype="8"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1000" fill="hold"/>
                                        <p:tgtEl>
                                          <p:spTgt spid="17"/>
                                        </p:tgtEl>
                                        <p:attrNameLst>
                                          <p:attrName>ppt_x</p:attrName>
                                        </p:attrNameLst>
                                      </p:cBhvr>
                                      <p:tavLst>
                                        <p:tav tm="0">
                                          <p:val>
                                            <p:strVal val="0-#ppt_w/2"/>
                                          </p:val>
                                        </p:tav>
                                        <p:tav tm="100000">
                                          <p:val>
                                            <p:strVal val="#ppt_x"/>
                                          </p:val>
                                        </p:tav>
                                      </p:tavLst>
                                    </p:anim>
                                    <p:anim calcmode="lin" valueType="num">
                                      <p:cBhvr additive="base">
                                        <p:cTn id="65" dur="1000" fill="hold"/>
                                        <p:tgtEl>
                                          <p:spTgt spid="17"/>
                                        </p:tgtEl>
                                        <p:attrNameLst>
                                          <p:attrName>ppt_y</p:attrName>
                                        </p:attrNameLst>
                                      </p:cBhvr>
                                      <p:tavLst>
                                        <p:tav tm="0">
                                          <p:val>
                                            <p:strVal val="#ppt_y"/>
                                          </p:val>
                                        </p:tav>
                                        <p:tav tm="100000">
                                          <p:val>
                                            <p:strVal val="#ppt_y"/>
                                          </p:val>
                                        </p:tav>
                                      </p:tavLst>
                                    </p:anim>
                                  </p:childTnLst>
                                </p:cTn>
                              </p:par>
                              <p:par>
                                <p:cTn id="66" presetID="7" presetClass="entr" presetSubtype="8"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1000" fill="hold"/>
                                        <p:tgtEl>
                                          <p:spTgt spid="18"/>
                                        </p:tgtEl>
                                        <p:attrNameLst>
                                          <p:attrName>ppt_x</p:attrName>
                                        </p:attrNameLst>
                                      </p:cBhvr>
                                      <p:tavLst>
                                        <p:tav tm="0">
                                          <p:val>
                                            <p:strVal val="0-#ppt_w/2"/>
                                          </p:val>
                                        </p:tav>
                                        <p:tav tm="100000">
                                          <p:val>
                                            <p:strVal val="#ppt_x"/>
                                          </p:val>
                                        </p:tav>
                                      </p:tavLst>
                                    </p:anim>
                                    <p:anim calcmode="lin" valueType="num">
                                      <p:cBhvr additive="base">
                                        <p:cTn id="69" dur="1000" fill="hold"/>
                                        <p:tgtEl>
                                          <p:spTgt spid="18"/>
                                        </p:tgtEl>
                                        <p:attrNameLst>
                                          <p:attrName>ppt_y</p:attrName>
                                        </p:attrNameLst>
                                      </p:cBhvr>
                                      <p:tavLst>
                                        <p:tav tm="0">
                                          <p:val>
                                            <p:strVal val="#ppt_y"/>
                                          </p:val>
                                        </p:tav>
                                        <p:tav tm="100000">
                                          <p:val>
                                            <p:strVal val="#ppt_y"/>
                                          </p:val>
                                        </p:tav>
                                      </p:tavLst>
                                    </p:anim>
                                  </p:childTnLst>
                                </p:cTn>
                              </p:par>
                              <p:par>
                                <p:cTn id="70" presetID="7" presetClass="entr" presetSubtype="8"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1000" fill="hold"/>
                                        <p:tgtEl>
                                          <p:spTgt spid="19"/>
                                        </p:tgtEl>
                                        <p:attrNameLst>
                                          <p:attrName>ppt_x</p:attrName>
                                        </p:attrNameLst>
                                      </p:cBhvr>
                                      <p:tavLst>
                                        <p:tav tm="0">
                                          <p:val>
                                            <p:strVal val="0-#ppt_w/2"/>
                                          </p:val>
                                        </p:tav>
                                        <p:tav tm="100000">
                                          <p:val>
                                            <p:strVal val="#ppt_x"/>
                                          </p:val>
                                        </p:tav>
                                      </p:tavLst>
                                    </p:anim>
                                    <p:anim calcmode="lin" valueType="num">
                                      <p:cBhvr additive="base">
                                        <p:cTn id="73" dur="1000" fill="hold"/>
                                        <p:tgtEl>
                                          <p:spTgt spid="19"/>
                                        </p:tgtEl>
                                        <p:attrNameLst>
                                          <p:attrName>ppt_y</p:attrName>
                                        </p:attrNameLst>
                                      </p:cBhvr>
                                      <p:tavLst>
                                        <p:tav tm="0">
                                          <p:val>
                                            <p:strVal val="#ppt_y"/>
                                          </p:val>
                                        </p:tav>
                                        <p:tav tm="100000">
                                          <p:val>
                                            <p:strVal val="#ppt_y"/>
                                          </p:val>
                                        </p:tav>
                                      </p:tavLst>
                                    </p:anim>
                                  </p:childTnLst>
                                </p:cTn>
                              </p:par>
                              <p:par>
                                <p:cTn id="74" presetID="7" presetClass="entr" presetSubtype="8" fill="hold" grpId="0" nodeType="with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1000" fill="hold"/>
                                        <p:tgtEl>
                                          <p:spTgt spid="20"/>
                                        </p:tgtEl>
                                        <p:attrNameLst>
                                          <p:attrName>ppt_x</p:attrName>
                                        </p:attrNameLst>
                                      </p:cBhvr>
                                      <p:tavLst>
                                        <p:tav tm="0">
                                          <p:val>
                                            <p:strVal val="0-#ppt_w/2"/>
                                          </p:val>
                                        </p:tav>
                                        <p:tav tm="100000">
                                          <p:val>
                                            <p:strVal val="#ppt_x"/>
                                          </p:val>
                                        </p:tav>
                                      </p:tavLst>
                                    </p:anim>
                                    <p:anim calcmode="lin" valueType="num">
                                      <p:cBhvr additive="base">
                                        <p:cTn id="77" dur="1000" fill="hold"/>
                                        <p:tgtEl>
                                          <p:spTgt spid="20"/>
                                        </p:tgtEl>
                                        <p:attrNameLst>
                                          <p:attrName>ppt_y</p:attrName>
                                        </p:attrNameLst>
                                      </p:cBhvr>
                                      <p:tavLst>
                                        <p:tav tm="0">
                                          <p:val>
                                            <p:strVal val="#ppt_y"/>
                                          </p:val>
                                        </p:tav>
                                        <p:tav tm="100000">
                                          <p:val>
                                            <p:strVal val="#ppt_y"/>
                                          </p:val>
                                        </p:tav>
                                      </p:tavLst>
                                    </p:anim>
                                  </p:childTnLst>
                                </p:cTn>
                              </p:par>
                              <p:par>
                                <p:cTn id="78" presetID="7" presetClass="entr" presetSubtype="8" fill="hold" grpId="0" nodeType="withEffect">
                                  <p:stCondLst>
                                    <p:cond delay="0"/>
                                  </p:stCondLst>
                                  <p:childTnLst>
                                    <p:set>
                                      <p:cBhvr>
                                        <p:cTn id="79" dur="1" fill="hold">
                                          <p:stCondLst>
                                            <p:cond delay="0"/>
                                          </p:stCondLst>
                                        </p:cTn>
                                        <p:tgtEl>
                                          <p:spTgt spid="22"/>
                                        </p:tgtEl>
                                        <p:attrNameLst>
                                          <p:attrName>style.visibility</p:attrName>
                                        </p:attrNameLst>
                                      </p:cBhvr>
                                      <p:to>
                                        <p:strVal val="visible"/>
                                      </p:to>
                                    </p:set>
                                    <p:anim calcmode="lin" valueType="num">
                                      <p:cBhvr additive="base">
                                        <p:cTn id="80" dur="1000" fill="hold"/>
                                        <p:tgtEl>
                                          <p:spTgt spid="22"/>
                                        </p:tgtEl>
                                        <p:attrNameLst>
                                          <p:attrName>ppt_x</p:attrName>
                                        </p:attrNameLst>
                                      </p:cBhvr>
                                      <p:tavLst>
                                        <p:tav tm="0">
                                          <p:val>
                                            <p:strVal val="0-#ppt_w/2"/>
                                          </p:val>
                                        </p:tav>
                                        <p:tav tm="100000">
                                          <p:val>
                                            <p:strVal val="#ppt_x"/>
                                          </p:val>
                                        </p:tav>
                                      </p:tavLst>
                                    </p:anim>
                                    <p:anim calcmode="lin" valueType="num">
                                      <p:cBhvr additive="base">
                                        <p:cTn id="81" dur="1000" fill="hold"/>
                                        <p:tgtEl>
                                          <p:spTgt spid="22"/>
                                        </p:tgtEl>
                                        <p:attrNameLst>
                                          <p:attrName>ppt_y</p:attrName>
                                        </p:attrNameLst>
                                      </p:cBhvr>
                                      <p:tavLst>
                                        <p:tav tm="0">
                                          <p:val>
                                            <p:strVal val="#ppt_y"/>
                                          </p:val>
                                        </p:tav>
                                        <p:tav tm="100000">
                                          <p:val>
                                            <p:strVal val="#ppt_y"/>
                                          </p:val>
                                        </p:tav>
                                      </p:tavLst>
                                    </p:anim>
                                  </p:childTnLst>
                                </p:cTn>
                              </p:par>
                              <p:par>
                                <p:cTn id="82" presetID="7" presetClass="entr" presetSubtype="8"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 calcmode="lin" valueType="num">
                                      <p:cBhvr additive="base">
                                        <p:cTn id="84" dur="1000" fill="hold"/>
                                        <p:tgtEl>
                                          <p:spTgt spid="23"/>
                                        </p:tgtEl>
                                        <p:attrNameLst>
                                          <p:attrName>ppt_x</p:attrName>
                                        </p:attrNameLst>
                                      </p:cBhvr>
                                      <p:tavLst>
                                        <p:tav tm="0">
                                          <p:val>
                                            <p:strVal val="0-#ppt_w/2"/>
                                          </p:val>
                                        </p:tav>
                                        <p:tav tm="100000">
                                          <p:val>
                                            <p:strVal val="#ppt_x"/>
                                          </p:val>
                                        </p:tav>
                                      </p:tavLst>
                                    </p:anim>
                                    <p:anim calcmode="lin" valueType="num">
                                      <p:cBhvr additive="base">
                                        <p:cTn id="85" dur="1000" fill="hold"/>
                                        <p:tgtEl>
                                          <p:spTgt spid="23"/>
                                        </p:tgtEl>
                                        <p:attrNameLst>
                                          <p:attrName>ppt_y</p:attrName>
                                        </p:attrNameLst>
                                      </p:cBhvr>
                                      <p:tavLst>
                                        <p:tav tm="0">
                                          <p:val>
                                            <p:strVal val="#ppt_y"/>
                                          </p:val>
                                        </p:tav>
                                        <p:tav tm="100000">
                                          <p:val>
                                            <p:strVal val="#ppt_y"/>
                                          </p:val>
                                        </p:tav>
                                      </p:tavLst>
                                    </p:anim>
                                  </p:childTnLst>
                                </p:cTn>
                              </p:par>
                              <p:par>
                                <p:cTn id="86" presetID="7" presetClass="entr" presetSubtype="8" fill="hold" grpId="0" nodeType="withEffect">
                                  <p:stCondLst>
                                    <p:cond delay="0"/>
                                  </p:stCondLst>
                                  <p:childTnLst>
                                    <p:set>
                                      <p:cBhvr>
                                        <p:cTn id="87" dur="1" fill="hold">
                                          <p:stCondLst>
                                            <p:cond delay="0"/>
                                          </p:stCondLst>
                                        </p:cTn>
                                        <p:tgtEl>
                                          <p:spTgt spid="24"/>
                                        </p:tgtEl>
                                        <p:attrNameLst>
                                          <p:attrName>style.visibility</p:attrName>
                                        </p:attrNameLst>
                                      </p:cBhvr>
                                      <p:to>
                                        <p:strVal val="visible"/>
                                      </p:to>
                                    </p:set>
                                    <p:anim calcmode="lin" valueType="num">
                                      <p:cBhvr additive="base">
                                        <p:cTn id="88" dur="1000" fill="hold"/>
                                        <p:tgtEl>
                                          <p:spTgt spid="24"/>
                                        </p:tgtEl>
                                        <p:attrNameLst>
                                          <p:attrName>ppt_x</p:attrName>
                                        </p:attrNameLst>
                                      </p:cBhvr>
                                      <p:tavLst>
                                        <p:tav tm="0">
                                          <p:val>
                                            <p:strVal val="0-#ppt_w/2"/>
                                          </p:val>
                                        </p:tav>
                                        <p:tav tm="100000">
                                          <p:val>
                                            <p:strVal val="#ppt_x"/>
                                          </p:val>
                                        </p:tav>
                                      </p:tavLst>
                                    </p:anim>
                                    <p:anim calcmode="lin" valueType="num">
                                      <p:cBhvr additive="base">
                                        <p:cTn id="89" dur="1000" fill="hold"/>
                                        <p:tgtEl>
                                          <p:spTgt spid="24"/>
                                        </p:tgtEl>
                                        <p:attrNameLst>
                                          <p:attrName>ppt_y</p:attrName>
                                        </p:attrNameLst>
                                      </p:cBhvr>
                                      <p:tavLst>
                                        <p:tav tm="0">
                                          <p:val>
                                            <p:strVal val="#ppt_y"/>
                                          </p:val>
                                        </p:tav>
                                        <p:tav tm="100000">
                                          <p:val>
                                            <p:strVal val="#ppt_y"/>
                                          </p:val>
                                        </p:tav>
                                      </p:tavLst>
                                    </p:anim>
                                  </p:childTnLst>
                                </p:cTn>
                              </p:par>
                              <p:par>
                                <p:cTn id="90" presetID="7" presetClass="entr" presetSubtype="8" fill="hold" grpId="0" nodeType="withEffect">
                                  <p:stCondLst>
                                    <p:cond delay="0"/>
                                  </p:stCondLst>
                                  <p:childTnLst>
                                    <p:set>
                                      <p:cBhvr>
                                        <p:cTn id="91" dur="1" fill="hold">
                                          <p:stCondLst>
                                            <p:cond delay="0"/>
                                          </p:stCondLst>
                                        </p:cTn>
                                        <p:tgtEl>
                                          <p:spTgt spid="25"/>
                                        </p:tgtEl>
                                        <p:attrNameLst>
                                          <p:attrName>style.visibility</p:attrName>
                                        </p:attrNameLst>
                                      </p:cBhvr>
                                      <p:to>
                                        <p:strVal val="visible"/>
                                      </p:to>
                                    </p:set>
                                    <p:anim calcmode="lin" valueType="num">
                                      <p:cBhvr additive="base">
                                        <p:cTn id="92" dur="1000" fill="hold"/>
                                        <p:tgtEl>
                                          <p:spTgt spid="25"/>
                                        </p:tgtEl>
                                        <p:attrNameLst>
                                          <p:attrName>ppt_x</p:attrName>
                                        </p:attrNameLst>
                                      </p:cBhvr>
                                      <p:tavLst>
                                        <p:tav tm="0">
                                          <p:val>
                                            <p:strVal val="0-#ppt_w/2"/>
                                          </p:val>
                                        </p:tav>
                                        <p:tav tm="100000">
                                          <p:val>
                                            <p:strVal val="#ppt_x"/>
                                          </p:val>
                                        </p:tav>
                                      </p:tavLst>
                                    </p:anim>
                                    <p:anim calcmode="lin" valueType="num">
                                      <p:cBhvr additive="base">
                                        <p:cTn id="93" dur="1000" fill="hold"/>
                                        <p:tgtEl>
                                          <p:spTgt spid="25"/>
                                        </p:tgtEl>
                                        <p:attrNameLst>
                                          <p:attrName>ppt_y</p:attrName>
                                        </p:attrNameLst>
                                      </p:cBhvr>
                                      <p:tavLst>
                                        <p:tav tm="0">
                                          <p:val>
                                            <p:strVal val="#ppt_y"/>
                                          </p:val>
                                        </p:tav>
                                        <p:tav tm="100000">
                                          <p:val>
                                            <p:strVal val="#ppt_y"/>
                                          </p:val>
                                        </p:tav>
                                      </p:tavLst>
                                    </p:anim>
                                  </p:childTnLst>
                                </p:cTn>
                              </p:par>
                              <p:par>
                                <p:cTn id="94" presetID="7" presetClass="entr" presetSubtype="8" fill="hold" grpId="0" nodeType="with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additive="base">
                                        <p:cTn id="96" dur="1000" fill="hold"/>
                                        <p:tgtEl>
                                          <p:spTgt spid="27"/>
                                        </p:tgtEl>
                                        <p:attrNameLst>
                                          <p:attrName>ppt_x</p:attrName>
                                        </p:attrNameLst>
                                      </p:cBhvr>
                                      <p:tavLst>
                                        <p:tav tm="0">
                                          <p:val>
                                            <p:strVal val="0-#ppt_w/2"/>
                                          </p:val>
                                        </p:tav>
                                        <p:tav tm="100000">
                                          <p:val>
                                            <p:strVal val="#ppt_x"/>
                                          </p:val>
                                        </p:tav>
                                      </p:tavLst>
                                    </p:anim>
                                    <p:anim calcmode="lin" valueType="num">
                                      <p:cBhvr additive="base">
                                        <p:cTn id="97" dur="1000" fill="hold"/>
                                        <p:tgtEl>
                                          <p:spTgt spid="27"/>
                                        </p:tgtEl>
                                        <p:attrNameLst>
                                          <p:attrName>ppt_y</p:attrName>
                                        </p:attrNameLst>
                                      </p:cBhvr>
                                      <p:tavLst>
                                        <p:tav tm="0">
                                          <p:val>
                                            <p:strVal val="#ppt_y"/>
                                          </p:val>
                                        </p:tav>
                                        <p:tav tm="100000">
                                          <p:val>
                                            <p:strVal val="#ppt_y"/>
                                          </p:val>
                                        </p:tav>
                                      </p:tavLst>
                                    </p:anim>
                                  </p:childTnLst>
                                </p:cTn>
                              </p:par>
                            </p:childTnLst>
                          </p:cTn>
                        </p:par>
                        <p:par>
                          <p:cTn id="98" fill="hold">
                            <p:stCondLst>
                              <p:cond delay="2000"/>
                            </p:stCondLst>
                            <p:childTnLst>
                              <p:par>
                                <p:cTn id="99" presetID="10" presetClass="entr" presetSubtype="0" fill="hold" nodeType="afterEffect">
                                  <p:stCondLst>
                                    <p:cond delay="0"/>
                                  </p:stCondLst>
                                  <p:childTnLst>
                                    <p:set>
                                      <p:cBhvr>
                                        <p:cTn id="100" dur="1" fill="hold">
                                          <p:stCondLst>
                                            <p:cond delay="0"/>
                                          </p:stCondLst>
                                        </p:cTn>
                                        <p:tgtEl>
                                          <p:spTgt spid="30"/>
                                        </p:tgtEl>
                                        <p:attrNameLst>
                                          <p:attrName>style.visibility</p:attrName>
                                        </p:attrNameLst>
                                      </p:cBhvr>
                                      <p:to>
                                        <p:strVal val="visible"/>
                                      </p:to>
                                    </p:set>
                                    <p:animEffect transition="in" filter="fade">
                                      <p:cBhvr>
                                        <p:cTn id="101"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P spid="23" grpId="0" animBg="1"/>
      <p:bldP spid="24" grpId="0" animBg="1"/>
      <p:bldP spid="25" grpId="0" animBg="1"/>
      <p:bldP spid="27" grpId="0" animBg="1"/>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rtlCol="1"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theme>
</file>

<file path=docProps/app.xml><?xml version="1.0" encoding="utf-8"?>
<Properties xmlns="http://schemas.openxmlformats.org/officeDocument/2006/extended-properties" xmlns:vt="http://schemas.openxmlformats.org/officeDocument/2006/docPropsVTypes">
  <TotalTime>11074</TotalTime>
  <Words>43364</Words>
  <Application>Microsoft Office PowerPoint</Application>
  <PresentationFormat>On-screen Show (4:3)</PresentationFormat>
  <Paragraphs>8222</Paragraphs>
  <Slides>361</Slides>
  <Notes>0</Notes>
  <HiddenSlides>0</HiddenSlides>
  <MMClips>0</MMClips>
  <ScaleCrop>false</ScaleCrop>
  <HeadingPairs>
    <vt:vector size="6" baseType="variant">
      <vt:variant>
        <vt:lpstr>Fonts Used</vt:lpstr>
      </vt:variant>
      <vt:variant>
        <vt:i4>11</vt:i4>
      </vt:variant>
      <vt:variant>
        <vt:lpstr>Theme</vt:lpstr>
      </vt:variant>
      <vt:variant>
        <vt:i4>1</vt:i4>
      </vt:variant>
      <vt:variant>
        <vt:lpstr>Slide Titles</vt:lpstr>
      </vt:variant>
      <vt:variant>
        <vt:i4>361</vt:i4>
      </vt:variant>
    </vt:vector>
  </HeadingPairs>
  <TitlesOfParts>
    <vt:vector size="373" baseType="lpstr">
      <vt:lpstr>Arial</vt:lpstr>
      <vt:lpstr>B Badr</vt:lpstr>
      <vt:lpstr>B Lotus</vt:lpstr>
      <vt:lpstr>B Lotus1</vt:lpstr>
      <vt:lpstr>B Mitra</vt:lpstr>
      <vt:lpstr>B Titr</vt:lpstr>
      <vt:lpstr>Calibri</vt:lpstr>
      <vt:lpstr>Roumouz</vt:lpstr>
      <vt:lpstr>Roumouz6</vt:lpstr>
      <vt:lpstr>Times New Roman</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sharif</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Slide 1</dc:title>
  <dc:creator>saeid </dc:creator>
  <cp:lastModifiedBy>h.mardanpur</cp:lastModifiedBy>
  <cp:revision>453</cp:revision>
  <dcterms:created xsi:type="dcterms:W3CDTF">2012-05-02T15:50:34Z</dcterms:created>
  <dcterms:modified xsi:type="dcterms:W3CDTF">2023-03-04T04:24:57Z</dcterms:modified>
</cp:coreProperties>
</file>